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753" r:id="rId4"/>
  </p:sldMasterIdLst>
  <p:notesMasterIdLst>
    <p:notesMasterId r:id="rId21"/>
  </p:notesMasterIdLst>
  <p:handoutMasterIdLst>
    <p:handoutMasterId r:id="rId22"/>
  </p:handoutMasterIdLst>
  <p:sldIdLst>
    <p:sldId id="676" r:id="rId5"/>
    <p:sldId id="685" r:id="rId6"/>
    <p:sldId id="693" r:id="rId7"/>
    <p:sldId id="691" r:id="rId8"/>
    <p:sldId id="695" r:id="rId9"/>
    <p:sldId id="2147483398" r:id="rId10"/>
    <p:sldId id="688" r:id="rId11"/>
    <p:sldId id="694" r:id="rId12"/>
    <p:sldId id="689" r:id="rId13"/>
    <p:sldId id="696" r:id="rId14"/>
    <p:sldId id="687" r:id="rId15"/>
    <p:sldId id="700" r:id="rId16"/>
    <p:sldId id="704" r:id="rId17"/>
    <p:sldId id="705" r:id="rId18"/>
    <p:sldId id="707" r:id="rId19"/>
    <p:sldId id="698" r:id="rId20"/>
  </p:sldIdLst>
  <p:sldSz cx="9906000" cy="6858000" type="A4"/>
  <p:notesSz cx="6735763" cy="9866313"/>
  <p:defaultTextStyle>
    <a:defPPr>
      <a:defRPr lang="ja-JP"/>
    </a:defPPr>
    <a:lvl1pPr algn="l" rtl="0" eaLnBrk="0" fontAlgn="base" hangingPunct="0">
      <a:spcBef>
        <a:spcPct val="0"/>
      </a:spcBef>
      <a:spcAft>
        <a:spcPct val="0"/>
      </a:spcAft>
      <a:defRPr kumimoji="1" kern="1200">
        <a:solidFill>
          <a:schemeClr val="tx1"/>
        </a:solidFill>
        <a:latin typeface="Meiryo UI" panose="020B0604030504040204" pitchFamily="50" charset="-128"/>
        <a:ea typeface="Meiryo UI" panose="020B0604030504040204" pitchFamily="50" charset="-128"/>
        <a:cs typeface="+mn-cs"/>
      </a:defRPr>
    </a:lvl1pPr>
    <a:lvl2pPr marL="457200" algn="l" rtl="0" eaLnBrk="0" fontAlgn="base" hangingPunct="0">
      <a:spcBef>
        <a:spcPct val="0"/>
      </a:spcBef>
      <a:spcAft>
        <a:spcPct val="0"/>
      </a:spcAft>
      <a:defRPr kumimoji="1" kern="1200">
        <a:solidFill>
          <a:schemeClr val="tx1"/>
        </a:solidFill>
        <a:latin typeface="Meiryo UI" panose="020B0604030504040204" pitchFamily="50" charset="-128"/>
        <a:ea typeface="Meiryo UI" panose="020B0604030504040204" pitchFamily="50" charset="-128"/>
        <a:cs typeface="+mn-cs"/>
      </a:defRPr>
    </a:lvl2pPr>
    <a:lvl3pPr marL="914400" algn="l" rtl="0" eaLnBrk="0" fontAlgn="base" hangingPunct="0">
      <a:spcBef>
        <a:spcPct val="0"/>
      </a:spcBef>
      <a:spcAft>
        <a:spcPct val="0"/>
      </a:spcAft>
      <a:defRPr kumimoji="1" kern="1200">
        <a:solidFill>
          <a:schemeClr val="tx1"/>
        </a:solidFill>
        <a:latin typeface="Meiryo UI" panose="020B0604030504040204" pitchFamily="50" charset="-128"/>
        <a:ea typeface="Meiryo UI" panose="020B0604030504040204" pitchFamily="50" charset="-128"/>
        <a:cs typeface="+mn-cs"/>
      </a:defRPr>
    </a:lvl3pPr>
    <a:lvl4pPr marL="1371600" algn="l" rtl="0" eaLnBrk="0" fontAlgn="base" hangingPunct="0">
      <a:spcBef>
        <a:spcPct val="0"/>
      </a:spcBef>
      <a:spcAft>
        <a:spcPct val="0"/>
      </a:spcAft>
      <a:defRPr kumimoji="1" kern="1200">
        <a:solidFill>
          <a:schemeClr val="tx1"/>
        </a:solidFill>
        <a:latin typeface="Meiryo UI" panose="020B0604030504040204" pitchFamily="50" charset="-128"/>
        <a:ea typeface="Meiryo UI" panose="020B0604030504040204" pitchFamily="50" charset="-128"/>
        <a:cs typeface="+mn-cs"/>
      </a:defRPr>
    </a:lvl4pPr>
    <a:lvl5pPr marL="1828800" algn="l" rtl="0" eaLnBrk="0" fontAlgn="base" hangingPunct="0">
      <a:spcBef>
        <a:spcPct val="0"/>
      </a:spcBef>
      <a:spcAft>
        <a:spcPct val="0"/>
      </a:spcAft>
      <a:defRPr kumimoji="1" kern="120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kumimoji="1" kern="1200">
        <a:solidFill>
          <a:schemeClr val="tx1"/>
        </a:solidFill>
        <a:latin typeface="Meiryo UI" panose="020B0604030504040204" pitchFamily="50" charset="-128"/>
        <a:ea typeface="Meiryo UI" panose="020B0604030504040204" pitchFamily="50" charset="-128"/>
        <a:cs typeface="+mn-cs"/>
      </a:defRPr>
    </a:lvl6pPr>
    <a:lvl7pPr marL="2743200" algn="l" defTabSz="914400" rtl="0" eaLnBrk="1" latinLnBrk="0" hangingPunct="1">
      <a:defRPr kumimoji="1" kern="1200">
        <a:solidFill>
          <a:schemeClr val="tx1"/>
        </a:solidFill>
        <a:latin typeface="Meiryo UI" panose="020B0604030504040204" pitchFamily="50" charset="-128"/>
        <a:ea typeface="Meiryo UI" panose="020B0604030504040204" pitchFamily="50" charset="-128"/>
        <a:cs typeface="+mn-cs"/>
      </a:defRPr>
    </a:lvl7pPr>
    <a:lvl8pPr marL="3200400" algn="l" defTabSz="914400" rtl="0" eaLnBrk="1" latinLnBrk="0" hangingPunct="1">
      <a:defRPr kumimoji="1" kern="1200">
        <a:solidFill>
          <a:schemeClr val="tx1"/>
        </a:solidFill>
        <a:latin typeface="Meiryo UI" panose="020B0604030504040204" pitchFamily="50" charset="-128"/>
        <a:ea typeface="Meiryo UI" panose="020B0604030504040204" pitchFamily="50" charset="-128"/>
        <a:cs typeface="+mn-cs"/>
      </a:defRPr>
    </a:lvl8pPr>
    <a:lvl9pPr marL="3657600" algn="l" defTabSz="914400" rtl="0" eaLnBrk="1" latinLnBrk="0" hangingPunct="1">
      <a:defRPr kumimoji="1" kern="1200">
        <a:solidFill>
          <a:schemeClr val="tx1"/>
        </a:solidFill>
        <a:latin typeface="Meiryo UI" panose="020B0604030504040204" pitchFamily="50" charset="-128"/>
        <a:ea typeface="Meiryo UI" panose="020B0604030504040204" pitchFamily="50" charset="-128"/>
        <a:cs typeface="+mn-cs"/>
      </a:defRPr>
    </a:lvl9pPr>
  </p:defaultTextStyle>
  <p:extLst>
    <p:ext uri="{EFAFB233-063F-42B5-8137-9DF3F51BA10A}">
      <p15:sldGuideLst xmlns:p15="http://schemas.microsoft.com/office/powerpoint/2012/main">
        <p15:guide id="1" orient="horz" pos="28">
          <p15:clr>
            <a:srgbClr val="A4A3A4"/>
          </p15:clr>
        </p15:guide>
        <p15:guide id="2" pos="6204">
          <p15:clr>
            <a:srgbClr val="A4A3A4"/>
          </p15:clr>
        </p15:guide>
      </p15:sldGuideLst>
    </p:ext>
    <p:ext uri="{2D200454-40CA-4A62-9FC3-DE9A4176ACB9}">
      <p15:notesGuideLst xmlns:p15="http://schemas.microsoft.com/office/powerpoint/2012/main">
        <p15:guide id="1" orient="horz" pos="3108" userDrawn="1">
          <p15:clr>
            <a:srgbClr val="A4A3A4"/>
          </p15:clr>
        </p15:guide>
        <p15:guide id="2" pos="2124"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009F4CB-3F89-9CF5-7B58-E40E1CAD47D3}" name="濱 翔平/Shohei Hama" initials="翔濱" userId="S::hamas@nttdata-strategy.com::230354bc-9a5c-4ca2-8953-4678a6bfae5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CCFFCC"/>
    <a:srgbClr val="FFDD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97" autoAdjust="0"/>
    <p:restoredTop sz="97885" autoAdjust="0"/>
  </p:normalViewPr>
  <p:slideViewPr>
    <p:cSldViewPr>
      <p:cViewPr varScale="1">
        <p:scale>
          <a:sx n="110" d="100"/>
          <a:sy n="110" d="100"/>
        </p:scale>
        <p:origin x="1482" y="108"/>
      </p:cViewPr>
      <p:guideLst>
        <p:guide orient="horz" pos="28"/>
        <p:guide pos="6204"/>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p:scale>
          <a:sx n="90" d="100"/>
          <a:sy n="90" d="100"/>
        </p:scale>
        <p:origin x="2148" y="-1098"/>
      </p:cViewPr>
      <p:guideLst>
        <p:guide orient="horz" pos="3108"/>
        <p:guide pos="2124"/>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IO大西" userId="fdcf3ba3-be4d-497c-8cb6-36321d61dd9a" providerId="ADAL" clId="{F7BD707F-1CAE-4FEB-B1EF-A78E5A8DFE7B}"/>
    <pc:docChg chg="undo custSel modSld sldOrd modNotesMaster modHandout">
      <pc:chgData name="GIO大西" userId="fdcf3ba3-be4d-497c-8cb6-36321d61dd9a" providerId="ADAL" clId="{F7BD707F-1CAE-4FEB-B1EF-A78E5A8DFE7B}" dt="2026-08-03T01:53:46.571" v="103" actId="6549"/>
      <pc:docMkLst>
        <pc:docMk/>
      </pc:docMkLst>
      <pc:sldChg chg="modSp mod">
        <pc:chgData name="GIO大西" userId="fdcf3ba3-be4d-497c-8cb6-36321d61dd9a" providerId="ADAL" clId="{F7BD707F-1CAE-4FEB-B1EF-A78E5A8DFE7B}" dt="2026-07-31T06:55:41.621" v="79" actId="1076"/>
        <pc:sldMkLst>
          <pc:docMk/>
          <pc:sldMk cId="1565734965" sldId="698"/>
        </pc:sldMkLst>
        <pc:spChg chg="mod">
          <ac:chgData name="GIO大西" userId="fdcf3ba3-be4d-497c-8cb6-36321d61dd9a" providerId="ADAL" clId="{F7BD707F-1CAE-4FEB-B1EF-A78E5A8DFE7B}" dt="2026-07-31T06:54:37.207" v="59" actId="1076"/>
          <ac:spMkLst>
            <pc:docMk/>
            <pc:sldMk cId="1565734965" sldId="698"/>
            <ac:spMk id="25" creationId="{00000000-0000-0000-0000-000000000000}"/>
          </ac:spMkLst>
        </pc:spChg>
        <pc:spChg chg="mod">
          <ac:chgData name="GIO大西" userId="fdcf3ba3-be4d-497c-8cb6-36321d61dd9a" providerId="ADAL" clId="{F7BD707F-1CAE-4FEB-B1EF-A78E5A8DFE7B}" dt="2026-07-31T06:55:34.300" v="76" actId="1076"/>
          <ac:spMkLst>
            <pc:docMk/>
            <pc:sldMk cId="1565734965" sldId="698"/>
            <ac:spMk id="34" creationId="{00000000-0000-0000-0000-000000000000}"/>
          </ac:spMkLst>
        </pc:spChg>
        <pc:spChg chg="mod">
          <ac:chgData name="GIO大西" userId="fdcf3ba3-be4d-497c-8cb6-36321d61dd9a" providerId="ADAL" clId="{F7BD707F-1CAE-4FEB-B1EF-A78E5A8DFE7B}" dt="2026-07-31T06:55:31.898" v="75" actId="1076"/>
          <ac:spMkLst>
            <pc:docMk/>
            <pc:sldMk cId="1565734965" sldId="698"/>
            <ac:spMk id="48" creationId="{00000000-0000-0000-0000-000000000000}"/>
          </ac:spMkLst>
        </pc:spChg>
        <pc:spChg chg="mod">
          <ac:chgData name="GIO大西" userId="fdcf3ba3-be4d-497c-8cb6-36321d61dd9a" providerId="ADAL" clId="{F7BD707F-1CAE-4FEB-B1EF-A78E5A8DFE7B}" dt="2026-07-31T06:54:20.861" v="52" actId="20577"/>
          <ac:spMkLst>
            <pc:docMk/>
            <pc:sldMk cId="1565734965" sldId="698"/>
            <ac:spMk id="50" creationId="{00000000-0000-0000-0000-000000000000}"/>
          </ac:spMkLst>
        </pc:spChg>
        <pc:spChg chg="mod">
          <ac:chgData name="GIO大西" userId="fdcf3ba3-be4d-497c-8cb6-36321d61dd9a" providerId="ADAL" clId="{F7BD707F-1CAE-4FEB-B1EF-A78E5A8DFE7B}" dt="2026-07-31T06:55:01.544" v="65" actId="20577"/>
          <ac:spMkLst>
            <pc:docMk/>
            <pc:sldMk cId="1565734965" sldId="698"/>
            <ac:spMk id="52" creationId="{00000000-0000-0000-0000-000000000000}"/>
          </ac:spMkLst>
        </pc:spChg>
        <pc:spChg chg="mod">
          <ac:chgData name="GIO大西" userId="fdcf3ba3-be4d-497c-8cb6-36321d61dd9a" providerId="ADAL" clId="{F7BD707F-1CAE-4FEB-B1EF-A78E5A8DFE7B}" dt="2026-07-31T06:54:27.387" v="55" actId="20577"/>
          <ac:spMkLst>
            <pc:docMk/>
            <pc:sldMk cId="1565734965" sldId="698"/>
            <ac:spMk id="54" creationId="{00000000-0000-0000-0000-000000000000}"/>
          </ac:spMkLst>
        </pc:spChg>
        <pc:spChg chg="mod">
          <ac:chgData name="GIO大西" userId="fdcf3ba3-be4d-497c-8cb6-36321d61dd9a" providerId="ADAL" clId="{F7BD707F-1CAE-4FEB-B1EF-A78E5A8DFE7B}" dt="2026-07-31T06:55:10.409" v="69" actId="20577"/>
          <ac:spMkLst>
            <pc:docMk/>
            <pc:sldMk cId="1565734965" sldId="698"/>
            <ac:spMk id="56" creationId="{00000000-0000-0000-0000-000000000000}"/>
          </ac:spMkLst>
        </pc:spChg>
        <pc:spChg chg="mod">
          <ac:chgData name="GIO大西" userId="fdcf3ba3-be4d-497c-8cb6-36321d61dd9a" providerId="ADAL" clId="{F7BD707F-1CAE-4FEB-B1EF-A78E5A8DFE7B}" dt="2026-07-31T06:55:28.567" v="74" actId="1076"/>
          <ac:spMkLst>
            <pc:docMk/>
            <pc:sldMk cId="1565734965" sldId="698"/>
            <ac:spMk id="57" creationId="{00000000-0000-0000-0000-000000000000}"/>
          </ac:spMkLst>
        </pc:spChg>
        <pc:spChg chg="mod">
          <ac:chgData name="GIO大西" userId="fdcf3ba3-be4d-497c-8cb6-36321d61dd9a" providerId="ADAL" clId="{F7BD707F-1CAE-4FEB-B1EF-A78E5A8DFE7B}" dt="2026-07-31T06:55:41.621" v="79" actId="1076"/>
          <ac:spMkLst>
            <pc:docMk/>
            <pc:sldMk cId="1565734965" sldId="698"/>
            <ac:spMk id="58" creationId="{00000000-0000-0000-0000-000000000000}"/>
          </ac:spMkLst>
        </pc:spChg>
        <pc:spChg chg="mod">
          <ac:chgData name="GIO大西" userId="fdcf3ba3-be4d-497c-8cb6-36321d61dd9a" providerId="ADAL" clId="{F7BD707F-1CAE-4FEB-B1EF-A78E5A8DFE7B}" dt="2026-07-31T06:55:24.044" v="72" actId="1076"/>
          <ac:spMkLst>
            <pc:docMk/>
            <pc:sldMk cId="1565734965" sldId="698"/>
            <ac:spMk id="59" creationId="{00000000-0000-0000-0000-000000000000}"/>
          </ac:spMkLst>
        </pc:spChg>
        <pc:spChg chg="mod">
          <ac:chgData name="GIO大西" userId="fdcf3ba3-be4d-497c-8cb6-36321d61dd9a" providerId="ADAL" clId="{F7BD707F-1CAE-4FEB-B1EF-A78E5A8DFE7B}" dt="2026-07-31T06:55:26.756" v="73" actId="1076"/>
          <ac:spMkLst>
            <pc:docMk/>
            <pc:sldMk cId="1565734965" sldId="698"/>
            <ac:spMk id="60" creationId="{00000000-0000-0000-0000-000000000000}"/>
          </ac:spMkLst>
        </pc:spChg>
      </pc:sldChg>
      <pc:sldChg chg="modSp mod">
        <pc:chgData name="GIO大西" userId="fdcf3ba3-be4d-497c-8cb6-36321d61dd9a" providerId="ADAL" clId="{F7BD707F-1CAE-4FEB-B1EF-A78E5A8DFE7B}" dt="2026-08-03T01:53:46.571" v="103" actId="6549"/>
        <pc:sldMkLst>
          <pc:docMk/>
          <pc:sldMk cId="4033724596" sldId="704"/>
        </pc:sldMkLst>
        <pc:spChg chg="mod">
          <ac:chgData name="GIO大西" userId="fdcf3ba3-be4d-497c-8cb6-36321d61dd9a" providerId="ADAL" clId="{F7BD707F-1CAE-4FEB-B1EF-A78E5A8DFE7B}" dt="2026-08-03T01:51:24.891" v="99" actId="1076"/>
          <ac:spMkLst>
            <pc:docMk/>
            <pc:sldMk cId="4033724596" sldId="704"/>
            <ac:spMk id="7" creationId="{00000000-0000-0000-0000-000000000000}"/>
          </ac:spMkLst>
        </pc:spChg>
        <pc:spChg chg="mod">
          <ac:chgData name="GIO大西" userId="fdcf3ba3-be4d-497c-8cb6-36321d61dd9a" providerId="ADAL" clId="{F7BD707F-1CAE-4FEB-B1EF-A78E5A8DFE7B}" dt="2026-08-03T01:53:46.571" v="103" actId="6549"/>
          <ac:spMkLst>
            <pc:docMk/>
            <pc:sldMk cId="4033724596" sldId="704"/>
            <ac:spMk id="8"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7"/>
            <a:ext cx="2919413" cy="493713"/>
          </a:xfrm>
          <a:prstGeom prst="rect">
            <a:avLst/>
          </a:prstGeom>
        </p:spPr>
        <p:txBody>
          <a:bodyPr vert="horz" lIns="91365" tIns="45683" rIns="91365" bIns="45683"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ー 2"/>
          <p:cNvSpPr>
            <a:spLocks noGrp="1"/>
          </p:cNvSpPr>
          <p:nvPr>
            <p:ph type="dt" sz="quarter" idx="1"/>
          </p:nvPr>
        </p:nvSpPr>
        <p:spPr>
          <a:xfrm>
            <a:off x="3814763" y="7"/>
            <a:ext cx="2919412" cy="493713"/>
          </a:xfrm>
          <a:prstGeom prst="rect">
            <a:avLst/>
          </a:prstGeom>
        </p:spPr>
        <p:txBody>
          <a:bodyPr vert="horz" lIns="91365" tIns="45683" rIns="91365" bIns="45683" rtlCol="0"/>
          <a:lstStyle>
            <a:lvl1pPr algn="r" eaLnBrk="1" fontAlgn="auto" hangingPunct="1">
              <a:spcBef>
                <a:spcPts val="0"/>
              </a:spcBef>
              <a:spcAft>
                <a:spcPts val="0"/>
              </a:spcAft>
              <a:defRPr sz="1400">
                <a:latin typeface="ＭＳ Ｐゴシック" pitchFamily="50" charset="-128"/>
                <a:ea typeface="ＭＳ Ｐゴシック" pitchFamily="50" charset="-128"/>
              </a:defRPr>
            </a:lvl1pPr>
          </a:lstStyle>
          <a:p>
            <a:pPr>
              <a:defRPr/>
            </a:pPr>
            <a:endParaRPr lang="ja-JP" altLang="en-US"/>
          </a:p>
        </p:txBody>
      </p:sp>
      <p:sp>
        <p:nvSpPr>
          <p:cNvPr id="4" name="フッター プレースホルダー 3"/>
          <p:cNvSpPr>
            <a:spLocks noGrp="1"/>
          </p:cNvSpPr>
          <p:nvPr>
            <p:ph type="ftr" sz="quarter" idx="2"/>
          </p:nvPr>
        </p:nvSpPr>
        <p:spPr>
          <a:xfrm>
            <a:off x="5" y="9371013"/>
            <a:ext cx="2919413" cy="493712"/>
          </a:xfrm>
          <a:prstGeom prst="rect">
            <a:avLst/>
          </a:prstGeom>
        </p:spPr>
        <p:txBody>
          <a:bodyPr vert="horz" lIns="91365" tIns="45683" rIns="91365" bIns="45683"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5" name="スライド番号プレースホルダー 4"/>
          <p:cNvSpPr>
            <a:spLocks noGrp="1"/>
          </p:cNvSpPr>
          <p:nvPr>
            <p:ph type="sldNum" sz="quarter" idx="3"/>
          </p:nvPr>
        </p:nvSpPr>
        <p:spPr>
          <a:xfrm>
            <a:off x="3814763" y="9371013"/>
            <a:ext cx="2919412" cy="493712"/>
          </a:xfrm>
          <a:prstGeom prst="rect">
            <a:avLst/>
          </a:prstGeom>
        </p:spPr>
        <p:txBody>
          <a:bodyPr vert="horz" lIns="91365" tIns="45683" rIns="91365" bIns="45683" rtlCol="0" anchor="b"/>
          <a:lstStyle>
            <a:lvl1pPr algn="r" eaLnBrk="1" fontAlgn="auto" hangingPunct="1">
              <a:spcBef>
                <a:spcPts val="0"/>
              </a:spcBef>
              <a:spcAft>
                <a:spcPts val="0"/>
              </a:spcAft>
              <a:defRPr sz="1200">
                <a:latin typeface="+mn-lt"/>
                <a:ea typeface="+mn-ea"/>
              </a:defRPr>
            </a:lvl1pPr>
          </a:lstStyle>
          <a:p>
            <a:pPr>
              <a:defRPr/>
            </a:pPr>
            <a:fld id="{1EC4FBD0-7633-4554-A01D-57EBE408A745}" type="slidenum">
              <a:rPr lang="ja-JP" altLang="en-US"/>
              <a:pPr>
                <a:defRPr/>
              </a:pPr>
              <a:t>‹#›</a:t>
            </a:fld>
            <a:endParaRPr lang="ja-JP" altLang="en-US"/>
          </a:p>
        </p:txBody>
      </p:sp>
    </p:spTree>
    <p:extLst>
      <p:ext uri="{BB962C8B-B14F-4D97-AF65-F5344CB8AC3E}">
        <p14:creationId xmlns:p14="http://schemas.microsoft.com/office/powerpoint/2010/main" val="267950727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5" y="7"/>
            <a:ext cx="2919413" cy="493713"/>
          </a:xfrm>
          <a:prstGeom prst="rect">
            <a:avLst/>
          </a:prstGeom>
        </p:spPr>
        <p:txBody>
          <a:bodyPr vert="horz" lIns="91365" tIns="45683" rIns="91365" bIns="45683" rtlCol="0"/>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3" name="日付プレースホルダー 2"/>
          <p:cNvSpPr>
            <a:spLocks noGrp="1"/>
          </p:cNvSpPr>
          <p:nvPr>
            <p:ph type="dt" idx="1"/>
          </p:nvPr>
        </p:nvSpPr>
        <p:spPr>
          <a:xfrm>
            <a:off x="3814763" y="7"/>
            <a:ext cx="2919412" cy="493713"/>
          </a:xfrm>
          <a:prstGeom prst="rect">
            <a:avLst/>
          </a:prstGeom>
        </p:spPr>
        <p:txBody>
          <a:bodyPr vert="horz" lIns="91365" tIns="45683" rIns="91365" bIns="45683" rtlCol="0"/>
          <a:lstStyle>
            <a:lvl1pPr algn="r" eaLnBrk="1" fontAlgn="auto" hangingPunct="1">
              <a:spcBef>
                <a:spcPts val="0"/>
              </a:spcBef>
              <a:spcAft>
                <a:spcPts val="0"/>
              </a:spcAft>
              <a:defRPr sz="1400">
                <a:latin typeface="ＭＳ Ｐゴシック" pitchFamily="50" charset="-128"/>
                <a:ea typeface="ＭＳ Ｐゴシック" pitchFamily="50" charset="-128"/>
              </a:defRPr>
            </a:lvl1pPr>
          </a:lstStyle>
          <a:p>
            <a:pPr>
              <a:defRPr/>
            </a:pPr>
            <a:endParaRPr lang="en-US" altLang="ja-JP"/>
          </a:p>
        </p:txBody>
      </p:sp>
      <p:sp>
        <p:nvSpPr>
          <p:cNvPr id="4" name="スライド イメージ プレースホルダー 3"/>
          <p:cNvSpPr>
            <a:spLocks noGrp="1" noRot="1" noChangeAspect="1"/>
          </p:cNvSpPr>
          <p:nvPr>
            <p:ph type="sldImg" idx="2"/>
          </p:nvPr>
        </p:nvSpPr>
        <p:spPr>
          <a:xfrm>
            <a:off x="695325" y="739775"/>
            <a:ext cx="5345113" cy="3700463"/>
          </a:xfrm>
          <a:prstGeom prst="rect">
            <a:avLst/>
          </a:prstGeom>
          <a:noFill/>
          <a:ln w="12700">
            <a:solidFill>
              <a:prstClr val="black"/>
            </a:solidFill>
          </a:ln>
        </p:spPr>
        <p:txBody>
          <a:bodyPr vert="horz" lIns="91365" tIns="45683" rIns="91365" bIns="45683" rtlCol="0" anchor="ctr"/>
          <a:lstStyle/>
          <a:p>
            <a:pPr lvl="0"/>
            <a:endParaRPr lang="ja-JP" altLang="en-US" noProof="0" dirty="0"/>
          </a:p>
        </p:txBody>
      </p:sp>
      <p:sp>
        <p:nvSpPr>
          <p:cNvPr id="5" name="ノート プレースホルダー 4"/>
          <p:cNvSpPr>
            <a:spLocks noGrp="1"/>
          </p:cNvSpPr>
          <p:nvPr>
            <p:ph type="body" sz="quarter" idx="3"/>
          </p:nvPr>
        </p:nvSpPr>
        <p:spPr>
          <a:xfrm>
            <a:off x="673103" y="4686300"/>
            <a:ext cx="5389563" cy="4440238"/>
          </a:xfrm>
          <a:prstGeom prst="rect">
            <a:avLst/>
          </a:prstGeom>
        </p:spPr>
        <p:txBody>
          <a:bodyPr vert="horz" lIns="91365" tIns="45683" rIns="91365" bIns="45683"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5" y="9371013"/>
            <a:ext cx="2919413" cy="493712"/>
          </a:xfrm>
          <a:prstGeom prst="rect">
            <a:avLst/>
          </a:prstGeom>
        </p:spPr>
        <p:txBody>
          <a:bodyPr vert="horz" lIns="91365" tIns="45683" rIns="91365" bIns="45683" rtlCol="0" anchor="b"/>
          <a:lstStyle>
            <a:lvl1pPr algn="l" eaLnBrk="1" fontAlgn="auto" hangingPunct="1">
              <a:spcBef>
                <a:spcPts val="0"/>
              </a:spcBef>
              <a:spcAft>
                <a:spcPts val="0"/>
              </a:spcAft>
              <a:defRPr sz="1200">
                <a:latin typeface="+mn-lt"/>
                <a:ea typeface="+mn-ea"/>
              </a:defRPr>
            </a:lvl1pPr>
          </a:lstStyle>
          <a:p>
            <a:pPr>
              <a:defRPr/>
            </a:pPr>
            <a:endParaRPr lang="ja-JP" altLang="en-US"/>
          </a:p>
        </p:txBody>
      </p:sp>
      <p:sp>
        <p:nvSpPr>
          <p:cNvPr id="7" name="スライド番号プレースホルダー 6"/>
          <p:cNvSpPr>
            <a:spLocks noGrp="1"/>
          </p:cNvSpPr>
          <p:nvPr>
            <p:ph type="sldNum" sz="quarter" idx="5"/>
          </p:nvPr>
        </p:nvSpPr>
        <p:spPr>
          <a:xfrm>
            <a:off x="3814763" y="9371013"/>
            <a:ext cx="2919412" cy="493712"/>
          </a:xfrm>
          <a:prstGeom prst="rect">
            <a:avLst/>
          </a:prstGeom>
        </p:spPr>
        <p:txBody>
          <a:bodyPr vert="horz" lIns="91365" tIns="45683" rIns="91365" bIns="45683" rtlCol="0" anchor="b"/>
          <a:lstStyle>
            <a:lvl1pPr algn="r" eaLnBrk="1" fontAlgn="auto" hangingPunct="1">
              <a:spcBef>
                <a:spcPts val="0"/>
              </a:spcBef>
              <a:spcAft>
                <a:spcPts val="0"/>
              </a:spcAft>
              <a:defRPr sz="1200">
                <a:latin typeface="+mn-lt"/>
                <a:ea typeface="+mn-ea"/>
              </a:defRPr>
            </a:lvl1pPr>
          </a:lstStyle>
          <a:p>
            <a:pPr>
              <a:defRPr/>
            </a:pPr>
            <a:fld id="{9AE3D2EF-E1DA-43A1-AAB5-1C750E1C4922}" type="slidenum">
              <a:rPr lang="ja-JP" altLang="en-US"/>
              <a:pPr>
                <a:defRPr/>
              </a:pPr>
              <a:t>‹#›</a:t>
            </a:fld>
            <a:endParaRPr lang="ja-JP" altLang="en-US"/>
          </a:p>
        </p:txBody>
      </p:sp>
    </p:spTree>
    <p:extLst>
      <p:ext uri="{BB962C8B-B14F-4D97-AF65-F5344CB8AC3E}">
        <p14:creationId xmlns:p14="http://schemas.microsoft.com/office/powerpoint/2010/main" val="692927990"/>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ja-JP" altLang="en-US"/>
              <a:t>●事業計画策定の策定</a:t>
            </a:r>
          </a:p>
        </p:txBody>
      </p:sp>
    </p:spTree>
    <p:extLst>
      <p:ext uri="{BB962C8B-B14F-4D97-AF65-F5344CB8AC3E}">
        <p14:creationId xmlns:p14="http://schemas.microsoft.com/office/powerpoint/2010/main" val="1068808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1296094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latin typeface="Meiryo UI" panose="020B0604030504040204" pitchFamily="50" charset="-128"/>
              <a:ea typeface="Meiryo UI" panose="020B0604030504040204" pitchFamily="50" charset="-128"/>
            </a:endParaRPr>
          </a:p>
        </p:txBody>
      </p:sp>
      <p:sp>
        <p:nvSpPr>
          <p:cNvPr id="4" name="日付プレースホルダー 3"/>
          <p:cNvSpPr>
            <a:spLocks noGrp="1"/>
          </p:cNvSpPr>
          <p:nvPr>
            <p:ph type="dt" idx="1"/>
          </p:nvPr>
        </p:nvSpPr>
        <p:spPr/>
        <p:txBody>
          <a:bodyPr/>
          <a:lstStyle/>
          <a:p>
            <a:r>
              <a:rPr lang="ja-JP" altLang="en-US">
                <a:latin typeface="Meiryo UI" panose="020B0604030504040204" pitchFamily="50" charset="-128"/>
                <a:ea typeface="Meiryo UI" panose="020B0604030504040204" pitchFamily="50" charset="-128"/>
              </a:rPr>
              <a:t>機密性○</a:t>
            </a:r>
            <a:endParaRPr lang="en-US" altLang="ja-JP">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087909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41315988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1.xml"/><Relationship Id="rId1" Type="http://schemas.openxmlformats.org/officeDocument/2006/relationships/tags" Target="../tags/tag1.xml"/><Relationship Id="rId4" Type="http://schemas.openxmlformats.org/officeDocument/2006/relationships/image" Target="../media/image1.emf"/></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742950" y="2130425"/>
            <a:ext cx="8420100" cy="1470025"/>
          </a:xfrm>
        </p:spPr>
        <p:txBody>
          <a:bodyPr/>
          <a:lstStyle/>
          <a:p>
            <a:r>
              <a:rPr kumimoji="1" lang="ja-JP" altLang="en-US"/>
              <a:t>マスター タイトルの書式設定</a:t>
            </a:r>
          </a:p>
        </p:txBody>
      </p:sp>
      <p:sp>
        <p:nvSpPr>
          <p:cNvPr id="3" name="サブタイトル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57971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232597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82638" y="4406900"/>
            <a:ext cx="8420100" cy="1362075"/>
          </a:xfrm>
        </p:spPr>
        <p:txBody>
          <a:bodyPr anchor="t"/>
          <a:lstStyle>
            <a:lvl1pPr algn="l">
              <a:defRPr sz="4000"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82638"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3799724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4953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5029200" y="1600200"/>
            <a:ext cx="43815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1646150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1485517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977128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3943885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73050"/>
            <a:ext cx="3259138" cy="1162050"/>
          </a:xfrm>
        </p:spPr>
        <p:txBody>
          <a:bodyPr anchor="b"/>
          <a:lstStyle>
            <a:lvl1pPr algn="l">
              <a:defRPr sz="2000"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442853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941513" y="4800600"/>
            <a:ext cx="5943600" cy="566738"/>
          </a:xfrm>
        </p:spPr>
        <p:txBody>
          <a:bodyPr anchor="b"/>
          <a:lstStyle>
            <a:lvl1pPr algn="l">
              <a:defRPr sz="2000" b="1"/>
            </a:lvl1pPr>
          </a:lstStyle>
          <a:p>
            <a:r>
              <a:rPr kumimoji="1" lang="ja-JP" altLang="en-US"/>
              <a:t>マスター タイトルの書式設定</a:t>
            </a:r>
          </a:p>
        </p:txBody>
      </p:sp>
      <p:sp>
        <p:nvSpPr>
          <p:cNvPr id="3" name="図プレースホルダー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4995351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26435001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7181850" y="274638"/>
            <a:ext cx="2228850"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495300" y="274638"/>
            <a:ext cx="6534150"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37914698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58565" y="1052736"/>
            <a:ext cx="8420100" cy="1470025"/>
          </a:xfrm>
        </p:spPr>
        <p:txBody>
          <a:bodyPr/>
          <a:lstStyle>
            <a:lvl1pPr>
              <a:defRPr>
                <a:latin typeface="メイリオ" panose="020B0604030504040204" pitchFamily="50" charset="-128"/>
                <a:ea typeface="メイリオ" panose="020B0604030504040204" pitchFamily="50" charset="-128"/>
              </a:defRPr>
            </a:lvl1pPr>
          </a:lstStyle>
          <a:p>
            <a:r>
              <a:rPr lang="ja-JP" altLang="en-US"/>
              <a:t>マスター タイトルの書式設定</a:t>
            </a:r>
          </a:p>
        </p:txBody>
      </p:sp>
      <p:sp>
        <p:nvSpPr>
          <p:cNvPr id="7" name="正方形/長方形 6"/>
          <p:cNvSpPr/>
          <p:nvPr userDrawn="1"/>
        </p:nvSpPr>
        <p:spPr>
          <a:xfrm>
            <a:off x="9202" y="2063375"/>
            <a:ext cx="9912350" cy="4571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Tree>
    <p:extLst>
      <p:ext uri="{BB962C8B-B14F-4D97-AF65-F5344CB8AC3E}">
        <p14:creationId xmlns:p14="http://schemas.microsoft.com/office/powerpoint/2010/main" val="9241109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タイトルとコンテンツ">
    <p:spTree>
      <p:nvGrpSpPr>
        <p:cNvPr id="1" name=""/>
        <p:cNvGrpSpPr/>
        <p:nvPr/>
      </p:nvGrpSpPr>
      <p:grpSpPr>
        <a:xfrm>
          <a:off x="0" y="0"/>
          <a:ext cx="0" cy="0"/>
          <a:chOff x="0" y="0"/>
          <a:chExt cx="0" cy="0"/>
        </a:xfrm>
      </p:grpSpPr>
      <p:sp>
        <p:nvSpPr>
          <p:cNvPr id="4" name="正方形/長方形 3"/>
          <p:cNvSpPr/>
          <p:nvPr userDrawn="1"/>
        </p:nvSpPr>
        <p:spPr>
          <a:xfrm>
            <a:off x="-6350" y="539750"/>
            <a:ext cx="9912350" cy="714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 name="タイトル 1"/>
          <p:cNvSpPr>
            <a:spLocks noGrp="1"/>
          </p:cNvSpPr>
          <p:nvPr>
            <p:ph type="title"/>
          </p:nvPr>
        </p:nvSpPr>
        <p:spPr>
          <a:xfrm>
            <a:off x="128464" y="39688"/>
            <a:ext cx="8915400" cy="500062"/>
          </a:xfrm>
        </p:spPr>
        <p:txBody>
          <a:bodyPr/>
          <a:lstStyle>
            <a:lvl1pPr algn="l">
              <a:defRPr sz="1800">
                <a:latin typeface="メイリオ" panose="020B0604030504040204" pitchFamily="50" charset="-128"/>
                <a:ea typeface="メイリオ" panose="020B0604030504040204" pitchFamily="50" charset="-128"/>
              </a:defRPr>
            </a:lvl1pPr>
          </a:lstStyle>
          <a:p>
            <a:r>
              <a:rPr lang="ja-JP" altLang="en-US" dirty="0"/>
              <a:t>マスター タイトルの書式設定</a:t>
            </a:r>
          </a:p>
        </p:txBody>
      </p:sp>
      <p:sp>
        <p:nvSpPr>
          <p:cNvPr id="7" name="スライド番号プレースホルダー 5"/>
          <p:cNvSpPr>
            <a:spLocks noGrp="1"/>
          </p:cNvSpPr>
          <p:nvPr>
            <p:ph type="sldNum" sz="quarter" idx="12"/>
          </p:nvPr>
        </p:nvSpPr>
        <p:spPr>
          <a:xfrm>
            <a:off x="8877989" y="6597352"/>
            <a:ext cx="1043563" cy="256470"/>
          </a:xfrm>
          <a:prstGeom prst="rect">
            <a:avLst/>
          </a:prstGeom>
        </p:spPr>
        <p:txBody>
          <a:bodyPr/>
          <a:lstStyle>
            <a:lvl1pPr algn="r" eaLnBrk="1" fontAlgn="auto" hangingPunct="1">
              <a:spcBef>
                <a:spcPts val="0"/>
              </a:spcBef>
              <a:spcAft>
                <a:spcPts val="0"/>
              </a:spcAft>
              <a:defRPr sz="1200">
                <a:solidFill>
                  <a:prstClr val="black">
                    <a:tint val="75000"/>
                  </a:prstClr>
                </a:solidFill>
                <a:latin typeface="Meiryo UI" panose="020B0604030504040204" pitchFamily="50" charset="-128"/>
                <a:ea typeface="Meiryo UI" panose="020B0604030504040204" pitchFamily="50" charset="-128"/>
              </a:defRPr>
            </a:lvl1pPr>
          </a:lstStyle>
          <a:p>
            <a:pPr>
              <a:defRPr/>
            </a:pPr>
            <a:fld id="{CA8D4A6D-85F2-41B7-A27E-54BD60322951}" type="slidenum">
              <a:rPr lang="ja-JP" altLang="en-US" smtClean="0"/>
              <a:pPr>
                <a:defRPr/>
              </a:pPr>
              <a:t>‹#›</a:t>
            </a:fld>
            <a:endParaRPr lang="ja-JP" altLang="en-US" dirty="0"/>
          </a:p>
        </p:txBody>
      </p:sp>
    </p:spTree>
    <p:extLst>
      <p:ext uri="{BB962C8B-B14F-4D97-AF65-F5344CB8AC3E}">
        <p14:creationId xmlns:p14="http://schemas.microsoft.com/office/powerpoint/2010/main" val="4936660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58565" y="1052736"/>
            <a:ext cx="8420100" cy="1470025"/>
          </a:xfrm>
        </p:spPr>
        <p:txBody>
          <a:bodyPr/>
          <a:lstStyle>
            <a:lvl1pPr>
              <a:defRPr>
                <a:latin typeface="メイリオ" panose="020B0604030504040204" pitchFamily="50" charset="-128"/>
                <a:ea typeface="メイリオ" panose="020B0604030504040204" pitchFamily="50" charset="-128"/>
              </a:defRPr>
            </a:lvl1pPr>
          </a:lstStyle>
          <a:p>
            <a:r>
              <a:rPr lang="ja-JP" altLang="en-US"/>
              <a:t>マスター タイトルの書式設定</a:t>
            </a:r>
          </a:p>
        </p:txBody>
      </p:sp>
      <p:sp>
        <p:nvSpPr>
          <p:cNvPr id="7" name="正方形/長方形 6"/>
          <p:cNvSpPr/>
          <p:nvPr userDrawn="1"/>
        </p:nvSpPr>
        <p:spPr>
          <a:xfrm>
            <a:off x="9202" y="2063375"/>
            <a:ext cx="9912350" cy="45719"/>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a:p>
        </p:txBody>
      </p:sp>
    </p:spTree>
    <p:extLst>
      <p:ext uri="{BB962C8B-B14F-4D97-AF65-F5344CB8AC3E}">
        <p14:creationId xmlns:p14="http://schemas.microsoft.com/office/powerpoint/2010/main" val="10419675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タイトルとコンテンツ">
    <p:spTree>
      <p:nvGrpSpPr>
        <p:cNvPr id="1" name=""/>
        <p:cNvGrpSpPr/>
        <p:nvPr/>
      </p:nvGrpSpPr>
      <p:grpSpPr>
        <a:xfrm>
          <a:off x="0" y="0"/>
          <a:ext cx="0" cy="0"/>
          <a:chOff x="0" y="0"/>
          <a:chExt cx="0" cy="0"/>
        </a:xfrm>
      </p:grpSpPr>
      <p:sp>
        <p:nvSpPr>
          <p:cNvPr id="4" name="正方形/長方形 3"/>
          <p:cNvSpPr/>
          <p:nvPr userDrawn="1"/>
        </p:nvSpPr>
        <p:spPr>
          <a:xfrm>
            <a:off x="-6350" y="539750"/>
            <a:ext cx="9912350" cy="714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dirty="0"/>
          </a:p>
        </p:txBody>
      </p:sp>
      <p:sp>
        <p:nvSpPr>
          <p:cNvPr id="2" name="タイトル 1"/>
          <p:cNvSpPr>
            <a:spLocks noGrp="1"/>
          </p:cNvSpPr>
          <p:nvPr>
            <p:ph type="title"/>
          </p:nvPr>
        </p:nvSpPr>
        <p:spPr>
          <a:xfrm>
            <a:off x="128464" y="39688"/>
            <a:ext cx="8915400" cy="500062"/>
          </a:xfrm>
        </p:spPr>
        <p:txBody>
          <a:bodyPr/>
          <a:lstStyle>
            <a:lvl1pPr algn="l">
              <a:defRPr sz="1800">
                <a:latin typeface="メイリオ" panose="020B0604030504040204" pitchFamily="50" charset="-128"/>
                <a:ea typeface="メイリオ" panose="020B0604030504040204" pitchFamily="50" charset="-128"/>
              </a:defRPr>
            </a:lvl1pPr>
          </a:lstStyle>
          <a:p>
            <a:r>
              <a:rPr lang="ja-JP" altLang="en-US" dirty="0"/>
              <a:t>マスター タイトルの書式設定</a:t>
            </a:r>
          </a:p>
        </p:txBody>
      </p:sp>
      <p:sp>
        <p:nvSpPr>
          <p:cNvPr id="7" name="スライド番号プレースホルダー 5"/>
          <p:cNvSpPr>
            <a:spLocks noGrp="1"/>
          </p:cNvSpPr>
          <p:nvPr>
            <p:ph type="sldNum" sz="quarter" idx="12"/>
          </p:nvPr>
        </p:nvSpPr>
        <p:spPr>
          <a:xfrm>
            <a:off x="8877989" y="6597352"/>
            <a:ext cx="1043563" cy="256470"/>
          </a:xfrm>
          <a:prstGeom prst="rect">
            <a:avLst/>
          </a:prstGeom>
        </p:spPr>
        <p:txBody>
          <a:bodyPr/>
          <a:lstStyle>
            <a:lvl1pPr algn="r" eaLnBrk="1" fontAlgn="auto" hangingPunct="1">
              <a:spcBef>
                <a:spcPts val="0"/>
              </a:spcBef>
              <a:spcAft>
                <a:spcPts val="0"/>
              </a:spcAft>
              <a:defRPr sz="1200">
                <a:solidFill>
                  <a:prstClr val="black">
                    <a:tint val="75000"/>
                  </a:prstClr>
                </a:solidFill>
                <a:latin typeface="Meiryo UI" panose="020B0604030504040204" pitchFamily="50" charset="-128"/>
                <a:ea typeface="Meiryo UI" panose="020B0604030504040204" pitchFamily="50" charset="-128"/>
              </a:defRPr>
            </a:lvl1pPr>
          </a:lstStyle>
          <a:p>
            <a:pPr>
              <a:defRPr/>
            </a:pPr>
            <a:fld id="{CA8D4A6D-85F2-41B7-A27E-54BD60322951}" type="slidenum">
              <a:rPr lang="ja-JP" altLang="en-US" smtClean="0"/>
              <a:pPr>
                <a:defRPr/>
              </a:pPr>
              <a:t>‹#›</a:t>
            </a:fld>
            <a:endParaRPr lang="ja-JP" altLang="en-US" dirty="0"/>
          </a:p>
        </p:txBody>
      </p:sp>
    </p:spTree>
    <p:extLst>
      <p:ext uri="{BB962C8B-B14F-4D97-AF65-F5344CB8AC3E}">
        <p14:creationId xmlns:p14="http://schemas.microsoft.com/office/powerpoint/2010/main" val="25571610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タイトルとコンテンツ">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038BEC0A-C024-6FD9-0159-E813821749A0}"/>
              </a:ext>
            </a:extLst>
          </p:cNvPr>
          <p:cNvGraphicFramePr>
            <a:graphicFrameLocks/>
          </p:cNvGraphicFramePr>
          <p:nvPr userDrawn="1">
            <p:custDataLst>
              <p:tags r:id="rId1"/>
            </p:custDataLst>
            <p:extLst>
              <p:ext uri="{D42A27DB-BD31-4B8C-83A1-F6EECF244321}">
                <p14:modId xmlns:p14="http://schemas.microsoft.com/office/powerpoint/2010/main" val="3473455631"/>
              </p:ext>
            </p:extLst>
          </p:nvPr>
        </p:nvGraphicFramePr>
        <p:xfrm>
          <a:off x="1290" y="1588"/>
          <a:ext cx="1290" cy="1588"/>
        </p:xfrm>
        <a:graphic>
          <a:graphicData uri="http://schemas.openxmlformats.org/presentationml/2006/ole">
            <mc:AlternateContent xmlns:mc="http://schemas.openxmlformats.org/markup-compatibility/2006">
              <mc:Choice xmlns:v="urn:schemas-microsoft-com:vml" Requires="v">
                <p:oleObj name="think-cellスライド" r:id="rId3" imgW="467" imgH="467" progId="TCLayout.ActiveDocument.1">
                  <p:embed/>
                </p:oleObj>
              </mc:Choice>
              <mc:Fallback>
                <p:oleObj name="think-cellスライド" r:id="rId3" imgW="467" imgH="467" progId="TCLayout.ActiveDocument.1">
                  <p:embed/>
                  <p:pic>
                    <p:nvPicPr>
                      <p:cNvPr id="3" name="think-cell data - do not delete" hidden="1">
                        <a:extLst>
                          <a:ext uri="{FF2B5EF4-FFF2-40B4-BE49-F238E27FC236}">
                            <a16:creationId xmlns:a16="http://schemas.microsoft.com/office/drawing/2014/main" id="{038BEC0A-C024-6FD9-0159-E813821749A0}"/>
                          </a:ext>
                        </a:extLst>
                      </p:cNvPr>
                      <p:cNvPicPr/>
                      <p:nvPr/>
                    </p:nvPicPr>
                    <p:blipFill>
                      <a:blip r:embed="rId4"/>
                      <a:stretch>
                        <a:fillRect/>
                      </a:stretch>
                    </p:blipFill>
                    <p:spPr>
                      <a:xfrm>
                        <a:off x="1290" y="1588"/>
                        <a:ext cx="1290" cy="1588"/>
                      </a:xfrm>
                      <a:prstGeom prst="rect">
                        <a:avLst/>
                      </a:prstGeom>
                    </p:spPr>
                  </p:pic>
                </p:oleObj>
              </mc:Fallback>
            </mc:AlternateContent>
          </a:graphicData>
        </a:graphic>
      </p:graphicFrame>
      <p:sp>
        <p:nvSpPr>
          <p:cNvPr id="4" name="正方形/長方形 3"/>
          <p:cNvSpPr/>
          <p:nvPr userDrawn="1"/>
        </p:nvSpPr>
        <p:spPr>
          <a:xfrm>
            <a:off x="-6349" y="539750"/>
            <a:ext cx="9912350" cy="71438"/>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ja-JP" altLang="en-US" sz="1463">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230477" y="39688"/>
            <a:ext cx="8915400" cy="500062"/>
          </a:xfrm>
        </p:spPr>
        <p:txBody>
          <a:bodyPr vert="horz" rIns="91440"/>
          <a:lstStyle>
            <a:lvl1pPr algn="l">
              <a:defRPr sz="1463">
                <a:latin typeface="Meiryo UI" panose="020B0604030504040204" pitchFamily="50" charset="-128"/>
                <a:ea typeface="Meiryo UI" panose="020B0604030504040204" pitchFamily="50" charset="-128"/>
              </a:defRPr>
            </a:lvl1pPr>
          </a:lstStyle>
          <a:p>
            <a:r>
              <a:rPr lang="ja-JP" altLang="en-US"/>
              <a:t>マスター タイトルの書式設定</a:t>
            </a:r>
          </a:p>
        </p:txBody>
      </p:sp>
      <p:sp>
        <p:nvSpPr>
          <p:cNvPr id="8" name="テキスト プレースホルダー 7">
            <a:extLst>
              <a:ext uri="{FF2B5EF4-FFF2-40B4-BE49-F238E27FC236}">
                <a16:creationId xmlns:a16="http://schemas.microsoft.com/office/drawing/2014/main" id="{7506A229-24CE-0883-7E71-B02474848C69}"/>
              </a:ext>
            </a:extLst>
          </p:cNvPr>
          <p:cNvSpPr>
            <a:spLocks noGrp="1"/>
          </p:cNvSpPr>
          <p:nvPr>
            <p:ph type="body" sz="quarter" idx="13"/>
          </p:nvPr>
        </p:nvSpPr>
        <p:spPr>
          <a:xfrm>
            <a:off x="230477" y="692150"/>
            <a:ext cx="9445047" cy="1993980"/>
          </a:xfrm>
        </p:spPr>
        <p:txBody>
          <a:bodyPr/>
          <a:lstStyle>
            <a:lvl1pPr>
              <a:defRPr sz="1300">
                <a:latin typeface="+mj-lt"/>
              </a:defRPr>
            </a:lvl1pPr>
            <a:lvl2pPr>
              <a:buFont typeface="Wingdings" panose="05000000000000000000" pitchFamily="2" charset="2"/>
              <a:buChar char="l"/>
              <a:defRPr sz="1300">
                <a:latin typeface="+mj-lt"/>
              </a:defRPr>
            </a:lvl2pPr>
            <a:lvl3pPr>
              <a:buFont typeface="Wingdings" panose="05000000000000000000" pitchFamily="2" charset="2"/>
              <a:buChar char="l"/>
              <a:defRPr sz="1300">
                <a:latin typeface="+mj-lt"/>
              </a:defRPr>
            </a:lvl3pPr>
            <a:lvl4pPr>
              <a:buFont typeface="Wingdings" panose="05000000000000000000" pitchFamily="2" charset="2"/>
              <a:buChar char="l"/>
              <a:defRPr sz="1300">
                <a:latin typeface="+mj-lt"/>
              </a:defRPr>
            </a:lvl4pPr>
            <a:lvl5pPr>
              <a:buFont typeface="Wingdings" panose="05000000000000000000" pitchFamily="2" charset="2"/>
              <a:buChar char="l"/>
              <a:defRPr sz="1300">
                <a:latin typeface="+mj-lt"/>
              </a:defRPr>
            </a:lvl5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9" name="スライド番号プレースホルダー 8">
            <a:extLst>
              <a:ext uri="{FF2B5EF4-FFF2-40B4-BE49-F238E27FC236}">
                <a16:creationId xmlns:a16="http://schemas.microsoft.com/office/drawing/2014/main" id="{F61E6825-4797-EE60-CBE2-F9E6CD0FE90C}"/>
              </a:ext>
            </a:extLst>
          </p:cNvPr>
          <p:cNvSpPr>
            <a:spLocks noGrp="1"/>
          </p:cNvSpPr>
          <p:nvPr>
            <p:ph type="sldNum" sz="quarter" idx="14"/>
          </p:nvPr>
        </p:nvSpPr>
        <p:spPr>
          <a:xfrm>
            <a:off x="9480666" y="6433200"/>
            <a:ext cx="425335" cy="424800"/>
          </a:xfrm>
          <a:noFill/>
        </p:spPr>
        <p:txBody>
          <a:bodyPr/>
          <a:lstStyle>
            <a:lvl1pPr>
              <a:defRPr>
                <a:solidFill>
                  <a:schemeClr val="tx1"/>
                </a:solidFill>
              </a:defRPr>
            </a:lvl1pPr>
          </a:lstStyle>
          <a:p>
            <a:fld id="{D9550142-B990-490A-A107-ED7302A7FD52}" type="slidenum">
              <a:rPr lang="en-US" altLang="ja-JP" smtClean="0"/>
              <a:pPr/>
              <a:t>‹#›</a:t>
            </a:fld>
            <a:endParaRPr lang="en-US" altLang="ja-JP">
              <a:solidFill>
                <a:schemeClr val="tx1"/>
              </a:solidFill>
            </a:endParaRPr>
          </a:p>
        </p:txBody>
      </p:sp>
    </p:spTree>
    <p:extLst>
      <p:ext uri="{BB962C8B-B14F-4D97-AF65-F5344CB8AC3E}">
        <p14:creationId xmlns:p14="http://schemas.microsoft.com/office/powerpoint/2010/main" val="3977184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95300" y="1600200"/>
            <a:ext cx="8915400"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95300" y="6356350"/>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384550" y="6356350"/>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7099300" y="6356350"/>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79981B-ECAC-4AAF-A3FD-B78E199E2FEC}" type="slidenum">
              <a:rPr kumimoji="1" lang="ja-JP" altLang="en-US" smtClean="0"/>
              <a:pPr/>
              <a:t>‹#›</a:t>
            </a:fld>
            <a:endParaRPr kumimoji="1" lang="ja-JP" altLang="en-US"/>
          </a:p>
        </p:txBody>
      </p:sp>
    </p:spTree>
    <p:extLst>
      <p:ext uri="{BB962C8B-B14F-4D97-AF65-F5344CB8AC3E}">
        <p14:creationId xmlns:p14="http://schemas.microsoft.com/office/powerpoint/2010/main" val="3325747622"/>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93" r:id="rId12"/>
    <p:sldLayoutId id="2147483794" r:id="rId13"/>
    <p:sldLayoutId id="2147483928" r:id="rId14"/>
    <p:sldLayoutId id="2147483929" r:id="rId15"/>
    <p:sldLayoutId id="2147483930" r:id="rId16"/>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tags" Target="../tags/tag2.xml"/><Relationship Id="rId5" Type="http://schemas.openxmlformats.org/officeDocument/2006/relationships/image" Target="../media/image1.emf"/><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extLst>
              <p:ext uri="{D42A27DB-BD31-4B8C-83A1-F6EECF244321}">
                <p14:modId xmlns:p14="http://schemas.microsoft.com/office/powerpoint/2010/main" val="2474782622"/>
              </p:ext>
            </p:extLst>
          </p:nvPr>
        </p:nvGraphicFramePr>
        <p:xfrm>
          <a:off x="1424508" y="2851383"/>
          <a:ext cx="7189853" cy="933475"/>
        </p:xfrm>
        <a:graphic>
          <a:graphicData uri="http://schemas.openxmlformats.org/drawingml/2006/table">
            <a:tbl>
              <a:tblPr firstRow="1" bandRow="1">
                <a:tableStyleId>{5C22544A-7EE6-4342-B048-85BDC9FD1C3A}</a:tableStyleId>
              </a:tblPr>
              <a:tblGrid>
                <a:gridCol w="421007">
                  <a:extLst>
                    <a:ext uri="{9D8B030D-6E8A-4147-A177-3AD203B41FA5}">
                      <a16:colId xmlns:a16="http://schemas.microsoft.com/office/drawing/2014/main" val="20000"/>
                    </a:ext>
                  </a:extLst>
                </a:gridCol>
                <a:gridCol w="1656207">
                  <a:extLst>
                    <a:ext uri="{9D8B030D-6E8A-4147-A177-3AD203B41FA5}">
                      <a16:colId xmlns:a16="http://schemas.microsoft.com/office/drawing/2014/main" val="20001"/>
                    </a:ext>
                  </a:extLst>
                </a:gridCol>
                <a:gridCol w="5112639">
                  <a:extLst>
                    <a:ext uri="{9D8B030D-6E8A-4147-A177-3AD203B41FA5}">
                      <a16:colId xmlns:a16="http://schemas.microsoft.com/office/drawing/2014/main" val="20002"/>
                    </a:ext>
                  </a:extLst>
                </a:gridCol>
              </a:tblGrid>
              <a:tr h="304773">
                <a:tc>
                  <a:txBody>
                    <a:bodyPr/>
                    <a:lstStyle/>
                    <a:p>
                      <a:pPr algn="ctr"/>
                      <a:r>
                        <a:rPr kumimoji="1" lang="ja-JP" altLang="en-US" sz="1400" b="0" dirty="0">
                          <a:solidFill>
                            <a:schemeClr val="tx1"/>
                          </a:solidFill>
                          <a:latin typeface="+mn-ea"/>
                          <a:ea typeface="+mn-ea"/>
                        </a:rPr>
                        <a:t>◎</a:t>
                      </a: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n-ea"/>
                          <a:ea typeface="+mn-ea"/>
                        </a:rPr>
                        <a:t>代表申請者</a:t>
                      </a:r>
                      <a:endParaRPr kumimoji="1" lang="en-US" altLang="ja-JP" sz="1400" b="0" dirty="0">
                        <a:solidFill>
                          <a:schemeClr val="tx1"/>
                        </a:solidFill>
                        <a:latin typeface="+mn-ea"/>
                        <a:ea typeface="+mn-ea"/>
                      </a:endParaRP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0" dirty="0">
                          <a:solidFill>
                            <a:schemeClr val="tx1"/>
                          </a:solidFill>
                          <a:latin typeface="+mn-ea"/>
                          <a:ea typeface="+mn-ea"/>
                        </a:rPr>
                        <a:t>○○○</a:t>
                      </a:r>
                      <a:endParaRPr kumimoji="1" lang="en-US" altLang="ja-JP" sz="1400" b="0" dirty="0">
                        <a:solidFill>
                          <a:schemeClr val="tx1"/>
                        </a:solidFill>
                        <a:latin typeface="+mn-ea"/>
                        <a:ea typeface="+mn-ea"/>
                      </a:endParaRP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04773">
                <a:tc>
                  <a:txBody>
                    <a:bodyPr/>
                    <a:lstStyle/>
                    <a:p>
                      <a:pPr algn="ctr"/>
                      <a:r>
                        <a:rPr kumimoji="1" lang="ja-JP" altLang="en-US" sz="1400" b="0" dirty="0">
                          <a:solidFill>
                            <a:schemeClr val="tx1"/>
                          </a:solidFill>
                          <a:latin typeface="+mn-ea"/>
                          <a:ea typeface="+mn-ea"/>
                        </a:rPr>
                        <a:t>〇</a:t>
                      </a: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0" dirty="0">
                          <a:solidFill>
                            <a:schemeClr val="tx1"/>
                          </a:solidFill>
                          <a:latin typeface="+mn-ea"/>
                          <a:ea typeface="+mn-ea"/>
                        </a:rPr>
                        <a:t>共同申請者</a:t>
                      </a:r>
                      <a:endParaRPr lang="en-US" altLang="ja-JP" sz="1400" b="0" dirty="0">
                        <a:solidFill>
                          <a:schemeClr val="tx1"/>
                        </a:solidFill>
                        <a:latin typeface="+mn-ea"/>
                        <a:ea typeface="+mn-ea"/>
                      </a:endParaRP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0" dirty="0">
                          <a:solidFill>
                            <a:schemeClr val="tx1"/>
                          </a:solidFill>
                          <a:latin typeface="+mn-ea"/>
                          <a:ea typeface="+mn-ea"/>
                        </a:rPr>
                        <a:t>○○○</a:t>
                      </a:r>
                      <a:endParaRPr lang="en-US" altLang="ja-JP" sz="1400" b="0" dirty="0">
                        <a:solidFill>
                          <a:schemeClr val="tx1"/>
                        </a:solidFill>
                        <a:latin typeface="+mn-ea"/>
                        <a:ea typeface="+mn-ea"/>
                      </a:endParaRP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1"/>
                  </a:ext>
                </a:extLst>
              </a:tr>
              <a:tr h="323903">
                <a:tc>
                  <a:txBody>
                    <a:bodyPr/>
                    <a:lstStyle/>
                    <a:p>
                      <a:pPr algn="ctr"/>
                      <a:r>
                        <a:rPr kumimoji="1" lang="ja-JP" altLang="en-US" sz="1400" b="0" dirty="0">
                          <a:solidFill>
                            <a:schemeClr val="tx1"/>
                          </a:solidFill>
                          <a:latin typeface="+mn-ea"/>
                          <a:ea typeface="+mn-ea"/>
                        </a:rPr>
                        <a:t>〇</a:t>
                      </a: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0" dirty="0">
                          <a:solidFill>
                            <a:schemeClr val="tx1"/>
                          </a:solidFill>
                          <a:latin typeface="+mn-ea"/>
                          <a:ea typeface="+mn-ea"/>
                        </a:rPr>
                        <a:t>共同申請者</a:t>
                      </a:r>
                      <a:endParaRPr lang="en-US" altLang="ja-JP" sz="1400" b="0" dirty="0">
                        <a:solidFill>
                          <a:schemeClr val="tx1"/>
                        </a:solidFill>
                        <a:latin typeface="+mn-ea"/>
                        <a:ea typeface="+mn-ea"/>
                      </a:endParaRP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400" b="0" dirty="0">
                          <a:solidFill>
                            <a:schemeClr val="tx1"/>
                          </a:solidFill>
                          <a:latin typeface="+mn-ea"/>
                          <a:ea typeface="+mn-ea"/>
                        </a:rPr>
                        <a:t>○○○</a:t>
                      </a:r>
                    </a:p>
                  </a:txBody>
                  <a:tcPr marL="91441" marR="91441" marT="45713" marB="45713">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2"/>
                  </a:ext>
                </a:extLst>
              </a:tr>
            </a:tbl>
          </a:graphicData>
        </a:graphic>
      </p:graphicFrame>
      <p:sp>
        <p:nvSpPr>
          <p:cNvPr id="6" name="テキスト ボックス 5"/>
          <p:cNvSpPr txBox="1"/>
          <p:nvPr/>
        </p:nvSpPr>
        <p:spPr>
          <a:xfrm>
            <a:off x="344488" y="4293096"/>
            <a:ext cx="9216727" cy="2232248"/>
          </a:xfrm>
          <a:prstGeom prst="rect">
            <a:avLst/>
          </a:prstGeom>
          <a:solidFill>
            <a:schemeClr val="accent6">
              <a:lumMod val="20000"/>
              <a:lumOff val="80000"/>
            </a:schemeClr>
          </a:solidFill>
          <a:ln w="3175">
            <a:solidFill>
              <a:srgbClr val="FF0000"/>
            </a:solidFill>
            <a:prstDash val="sysDash"/>
          </a:ln>
          <a:effectLst/>
        </p:spPr>
        <p:txBody>
          <a:bodyPr anchor="ctr"/>
          <a:lstStyle/>
          <a:p>
            <a:pPr eaLnBrk="1" fontAlgn="auto" hangingPunct="1">
              <a:spcBef>
                <a:spcPts val="0"/>
              </a:spcBef>
              <a:spcAft>
                <a:spcPts val="0"/>
              </a:spcAft>
              <a:defRPr/>
            </a:pPr>
            <a:r>
              <a:rPr lang="en-US" altLang="ja-JP" sz="1400" b="1" dirty="0">
                <a:solidFill>
                  <a:srgbClr val="FF0000"/>
                </a:solidFill>
              </a:rPr>
              <a:t>【</a:t>
            </a:r>
            <a:r>
              <a:rPr lang="ja-JP" altLang="en-US" sz="1400" b="1" dirty="0">
                <a:solidFill>
                  <a:srgbClr val="FF0000"/>
                </a:solidFill>
              </a:rPr>
              <a:t>本資料作成上の注意（共通）</a:t>
            </a:r>
            <a:r>
              <a:rPr lang="en-US" altLang="ja-JP" sz="1400" b="1" dirty="0">
                <a:solidFill>
                  <a:srgbClr val="FF0000"/>
                </a:solidFill>
              </a:rPr>
              <a:t>】</a:t>
            </a:r>
          </a:p>
          <a:p>
            <a:pPr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本資料は</a:t>
            </a:r>
            <a:r>
              <a:rPr lang="ja-JP" altLang="en-US" sz="1400" u="sng" dirty="0">
                <a:solidFill>
                  <a:srgbClr val="FF0000"/>
                </a:solidFill>
              </a:rPr>
              <a:t>評価委員が申請内容の評価を実施するための重要な資料</a:t>
            </a:r>
            <a:r>
              <a:rPr lang="ja-JP" altLang="en-US" sz="1400" dirty="0">
                <a:solidFill>
                  <a:srgbClr val="FF0000"/>
                </a:solidFill>
              </a:rPr>
              <a:t>となりますので、</a:t>
            </a:r>
            <a:r>
              <a:rPr lang="ja-JP" altLang="en-US" sz="1400" b="1" dirty="0">
                <a:solidFill>
                  <a:srgbClr val="FF0000"/>
                </a:solidFill>
              </a:rPr>
              <a:t>各注意事項を熟読のうえ</a:t>
            </a:r>
            <a:r>
              <a:rPr lang="ja-JP" altLang="en-US" sz="1400" dirty="0">
                <a:solidFill>
                  <a:srgbClr val="FF0000"/>
                </a:solidFill>
              </a:rPr>
              <a:t>作成を</a:t>
            </a: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行って下さい。</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文字の大きさは</a:t>
            </a:r>
            <a:r>
              <a:rPr lang="en-US" altLang="ja-JP" sz="1400" dirty="0">
                <a:solidFill>
                  <a:srgbClr val="FF0000"/>
                </a:solidFill>
              </a:rPr>
              <a:t>14pt</a:t>
            </a:r>
            <a:r>
              <a:rPr lang="ja-JP" altLang="en-US" sz="1400" dirty="0">
                <a:solidFill>
                  <a:srgbClr val="FF0000"/>
                </a:solidFill>
              </a:rPr>
              <a:t>以上とすること（図表内は</a:t>
            </a:r>
            <a:r>
              <a:rPr lang="en-US" altLang="ja-JP" sz="1400" dirty="0">
                <a:solidFill>
                  <a:srgbClr val="FF0000"/>
                </a:solidFill>
              </a:rPr>
              <a:t>12pt</a:t>
            </a:r>
            <a:r>
              <a:rPr lang="ja-JP" altLang="en-US" sz="1400" dirty="0">
                <a:solidFill>
                  <a:srgbClr val="FF0000"/>
                </a:solidFill>
              </a:rPr>
              <a:t>以上）。</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既定のフォント（</a:t>
            </a:r>
            <a:r>
              <a:rPr lang="en-US" altLang="ja-JP" sz="1400" dirty="0" err="1">
                <a:solidFill>
                  <a:srgbClr val="FF0000"/>
                </a:solidFill>
              </a:rPr>
              <a:t>Meiryo</a:t>
            </a:r>
            <a:r>
              <a:rPr lang="en-US" altLang="ja-JP" sz="1400" dirty="0">
                <a:solidFill>
                  <a:srgbClr val="FF0000"/>
                </a:solidFill>
              </a:rPr>
              <a:t> UI</a:t>
            </a:r>
            <a:r>
              <a:rPr lang="ja-JP" altLang="en-US" sz="1400" dirty="0">
                <a:solidFill>
                  <a:srgbClr val="FF0000"/>
                </a:solidFill>
              </a:rPr>
              <a:t>）を使用すること。</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各項目の枚数については、各ページ右上部に指定された上限に収まる形で記載を行うこと。</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図表（写真、パース、位置図、区域図、配置図、エネルギーフロー、体制図、スキーム図、グラフ、線表等）などを用い、ヴィジュアルに表現すること。</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説明にあたっては可能な限り定量的な説明を行うこと。</a:t>
            </a:r>
            <a:endParaRPr lang="en-US" altLang="ja-JP" sz="1400" dirty="0">
              <a:solidFill>
                <a:srgbClr val="FF0000"/>
              </a:solidFill>
            </a:endParaRPr>
          </a:p>
          <a:p>
            <a:pPr marL="539750" indent="-357188" eaLnBrk="1" fontAlgn="auto" hangingPunct="1">
              <a:spcBef>
                <a:spcPts val="0"/>
              </a:spcBef>
              <a:spcAft>
                <a:spcPts val="0"/>
              </a:spcAft>
              <a:buFont typeface="+mj-ea"/>
              <a:buAutoNum type="circleNumDbPlain"/>
              <a:defRPr/>
            </a:pPr>
            <a:r>
              <a:rPr lang="ja-JP" altLang="en-US" sz="1400" dirty="0">
                <a:solidFill>
                  <a:srgbClr val="FF0000"/>
                </a:solidFill>
              </a:rPr>
              <a:t>枠線については、適宜変更を行い、行の追加等を行うこと。</a:t>
            </a:r>
            <a:endParaRPr lang="en-US" altLang="ja-JP" sz="1400" dirty="0">
              <a:solidFill>
                <a:srgbClr val="FF0000"/>
              </a:solidFill>
            </a:endParaRPr>
          </a:p>
        </p:txBody>
      </p:sp>
      <p:sp>
        <p:nvSpPr>
          <p:cNvPr id="3" name="タイトル 2"/>
          <p:cNvSpPr>
            <a:spLocks noGrp="1"/>
          </p:cNvSpPr>
          <p:nvPr>
            <p:ph type="ctrTitle"/>
          </p:nvPr>
        </p:nvSpPr>
        <p:spPr>
          <a:xfrm>
            <a:off x="658565" y="1298470"/>
            <a:ext cx="8420100" cy="834386"/>
          </a:xfrm>
        </p:spPr>
        <p:txBody>
          <a:bodyPr/>
          <a:lstStyle/>
          <a:p>
            <a:r>
              <a:rPr kumimoji="1" lang="zh-TW" altLang="en-US" dirty="0">
                <a:solidFill>
                  <a:srgbClr val="0000CC"/>
                </a:solidFill>
                <a:latin typeface="Meiryo UI" panose="020B0604030504040204" pitchFamily="50" charset="-128"/>
                <a:ea typeface="Meiryo UI" panose="020B0604030504040204" pitchFamily="50" charset="-128"/>
              </a:rPr>
              <a:t>間接補助事業</a:t>
            </a:r>
            <a:r>
              <a:rPr kumimoji="1" lang="ja-JP" altLang="en-US" dirty="0">
                <a:solidFill>
                  <a:srgbClr val="0000CC"/>
                </a:solidFill>
                <a:latin typeface="Meiryo UI" panose="020B0604030504040204" pitchFamily="50" charset="-128"/>
                <a:ea typeface="Meiryo UI" panose="020B0604030504040204" pitchFamily="50" charset="-128"/>
              </a:rPr>
              <a:t>の名称</a:t>
            </a:r>
          </a:p>
        </p:txBody>
      </p:sp>
      <p:sp>
        <p:nvSpPr>
          <p:cNvPr id="7" name="テキスト ボックス 6"/>
          <p:cNvSpPr txBox="1"/>
          <p:nvPr/>
        </p:nvSpPr>
        <p:spPr>
          <a:xfrm>
            <a:off x="38592" y="366233"/>
            <a:ext cx="5544319" cy="674104"/>
          </a:xfrm>
          <a:prstGeom prst="rect">
            <a:avLst/>
          </a:prstGeom>
          <a:solidFill>
            <a:schemeClr val="accent6">
              <a:lumMod val="20000"/>
              <a:lumOff val="80000"/>
            </a:schemeClr>
          </a:solidFill>
          <a:ln w="3175">
            <a:solidFill>
              <a:srgbClr val="FF0000"/>
            </a:solidFill>
            <a:prstDash val="sysDash"/>
          </a:ln>
          <a:effectLst/>
        </p:spPr>
        <p:txBody>
          <a:bodyPr anchor="ctr"/>
          <a:lstStyle/>
          <a:p>
            <a:pPr eaLnBrk="1" fontAlgn="auto" hangingPunct="1">
              <a:spcBef>
                <a:spcPts val="0"/>
              </a:spcBef>
              <a:spcAft>
                <a:spcPts val="0"/>
              </a:spcAft>
              <a:defRPr/>
            </a:pPr>
            <a:r>
              <a:rPr lang="en-US" altLang="ja-JP" sz="1400" b="1" dirty="0">
                <a:solidFill>
                  <a:srgbClr val="FF0000"/>
                </a:solidFill>
              </a:rPr>
              <a:t>【</a:t>
            </a:r>
            <a:r>
              <a:rPr lang="ja-JP" altLang="en-US" sz="1400" b="1" dirty="0">
                <a:solidFill>
                  <a:srgbClr val="FF0000"/>
                </a:solidFill>
              </a:rPr>
              <a:t>提出時の注意事項</a:t>
            </a:r>
            <a:r>
              <a:rPr lang="en-US" altLang="ja-JP" sz="1400" b="1" dirty="0">
                <a:solidFill>
                  <a:srgbClr val="FF0000"/>
                </a:solidFill>
              </a:rPr>
              <a:t>】</a:t>
            </a:r>
          </a:p>
          <a:p>
            <a:pPr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本書式の</a:t>
            </a:r>
            <a:r>
              <a:rPr lang="en-US" altLang="ja-JP" sz="1400" dirty="0">
                <a:solidFill>
                  <a:srgbClr val="FF0000"/>
                </a:solidFill>
              </a:rPr>
              <a:t>【</a:t>
            </a:r>
            <a:r>
              <a:rPr lang="ja-JP" altLang="en-US" sz="1400" dirty="0">
                <a:solidFill>
                  <a:srgbClr val="FF0000"/>
                </a:solidFill>
              </a:rPr>
              <a:t>注意</a:t>
            </a:r>
            <a:r>
              <a:rPr lang="en-US" altLang="ja-JP" sz="1400" dirty="0">
                <a:solidFill>
                  <a:srgbClr val="FF0000"/>
                </a:solidFill>
              </a:rPr>
              <a:t>】</a:t>
            </a:r>
            <a:r>
              <a:rPr lang="ja-JP" altLang="en-US" sz="1400" dirty="0">
                <a:solidFill>
                  <a:srgbClr val="FF0000"/>
                </a:solidFill>
              </a:rPr>
              <a:t>等、「赤字」「青字の例」は、削除の上で、ご提出ください。</a:t>
            </a:r>
            <a:endParaRPr lang="en-US" altLang="ja-JP" sz="1400" dirty="0">
              <a:solidFill>
                <a:srgbClr val="FF0000"/>
              </a:solidFill>
            </a:endParaRPr>
          </a:p>
        </p:txBody>
      </p:sp>
      <p:sp>
        <p:nvSpPr>
          <p:cNvPr id="2" name="テキスト ボックス 1"/>
          <p:cNvSpPr txBox="1"/>
          <p:nvPr/>
        </p:nvSpPr>
        <p:spPr>
          <a:xfrm>
            <a:off x="2960403" y="2112718"/>
            <a:ext cx="3816424" cy="369332"/>
          </a:xfrm>
          <a:prstGeom prst="rect">
            <a:avLst/>
          </a:prstGeom>
          <a:noFill/>
        </p:spPr>
        <p:txBody>
          <a:bodyPr wrap="square" rtlCol="0">
            <a:spAutoFit/>
          </a:bodyPr>
          <a:lstStyle/>
          <a:p>
            <a:pPr algn="ctr"/>
            <a:r>
              <a:rPr kumimoji="1" lang="ja-JP" altLang="en-US" dirty="0"/>
              <a:t>申請日：</a:t>
            </a:r>
            <a:r>
              <a:rPr lang="ja-JP" altLang="en-US" dirty="0"/>
              <a:t>令和８</a:t>
            </a:r>
            <a:r>
              <a:rPr kumimoji="1" lang="ja-JP" altLang="en-US" dirty="0"/>
              <a:t>年○○月○○日</a:t>
            </a:r>
          </a:p>
        </p:txBody>
      </p:sp>
      <p:sp>
        <p:nvSpPr>
          <p:cNvPr id="4" name="テキスト ボックス 3"/>
          <p:cNvSpPr txBox="1"/>
          <p:nvPr/>
        </p:nvSpPr>
        <p:spPr>
          <a:xfrm>
            <a:off x="56456" y="14556"/>
            <a:ext cx="6192688" cy="307777"/>
          </a:xfrm>
          <a:prstGeom prst="rect">
            <a:avLst/>
          </a:prstGeom>
          <a:noFill/>
        </p:spPr>
        <p:txBody>
          <a:bodyPr wrap="square" rtlCol="0">
            <a:spAutoFit/>
          </a:bodyPr>
          <a:lstStyle/>
          <a:p>
            <a:r>
              <a:rPr kumimoji="1" lang="en-US" altLang="ja-JP" sz="1400" dirty="0"/>
              <a:t>(</a:t>
            </a:r>
            <a:r>
              <a:rPr kumimoji="1" lang="ja-JP" altLang="en-US" sz="1400" dirty="0"/>
              <a:t>別紙⑫</a:t>
            </a:r>
            <a:r>
              <a:rPr kumimoji="1" lang="en-US" altLang="ja-JP" sz="1400" dirty="0"/>
              <a:t>)</a:t>
            </a:r>
            <a:r>
              <a:rPr kumimoji="1" lang="ja-JP" altLang="en-US" sz="1400" dirty="0"/>
              <a:t>事業概要書（</a:t>
            </a:r>
            <a:r>
              <a:rPr kumimoji="1" lang="en-US" altLang="ja-JP" sz="1400" dirty="0"/>
              <a:t>R8</a:t>
            </a:r>
            <a:r>
              <a:rPr kumimoji="1" lang="ja-JP" altLang="en-US" sz="1400" dirty="0"/>
              <a:t>資源自律経済確立）</a:t>
            </a:r>
          </a:p>
        </p:txBody>
      </p:sp>
      <p:graphicFrame>
        <p:nvGraphicFramePr>
          <p:cNvPr id="10" name="表 9"/>
          <p:cNvGraphicFramePr>
            <a:graphicFrameLocks noGrp="1"/>
          </p:cNvGraphicFramePr>
          <p:nvPr>
            <p:extLst>
              <p:ext uri="{D42A27DB-BD31-4B8C-83A1-F6EECF244321}">
                <p14:modId xmlns:p14="http://schemas.microsoft.com/office/powerpoint/2010/main" val="2099761770"/>
              </p:ext>
            </p:extLst>
          </p:nvPr>
        </p:nvGraphicFramePr>
        <p:xfrm>
          <a:off x="6249144" y="83096"/>
          <a:ext cx="3528392" cy="304800"/>
        </p:xfrm>
        <a:graphic>
          <a:graphicData uri="http://schemas.openxmlformats.org/drawingml/2006/table">
            <a:tbl>
              <a:tblPr firstRow="1" bandRow="1">
                <a:tableStyleId>{5C22544A-7EE6-4342-B048-85BDC9FD1C3A}</a:tableStyleId>
              </a:tblPr>
              <a:tblGrid>
                <a:gridCol w="1660419">
                  <a:extLst>
                    <a:ext uri="{9D8B030D-6E8A-4147-A177-3AD203B41FA5}">
                      <a16:colId xmlns:a16="http://schemas.microsoft.com/office/drawing/2014/main" val="20000"/>
                    </a:ext>
                  </a:extLst>
                </a:gridCol>
                <a:gridCol w="1867973">
                  <a:extLst>
                    <a:ext uri="{9D8B030D-6E8A-4147-A177-3AD203B41FA5}">
                      <a16:colId xmlns:a16="http://schemas.microsoft.com/office/drawing/2014/main" val="20001"/>
                    </a:ext>
                  </a:extLst>
                </a:gridCol>
              </a:tblGrid>
              <a:tr h="1524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z="1400" b="0" cap="none" spc="0" dirty="0">
                          <a:ln w="0"/>
                          <a:solidFill>
                            <a:schemeClr val="tx1"/>
                          </a:solidFill>
                          <a:effectLst/>
                          <a:latin typeface="+mn-ea"/>
                          <a:ea typeface="+mn-ea"/>
                        </a:rPr>
                        <a:t>　補助金申請額</a:t>
                      </a:r>
                      <a:endParaRPr kumimoji="1" lang="en-US" altLang="ja-JP" sz="1400" b="0" cap="none" spc="0" dirty="0">
                        <a:ln w="0"/>
                        <a:solidFill>
                          <a:schemeClr val="tx1"/>
                        </a:solidFill>
                        <a:effectLst/>
                        <a:latin typeface="+mn-ea"/>
                        <a:ea typeface="+mn-ea"/>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kumimoji="1" lang="en-US" altLang="ja-JP" sz="1400" b="0" cap="none" spc="0" dirty="0">
                          <a:ln w="0"/>
                          <a:solidFill>
                            <a:schemeClr val="tx1"/>
                          </a:solidFill>
                          <a:effectLst/>
                          <a:latin typeface="+mn-ea"/>
                          <a:ea typeface="+mn-ea"/>
                        </a:rPr>
                        <a:t>00,000,000</a:t>
                      </a:r>
                      <a:r>
                        <a:rPr kumimoji="1" lang="ja-JP" altLang="en-US" sz="1400" b="0" cap="none" spc="0" dirty="0">
                          <a:ln w="0"/>
                          <a:solidFill>
                            <a:schemeClr val="tx1"/>
                          </a:solidFill>
                          <a:effectLst/>
                          <a:latin typeface="+mn-ea"/>
                          <a:ea typeface="+mn-ea"/>
                        </a:rPr>
                        <a:t>円</a:t>
                      </a:r>
                      <a:endParaRPr kumimoji="1" lang="en-US" altLang="ja-JP" sz="1400" b="0" cap="none" spc="0" dirty="0">
                        <a:ln w="0"/>
                        <a:solidFill>
                          <a:schemeClr val="tx1"/>
                        </a:solidFill>
                        <a:effectLst/>
                        <a:latin typeface="+mn-ea"/>
                        <a:ea typeface="+mn-ea"/>
                      </a:endParaRPr>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bl>
          </a:graphicData>
        </a:graphic>
      </p:graphicFrame>
      <p:pic>
        <p:nvPicPr>
          <p:cNvPr id="12" name="図 11">
            <a:extLst>
              <a:ext uri="{FF2B5EF4-FFF2-40B4-BE49-F238E27FC236}">
                <a16:creationId xmlns:a16="http://schemas.microsoft.com/office/drawing/2014/main" id="{FF90104F-3232-6F8F-D0FF-34C355CFCDB5}"/>
              </a:ext>
            </a:extLst>
          </p:cNvPr>
          <p:cNvPicPr>
            <a:picLocks noChangeAspect="1"/>
          </p:cNvPicPr>
          <p:nvPr/>
        </p:nvPicPr>
        <p:blipFill>
          <a:blip r:embed="rId3"/>
          <a:stretch>
            <a:fillRect/>
          </a:stretch>
        </p:blipFill>
        <p:spPr>
          <a:xfrm>
            <a:off x="2122368" y="6538618"/>
            <a:ext cx="5998984" cy="30482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5" y="95302"/>
            <a:ext cx="4464496" cy="377179"/>
          </a:xfrm>
        </p:spPr>
        <p:txBody>
          <a:bodyPr/>
          <a:lstStyle/>
          <a:p>
            <a:r>
              <a:rPr kumimoji="1" lang="ja-JP" altLang="en-US" dirty="0">
                <a:latin typeface="Meiryo UI" panose="020B0604030504040204" pitchFamily="50" charset="-128"/>
                <a:ea typeface="Meiryo UI" panose="020B0604030504040204" pitchFamily="50" charset="-128"/>
              </a:rPr>
              <a:t>１．</a:t>
            </a:r>
            <a:r>
              <a:rPr kumimoji="1" lang="zh-TW" altLang="en-US" dirty="0">
                <a:latin typeface="Meiryo UI" panose="020B0604030504040204" pitchFamily="50" charset="-128"/>
                <a:ea typeface="Meiryo UI" panose="020B0604030504040204" pitchFamily="50" charset="-128"/>
              </a:rPr>
              <a:t>間接補助事業</a:t>
            </a:r>
            <a:r>
              <a:rPr kumimoji="1" lang="ja-JP" altLang="en-US" dirty="0">
                <a:latin typeface="Meiryo UI" panose="020B0604030504040204" pitchFamily="50" charset="-128"/>
                <a:ea typeface="Meiryo UI" panose="020B0604030504040204" pitchFamily="50" charset="-128"/>
              </a:rPr>
              <a:t>の概要</a:t>
            </a:r>
          </a:p>
        </p:txBody>
      </p:sp>
      <p:sp>
        <p:nvSpPr>
          <p:cNvPr id="34" name="正方形/長方形 33"/>
          <p:cNvSpPr/>
          <p:nvPr/>
        </p:nvSpPr>
        <p:spPr>
          <a:xfrm>
            <a:off x="-124726" y="604482"/>
            <a:ext cx="4222400" cy="338554"/>
          </a:xfrm>
          <a:prstGeom prst="rect">
            <a:avLst/>
          </a:prstGeom>
        </p:spPr>
        <p:txBody>
          <a:bodyPr wrap="square">
            <a:spAutoFit/>
          </a:bodyPr>
          <a:lstStyle/>
          <a:p>
            <a:r>
              <a:rPr lang="ja-JP" altLang="en-US" sz="1600" dirty="0"/>
              <a:t>（１）事業概要</a:t>
            </a:r>
          </a:p>
        </p:txBody>
      </p:sp>
      <p:sp>
        <p:nvSpPr>
          <p:cNvPr id="20" name="タイトル 1"/>
          <p:cNvSpPr txBox="1">
            <a:spLocks/>
          </p:cNvSpPr>
          <p:nvPr/>
        </p:nvSpPr>
        <p:spPr bwMode="auto">
          <a:xfrm>
            <a:off x="8868351" y="70120"/>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１枚</a:t>
            </a:r>
          </a:p>
        </p:txBody>
      </p:sp>
      <p:graphicFrame>
        <p:nvGraphicFramePr>
          <p:cNvPr id="16" name="表 15"/>
          <p:cNvGraphicFramePr>
            <a:graphicFrameLocks noGrp="1"/>
          </p:cNvGraphicFramePr>
          <p:nvPr>
            <p:extLst>
              <p:ext uri="{D42A27DB-BD31-4B8C-83A1-F6EECF244321}">
                <p14:modId xmlns:p14="http://schemas.microsoft.com/office/powerpoint/2010/main" val="2389710021"/>
              </p:ext>
            </p:extLst>
          </p:nvPr>
        </p:nvGraphicFramePr>
        <p:xfrm>
          <a:off x="200472" y="999801"/>
          <a:ext cx="5000428" cy="2989561"/>
        </p:xfrm>
        <a:graphic>
          <a:graphicData uri="http://schemas.openxmlformats.org/drawingml/2006/table">
            <a:tbl>
              <a:tblPr firstRow="1" bandRow="1">
                <a:tableStyleId>{5940675A-B579-460E-94D1-54222C63F5DA}</a:tableStyleId>
              </a:tblPr>
              <a:tblGrid>
                <a:gridCol w="1780570">
                  <a:extLst>
                    <a:ext uri="{9D8B030D-6E8A-4147-A177-3AD203B41FA5}">
                      <a16:colId xmlns:a16="http://schemas.microsoft.com/office/drawing/2014/main" val="20000"/>
                    </a:ext>
                  </a:extLst>
                </a:gridCol>
                <a:gridCol w="458717">
                  <a:extLst>
                    <a:ext uri="{9D8B030D-6E8A-4147-A177-3AD203B41FA5}">
                      <a16:colId xmlns:a16="http://schemas.microsoft.com/office/drawing/2014/main" val="20001"/>
                    </a:ext>
                  </a:extLst>
                </a:gridCol>
                <a:gridCol w="456883">
                  <a:extLst>
                    <a:ext uri="{9D8B030D-6E8A-4147-A177-3AD203B41FA5}">
                      <a16:colId xmlns:a16="http://schemas.microsoft.com/office/drawing/2014/main" val="3572665178"/>
                    </a:ext>
                  </a:extLst>
                </a:gridCol>
                <a:gridCol w="502532">
                  <a:extLst>
                    <a:ext uri="{9D8B030D-6E8A-4147-A177-3AD203B41FA5}">
                      <a16:colId xmlns:a16="http://schemas.microsoft.com/office/drawing/2014/main" val="1418403791"/>
                    </a:ext>
                  </a:extLst>
                </a:gridCol>
                <a:gridCol w="617722">
                  <a:extLst>
                    <a:ext uri="{9D8B030D-6E8A-4147-A177-3AD203B41FA5}">
                      <a16:colId xmlns:a16="http://schemas.microsoft.com/office/drawing/2014/main" val="1574638420"/>
                    </a:ext>
                  </a:extLst>
                </a:gridCol>
                <a:gridCol w="223520">
                  <a:extLst>
                    <a:ext uri="{9D8B030D-6E8A-4147-A177-3AD203B41FA5}">
                      <a16:colId xmlns:a16="http://schemas.microsoft.com/office/drawing/2014/main" val="454957622"/>
                    </a:ext>
                  </a:extLst>
                </a:gridCol>
                <a:gridCol w="712584">
                  <a:extLst>
                    <a:ext uri="{9D8B030D-6E8A-4147-A177-3AD203B41FA5}">
                      <a16:colId xmlns:a16="http://schemas.microsoft.com/office/drawing/2014/main" val="230291538"/>
                    </a:ext>
                  </a:extLst>
                </a:gridCol>
                <a:gridCol w="247900">
                  <a:extLst>
                    <a:ext uri="{9D8B030D-6E8A-4147-A177-3AD203B41FA5}">
                      <a16:colId xmlns:a16="http://schemas.microsoft.com/office/drawing/2014/main" val="2574532432"/>
                    </a:ext>
                  </a:extLst>
                </a:gridCol>
              </a:tblGrid>
              <a:tr h="628999">
                <a:tc>
                  <a:txBody>
                    <a:bodyPr/>
                    <a:lstStyle/>
                    <a:p>
                      <a:pPr marL="0">
                        <a:lnSpc>
                          <a:spcPts val="1300"/>
                        </a:lnSpc>
                      </a:pPr>
                      <a:r>
                        <a:rPr kumimoji="1" lang="ja-JP" altLang="en-US" sz="1200" b="0" dirty="0">
                          <a:latin typeface="+mn-ea"/>
                          <a:ea typeface="+mn-ea"/>
                        </a:rPr>
                        <a:t>事業者</a:t>
                      </a:r>
                    </a:p>
                  </a:txBody>
                  <a:tcPr marL="99060" marR="99060" anchor="ctr"/>
                </a:tc>
                <a:tc gridSpan="7">
                  <a:txBody>
                    <a:bodyPr/>
                    <a:lstStyle/>
                    <a:p>
                      <a:pPr>
                        <a:lnSpc>
                          <a:spcPts val="1300"/>
                        </a:lnSpc>
                      </a:pPr>
                      <a:r>
                        <a:rPr kumimoji="1" lang="ja-JP" altLang="en-US" sz="1200" dirty="0">
                          <a:solidFill>
                            <a:srgbClr val="0000CC"/>
                          </a:solidFill>
                          <a:latin typeface="+mn-ea"/>
                          <a:ea typeface="+mn-ea"/>
                        </a:rPr>
                        <a:t>◎　主申請者</a:t>
                      </a:r>
                      <a:endParaRPr kumimoji="1" lang="en-US" altLang="ja-JP" sz="1200" dirty="0">
                        <a:solidFill>
                          <a:srgbClr val="0000CC"/>
                        </a:solidFill>
                        <a:latin typeface="+mn-ea"/>
                        <a:ea typeface="+mn-ea"/>
                      </a:endParaRPr>
                    </a:p>
                    <a:p>
                      <a:pPr>
                        <a:lnSpc>
                          <a:spcPts val="1300"/>
                        </a:lnSpc>
                      </a:pPr>
                      <a:r>
                        <a:rPr kumimoji="1" lang="ja-JP" altLang="en-US" sz="1200" dirty="0">
                          <a:solidFill>
                            <a:srgbClr val="0000CC"/>
                          </a:solidFill>
                          <a:latin typeface="+mn-ea"/>
                          <a:ea typeface="+mn-ea"/>
                        </a:rPr>
                        <a:t>〇　共同申請者</a:t>
                      </a:r>
                      <a:endParaRPr kumimoji="1" lang="en-US" altLang="ja-JP" sz="1200" dirty="0">
                        <a:solidFill>
                          <a:srgbClr val="0000CC"/>
                        </a:solidFill>
                        <a:latin typeface="+mn-ea"/>
                        <a:ea typeface="+mn-ea"/>
                      </a:endParaRPr>
                    </a:p>
                    <a:p>
                      <a:pPr>
                        <a:lnSpc>
                          <a:spcPts val="1300"/>
                        </a:lnSpc>
                      </a:pPr>
                      <a:r>
                        <a:rPr kumimoji="1" lang="ja-JP" altLang="en-US" sz="1200" dirty="0">
                          <a:solidFill>
                            <a:srgbClr val="0000CC"/>
                          </a:solidFill>
                          <a:latin typeface="+mn-ea"/>
                          <a:ea typeface="+mn-ea"/>
                        </a:rPr>
                        <a:t>〇　共同申請者</a:t>
                      </a:r>
                    </a:p>
                  </a:txBody>
                  <a:tcPr marL="99060" marR="9906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140364753"/>
                  </a:ext>
                </a:extLst>
              </a:tr>
              <a:tr h="310270">
                <a:tc>
                  <a:txBody>
                    <a:bodyPr/>
                    <a:lstStyle/>
                    <a:p>
                      <a:pPr marL="0">
                        <a:lnSpc>
                          <a:spcPts val="1300"/>
                        </a:lnSpc>
                      </a:pPr>
                      <a:r>
                        <a:rPr kumimoji="1" lang="ja-JP" altLang="en-US" sz="1200" b="0" dirty="0">
                          <a:latin typeface="+mn-ea"/>
                          <a:ea typeface="+mn-ea"/>
                        </a:rPr>
                        <a:t>事業地</a:t>
                      </a:r>
                    </a:p>
                  </a:txBody>
                  <a:tcPr marL="99060" marR="99060" anchor="ctr"/>
                </a:tc>
                <a:tc gridSpan="7">
                  <a:txBody>
                    <a:bodyPr/>
                    <a:lstStyle/>
                    <a:p>
                      <a:pPr>
                        <a:lnSpc>
                          <a:spcPts val="1300"/>
                        </a:lnSpc>
                      </a:pPr>
                      <a:r>
                        <a:rPr kumimoji="1" lang="ja-JP" altLang="en-US" sz="1200" dirty="0">
                          <a:solidFill>
                            <a:srgbClr val="0000CC"/>
                          </a:solidFill>
                          <a:latin typeface="+mn-ea"/>
                          <a:ea typeface="+mn-ea"/>
                        </a:rPr>
                        <a:t>〇〇県△△市□□町</a:t>
                      </a:r>
                    </a:p>
                  </a:txBody>
                  <a:tcPr marL="99060" marR="99060" anchor="ctr">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0"/>
                  </a:ext>
                </a:extLst>
              </a:tr>
              <a:tr h="348921">
                <a:tc rowSpan="2">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b="0" dirty="0">
                          <a:latin typeface="+mn-ea"/>
                          <a:ea typeface="+mn-ea"/>
                        </a:rPr>
                        <a:t>実証テーマ</a:t>
                      </a:r>
                      <a:br>
                        <a:rPr kumimoji="1" lang="en-US" altLang="ja-JP" sz="1200" b="0" dirty="0">
                          <a:latin typeface="+mn-ea"/>
                          <a:ea typeface="+mn-ea"/>
                        </a:rPr>
                      </a:br>
                      <a:r>
                        <a:rPr kumimoji="1" lang="ja-JP" altLang="en-US" sz="1200" b="0" dirty="0">
                          <a:latin typeface="+mn-ea"/>
                          <a:ea typeface="+mn-ea"/>
                        </a:rPr>
                        <a:t>（事業の区分）</a:t>
                      </a:r>
                    </a:p>
                  </a:txBody>
                  <a:tcPr marL="99060" marR="99060" anchor="ctr"/>
                </a:tc>
                <a:tc>
                  <a:txBody>
                    <a:bodyPr/>
                    <a:lstStyle/>
                    <a:p>
                      <a:pPr algn="ctr">
                        <a:lnSpc>
                          <a:spcPts val="1300"/>
                        </a:lnSpc>
                      </a:pPr>
                      <a:r>
                        <a:rPr kumimoji="1" lang="ja-JP" altLang="en-US" sz="1400" dirty="0">
                          <a:latin typeface="+mn-ea"/>
                          <a:ea typeface="+mn-ea"/>
                        </a:rPr>
                        <a:t>①</a:t>
                      </a:r>
                    </a:p>
                  </a:txBody>
                  <a:tcPr marL="99060" marR="9906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ts val="1300"/>
                        </a:lnSpc>
                      </a:pPr>
                      <a:r>
                        <a:rPr kumimoji="1" lang="ja-JP" altLang="en-US" sz="1400" dirty="0">
                          <a:latin typeface="+mn-ea"/>
                          <a:ea typeface="+mn-ea"/>
                        </a:rPr>
                        <a:t>②</a:t>
                      </a:r>
                    </a:p>
                  </a:txBody>
                  <a:tcPr marL="99060" marR="990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a:txBody>
                    <a:bodyPr/>
                    <a:lstStyle/>
                    <a:p>
                      <a:pPr algn="ctr">
                        <a:lnSpc>
                          <a:spcPts val="1300"/>
                        </a:lnSpc>
                      </a:pPr>
                      <a:r>
                        <a:rPr kumimoji="1" lang="ja-JP" altLang="en-US" sz="1400" dirty="0">
                          <a:latin typeface="+mn-ea"/>
                          <a:ea typeface="+mn-ea"/>
                        </a:rPr>
                        <a:t>③</a:t>
                      </a:r>
                    </a:p>
                  </a:txBody>
                  <a:tcPr marL="99060" marR="990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4">
                  <a:txBody>
                    <a:bodyPr/>
                    <a:lstStyle/>
                    <a:p>
                      <a:pPr algn="ctr">
                        <a:lnSpc>
                          <a:spcPts val="1300"/>
                        </a:lnSpc>
                      </a:pPr>
                      <a:r>
                        <a:rPr kumimoji="1" lang="ja-JP" altLang="en-US" sz="900" dirty="0">
                          <a:latin typeface="+mn-ea"/>
                          <a:ea typeface="+mn-ea"/>
                        </a:rPr>
                        <a:t>企業分類</a:t>
                      </a:r>
                    </a:p>
                  </a:txBody>
                  <a:tcPr marL="99060" marR="9906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pPr>
                        <a:lnSpc>
                          <a:spcPts val="1300"/>
                        </a:lnSpc>
                      </a:pPr>
                      <a:endParaRPr kumimoji="1" lang="ja-JP" altLang="en-US" sz="1200" dirty="0">
                        <a:latin typeface="+mn-ea"/>
                        <a:ea typeface="+mn-ea"/>
                      </a:endParaRPr>
                    </a:p>
                  </a:txBody>
                  <a:tcPr marL="99060" marR="990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nSpc>
                          <a:spcPts val="1300"/>
                        </a:lnSpc>
                      </a:pPr>
                      <a:endParaRPr kumimoji="1" lang="ja-JP" altLang="en-US" sz="1200" dirty="0">
                        <a:latin typeface="+mn-ea"/>
                        <a:ea typeface="+mn-ea"/>
                      </a:endParaRPr>
                    </a:p>
                  </a:txBody>
                  <a:tcPr marL="99060" marR="990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pPr>
                        <a:lnSpc>
                          <a:spcPts val="1300"/>
                        </a:lnSpc>
                      </a:pPr>
                      <a:endParaRPr kumimoji="1" lang="ja-JP" altLang="en-US" sz="1200" dirty="0">
                        <a:latin typeface="+mn-ea"/>
                        <a:ea typeface="+mn-ea"/>
                      </a:endParaRPr>
                    </a:p>
                  </a:txBody>
                  <a:tcPr marL="99060" marR="9906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48921">
                <a:tc vMerge="1">
                  <a:txBody>
                    <a:bodyPr/>
                    <a:lstStyle/>
                    <a:p>
                      <a:endParaRPr kumimoji="1" lang="ja-JP" altLang="en-US"/>
                    </a:p>
                  </a:txBody>
                  <a:tcPr/>
                </a:tc>
                <a:tc>
                  <a:txBody>
                    <a:bodyPr/>
                    <a:lstStyle/>
                    <a:p>
                      <a:pPr algn="ctr">
                        <a:lnSpc>
                          <a:spcPts val="1300"/>
                        </a:lnSpc>
                      </a:pPr>
                      <a:endParaRPr kumimoji="1" lang="ja-JP" altLang="en-US" sz="1200" dirty="0">
                        <a:latin typeface="+mn-ea"/>
                        <a:ea typeface="+mn-ea"/>
                      </a:endParaRPr>
                    </a:p>
                  </a:txBody>
                  <a:tcPr marL="99060" marR="9906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ts val="1300"/>
                        </a:lnSpc>
                      </a:pPr>
                      <a:r>
                        <a:rPr kumimoji="1" lang="ja-JP" altLang="en-US" sz="1200" dirty="0">
                          <a:solidFill>
                            <a:srgbClr val="0000CC"/>
                          </a:solidFill>
                          <a:latin typeface="+mn-ea"/>
                          <a:ea typeface="+mn-ea"/>
                        </a:rPr>
                        <a:t>✓</a:t>
                      </a:r>
                    </a:p>
                  </a:txBody>
                  <a:tcPr marL="99060" marR="990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ts val="1300"/>
                        </a:lnSpc>
                      </a:pPr>
                      <a:endParaRPr kumimoji="1" lang="ja-JP" altLang="en-US" sz="1200" dirty="0">
                        <a:solidFill>
                          <a:srgbClr val="0000CC"/>
                        </a:solidFill>
                        <a:latin typeface="+mn-ea"/>
                        <a:ea typeface="+mn-ea"/>
                      </a:endParaRPr>
                    </a:p>
                  </a:txBody>
                  <a:tcPr marL="99060" marR="990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nSpc>
                          <a:spcPts val="1300"/>
                        </a:lnSpc>
                      </a:pPr>
                      <a:r>
                        <a:rPr kumimoji="1" lang="ja-JP" altLang="en-US" sz="1000" dirty="0">
                          <a:latin typeface="+mn-ea"/>
                          <a:ea typeface="+mn-ea"/>
                        </a:rPr>
                        <a:t>大企業</a:t>
                      </a:r>
                    </a:p>
                  </a:txBody>
                  <a:tcPr marL="99060" marR="990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nSpc>
                          <a:spcPts val="1300"/>
                        </a:lnSpc>
                      </a:pPr>
                      <a:endParaRPr kumimoji="1" lang="ja-JP" altLang="en-US" sz="1200" dirty="0">
                        <a:latin typeface="+mn-ea"/>
                        <a:ea typeface="+mn-ea"/>
                      </a:endParaRPr>
                    </a:p>
                  </a:txBody>
                  <a:tcPr marL="99060" marR="990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nSpc>
                          <a:spcPts val="1300"/>
                        </a:lnSpc>
                      </a:pPr>
                      <a:r>
                        <a:rPr kumimoji="1" lang="ja-JP" altLang="en-US" sz="800" dirty="0">
                          <a:latin typeface="+mn-ea"/>
                          <a:ea typeface="+mn-ea"/>
                        </a:rPr>
                        <a:t>中小企業</a:t>
                      </a:r>
                    </a:p>
                  </a:txBody>
                  <a:tcPr marL="99060" marR="9906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lnSpc>
                          <a:spcPts val="1300"/>
                        </a:lnSpc>
                      </a:pPr>
                      <a:r>
                        <a:rPr kumimoji="1" lang="ja-JP" altLang="en-US" sz="1200" dirty="0">
                          <a:solidFill>
                            <a:srgbClr val="0000CC"/>
                          </a:solidFill>
                          <a:latin typeface="+mn-ea"/>
                          <a:ea typeface="+mn-ea"/>
                        </a:rPr>
                        <a:t>✓</a:t>
                      </a:r>
                    </a:p>
                  </a:txBody>
                  <a:tcPr marL="99060" marR="9906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106967768"/>
                  </a:ext>
                </a:extLst>
              </a:tr>
              <a:tr h="310270">
                <a:tc>
                  <a:txBody>
                    <a:bodyPr/>
                    <a:lstStyle/>
                    <a:p>
                      <a:pPr marL="0">
                        <a:lnSpc>
                          <a:spcPts val="1300"/>
                        </a:lnSpc>
                      </a:pPr>
                      <a:r>
                        <a:rPr kumimoji="1" lang="ja-JP" altLang="en-US" sz="1200" b="0" dirty="0">
                          <a:latin typeface="+mn-ea"/>
                          <a:ea typeface="+mn-ea"/>
                        </a:rPr>
                        <a:t>事業期間（稼働予定）</a:t>
                      </a:r>
                    </a:p>
                  </a:txBody>
                  <a:tcPr marL="99060" marR="99060" anchor="ctr"/>
                </a:tc>
                <a:tc gridSpan="7">
                  <a:txBody>
                    <a:bodyPr/>
                    <a:lstStyle/>
                    <a:p>
                      <a:pPr>
                        <a:lnSpc>
                          <a:spcPts val="1300"/>
                        </a:lnSpc>
                      </a:pPr>
                      <a:r>
                        <a:rPr kumimoji="1" lang="ja-JP" altLang="en-US" sz="1200" dirty="0">
                          <a:solidFill>
                            <a:srgbClr val="0000CC"/>
                          </a:solidFill>
                          <a:latin typeface="+mn-ea"/>
                          <a:ea typeface="+mn-ea"/>
                        </a:rPr>
                        <a:t>〇年〇月～〇年〇月（〇年〇月稼働予定）</a:t>
                      </a:r>
                    </a:p>
                  </a:txBody>
                  <a:tcPr marL="99060" marR="9906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7"/>
                  </a:ext>
                </a:extLst>
              </a:tr>
              <a:tr h="310270">
                <a:tc>
                  <a:txBody>
                    <a:bodyPr/>
                    <a:lstStyle/>
                    <a:p>
                      <a:pPr marL="0">
                        <a:lnSpc>
                          <a:spcPts val="1300"/>
                        </a:lnSpc>
                      </a:pPr>
                      <a:r>
                        <a:rPr kumimoji="1" lang="zh-TW" altLang="en-US" sz="1200" b="0" dirty="0">
                          <a:latin typeface="ＭＳ Ｐゴシック" panose="020B0600070205080204" pitchFamily="50" charset="-128"/>
                          <a:ea typeface="ＭＳ Ｐゴシック" panose="020B0600070205080204" pitchFamily="50" charset="-128"/>
                        </a:rPr>
                        <a:t>間接補助事業</a:t>
                      </a:r>
                      <a:r>
                        <a:rPr kumimoji="1" lang="ja-JP" altLang="en-US" sz="1200" b="0" dirty="0">
                          <a:latin typeface="ＭＳ Ｐゴシック" panose="020B0600070205080204" pitchFamily="50" charset="-128"/>
                          <a:ea typeface="ＭＳ Ｐゴシック" panose="020B0600070205080204" pitchFamily="50" charset="-128"/>
                        </a:rPr>
                        <a:t>に要する経費</a:t>
                      </a:r>
                    </a:p>
                  </a:txBody>
                  <a:tcPr marL="99060" marR="99060" anchor="ctr"/>
                </a:tc>
                <a:tc gridSpan="7">
                  <a:txBody>
                    <a:bodyPr/>
                    <a:lstStyle/>
                    <a:p>
                      <a:pPr>
                        <a:lnSpc>
                          <a:spcPts val="1300"/>
                        </a:lnSpc>
                      </a:pPr>
                      <a:r>
                        <a:rPr kumimoji="1" lang="ja-JP" altLang="en-US" sz="1200" dirty="0">
                          <a:solidFill>
                            <a:schemeClr val="tx1"/>
                          </a:solidFill>
                          <a:latin typeface="+mn-ea"/>
                          <a:ea typeface="+mn-ea"/>
                        </a:rPr>
                        <a:t>　　　　　　　　　　　　　　　　　　千円（税抜き）</a:t>
                      </a:r>
                    </a:p>
                  </a:txBody>
                  <a:tcPr marL="99060" marR="9906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4"/>
                  </a:ext>
                </a:extLst>
              </a:tr>
              <a:tr h="310270">
                <a:tc>
                  <a:txBody>
                    <a:bodyPr/>
                    <a:lstStyle/>
                    <a:p>
                      <a:pPr marL="0">
                        <a:lnSpc>
                          <a:spcPts val="1300"/>
                        </a:lnSpc>
                      </a:pPr>
                      <a:r>
                        <a:rPr kumimoji="1" lang="ja-JP" altLang="en-US" sz="1200" b="0" dirty="0">
                          <a:latin typeface="+mn-ea"/>
                          <a:ea typeface="+mn-ea"/>
                        </a:rPr>
                        <a:t>補助対象経費</a:t>
                      </a:r>
                    </a:p>
                  </a:txBody>
                  <a:tcPr marL="99060" marR="99060" anchor="ctr"/>
                </a:tc>
                <a:tc gridSpan="7">
                  <a:txBody>
                    <a:bodyPr/>
                    <a:lstStyle/>
                    <a:p>
                      <a:pPr>
                        <a:lnSpc>
                          <a:spcPts val="1300"/>
                        </a:lnSpc>
                      </a:pPr>
                      <a:r>
                        <a:rPr kumimoji="1" lang="ja-JP" altLang="en-US" sz="1200" dirty="0">
                          <a:solidFill>
                            <a:schemeClr val="tx1"/>
                          </a:solidFill>
                          <a:latin typeface="+mn-ea"/>
                          <a:ea typeface="+mn-ea"/>
                        </a:rPr>
                        <a:t>　　　　　　　　　　　　　　　　　　千円（税抜き）</a:t>
                      </a:r>
                    </a:p>
                  </a:txBody>
                  <a:tcPr marL="99060" marR="9906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5"/>
                  </a:ext>
                </a:extLst>
              </a:tr>
              <a:tr h="310270">
                <a:tc>
                  <a:txBody>
                    <a:bodyPr/>
                    <a:lstStyle/>
                    <a:p>
                      <a:pPr marL="0">
                        <a:lnSpc>
                          <a:spcPts val="1300"/>
                        </a:lnSpc>
                      </a:pPr>
                      <a:r>
                        <a:rPr kumimoji="1" lang="ja-JP" altLang="en-US" sz="1200" b="0" dirty="0">
                          <a:latin typeface="+mn-ea"/>
                          <a:ea typeface="+mn-ea"/>
                        </a:rPr>
                        <a:t>補助金額</a:t>
                      </a:r>
                    </a:p>
                  </a:txBody>
                  <a:tcPr marL="99060" marR="99060" anchor="ctr"/>
                </a:tc>
                <a:tc gridSpan="7">
                  <a:txBody>
                    <a:bodyPr/>
                    <a:lstStyle/>
                    <a:p>
                      <a:pPr>
                        <a:lnSpc>
                          <a:spcPts val="1300"/>
                        </a:lnSpc>
                      </a:pPr>
                      <a:r>
                        <a:rPr kumimoji="1" lang="ja-JP" altLang="en-US" sz="1200" dirty="0">
                          <a:solidFill>
                            <a:schemeClr val="tx1"/>
                          </a:solidFill>
                          <a:latin typeface="+mn-ea"/>
                          <a:ea typeface="+mn-ea"/>
                        </a:rPr>
                        <a:t>　　　　　　　　　　　　　　　　　　千円</a:t>
                      </a:r>
                    </a:p>
                  </a:txBody>
                  <a:tcPr marL="99060" marR="99060" anchor="ct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0006"/>
                  </a:ext>
                </a:extLst>
              </a:tr>
            </a:tbl>
          </a:graphicData>
        </a:graphic>
      </p:graphicFrame>
      <p:sp>
        <p:nvSpPr>
          <p:cNvPr id="17" name="テキスト ボックス 16"/>
          <p:cNvSpPr txBox="1"/>
          <p:nvPr/>
        </p:nvSpPr>
        <p:spPr>
          <a:xfrm>
            <a:off x="5229072" y="648680"/>
            <a:ext cx="4933710" cy="338554"/>
          </a:xfrm>
          <a:prstGeom prst="rect">
            <a:avLst/>
          </a:prstGeom>
          <a:noFill/>
        </p:spPr>
        <p:txBody>
          <a:bodyPr wrap="square" rtlCol="0">
            <a:spAutoFit/>
          </a:bodyPr>
          <a:lstStyle/>
          <a:p>
            <a:r>
              <a:rPr kumimoji="1" lang="ja-JP" altLang="en-US" sz="1600" dirty="0"/>
              <a:t>（２）実証テーマの特徴</a:t>
            </a:r>
            <a:endParaRPr kumimoji="1" lang="ja-JP" altLang="en-US" sz="1400" dirty="0"/>
          </a:p>
        </p:txBody>
      </p:sp>
      <p:sp>
        <p:nvSpPr>
          <p:cNvPr id="29" name="正方形/長方形 28"/>
          <p:cNvSpPr/>
          <p:nvPr/>
        </p:nvSpPr>
        <p:spPr>
          <a:xfrm>
            <a:off x="2432720" y="428856"/>
            <a:ext cx="1282701" cy="307777"/>
          </a:xfrm>
          <a:prstGeom prst="rect">
            <a:avLst/>
          </a:prstGeom>
          <a:solidFill>
            <a:schemeClr val="bg1"/>
          </a:solidFill>
          <a:ln>
            <a:solidFill>
              <a:schemeClr val="tx1"/>
            </a:solidFill>
            <a:prstDash val="sysDot"/>
          </a:ln>
        </p:spPr>
        <p:txBody>
          <a:bodyPr wrap="square">
            <a:spAutoFit/>
          </a:bodyPr>
          <a:lstStyle/>
          <a:p>
            <a:pPr marL="182562" eaLnBrk="1" fontAlgn="auto" hangingPunct="1">
              <a:spcBef>
                <a:spcPts val="0"/>
              </a:spcBef>
              <a:spcAft>
                <a:spcPts val="0"/>
              </a:spcAft>
              <a:defRPr/>
            </a:pPr>
            <a:r>
              <a:rPr lang="ja-JP" altLang="en-US" sz="1400" dirty="0">
                <a:solidFill>
                  <a:srgbClr val="0000CC"/>
                </a:solidFill>
              </a:rPr>
              <a:t>青字は例</a:t>
            </a:r>
            <a:endParaRPr lang="en-US" altLang="ja-JP" sz="1400" dirty="0">
              <a:solidFill>
                <a:srgbClr val="0000CC"/>
              </a:solidFill>
            </a:endParaRPr>
          </a:p>
        </p:txBody>
      </p:sp>
      <p:sp>
        <p:nvSpPr>
          <p:cNvPr id="30" name="テキスト ボックス 29">
            <a:extLst>
              <a:ext uri="{FF2B5EF4-FFF2-40B4-BE49-F238E27FC236}">
                <a16:creationId xmlns:a16="http://schemas.microsoft.com/office/drawing/2014/main" id="{06C58077-1965-47F0-A7B3-74E37C3B278C}"/>
              </a:ext>
            </a:extLst>
          </p:cNvPr>
          <p:cNvSpPr txBox="1"/>
          <p:nvPr/>
        </p:nvSpPr>
        <p:spPr>
          <a:xfrm>
            <a:off x="-106887" y="3954542"/>
            <a:ext cx="4933710" cy="338554"/>
          </a:xfrm>
          <a:prstGeom prst="rect">
            <a:avLst/>
          </a:prstGeom>
          <a:noFill/>
        </p:spPr>
        <p:txBody>
          <a:bodyPr wrap="square" rtlCol="0">
            <a:spAutoFit/>
          </a:bodyPr>
          <a:lstStyle/>
          <a:p>
            <a:r>
              <a:rPr lang="ja-JP" altLang="en-US" sz="1600" dirty="0"/>
              <a:t>（３）</a:t>
            </a:r>
            <a:r>
              <a:rPr lang="zh-TW" altLang="en-US" sz="1600" dirty="0"/>
              <a:t>間接補助事業</a:t>
            </a:r>
            <a:r>
              <a:rPr lang="ja-JP" altLang="en-US" sz="1600" dirty="0"/>
              <a:t>の達成目標</a:t>
            </a:r>
            <a:endParaRPr lang="en-US" altLang="ja-JP" sz="1600" dirty="0"/>
          </a:p>
        </p:txBody>
      </p:sp>
      <p:graphicFrame>
        <p:nvGraphicFramePr>
          <p:cNvPr id="24" name="表 23"/>
          <p:cNvGraphicFramePr>
            <a:graphicFrameLocks noGrp="1"/>
          </p:cNvGraphicFramePr>
          <p:nvPr>
            <p:extLst>
              <p:ext uri="{D42A27DB-BD31-4B8C-83A1-F6EECF244321}">
                <p14:modId xmlns:p14="http://schemas.microsoft.com/office/powerpoint/2010/main" val="2817424653"/>
              </p:ext>
            </p:extLst>
          </p:nvPr>
        </p:nvGraphicFramePr>
        <p:xfrm>
          <a:off x="245496" y="4330238"/>
          <a:ext cx="9099992" cy="2195107"/>
        </p:xfrm>
        <a:graphic>
          <a:graphicData uri="http://schemas.openxmlformats.org/drawingml/2006/table">
            <a:tbl>
              <a:tblPr firstRow="1" bandRow="1">
                <a:tableStyleId>{5940675A-B579-460E-94D1-54222C63F5DA}</a:tableStyleId>
              </a:tblPr>
              <a:tblGrid>
                <a:gridCol w="2979312">
                  <a:extLst>
                    <a:ext uri="{9D8B030D-6E8A-4147-A177-3AD203B41FA5}">
                      <a16:colId xmlns:a16="http://schemas.microsoft.com/office/drawing/2014/main" val="20000"/>
                    </a:ext>
                  </a:extLst>
                </a:gridCol>
                <a:gridCol w="3024336">
                  <a:extLst>
                    <a:ext uri="{9D8B030D-6E8A-4147-A177-3AD203B41FA5}">
                      <a16:colId xmlns:a16="http://schemas.microsoft.com/office/drawing/2014/main" val="20001"/>
                    </a:ext>
                  </a:extLst>
                </a:gridCol>
                <a:gridCol w="3096344">
                  <a:extLst>
                    <a:ext uri="{9D8B030D-6E8A-4147-A177-3AD203B41FA5}">
                      <a16:colId xmlns:a16="http://schemas.microsoft.com/office/drawing/2014/main" val="20002"/>
                    </a:ext>
                  </a:extLst>
                </a:gridCol>
              </a:tblGrid>
              <a:tr h="395686">
                <a:tc>
                  <a:txBody>
                    <a:bodyPr/>
                    <a:lstStyle/>
                    <a:p>
                      <a:pPr marL="0" algn="ctr">
                        <a:lnSpc>
                          <a:spcPts val="1300"/>
                        </a:lnSpc>
                      </a:pPr>
                      <a:r>
                        <a:rPr kumimoji="1" lang="ja-JP" altLang="en-US" sz="1200" b="0" dirty="0">
                          <a:latin typeface="+mn-ea"/>
                          <a:ea typeface="+mn-ea"/>
                        </a:rPr>
                        <a:t>指標</a:t>
                      </a:r>
                    </a:p>
                  </a:txBody>
                  <a:tcPr marL="99060" marR="99060" anchor="ctr"/>
                </a:tc>
                <a:tc>
                  <a:txBody>
                    <a:bodyPr/>
                    <a:lstStyle/>
                    <a:p>
                      <a:pPr algn="ctr">
                        <a:lnSpc>
                          <a:spcPts val="1300"/>
                        </a:lnSpc>
                      </a:pPr>
                      <a:r>
                        <a:rPr kumimoji="1" lang="ja-JP" altLang="en-US" sz="1200" dirty="0">
                          <a:solidFill>
                            <a:schemeClr val="tx1"/>
                          </a:solidFill>
                          <a:latin typeface="+mn-ea"/>
                          <a:ea typeface="+mn-ea"/>
                        </a:rPr>
                        <a:t>今年度終了時</a:t>
                      </a:r>
                    </a:p>
                  </a:txBody>
                  <a:tcPr marL="99060" marR="99060" anchor="ctr"/>
                </a:tc>
                <a:tc>
                  <a:txBody>
                    <a:bodyPr/>
                    <a:lstStyle/>
                    <a:p>
                      <a:pPr algn="ctr">
                        <a:lnSpc>
                          <a:spcPts val="1300"/>
                        </a:lnSpc>
                      </a:pPr>
                      <a:r>
                        <a:rPr kumimoji="1" lang="ja-JP" altLang="en-US" sz="1200" dirty="0">
                          <a:solidFill>
                            <a:schemeClr val="tx1"/>
                          </a:solidFill>
                          <a:latin typeface="+mn-ea"/>
                          <a:ea typeface="+mn-ea"/>
                        </a:rPr>
                        <a:t>稼働後（〇〇年度）</a:t>
                      </a:r>
                    </a:p>
                  </a:txBody>
                  <a:tcPr marL="99060" marR="99060" anchor="ctr"/>
                </a:tc>
                <a:extLst>
                  <a:ext uri="{0D108BD9-81ED-4DB2-BD59-A6C34878D82A}">
                    <a16:rowId xmlns:a16="http://schemas.microsoft.com/office/drawing/2014/main" val="1140364753"/>
                  </a:ext>
                </a:extLst>
              </a:tr>
              <a:tr h="599807">
                <a:tc>
                  <a:txBody>
                    <a:bodyPr/>
                    <a:lstStyle/>
                    <a:p>
                      <a:pPr marL="0">
                        <a:lnSpc>
                          <a:spcPts val="1300"/>
                        </a:lnSpc>
                      </a:pPr>
                      <a:r>
                        <a:rPr kumimoji="1" lang="ja-JP" altLang="en-US" sz="1200" b="0" dirty="0">
                          <a:latin typeface="+mn-ea"/>
                          <a:ea typeface="+mn-ea"/>
                        </a:rPr>
                        <a:t>①</a:t>
                      </a:r>
                    </a:p>
                  </a:txBody>
                  <a:tcPr marL="99060" marR="99060" anchor="ctr"/>
                </a:tc>
                <a:tc>
                  <a:txBody>
                    <a:bodyPr/>
                    <a:lstStyle/>
                    <a:p>
                      <a:pPr>
                        <a:lnSpc>
                          <a:spcPts val="1300"/>
                        </a:lnSpc>
                      </a:pPr>
                      <a:endParaRPr kumimoji="1" lang="ja-JP" altLang="en-US" sz="1200" dirty="0">
                        <a:solidFill>
                          <a:srgbClr val="0000CC"/>
                        </a:solidFill>
                        <a:latin typeface="+mn-ea"/>
                        <a:ea typeface="+mn-ea"/>
                      </a:endParaRPr>
                    </a:p>
                  </a:txBody>
                  <a:tcPr marL="99060" marR="99060" anchor="ctr"/>
                </a:tc>
                <a:tc>
                  <a:txBody>
                    <a:bodyPr/>
                    <a:lstStyle/>
                    <a:p>
                      <a:pPr>
                        <a:lnSpc>
                          <a:spcPts val="1300"/>
                        </a:lnSpc>
                      </a:pPr>
                      <a:endParaRPr kumimoji="1" lang="ja-JP" altLang="en-US" sz="1200" dirty="0">
                        <a:solidFill>
                          <a:srgbClr val="0000CC"/>
                        </a:solidFill>
                        <a:latin typeface="+mn-ea"/>
                        <a:ea typeface="+mn-ea"/>
                      </a:endParaRPr>
                    </a:p>
                  </a:txBody>
                  <a:tcPr marL="99060" marR="99060" anchor="ctr"/>
                </a:tc>
                <a:extLst>
                  <a:ext uri="{0D108BD9-81ED-4DB2-BD59-A6C34878D82A}">
                    <a16:rowId xmlns:a16="http://schemas.microsoft.com/office/drawing/2014/main" val="10000"/>
                  </a:ext>
                </a:extLst>
              </a:tr>
              <a:tr h="599807">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b="0" dirty="0">
                          <a:latin typeface="+mn-ea"/>
                          <a:ea typeface="+mn-ea"/>
                        </a:rPr>
                        <a:t>②</a:t>
                      </a:r>
                    </a:p>
                  </a:txBody>
                  <a:tcPr marL="99060" marR="99060" anchor="ctr"/>
                </a:tc>
                <a:tc>
                  <a:txBody>
                    <a:bodyPr/>
                    <a:lstStyle/>
                    <a:p>
                      <a:pPr>
                        <a:lnSpc>
                          <a:spcPts val="1300"/>
                        </a:lnSpc>
                      </a:pPr>
                      <a:endParaRPr kumimoji="1" lang="ja-JP" altLang="en-US" sz="1200" dirty="0">
                        <a:latin typeface="+mn-ea"/>
                        <a:ea typeface="+mn-ea"/>
                      </a:endParaRPr>
                    </a:p>
                  </a:txBody>
                  <a:tcPr marL="99060" marR="99060" anchor="ctr"/>
                </a:tc>
                <a:tc>
                  <a:txBody>
                    <a:bodyPr/>
                    <a:lstStyle/>
                    <a:p>
                      <a:pPr>
                        <a:lnSpc>
                          <a:spcPts val="1300"/>
                        </a:lnSpc>
                      </a:pPr>
                      <a:endParaRPr kumimoji="1" lang="ja-JP" altLang="en-US" sz="1200" dirty="0">
                        <a:latin typeface="+mn-ea"/>
                        <a:ea typeface="+mn-ea"/>
                      </a:endParaRPr>
                    </a:p>
                  </a:txBody>
                  <a:tcPr marL="99060" marR="99060" anchor="ctr"/>
                </a:tc>
                <a:extLst>
                  <a:ext uri="{0D108BD9-81ED-4DB2-BD59-A6C34878D82A}">
                    <a16:rowId xmlns:a16="http://schemas.microsoft.com/office/drawing/2014/main" val="10001"/>
                  </a:ext>
                </a:extLst>
              </a:tr>
              <a:tr h="599807">
                <a:tc>
                  <a:txBody>
                    <a:bodyPr/>
                    <a:lstStyle/>
                    <a:p>
                      <a:pPr marL="0">
                        <a:lnSpc>
                          <a:spcPts val="1300"/>
                        </a:lnSpc>
                      </a:pPr>
                      <a:r>
                        <a:rPr kumimoji="1" lang="ja-JP" altLang="en-US" sz="1200" b="0" dirty="0">
                          <a:latin typeface="+mn-ea"/>
                          <a:ea typeface="+mn-ea"/>
                        </a:rPr>
                        <a:t>③</a:t>
                      </a:r>
                    </a:p>
                  </a:txBody>
                  <a:tcPr marL="99060" marR="99060" anchor="ctr"/>
                </a:tc>
                <a:tc>
                  <a:txBody>
                    <a:bodyPr/>
                    <a:lstStyle/>
                    <a:p>
                      <a:pPr>
                        <a:lnSpc>
                          <a:spcPts val="1300"/>
                        </a:lnSpc>
                      </a:pPr>
                      <a:endParaRPr kumimoji="1" lang="ja-JP" altLang="en-US" sz="1200" dirty="0">
                        <a:solidFill>
                          <a:srgbClr val="0000CC"/>
                        </a:solidFill>
                        <a:latin typeface="+mn-ea"/>
                        <a:ea typeface="+mn-ea"/>
                      </a:endParaRPr>
                    </a:p>
                  </a:txBody>
                  <a:tcPr marL="99060" marR="99060" anchor="ctr"/>
                </a:tc>
                <a:tc>
                  <a:txBody>
                    <a:bodyPr/>
                    <a:lstStyle/>
                    <a:p>
                      <a:pPr>
                        <a:lnSpc>
                          <a:spcPts val="1300"/>
                        </a:lnSpc>
                      </a:pPr>
                      <a:endParaRPr kumimoji="1" lang="ja-JP" altLang="en-US" sz="1200" dirty="0">
                        <a:solidFill>
                          <a:srgbClr val="0000CC"/>
                        </a:solidFill>
                        <a:latin typeface="+mn-ea"/>
                        <a:ea typeface="+mn-ea"/>
                      </a:endParaRPr>
                    </a:p>
                  </a:txBody>
                  <a:tcPr marL="99060" marR="99060" anchor="ctr"/>
                </a:tc>
                <a:extLst>
                  <a:ext uri="{0D108BD9-81ED-4DB2-BD59-A6C34878D82A}">
                    <a16:rowId xmlns:a16="http://schemas.microsoft.com/office/drawing/2014/main" val="10007"/>
                  </a:ext>
                </a:extLst>
              </a:tr>
            </a:tbl>
          </a:graphicData>
        </a:graphic>
      </p:graphicFrame>
      <p:sp>
        <p:nvSpPr>
          <p:cNvPr id="32" name="正方形/長方形 31">
            <a:extLst>
              <a:ext uri="{FF2B5EF4-FFF2-40B4-BE49-F238E27FC236}">
                <a16:creationId xmlns:a16="http://schemas.microsoft.com/office/drawing/2014/main" id="{3FBC6E18-ABC2-4D13-A876-A05CF7BAE1C4}"/>
              </a:ext>
            </a:extLst>
          </p:cNvPr>
          <p:cNvSpPr/>
          <p:nvPr/>
        </p:nvSpPr>
        <p:spPr>
          <a:xfrm>
            <a:off x="3044789" y="5157192"/>
            <a:ext cx="3096344" cy="850647"/>
          </a:xfrm>
          <a:prstGeom prst="rect">
            <a:avLst/>
          </a:prstGeom>
          <a:solidFill>
            <a:schemeClr val="accent6">
              <a:lumMod val="20000"/>
              <a:lumOff val="80000"/>
            </a:schemeClr>
          </a:solidFill>
          <a:ln w="952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r>
              <a:rPr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記入上の注意</a:t>
            </a:r>
            <a:r>
              <a:rPr lang="en-US" altLang="ja-JP" sz="1400" dirty="0">
                <a:solidFill>
                  <a:srgbClr val="FF0000"/>
                </a:solidFill>
                <a:latin typeface="Meiryo UI" panose="020B0604030504040204" pitchFamily="50" charset="-128"/>
                <a:ea typeface="Meiryo UI" panose="020B0604030504040204" pitchFamily="50" charset="-128"/>
              </a:rPr>
              <a:t>】</a:t>
            </a:r>
          </a:p>
          <a:p>
            <a:pPr eaLnBrk="1" fontAlgn="auto" hangingPunct="1">
              <a:spcBef>
                <a:spcPts val="0"/>
              </a:spcBef>
              <a:spcAft>
                <a:spcPts val="0"/>
              </a:spcAft>
            </a:pP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実証による達成目標および達成度を　</a:t>
            </a:r>
            <a:endParaRPr lang="en-US" altLang="ja-JP" sz="1400" dirty="0">
              <a:solidFill>
                <a:srgbClr val="FF0000"/>
              </a:solidFill>
              <a:latin typeface="Meiryo UI" panose="020B0604030504040204" pitchFamily="50" charset="-128"/>
              <a:ea typeface="Meiryo UI" panose="020B0604030504040204" pitchFamily="50" charset="-128"/>
            </a:endParaRPr>
          </a:p>
          <a:p>
            <a:pPr eaLnBrk="1" fontAlgn="auto" hangingPunct="1">
              <a:spcBef>
                <a:spcPts val="0"/>
              </a:spcBef>
              <a:spcAft>
                <a:spcPts val="0"/>
              </a:spcAft>
            </a:pP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3</a:t>
            </a:r>
            <a:r>
              <a:rPr lang="ja-JP" altLang="en-US" sz="1400" dirty="0">
                <a:solidFill>
                  <a:srgbClr val="FF0000"/>
                </a:solidFill>
                <a:latin typeface="Meiryo UI" panose="020B0604030504040204" pitchFamily="50" charset="-128"/>
                <a:ea typeface="Meiryo UI" panose="020B0604030504040204" pitchFamily="50" charset="-128"/>
              </a:rPr>
              <a:t>項目以内にまとめること。</a:t>
            </a:r>
            <a:endParaRPr lang="en-US" altLang="ja-JP" sz="1400" dirty="0">
              <a:solidFill>
                <a:srgbClr val="FF0000"/>
              </a:solidFill>
              <a:latin typeface="Meiryo UI" panose="020B0604030504040204" pitchFamily="50" charset="-128"/>
              <a:ea typeface="Meiryo UI" panose="020B0604030504040204" pitchFamily="50" charset="-128"/>
            </a:endParaRPr>
          </a:p>
        </p:txBody>
      </p:sp>
      <p:graphicFrame>
        <p:nvGraphicFramePr>
          <p:cNvPr id="31" name="表 30"/>
          <p:cNvGraphicFramePr>
            <a:graphicFrameLocks noGrp="1"/>
          </p:cNvGraphicFramePr>
          <p:nvPr>
            <p:extLst>
              <p:ext uri="{D42A27DB-BD31-4B8C-83A1-F6EECF244321}">
                <p14:modId xmlns:p14="http://schemas.microsoft.com/office/powerpoint/2010/main" val="4213323125"/>
              </p:ext>
            </p:extLst>
          </p:nvPr>
        </p:nvGraphicFramePr>
        <p:xfrm>
          <a:off x="5265774" y="980729"/>
          <a:ext cx="4079714" cy="1944216"/>
        </p:xfrm>
        <a:graphic>
          <a:graphicData uri="http://schemas.openxmlformats.org/drawingml/2006/table">
            <a:tbl>
              <a:tblPr firstRow="1" bandRow="1">
                <a:tableStyleId>{5940675A-B579-460E-94D1-54222C63F5DA}</a:tableStyleId>
              </a:tblPr>
              <a:tblGrid>
                <a:gridCol w="4079714">
                  <a:extLst>
                    <a:ext uri="{9D8B030D-6E8A-4147-A177-3AD203B41FA5}">
                      <a16:colId xmlns:a16="http://schemas.microsoft.com/office/drawing/2014/main" val="20000"/>
                    </a:ext>
                  </a:extLst>
                </a:gridCol>
              </a:tblGrid>
              <a:tr h="648072">
                <a:tc>
                  <a:txBody>
                    <a:bodyPr/>
                    <a:lstStyle/>
                    <a:p>
                      <a:pPr marL="0">
                        <a:lnSpc>
                          <a:spcPts val="1300"/>
                        </a:lnSpc>
                      </a:pPr>
                      <a:endParaRPr kumimoji="1" lang="ja-JP" altLang="en-US" sz="1200" b="0" dirty="0">
                        <a:latin typeface="+mn-ea"/>
                        <a:ea typeface="+mn-ea"/>
                      </a:endParaRPr>
                    </a:p>
                  </a:txBody>
                  <a:tcPr marL="99060" marR="99060" anchor="ctr"/>
                </a:tc>
                <a:extLst>
                  <a:ext uri="{0D108BD9-81ED-4DB2-BD59-A6C34878D82A}">
                    <a16:rowId xmlns:a16="http://schemas.microsoft.com/office/drawing/2014/main" val="1140364753"/>
                  </a:ext>
                </a:extLst>
              </a:tr>
              <a:tr h="648072">
                <a:tc>
                  <a:txBody>
                    <a:bodyPr/>
                    <a:lstStyle/>
                    <a:p>
                      <a:pPr marL="0">
                        <a:lnSpc>
                          <a:spcPts val="1300"/>
                        </a:lnSpc>
                      </a:pPr>
                      <a:endParaRPr kumimoji="1" lang="ja-JP" altLang="en-US" sz="1200" b="0" dirty="0">
                        <a:latin typeface="+mn-ea"/>
                        <a:ea typeface="+mn-ea"/>
                      </a:endParaRPr>
                    </a:p>
                  </a:txBody>
                  <a:tcPr marL="99060" marR="99060" anchor="ctr"/>
                </a:tc>
                <a:extLst>
                  <a:ext uri="{0D108BD9-81ED-4DB2-BD59-A6C34878D82A}">
                    <a16:rowId xmlns:a16="http://schemas.microsoft.com/office/drawing/2014/main" val="10000"/>
                  </a:ext>
                </a:extLst>
              </a:tr>
              <a:tr h="648072">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endParaRPr kumimoji="1" lang="ja-JP" altLang="en-US" sz="1200" b="0" dirty="0">
                        <a:latin typeface="+mn-ea"/>
                        <a:ea typeface="+mn-ea"/>
                      </a:endParaRPr>
                    </a:p>
                  </a:txBody>
                  <a:tcPr marL="99060" marR="99060" anchor="ctr"/>
                </a:tc>
                <a:extLst>
                  <a:ext uri="{0D108BD9-81ED-4DB2-BD59-A6C34878D82A}">
                    <a16:rowId xmlns:a16="http://schemas.microsoft.com/office/drawing/2014/main" val="10001"/>
                  </a:ext>
                </a:extLst>
              </a:tr>
            </a:tbl>
          </a:graphicData>
        </a:graphic>
      </p:graphicFrame>
      <p:sp>
        <p:nvSpPr>
          <p:cNvPr id="33" name="正方形/長方形 32">
            <a:extLst>
              <a:ext uri="{FF2B5EF4-FFF2-40B4-BE49-F238E27FC236}">
                <a16:creationId xmlns:a16="http://schemas.microsoft.com/office/drawing/2014/main" id="{3FBC6E18-ABC2-4D13-A876-A05CF7BAE1C4}"/>
              </a:ext>
            </a:extLst>
          </p:cNvPr>
          <p:cNvSpPr/>
          <p:nvPr/>
        </p:nvSpPr>
        <p:spPr>
          <a:xfrm>
            <a:off x="6482342" y="1808088"/>
            <a:ext cx="2520280" cy="850647"/>
          </a:xfrm>
          <a:prstGeom prst="rect">
            <a:avLst/>
          </a:prstGeom>
          <a:solidFill>
            <a:schemeClr val="accent6">
              <a:lumMod val="20000"/>
              <a:lumOff val="80000"/>
            </a:schemeClr>
          </a:solidFill>
          <a:ln w="952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eaLnBrk="1" fontAlgn="auto" hangingPunct="1">
              <a:spcBef>
                <a:spcPts val="0"/>
              </a:spcBef>
              <a:spcAft>
                <a:spcPts val="0"/>
              </a:spcAft>
            </a:pPr>
            <a:r>
              <a:rPr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記入上の注意</a:t>
            </a:r>
            <a:r>
              <a:rPr lang="en-US" altLang="ja-JP" sz="1400" dirty="0">
                <a:solidFill>
                  <a:srgbClr val="FF0000"/>
                </a:solidFill>
                <a:latin typeface="Meiryo UI" panose="020B0604030504040204" pitchFamily="50" charset="-128"/>
                <a:ea typeface="Meiryo UI" panose="020B0604030504040204" pitchFamily="50" charset="-128"/>
              </a:rPr>
              <a:t>】</a:t>
            </a:r>
          </a:p>
          <a:p>
            <a:pPr eaLnBrk="1" fontAlgn="auto" hangingPunct="1">
              <a:spcBef>
                <a:spcPts val="0"/>
              </a:spcBef>
              <a:spcAft>
                <a:spcPts val="0"/>
              </a:spcAft>
            </a:pP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a:t>
            </a:r>
            <a:r>
              <a:rPr lang="ja-JP" altLang="en-US" sz="1400" dirty="0">
                <a:solidFill>
                  <a:srgbClr val="FF0000"/>
                </a:solidFill>
                <a:latin typeface="Meiryo UI" panose="020B0604030504040204" pitchFamily="50" charset="-128"/>
                <a:ea typeface="Meiryo UI" panose="020B0604030504040204" pitchFamily="50" charset="-128"/>
              </a:rPr>
              <a:t>実証テーマの特徴を簡潔に</a:t>
            </a:r>
            <a:endParaRPr lang="en-US" altLang="ja-JP" sz="1400" dirty="0">
              <a:solidFill>
                <a:srgbClr val="FF0000"/>
              </a:solidFill>
              <a:latin typeface="Meiryo UI" panose="020B0604030504040204" pitchFamily="50" charset="-128"/>
              <a:ea typeface="Meiryo UI" panose="020B0604030504040204" pitchFamily="50" charset="-128"/>
            </a:endParaRPr>
          </a:p>
          <a:p>
            <a:pPr eaLnBrk="1" fontAlgn="auto" hangingPunct="1">
              <a:spcBef>
                <a:spcPts val="0"/>
              </a:spcBef>
              <a:spcAft>
                <a:spcPts val="0"/>
              </a:spcAft>
            </a:pPr>
            <a:r>
              <a:rPr lang="ja-JP" altLang="en-US" sz="1400" dirty="0">
                <a:solidFill>
                  <a:srgbClr val="FF0000"/>
                </a:solidFill>
                <a:latin typeface="Meiryo UI" panose="020B0604030504040204" pitchFamily="50" charset="-128"/>
                <a:ea typeface="Meiryo UI" panose="020B0604030504040204" pitchFamily="50" charset="-128"/>
              </a:rPr>
              <a:t>　　</a:t>
            </a:r>
            <a:r>
              <a:rPr lang="en-US" altLang="ja-JP" sz="1400" dirty="0">
                <a:solidFill>
                  <a:srgbClr val="FF0000"/>
                </a:solidFill>
                <a:latin typeface="Meiryo UI" panose="020B0604030504040204" pitchFamily="50" charset="-128"/>
                <a:ea typeface="Meiryo UI" panose="020B0604030504040204" pitchFamily="50" charset="-128"/>
              </a:rPr>
              <a:t>3</a:t>
            </a:r>
            <a:r>
              <a:rPr lang="ja-JP" altLang="en-US" sz="1400" dirty="0">
                <a:solidFill>
                  <a:srgbClr val="FF0000"/>
                </a:solidFill>
                <a:latin typeface="Meiryo UI" panose="020B0604030504040204" pitchFamily="50" charset="-128"/>
                <a:ea typeface="Meiryo UI" panose="020B0604030504040204" pitchFamily="50" charset="-128"/>
              </a:rPr>
              <a:t>項目以内にまとめること。</a:t>
            </a:r>
            <a:endParaRPr lang="en-US" altLang="ja-JP" sz="1400" dirty="0">
              <a:solidFill>
                <a:srgbClr val="FF0000"/>
              </a:solidFill>
              <a:latin typeface="Meiryo UI" panose="020B0604030504040204" pitchFamily="50" charset="-128"/>
              <a:ea typeface="Meiryo UI" panose="020B0604030504040204" pitchFamily="50" charset="-128"/>
            </a:endParaRPr>
          </a:p>
        </p:txBody>
      </p:sp>
      <p:sp>
        <p:nvSpPr>
          <p:cNvPr id="23" name="テキスト ボックス 5">
            <a:extLst>
              <a:ext uri="{FF2B5EF4-FFF2-40B4-BE49-F238E27FC236}">
                <a16:creationId xmlns:a16="http://schemas.microsoft.com/office/drawing/2014/main" id="{9C6E62FB-1DBA-4C27-B7F3-A4D31B9D2643}"/>
              </a:ext>
            </a:extLst>
          </p:cNvPr>
          <p:cNvSpPr txBox="1"/>
          <p:nvPr/>
        </p:nvSpPr>
        <p:spPr>
          <a:xfrm>
            <a:off x="5250341" y="3065284"/>
            <a:ext cx="278723" cy="1018832"/>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lvl="0"/>
            <a:r>
              <a:rPr lang="ja-JP" altLang="en-US" sz="1000" dirty="0">
                <a:solidFill>
                  <a:schemeClr val="dk1"/>
                </a:solidFill>
                <a:effectLst/>
                <a:latin typeface="HG丸ｺﾞｼｯｸM-PRO" panose="020F0600000000000000" pitchFamily="50" charset="-128"/>
                <a:ea typeface="HG丸ｺﾞｼｯｸM-PRO" panose="020F0600000000000000" pitchFamily="50" charset="-128"/>
                <a:cs typeface="+mn-cs"/>
              </a:rPr>
              <a:t>事業の区分</a:t>
            </a:r>
            <a:endParaRPr lang="ja-JP" altLang="ja-JP" sz="1000" dirty="0">
              <a:solidFill>
                <a:schemeClr val="dk1"/>
              </a:solidFill>
              <a:effectLst/>
              <a:latin typeface="HG丸ｺﾞｼｯｸM-PRO" panose="020F0600000000000000" pitchFamily="50" charset="-128"/>
              <a:ea typeface="HG丸ｺﾞｼｯｸM-PRO" panose="020F0600000000000000" pitchFamily="50" charset="-128"/>
              <a:cs typeface="+mn-cs"/>
            </a:endParaRPr>
          </a:p>
          <a:p>
            <a:endParaRPr kumimoji="1" lang="ja-JP" altLang="en-US" sz="1000" dirty="0"/>
          </a:p>
        </p:txBody>
      </p:sp>
      <p:sp>
        <p:nvSpPr>
          <p:cNvPr id="7" name="スライド番号プレースホルダー 6">
            <a:extLst>
              <a:ext uri="{FF2B5EF4-FFF2-40B4-BE49-F238E27FC236}">
                <a16:creationId xmlns:a16="http://schemas.microsoft.com/office/drawing/2014/main" id="{70ADD0F1-A82C-0B66-7D2C-7B750CD01800}"/>
              </a:ext>
            </a:extLst>
          </p:cNvPr>
          <p:cNvSpPr>
            <a:spLocks noGrp="1"/>
          </p:cNvSpPr>
          <p:nvPr>
            <p:ph type="sldNum" sz="quarter" idx="12"/>
          </p:nvPr>
        </p:nvSpPr>
        <p:spPr/>
        <p:txBody>
          <a:bodyPr/>
          <a:lstStyle/>
          <a:p>
            <a:pPr>
              <a:defRPr/>
            </a:pPr>
            <a:fld id="{CA8D4A6D-85F2-41B7-A27E-54BD60322951}" type="slidenum">
              <a:rPr lang="ja-JP" altLang="en-US" smtClean="0"/>
              <a:pPr>
                <a:defRPr/>
              </a:pPr>
              <a:t>1</a:t>
            </a:fld>
            <a:endParaRPr lang="ja-JP" altLang="en-US" dirty="0"/>
          </a:p>
        </p:txBody>
      </p:sp>
      <p:sp>
        <p:nvSpPr>
          <p:cNvPr id="3" name="テキスト ボックス 2">
            <a:extLst>
              <a:ext uri="{FF2B5EF4-FFF2-40B4-BE49-F238E27FC236}">
                <a16:creationId xmlns:a16="http://schemas.microsoft.com/office/drawing/2014/main" id="{B22183F3-0C87-02AB-93C4-347507954932}"/>
              </a:ext>
            </a:extLst>
          </p:cNvPr>
          <p:cNvSpPr txBox="1"/>
          <p:nvPr/>
        </p:nvSpPr>
        <p:spPr>
          <a:xfrm>
            <a:off x="1987677" y="6550591"/>
            <a:ext cx="5997874" cy="261610"/>
          </a:xfrm>
          <a:prstGeom prst="rect">
            <a:avLst/>
          </a:prstGeom>
          <a:noFill/>
        </p:spPr>
        <p:txBody>
          <a:bodyPr wrap="square" rtlCol="0">
            <a:spAutoFit/>
          </a:bodyPr>
          <a:lstStyle/>
          <a:p>
            <a:r>
              <a:rPr kumimoji="1" lang="ja-JP" altLang="en-US" sz="1100" dirty="0">
                <a:solidFill>
                  <a:schemeClr val="bg1">
                    <a:lumMod val="65000"/>
                  </a:schemeClr>
                </a:solidFill>
              </a:rPr>
              <a:t>エネルギー使用合理化設備導入促進対策費補助金（資源自律経済確立産官学連携加速化事業）</a:t>
            </a:r>
          </a:p>
        </p:txBody>
      </p:sp>
      <p:sp>
        <p:nvSpPr>
          <p:cNvPr id="21" name="テキスト ボックス 4">
            <a:extLst>
              <a:ext uri="{FF2B5EF4-FFF2-40B4-BE49-F238E27FC236}">
                <a16:creationId xmlns:a16="http://schemas.microsoft.com/office/drawing/2014/main" id="{9F34B127-74C3-448C-871C-96996366A93B}"/>
              </a:ext>
            </a:extLst>
          </p:cNvPr>
          <p:cNvSpPr txBox="1"/>
          <p:nvPr/>
        </p:nvSpPr>
        <p:spPr>
          <a:xfrm>
            <a:off x="5581636" y="3030317"/>
            <a:ext cx="4079714" cy="1118340"/>
          </a:xfrm>
          <a:prstGeom prst="rect">
            <a:avLst/>
          </a:prstGeom>
          <a:solidFill>
            <a:schemeClr val="lt1"/>
          </a:solid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lvl="0"/>
            <a:r>
              <a:rPr lang="ja-JP" altLang="en-US" sz="800" dirty="0"/>
              <a:t>①</a:t>
            </a:r>
            <a:r>
              <a:rPr lang="ja-JP" altLang="ja-JP" sz="800" dirty="0"/>
              <a:t>重要鉱物や金属資源、プラスチック等の資源を対象として、再生材の供給拡大及び</a:t>
            </a:r>
            <a:endParaRPr lang="en-US" altLang="ja-JP" sz="800" dirty="0"/>
          </a:p>
          <a:p>
            <a:pPr lvl="0"/>
            <a:r>
              <a:rPr lang="ja-JP" altLang="en-US" sz="800" dirty="0"/>
              <a:t>　</a:t>
            </a:r>
            <a:r>
              <a:rPr lang="ja-JP" altLang="ja-JP" sz="800" dirty="0"/>
              <a:t>需要創出を</a:t>
            </a:r>
            <a:r>
              <a:rPr lang="ja-JP" altLang="en-US" sz="800" dirty="0"/>
              <a:t>　</a:t>
            </a:r>
            <a:r>
              <a:rPr lang="ja-JP" altLang="ja-JP" sz="800" dirty="0"/>
              <a:t>通じた資源循環ビジネスの経済合理性や顧客価値の明確化のための</a:t>
            </a:r>
            <a:endParaRPr lang="en-US" altLang="ja-JP" sz="800" dirty="0"/>
          </a:p>
          <a:p>
            <a:pPr lvl="0"/>
            <a:r>
              <a:rPr lang="ja-JP" altLang="en-US" sz="800" dirty="0"/>
              <a:t>　</a:t>
            </a:r>
            <a:r>
              <a:rPr lang="ja-JP" altLang="ja-JP" sz="800" dirty="0"/>
              <a:t>実証事業や設備投資等。</a:t>
            </a:r>
            <a:r>
              <a:rPr lang="ja-JP" altLang="en-US" sz="800" dirty="0"/>
              <a:t>　</a:t>
            </a:r>
            <a:r>
              <a:rPr lang="ja-JP" altLang="ja-JP" sz="800" dirty="0"/>
              <a:t>加えて、製品のリサイクラビリティ向上等の環境配慮設計の</a:t>
            </a:r>
            <a:endParaRPr lang="en-US" altLang="ja-JP" sz="800" dirty="0"/>
          </a:p>
          <a:p>
            <a:pPr lvl="0"/>
            <a:r>
              <a:rPr lang="ja-JP" altLang="en-US" sz="800" dirty="0"/>
              <a:t>　</a:t>
            </a:r>
            <a:r>
              <a:rPr lang="ja-JP" altLang="ja-JP" sz="800" dirty="0"/>
              <a:t>実現に資する実証事業等</a:t>
            </a:r>
          </a:p>
          <a:p>
            <a:pPr lvl="0"/>
            <a:r>
              <a:rPr lang="ja-JP" altLang="en-US" sz="800" dirty="0"/>
              <a:t>②</a:t>
            </a:r>
            <a:r>
              <a:rPr lang="ja-JP" altLang="ja-JP" sz="800" dirty="0"/>
              <a:t>製品の資源循環に関する情報の可視化・共有の仕組みの構築のための実証事業や</a:t>
            </a:r>
            <a:endParaRPr lang="en-US" altLang="ja-JP" sz="800" dirty="0"/>
          </a:p>
          <a:p>
            <a:pPr lvl="0"/>
            <a:r>
              <a:rPr lang="ja-JP" altLang="en-US" sz="800" dirty="0"/>
              <a:t>　</a:t>
            </a:r>
            <a:r>
              <a:rPr lang="ja-JP" altLang="ja-JP" sz="800" dirty="0"/>
              <a:t>設備投資等</a:t>
            </a:r>
          </a:p>
          <a:p>
            <a:pPr lvl="0"/>
            <a:r>
              <a:rPr lang="ja-JP" altLang="en-US" sz="800" dirty="0"/>
              <a:t>③</a:t>
            </a:r>
            <a:r>
              <a:rPr lang="ja-JP" altLang="ja-JP" sz="800" dirty="0"/>
              <a:t>資源の効率的利用や製品の長期利用を促進するＣＥコマースのビジネスモデルの</a:t>
            </a:r>
            <a:endParaRPr lang="en-US" altLang="ja-JP" sz="800" dirty="0"/>
          </a:p>
          <a:p>
            <a:pPr lvl="0"/>
            <a:r>
              <a:rPr lang="ja-JP" altLang="en-US" sz="800" dirty="0"/>
              <a:t>　</a:t>
            </a:r>
            <a:r>
              <a:rPr lang="ja-JP" altLang="ja-JP" sz="800" dirty="0"/>
              <a:t>確立・高度化</a:t>
            </a:r>
            <a:r>
              <a:rPr lang="ja-JP" altLang="en-US" sz="800" dirty="0"/>
              <a:t>　</a:t>
            </a:r>
            <a:r>
              <a:rPr lang="ja-JP" altLang="ja-JP" sz="800" dirty="0"/>
              <a:t>及び市場拡大に資する実証事業や設備投資等</a:t>
            </a:r>
          </a:p>
          <a:p>
            <a:pPr lvl="0" algn="ctr"/>
            <a:endParaRPr kumimoji="1" lang="ja-JP" altLang="en-US" sz="800" dirty="0">
              <a:latin typeface="+mj-lt"/>
            </a:endParaRPr>
          </a:p>
        </p:txBody>
      </p:sp>
    </p:spTree>
    <p:extLst>
      <p:ext uri="{BB962C8B-B14F-4D97-AF65-F5344CB8AC3E}">
        <p14:creationId xmlns:p14="http://schemas.microsoft.com/office/powerpoint/2010/main" val="3525735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103932"/>
            <a:ext cx="4464496" cy="377179"/>
          </a:xfrm>
        </p:spPr>
        <p:txBody>
          <a:bodyPr/>
          <a:lstStyle/>
          <a:p>
            <a:r>
              <a:rPr kumimoji="1" lang="ja-JP" altLang="en-US" dirty="0">
                <a:latin typeface="Meiryo UI" panose="020B0604030504040204" pitchFamily="50" charset="-128"/>
                <a:ea typeface="Meiryo UI" panose="020B0604030504040204" pitchFamily="50" charset="-128"/>
              </a:rPr>
              <a:t>２．実証事業イメージ（全体像）</a:t>
            </a:r>
          </a:p>
        </p:txBody>
      </p:sp>
      <p:sp>
        <p:nvSpPr>
          <p:cNvPr id="20"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１枚</a:t>
            </a:r>
          </a:p>
        </p:txBody>
      </p:sp>
      <p:sp>
        <p:nvSpPr>
          <p:cNvPr id="104" name="正方形/長方形 103"/>
          <p:cNvSpPr/>
          <p:nvPr/>
        </p:nvSpPr>
        <p:spPr bwMode="auto">
          <a:xfrm>
            <a:off x="6813292" y="697359"/>
            <a:ext cx="397408" cy="235708"/>
          </a:xfrm>
          <a:prstGeom prst="rect">
            <a:avLst/>
          </a:prstGeom>
          <a:solidFill>
            <a:srgbClr val="FFCCFF"/>
          </a:solidFill>
          <a:ln w="9525">
            <a:noFill/>
            <a:miter lim="800000"/>
            <a:headEnd/>
            <a:tailEnd/>
          </a:ln>
          <a:effectLst/>
        </p:spPr>
        <p:txBody>
          <a:bodyPr wrap="none" rtlCol="0" anchor="ctr"/>
          <a:lstStyle/>
          <a:p>
            <a:pPr algn="l"/>
            <a:endParaRPr kumimoji="0" lang="ja-JP" altLang="en-US" sz="1800" dirty="0"/>
          </a:p>
        </p:txBody>
      </p:sp>
      <p:sp>
        <p:nvSpPr>
          <p:cNvPr id="105" name="テキスト ボックス 104"/>
          <p:cNvSpPr txBox="1"/>
          <p:nvPr/>
        </p:nvSpPr>
        <p:spPr>
          <a:xfrm>
            <a:off x="7210821" y="675635"/>
            <a:ext cx="1723549" cy="276999"/>
          </a:xfrm>
          <a:prstGeom prst="rect">
            <a:avLst/>
          </a:prstGeom>
          <a:noFill/>
        </p:spPr>
        <p:txBody>
          <a:bodyPr wrap="none" rtlCol="0">
            <a:spAutoFit/>
          </a:bodyPr>
          <a:lstStyle/>
          <a:p>
            <a:r>
              <a:rPr lang="ja-JP" altLang="en-US" sz="1200" dirty="0">
                <a:cs typeface="メイリオ" panose="020B0604030504040204" pitchFamily="50" charset="-128"/>
              </a:rPr>
              <a:t>：補助対象経費の範囲</a:t>
            </a:r>
            <a:endParaRPr kumimoji="1" lang="ja-JP" altLang="en-US" sz="1200" dirty="0">
              <a:cs typeface="メイリオ" panose="020B0604030504040204" pitchFamily="50" charset="-128"/>
            </a:endParaRPr>
          </a:p>
        </p:txBody>
      </p:sp>
      <p:sp>
        <p:nvSpPr>
          <p:cNvPr id="214" name="テキスト ボックス 213">
            <a:extLst>
              <a:ext uri="{FF2B5EF4-FFF2-40B4-BE49-F238E27FC236}">
                <a16:creationId xmlns:a16="http://schemas.microsoft.com/office/drawing/2014/main" id="{77CC7F27-A545-445F-8A8E-DDF79CD87C33}"/>
              </a:ext>
            </a:extLst>
          </p:cNvPr>
          <p:cNvSpPr txBox="1"/>
          <p:nvPr/>
        </p:nvSpPr>
        <p:spPr>
          <a:xfrm>
            <a:off x="1709857" y="1690532"/>
            <a:ext cx="6343151" cy="1075292"/>
          </a:xfrm>
          <a:prstGeom prst="rect">
            <a:avLst/>
          </a:prstGeom>
          <a:solidFill>
            <a:schemeClr val="accent6">
              <a:lumMod val="20000"/>
              <a:lumOff val="80000"/>
            </a:schemeClr>
          </a:solidFill>
          <a:ln w="9525">
            <a:solidFill>
              <a:schemeClr val="accent6">
                <a:lumMod val="75000"/>
              </a:schemeClr>
            </a:solidFill>
            <a:prstDash val="solid"/>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p>
          <a:p>
            <a:pPr eaLnBrk="1" fontAlgn="auto" hangingPunct="1">
              <a:spcBef>
                <a:spcPts val="0"/>
              </a:spcBef>
              <a:spcAft>
                <a:spcPts val="0"/>
              </a:spcAft>
              <a:defRPr/>
            </a:pPr>
            <a:endParaRPr lang="en-US" altLang="ja-JP" sz="900" dirty="0">
              <a:solidFill>
                <a:srgbClr val="FF0000"/>
              </a:solidFill>
            </a:endParaRPr>
          </a:p>
          <a:p>
            <a:pPr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実証事業のイメージをわかりやすく図示し、簡潔な説明文を記載すること。</a:t>
            </a:r>
          </a:p>
          <a:p>
            <a:pPr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補助対象となる設備・インフラ等をバックハッチングするなどして、明示すること。</a:t>
            </a:r>
            <a:endParaRPr lang="en-US" altLang="ja-JP" sz="1400" dirty="0">
              <a:solidFill>
                <a:srgbClr val="FF0000"/>
              </a:solidFill>
            </a:endParaRPr>
          </a:p>
        </p:txBody>
      </p:sp>
      <p:sp>
        <p:nvSpPr>
          <p:cNvPr id="6" name="スライド番号プレースホルダー 5">
            <a:extLst>
              <a:ext uri="{FF2B5EF4-FFF2-40B4-BE49-F238E27FC236}">
                <a16:creationId xmlns:a16="http://schemas.microsoft.com/office/drawing/2014/main" id="{5DE05C77-BD26-9EBF-5AD0-D0A0716D7F9B}"/>
              </a:ext>
            </a:extLst>
          </p:cNvPr>
          <p:cNvSpPr>
            <a:spLocks noGrp="1"/>
          </p:cNvSpPr>
          <p:nvPr>
            <p:ph type="sldNum" sz="quarter" idx="12"/>
          </p:nvPr>
        </p:nvSpPr>
        <p:spPr/>
        <p:txBody>
          <a:bodyPr/>
          <a:lstStyle/>
          <a:p>
            <a:pPr>
              <a:defRPr/>
            </a:pPr>
            <a:fld id="{CA8D4A6D-85F2-41B7-A27E-54BD60322951}" type="slidenum">
              <a:rPr lang="ja-JP" altLang="en-US" smtClean="0"/>
              <a:pPr>
                <a:defRPr/>
              </a:pPr>
              <a:t>2</a:t>
            </a:fld>
            <a:endParaRPr lang="ja-JP" altLang="en-US" dirty="0"/>
          </a:p>
        </p:txBody>
      </p:sp>
      <p:sp>
        <p:nvSpPr>
          <p:cNvPr id="3" name="テキスト ボックス 2">
            <a:extLst>
              <a:ext uri="{FF2B5EF4-FFF2-40B4-BE49-F238E27FC236}">
                <a16:creationId xmlns:a16="http://schemas.microsoft.com/office/drawing/2014/main" id="{2743DEC6-90D3-4ABA-BDD9-06E9E15CC705}"/>
              </a:ext>
            </a:extLst>
          </p:cNvPr>
          <p:cNvSpPr txBox="1"/>
          <p:nvPr/>
        </p:nvSpPr>
        <p:spPr>
          <a:xfrm>
            <a:off x="2055134" y="6495066"/>
            <a:ext cx="5997874" cy="261610"/>
          </a:xfrm>
          <a:prstGeom prst="rect">
            <a:avLst/>
          </a:prstGeom>
          <a:noFill/>
        </p:spPr>
        <p:txBody>
          <a:bodyPr wrap="square" rtlCol="0">
            <a:spAutoFit/>
          </a:bodyPr>
          <a:lstStyle/>
          <a:p>
            <a:r>
              <a:rPr kumimoji="1" lang="ja-JP" altLang="en-US" sz="1100" dirty="0">
                <a:solidFill>
                  <a:schemeClr val="bg1">
                    <a:lumMod val="65000"/>
                  </a:schemeClr>
                </a:solidFill>
              </a:rPr>
              <a:t>エネルギー使用合理化設備導入促進対策費補助金（資源自律経済確立産官学連携加速化事業）</a:t>
            </a:r>
          </a:p>
        </p:txBody>
      </p:sp>
    </p:spTree>
    <p:extLst>
      <p:ext uri="{BB962C8B-B14F-4D97-AF65-F5344CB8AC3E}">
        <p14:creationId xmlns:p14="http://schemas.microsoft.com/office/powerpoint/2010/main" val="4024588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39688"/>
            <a:ext cx="7128792" cy="500061"/>
          </a:xfrm>
        </p:spPr>
        <p:txBody>
          <a:bodyPr/>
          <a:lstStyle/>
          <a:p>
            <a:r>
              <a:rPr lang="ja-JP" altLang="en-US" dirty="0">
                <a:latin typeface="Meiryo UI" panose="020B0604030504040204" pitchFamily="50" charset="-128"/>
                <a:ea typeface="Meiryo UI" panose="020B0604030504040204" pitchFamily="50" charset="-128"/>
              </a:rPr>
              <a:t>３．</a:t>
            </a:r>
            <a:r>
              <a:rPr lang="zh-TW" altLang="en-US" dirty="0">
                <a:latin typeface="Meiryo UI" panose="020B0604030504040204" pitchFamily="50" charset="-128"/>
                <a:ea typeface="Meiryo UI" panose="020B0604030504040204" pitchFamily="50" charset="-128"/>
              </a:rPr>
              <a:t>間接補助事業</a:t>
            </a:r>
            <a:r>
              <a:rPr lang="ja-JP" altLang="en-US" dirty="0">
                <a:latin typeface="Meiryo UI" panose="020B0604030504040204" pitchFamily="50" charset="-128"/>
                <a:ea typeface="Meiryo UI" panose="020B0604030504040204" pitchFamily="50" charset="-128"/>
              </a:rPr>
              <a:t>到達イメージ</a:t>
            </a:r>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1200" b="1" dirty="0">
                <a:solidFill>
                  <a:srgbClr val="FF0000"/>
                </a:solidFill>
                <a:latin typeface="Meiryo UI" panose="020B0604030504040204" pitchFamily="50" charset="-128"/>
                <a:ea typeface="Meiryo UI" panose="020B0604030504040204" pitchFamily="50" charset="-128"/>
              </a:rPr>
              <a:t>1</a:t>
            </a:r>
            <a:r>
              <a:rPr lang="ja-JP" altLang="en-US" sz="1200" b="1" dirty="0">
                <a:solidFill>
                  <a:srgbClr val="FF0000"/>
                </a:solidFill>
                <a:latin typeface="Meiryo UI" panose="020B0604030504040204" pitchFamily="50" charset="-128"/>
                <a:ea typeface="Meiryo UI" panose="020B0604030504040204" pitchFamily="50" charset="-128"/>
              </a:rPr>
              <a:t>枚</a:t>
            </a:r>
          </a:p>
        </p:txBody>
      </p:sp>
      <p:sp>
        <p:nvSpPr>
          <p:cNvPr id="20" name="テキスト ボックス 19"/>
          <p:cNvSpPr txBox="1"/>
          <p:nvPr/>
        </p:nvSpPr>
        <p:spPr>
          <a:xfrm>
            <a:off x="-114988" y="714182"/>
            <a:ext cx="6220116" cy="338554"/>
          </a:xfrm>
          <a:prstGeom prst="rect">
            <a:avLst/>
          </a:prstGeom>
          <a:noFill/>
        </p:spPr>
        <p:txBody>
          <a:bodyPr wrap="square" rtlCol="0">
            <a:spAutoFit/>
          </a:bodyPr>
          <a:lstStyle/>
          <a:p>
            <a:r>
              <a:rPr kumimoji="1" lang="ja-JP" altLang="en-US" sz="1600" dirty="0"/>
              <a:t>（１）実証事業の到達イメージ（</a:t>
            </a:r>
            <a:r>
              <a:rPr kumimoji="1" lang="ja-JP" altLang="en-US" sz="1600" b="0" dirty="0">
                <a:solidFill>
                  <a:schemeClr val="tx1"/>
                </a:solidFill>
              </a:rPr>
              <a:t>令和</a:t>
            </a:r>
            <a:r>
              <a:rPr lang="ja-JP" altLang="en-US" sz="1600" dirty="0"/>
              <a:t>８</a:t>
            </a:r>
            <a:r>
              <a:rPr kumimoji="1" lang="ja-JP" altLang="en-US" sz="1600" b="0" dirty="0">
                <a:solidFill>
                  <a:schemeClr val="tx1"/>
                </a:solidFill>
              </a:rPr>
              <a:t>年度 終了時</a:t>
            </a:r>
            <a:r>
              <a:rPr lang="ja-JP" altLang="en-US" sz="1600" b="0" dirty="0">
                <a:solidFill>
                  <a:schemeClr val="tx1"/>
                </a:solidFill>
              </a:rPr>
              <a:t>）</a:t>
            </a:r>
            <a:endParaRPr kumimoji="1" lang="ja-JP" altLang="en-US" sz="1600" b="0" dirty="0">
              <a:solidFill>
                <a:schemeClr val="tx1"/>
              </a:solidFill>
            </a:endParaRPr>
          </a:p>
        </p:txBody>
      </p:sp>
      <p:sp>
        <p:nvSpPr>
          <p:cNvPr id="18" name="テキスト ボックス 17">
            <a:extLst>
              <a:ext uri="{FF2B5EF4-FFF2-40B4-BE49-F238E27FC236}">
                <a16:creationId xmlns:a16="http://schemas.microsoft.com/office/drawing/2014/main" id="{BE29417F-0682-4A46-A1EA-2A6882F1F294}"/>
              </a:ext>
            </a:extLst>
          </p:cNvPr>
          <p:cNvSpPr txBox="1"/>
          <p:nvPr/>
        </p:nvSpPr>
        <p:spPr>
          <a:xfrm>
            <a:off x="2120921" y="1794685"/>
            <a:ext cx="4992320" cy="894456"/>
          </a:xfrm>
          <a:prstGeom prst="rect">
            <a:avLst/>
          </a:prstGeom>
          <a:solidFill>
            <a:schemeClr val="accent6">
              <a:lumMod val="20000"/>
              <a:lumOff val="80000"/>
            </a:schemeClr>
          </a:solidFill>
          <a:ln w="9525">
            <a:solidFill>
              <a:schemeClr val="accent6">
                <a:lumMod val="75000"/>
              </a:schemeClr>
            </a:solidFill>
            <a:prstDash val="solid"/>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p>
          <a:p>
            <a:pPr eaLnBrk="1" fontAlgn="auto" hangingPunct="1">
              <a:spcBef>
                <a:spcPts val="0"/>
              </a:spcBef>
              <a:spcAft>
                <a:spcPts val="0"/>
              </a:spcAft>
              <a:defRPr/>
            </a:pPr>
            <a:endParaRPr lang="en-US" altLang="ja-JP" sz="900" dirty="0">
              <a:solidFill>
                <a:srgbClr val="FF0000"/>
              </a:solidFill>
            </a:endParaRPr>
          </a:p>
          <a:p>
            <a:pPr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実証事業の到達イメージをわかりやすく記載すること。</a:t>
            </a:r>
          </a:p>
        </p:txBody>
      </p:sp>
      <p:sp>
        <p:nvSpPr>
          <p:cNvPr id="6" name="スライド番号プレースホルダー 5">
            <a:extLst>
              <a:ext uri="{FF2B5EF4-FFF2-40B4-BE49-F238E27FC236}">
                <a16:creationId xmlns:a16="http://schemas.microsoft.com/office/drawing/2014/main" id="{03E26239-A8C8-6232-FD89-1825E78AE599}"/>
              </a:ext>
            </a:extLst>
          </p:cNvPr>
          <p:cNvSpPr>
            <a:spLocks noGrp="1"/>
          </p:cNvSpPr>
          <p:nvPr>
            <p:ph type="sldNum" sz="quarter" idx="12"/>
          </p:nvPr>
        </p:nvSpPr>
        <p:spPr/>
        <p:txBody>
          <a:bodyPr/>
          <a:lstStyle/>
          <a:p>
            <a:pPr>
              <a:defRPr/>
            </a:pPr>
            <a:fld id="{CA8D4A6D-85F2-41B7-A27E-54BD60322951}" type="slidenum">
              <a:rPr lang="ja-JP" altLang="en-US" smtClean="0"/>
              <a:pPr>
                <a:defRPr/>
              </a:pPr>
              <a:t>3</a:t>
            </a:fld>
            <a:endParaRPr lang="ja-JP" altLang="en-US" dirty="0"/>
          </a:p>
        </p:txBody>
      </p:sp>
      <p:pic>
        <p:nvPicPr>
          <p:cNvPr id="5" name="図 4">
            <a:extLst>
              <a:ext uri="{FF2B5EF4-FFF2-40B4-BE49-F238E27FC236}">
                <a16:creationId xmlns:a16="http://schemas.microsoft.com/office/drawing/2014/main" id="{64C3A41D-089D-89B7-9A3B-25544C6C668F}"/>
              </a:ext>
            </a:extLst>
          </p:cNvPr>
          <p:cNvPicPr>
            <a:picLocks noChangeAspect="1"/>
          </p:cNvPicPr>
          <p:nvPr/>
        </p:nvPicPr>
        <p:blipFill>
          <a:blip r:embed="rId3"/>
          <a:stretch>
            <a:fillRect/>
          </a:stretch>
        </p:blipFill>
        <p:spPr>
          <a:xfrm>
            <a:off x="2117838" y="6494663"/>
            <a:ext cx="5998984" cy="304826"/>
          </a:xfrm>
          <a:prstGeom prst="rect">
            <a:avLst/>
          </a:prstGeom>
        </p:spPr>
      </p:pic>
    </p:spTree>
    <p:extLst>
      <p:ext uri="{BB962C8B-B14F-4D97-AF65-F5344CB8AC3E}">
        <p14:creationId xmlns:p14="http://schemas.microsoft.com/office/powerpoint/2010/main" val="2498512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39688"/>
            <a:ext cx="7128792" cy="500061"/>
          </a:xfrm>
        </p:spPr>
        <p:txBody>
          <a:bodyPr/>
          <a:lstStyle/>
          <a:p>
            <a:r>
              <a:rPr lang="ja-JP" altLang="en-US" dirty="0">
                <a:latin typeface="Meiryo UI" panose="020B0604030504040204" pitchFamily="50" charset="-128"/>
                <a:ea typeface="Meiryo UI" panose="020B0604030504040204" pitchFamily="50" charset="-128"/>
              </a:rPr>
              <a:t>４．事業</a:t>
            </a:r>
            <a:r>
              <a:rPr lang="ja-JP" altLang="en-US">
                <a:latin typeface="Meiryo UI" panose="020B0604030504040204" pitchFamily="50" charset="-128"/>
                <a:ea typeface="Meiryo UI" panose="020B0604030504040204" pitchFamily="50" charset="-128"/>
              </a:rPr>
              <a:t>内容（　　　　　　　　　　　　　　　　　　　　　　　）</a:t>
            </a:r>
            <a:endParaRPr kumimoji="1" lang="ja-JP" altLang="en-US" dirty="0">
              <a:latin typeface="Meiryo UI" panose="020B0604030504040204" pitchFamily="50" charset="-128"/>
              <a:ea typeface="Meiryo UI" panose="020B0604030504040204" pitchFamily="50" charset="-128"/>
            </a:endParaRPr>
          </a:p>
        </p:txBody>
      </p:sp>
      <p:sp>
        <p:nvSpPr>
          <p:cNvPr id="4" name="テキスト ボックス 3"/>
          <p:cNvSpPr txBox="1"/>
          <p:nvPr/>
        </p:nvSpPr>
        <p:spPr>
          <a:xfrm>
            <a:off x="128588" y="2013680"/>
            <a:ext cx="9648825" cy="446107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endParaRPr lang="en-US" altLang="ja-JP" sz="1600" dirty="0"/>
          </a:p>
          <a:p>
            <a:pPr eaLnBrk="1" fontAlgn="auto" hangingPunct="1">
              <a:spcBef>
                <a:spcPts val="0"/>
              </a:spcBef>
              <a:spcAft>
                <a:spcPts val="0"/>
              </a:spcAft>
              <a:defRPr/>
            </a:pPr>
            <a:endParaRPr lang="en-US" altLang="ja-JP" sz="1600" dirty="0"/>
          </a:p>
          <a:p>
            <a:pPr eaLnBrk="1" fontAlgn="auto" hangingPunct="1">
              <a:spcBef>
                <a:spcPts val="0"/>
              </a:spcBef>
              <a:spcAft>
                <a:spcPts val="0"/>
              </a:spcAft>
              <a:defRPr/>
            </a:pPr>
            <a:r>
              <a:rPr lang="en-US" altLang="ja-JP" sz="1600" dirty="0"/>
              <a:t>【</a:t>
            </a:r>
            <a:r>
              <a:rPr lang="ja-JP" altLang="en-US" sz="1600" dirty="0"/>
              <a:t>具体的な目標</a:t>
            </a:r>
            <a:r>
              <a:rPr lang="en-US" altLang="ja-JP" sz="1600" dirty="0"/>
              <a:t>】</a:t>
            </a:r>
          </a:p>
          <a:p>
            <a:pPr eaLnBrk="1" fontAlgn="auto" hangingPunct="1">
              <a:spcBef>
                <a:spcPts val="0"/>
              </a:spcBef>
              <a:spcAft>
                <a:spcPts val="0"/>
              </a:spcAft>
              <a:defRPr/>
            </a:pPr>
            <a:endParaRPr lang="en-US" altLang="ja-JP" sz="1600" dirty="0"/>
          </a:p>
          <a:p>
            <a:pPr eaLnBrk="1" fontAlgn="auto" hangingPunct="1">
              <a:spcBef>
                <a:spcPts val="0"/>
              </a:spcBef>
              <a:spcAft>
                <a:spcPts val="0"/>
              </a:spcAft>
              <a:defRPr/>
            </a:pPr>
            <a:endParaRPr lang="en-US" altLang="ja-JP" sz="1600" dirty="0"/>
          </a:p>
          <a:p>
            <a:pPr eaLnBrk="1" fontAlgn="auto" hangingPunct="1">
              <a:spcBef>
                <a:spcPts val="0"/>
              </a:spcBef>
              <a:spcAft>
                <a:spcPts val="0"/>
              </a:spcAft>
              <a:defRPr/>
            </a:pPr>
            <a:endParaRPr lang="en-US" altLang="ja-JP" sz="1600" dirty="0"/>
          </a:p>
          <a:p>
            <a:pPr eaLnBrk="1" fontAlgn="auto" hangingPunct="1">
              <a:spcBef>
                <a:spcPts val="0"/>
              </a:spcBef>
              <a:spcAft>
                <a:spcPts val="0"/>
              </a:spcAft>
              <a:defRPr/>
            </a:pPr>
            <a:endParaRPr lang="en-US" altLang="ja-JP" sz="1600" dirty="0"/>
          </a:p>
          <a:p>
            <a:pPr eaLnBrk="1" fontAlgn="auto" hangingPunct="1">
              <a:spcBef>
                <a:spcPts val="0"/>
              </a:spcBef>
              <a:spcAft>
                <a:spcPts val="0"/>
              </a:spcAft>
              <a:defRPr/>
            </a:pPr>
            <a:endParaRPr lang="en-US" altLang="ja-JP" sz="1600" dirty="0"/>
          </a:p>
          <a:p>
            <a:pPr eaLnBrk="1" fontAlgn="auto" hangingPunct="1">
              <a:spcBef>
                <a:spcPts val="0"/>
              </a:spcBef>
              <a:spcAft>
                <a:spcPts val="0"/>
              </a:spcAft>
              <a:defRPr/>
            </a:pPr>
            <a:endParaRPr lang="en-US" altLang="ja-JP" sz="1600" dirty="0"/>
          </a:p>
          <a:p>
            <a:pPr eaLnBrk="1" fontAlgn="auto" hangingPunct="1">
              <a:spcBef>
                <a:spcPts val="0"/>
              </a:spcBef>
              <a:spcAft>
                <a:spcPts val="0"/>
              </a:spcAft>
              <a:defRPr/>
            </a:pPr>
            <a:endParaRPr lang="en-US" altLang="ja-JP" sz="1600" dirty="0"/>
          </a:p>
          <a:p>
            <a:pPr eaLnBrk="1" fontAlgn="auto" hangingPunct="1">
              <a:spcBef>
                <a:spcPts val="0"/>
              </a:spcBef>
              <a:spcAft>
                <a:spcPts val="0"/>
              </a:spcAft>
              <a:defRPr/>
            </a:pPr>
            <a:r>
              <a:rPr lang="en-US" altLang="ja-JP" sz="1600" dirty="0"/>
              <a:t>【CO₂</a:t>
            </a:r>
            <a:r>
              <a:rPr lang="ja-JP" altLang="en-US" sz="1600" dirty="0"/>
              <a:t>排出削減の見込み</a:t>
            </a:r>
            <a:r>
              <a:rPr lang="en-US" altLang="ja-JP" sz="1600" dirty="0"/>
              <a:t>】</a:t>
            </a:r>
            <a:r>
              <a:rPr lang="ja-JP" altLang="en-US" sz="1600" dirty="0"/>
              <a:t>　　令和９年度</a:t>
            </a:r>
            <a:r>
              <a:rPr lang="en-US" altLang="ja-JP" sz="1600" dirty="0"/>
              <a:t>	</a:t>
            </a:r>
            <a:r>
              <a:rPr lang="ja-JP" altLang="en-US" sz="1600" dirty="0"/>
              <a:t>　　　令和１０年度</a:t>
            </a:r>
            <a:r>
              <a:rPr lang="en-US" altLang="ja-JP" sz="1600" dirty="0"/>
              <a:t>	</a:t>
            </a:r>
            <a:r>
              <a:rPr lang="ja-JP" altLang="en-US" sz="1600" dirty="0"/>
              <a:t>　　　　令和１１年度</a:t>
            </a:r>
            <a:endParaRPr lang="en-US" altLang="ja-JP" sz="1600" dirty="0"/>
          </a:p>
          <a:p>
            <a:pPr eaLnBrk="1" fontAlgn="auto" hangingPunct="1">
              <a:spcBef>
                <a:spcPts val="0"/>
              </a:spcBef>
              <a:spcAft>
                <a:spcPts val="0"/>
              </a:spcAft>
              <a:defRPr/>
            </a:pPr>
            <a:r>
              <a:rPr lang="ja-JP" altLang="en-US" sz="1600" dirty="0"/>
              <a:t>　　　</a:t>
            </a:r>
            <a:r>
              <a:rPr lang="en-US" altLang="ja-JP" sz="1600" dirty="0"/>
              <a:t>CO2</a:t>
            </a:r>
            <a:r>
              <a:rPr lang="ja-JP" altLang="en-US" sz="1600" dirty="0"/>
              <a:t>排出削減量　　〇〇〇</a:t>
            </a:r>
            <a:r>
              <a:rPr lang="en-US" altLang="ja-JP" sz="1600" dirty="0"/>
              <a:t>t-CO2 /</a:t>
            </a:r>
            <a:r>
              <a:rPr lang="ja-JP" altLang="en-US" sz="1600" dirty="0"/>
              <a:t>年　　　〇〇〇</a:t>
            </a:r>
            <a:r>
              <a:rPr lang="en-US" altLang="ja-JP" sz="1600" dirty="0"/>
              <a:t>t-CO2 /</a:t>
            </a:r>
            <a:r>
              <a:rPr lang="ja-JP" altLang="en-US" sz="1600" dirty="0"/>
              <a:t>年　　　〇〇〇</a:t>
            </a:r>
            <a:r>
              <a:rPr lang="en-US" altLang="ja-JP" sz="1600" dirty="0"/>
              <a:t>t-CO2 /</a:t>
            </a:r>
            <a:r>
              <a:rPr lang="ja-JP" altLang="en-US" sz="1600" dirty="0"/>
              <a:t>年</a:t>
            </a:r>
            <a:endParaRPr lang="en-US" altLang="ja-JP" sz="1600" dirty="0"/>
          </a:p>
          <a:p>
            <a:pPr eaLnBrk="1" fontAlgn="auto" hangingPunct="1">
              <a:spcBef>
                <a:spcPts val="0"/>
              </a:spcBef>
              <a:spcAft>
                <a:spcPts val="0"/>
              </a:spcAft>
              <a:defRPr/>
            </a:pPr>
            <a:endParaRPr lang="en-US" altLang="ja-JP" sz="1600" dirty="0"/>
          </a:p>
        </p:txBody>
      </p:sp>
      <p:sp>
        <p:nvSpPr>
          <p:cNvPr id="6" name="テキスト ボックス 5"/>
          <p:cNvSpPr txBox="1"/>
          <p:nvPr/>
        </p:nvSpPr>
        <p:spPr>
          <a:xfrm>
            <a:off x="1568624" y="2100833"/>
            <a:ext cx="8640191" cy="1871406"/>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図表等も用いてわかりやすく具体的に記載してください。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800" b="1" dirty="0">
              <a:solidFill>
                <a:srgbClr val="FF0000"/>
              </a:solidFill>
            </a:endParaRPr>
          </a:p>
          <a:p>
            <a:pPr eaLnBrk="1" fontAlgn="auto" hangingPunct="1">
              <a:spcBef>
                <a:spcPts val="0"/>
              </a:spcBef>
              <a:spcAft>
                <a:spcPts val="0"/>
              </a:spcAft>
              <a:defRPr/>
            </a:pPr>
            <a:r>
              <a:rPr lang="ja-JP" altLang="en-US" sz="1400" dirty="0">
                <a:solidFill>
                  <a:srgbClr val="FF0000"/>
                </a:solidFill>
              </a:rPr>
              <a:t>　　　</a:t>
            </a:r>
            <a:endParaRPr lang="en-US" altLang="ja-JP" sz="1400" dirty="0">
              <a:solidFill>
                <a:schemeClr val="tx2">
                  <a:lumMod val="60000"/>
                  <a:lumOff val="40000"/>
                </a:schemeClr>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464" y="982336"/>
            <a:ext cx="9648825" cy="95684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p:txBody>
      </p:sp>
      <p:sp>
        <p:nvSpPr>
          <p:cNvPr id="9" name="正方形/長方形 8"/>
          <p:cNvSpPr/>
          <p:nvPr/>
        </p:nvSpPr>
        <p:spPr>
          <a:xfrm>
            <a:off x="1928664" y="1077916"/>
            <a:ext cx="583264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３項目以内にまとめること。</a:t>
            </a:r>
            <a:endParaRPr lang="en-US" altLang="ja-JP" sz="1400" dirty="0">
              <a:solidFill>
                <a:srgbClr val="FF0000"/>
              </a:solidFill>
            </a:endParaRPr>
          </a:p>
        </p:txBody>
      </p:sp>
      <p:sp>
        <p:nvSpPr>
          <p:cNvPr id="11" name="正方形/長方形 10"/>
          <p:cNvSpPr/>
          <p:nvPr/>
        </p:nvSpPr>
        <p:spPr>
          <a:xfrm>
            <a:off x="-124726" y="647026"/>
            <a:ext cx="8246078" cy="338554"/>
          </a:xfrm>
          <a:prstGeom prst="rect">
            <a:avLst/>
          </a:prstGeom>
        </p:spPr>
        <p:txBody>
          <a:bodyPr wrap="square">
            <a:spAutoFit/>
          </a:bodyPr>
          <a:lstStyle/>
          <a:p>
            <a:r>
              <a:rPr lang="ja-JP" altLang="en-US" sz="1600" dirty="0"/>
              <a:t>（１）実効性</a:t>
            </a:r>
          </a:p>
        </p:txBody>
      </p:sp>
      <p:sp>
        <p:nvSpPr>
          <p:cNvPr id="10" name="テキスト ボックス 9">
            <a:extLst>
              <a:ext uri="{FF2B5EF4-FFF2-40B4-BE49-F238E27FC236}">
                <a16:creationId xmlns:a16="http://schemas.microsoft.com/office/drawing/2014/main" id="{6F4F95A4-908F-55BE-2C57-9627402AFBBA}"/>
              </a:ext>
            </a:extLst>
          </p:cNvPr>
          <p:cNvSpPr txBox="1"/>
          <p:nvPr/>
        </p:nvSpPr>
        <p:spPr>
          <a:xfrm>
            <a:off x="1568624" y="-336116"/>
            <a:ext cx="4611388" cy="338554"/>
          </a:xfrm>
          <a:prstGeom prst="rect">
            <a:avLst/>
          </a:prstGeom>
          <a:noFill/>
        </p:spPr>
        <p:txBody>
          <a:bodyPr wrap="square" rtlCol="0">
            <a:spAutoFit/>
          </a:bodyPr>
          <a:lstStyle/>
          <a:p>
            <a:r>
              <a:rPr lang="ja-JP" altLang="en-US" sz="1600" dirty="0">
                <a:solidFill>
                  <a:srgbClr val="FF0000"/>
                </a:solidFill>
                <a:latin typeface="Open Sans" panose="020B0606030504020204" pitchFamily="34" charset="0"/>
              </a:rPr>
              <a:t>（</a:t>
            </a:r>
            <a:r>
              <a:rPr lang="ja-JP" altLang="en-US" sz="1400" dirty="0">
                <a:solidFill>
                  <a:srgbClr val="FF0000"/>
                </a:solidFill>
                <a:latin typeface="Open Sans" panose="020B0606030504020204" pitchFamily="34" charset="0"/>
              </a:rPr>
              <a:t>　）内は対象とする間接補助事業区分を記載</a:t>
            </a:r>
            <a:endParaRPr kumimoji="1" lang="ja-JP" altLang="en-US" sz="1400" dirty="0">
              <a:solidFill>
                <a:srgbClr val="FF0000"/>
              </a:solidFill>
            </a:endParaRPr>
          </a:p>
        </p:txBody>
      </p:sp>
      <p:sp>
        <p:nvSpPr>
          <p:cNvPr id="12" name="スライド番号プレースホルダー 11">
            <a:extLst>
              <a:ext uri="{FF2B5EF4-FFF2-40B4-BE49-F238E27FC236}">
                <a16:creationId xmlns:a16="http://schemas.microsoft.com/office/drawing/2014/main" id="{F107986E-B56A-7DFA-F850-CC3985DD7519}"/>
              </a:ext>
            </a:extLst>
          </p:cNvPr>
          <p:cNvSpPr>
            <a:spLocks noGrp="1"/>
          </p:cNvSpPr>
          <p:nvPr>
            <p:ph type="sldNum" sz="quarter" idx="12"/>
          </p:nvPr>
        </p:nvSpPr>
        <p:spPr/>
        <p:txBody>
          <a:bodyPr/>
          <a:lstStyle/>
          <a:p>
            <a:pPr>
              <a:defRPr/>
            </a:pPr>
            <a:fld id="{CA8D4A6D-85F2-41B7-A27E-54BD60322951}" type="slidenum">
              <a:rPr lang="ja-JP" altLang="en-US" smtClean="0"/>
              <a:pPr>
                <a:defRPr/>
              </a:pPr>
              <a:t>4</a:t>
            </a:fld>
            <a:endParaRPr lang="ja-JP" altLang="en-US" dirty="0"/>
          </a:p>
        </p:txBody>
      </p:sp>
      <p:pic>
        <p:nvPicPr>
          <p:cNvPr id="5" name="図 4">
            <a:extLst>
              <a:ext uri="{FF2B5EF4-FFF2-40B4-BE49-F238E27FC236}">
                <a16:creationId xmlns:a16="http://schemas.microsoft.com/office/drawing/2014/main" id="{0D9C99EE-8419-F970-E636-3EAEBC637907}"/>
              </a:ext>
            </a:extLst>
          </p:cNvPr>
          <p:cNvPicPr>
            <a:picLocks noChangeAspect="1"/>
          </p:cNvPicPr>
          <p:nvPr/>
        </p:nvPicPr>
        <p:blipFill>
          <a:blip r:embed="rId2"/>
          <a:stretch>
            <a:fillRect/>
          </a:stretch>
        </p:blipFill>
        <p:spPr>
          <a:xfrm>
            <a:off x="1928664" y="6544575"/>
            <a:ext cx="5998984" cy="304826"/>
          </a:xfrm>
          <a:prstGeom prst="rect">
            <a:avLst/>
          </a:prstGeom>
        </p:spPr>
      </p:pic>
    </p:spTree>
    <p:extLst>
      <p:ext uri="{BB962C8B-B14F-4D97-AF65-F5344CB8AC3E}">
        <p14:creationId xmlns:p14="http://schemas.microsoft.com/office/powerpoint/2010/main" val="35566193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A77A3-409A-4B01-BB5E-4F2717AB4D26}"/>
            </a:ext>
          </a:extLst>
        </p:cNvPr>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BEB4EF7B-0E4B-7A90-4574-D9A812287B64}"/>
              </a:ext>
            </a:extLst>
          </p:cNvPr>
          <p:cNvGraphicFramePr>
            <a:graphicFrameLocks/>
          </p:cNvGraphicFramePr>
          <p:nvPr>
            <p:custDataLst>
              <p:tags r:id="rId1"/>
            </p:custDataLst>
          </p:nvPr>
        </p:nvGraphicFramePr>
        <p:xfrm>
          <a:off x="1290" y="644228"/>
          <a:ext cx="1290" cy="1290"/>
        </p:xfrm>
        <a:graphic>
          <a:graphicData uri="http://schemas.openxmlformats.org/presentationml/2006/ole">
            <mc:AlternateContent xmlns:mc="http://schemas.openxmlformats.org/markup-compatibility/2006">
              <mc:Choice xmlns:v="urn:schemas-microsoft-com:vml" Requires="v">
                <p:oleObj name="think-cellスライド" r:id="rId4" imgW="467" imgH="467" progId="TCLayout.ActiveDocument.1">
                  <p:embed/>
                </p:oleObj>
              </mc:Choice>
              <mc:Fallback>
                <p:oleObj name="think-cellスライド" r:id="rId4" imgW="467" imgH="467" progId="TCLayout.ActiveDocument.1">
                  <p:embed/>
                  <p:pic>
                    <p:nvPicPr>
                      <p:cNvPr id="7" name="think-cell data - do not delete" hidden="1">
                        <a:extLst>
                          <a:ext uri="{FF2B5EF4-FFF2-40B4-BE49-F238E27FC236}">
                            <a16:creationId xmlns:a16="http://schemas.microsoft.com/office/drawing/2014/main" id="{BEB4EF7B-0E4B-7A90-4574-D9A812287B64}"/>
                          </a:ext>
                        </a:extLst>
                      </p:cNvPr>
                      <p:cNvPicPr/>
                      <p:nvPr/>
                    </p:nvPicPr>
                    <p:blipFill>
                      <a:blip r:embed="rId5"/>
                      <a:stretch>
                        <a:fillRect/>
                      </a:stretch>
                    </p:blipFill>
                    <p:spPr>
                      <a:xfrm>
                        <a:off x="1290" y="644228"/>
                        <a:ext cx="1290" cy="1290"/>
                      </a:xfrm>
                      <a:prstGeom prst="rect">
                        <a:avLst/>
                      </a:prstGeom>
                    </p:spPr>
                  </p:pic>
                </p:oleObj>
              </mc:Fallback>
            </mc:AlternateContent>
          </a:graphicData>
        </a:graphic>
      </p:graphicFrame>
      <p:sp>
        <p:nvSpPr>
          <p:cNvPr id="15" name="テキスト プレースホルダー 14">
            <a:extLst>
              <a:ext uri="{FF2B5EF4-FFF2-40B4-BE49-F238E27FC236}">
                <a16:creationId xmlns:a16="http://schemas.microsoft.com/office/drawing/2014/main" id="{57F701A6-2485-6884-BDE1-D5C3A3C31F28}"/>
              </a:ext>
            </a:extLst>
          </p:cNvPr>
          <p:cNvSpPr>
            <a:spLocks noGrp="1"/>
          </p:cNvSpPr>
          <p:nvPr>
            <p:ph type="body" sz="quarter" idx="13"/>
          </p:nvPr>
        </p:nvSpPr>
        <p:spPr>
          <a:xfrm>
            <a:off x="247112" y="1478662"/>
            <a:ext cx="9367837" cy="702358"/>
          </a:xfrm>
        </p:spPr>
        <p:txBody>
          <a:bodyPr>
            <a:normAutofit lnSpcReduction="10000"/>
          </a:bodyPr>
          <a:lstStyle/>
          <a:p>
            <a:r>
              <a:rPr lang="en-US" altLang="ja-JP" b="1" dirty="0">
                <a:solidFill>
                  <a:srgbClr val="FF0000"/>
                </a:solidFill>
                <a:latin typeface="Meiryo UI" panose="020B0604030504040204" pitchFamily="50" charset="-128"/>
                <a:ea typeface="Meiryo UI" panose="020B0604030504040204" pitchFamily="50" charset="-128"/>
              </a:rPr>
              <a:t>CE</a:t>
            </a:r>
            <a:r>
              <a:rPr lang="ja-JP" altLang="en-US" b="1" dirty="0">
                <a:solidFill>
                  <a:srgbClr val="FF0000"/>
                </a:solidFill>
                <a:latin typeface="Meiryo UI" panose="020B0604030504040204" pitchFamily="50" charset="-128"/>
                <a:ea typeface="Meiryo UI" panose="020B0604030504040204" pitchFamily="50" charset="-128"/>
              </a:rPr>
              <a:t>政策における事業の位置づけについて簡潔に記載すること</a:t>
            </a:r>
            <a:endParaRPr lang="en-US" altLang="ja-JP" b="1" dirty="0">
              <a:solidFill>
                <a:srgbClr val="FF0000"/>
              </a:solidFill>
              <a:latin typeface="Meiryo UI" panose="020B0604030504040204" pitchFamily="50" charset="-128"/>
              <a:ea typeface="Meiryo UI" panose="020B0604030504040204" pitchFamily="50" charset="-128"/>
            </a:endParaRPr>
          </a:p>
          <a:p>
            <a:r>
              <a:rPr lang="ja-JP" altLang="en-US" b="1" dirty="0">
                <a:solidFill>
                  <a:schemeClr val="accent1"/>
                </a:solidFill>
                <a:latin typeface="Meiryo UI" panose="020B0604030504040204" pitchFamily="50" charset="-128"/>
                <a:ea typeface="Meiryo UI" panose="020B0604030504040204" pitchFamily="50" charset="-128"/>
              </a:rPr>
              <a:t>例）循環経済行動計画では「</a:t>
            </a:r>
            <a:r>
              <a:rPr lang="en-US" altLang="ja-JP" b="1" dirty="0">
                <a:solidFill>
                  <a:schemeClr val="accent1"/>
                </a:solidFill>
                <a:latin typeface="Meiryo UI" panose="020B0604030504040204" pitchFamily="50" charset="-128"/>
                <a:ea typeface="Meiryo UI" panose="020B0604030504040204" pitchFamily="50" charset="-128"/>
              </a:rPr>
              <a:t>2030</a:t>
            </a:r>
            <a:r>
              <a:rPr lang="ja-JP" altLang="en-US" b="1" dirty="0">
                <a:solidFill>
                  <a:schemeClr val="accent1"/>
                </a:solidFill>
                <a:latin typeface="Meiryo UI" panose="020B0604030504040204" pitchFamily="50" charset="-128"/>
                <a:ea typeface="Meiryo UI" panose="020B0604030504040204" pitchFamily="50" charset="-128"/>
              </a:rPr>
              <a:t>年までに自動車向け再生プラスチック</a:t>
            </a:r>
            <a:r>
              <a:rPr lang="en-US" altLang="ja-JP" b="1" dirty="0">
                <a:solidFill>
                  <a:schemeClr val="accent1"/>
                </a:solidFill>
                <a:latin typeface="Meiryo UI" panose="020B0604030504040204" pitchFamily="50" charset="-128"/>
                <a:ea typeface="Meiryo UI" panose="020B0604030504040204" pitchFamily="50" charset="-128"/>
              </a:rPr>
              <a:t>2.1</a:t>
            </a:r>
            <a:r>
              <a:rPr lang="ja-JP" altLang="en-US" b="1" dirty="0">
                <a:solidFill>
                  <a:schemeClr val="accent1"/>
                </a:solidFill>
                <a:latin typeface="Meiryo UI" panose="020B0604030504040204" pitchFamily="50" charset="-128"/>
                <a:ea typeface="Meiryo UI" panose="020B0604030504040204" pitchFamily="50" charset="-128"/>
              </a:rPr>
              <a:t>万</a:t>
            </a:r>
            <a:r>
              <a:rPr lang="en-US" altLang="ja-JP" b="1" dirty="0">
                <a:solidFill>
                  <a:schemeClr val="accent1"/>
                </a:solidFill>
                <a:latin typeface="Meiryo UI" panose="020B0604030504040204" pitchFamily="50" charset="-128"/>
                <a:ea typeface="Meiryo UI" panose="020B0604030504040204" pitchFamily="50" charset="-128"/>
              </a:rPr>
              <a:t>t</a:t>
            </a:r>
            <a:r>
              <a:rPr lang="ja-JP" altLang="en-US" b="1" dirty="0">
                <a:solidFill>
                  <a:schemeClr val="accent1"/>
                </a:solidFill>
                <a:latin typeface="Meiryo UI" panose="020B0604030504040204" pitchFamily="50" charset="-128"/>
                <a:ea typeface="Meiryo UI" panose="020B0604030504040204" pitchFamily="50" charset="-128"/>
              </a:rPr>
              <a:t>の供給」を掲げており、本事業は</a:t>
            </a:r>
            <a:r>
              <a:rPr lang="en-US" altLang="ja-JP" b="1" dirty="0">
                <a:solidFill>
                  <a:schemeClr val="accent1"/>
                </a:solidFill>
                <a:latin typeface="Meiryo UI" panose="020B0604030504040204" pitchFamily="50" charset="-128"/>
                <a:ea typeface="Meiryo UI" panose="020B0604030504040204" pitchFamily="50" charset="-128"/>
              </a:rPr>
              <a:t>XX</a:t>
            </a:r>
            <a:r>
              <a:rPr lang="ja-JP" altLang="en-US" b="1" dirty="0">
                <a:solidFill>
                  <a:schemeClr val="accent1"/>
                </a:solidFill>
                <a:latin typeface="Meiryo UI" panose="020B0604030504040204" pitchFamily="50" charset="-128"/>
                <a:ea typeface="Meiryo UI" panose="020B0604030504040204" pitchFamily="50" charset="-128"/>
              </a:rPr>
              <a:t>％のカバーに値する。</a:t>
            </a:r>
          </a:p>
        </p:txBody>
      </p:sp>
      <p:sp>
        <p:nvSpPr>
          <p:cNvPr id="2" name="スライド番号プレースホルダー 1">
            <a:extLst>
              <a:ext uri="{FF2B5EF4-FFF2-40B4-BE49-F238E27FC236}">
                <a16:creationId xmlns:a16="http://schemas.microsoft.com/office/drawing/2014/main" id="{2AB034C4-3654-4B8B-7D08-675A49DF3A16}"/>
              </a:ext>
            </a:extLst>
          </p:cNvPr>
          <p:cNvSpPr>
            <a:spLocks noGrp="1"/>
          </p:cNvSpPr>
          <p:nvPr>
            <p:ph type="sldNum" sz="quarter" idx="14"/>
          </p:nvPr>
        </p:nvSpPr>
        <p:spPr/>
        <p:txBody>
          <a:bodyPr/>
          <a:lstStyle/>
          <a:p>
            <a:fld id="{D9550142-B990-490A-A107-ED7302A7FD52}" type="slidenum">
              <a:rPr lang="en-US" altLang="ja-JP" smtClean="0">
                <a:ea typeface="Meiryo UI" panose="020B0604030504040204" pitchFamily="50" charset="-128"/>
              </a:rPr>
              <a:pPr/>
              <a:t>5</a:t>
            </a:fld>
            <a:endParaRPr lang="en-US">
              <a:ea typeface="Meiryo UI" panose="020B0604030504040204" pitchFamily="50" charset="-128"/>
            </a:endParaRPr>
          </a:p>
        </p:txBody>
      </p:sp>
      <p:sp>
        <p:nvSpPr>
          <p:cNvPr id="4" name="テキスト ボックス 3">
            <a:extLst>
              <a:ext uri="{FF2B5EF4-FFF2-40B4-BE49-F238E27FC236}">
                <a16:creationId xmlns:a16="http://schemas.microsoft.com/office/drawing/2014/main" id="{924D55B2-E2A0-1CFD-C44F-A8EB859ADF31}"/>
              </a:ext>
            </a:extLst>
          </p:cNvPr>
          <p:cNvSpPr txBox="1"/>
          <p:nvPr/>
        </p:nvSpPr>
        <p:spPr>
          <a:xfrm>
            <a:off x="2248127" y="3771481"/>
            <a:ext cx="5409747" cy="392415"/>
          </a:xfrm>
          <a:prstGeom prst="rect">
            <a:avLst/>
          </a:prstGeom>
          <a:solidFill>
            <a:schemeClr val="bg1"/>
          </a:solidFill>
        </p:spPr>
        <p:txBody>
          <a:bodyPr wrap="square">
            <a:spAutoFit/>
          </a:bodyPr>
          <a:lstStyle/>
          <a:p>
            <a:pPr algn="ctr"/>
            <a:endParaRPr lang="en-US" altLang="ja-JP" sz="1950" b="1">
              <a:solidFill>
                <a:srgbClr val="FF0000"/>
              </a:solidFill>
            </a:endParaRPr>
          </a:p>
        </p:txBody>
      </p:sp>
      <p:sp>
        <p:nvSpPr>
          <p:cNvPr id="5" name="正方形/長方形 4">
            <a:extLst>
              <a:ext uri="{FF2B5EF4-FFF2-40B4-BE49-F238E27FC236}">
                <a16:creationId xmlns:a16="http://schemas.microsoft.com/office/drawing/2014/main" id="{37E1D7C4-B08E-538B-E63F-CAECE84C2052}"/>
              </a:ext>
            </a:extLst>
          </p:cNvPr>
          <p:cNvSpPr/>
          <p:nvPr/>
        </p:nvSpPr>
        <p:spPr>
          <a:xfrm>
            <a:off x="1352600" y="2570488"/>
            <a:ext cx="6624736" cy="2401986"/>
          </a:xfrm>
          <a:prstGeom prst="rect">
            <a:avLst/>
          </a:prstGeom>
          <a:solidFill>
            <a:schemeClr val="bg1"/>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altLang="zh-TW" sz="1138" dirty="0">
                <a:solidFill>
                  <a:srgbClr val="FF0000"/>
                </a:solidFill>
                <a:latin typeface="Meiryo UI" panose="020B0604030504040204" pitchFamily="50" charset="-128"/>
                <a:ea typeface="Meiryo UI" panose="020B0604030504040204" pitchFamily="50" charset="-128"/>
              </a:rPr>
              <a:t>【</a:t>
            </a:r>
            <a:r>
              <a:rPr lang="zh-TW" altLang="en-US" sz="1138" dirty="0">
                <a:solidFill>
                  <a:srgbClr val="FF0000"/>
                </a:solidFill>
                <a:latin typeface="Meiryo UI" panose="020B0604030504040204" pitchFamily="50" charset="-128"/>
                <a:ea typeface="Meiryo UI" panose="020B0604030504040204" pitchFamily="50" charset="-128"/>
              </a:rPr>
              <a:t>記載必須事項</a:t>
            </a:r>
            <a:r>
              <a:rPr lang="en-US" altLang="zh-TW" sz="1138" dirty="0">
                <a:solidFill>
                  <a:srgbClr val="FF0000"/>
                </a:solidFill>
                <a:latin typeface="Meiryo UI" panose="020B0604030504040204" pitchFamily="50" charset="-128"/>
                <a:ea typeface="Meiryo UI" panose="020B0604030504040204" pitchFamily="50" charset="-128"/>
              </a:rPr>
              <a:t>】</a:t>
            </a:r>
            <a:endParaRPr lang="en-US" altLang="ja-JP" sz="1138" dirty="0">
              <a:solidFill>
                <a:srgbClr val="FF0000"/>
              </a:solidFill>
              <a:latin typeface="Meiryo UI" panose="020B0604030504040204" pitchFamily="50" charset="-128"/>
              <a:ea typeface="Meiryo UI" panose="020B0604030504040204" pitchFamily="50" charset="-128"/>
            </a:endParaRPr>
          </a:p>
          <a:p>
            <a:pPr marL="232172" indent="-232172">
              <a:buFont typeface="Arial" panose="020B0604020202020204" pitchFamily="34" charset="0"/>
              <a:buChar char="•"/>
            </a:pPr>
            <a:r>
              <a:rPr lang="ja-JP" altLang="en-US" sz="1138" dirty="0">
                <a:solidFill>
                  <a:srgbClr val="FF0000"/>
                </a:solidFill>
                <a:latin typeface="Meiryo UI" panose="020B0604030504040204" pitchFamily="50" charset="-128"/>
                <a:ea typeface="Meiryo UI" panose="020B0604030504040204" pitchFamily="50" charset="-128"/>
              </a:rPr>
              <a:t>国の</a:t>
            </a:r>
            <a:r>
              <a:rPr lang="en-US" altLang="ja-JP" sz="1138" dirty="0">
                <a:solidFill>
                  <a:srgbClr val="FF0000"/>
                </a:solidFill>
                <a:latin typeface="Meiryo UI" panose="020B0604030504040204" pitchFamily="50" charset="-128"/>
                <a:ea typeface="Meiryo UI" panose="020B0604030504040204" pitchFamily="50" charset="-128"/>
              </a:rPr>
              <a:t>CE</a:t>
            </a:r>
            <a:r>
              <a:rPr lang="ja-JP" altLang="en-US" sz="1138" dirty="0">
                <a:solidFill>
                  <a:srgbClr val="FF0000"/>
                </a:solidFill>
                <a:latin typeface="Meiryo UI" panose="020B0604030504040204" pitchFamily="50" charset="-128"/>
                <a:ea typeface="Meiryo UI" panose="020B0604030504040204" pitchFamily="50" charset="-128"/>
              </a:rPr>
              <a:t>政策や業界の</a:t>
            </a:r>
            <a:r>
              <a:rPr lang="en-US" altLang="ja-JP" sz="1138" dirty="0">
                <a:solidFill>
                  <a:srgbClr val="FF0000"/>
                </a:solidFill>
                <a:latin typeface="Meiryo UI" panose="020B0604030504040204" pitchFamily="50" charset="-128"/>
                <a:ea typeface="Meiryo UI" panose="020B0604030504040204" pitchFamily="50" charset="-128"/>
              </a:rPr>
              <a:t>CE</a:t>
            </a:r>
            <a:r>
              <a:rPr lang="ja-JP" altLang="en-US" sz="1138" dirty="0">
                <a:solidFill>
                  <a:srgbClr val="FF0000"/>
                </a:solidFill>
                <a:latin typeface="Meiryo UI" panose="020B0604030504040204" pitchFamily="50" charset="-128"/>
                <a:ea typeface="Meiryo UI" panose="020B0604030504040204" pitchFamily="50" charset="-128"/>
              </a:rPr>
              <a:t>方針と整合している事業なのかを明確に記載すること</a:t>
            </a:r>
            <a:endParaRPr lang="en-US" altLang="ja-JP" sz="1138" dirty="0">
              <a:solidFill>
                <a:srgbClr val="FF0000"/>
              </a:solidFill>
              <a:latin typeface="Meiryo UI" panose="020B0604030504040204" pitchFamily="50" charset="-128"/>
              <a:ea typeface="Meiryo UI" panose="020B0604030504040204" pitchFamily="50" charset="-128"/>
            </a:endParaRPr>
          </a:p>
          <a:p>
            <a:pPr marL="603647" lvl="1" indent="-232172">
              <a:buFont typeface="Arial" panose="020B0604020202020204" pitchFamily="34" charset="0"/>
              <a:buChar char="•"/>
            </a:pPr>
            <a:r>
              <a:rPr lang="ja-JP" altLang="en-US" sz="1138" dirty="0">
                <a:solidFill>
                  <a:srgbClr val="FF0000"/>
                </a:solidFill>
                <a:latin typeface="Meiryo UI" panose="020B0604030504040204" pitchFamily="50" charset="-128"/>
                <a:ea typeface="Meiryo UI" panose="020B0604030504040204" pitchFamily="50" charset="-128"/>
              </a:rPr>
              <a:t>「循環経済行動計画」や</a:t>
            </a:r>
            <a:r>
              <a:rPr lang="en-US" altLang="ja-JP" sz="1138" dirty="0">
                <a:solidFill>
                  <a:srgbClr val="FF0000"/>
                </a:solidFill>
                <a:latin typeface="Meiryo UI" panose="020B0604030504040204" pitchFamily="50" charset="-128"/>
                <a:ea typeface="Meiryo UI" panose="020B0604030504040204" pitchFamily="50" charset="-128"/>
              </a:rPr>
              <a:t>CPs</a:t>
            </a:r>
            <a:r>
              <a:rPr lang="ja-JP" altLang="en-US" sz="1138" dirty="0">
                <a:solidFill>
                  <a:srgbClr val="FF0000"/>
                </a:solidFill>
                <a:latin typeface="Meiryo UI" panose="020B0604030504040204" pitchFamily="50" charset="-128"/>
                <a:ea typeface="Meiryo UI" panose="020B0604030504040204" pitchFamily="50" charset="-128"/>
              </a:rPr>
              <a:t>等で示している各素材・製品の資源</a:t>
            </a:r>
            <a:r>
              <a:rPr lang="ja-JP" altLang="en-US" sz="1138">
                <a:solidFill>
                  <a:srgbClr val="FF0000"/>
                </a:solidFill>
                <a:latin typeface="Meiryo UI" panose="020B0604030504040204" pitchFamily="50" charset="-128"/>
                <a:ea typeface="Meiryo UI" panose="020B0604030504040204" pitchFamily="50" charset="-128"/>
              </a:rPr>
              <a:t>循環に係る指標</a:t>
            </a:r>
            <a:r>
              <a:rPr lang="ja-JP" altLang="en-US" sz="1138" dirty="0">
                <a:solidFill>
                  <a:srgbClr val="FF0000"/>
                </a:solidFill>
                <a:latin typeface="Meiryo UI" panose="020B0604030504040204" pitchFamily="50" charset="-128"/>
                <a:ea typeface="Meiryo UI" panose="020B0604030504040204" pitchFamily="50" charset="-128"/>
              </a:rPr>
              <a:t>を参照したうえで、簡潔に文章で説明するとともに、図表（グラフ、線表等）などを用い、ヴィジュアルに表現すること。</a:t>
            </a:r>
            <a:endParaRPr lang="en-US" altLang="ja-JP" sz="1138" dirty="0">
              <a:solidFill>
                <a:srgbClr val="FF0000"/>
              </a:solidFill>
              <a:latin typeface="Meiryo UI" panose="020B0604030504040204" pitchFamily="50" charset="-128"/>
              <a:ea typeface="Meiryo UI" panose="020B0604030504040204" pitchFamily="50" charset="-128"/>
            </a:endParaRPr>
          </a:p>
          <a:p>
            <a:pPr marL="232172" indent="-232172">
              <a:buFont typeface="Arial" panose="020B0604020202020204" pitchFamily="34" charset="0"/>
              <a:buChar char="•"/>
            </a:pPr>
            <a:endParaRPr lang="ja-JP" altLang="en-US" sz="1138" dirty="0">
              <a:solidFill>
                <a:srgbClr val="FF0000"/>
              </a:solidFill>
              <a:latin typeface="Meiryo UI" panose="020B0604030504040204" pitchFamily="50" charset="-128"/>
              <a:ea typeface="Meiryo UI" panose="020B0604030504040204" pitchFamily="50" charset="-128"/>
            </a:endParaRPr>
          </a:p>
          <a:p>
            <a:pPr marL="603647" lvl="1" indent="-232172">
              <a:buFont typeface="Arial" panose="020B0604020202020204" pitchFamily="34" charset="0"/>
              <a:buChar char="•"/>
            </a:pPr>
            <a:endParaRPr lang="en-US" altLang="ja-JP" sz="1138" dirty="0">
              <a:solidFill>
                <a:srgbClr val="FF0000"/>
              </a:solidFill>
              <a:latin typeface="Meiryo UI" panose="020B0604030504040204" pitchFamily="50" charset="-128"/>
              <a:ea typeface="Meiryo UI" panose="020B0604030504040204" pitchFamily="50" charset="-128"/>
            </a:endParaRPr>
          </a:p>
          <a:p>
            <a:r>
              <a:rPr lang="en-US" altLang="ja-JP" sz="1138" dirty="0">
                <a:solidFill>
                  <a:srgbClr val="FF0000"/>
                </a:solidFill>
                <a:latin typeface="Meiryo UI" panose="020B0604030504040204" pitchFamily="50" charset="-128"/>
                <a:ea typeface="Meiryo UI" panose="020B0604030504040204" pitchFamily="50" charset="-128"/>
              </a:rPr>
              <a:t>【</a:t>
            </a:r>
            <a:r>
              <a:rPr lang="ja-JP" altLang="en-US" sz="1138" dirty="0">
                <a:solidFill>
                  <a:srgbClr val="FF0000"/>
                </a:solidFill>
                <a:latin typeface="Meiryo UI" panose="020B0604030504040204" pitchFamily="50" charset="-128"/>
                <a:ea typeface="Meiryo UI" panose="020B0604030504040204" pitchFamily="50" charset="-128"/>
              </a:rPr>
              <a:t>注意事項</a:t>
            </a:r>
            <a:r>
              <a:rPr lang="en-US" altLang="ja-JP" sz="1138" dirty="0">
                <a:solidFill>
                  <a:srgbClr val="FF0000"/>
                </a:solidFill>
                <a:latin typeface="Meiryo UI" panose="020B0604030504040204" pitchFamily="50" charset="-128"/>
                <a:ea typeface="Meiryo UI" panose="020B0604030504040204" pitchFamily="50" charset="-128"/>
              </a:rPr>
              <a:t>】</a:t>
            </a:r>
          </a:p>
          <a:p>
            <a:pPr marL="232172" indent="-232172" defTabSz="742950" eaLnBrk="1" fontAlgn="auto" hangingPunct="1">
              <a:spcBef>
                <a:spcPts val="0"/>
              </a:spcBef>
              <a:spcAft>
                <a:spcPts val="0"/>
              </a:spcAft>
              <a:buFont typeface="Arial" panose="020B0604020202020204" pitchFamily="34" charset="0"/>
              <a:buChar char="•"/>
              <a:defRPr/>
            </a:pPr>
            <a:r>
              <a:rPr lang="ja-JP" altLang="en-US" sz="1138" dirty="0">
                <a:solidFill>
                  <a:srgbClr val="FF0000"/>
                </a:solidFill>
                <a:latin typeface="Meiryo UI" panose="020B0604030504040204" pitchFamily="50" charset="-128"/>
                <a:ea typeface="Meiryo UI" panose="020B0604030504040204" pitchFamily="50" charset="-128"/>
              </a:rPr>
              <a:t>本頁に示すフォーマットは適宜変更しても差し支えないが、上記はもれなく記載すること。</a:t>
            </a:r>
            <a:endParaRPr lang="en-US" altLang="ja-JP" sz="1138" dirty="0">
              <a:solidFill>
                <a:srgbClr val="FF0000"/>
              </a:solidFill>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0D643020-9317-D547-E9FC-DEB9DCBBE9CD}"/>
              </a:ext>
            </a:extLst>
          </p:cNvPr>
          <p:cNvSpPr txBox="1"/>
          <p:nvPr/>
        </p:nvSpPr>
        <p:spPr>
          <a:xfrm>
            <a:off x="0" y="116632"/>
            <a:ext cx="1569660" cy="369332"/>
          </a:xfrm>
          <a:prstGeom prst="rect">
            <a:avLst/>
          </a:prstGeom>
          <a:noFill/>
        </p:spPr>
        <p:txBody>
          <a:bodyPr wrap="none" rtlCol="0">
            <a:spAutoFit/>
          </a:bodyPr>
          <a:lstStyle/>
          <a:p>
            <a:pPr algn="l"/>
            <a:r>
              <a:rPr lang="ja-JP" altLang="en-US" dirty="0">
                <a:latin typeface="+mn-ea"/>
                <a:cs typeface="Meiryo UI" panose="020B0604030504040204" pitchFamily="50" charset="-128"/>
              </a:rPr>
              <a:t>４．事業内容</a:t>
            </a:r>
          </a:p>
        </p:txBody>
      </p:sp>
      <p:sp>
        <p:nvSpPr>
          <p:cNvPr id="6" name="テキスト ボックス 5">
            <a:extLst>
              <a:ext uri="{FF2B5EF4-FFF2-40B4-BE49-F238E27FC236}">
                <a16:creationId xmlns:a16="http://schemas.microsoft.com/office/drawing/2014/main" id="{7D9BDE88-518C-51B4-AA07-EB0CB36323E0}"/>
              </a:ext>
            </a:extLst>
          </p:cNvPr>
          <p:cNvSpPr txBox="1"/>
          <p:nvPr/>
        </p:nvSpPr>
        <p:spPr>
          <a:xfrm>
            <a:off x="-87560" y="715011"/>
            <a:ext cx="9217024" cy="338554"/>
          </a:xfrm>
          <a:prstGeom prst="rect">
            <a:avLst/>
          </a:prstGeom>
          <a:noFill/>
        </p:spPr>
        <p:txBody>
          <a:bodyPr wrap="square" rtlCol="0">
            <a:spAutoFit/>
          </a:bodyPr>
          <a:lstStyle/>
          <a:p>
            <a:r>
              <a:rPr lang="ja-JP" altLang="en-US" sz="1600" dirty="0">
                <a:latin typeface="+mn-ea"/>
                <a:cs typeface="Meiryo UI" panose="020B0604030504040204" pitchFamily="50" charset="-128"/>
              </a:rPr>
              <a:t>（１）実効性　</a:t>
            </a:r>
            <a:r>
              <a:rPr lang="ja-JP" altLang="en-US" sz="1600" dirty="0"/>
              <a:t>事業と</a:t>
            </a:r>
            <a:r>
              <a:rPr lang="en-US" altLang="ja-JP" sz="1600" dirty="0"/>
              <a:t>CE</a:t>
            </a:r>
            <a:r>
              <a:rPr lang="ja-JP" altLang="en-US" sz="1600" dirty="0"/>
              <a:t>政策との整合性（定性的要件）　</a:t>
            </a:r>
            <a:r>
              <a:rPr lang="en-US" altLang="ja-JP" sz="1600" dirty="0"/>
              <a:t>CE</a:t>
            </a:r>
            <a:r>
              <a:rPr lang="ja-JP" altLang="en-US" sz="1600" dirty="0"/>
              <a:t>政策における事業の位置づけ</a:t>
            </a:r>
            <a:endParaRPr lang="en-US" altLang="ja-JP" sz="1600" dirty="0">
              <a:latin typeface="+mn-ea"/>
              <a:cs typeface="Meiryo UI" panose="020B0604030504040204" pitchFamily="50" charset="-128"/>
            </a:endParaRPr>
          </a:p>
        </p:txBody>
      </p:sp>
      <p:sp>
        <p:nvSpPr>
          <p:cNvPr id="8" name="正方形/長方形 7">
            <a:extLst>
              <a:ext uri="{FF2B5EF4-FFF2-40B4-BE49-F238E27FC236}">
                <a16:creationId xmlns:a16="http://schemas.microsoft.com/office/drawing/2014/main" id="{8B1E5B58-8733-1C8F-55F5-DEFBE51A5FF3}"/>
              </a:ext>
            </a:extLst>
          </p:cNvPr>
          <p:cNvSpPr/>
          <p:nvPr/>
        </p:nvSpPr>
        <p:spPr bwMode="auto">
          <a:xfrm>
            <a:off x="261585" y="1233507"/>
            <a:ext cx="9338892" cy="5363845"/>
          </a:xfrm>
          <a:prstGeom prst="rect">
            <a:avLst/>
          </a:prstGeom>
          <a:noFill/>
          <a:ln w="9525">
            <a:solidFill>
              <a:schemeClr val="tx1"/>
            </a:solidFill>
            <a:miter lim="800000"/>
            <a:headEnd/>
            <a:tailEnd/>
          </a:ln>
          <a:effectLst/>
        </p:spPr>
        <p:txBody>
          <a:bodyPr wrap="square" rtlCol="0" anchor="ctr"/>
          <a:lstStyle/>
          <a:p>
            <a:pPr algn="l"/>
            <a:endParaRPr kumimoji="0" lang="ja-JP" altLang="en-US" sz="975" dirty="0">
              <a:latin typeface="+mj-ea"/>
              <a:ea typeface="+mj-ea"/>
            </a:endParaRPr>
          </a:p>
        </p:txBody>
      </p:sp>
      <p:sp>
        <p:nvSpPr>
          <p:cNvPr id="13" name="タイトル 1">
            <a:extLst>
              <a:ext uri="{FF2B5EF4-FFF2-40B4-BE49-F238E27FC236}">
                <a16:creationId xmlns:a16="http://schemas.microsoft.com/office/drawing/2014/main" id="{D7FD000A-432B-C6E0-A232-B24D4C06F0B8}"/>
              </a:ext>
            </a:extLst>
          </p:cNvPr>
          <p:cNvSpPr txBox="1">
            <a:spLocks/>
          </p:cNvSpPr>
          <p:nvPr/>
        </p:nvSpPr>
        <p:spPr bwMode="auto">
          <a:xfrm>
            <a:off x="8942740" y="116632"/>
            <a:ext cx="701675" cy="337939"/>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975" b="1" dirty="0">
                <a:solidFill>
                  <a:srgbClr val="FF0000"/>
                </a:solidFill>
                <a:latin typeface="Meiryo UI" panose="020B0604030504040204" pitchFamily="50" charset="-128"/>
                <a:ea typeface="Meiryo UI" panose="020B0604030504040204" pitchFamily="50" charset="-128"/>
              </a:rPr>
              <a:t>２枚以内</a:t>
            </a:r>
          </a:p>
        </p:txBody>
      </p:sp>
    </p:spTree>
    <p:extLst>
      <p:ext uri="{BB962C8B-B14F-4D97-AF65-F5344CB8AC3E}">
        <p14:creationId xmlns:p14="http://schemas.microsoft.com/office/powerpoint/2010/main" val="41961549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39688"/>
            <a:ext cx="7128792" cy="500061"/>
          </a:xfrm>
        </p:spPr>
        <p:txBody>
          <a:bodyPr/>
          <a:lstStyle/>
          <a:p>
            <a:r>
              <a:rPr lang="ja-JP" altLang="en-US" dirty="0">
                <a:latin typeface="Meiryo UI" panose="020B0604030504040204" pitchFamily="50" charset="-128"/>
                <a:ea typeface="Meiryo UI" panose="020B0604030504040204" pitchFamily="50" charset="-128"/>
              </a:rPr>
              <a:t>４．事業内容</a:t>
            </a:r>
            <a:endParaRPr kumimoji="1" lang="ja-JP" altLang="en-US" dirty="0">
              <a:latin typeface="Meiryo UI" panose="020B0604030504040204" pitchFamily="50" charset="-128"/>
              <a:ea typeface="Meiryo UI" panose="020B0604030504040204" pitchFamily="50" charset="-128"/>
            </a:endParaRPr>
          </a:p>
        </p:txBody>
      </p:sp>
      <p:sp>
        <p:nvSpPr>
          <p:cNvPr id="4" name="テキスト ボックス 3"/>
          <p:cNvSpPr txBox="1"/>
          <p:nvPr/>
        </p:nvSpPr>
        <p:spPr>
          <a:xfrm>
            <a:off x="155850" y="2021928"/>
            <a:ext cx="9648825" cy="446107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6" name="テキスト ボックス 5"/>
          <p:cNvSpPr txBox="1"/>
          <p:nvPr/>
        </p:nvSpPr>
        <p:spPr>
          <a:xfrm>
            <a:off x="1109959" y="2031515"/>
            <a:ext cx="8640191" cy="1871406"/>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以下の視点で、図表等も用いてわかりやすく具体的に記載してください。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600" b="1" dirty="0">
              <a:solidFill>
                <a:srgbClr val="FF0000"/>
              </a:solidFill>
            </a:endParaRPr>
          </a:p>
          <a:p>
            <a:pPr eaLnBrk="1" fontAlgn="auto" hangingPunct="1">
              <a:spcBef>
                <a:spcPts val="0"/>
              </a:spcBef>
              <a:spcAft>
                <a:spcPts val="0"/>
              </a:spcAft>
              <a:defRPr/>
            </a:pPr>
            <a:r>
              <a:rPr lang="ja-JP" altLang="en-US" sz="1400" dirty="0">
                <a:solidFill>
                  <a:srgbClr val="FF0000"/>
                </a:solidFill>
              </a:rPr>
              <a:t>＊</a:t>
            </a:r>
            <a:r>
              <a:rPr lang="ja-JP" altLang="ja-JP" sz="1400" u="sng" dirty="0">
                <a:solidFill>
                  <a:srgbClr val="FF0000"/>
                </a:solidFill>
              </a:rPr>
              <a:t>申請する間接補助事業の実証に関する技術力を有していること</a:t>
            </a:r>
            <a:endParaRPr lang="en-US" altLang="ja-JP" sz="1400" b="1" u="sng" dirty="0">
              <a:solidFill>
                <a:srgbClr val="FF0000"/>
              </a:solidFill>
            </a:endParaRPr>
          </a:p>
          <a:p>
            <a:pPr eaLnBrk="1" fontAlgn="auto" hangingPunct="1">
              <a:spcBef>
                <a:spcPts val="0"/>
              </a:spcBef>
              <a:spcAft>
                <a:spcPts val="0"/>
              </a:spcAft>
              <a:defRPr/>
            </a:pPr>
            <a:endParaRPr lang="en-US" altLang="ja-JP" sz="800" b="1" dirty="0">
              <a:solidFill>
                <a:srgbClr val="FF0000"/>
              </a:solidFill>
            </a:endParaRPr>
          </a:p>
          <a:p>
            <a:pPr eaLnBrk="1" fontAlgn="auto" hangingPunct="1">
              <a:spcBef>
                <a:spcPts val="0"/>
              </a:spcBef>
              <a:spcAft>
                <a:spcPts val="0"/>
              </a:spcAft>
              <a:defRPr/>
            </a:pPr>
            <a:r>
              <a:rPr lang="ja-JP" altLang="en-US" sz="1400" dirty="0">
                <a:solidFill>
                  <a:srgbClr val="FF0000"/>
                </a:solidFill>
              </a:rPr>
              <a:t>　　</a:t>
            </a:r>
            <a:endParaRPr lang="en-US" altLang="ja-JP" sz="8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464" y="982336"/>
            <a:ext cx="9648825" cy="95684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p:txBody>
      </p:sp>
      <p:sp>
        <p:nvSpPr>
          <p:cNvPr id="9" name="正方形/長方形 8"/>
          <p:cNvSpPr/>
          <p:nvPr/>
        </p:nvSpPr>
        <p:spPr>
          <a:xfrm>
            <a:off x="1928664" y="1077916"/>
            <a:ext cx="583264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３項目以内にまとめること。</a:t>
            </a:r>
            <a:endParaRPr lang="en-US" altLang="ja-JP" sz="1400" dirty="0">
              <a:solidFill>
                <a:srgbClr val="FF0000"/>
              </a:solidFill>
            </a:endParaRPr>
          </a:p>
        </p:txBody>
      </p:sp>
      <p:sp>
        <p:nvSpPr>
          <p:cNvPr id="11" name="正方形/長方形 10"/>
          <p:cNvSpPr/>
          <p:nvPr/>
        </p:nvSpPr>
        <p:spPr>
          <a:xfrm>
            <a:off x="-124726" y="647026"/>
            <a:ext cx="8246078" cy="338554"/>
          </a:xfrm>
          <a:prstGeom prst="rect">
            <a:avLst/>
          </a:prstGeom>
        </p:spPr>
        <p:txBody>
          <a:bodyPr wrap="square">
            <a:spAutoFit/>
          </a:bodyPr>
          <a:lstStyle/>
          <a:p>
            <a:r>
              <a:rPr lang="ja-JP" altLang="en-US" sz="1600" dirty="0"/>
              <a:t>（２）技術力</a:t>
            </a:r>
          </a:p>
        </p:txBody>
      </p:sp>
      <p:sp>
        <p:nvSpPr>
          <p:cNvPr id="10" name="スライド番号プレースホルダー 9">
            <a:extLst>
              <a:ext uri="{FF2B5EF4-FFF2-40B4-BE49-F238E27FC236}">
                <a16:creationId xmlns:a16="http://schemas.microsoft.com/office/drawing/2014/main" id="{BE47AA6B-5EE1-83E7-1336-B136AF58A939}"/>
              </a:ext>
            </a:extLst>
          </p:cNvPr>
          <p:cNvSpPr>
            <a:spLocks noGrp="1"/>
          </p:cNvSpPr>
          <p:nvPr>
            <p:ph type="sldNum" sz="quarter" idx="12"/>
          </p:nvPr>
        </p:nvSpPr>
        <p:spPr/>
        <p:txBody>
          <a:bodyPr/>
          <a:lstStyle/>
          <a:p>
            <a:pPr>
              <a:defRPr/>
            </a:pPr>
            <a:fld id="{CA8D4A6D-85F2-41B7-A27E-54BD60322951}" type="slidenum">
              <a:rPr lang="ja-JP" altLang="en-US" smtClean="0"/>
              <a:pPr>
                <a:defRPr/>
              </a:pPr>
              <a:t>6</a:t>
            </a:fld>
            <a:endParaRPr lang="ja-JP" altLang="en-US" dirty="0"/>
          </a:p>
        </p:txBody>
      </p:sp>
      <p:pic>
        <p:nvPicPr>
          <p:cNvPr id="5" name="図 4">
            <a:extLst>
              <a:ext uri="{FF2B5EF4-FFF2-40B4-BE49-F238E27FC236}">
                <a16:creationId xmlns:a16="http://schemas.microsoft.com/office/drawing/2014/main" id="{DB9F85E2-2F99-A799-7031-7F14036CDD99}"/>
              </a:ext>
            </a:extLst>
          </p:cNvPr>
          <p:cNvPicPr>
            <a:picLocks noChangeAspect="1"/>
          </p:cNvPicPr>
          <p:nvPr/>
        </p:nvPicPr>
        <p:blipFill>
          <a:blip r:embed="rId2"/>
          <a:stretch>
            <a:fillRect/>
          </a:stretch>
        </p:blipFill>
        <p:spPr>
          <a:xfrm>
            <a:off x="2089778" y="6527211"/>
            <a:ext cx="5998984" cy="304826"/>
          </a:xfrm>
          <a:prstGeom prst="rect">
            <a:avLst/>
          </a:prstGeom>
        </p:spPr>
      </p:pic>
    </p:spTree>
    <p:extLst>
      <p:ext uri="{BB962C8B-B14F-4D97-AF65-F5344CB8AC3E}">
        <p14:creationId xmlns:p14="http://schemas.microsoft.com/office/powerpoint/2010/main" val="1452502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39688"/>
            <a:ext cx="7128792" cy="500061"/>
          </a:xfrm>
        </p:spPr>
        <p:txBody>
          <a:bodyPr/>
          <a:lstStyle/>
          <a:p>
            <a:r>
              <a:rPr lang="ja-JP" altLang="en-US" dirty="0">
                <a:latin typeface="Meiryo UI" panose="020B0604030504040204" pitchFamily="50" charset="-128"/>
                <a:ea typeface="Meiryo UI" panose="020B0604030504040204" pitchFamily="50" charset="-128"/>
              </a:rPr>
              <a:t>４．事業内容</a:t>
            </a:r>
            <a:endParaRPr kumimoji="1" lang="ja-JP" altLang="en-US" dirty="0">
              <a:latin typeface="Meiryo UI" panose="020B0604030504040204" pitchFamily="50" charset="-128"/>
              <a:ea typeface="Meiryo UI" panose="020B0604030504040204" pitchFamily="50" charset="-128"/>
            </a:endParaRPr>
          </a:p>
        </p:txBody>
      </p:sp>
      <p:sp>
        <p:nvSpPr>
          <p:cNvPr id="4" name="テキスト ボックス 3"/>
          <p:cNvSpPr txBox="1"/>
          <p:nvPr/>
        </p:nvSpPr>
        <p:spPr>
          <a:xfrm>
            <a:off x="128588" y="2013680"/>
            <a:ext cx="9648825" cy="446107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6" name="テキスト ボックス 5"/>
          <p:cNvSpPr txBox="1"/>
          <p:nvPr/>
        </p:nvSpPr>
        <p:spPr>
          <a:xfrm>
            <a:off x="993329" y="2133658"/>
            <a:ext cx="8640191" cy="1871406"/>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以下の視点で、図表等も用いてわかりやすく具体的に記載してください。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600" b="1" dirty="0">
              <a:solidFill>
                <a:srgbClr val="FF0000"/>
              </a:solidFill>
            </a:endParaRPr>
          </a:p>
          <a:p>
            <a:pPr eaLnBrk="1" fontAlgn="auto" hangingPunct="1">
              <a:spcBef>
                <a:spcPts val="0"/>
              </a:spcBef>
              <a:spcAft>
                <a:spcPts val="0"/>
              </a:spcAft>
              <a:defRPr/>
            </a:pPr>
            <a:r>
              <a:rPr lang="ja-JP" altLang="en-US" sz="1400" dirty="0">
                <a:solidFill>
                  <a:srgbClr val="FF0000"/>
                </a:solidFill>
              </a:rPr>
              <a:t>＊</a:t>
            </a:r>
            <a:r>
              <a:rPr lang="ja-JP" altLang="ja-JP" sz="1400" u="sng" dirty="0">
                <a:solidFill>
                  <a:srgbClr val="FF0000"/>
                </a:solidFill>
              </a:rPr>
              <a:t>事業の実施体制図及び役割が明確にされており、かつ事業内容と整合していること</a:t>
            </a:r>
            <a:endParaRPr lang="en-US" altLang="ja-JP" sz="1400" b="1" u="sng" dirty="0">
              <a:solidFill>
                <a:srgbClr val="FF0000"/>
              </a:solidFill>
            </a:endParaRPr>
          </a:p>
          <a:p>
            <a:pPr eaLnBrk="1" fontAlgn="auto" hangingPunct="1">
              <a:spcBef>
                <a:spcPts val="0"/>
              </a:spcBef>
              <a:spcAft>
                <a:spcPts val="0"/>
              </a:spcAft>
              <a:defRPr/>
            </a:pPr>
            <a:endParaRPr lang="en-US" altLang="ja-JP" sz="1400" b="1" dirty="0">
              <a:solidFill>
                <a:srgbClr val="FF0000"/>
              </a:solidFill>
            </a:endParaRPr>
          </a:p>
          <a:p>
            <a:pPr eaLnBrk="1" fontAlgn="auto" hangingPunct="1">
              <a:spcBef>
                <a:spcPts val="0"/>
              </a:spcBef>
              <a:spcAft>
                <a:spcPts val="0"/>
              </a:spcAft>
              <a:defRPr/>
            </a:pPr>
            <a:r>
              <a:rPr lang="ja-JP" altLang="en-US" sz="1400" dirty="0">
                <a:solidFill>
                  <a:srgbClr val="FF0000"/>
                </a:solidFill>
              </a:rPr>
              <a:t>　　</a:t>
            </a: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３枚以内</a:t>
            </a:r>
          </a:p>
        </p:txBody>
      </p:sp>
      <p:sp>
        <p:nvSpPr>
          <p:cNvPr id="8" name="テキスト ボックス 7"/>
          <p:cNvSpPr txBox="1"/>
          <p:nvPr/>
        </p:nvSpPr>
        <p:spPr>
          <a:xfrm>
            <a:off x="128464" y="982336"/>
            <a:ext cx="9648825" cy="956843"/>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p:txBody>
      </p:sp>
      <p:sp>
        <p:nvSpPr>
          <p:cNvPr id="9" name="正方形/長方形 8"/>
          <p:cNvSpPr/>
          <p:nvPr/>
        </p:nvSpPr>
        <p:spPr>
          <a:xfrm>
            <a:off x="1928664" y="1077916"/>
            <a:ext cx="583264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３項目以内にまとめること。</a:t>
            </a:r>
            <a:endParaRPr lang="en-US" altLang="ja-JP" sz="1400" dirty="0">
              <a:solidFill>
                <a:srgbClr val="FF0000"/>
              </a:solidFill>
            </a:endParaRPr>
          </a:p>
        </p:txBody>
      </p:sp>
      <p:sp>
        <p:nvSpPr>
          <p:cNvPr id="11" name="正方形/長方形 10"/>
          <p:cNvSpPr/>
          <p:nvPr/>
        </p:nvSpPr>
        <p:spPr>
          <a:xfrm>
            <a:off x="-124726" y="647026"/>
            <a:ext cx="8246078" cy="338554"/>
          </a:xfrm>
          <a:prstGeom prst="rect">
            <a:avLst/>
          </a:prstGeom>
        </p:spPr>
        <p:txBody>
          <a:bodyPr wrap="square">
            <a:spAutoFit/>
          </a:bodyPr>
          <a:lstStyle/>
          <a:p>
            <a:r>
              <a:rPr lang="ja-JP" altLang="en-US" sz="1600" dirty="0"/>
              <a:t>（３）事業実施体制</a:t>
            </a:r>
          </a:p>
        </p:txBody>
      </p:sp>
      <p:sp>
        <p:nvSpPr>
          <p:cNvPr id="10" name="スライド番号プレースホルダー 9">
            <a:extLst>
              <a:ext uri="{FF2B5EF4-FFF2-40B4-BE49-F238E27FC236}">
                <a16:creationId xmlns:a16="http://schemas.microsoft.com/office/drawing/2014/main" id="{FA0B90E9-04C4-63DE-211F-F57A6BFA86D6}"/>
              </a:ext>
            </a:extLst>
          </p:cNvPr>
          <p:cNvSpPr>
            <a:spLocks noGrp="1"/>
          </p:cNvSpPr>
          <p:nvPr>
            <p:ph type="sldNum" sz="quarter" idx="12"/>
          </p:nvPr>
        </p:nvSpPr>
        <p:spPr/>
        <p:txBody>
          <a:bodyPr/>
          <a:lstStyle/>
          <a:p>
            <a:pPr>
              <a:defRPr/>
            </a:pPr>
            <a:fld id="{CA8D4A6D-85F2-41B7-A27E-54BD60322951}" type="slidenum">
              <a:rPr lang="ja-JP" altLang="en-US" smtClean="0"/>
              <a:pPr>
                <a:defRPr/>
              </a:pPr>
              <a:t>7</a:t>
            </a:fld>
            <a:endParaRPr lang="ja-JP" altLang="en-US" dirty="0"/>
          </a:p>
        </p:txBody>
      </p:sp>
      <p:pic>
        <p:nvPicPr>
          <p:cNvPr id="5" name="図 4">
            <a:extLst>
              <a:ext uri="{FF2B5EF4-FFF2-40B4-BE49-F238E27FC236}">
                <a16:creationId xmlns:a16="http://schemas.microsoft.com/office/drawing/2014/main" id="{190F833E-40B0-6C3A-16A9-C507A2DCBEA9}"/>
              </a:ext>
            </a:extLst>
          </p:cNvPr>
          <p:cNvPicPr>
            <a:picLocks noChangeAspect="1"/>
          </p:cNvPicPr>
          <p:nvPr/>
        </p:nvPicPr>
        <p:blipFill>
          <a:blip r:embed="rId2"/>
          <a:stretch>
            <a:fillRect/>
          </a:stretch>
        </p:blipFill>
        <p:spPr>
          <a:xfrm>
            <a:off x="2216696" y="6513486"/>
            <a:ext cx="5998984" cy="304826"/>
          </a:xfrm>
          <a:prstGeom prst="rect">
            <a:avLst/>
          </a:prstGeom>
        </p:spPr>
      </p:pic>
    </p:spTree>
    <p:extLst>
      <p:ext uri="{BB962C8B-B14F-4D97-AF65-F5344CB8AC3E}">
        <p14:creationId xmlns:p14="http://schemas.microsoft.com/office/powerpoint/2010/main" val="3455733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４．事業内容</a:t>
            </a:r>
            <a:endParaRPr kumimoji="1" lang="ja-JP" altLang="en-US" dirty="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128588" y="2150455"/>
            <a:ext cx="9648825" cy="4295592"/>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6" name="テキスト ボックス 5"/>
          <p:cNvSpPr txBox="1"/>
          <p:nvPr/>
        </p:nvSpPr>
        <p:spPr>
          <a:xfrm>
            <a:off x="632520" y="2564904"/>
            <a:ext cx="8821328" cy="3750987"/>
          </a:xfrm>
          <a:prstGeom prst="rect">
            <a:avLst/>
          </a:prstGeom>
          <a:noFill/>
          <a:ln w="3175">
            <a:noFill/>
            <a:prstDash val="sysDash"/>
          </a:ln>
          <a:effectLst/>
        </p:spPr>
        <p:txBody>
          <a:bodyPr/>
          <a:lstStyle/>
          <a:p>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以下の視点で、図表等も用いてわかりやすく簡潔に記載してください。</a:t>
            </a:r>
            <a:endParaRPr lang="en-US" altLang="ja-JP" sz="1600" b="1" dirty="0">
              <a:solidFill>
                <a:srgbClr val="FF0000"/>
              </a:solidFill>
            </a:endParaRPr>
          </a:p>
          <a:p>
            <a:endParaRPr lang="en-US" altLang="ja-JP" sz="1600" b="1" dirty="0">
              <a:solidFill>
                <a:srgbClr val="FF0000"/>
              </a:solidFill>
            </a:endParaRPr>
          </a:p>
          <a:p>
            <a:r>
              <a:rPr lang="ja-JP" altLang="en-US" sz="1400" dirty="0">
                <a:solidFill>
                  <a:srgbClr val="FF0000"/>
                </a:solidFill>
              </a:rPr>
              <a:t>＊</a:t>
            </a:r>
            <a:r>
              <a:rPr lang="ja-JP" altLang="ja-JP" sz="1400" u="sng" dirty="0">
                <a:solidFill>
                  <a:srgbClr val="FF0000"/>
                </a:solidFill>
              </a:rPr>
              <a:t>事業内容が具体的に記載されており、かつ実施体制、方法、スケジュールが効率的かつ確実に実施可能なものであること</a:t>
            </a:r>
          </a:p>
          <a:p>
            <a:r>
              <a:rPr lang="ja-JP" altLang="en-US" sz="1400" dirty="0">
                <a:solidFill>
                  <a:srgbClr val="FF0000"/>
                </a:solidFill>
              </a:rPr>
              <a:t>＊</a:t>
            </a:r>
            <a:r>
              <a:rPr lang="ja-JP" altLang="ja-JP" sz="1400" u="sng" dirty="0">
                <a:solidFill>
                  <a:srgbClr val="FF0000"/>
                </a:solidFill>
              </a:rPr>
              <a:t>事業の目的・内容・実施方法に対して、工程・作業手順等が効率的であること</a:t>
            </a:r>
            <a:endParaRPr lang="en-US" altLang="ja-JP" sz="1400" b="1" u="sng"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marL="133350" indent="-133350" algn="l"/>
            <a:r>
              <a:rPr lang="ja-JP" altLang="en-US" sz="1400" dirty="0">
                <a:solidFill>
                  <a:srgbClr val="FF0000"/>
                </a:solidFill>
              </a:rPr>
              <a:t>　</a:t>
            </a: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31245" y="1092856"/>
            <a:ext cx="9648825" cy="906294"/>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p>
        </p:txBody>
      </p:sp>
      <p:sp>
        <p:nvSpPr>
          <p:cNvPr id="9" name="正方形/長方形 8"/>
          <p:cNvSpPr/>
          <p:nvPr/>
        </p:nvSpPr>
        <p:spPr>
          <a:xfrm>
            <a:off x="2072680" y="1151431"/>
            <a:ext cx="347558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※3</a:t>
            </a:r>
            <a:r>
              <a:rPr lang="ja-JP" altLang="en-US" sz="1400" dirty="0">
                <a:solidFill>
                  <a:srgbClr val="FF0000"/>
                </a:solidFill>
              </a:rPr>
              <a:t>項目以内にまとめること。</a:t>
            </a:r>
            <a:endParaRPr lang="en-US" altLang="ja-JP" sz="1400" dirty="0">
              <a:solidFill>
                <a:srgbClr val="FF0000"/>
              </a:solidFill>
            </a:endParaRPr>
          </a:p>
        </p:txBody>
      </p:sp>
      <p:sp>
        <p:nvSpPr>
          <p:cNvPr id="11" name="正方形/長方形 10">
            <a:extLst>
              <a:ext uri="{FF2B5EF4-FFF2-40B4-BE49-F238E27FC236}">
                <a16:creationId xmlns:a16="http://schemas.microsoft.com/office/drawing/2014/main" id="{53F9BB4A-2100-4311-B319-151BC94177E1}"/>
              </a:ext>
            </a:extLst>
          </p:cNvPr>
          <p:cNvSpPr/>
          <p:nvPr/>
        </p:nvSpPr>
        <p:spPr>
          <a:xfrm>
            <a:off x="-124726" y="647026"/>
            <a:ext cx="8246078" cy="338554"/>
          </a:xfrm>
          <a:prstGeom prst="rect">
            <a:avLst/>
          </a:prstGeom>
        </p:spPr>
        <p:txBody>
          <a:bodyPr wrap="square">
            <a:spAutoFit/>
          </a:bodyPr>
          <a:lstStyle/>
          <a:p>
            <a:r>
              <a:rPr lang="ja-JP" altLang="en-US" sz="1600" dirty="0"/>
              <a:t>（４）事業実施確実性</a:t>
            </a:r>
          </a:p>
        </p:txBody>
      </p:sp>
      <p:sp>
        <p:nvSpPr>
          <p:cNvPr id="10" name="スライド番号プレースホルダー 9">
            <a:extLst>
              <a:ext uri="{FF2B5EF4-FFF2-40B4-BE49-F238E27FC236}">
                <a16:creationId xmlns:a16="http://schemas.microsoft.com/office/drawing/2014/main" id="{F8E34231-2136-D310-E4D1-D1D44F0E3D69}"/>
              </a:ext>
            </a:extLst>
          </p:cNvPr>
          <p:cNvSpPr>
            <a:spLocks noGrp="1"/>
          </p:cNvSpPr>
          <p:nvPr>
            <p:ph type="sldNum" sz="quarter" idx="12"/>
          </p:nvPr>
        </p:nvSpPr>
        <p:spPr/>
        <p:txBody>
          <a:bodyPr/>
          <a:lstStyle/>
          <a:p>
            <a:pPr>
              <a:defRPr/>
            </a:pPr>
            <a:fld id="{CA8D4A6D-85F2-41B7-A27E-54BD60322951}" type="slidenum">
              <a:rPr lang="ja-JP" altLang="en-US" smtClean="0"/>
              <a:pPr>
                <a:defRPr/>
              </a:pPr>
              <a:t>8</a:t>
            </a:fld>
            <a:endParaRPr lang="ja-JP" altLang="en-US" dirty="0"/>
          </a:p>
        </p:txBody>
      </p:sp>
      <p:pic>
        <p:nvPicPr>
          <p:cNvPr id="4" name="図 3">
            <a:extLst>
              <a:ext uri="{FF2B5EF4-FFF2-40B4-BE49-F238E27FC236}">
                <a16:creationId xmlns:a16="http://schemas.microsoft.com/office/drawing/2014/main" id="{DB640067-33A2-6309-A1CA-1042019DF005}"/>
              </a:ext>
            </a:extLst>
          </p:cNvPr>
          <p:cNvPicPr>
            <a:picLocks noChangeAspect="1"/>
          </p:cNvPicPr>
          <p:nvPr/>
        </p:nvPicPr>
        <p:blipFill>
          <a:blip r:embed="rId2"/>
          <a:stretch>
            <a:fillRect/>
          </a:stretch>
        </p:blipFill>
        <p:spPr>
          <a:xfrm>
            <a:off x="2122368" y="6548996"/>
            <a:ext cx="5998984" cy="304826"/>
          </a:xfrm>
          <a:prstGeom prst="rect">
            <a:avLst/>
          </a:prstGeom>
        </p:spPr>
      </p:pic>
    </p:spTree>
    <p:extLst>
      <p:ext uri="{BB962C8B-B14F-4D97-AF65-F5344CB8AC3E}">
        <p14:creationId xmlns:p14="http://schemas.microsoft.com/office/powerpoint/2010/main" val="1917855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４．事業内容</a:t>
            </a:r>
            <a:endParaRPr kumimoji="1" lang="ja-JP" altLang="en-US" dirty="0">
              <a:latin typeface="Meiryo UI" panose="020B0604030504040204" pitchFamily="50" charset="-128"/>
              <a:ea typeface="Meiryo UI" panose="020B0604030504040204" pitchFamily="50" charset="-128"/>
            </a:endParaRPr>
          </a:p>
        </p:txBody>
      </p:sp>
      <p:sp>
        <p:nvSpPr>
          <p:cNvPr id="5" name="テキスト ボックス 4"/>
          <p:cNvSpPr txBox="1"/>
          <p:nvPr/>
        </p:nvSpPr>
        <p:spPr>
          <a:xfrm>
            <a:off x="128464" y="2150455"/>
            <a:ext cx="9648825" cy="4295592"/>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6" name="テキスト ボックス 5"/>
          <p:cNvSpPr txBox="1"/>
          <p:nvPr/>
        </p:nvSpPr>
        <p:spPr>
          <a:xfrm>
            <a:off x="668052" y="2547628"/>
            <a:ext cx="8569647" cy="2825588"/>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以下の視点で、図表等も用いてわかりやすく簡潔に記載してください。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600" b="1" dirty="0">
              <a:solidFill>
                <a:srgbClr val="FF0000"/>
              </a:solidFill>
            </a:endParaRPr>
          </a:p>
          <a:p>
            <a:r>
              <a:rPr lang="ja-JP" altLang="en-US" sz="1400" dirty="0">
                <a:solidFill>
                  <a:srgbClr val="FF0000"/>
                </a:solidFill>
              </a:rPr>
              <a:t>＊</a:t>
            </a:r>
            <a:r>
              <a:rPr lang="ja-JP" altLang="ja-JP" sz="1400" u="sng" dirty="0">
                <a:solidFill>
                  <a:srgbClr val="FF0000"/>
                </a:solidFill>
              </a:rPr>
              <a:t>申請する間接補助事業の区分に関連する取組であること</a:t>
            </a:r>
          </a:p>
          <a:p>
            <a:r>
              <a:rPr lang="ja-JP" altLang="en-US" sz="1400" dirty="0">
                <a:solidFill>
                  <a:srgbClr val="FF0000"/>
                </a:solidFill>
              </a:rPr>
              <a:t>＊</a:t>
            </a:r>
            <a:r>
              <a:rPr lang="ja-JP" altLang="ja-JP" sz="1400" u="sng" dirty="0">
                <a:solidFill>
                  <a:srgbClr val="FF0000"/>
                </a:solidFill>
              </a:rPr>
              <a:t>資源循環ビジネスの成立に向けた市場課題等が適切に特定され、当該課題解決に対する取組が明示されていること</a:t>
            </a:r>
          </a:p>
          <a:p>
            <a:r>
              <a:rPr lang="ja-JP" altLang="en-US" sz="1400" dirty="0">
                <a:solidFill>
                  <a:srgbClr val="FF0000"/>
                </a:solidFill>
              </a:rPr>
              <a:t>＊</a:t>
            </a:r>
            <a:r>
              <a:rPr lang="ja-JP" altLang="ja-JP" sz="1400" u="sng" dirty="0">
                <a:solidFill>
                  <a:srgbClr val="FF0000"/>
                </a:solidFill>
              </a:rPr>
              <a:t>需要側（ユーザー・調達主体等）との連携状況や需要創出に向けた具体的な取組が示されていること</a:t>
            </a:r>
            <a:endParaRPr lang="en-US" altLang="ja-JP" sz="1400" b="1" u="sng" dirty="0">
              <a:solidFill>
                <a:srgbClr val="FF0000"/>
              </a:solidFill>
            </a:endParaRPr>
          </a:p>
          <a:p>
            <a:pPr eaLnBrk="1" fontAlgn="auto" hangingPunct="1">
              <a:spcBef>
                <a:spcPts val="0"/>
              </a:spcBef>
              <a:spcAft>
                <a:spcPts val="0"/>
              </a:spcAft>
              <a:defRPr/>
            </a:pPr>
            <a:endParaRPr lang="en-US" altLang="ja-JP" sz="1400" u="sng"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31245" y="1092856"/>
            <a:ext cx="9648825" cy="906294"/>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p>
        </p:txBody>
      </p:sp>
      <p:sp>
        <p:nvSpPr>
          <p:cNvPr id="9" name="正方形/長方形 8"/>
          <p:cNvSpPr/>
          <p:nvPr/>
        </p:nvSpPr>
        <p:spPr>
          <a:xfrm>
            <a:off x="2072680" y="1151431"/>
            <a:ext cx="347558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※3</a:t>
            </a:r>
            <a:r>
              <a:rPr lang="ja-JP" altLang="en-US" sz="1400" dirty="0">
                <a:solidFill>
                  <a:srgbClr val="FF0000"/>
                </a:solidFill>
              </a:rPr>
              <a:t>項目以内にまとめること。</a:t>
            </a:r>
            <a:endParaRPr lang="en-US" altLang="ja-JP" sz="1400" dirty="0">
              <a:solidFill>
                <a:srgbClr val="FF0000"/>
              </a:solidFill>
            </a:endParaRPr>
          </a:p>
        </p:txBody>
      </p:sp>
      <p:sp>
        <p:nvSpPr>
          <p:cNvPr id="11" name="正方形/長方形 10">
            <a:extLst>
              <a:ext uri="{FF2B5EF4-FFF2-40B4-BE49-F238E27FC236}">
                <a16:creationId xmlns:a16="http://schemas.microsoft.com/office/drawing/2014/main" id="{53F9BB4A-2100-4311-B319-151BC94177E1}"/>
              </a:ext>
            </a:extLst>
          </p:cNvPr>
          <p:cNvSpPr/>
          <p:nvPr/>
        </p:nvSpPr>
        <p:spPr>
          <a:xfrm>
            <a:off x="-124726" y="647026"/>
            <a:ext cx="8246078" cy="338554"/>
          </a:xfrm>
          <a:prstGeom prst="rect">
            <a:avLst/>
          </a:prstGeom>
        </p:spPr>
        <p:txBody>
          <a:bodyPr wrap="square">
            <a:spAutoFit/>
          </a:bodyPr>
          <a:lstStyle/>
          <a:p>
            <a:r>
              <a:rPr lang="ja-JP" altLang="en-US" sz="1600" dirty="0"/>
              <a:t>（５）課題解決</a:t>
            </a:r>
          </a:p>
        </p:txBody>
      </p:sp>
      <p:sp>
        <p:nvSpPr>
          <p:cNvPr id="10" name="スライド番号プレースホルダー 9">
            <a:extLst>
              <a:ext uri="{FF2B5EF4-FFF2-40B4-BE49-F238E27FC236}">
                <a16:creationId xmlns:a16="http://schemas.microsoft.com/office/drawing/2014/main" id="{39F5DCD4-07F3-39FF-E156-B5505AD80DC6}"/>
              </a:ext>
            </a:extLst>
          </p:cNvPr>
          <p:cNvSpPr>
            <a:spLocks noGrp="1"/>
          </p:cNvSpPr>
          <p:nvPr>
            <p:ph type="sldNum" sz="quarter" idx="12"/>
          </p:nvPr>
        </p:nvSpPr>
        <p:spPr/>
        <p:txBody>
          <a:bodyPr/>
          <a:lstStyle/>
          <a:p>
            <a:pPr>
              <a:defRPr/>
            </a:pPr>
            <a:fld id="{CA8D4A6D-85F2-41B7-A27E-54BD60322951}" type="slidenum">
              <a:rPr lang="ja-JP" altLang="en-US" smtClean="0"/>
              <a:pPr>
                <a:defRPr/>
              </a:pPr>
              <a:t>9</a:t>
            </a:fld>
            <a:endParaRPr lang="ja-JP" altLang="en-US" dirty="0"/>
          </a:p>
        </p:txBody>
      </p:sp>
      <p:pic>
        <p:nvPicPr>
          <p:cNvPr id="4" name="図 3">
            <a:extLst>
              <a:ext uri="{FF2B5EF4-FFF2-40B4-BE49-F238E27FC236}">
                <a16:creationId xmlns:a16="http://schemas.microsoft.com/office/drawing/2014/main" id="{2A7E6BC5-453B-706F-BE28-C6EA1AC64D02}"/>
              </a:ext>
            </a:extLst>
          </p:cNvPr>
          <p:cNvPicPr>
            <a:picLocks noChangeAspect="1"/>
          </p:cNvPicPr>
          <p:nvPr/>
        </p:nvPicPr>
        <p:blipFill>
          <a:blip r:embed="rId2"/>
          <a:stretch>
            <a:fillRect/>
          </a:stretch>
        </p:blipFill>
        <p:spPr>
          <a:xfrm>
            <a:off x="2122368" y="6505284"/>
            <a:ext cx="5998984" cy="304826"/>
          </a:xfrm>
          <a:prstGeom prst="rect">
            <a:avLst/>
          </a:prstGeom>
        </p:spPr>
      </p:pic>
    </p:spTree>
    <p:extLst>
      <p:ext uri="{BB962C8B-B14F-4D97-AF65-F5344CB8AC3E}">
        <p14:creationId xmlns:p14="http://schemas.microsoft.com/office/powerpoint/2010/main" val="2361124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28588" y="2204864"/>
            <a:ext cx="9648825" cy="42459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5" name="テキスト ボックス 4"/>
          <p:cNvSpPr txBox="1"/>
          <p:nvPr/>
        </p:nvSpPr>
        <p:spPr>
          <a:xfrm>
            <a:off x="668176" y="2600999"/>
            <a:ext cx="8569647" cy="3609975"/>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600" b="1" dirty="0">
              <a:solidFill>
                <a:srgbClr val="FF0000"/>
              </a:solidFill>
            </a:endParaRPr>
          </a:p>
          <a:p>
            <a:pPr eaLnBrk="1" fontAlgn="auto" hangingPunct="1">
              <a:spcBef>
                <a:spcPts val="0"/>
              </a:spcBef>
              <a:spcAft>
                <a:spcPts val="0"/>
              </a:spcAft>
              <a:defRPr/>
            </a:pPr>
            <a:r>
              <a:rPr lang="ja-JP" altLang="en-US" sz="1400" dirty="0">
                <a:solidFill>
                  <a:srgbClr val="FF0000"/>
                </a:solidFill>
              </a:rPr>
              <a:t>＊</a:t>
            </a:r>
            <a:r>
              <a:rPr lang="ja-JP" altLang="ja-JP" sz="1400" u="sng" dirty="0">
                <a:solidFill>
                  <a:srgbClr val="FF0000"/>
                </a:solidFill>
              </a:rPr>
              <a:t>本事業費補助金終了後も当該分野のビジネスを自律的に継続する計画となっていること。具体的には、事業終了後の量産化・商用化に向けた具体的な計画（投資規模、実施時期、実施体制等）が示されていること。また、スケール時における収益性や採算性の見通しが示されていること</a:t>
            </a:r>
            <a:endParaRPr lang="en-US" altLang="ja-JP" sz="1400" b="1" u="sng"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marL="133350" indent="-133350" algn="l"/>
            <a:r>
              <a:rPr lang="ja-JP" altLang="en-US" sz="1400" dirty="0">
                <a:solidFill>
                  <a:srgbClr val="FF0000"/>
                </a:solidFill>
              </a:rPr>
              <a:t>　</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588" y="1101711"/>
            <a:ext cx="9648825" cy="10104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p>
        </p:txBody>
      </p:sp>
      <p:sp>
        <p:nvSpPr>
          <p:cNvPr id="9" name="正方形/長方形 8"/>
          <p:cNvSpPr/>
          <p:nvPr/>
        </p:nvSpPr>
        <p:spPr>
          <a:xfrm>
            <a:off x="1856656" y="1165211"/>
            <a:ext cx="347558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※3</a:t>
            </a:r>
            <a:r>
              <a:rPr lang="ja-JP" altLang="en-US" sz="1400" dirty="0">
                <a:solidFill>
                  <a:srgbClr val="FF0000"/>
                </a:solidFill>
              </a:rPr>
              <a:t>項目以内にまとめること。</a:t>
            </a:r>
            <a:endParaRPr lang="en-US" altLang="ja-JP" sz="1400" dirty="0">
              <a:solidFill>
                <a:srgbClr val="FF0000"/>
              </a:solidFill>
            </a:endParaRPr>
          </a:p>
        </p:txBody>
      </p:sp>
      <p:sp>
        <p:nvSpPr>
          <p:cNvPr id="10" name="正方形/長方形 9">
            <a:extLst>
              <a:ext uri="{FF2B5EF4-FFF2-40B4-BE49-F238E27FC236}">
                <a16:creationId xmlns:a16="http://schemas.microsoft.com/office/drawing/2014/main" id="{26EF5F4E-0658-42C4-97A7-E3942D2407DE}"/>
              </a:ext>
            </a:extLst>
          </p:cNvPr>
          <p:cNvSpPr/>
          <p:nvPr/>
        </p:nvSpPr>
        <p:spPr>
          <a:xfrm>
            <a:off x="-124726" y="647026"/>
            <a:ext cx="8246078" cy="338554"/>
          </a:xfrm>
          <a:prstGeom prst="rect">
            <a:avLst/>
          </a:prstGeom>
        </p:spPr>
        <p:txBody>
          <a:bodyPr wrap="square">
            <a:spAutoFit/>
          </a:bodyPr>
          <a:lstStyle/>
          <a:p>
            <a:r>
              <a:rPr lang="ja-JP" altLang="en-US" sz="1600" dirty="0"/>
              <a:t>（６）出口戦略</a:t>
            </a:r>
          </a:p>
        </p:txBody>
      </p:sp>
      <p:sp>
        <p:nvSpPr>
          <p:cNvPr id="11" name="タイトル 1">
            <a:extLst>
              <a:ext uri="{FF2B5EF4-FFF2-40B4-BE49-F238E27FC236}">
                <a16:creationId xmlns:a16="http://schemas.microsoft.com/office/drawing/2014/main" id="{9D1522CD-A64E-49B3-B091-ED788AA8A74A}"/>
              </a:ext>
            </a:extLst>
          </p:cNvPr>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４．事業内容</a:t>
            </a:r>
            <a:endParaRPr kumimoji="1" lang="ja-JP" altLang="en-US" dirty="0">
              <a:latin typeface="Meiryo UI" panose="020B0604030504040204" pitchFamily="50" charset="-128"/>
              <a:ea typeface="Meiryo UI" panose="020B0604030504040204" pitchFamily="50" charset="-128"/>
            </a:endParaRPr>
          </a:p>
        </p:txBody>
      </p:sp>
      <p:sp>
        <p:nvSpPr>
          <p:cNvPr id="6" name="スライド番号プレースホルダー 5">
            <a:extLst>
              <a:ext uri="{FF2B5EF4-FFF2-40B4-BE49-F238E27FC236}">
                <a16:creationId xmlns:a16="http://schemas.microsoft.com/office/drawing/2014/main" id="{41CD89A7-01FD-0BCD-F120-500B334FE1CD}"/>
              </a:ext>
            </a:extLst>
          </p:cNvPr>
          <p:cNvSpPr>
            <a:spLocks noGrp="1"/>
          </p:cNvSpPr>
          <p:nvPr>
            <p:ph type="sldNum" sz="quarter" idx="12"/>
          </p:nvPr>
        </p:nvSpPr>
        <p:spPr/>
        <p:txBody>
          <a:bodyPr/>
          <a:lstStyle/>
          <a:p>
            <a:pPr>
              <a:defRPr/>
            </a:pPr>
            <a:fld id="{CA8D4A6D-85F2-41B7-A27E-54BD60322951}" type="slidenum">
              <a:rPr lang="ja-JP" altLang="en-US" smtClean="0"/>
              <a:pPr>
                <a:defRPr/>
              </a:pPr>
              <a:t>10</a:t>
            </a:fld>
            <a:endParaRPr lang="ja-JP" altLang="en-US" dirty="0"/>
          </a:p>
        </p:txBody>
      </p:sp>
      <p:pic>
        <p:nvPicPr>
          <p:cNvPr id="3" name="図 2">
            <a:extLst>
              <a:ext uri="{FF2B5EF4-FFF2-40B4-BE49-F238E27FC236}">
                <a16:creationId xmlns:a16="http://schemas.microsoft.com/office/drawing/2014/main" id="{4B8DD722-C650-D471-ECCB-BF466F308D52}"/>
              </a:ext>
            </a:extLst>
          </p:cNvPr>
          <p:cNvPicPr>
            <a:picLocks noChangeAspect="1"/>
          </p:cNvPicPr>
          <p:nvPr/>
        </p:nvPicPr>
        <p:blipFill>
          <a:blip r:embed="rId2"/>
          <a:stretch>
            <a:fillRect/>
          </a:stretch>
        </p:blipFill>
        <p:spPr>
          <a:xfrm>
            <a:off x="2087439" y="6502566"/>
            <a:ext cx="5998984" cy="304826"/>
          </a:xfrm>
          <a:prstGeom prst="rect">
            <a:avLst/>
          </a:prstGeom>
        </p:spPr>
      </p:pic>
    </p:spTree>
    <p:extLst>
      <p:ext uri="{BB962C8B-B14F-4D97-AF65-F5344CB8AC3E}">
        <p14:creationId xmlns:p14="http://schemas.microsoft.com/office/powerpoint/2010/main" val="5866982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128588" y="2204864"/>
            <a:ext cx="9648825" cy="42459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詳細</a:t>
            </a:r>
            <a:r>
              <a:rPr lang="en-US" altLang="ja-JP" sz="1600" dirty="0"/>
              <a:t>】</a:t>
            </a:r>
          </a:p>
        </p:txBody>
      </p:sp>
      <p:sp>
        <p:nvSpPr>
          <p:cNvPr id="5" name="テキスト ボックス 4"/>
          <p:cNvSpPr txBox="1"/>
          <p:nvPr/>
        </p:nvSpPr>
        <p:spPr>
          <a:xfrm>
            <a:off x="631825" y="2624934"/>
            <a:ext cx="8569647" cy="3609975"/>
          </a:xfrm>
          <a:prstGeom prst="rect">
            <a:avLst/>
          </a:prstGeom>
          <a:noFill/>
          <a:ln w="3175">
            <a:noFill/>
            <a:prstDash val="sysDash"/>
          </a:ln>
          <a:effectLst/>
        </p:spPr>
        <p:txBody>
          <a:bodyPr/>
          <a:lstStyle/>
          <a:p>
            <a:pPr eaLnBrk="1" fontAlgn="auto" hangingPunct="1">
              <a:spcBef>
                <a:spcPts val="0"/>
              </a:spcBef>
              <a:spcAft>
                <a:spcPts val="0"/>
              </a:spcAft>
              <a:defRPr/>
            </a:pPr>
            <a:r>
              <a:rPr lang="en-US" altLang="ja-JP" sz="1600" b="1" dirty="0">
                <a:solidFill>
                  <a:srgbClr val="FF0000"/>
                </a:solidFill>
              </a:rPr>
              <a:t>【</a:t>
            </a:r>
            <a:r>
              <a:rPr lang="ja-JP" altLang="en-US" sz="1600" b="1" dirty="0">
                <a:solidFill>
                  <a:srgbClr val="FF0000"/>
                </a:solidFill>
              </a:rPr>
              <a:t>記入上の注意</a:t>
            </a:r>
            <a:r>
              <a:rPr lang="en-US" altLang="ja-JP" sz="1600" b="1" dirty="0">
                <a:solidFill>
                  <a:srgbClr val="FF0000"/>
                </a:solidFill>
              </a:rPr>
              <a:t>】</a:t>
            </a:r>
            <a:r>
              <a:rPr lang="ja-JP" altLang="en-US" sz="1600" b="1" dirty="0">
                <a:solidFill>
                  <a:srgbClr val="FF0000"/>
                </a:solidFill>
              </a:rPr>
              <a:t>　以下の視点で、図等も用いてわかりやすく具体的に記載してください。</a:t>
            </a:r>
            <a:endParaRPr lang="en-US" altLang="ja-JP" sz="1600" b="1" dirty="0">
              <a:solidFill>
                <a:srgbClr val="FF0000"/>
              </a:solidFill>
            </a:endParaRPr>
          </a:p>
          <a:p>
            <a:pPr eaLnBrk="1" fontAlgn="auto" hangingPunct="1">
              <a:spcBef>
                <a:spcPts val="0"/>
              </a:spcBef>
              <a:spcAft>
                <a:spcPts val="0"/>
              </a:spcAft>
              <a:defRPr/>
            </a:pPr>
            <a:endParaRPr lang="en-US" altLang="ja-JP" sz="1600" b="1" dirty="0">
              <a:solidFill>
                <a:srgbClr val="FF0000"/>
              </a:solidFill>
            </a:endParaRPr>
          </a:p>
          <a:p>
            <a:r>
              <a:rPr lang="ja-JP" altLang="en-US" sz="1400" dirty="0">
                <a:solidFill>
                  <a:srgbClr val="FF0000"/>
                </a:solidFill>
              </a:rPr>
              <a:t>＊</a:t>
            </a:r>
            <a:r>
              <a:rPr lang="ja-JP" altLang="ja-JP" sz="1400" u="sng" dirty="0">
                <a:solidFill>
                  <a:srgbClr val="FF0000"/>
                </a:solidFill>
              </a:rPr>
              <a:t>本事業費補助金における取組が、他の事業者等に対し、自発的な普及の促進に貢献できること</a:t>
            </a:r>
          </a:p>
          <a:p>
            <a:r>
              <a:rPr lang="ja-JP" altLang="en-US" sz="1400" dirty="0">
                <a:solidFill>
                  <a:srgbClr val="FF0000"/>
                </a:solidFill>
              </a:rPr>
              <a:t>＊</a:t>
            </a:r>
            <a:r>
              <a:rPr lang="ja-JP" altLang="ja-JP" sz="1400" u="sng" dirty="0">
                <a:solidFill>
                  <a:srgbClr val="FF0000"/>
                </a:solidFill>
              </a:rPr>
              <a:t>当該取組により市場形成が進展し、類似次号や関連分野への需要拡大が見込まれること</a:t>
            </a:r>
            <a:endParaRPr lang="en-US" altLang="ja-JP" sz="1400" b="1" u="sng" dirty="0">
              <a:solidFill>
                <a:srgbClr val="FF0000"/>
              </a:solidFill>
            </a:endParaRPr>
          </a:p>
          <a:p>
            <a:pPr eaLnBrk="1" fontAlgn="auto" hangingPunct="1">
              <a:spcBef>
                <a:spcPts val="0"/>
              </a:spcBef>
              <a:spcAft>
                <a:spcPts val="0"/>
              </a:spcAft>
              <a:defRPr/>
            </a:pPr>
            <a:endParaRPr lang="en-US" altLang="ja-JP" sz="1600" b="1" dirty="0">
              <a:solidFill>
                <a:srgbClr val="FF0000"/>
              </a:solidFill>
            </a:endParaRPr>
          </a:p>
          <a:p>
            <a:pPr eaLnBrk="1" fontAlgn="auto" hangingPunct="1">
              <a:spcBef>
                <a:spcPts val="0"/>
              </a:spcBef>
              <a:spcAft>
                <a:spcPts val="0"/>
              </a:spcAft>
              <a:defRPr/>
            </a:pPr>
            <a:endParaRPr lang="en-US" altLang="ja-JP" sz="1600" b="1"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endParaRPr lang="en-US" altLang="ja-JP" sz="1400" dirty="0">
              <a:solidFill>
                <a:srgbClr val="FF0000"/>
              </a:solidFill>
            </a:endParaRPr>
          </a:p>
          <a:p>
            <a:pPr marL="285750" indent="-285750" eaLnBrk="1" fontAlgn="auto" hangingPunct="1">
              <a:spcBef>
                <a:spcPts val="0"/>
              </a:spcBef>
              <a:spcAft>
                <a:spcPts val="0"/>
              </a:spcAft>
              <a:buFont typeface="Wingdings" panose="05000000000000000000" pitchFamily="2" charset="2"/>
              <a:buChar char="p"/>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２枚以内</a:t>
            </a:r>
          </a:p>
        </p:txBody>
      </p:sp>
      <p:sp>
        <p:nvSpPr>
          <p:cNvPr id="8" name="テキスト ボックス 7"/>
          <p:cNvSpPr txBox="1"/>
          <p:nvPr/>
        </p:nvSpPr>
        <p:spPr>
          <a:xfrm>
            <a:off x="128588" y="1101711"/>
            <a:ext cx="9648825" cy="1010446"/>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r>
              <a:rPr lang="en-US" altLang="ja-JP" sz="1600" dirty="0"/>
              <a:t>【</a:t>
            </a:r>
            <a:r>
              <a:rPr lang="ja-JP" altLang="en-US" sz="1600" dirty="0"/>
              <a:t>要旨</a:t>
            </a:r>
            <a:r>
              <a:rPr lang="en-US" altLang="ja-JP" sz="1600" dirty="0"/>
              <a:t>】</a:t>
            </a:r>
          </a:p>
          <a:p>
            <a:pPr marL="285750" indent="-285750" eaLnBrk="1" fontAlgn="auto" hangingPunct="1">
              <a:spcBef>
                <a:spcPts val="0"/>
              </a:spcBef>
              <a:spcAft>
                <a:spcPts val="0"/>
              </a:spcAft>
              <a:buFont typeface="Wingdings" pitchFamily="2" charset="2"/>
              <a:buChar char="n"/>
              <a:defRPr/>
            </a:pPr>
            <a:r>
              <a:rPr lang="ja-JP" altLang="en-US" sz="1400" dirty="0"/>
              <a:t>○○○</a:t>
            </a:r>
          </a:p>
          <a:p>
            <a:pPr marL="285750" indent="-285750" eaLnBrk="1" fontAlgn="auto" hangingPunct="1">
              <a:spcBef>
                <a:spcPts val="0"/>
              </a:spcBef>
              <a:spcAft>
                <a:spcPts val="0"/>
              </a:spcAft>
              <a:buFont typeface="Wingdings" pitchFamily="2" charset="2"/>
              <a:buChar char="n"/>
              <a:defRPr/>
            </a:pPr>
            <a:r>
              <a:rPr lang="ja-JP" altLang="en-US" sz="1400" dirty="0"/>
              <a:t>△△△</a:t>
            </a:r>
            <a:endParaRPr lang="en-US" altLang="ja-JP" sz="1400" dirty="0"/>
          </a:p>
          <a:p>
            <a:pPr marL="285750" indent="-285750" eaLnBrk="1" fontAlgn="auto" hangingPunct="1">
              <a:spcBef>
                <a:spcPts val="0"/>
              </a:spcBef>
              <a:spcAft>
                <a:spcPts val="0"/>
              </a:spcAft>
              <a:buFont typeface="Wingdings" pitchFamily="2" charset="2"/>
              <a:buChar char="n"/>
              <a:defRPr/>
            </a:pPr>
            <a:r>
              <a:rPr lang="ja-JP" altLang="en-US" sz="1400" dirty="0"/>
              <a:t>□□□</a:t>
            </a:r>
          </a:p>
        </p:txBody>
      </p:sp>
      <p:sp>
        <p:nvSpPr>
          <p:cNvPr id="9" name="正方形/長方形 8"/>
          <p:cNvSpPr/>
          <p:nvPr/>
        </p:nvSpPr>
        <p:spPr>
          <a:xfrm>
            <a:off x="1856656" y="1165211"/>
            <a:ext cx="3475588" cy="738664"/>
          </a:xfrm>
          <a:prstGeom prst="rect">
            <a:avLst/>
          </a:prstGeom>
        </p:spPr>
        <p:txBody>
          <a:bodyPr wrap="square">
            <a:spAutoFit/>
          </a:bodyPr>
          <a:lstStyle/>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記入上の注意</a:t>
            </a:r>
            <a:r>
              <a:rPr lang="en-US" altLang="ja-JP" sz="1400" dirty="0">
                <a:solidFill>
                  <a:srgbClr val="FF0000"/>
                </a:solidFill>
              </a:rPr>
              <a:t>】</a:t>
            </a:r>
          </a:p>
          <a:p>
            <a:pPr marL="182562" eaLnBrk="1" fontAlgn="auto" hangingPunct="1">
              <a:spcBef>
                <a:spcPts val="0"/>
              </a:spcBef>
              <a:spcAft>
                <a:spcPts val="0"/>
              </a:spcAft>
              <a:defRPr/>
            </a:pPr>
            <a:r>
              <a:rPr lang="en-US" altLang="ja-JP" sz="1400" dirty="0">
                <a:solidFill>
                  <a:srgbClr val="FF0000"/>
                </a:solidFill>
              </a:rPr>
              <a:t>※</a:t>
            </a:r>
            <a:r>
              <a:rPr lang="ja-JP" altLang="en-US" sz="1400" dirty="0">
                <a:solidFill>
                  <a:srgbClr val="FF0000"/>
                </a:solidFill>
              </a:rPr>
              <a:t>箇条書きとすること。</a:t>
            </a:r>
            <a:endParaRPr lang="en-US" altLang="ja-JP" sz="1400" dirty="0">
              <a:solidFill>
                <a:srgbClr val="FF0000"/>
              </a:solidFill>
            </a:endParaRPr>
          </a:p>
          <a:p>
            <a:pPr marL="182562" eaLnBrk="1" fontAlgn="auto" hangingPunct="1">
              <a:spcBef>
                <a:spcPts val="0"/>
              </a:spcBef>
              <a:spcAft>
                <a:spcPts val="0"/>
              </a:spcAft>
              <a:defRPr/>
            </a:pPr>
            <a:r>
              <a:rPr lang="en-US" altLang="ja-JP" sz="1400" dirty="0">
                <a:solidFill>
                  <a:srgbClr val="FF0000"/>
                </a:solidFill>
              </a:rPr>
              <a:t>※3</a:t>
            </a:r>
            <a:r>
              <a:rPr lang="ja-JP" altLang="en-US" sz="1400" dirty="0">
                <a:solidFill>
                  <a:srgbClr val="FF0000"/>
                </a:solidFill>
              </a:rPr>
              <a:t>項目以内にまとめること。</a:t>
            </a:r>
            <a:endParaRPr lang="en-US" altLang="ja-JP" sz="1400" dirty="0">
              <a:solidFill>
                <a:srgbClr val="FF0000"/>
              </a:solidFill>
            </a:endParaRPr>
          </a:p>
        </p:txBody>
      </p:sp>
      <p:sp>
        <p:nvSpPr>
          <p:cNvPr id="10" name="正方形/長方形 9">
            <a:extLst>
              <a:ext uri="{FF2B5EF4-FFF2-40B4-BE49-F238E27FC236}">
                <a16:creationId xmlns:a16="http://schemas.microsoft.com/office/drawing/2014/main" id="{26EF5F4E-0658-42C4-97A7-E3942D2407DE}"/>
              </a:ext>
            </a:extLst>
          </p:cNvPr>
          <p:cNvSpPr/>
          <p:nvPr/>
        </p:nvSpPr>
        <p:spPr>
          <a:xfrm>
            <a:off x="-124726" y="647026"/>
            <a:ext cx="8246078" cy="338554"/>
          </a:xfrm>
          <a:prstGeom prst="rect">
            <a:avLst/>
          </a:prstGeom>
        </p:spPr>
        <p:txBody>
          <a:bodyPr wrap="square">
            <a:spAutoFit/>
          </a:bodyPr>
          <a:lstStyle/>
          <a:p>
            <a:r>
              <a:rPr lang="ja-JP" altLang="en-US" sz="1600" dirty="0"/>
              <a:t>（７）</a:t>
            </a:r>
            <a:r>
              <a:rPr lang="zh-TW" altLang="en-US" sz="1600" dirty="0"/>
              <a:t>間接補助事業</a:t>
            </a:r>
            <a:r>
              <a:rPr lang="ja-JP" altLang="en-US" sz="1600" dirty="0"/>
              <a:t>の波及効果</a:t>
            </a:r>
          </a:p>
        </p:txBody>
      </p:sp>
      <p:sp>
        <p:nvSpPr>
          <p:cNvPr id="11" name="タイトル 1">
            <a:extLst>
              <a:ext uri="{FF2B5EF4-FFF2-40B4-BE49-F238E27FC236}">
                <a16:creationId xmlns:a16="http://schemas.microsoft.com/office/drawing/2014/main" id="{9D1522CD-A64E-49B3-B091-ED788AA8A74A}"/>
              </a:ext>
            </a:extLst>
          </p:cNvPr>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４．事業内容</a:t>
            </a:r>
            <a:endParaRPr kumimoji="1" lang="ja-JP" altLang="en-US" dirty="0">
              <a:latin typeface="Meiryo UI" panose="020B0604030504040204" pitchFamily="50" charset="-128"/>
              <a:ea typeface="Meiryo UI" panose="020B0604030504040204" pitchFamily="50" charset="-128"/>
            </a:endParaRPr>
          </a:p>
        </p:txBody>
      </p:sp>
      <p:sp>
        <p:nvSpPr>
          <p:cNvPr id="6" name="スライド番号プレースホルダー 5">
            <a:extLst>
              <a:ext uri="{FF2B5EF4-FFF2-40B4-BE49-F238E27FC236}">
                <a16:creationId xmlns:a16="http://schemas.microsoft.com/office/drawing/2014/main" id="{44BE6522-134A-2375-27B8-3AFF47969BC9}"/>
              </a:ext>
            </a:extLst>
          </p:cNvPr>
          <p:cNvSpPr>
            <a:spLocks noGrp="1"/>
          </p:cNvSpPr>
          <p:nvPr>
            <p:ph type="sldNum" sz="quarter" idx="12"/>
          </p:nvPr>
        </p:nvSpPr>
        <p:spPr/>
        <p:txBody>
          <a:bodyPr/>
          <a:lstStyle/>
          <a:p>
            <a:pPr>
              <a:defRPr/>
            </a:pPr>
            <a:fld id="{CA8D4A6D-85F2-41B7-A27E-54BD60322951}" type="slidenum">
              <a:rPr lang="ja-JP" altLang="en-US" smtClean="0"/>
              <a:pPr>
                <a:defRPr/>
              </a:pPr>
              <a:t>11</a:t>
            </a:fld>
            <a:endParaRPr lang="ja-JP" altLang="en-US" dirty="0"/>
          </a:p>
        </p:txBody>
      </p:sp>
      <p:pic>
        <p:nvPicPr>
          <p:cNvPr id="3" name="図 2">
            <a:extLst>
              <a:ext uri="{FF2B5EF4-FFF2-40B4-BE49-F238E27FC236}">
                <a16:creationId xmlns:a16="http://schemas.microsoft.com/office/drawing/2014/main" id="{26D691F6-1363-4170-F9A2-ACC4C8618EBE}"/>
              </a:ext>
            </a:extLst>
          </p:cNvPr>
          <p:cNvPicPr>
            <a:picLocks noChangeAspect="1"/>
          </p:cNvPicPr>
          <p:nvPr/>
        </p:nvPicPr>
        <p:blipFill>
          <a:blip r:embed="rId2"/>
          <a:stretch>
            <a:fillRect/>
          </a:stretch>
        </p:blipFill>
        <p:spPr>
          <a:xfrm>
            <a:off x="2072680" y="6502566"/>
            <a:ext cx="5998984" cy="304826"/>
          </a:xfrm>
          <a:prstGeom prst="rect">
            <a:avLst/>
          </a:prstGeom>
        </p:spPr>
      </p:pic>
    </p:spTree>
    <p:extLst>
      <p:ext uri="{BB962C8B-B14F-4D97-AF65-F5344CB8AC3E}">
        <p14:creationId xmlns:p14="http://schemas.microsoft.com/office/powerpoint/2010/main" val="2841162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p:cNvSpPr txBox="1">
            <a:spLocks/>
          </p:cNvSpPr>
          <p:nvPr/>
        </p:nvSpPr>
        <p:spPr bwMode="auto">
          <a:xfrm>
            <a:off x="8913811" y="81756"/>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１枚</a:t>
            </a:r>
          </a:p>
        </p:txBody>
      </p:sp>
      <p:sp>
        <p:nvSpPr>
          <p:cNvPr id="8" name="テキスト ボックス 7"/>
          <p:cNvSpPr txBox="1"/>
          <p:nvPr/>
        </p:nvSpPr>
        <p:spPr>
          <a:xfrm>
            <a:off x="128586" y="1089998"/>
            <a:ext cx="9648825" cy="3491130"/>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endParaRPr lang="en-US" altLang="ja-JP" sz="1600" dirty="0"/>
          </a:p>
          <a:p>
            <a:pPr eaLnBrk="1" fontAlgn="auto" hangingPunct="1">
              <a:spcBef>
                <a:spcPts val="0"/>
              </a:spcBef>
              <a:spcAft>
                <a:spcPts val="0"/>
              </a:spcAft>
              <a:defRPr/>
            </a:pPr>
            <a:r>
              <a:rPr lang="ja-JP" altLang="en-US" sz="1400" dirty="0"/>
              <a:t>　　賃上げに関し</a:t>
            </a: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r>
              <a:rPr lang="ja-JP" altLang="en-US" sz="1400" dirty="0"/>
              <a:t>　　取り組み予定：　</a:t>
            </a:r>
            <a:r>
              <a:rPr lang="ja-JP" altLang="en-US" sz="1400" kern="100" dirty="0">
                <a:effectLst/>
                <a:latin typeface="+mn-ea"/>
                <a:ea typeface="+mn-ea"/>
                <a:cs typeface="Times New Roman" panose="02020603050405020304" pitchFamily="18" charset="0"/>
              </a:rPr>
              <a:t> □</a:t>
            </a:r>
            <a:r>
              <a:rPr lang="ja-JP" altLang="en-US" sz="1400" dirty="0"/>
              <a:t>あり（　　　　）％以上、　</a:t>
            </a:r>
            <a:r>
              <a:rPr lang="ja-JP" altLang="en-US" sz="1400" kern="100" dirty="0">
                <a:effectLst/>
                <a:latin typeface="+mn-ea"/>
                <a:ea typeface="+mn-ea"/>
                <a:cs typeface="Times New Roman" panose="02020603050405020304" pitchFamily="18" charset="0"/>
              </a:rPr>
              <a:t> □</a:t>
            </a:r>
            <a:r>
              <a:rPr lang="ja-JP" altLang="en-US" sz="1400" dirty="0"/>
              <a:t>なし</a:t>
            </a: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r>
              <a:rPr lang="ja-JP" altLang="en-US" sz="1400" dirty="0"/>
              <a:t>　　　　　　取り組み予定がある場合は、以下のいずれかにチェックをしてください。</a:t>
            </a:r>
            <a:endParaRPr lang="en-US" altLang="ja-JP" sz="1400" dirty="0"/>
          </a:p>
          <a:p>
            <a:pPr marL="629920" indent="-181610" algn="just"/>
            <a:r>
              <a:rPr lang="ja-JP" altLang="en-US" sz="1600" kern="100" dirty="0">
                <a:effectLst/>
                <a:latin typeface="+mn-ea"/>
                <a:ea typeface="+mn-ea"/>
                <a:cs typeface="Times New Roman" panose="02020603050405020304" pitchFamily="18" charset="0"/>
              </a:rPr>
              <a:t>□ </a:t>
            </a:r>
            <a:r>
              <a:rPr lang="ja-JP" altLang="ja-JP" sz="1400" kern="100" dirty="0">
                <a:effectLst/>
                <a:latin typeface="+mn-ea"/>
                <a:ea typeface="+mn-ea"/>
                <a:cs typeface="Times New Roman" panose="02020603050405020304" pitchFamily="18" charset="0"/>
              </a:rPr>
              <a:t>① 令和</a:t>
            </a:r>
            <a:r>
              <a:rPr lang="ja-JP" altLang="en-US" sz="1400" kern="100" dirty="0">
                <a:effectLst/>
                <a:latin typeface="+mn-ea"/>
                <a:ea typeface="+mn-ea"/>
                <a:cs typeface="Times New Roman" panose="02020603050405020304" pitchFamily="18" charset="0"/>
              </a:rPr>
              <a:t>８</a:t>
            </a:r>
            <a:r>
              <a:rPr lang="ja-JP" altLang="ja-JP" sz="1400" kern="100" dirty="0">
                <a:effectLst/>
                <a:latin typeface="+mn-ea"/>
                <a:ea typeface="+mn-ea"/>
                <a:cs typeface="Times New Roman" panose="02020603050405020304" pitchFamily="18" charset="0"/>
              </a:rPr>
              <a:t>年以降に開始する申請者の事業年度において、対前年度比で「給与等受給者一人当たりの平均受給額」を</a:t>
            </a:r>
            <a:endParaRPr lang="en-US" altLang="ja-JP" sz="1400" kern="100" dirty="0">
              <a:effectLst/>
              <a:latin typeface="+mn-ea"/>
              <a:ea typeface="+mn-ea"/>
              <a:cs typeface="Times New Roman" panose="02020603050405020304" pitchFamily="18" charset="0"/>
            </a:endParaRPr>
          </a:p>
          <a:p>
            <a:pPr marL="629920" indent="-181610" algn="just"/>
            <a:r>
              <a:rPr lang="ja-JP" altLang="en-US" sz="1400" kern="100" dirty="0">
                <a:latin typeface="+mn-ea"/>
                <a:ea typeface="+mn-ea"/>
                <a:cs typeface="Times New Roman" panose="02020603050405020304" pitchFamily="18" charset="0"/>
              </a:rPr>
              <a:t>　　　　　</a:t>
            </a:r>
            <a:r>
              <a:rPr lang="en-US" altLang="ja-JP" sz="1400" kern="100" dirty="0">
                <a:effectLst/>
                <a:latin typeface="+mn-ea"/>
                <a:ea typeface="+mn-ea"/>
                <a:cs typeface="Times New Roman" panose="02020603050405020304" pitchFamily="18" charset="0"/>
              </a:rPr>
              <a:t>[</a:t>
            </a:r>
            <a:r>
              <a:rPr lang="ja-JP" altLang="ja-JP" sz="1400" kern="100" dirty="0">
                <a:effectLst/>
                <a:latin typeface="+mn-ea"/>
                <a:ea typeface="+mn-ea"/>
                <a:cs typeface="Times New Roman" panose="02020603050405020304" pitchFamily="18" charset="0"/>
              </a:rPr>
              <a:t>中小企業： </a:t>
            </a:r>
            <a:r>
              <a:rPr lang="en-US" altLang="ja-JP" sz="1400" kern="100" dirty="0">
                <a:effectLst/>
                <a:latin typeface="+mn-ea"/>
                <a:ea typeface="+mn-ea"/>
                <a:cs typeface="Times New Roman" panose="02020603050405020304" pitchFamily="18" charset="0"/>
              </a:rPr>
              <a:t>1.5</a:t>
            </a:r>
            <a:r>
              <a:rPr lang="ja-JP" altLang="ja-JP" sz="1400" kern="100" dirty="0">
                <a:effectLst/>
                <a:latin typeface="+mn-ea"/>
                <a:ea typeface="+mn-ea"/>
                <a:cs typeface="Times New Roman" panose="02020603050405020304" pitchFamily="18" charset="0"/>
              </a:rPr>
              <a:t>％</a:t>
            </a:r>
            <a:r>
              <a:rPr lang="en-US" altLang="ja-JP" sz="1400" kern="100" dirty="0">
                <a:effectLst/>
                <a:latin typeface="+mn-ea"/>
                <a:ea typeface="+mn-ea"/>
                <a:cs typeface="Times New Roman" panose="02020603050405020304" pitchFamily="18" charset="0"/>
              </a:rPr>
              <a:t>]</a:t>
            </a:r>
            <a:r>
              <a:rPr lang="ja-JP" altLang="ja-JP" sz="1400" kern="100" dirty="0">
                <a:effectLst/>
                <a:latin typeface="+mn-ea"/>
                <a:ea typeface="+mn-ea"/>
                <a:cs typeface="Times New Roman" panose="02020603050405020304" pitchFamily="18" charset="0"/>
              </a:rPr>
              <a:t>以上増加させる旨を従業員に表明していること。</a:t>
            </a:r>
            <a:endParaRPr lang="en-US" altLang="ja-JP" sz="1400" kern="100" dirty="0">
              <a:effectLst/>
              <a:latin typeface="+mn-ea"/>
              <a:ea typeface="+mn-ea"/>
              <a:cs typeface="Times New Roman" panose="02020603050405020304" pitchFamily="18" charset="0"/>
            </a:endParaRPr>
          </a:p>
          <a:p>
            <a:pPr marL="629920" indent="-181610" algn="just"/>
            <a:endParaRPr lang="ja-JP" altLang="ja-JP" sz="1200" kern="100" dirty="0">
              <a:effectLst/>
              <a:latin typeface="+mn-ea"/>
              <a:ea typeface="+mn-ea"/>
              <a:cs typeface="Times New Roman" panose="02020603050405020304" pitchFamily="18" charset="0"/>
            </a:endParaRPr>
          </a:p>
          <a:p>
            <a:pPr marL="629920" indent="-181610" algn="just"/>
            <a:r>
              <a:rPr lang="ja-JP" altLang="en-US" sz="1600" kern="100" dirty="0">
                <a:effectLst/>
                <a:latin typeface="+mn-ea"/>
                <a:ea typeface="+mn-ea"/>
                <a:cs typeface="Times New Roman" panose="02020603050405020304" pitchFamily="18" charset="0"/>
              </a:rPr>
              <a:t>□</a:t>
            </a:r>
            <a:r>
              <a:rPr lang="ja-JP" altLang="en-US" sz="1200" kern="100" dirty="0">
                <a:effectLst/>
                <a:latin typeface="+mn-ea"/>
                <a:ea typeface="+mn-ea"/>
                <a:cs typeface="Times New Roman" panose="02020603050405020304" pitchFamily="18" charset="0"/>
              </a:rPr>
              <a:t> </a:t>
            </a:r>
            <a:r>
              <a:rPr lang="ja-JP" altLang="ja-JP" sz="1400" kern="100" dirty="0">
                <a:effectLst/>
                <a:latin typeface="+mn-ea"/>
                <a:ea typeface="+mn-ea"/>
                <a:cs typeface="Times New Roman" panose="02020603050405020304" pitchFamily="18" charset="0"/>
              </a:rPr>
              <a:t>② 令和</a:t>
            </a:r>
            <a:r>
              <a:rPr lang="ja-JP" altLang="en-US" sz="1400" kern="100" dirty="0">
                <a:effectLst/>
                <a:latin typeface="+mn-ea"/>
                <a:ea typeface="+mn-ea"/>
                <a:cs typeface="Times New Roman" panose="02020603050405020304" pitchFamily="18" charset="0"/>
              </a:rPr>
              <a:t>８</a:t>
            </a:r>
            <a:r>
              <a:rPr lang="ja-JP" altLang="ja-JP" sz="1400" kern="100" dirty="0">
                <a:effectLst/>
                <a:latin typeface="+mn-ea"/>
                <a:ea typeface="+mn-ea"/>
                <a:cs typeface="Times New Roman" panose="02020603050405020304" pitchFamily="18" charset="0"/>
              </a:rPr>
              <a:t>年以降の暦年において、対前年比で「給与等受給者一人当たりの平均受給額」を</a:t>
            </a:r>
            <a:endParaRPr lang="en-US" altLang="ja-JP" sz="1400" kern="100" dirty="0">
              <a:effectLst/>
              <a:latin typeface="+mn-ea"/>
              <a:ea typeface="+mn-ea"/>
              <a:cs typeface="Times New Roman" panose="02020603050405020304" pitchFamily="18" charset="0"/>
            </a:endParaRPr>
          </a:p>
          <a:p>
            <a:pPr marL="629920" indent="-181610" algn="just"/>
            <a:r>
              <a:rPr lang="ja-JP" altLang="en-US" sz="1400" kern="100" dirty="0">
                <a:latin typeface="+mn-ea"/>
                <a:ea typeface="+mn-ea"/>
                <a:cs typeface="Times New Roman" panose="02020603050405020304" pitchFamily="18" charset="0"/>
              </a:rPr>
              <a:t>　　　　　</a:t>
            </a:r>
            <a:r>
              <a:rPr lang="en-US" altLang="ja-JP" sz="1400" kern="100" dirty="0">
                <a:effectLst/>
                <a:latin typeface="+mn-ea"/>
                <a:ea typeface="+mn-ea"/>
                <a:cs typeface="Times New Roman" panose="02020603050405020304" pitchFamily="18" charset="0"/>
              </a:rPr>
              <a:t>[</a:t>
            </a:r>
            <a:r>
              <a:rPr lang="ja-JP" altLang="ja-JP" sz="1400" kern="100" dirty="0">
                <a:effectLst/>
                <a:latin typeface="+mn-ea"/>
                <a:ea typeface="+mn-ea"/>
                <a:cs typeface="Times New Roman" panose="02020603050405020304" pitchFamily="18" charset="0"/>
              </a:rPr>
              <a:t>中小企業：</a:t>
            </a:r>
            <a:r>
              <a:rPr lang="en-US" altLang="ja-JP" sz="1400" kern="100" dirty="0">
                <a:effectLst/>
                <a:latin typeface="+mn-ea"/>
                <a:ea typeface="+mn-ea"/>
                <a:cs typeface="Times New Roman" panose="02020603050405020304" pitchFamily="18" charset="0"/>
              </a:rPr>
              <a:t>1.5</a:t>
            </a:r>
            <a:r>
              <a:rPr lang="ja-JP" altLang="ja-JP" sz="1400" kern="100" dirty="0">
                <a:effectLst/>
                <a:latin typeface="+mn-ea"/>
                <a:ea typeface="+mn-ea"/>
                <a:cs typeface="Times New Roman" panose="02020603050405020304" pitchFamily="18" charset="0"/>
              </a:rPr>
              <a:t>％</a:t>
            </a:r>
            <a:r>
              <a:rPr lang="en-US" altLang="ja-JP" sz="1400" kern="100" dirty="0">
                <a:effectLst/>
                <a:latin typeface="+mn-ea"/>
                <a:ea typeface="+mn-ea"/>
                <a:cs typeface="Times New Roman" panose="02020603050405020304" pitchFamily="18" charset="0"/>
              </a:rPr>
              <a:t>]</a:t>
            </a:r>
            <a:r>
              <a:rPr lang="ja-JP" altLang="ja-JP" sz="1400" kern="100" dirty="0">
                <a:effectLst/>
                <a:latin typeface="+mn-ea"/>
                <a:ea typeface="+mn-ea"/>
                <a:cs typeface="Times New Roman" panose="02020603050405020304" pitchFamily="18" charset="0"/>
              </a:rPr>
              <a:t>以上増加させる旨を従業員に表明していること。</a:t>
            </a:r>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r>
              <a:rPr lang="ja-JP" altLang="en-US" sz="1400" dirty="0"/>
              <a:t>　　　　</a:t>
            </a:r>
            <a:endParaRPr lang="en-US" altLang="ja-JP" sz="1400" dirty="0"/>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r>
              <a:rPr lang="en-US" altLang="ja-JP" sz="1400" dirty="0">
                <a:solidFill>
                  <a:srgbClr val="FF0000"/>
                </a:solidFill>
              </a:rPr>
              <a:t>※</a:t>
            </a:r>
            <a:r>
              <a:rPr lang="ja-JP" altLang="ja-JP" sz="1400" dirty="0">
                <a:solidFill>
                  <a:srgbClr val="FF0000"/>
                </a:solidFill>
              </a:rPr>
              <a:t>中小企業等は</a:t>
            </a:r>
            <a:r>
              <a:rPr lang="en-US" altLang="ja-JP" sz="1400" dirty="0">
                <a:solidFill>
                  <a:srgbClr val="FF0000"/>
                </a:solidFill>
              </a:rPr>
              <a:t>1.5</a:t>
            </a:r>
            <a:r>
              <a:rPr lang="ja-JP" altLang="ja-JP" sz="1400" dirty="0">
                <a:solidFill>
                  <a:srgbClr val="FF0000"/>
                </a:solidFill>
              </a:rPr>
              <a:t>％以上の賃上げに取り組む予定があるか。</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endParaRPr lang="en-US" altLang="ja-JP" sz="1400" dirty="0"/>
          </a:p>
        </p:txBody>
      </p:sp>
      <p:sp>
        <p:nvSpPr>
          <p:cNvPr id="10" name="正方形/長方形 9">
            <a:extLst>
              <a:ext uri="{FF2B5EF4-FFF2-40B4-BE49-F238E27FC236}">
                <a16:creationId xmlns:a16="http://schemas.microsoft.com/office/drawing/2014/main" id="{26EF5F4E-0658-42C4-97A7-E3942D2407DE}"/>
              </a:ext>
            </a:extLst>
          </p:cNvPr>
          <p:cNvSpPr/>
          <p:nvPr/>
        </p:nvSpPr>
        <p:spPr>
          <a:xfrm>
            <a:off x="-124726" y="647026"/>
            <a:ext cx="8246078" cy="338554"/>
          </a:xfrm>
          <a:prstGeom prst="rect">
            <a:avLst/>
          </a:prstGeom>
        </p:spPr>
        <p:txBody>
          <a:bodyPr wrap="square">
            <a:spAutoFit/>
          </a:bodyPr>
          <a:lstStyle/>
          <a:p>
            <a:r>
              <a:rPr lang="ja-JP" altLang="en-US" sz="1600" dirty="0"/>
              <a:t>（８）賃上げに関する取組</a:t>
            </a:r>
            <a:r>
              <a:rPr lang="en-US" altLang="ja-JP" sz="1600" dirty="0"/>
              <a:t>※</a:t>
            </a:r>
            <a:endParaRPr lang="ja-JP" altLang="en-US" sz="1600" dirty="0"/>
          </a:p>
        </p:txBody>
      </p:sp>
      <p:sp>
        <p:nvSpPr>
          <p:cNvPr id="11" name="タイトル 1">
            <a:extLst>
              <a:ext uri="{FF2B5EF4-FFF2-40B4-BE49-F238E27FC236}">
                <a16:creationId xmlns:a16="http://schemas.microsoft.com/office/drawing/2014/main" id="{9D1522CD-A64E-49B3-B091-ED788AA8A74A}"/>
              </a:ext>
            </a:extLst>
          </p:cNvPr>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４．事業内容</a:t>
            </a:r>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DE8543DC-CC75-C792-E1E4-594375AE14BA}"/>
              </a:ext>
            </a:extLst>
          </p:cNvPr>
          <p:cNvSpPr>
            <a:spLocks noGrp="1"/>
          </p:cNvSpPr>
          <p:nvPr>
            <p:ph type="sldNum" sz="quarter" idx="12"/>
          </p:nvPr>
        </p:nvSpPr>
        <p:spPr/>
        <p:txBody>
          <a:bodyPr/>
          <a:lstStyle/>
          <a:p>
            <a:pPr>
              <a:defRPr/>
            </a:pPr>
            <a:fld id="{CA8D4A6D-85F2-41B7-A27E-54BD60322951}" type="slidenum">
              <a:rPr lang="ja-JP" altLang="en-US" smtClean="0"/>
              <a:pPr>
                <a:defRPr/>
              </a:pPr>
              <a:t>12</a:t>
            </a:fld>
            <a:endParaRPr lang="ja-JP" altLang="en-US" dirty="0"/>
          </a:p>
        </p:txBody>
      </p:sp>
      <p:pic>
        <p:nvPicPr>
          <p:cNvPr id="3" name="図 2">
            <a:extLst>
              <a:ext uri="{FF2B5EF4-FFF2-40B4-BE49-F238E27FC236}">
                <a16:creationId xmlns:a16="http://schemas.microsoft.com/office/drawing/2014/main" id="{A7735E8C-4AEA-F9F9-AD31-C7FE834E1D6B}"/>
              </a:ext>
            </a:extLst>
          </p:cNvPr>
          <p:cNvPicPr>
            <a:picLocks noChangeAspect="1"/>
          </p:cNvPicPr>
          <p:nvPr/>
        </p:nvPicPr>
        <p:blipFill>
          <a:blip r:embed="rId2"/>
          <a:stretch>
            <a:fillRect/>
          </a:stretch>
        </p:blipFill>
        <p:spPr>
          <a:xfrm>
            <a:off x="2000672" y="6444939"/>
            <a:ext cx="5998984" cy="304826"/>
          </a:xfrm>
          <a:prstGeom prst="rect">
            <a:avLst/>
          </a:prstGeom>
        </p:spPr>
      </p:pic>
    </p:spTree>
    <p:extLst>
      <p:ext uri="{BB962C8B-B14F-4D97-AF65-F5344CB8AC3E}">
        <p14:creationId xmlns:p14="http://schemas.microsoft.com/office/powerpoint/2010/main" val="40337245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1200" b="1" dirty="0">
                <a:solidFill>
                  <a:srgbClr val="FF0000"/>
                </a:solidFill>
                <a:latin typeface="Meiryo UI" panose="020B0604030504040204" pitchFamily="50" charset="-128"/>
                <a:ea typeface="Meiryo UI" panose="020B0604030504040204" pitchFamily="50" charset="-128"/>
              </a:rPr>
              <a:t>1</a:t>
            </a:r>
            <a:r>
              <a:rPr lang="ja-JP" altLang="en-US" sz="1200" b="1" dirty="0">
                <a:solidFill>
                  <a:srgbClr val="FF0000"/>
                </a:solidFill>
                <a:latin typeface="Meiryo UI" panose="020B0604030504040204" pitchFamily="50" charset="-128"/>
                <a:ea typeface="Meiryo UI" panose="020B0604030504040204" pitchFamily="50" charset="-128"/>
              </a:rPr>
              <a:t>枚</a:t>
            </a:r>
          </a:p>
        </p:txBody>
      </p:sp>
      <p:sp>
        <p:nvSpPr>
          <p:cNvPr id="8" name="テキスト ボックス 7"/>
          <p:cNvSpPr txBox="1"/>
          <p:nvPr/>
        </p:nvSpPr>
        <p:spPr>
          <a:xfrm>
            <a:off x="128586" y="1089998"/>
            <a:ext cx="9648825" cy="3491130"/>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endParaRPr lang="en-US" altLang="ja-JP" sz="1600" dirty="0"/>
          </a:p>
          <a:p>
            <a:pPr eaLnBrk="1" fontAlgn="auto" hangingPunct="1">
              <a:spcBef>
                <a:spcPts val="0"/>
              </a:spcBef>
              <a:spcAft>
                <a:spcPts val="0"/>
              </a:spcAft>
              <a:defRPr/>
            </a:pPr>
            <a:r>
              <a:rPr lang="ja-JP" altLang="en-US" sz="1400" dirty="0"/>
              <a:t>　　地域未来牽引企業に関し</a:t>
            </a: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r>
              <a:rPr lang="ja-JP" altLang="en-US" sz="1400" dirty="0"/>
              <a:t>　　取り組み：　</a:t>
            </a:r>
            <a:r>
              <a:rPr lang="ja-JP" altLang="en-US" sz="1400" kern="100" dirty="0">
                <a:effectLst/>
                <a:latin typeface="+mn-ea"/>
                <a:ea typeface="+mn-ea"/>
                <a:cs typeface="Times New Roman" panose="02020603050405020304" pitchFamily="18" charset="0"/>
              </a:rPr>
              <a:t> □</a:t>
            </a:r>
            <a:r>
              <a:rPr lang="ja-JP" altLang="en-US" sz="1400" dirty="0"/>
              <a:t>あり　　</a:t>
            </a:r>
            <a:r>
              <a:rPr lang="ja-JP" altLang="en-US" sz="1400" kern="100" dirty="0">
                <a:effectLst/>
                <a:latin typeface="+mn-ea"/>
                <a:ea typeface="+mn-ea"/>
                <a:cs typeface="Times New Roman" panose="02020603050405020304" pitchFamily="18" charset="0"/>
              </a:rPr>
              <a:t>□</a:t>
            </a:r>
            <a:r>
              <a:rPr lang="ja-JP" altLang="en-US" sz="1400" dirty="0"/>
              <a:t>なし</a:t>
            </a: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r>
              <a:rPr lang="ja-JP" altLang="en-US" sz="1400" dirty="0"/>
              <a:t>　　　　　　取り組みがある場合は、該当するものにチェックをしてください。</a:t>
            </a:r>
            <a:endParaRPr lang="en-US" altLang="ja-JP" sz="1400" dirty="0"/>
          </a:p>
          <a:p>
            <a:pPr eaLnBrk="1" fontAlgn="auto" hangingPunct="1">
              <a:spcBef>
                <a:spcPts val="0"/>
              </a:spcBef>
              <a:spcAft>
                <a:spcPts val="0"/>
              </a:spcAft>
              <a:defRPr/>
            </a:pPr>
            <a:endParaRPr lang="en-US" altLang="ja-JP" sz="1400" dirty="0"/>
          </a:p>
          <a:p>
            <a:pPr marL="629920" indent="-181610" algn="just"/>
            <a:r>
              <a:rPr lang="ja-JP" altLang="en-US" sz="1400" kern="100" dirty="0">
                <a:effectLst/>
                <a:latin typeface="+mn-ea"/>
                <a:ea typeface="+mn-ea"/>
                <a:cs typeface="Times New Roman" panose="02020603050405020304" pitchFamily="18" charset="0"/>
              </a:rPr>
              <a:t>□ </a:t>
            </a:r>
            <a:r>
              <a:rPr lang="ja-JP" altLang="ja-JP" sz="1400" dirty="0">
                <a:effectLst/>
                <a:latin typeface="+mn-ea"/>
                <a:ea typeface="+mn-ea"/>
                <a:cs typeface="Times New Roman" panose="02020603050405020304" pitchFamily="18" charset="0"/>
              </a:rPr>
              <a:t>地域未来牽引企業としての「目標」を経済産業省に提出している事業者</a:t>
            </a:r>
            <a:endParaRPr lang="en-US" altLang="ja-JP" sz="1400" kern="100" dirty="0">
              <a:effectLst/>
              <a:latin typeface="+mn-ea"/>
              <a:ea typeface="+mn-ea"/>
              <a:cs typeface="Times New Roman" panose="02020603050405020304" pitchFamily="18" charset="0"/>
            </a:endParaRPr>
          </a:p>
          <a:p>
            <a:pPr marL="629920" indent="-181610" algn="just"/>
            <a:endParaRPr lang="ja-JP" altLang="ja-JP" sz="1400" kern="100" dirty="0">
              <a:effectLst/>
              <a:latin typeface="+mn-ea"/>
              <a:ea typeface="+mn-ea"/>
              <a:cs typeface="Times New Roman" panose="02020603050405020304" pitchFamily="18" charset="0"/>
            </a:endParaRPr>
          </a:p>
          <a:p>
            <a:pPr marL="629920" indent="-181610" algn="just"/>
            <a:r>
              <a:rPr lang="ja-JP" altLang="en-US" sz="1400" kern="100" dirty="0">
                <a:effectLst/>
                <a:latin typeface="+mn-ea"/>
                <a:ea typeface="+mn-ea"/>
                <a:cs typeface="Times New Roman" panose="02020603050405020304" pitchFamily="18" charset="0"/>
              </a:rPr>
              <a:t>□ </a:t>
            </a:r>
            <a:r>
              <a:rPr lang="ja-JP" altLang="ja-JP" sz="1400" dirty="0">
                <a:effectLst/>
                <a:latin typeface="+mn-ea"/>
                <a:ea typeface="+mn-ea"/>
                <a:cs typeface="Times New Roman" panose="02020603050405020304" pitchFamily="18" charset="0"/>
              </a:rPr>
              <a:t>地域未来投資促進法に基づく地域経済牽引事業計画（公募締切日が当該計画の実施期間であるものに限る）を作成し、都道府県からの承認を受けている事業者</a:t>
            </a:r>
            <a:endParaRPr lang="en-US" altLang="ja-JP" sz="1400" dirty="0">
              <a:latin typeface="+mn-ea"/>
              <a:ea typeface="+mn-ea"/>
            </a:endParaRPr>
          </a:p>
          <a:p>
            <a:pPr eaLnBrk="1" fontAlgn="auto" hangingPunct="1">
              <a:spcBef>
                <a:spcPts val="0"/>
              </a:spcBef>
              <a:spcAft>
                <a:spcPts val="0"/>
              </a:spcAft>
              <a:defRPr/>
            </a:pPr>
            <a:r>
              <a:rPr lang="ja-JP" altLang="en-US" sz="1400" dirty="0"/>
              <a:t>　　　　</a:t>
            </a:r>
            <a:endParaRPr lang="en-US" altLang="ja-JP" sz="1400" dirty="0"/>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endParaRPr lang="en-US" altLang="ja-JP" sz="1400" dirty="0"/>
          </a:p>
        </p:txBody>
      </p:sp>
      <p:sp>
        <p:nvSpPr>
          <p:cNvPr id="10" name="正方形/長方形 9">
            <a:extLst>
              <a:ext uri="{FF2B5EF4-FFF2-40B4-BE49-F238E27FC236}">
                <a16:creationId xmlns:a16="http://schemas.microsoft.com/office/drawing/2014/main" id="{26EF5F4E-0658-42C4-97A7-E3942D2407DE}"/>
              </a:ext>
            </a:extLst>
          </p:cNvPr>
          <p:cNvSpPr/>
          <p:nvPr/>
        </p:nvSpPr>
        <p:spPr>
          <a:xfrm>
            <a:off x="-124726" y="647026"/>
            <a:ext cx="8246078" cy="338554"/>
          </a:xfrm>
          <a:prstGeom prst="rect">
            <a:avLst/>
          </a:prstGeom>
        </p:spPr>
        <p:txBody>
          <a:bodyPr wrap="square">
            <a:spAutoFit/>
          </a:bodyPr>
          <a:lstStyle/>
          <a:p>
            <a:r>
              <a:rPr lang="ja-JP" altLang="en-US" sz="1600" dirty="0"/>
              <a:t>（９）地域未来牽引企業</a:t>
            </a:r>
          </a:p>
        </p:txBody>
      </p:sp>
      <p:sp>
        <p:nvSpPr>
          <p:cNvPr id="11" name="タイトル 1">
            <a:extLst>
              <a:ext uri="{FF2B5EF4-FFF2-40B4-BE49-F238E27FC236}">
                <a16:creationId xmlns:a16="http://schemas.microsoft.com/office/drawing/2014/main" id="{9D1522CD-A64E-49B3-B091-ED788AA8A74A}"/>
              </a:ext>
            </a:extLst>
          </p:cNvPr>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４．事業内容</a:t>
            </a:r>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D1B06AE3-4D2B-F38B-FC73-7BD332C3395A}"/>
              </a:ext>
            </a:extLst>
          </p:cNvPr>
          <p:cNvSpPr>
            <a:spLocks noGrp="1"/>
          </p:cNvSpPr>
          <p:nvPr>
            <p:ph type="sldNum" sz="quarter" idx="12"/>
          </p:nvPr>
        </p:nvSpPr>
        <p:spPr/>
        <p:txBody>
          <a:bodyPr/>
          <a:lstStyle/>
          <a:p>
            <a:pPr>
              <a:defRPr/>
            </a:pPr>
            <a:fld id="{CA8D4A6D-85F2-41B7-A27E-54BD60322951}" type="slidenum">
              <a:rPr lang="ja-JP" altLang="en-US" smtClean="0"/>
              <a:pPr>
                <a:defRPr/>
              </a:pPr>
              <a:t>13</a:t>
            </a:fld>
            <a:endParaRPr lang="ja-JP" altLang="en-US" dirty="0"/>
          </a:p>
        </p:txBody>
      </p:sp>
      <p:pic>
        <p:nvPicPr>
          <p:cNvPr id="3" name="図 2">
            <a:extLst>
              <a:ext uri="{FF2B5EF4-FFF2-40B4-BE49-F238E27FC236}">
                <a16:creationId xmlns:a16="http://schemas.microsoft.com/office/drawing/2014/main" id="{629CD88C-DD09-E55D-DF17-113D5FAA4B99}"/>
              </a:ext>
            </a:extLst>
          </p:cNvPr>
          <p:cNvPicPr>
            <a:picLocks noChangeAspect="1"/>
          </p:cNvPicPr>
          <p:nvPr/>
        </p:nvPicPr>
        <p:blipFill>
          <a:blip r:embed="rId2"/>
          <a:stretch>
            <a:fillRect/>
          </a:stretch>
        </p:blipFill>
        <p:spPr>
          <a:xfrm>
            <a:off x="1953506" y="6513486"/>
            <a:ext cx="5998984" cy="304826"/>
          </a:xfrm>
          <a:prstGeom prst="rect">
            <a:avLst/>
          </a:prstGeom>
        </p:spPr>
      </p:pic>
    </p:spTree>
    <p:extLst>
      <p:ext uri="{BB962C8B-B14F-4D97-AF65-F5344CB8AC3E}">
        <p14:creationId xmlns:p14="http://schemas.microsoft.com/office/powerpoint/2010/main" val="3766934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FF422-C83F-CA32-F367-EB1D14BB1D6F}"/>
            </a:ext>
          </a:extLst>
        </p:cNvPr>
        <p:cNvGrpSpPr/>
        <p:nvPr/>
      </p:nvGrpSpPr>
      <p:grpSpPr>
        <a:xfrm>
          <a:off x="0" y="0"/>
          <a:ext cx="0" cy="0"/>
          <a:chOff x="0" y="0"/>
          <a:chExt cx="0" cy="0"/>
        </a:xfrm>
      </p:grpSpPr>
      <p:sp>
        <p:nvSpPr>
          <p:cNvPr id="7" name="タイトル 1">
            <a:extLst>
              <a:ext uri="{FF2B5EF4-FFF2-40B4-BE49-F238E27FC236}">
                <a16:creationId xmlns:a16="http://schemas.microsoft.com/office/drawing/2014/main" id="{AD54A313-D5CD-2502-8581-3182453D2ED1}"/>
              </a:ext>
            </a:extLst>
          </p:cNvPr>
          <p:cNvSpPr txBox="1">
            <a:spLocks/>
          </p:cNvSpPr>
          <p:nvPr/>
        </p:nvSpPr>
        <p:spPr bwMode="auto">
          <a:xfrm>
            <a:off x="8877989" y="81756"/>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1200" b="1" dirty="0">
                <a:solidFill>
                  <a:srgbClr val="FF0000"/>
                </a:solidFill>
                <a:latin typeface="Meiryo UI" panose="020B0604030504040204" pitchFamily="50" charset="-128"/>
                <a:ea typeface="Meiryo UI" panose="020B0604030504040204" pitchFamily="50" charset="-128"/>
              </a:rPr>
              <a:t>1</a:t>
            </a:r>
            <a:r>
              <a:rPr lang="ja-JP" altLang="en-US" sz="1200" b="1" dirty="0">
                <a:solidFill>
                  <a:srgbClr val="FF0000"/>
                </a:solidFill>
                <a:latin typeface="Meiryo UI" panose="020B0604030504040204" pitchFamily="50" charset="-128"/>
                <a:ea typeface="Meiryo UI" panose="020B0604030504040204" pitchFamily="50" charset="-128"/>
              </a:rPr>
              <a:t>枚</a:t>
            </a:r>
          </a:p>
        </p:txBody>
      </p:sp>
      <p:sp>
        <p:nvSpPr>
          <p:cNvPr id="8" name="テキスト ボックス 7">
            <a:extLst>
              <a:ext uri="{FF2B5EF4-FFF2-40B4-BE49-F238E27FC236}">
                <a16:creationId xmlns:a16="http://schemas.microsoft.com/office/drawing/2014/main" id="{3A689314-A164-2BF4-BB08-4A604F6D6DED}"/>
              </a:ext>
            </a:extLst>
          </p:cNvPr>
          <p:cNvSpPr txBox="1"/>
          <p:nvPr/>
        </p:nvSpPr>
        <p:spPr>
          <a:xfrm>
            <a:off x="128586" y="1089998"/>
            <a:ext cx="9648825" cy="3491130"/>
          </a:xfrm>
          <a:prstGeom prst="rect">
            <a:avLst/>
          </a:prstGeom>
          <a:solidFill>
            <a:schemeClr val="bg1"/>
          </a:solidFill>
          <a:ln w="3175">
            <a:solidFill>
              <a:schemeClr val="tx1"/>
            </a:solidFill>
          </a:ln>
          <a:effectLst/>
        </p:spPr>
        <p:txBody>
          <a:bodyPr/>
          <a:lstStyle/>
          <a:p>
            <a:pPr eaLnBrk="1" fontAlgn="auto" hangingPunct="1">
              <a:spcBef>
                <a:spcPts val="0"/>
              </a:spcBef>
              <a:spcAft>
                <a:spcPts val="0"/>
              </a:spcAft>
              <a:defRPr/>
            </a:pPr>
            <a:endParaRPr lang="en-US" altLang="ja-JP" sz="1600" dirty="0"/>
          </a:p>
          <a:p>
            <a:pPr eaLnBrk="1" fontAlgn="auto" hangingPunct="1">
              <a:spcBef>
                <a:spcPts val="0"/>
              </a:spcBef>
              <a:spcAft>
                <a:spcPts val="0"/>
              </a:spcAft>
              <a:defRPr/>
            </a:pPr>
            <a:r>
              <a:rPr lang="ja-JP" altLang="en-US" sz="1400" dirty="0"/>
              <a:t>　　循環経済に関する関係閣僚会議で取り上げられた素材・製品を対象とする取組であること。</a:t>
            </a: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r>
              <a:rPr lang="en-US" altLang="ja-JP" sz="1400" dirty="0"/>
              <a:t>	</a:t>
            </a:r>
            <a:r>
              <a:rPr lang="ja-JP" altLang="en-US" sz="1400" dirty="0"/>
              <a:t>該当：　</a:t>
            </a:r>
            <a:r>
              <a:rPr lang="ja-JP" altLang="en-US" sz="1400" kern="100" dirty="0">
                <a:effectLst/>
                <a:latin typeface="+mn-ea"/>
                <a:ea typeface="+mn-ea"/>
                <a:cs typeface="Times New Roman" panose="02020603050405020304" pitchFamily="18" charset="0"/>
              </a:rPr>
              <a:t> □</a:t>
            </a:r>
            <a:r>
              <a:rPr lang="ja-JP" altLang="en-US" sz="1400" dirty="0"/>
              <a:t>あり　　</a:t>
            </a:r>
            <a:r>
              <a:rPr lang="ja-JP" altLang="en-US" sz="1400" kern="100" dirty="0">
                <a:effectLst/>
                <a:latin typeface="+mn-ea"/>
                <a:ea typeface="+mn-ea"/>
                <a:cs typeface="Times New Roman" panose="02020603050405020304" pitchFamily="18" charset="0"/>
              </a:rPr>
              <a:t>□</a:t>
            </a:r>
            <a:r>
              <a:rPr lang="ja-JP" altLang="en-US" sz="1400" dirty="0"/>
              <a:t>なし</a:t>
            </a:r>
            <a:endParaRPr lang="en-US" altLang="ja-JP" sz="1400" dirty="0"/>
          </a:p>
          <a:p>
            <a:pPr eaLnBrk="1" fontAlgn="auto" hangingPunct="1">
              <a:spcBef>
                <a:spcPts val="0"/>
              </a:spcBef>
              <a:spcAft>
                <a:spcPts val="0"/>
              </a:spcAft>
              <a:defRPr/>
            </a:pPr>
            <a:r>
              <a:rPr lang="en-US" altLang="ja-JP" sz="1400" dirty="0"/>
              <a:t>	</a:t>
            </a:r>
            <a:r>
              <a:rPr lang="ja-JP" altLang="en-US" sz="1400" dirty="0"/>
              <a:t>具体の素材・製品：○○　　　　</a:t>
            </a:r>
            <a:endParaRPr lang="en-US" altLang="ja-JP" sz="1400" dirty="0"/>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r>
              <a:rPr lang="ja-JP" altLang="en-US" sz="1400" dirty="0">
                <a:solidFill>
                  <a:srgbClr val="FF0000"/>
                </a:solidFill>
              </a:rPr>
              <a:t>　　　　　　　　　　　　　　</a:t>
            </a: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solidFill>
                <a:srgbClr val="FF0000"/>
              </a:solidFill>
            </a:endParaRPr>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endParaRPr lang="en-US" altLang="ja-JP" sz="1400" dirty="0"/>
          </a:p>
          <a:p>
            <a:pPr eaLnBrk="1" fontAlgn="auto" hangingPunct="1">
              <a:spcBef>
                <a:spcPts val="0"/>
              </a:spcBef>
              <a:spcAft>
                <a:spcPts val="0"/>
              </a:spcAft>
              <a:defRPr/>
            </a:pPr>
            <a:endParaRPr lang="en-US" altLang="ja-JP" sz="1400" dirty="0"/>
          </a:p>
        </p:txBody>
      </p:sp>
      <p:sp>
        <p:nvSpPr>
          <p:cNvPr id="10" name="正方形/長方形 9">
            <a:extLst>
              <a:ext uri="{FF2B5EF4-FFF2-40B4-BE49-F238E27FC236}">
                <a16:creationId xmlns:a16="http://schemas.microsoft.com/office/drawing/2014/main" id="{EA479ED3-F877-FA3B-4A69-78FC0F4AFB22}"/>
              </a:ext>
            </a:extLst>
          </p:cNvPr>
          <p:cNvSpPr/>
          <p:nvPr/>
        </p:nvSpPr>
        <p:spPr>
          <a:xfrm>
            <a:off x="-124726" y="647026"/>
            <a:ext cx="8246078" cy="338554"/>
          </a:xfrm>
          <a:prstGeom prst="rect">
            <a:avLst/>
          </a:prstGeom>
        </p:spPr>
        <p:txBody>
          <a:bodyPr wrap="square">
            <a:spAutoFit/>
          </a:bodyPr>
          <a:lstStyle/>
          <a:p>
            <a:r>
              <a:rPr lang="ja-JP" altLang="en-US" sz="1600" dirty="0"/>
              <a:t>（１０）その他</a:t>
            </a:r>
          </a:p>
        </p:txBody>
      </p:sp>
      <p:sp>
        <p:nvSpPr>
          <p:cNvPr id="11" name="タイトル 1">
            <a:extLst>
              <a:ext uri="{FF2B5EF4-FFF2-40B4-BE49-F238E27FC236}">
                <a16:creationId xmlns:a16="http://schemas.microsoft.com/office/drawing/2014/main" id="{7E80B92C-3423-BEAD-FF8B-B62D67023C2D}"/>
              </a:ext>
            </a:extLst>
          </p:cNvPr>
          <p:cNvSpPr>
            <a:spLocks noGrp="1"/>
          </p:cNvSpPr>
          <p:nvPr>
            <p:ph type="title"/>
          </p:nvPr>
        </p:nvSpPr>
        <p:spPr/>
        <p:txBody>
          <a:bodyPr/>
          <a:lstStyle/>
          <a:p>
            <a:r>
              <a:rPr lang="ja-JP" altLang="en-US" dirty="0">
                <a:latin typeface="Meiryo UI" panose="020B0604030504040204" pitchFamily="50" charset="-128"/>
                <a:ea typeface="Meiryo UI" panose="020B0604030504040204" pitchFamily="50" charset="-128"/>
              </a:rPr>
              <a:t>４．事業内容</a:t>
            </a:r>
            <a:endParaRPr kumimoji="1" lang="ja-JP" altLang="en-US" dirty="0">
              <a:latin typeface="Meiryo UI" panose="020B0604030504040204" pitchFamily="50" charset="-128"/>
              <a:ea typeface="Meiryo UI" panose="020B0604030504040204" pitchFamily="50" charset="-128"/>
            </a:endParaRPr>
          </a:p>
        </p:txBody>
      </p:sp>
      <p:sp>
        <p:nvSpPr>
          <p:cNvPr id="4" name="スライド番号プレースホルダー 3">
            <a:extLst>
              <a:ext uri="{FF2B5EF4-FFF2-40B4-BE49-F238E27FC236}">
                <a16:creationId xmlns:a16="http://schemas.microsoft.com/office/drawing/2014/main" id="{A06D72F4-9FAD-F01A-5C9E-234D805CD9DF}"/>
              </a:ext>
            </a:extLst>
          </p:cNvPr>
          <p:cNvSpPr>
            <a:spLocks noGrp="1"/>
          </p:cNvSpPr>
          <p:nvPr>
            <p:ph type="sldNum" sz="quarter" idx="12"/>
          </p:nvPr>
        </p:nvSpPr>
        <p:spPr/>
        <p:txBody>
          <a:bodyPr/>
          <a:lstStyle/>
          <a:p>
            <a:pPr>
              <a:defRPr/>
            </a:pPr>
            <a:fld id="{CA8D4A6D-85F2-41B7-A27E-54BD60322951}" type="slidenum">
              <a:rPr lang="ja-JP" altLang="en-US" smtClean="0"/>
              <a:pPr>
                <a:defRPr/>
              </a:pPr>
              <a:t>14</a:t>
            </a:fld>
            <a:endParaRPr lang="ja-JP" altLang="en-US" dirty="0"/>
          </a:p>
        </p:txBody>
      </p:sp>
      <p:pic>
        <p:nvPicPr>
          <p:cNvPr id="3" name="図 2">
            <a:extLst>
              <a:ext uri="{FF2B5EF4-FFF2-40B4-BE49-F238E27FC236}">
                <a16:creationId xmlns:a16="http://schemas.microsoft.com/office/drawing/2014/main" id="{0C9C2B3A-BD46-726A-36C8-6AEB81FFCD96}"/>
              </a:ext>
            </a:extLst>
          </p:cNvPr>
          <p:cNvPicPr>
            <a:picLocks noChangeAspect="1"/>
          </p:cNvPicPr>
          <p:nvPr/>
        </p:nvPicPr>
        <p:blipFill>
          <a:blip r:embed="rId2"/>
          <a:stretch>
            <a:fillRect/>
          </a:stretch>
        </p:blipFill>
        <p:spPr>
          <a:xfrm>
            <a:off x="1953506" y="6513486"/>
            <a:ext cx="5998984" cy="304826"/>
          </a:xfrm>
          <a:prstGeom prst="rect">
            <a:avLst/>
          </a:prstGeom>
        </p:spPr>
      </p:pic>
    </p:spTree>
    <p:extLst>
      <p:ext uri="{BB962C8B-B14F-4D97-AF65-F5344CB8AC3E}">
        <p14:creationId xmlns:p14="http://schemas.microsoft.com/office/powerpoint/2010/main" val="2618357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28464" y="39688"/>
            <a:ext cx="7128792" cy="500061"/>
          </a:xfrm>
        </p:spPr>
        <p:txBody>
          <a:bodyPr/>
          <a:lstStyle/>
          <a:p>
            <a:r>
              <a:rPr lang="ja-JP" altLang="en-US" dirty="0">
                <a:latin typeface="Meiryo UI" panose="020B0604030504040204" pitchFamily="50" charset="-128"/>
                <a:ea typeface="Meiryo UI" panose="020B0604030504040204" pitchFamily="50" charset="-128"/>
              </a:rPr>
              <a:t>５．年間の実施スケジュール・経費　等</a:t>
            </a:r>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bwMode="auto">
          <a:xfrm>
            <a:off x="8985250" y="60325"/>
            <a:ext cx="863600" cy="415925"/>
          </a:xfrm>
          <a:prstGeom prst="rect">
            <a:avLst/>
          </a:prstGeom>
          <a:solidFill>
            <a:schemeClr val="bg1"/>
          </a:solidFill>
          <a:ln w="44450">
            <a:solidFill>
              <a:srgbClr val="FF0000"/>
            </a:solidFill>
            <a:miter lim="800000"/>
            <a:headEnd/>
            <a:tailEnd/>
          </a:ln>
        </p:spPr>
        <p:txBody>
          <a:bodyPr anchor="ctr"/>
          <a:lstStyle>
            <a:lvl1pPr>
              <a:spcBef>
                <a:spcPct val="20000"/>
              </a:spcBef>
              <a:buFont typeface="Arial" panose="020B0604020202020204" pitchFamily="34" charset="0"/>
              <a:buChar char="•"/>
              <a:defRPr kumimoji="1" sz="3200">
                <a:solidFill>
                  <a:schemeClr val="tx1"/>
                </a:solidFill>
                <a:latin typeface="Calibri" panose="020F0502020204030204" pitchFamily="34" charset="0"/>
                <a:ea typeface="ＭＳ Ｐゴシック" panose="020B0600070205080204" pitchFamily="50" charset="-128"/>
              </a:defRPr>
            </a:lvl1pPr>
            <a:lvl2pPr marL="742950" indent="-285750">
              <a:spcBef>
                <a:spcPct val="20000"/>
              </a:spcBef>
              <a:buFont typeface="Arial" panose="020B0604020202020204" pitchFamily="34" charset="0"/>
              <a:buChar char="–"/>
              <a:defRPr kumimoji="1" sz="2800">
                <a:solidFill>
                  <a:schemeClr val="tx1"/>
                </a:solidFill>
                <a:latin typeface="Calibri" panose="020F0502020204030204" pitchFamily="34" charset="0"/>
                <a:ea typeface="ＭＳ Ｐゴシック" panose="020B0600070205080204" pitchFamily="50" charset="-128"/>
              </a:defRPr>
            </a:lvl2pPr>
            <a:lvl3pPr marL="1143000" indent="-228600">
              <a:spcBef>
                <a:spcPct val="20000"/>
              </a:spcBef>
              <a:buFont typeface="Arial" panose="020B0604020202020204" pitchFamily="34" charset="0"/>
              <a:buChar char="•"/>
              <a:defRPr kumimoji="1" sz="2400">
                <a:solidFill>
                  <a:schemeClr val="tx1"/>
                </a:solidFill>
                <a:latin typeface="Calibri" panose="020F0502020204030204" pitchFamily="34" charset="0"/>
                <a:ea typeface="ＭＳ Ｐゴシック" panose="020B0600070205080204" pitchFamily="50" charset="-128"/>
              </a:defRPr>
            </a:lvl3pPr>
            <a:lvl4pPr marL="16002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4pPr>
            <a:lvl5pPr marL="2057400" indent="-228600">
              <a:spcBef>
                <a:spcPct val="20000"/>
              </a:spcBef>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20000"/>
              </a:spcBef>
              <a:spcAft>
                <a:spcPct val="0"/>
              </a:spcAft>
              <a:buFont typeface="Arial" panose="020B0604020202020204" pitchFamily="34" charset="0"/>
              <a:buChar char="»"/>
              <a:defRPr kumimoji="1" sz="2000">
                <a:solidFill>
                  <a:schemeClr val="tx1"/>
                </a:solidFill>
                <a:latin typeface="Calibri" panose="020F0502020204030204" pitchFamily="34" charset="0"/>
                <a:ea typeface="ＭＳ Ｐゴシック" panose="020B0600070205080204" pitchFamily="50" charset="-128"/>
              </a:defRPr>
            </a:lvl9pPr>
          </a:lstStyle>
          <a:p>
            <a:pPr algn="ctr" eaLnBrk="1" hangingPunct="1">
              <a:spcBef>
                <a:spcPct val="0"/>
              </a:spcBef>
              <a:buFontTx/>
              <a:buNone/>
            </a:pPr>
            <a:r>
              <a:rPr lang="en-US" altLang="ja-JP" sz="1200" b="1" dirty="0">
                <a:solidFill>
                  <a:srgbClr val="FF0000"/>
                </a:solidFill>
                <a:latin typeface="Meiryo UI" panose="020B0604030504040204" pitchFamily="50" charset="-128"/>
                <a:ea typeface="Meiryo UI" panose="020B0604030504040204" pitchFamily="50" charset="-128"/>
              </a:rPr>
              <a:t>1</a:t>
            </a:r>
            <a:r>
              <a:rPr lang="ja-JP" altLang="en-US" sz="1200" b="1" dirty="0">
                <a:solidFill>
                  <a:srgbClr val="FF0000"/>
                </a:solidFill>
                <a:latin typeface="Meiryo UI" panose="020B0604030504040204" pitchFamily="50" charset="-128"/>
                <a:ea typeface="Meiryo UI" panose="020B0604030504040204" pitchFamily="50" charset="-128"/>
              </a:rPr>
              <a:t>枚</a:t>
            </a:r>
          </a:p>
        </p:txBody>
      </p:sp>
      <p:sp>
        <p:nvSpPr>
          <p:cNvPr id="25" name="テキスト ボックス 24"/>
          <p:cNvSpPr txBox="1"/>
          <p:nvPr/>
        </p:nvSpPr>
        <p:spPr>
          <a:xfrm>
            <a:off x="92277" y="3178931"/>
            <a:ext cx="9073008" cy="500137"/>
          </a:xfrm>
          <a:prstGeom prst="rect">
            <a:avLst/>
          </a:prstGeom>
          <a:noFill/>
        </p:spPr>
        <p:txBody>
          <a:bodyPr wrap="square" rtlCol="0">
            <a:spAutoFit/>
          </a:bodyPr>
          <a:lstStyle/>
          <a:p>
            <a:pPr marL="285750" indent="-285750">
              <a:buFont typeface="Wingdings" panose="05000000000000000000" pitchFamily="2" charset="2"/>
              <a:buChar char="n"/>
            </a:pPr>
            <a:r>
              <a:rPr lang="ja-JP" altLang="en-US" sz="1600" b="1" dirty="0"/>
              <a:t>補助対象経費及び補助金の配分額</a:t>
            </a:r>
            <a:r>
              <a:rPr kumimoji="1" lang="ja-JP" altLang="en-US" sz="1600" dirty="0"/>
              <a:t>（補助率：</a:t>
            </a:r>
            <a:r>
              <a:rPr kumimoji="1" lang="en-US" altLang="ja-JP" sz="1600" dirty="0"/>
              <a:t>1/3</a:t>
            </a:r>
            <a:r>
              <a:rPr kumimoji="1" lang="ja-JP" altLang="en-US" sz="1600" dirty="0"/>
              <a:t>の場合）</a:t>
            </a:r>
            <a:endParaRPr kumimoji="1" lang="en-US" altLang="ja-JP" sz="1600" dirty="0"/>
          </a:p>
          <a:p>
            <a:r>
              <a:rPr kumimoji="1" lang="en-US" altLang="ja-JP" sz="1050" dirty="0"/>
              <a:t>※</a:t>
            </a:r>
            <a:r>
              <a:rPr kumimoji="1" lang="ja-JP" altLang="en-US" sz="1050" dirty="0"/>
              <a:t>事業期間に応じた年度の配分が分かる表などを作成すること。</a:t>
            </a:r>
            <a:endParaRPr kumimoji="1" lang="en-US" altLang="ja-JP" sz="1050" dirty="0"/>
          </a:p>
        </p:txBody>
      </p:sp>
      <p:sp>
        <p:nvSpPr>
          <p:cNvPr id="28" name="テキスト ボックス 27"/>
          <p:cNvSpPr txBox="1"/>
          <p:nvPr/>
        </p:nvSpPr>
        <p:spPr>
          <a:xfrm>
            <a:off x="83183" y="692696"/>
            <a:ext cx="5157579" cy="338554"/>
          </a:xfrm>
          <a:prstGeom prst="rect">
            <a:avLst/>
          </a:prstGeom>
          <a:noFill/>
        </p:spPr>
        <p:txBody>
          <a:bodyPr wrap="square" rtlCol="0">
            <a:spAutoFit/>
          </a:bodyPr>
          <a:lstStyle/>
          <a:p>
            <a:pPr marL="285750" indent="-285750">
              <a:buFont typeface="Wingdings" panose="05000000000000000000" pitchFamily="2" charset="2"/>
              <a:buChar char="n"/>
            </a:pPr>
            <a:r>
              <a:rPr lang="ja-JP" altLang="en-US" sz="1600" b="1" dirty="0"/>
              <a:t>令和８</a:t>
            </a:r>
            <a:r>
              <a:rPr kumimoji="1" lang="ja-JP" altLang="en-US" sz="1600" b="1" dirty="0"/>
              <a:t>年度事業スケジュール</a:t>
            </a:r>
            <a:endParaRPr kumimoji="1" lang="en-US" altLang="ja-JP" sz="1600" b="1" dirty="0"/>
          </a:p>
        </p:txBody>
      </p:sp>
      <p:cxnSp>
        <p:nvCxnSpPr>
          <p:cNvPr id="29" name="直線矢印コネクタ 28"/>
          <p:cNvCxnSpPr/>
          <p:nvPr/>
        </p:nvCxnSpPr>
        <p:spPr>
          <a:xfrm>
            <a:off x="1620213" y="1899114"/>
            <a:ext cx="784887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30" name="テキスト ボックス 29"/>
          <p:cNvSpPr txBox="1"/>
          <p:nvPr/>
        </p:nvSpPr>
        <p:spPr>
          <a:xfrm>
            <a:off x="1961162" y="1173923"/>
            <a:ext cx="800219" cy="461665"/>
          </a:xfrm>
          <a:prstGeom prst="rect">
            <a:avLst/>
          </a:prstGeom>
          <a:noFill/>
        </p:spPr>
        <p:txBody>
          <a:bodyPr wrap="none" rtlCol="0">
            <a:spAutoFit/>
          </a:bodyPr>
          <a:lstStyle/>
          <a:p>
            <a:pPr algn="ctr"/>
            <a:r>
              <a:rPr kumimoji="1" lang="ja-JP" altLang="en-US" sz="1200" dirty="0">
                <a:cs typeface="メイリオ" panose="020B0604030504040204" pitchFamily="50" charset="-128"/>
              </a:rPr>
              <a:t>３者</a:t>
            </a:r>
            <a:endParaRPr kumimoji="1" lang="en-US" altLang="ja-JP" sz="1200" dirty="0">
              <a:cs typeface="メイリオ" panose="020B0604030504040204" pitchFamily="50" charset="-128"/>
            </a:endParaRPr>
          </a:p>
          <a:p>
            <a:pPr algn="ctr"/>
            <a:r>
              <a:rPr kumimoji="1" lang="ja-JP" altLang="en-US" sz="1200" dirty="0">
                <a:cs typeface="メイリオ" panose="020B0604030504040204" pitchFamily="50" charset="-128"/>
              </a:rPr>
              <a:t>見積依頼</a:t>
            </a:r>
          </a:p>
        </p:txBody>
      </p:sp>
      <p:sp>
        <p:nvSpPr>
          <p:cNvPr id="31" name="テキスト ボックス 30"/>
          <p:cNvSpPr txBox="1"/>
          <p:nvPr/>
        </p:nvSpPr>
        <p:spPr>
          <a:xfrm>
            <a:off x="2798680" y="1362958"/>
            <a:ext cx="492443" cy="276999"/>
          </a:xfrm>
          <a:prstGeom prst="rect">
            <a:avLst/>
          </a:prstGeom>
          <a:noFill/>
        </p:spPr>
        <p:txBody>
          <a:bodyPr wrap="none" rtlCol="0">
            <a:spAutoFit/>
          </a:bodyPr>
          <a:lstStyle/>
          <a:p>
            <a:r>
              <a:rPr kumimoji="1" lang="ja-JP" altLang="en-US" sz="1200" dirty="0">
                <a:cs typeface="メイリオ" panose="020B0604030504040204" pitchFamily="50" charset="-128"/>
              </a:rPr>
              <a:t>発注</a:t>
            </a:r>
          </a:p>
        </p:txBody>
      </p:sp>
      <p:sp>
        <p:nvSpPr>
          <p:cNvPr id="32" name="テキスト ボックス 31"/>
          <p:cNvSpPr txBox="1"/>
          <p:nvPr/>
        </p:nvSpPr>
        <p:spPr>
          <a:xfrm>
            <a:off x="7903152" y="1194321"/>
            <a:ext cx="800219" cy="461665"/>
          </a:xfrm>
          <a:prstGeom prst="rect">
            <a:avLst/>
          </a:prstGeom>
          <a:noFill/>
        </p:spPr>
        <p:txBody>
          <a:bodyPr wrap="none" rtlCol="0">
            <a:spAutoFit/>
          </a:bodyPr>
          <a:lstStyle/>
          <a:p>
            <a:pPr algn="ctr"/>
            <a:r>
              <a:rPr kumimoji="1" lang="ja-JP" altLang="en-US" sz="1200" dirty="0">
                <a:cs typeface="メイリオ" panose="020B0604030504040204" pitchFamily="50" charset="-128"/>
              </a:rPr>
              <a:t>実績報告</a:t>
            </a:r>
            <a:endParaRPr kumimoji="1" lang="en-US" altLang="ja-JP" sz="1200" dirty="0">
              <a:cs typeface="メイリオ" panose="020B0604030504040204" pitchFamily="50" charset="-128"/>
            </a:endParaRPr>
          </a:p>
          <a:p>
            <a:pPr algn="ctr"/>
            <a:r>
              <a:rPr lang="ja-JP" altLang="en-US" sz="1200" dirty="0">
                <a:cs typeface="メイリオ" panose="020B0604030504040204" pitchFamily="50" charset="-128"/>
              </a:rPr>
              <a:t>提出</a:t>
            </a:r>
            <a:endParaRPr kumimoji="1" lang="ja-JP" altLang="en-US" sz="1200" dirty="0">
              <a:cs typeface="メイリオ" panose="020B0604030504040204" pitchFamily="50" charset="-128"/>
            </a:endParaRPr>
          </a:p>
        </p:txBody>
      </p:sp>
      <p:sp>
        <p:nvSpPr>
          <p:cNvPr id="33" name="テキスト ボックス 32"/>
          <p:cNvSpPr txBox="1"/>
          <p:nvPr/>
        </p:nvSpPr>
        <p:spPr>
          <a:xfrm>
            <a:off x="8657218" y="1373158"/>
            <a:ext cx="800219" cy="276999"/>
          </a:xfrm>
          <a:prstGeom prst="rect">
            <a:avLst/>
          </a:prstGeom>
          <a:noFill/>
        </p:spPr>
        <p:txBody>
          <a:bodyPr wrap="none" rtlCol="0">
            <a:spAutoFit/>
          </a:bodyPr>
          <a:lstStyle/>
          <a:p>
            <a:r>
              <a:rPr kumimoji="1" lang="ja-JP" altLang="en-US" sz="1200" dirty="0">
                <a:cs typeface="メイリオ" panose="020B0604030504040204" pitchFamily="50" charset="-128"/>
              </a:rPr>
              <a:t>確定検査</a:t>
            </a:r>
          </a:p>
        </p:txBody>
      </p:sp>
      <p:sp>
        <p:nvSpPr>
          <p:cNvPr id="34" name="テキスト ボックス 33"/>
          <p:cNvSpPr txBox="1"/>
          <p:nvPr/>
        </p:nvSpPr>
        <p:spPr>
          <a:xfrm>
            <a:off x="5849654" y="1354163"/>
            <a:ext cx="492443" cy="276999"/>
          </a:xfrm>
          <a:prstGeom prst="rect">
            <a:avLst/>
          </a:prstGeom>
          <a:noFill/>
        </p:spPr>
        <p:txBody>
          <a:bodyPr wrap="none" rtlCol="0">
            <a:spAutoFit/>
          </a:bodyPr>
          <a:lstStyle/>
          <a:p>
            <a:pPr algn="ctr"/>
            <a:r>
              <a:rPr kumimoji="1" lang="ja-JP" altLang="en-US" sz="1200" dirty="0">
                <a:cs typeface="メイリオ" panose="020B0604030504040204" pitchFamily="50" charset="-128"/>
              </a:rPr>
              <a:t>検収</a:t>
            </a:r>
          </a:p>
        </p:txBody>
      </p:sp>
      <p:sp>
        <p:nvSpPr>
          <p:cNvPr id="35" name="テキスト ボックス 34"/>
          <p:cNvSpPr txBox="1"/>
          <p:nvPr/>
        </p:nvSpPr>
        <p:spPr>
          <a:xfrm>
            <a:off x="1250971" y="1380671"/>
            <a:ext cx="800219" cy="276999"/>
          </a:xfrm>
          <a:prstGeom prst="rect">
            <a:avLst/>
          </a:prstGeom>
          <a:noFill/>
        </p:spPr>
        <p:txBody>
          <a:bodyPr wrap="none" rtlCol="0">
            <a:spAutoFit/>
          </a:bodyPr>
          <a:lstStyle/>
          <a:p>
            <a:r>
              <a:rPr lang="ja-JP" altLang="en-US" sz="1200" dirty="0">
                <a:cs typeface="メイリオ" panose="020B0604030504040204" pitchFamily="50" charset="-128"/>
              </a:rPr>
              <a:t>交付決定</a:t>
            </a:r>
            <a:endParaRPr kumimoji="1" lang="ja-JP" altLang="en-US" sz="1200" dirty="0">
              <a:cs typeface="メイリオ" panose="020B0604030504040204" pitchFamily="50" charset="-128"/>
            </a:endParaRPr>
          </a:p>
        </p:txBody>
      </p:sp>
      <p:sp>
        <p:nvSpPr>
          <p:cNvPr id="36" name="テキスト ボックス 35"/>
          <p:cNvSpPr txBox="1"/>
          <p:nvPr/>
        </p:nvSpPr>
        <p:spPr>
          <a:xfrm>
            <a:off x="6744584" y="2380015"/>
            <a:ext cx="492443" cy="276999"/>
          </a:xfrm>
          <a:prstGeom prst="rect">
            <a:avLst/>
          </a:prstGeom>
          <a:noFill/>
        </p:spPr>
        <p:txBody>
          <a:bodyPr wrap="none" rtlCol="0">
            <a:spAutoFit/>
          </a:bodyPr>
          <a:lstStyle/>
          <a:p>
            <a:pPr algn="ctr"/>
            <a:r>
              <a:rPr kumimoji="1" lang="ja-JP" altLang="en-US" sz="1200" dirty="0">
                <a:cs typeface="メイリオ" panose="020B0604030504040204" pitchFamily="50" charset="-128"/>
              </a:rPr>
              <a:t>検収</a:t>
            </a:r>
          </a:p>
        </p:txBody>
      </p:sp>
      <p:sp>
        <p:nvSpPr>
          <p:cNvPr id="37" name="テキスト ボックス 36"/>
          <p:cNvSpPr txBox="1"/>
          <p:nvPr/>
        </p:nvSpPr>
        <p:spPr>
          <a:xfrm>
            <a:off x="140244" y="1721080"/>
            <a:ext cx="1441420" cy="523220"/>
          </a:xfrm>
          <a:prstGeom prst="rect">
            <a:avLst/>
          </a:prstGeom>
          <a:noFill/>
        </p:spPr>
        <p:txBody>
          <a:bodyPr wrap="none" rtlCol="0">
            <a:spAutoFit/>
          </a:bodyPr>
          <a:lstStyle/>
          <a:p>
            <a:r>
              <a:rPr lang="ja-JP" altLang="en-US" sz="1400" dirty="0">
                <a:cs typeface="メイリオ" panose="020B0604030504040204" pitchFamily="50" charset="-128"/>
              </a:rPr>
              <a:t>実施設計</a:t>
            </a:r>
            <a:endParaRPr lang="en-US" altLang="ja-JP" sz="1400" dirty="0">
              <a:cs typeface="メイリオ" panose="020B0604030504040204" pitchFamily="50" charset="-128"/>
            </a:endParaRPr>
          </a:p>
          <a:p>
            <a:r>
              <a:rPr kumimoji="1" lang="ja-JP" altLang="en-US" sz="1400" dirty="0">
                <a:cs typeface="メイリオ" panose="020B0604030504040204" pitchFamily="50" charset="-128"/>
              </a:rPr>
              <a:t>（＊＊設計社）</a:t>
            </a:r>
          </a:p>
        </p:txBody>
      </p:sp>
      <p:sp>
        <p:nvSpPr>
          <p:cNvPr id="38" name="テキスト ボックス 37"/>
          <p:cNvSpPr txBox="1"/>
          <p:nvPr/>
        </p:nvSpPr>
        <p:spPr>
          <a:xfrm>
            <a:off x="140244" y="2201084"/>
            <a:ext cx="1441420" cy="523220"/>
          </a:xfrm>
          <a:prstGeom prst="rect">
            <a:avLst/>
          </a:prstGeom>
          <a:noFill/>
        </p:spPr>
        <p:txBody>
          <a:bodyPr wrap="none" rtlCol="0">
            <a:spAutoFit/>
          </a:bodyPr>
          <a:lstStyle/>
          <a:p>
            <a:r>
              <a:rPr lang="ja-JP" altLang="en-US" sz="1400" dirty="0">
                <a:cs typeface="メイリオ" panose="020B0604030504040204" pitchFamily="50" charset="-128"/>
              </a:rPr>
              <a:t>設備・工事</a:t>
            </a:r>
            <a:endParaRPr lang="en-US" altLang="ja-JP" sz="1400" dirty="0">
              <a:cs typeface="メイリオ" panose="020B0604030504040204" pitchFamily="50" charset="-128"/>
            </a:endParaRPr>
          </a:p>
          <a:p>
            <a:r>
              <a:rPr kumimoji="1" lang="ja-JP" altLang="en-US" sz="1400" dirty="0">
                <a:cs typeface="メイリオ" panose="020B0604030504040204" pitchFamily="50" charset="-128"/>
              </a:rPr>
              <a:t>（＊＊設備社）</a:t>
            </a:r>
          </a:p>
        </p:txBody>
      </p:sp>
      <p:sp>
        <p:nvSpPr>
          <p:cNvPr id="39" name="二等辺三角形 38"/>
          <p:cNvSpPr/>
          <p:nvPr/>
        </p:nvSpPr>
        <p:spPr bwMode="auto">
          <a:xfrm flipV="1">
            <a:off x="1656426" y="1659746"/>
            <a:ext cx="250588" cy="216024"/>
          </a:xfrm>
          <a:prstGeom prst="triangle">
            <a:avLst/>
          </a:prstGeom>
          <a:solidFill>
            <a:srgbClr val="FF0000"/>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cxnSp>
        <p:nvCxnSpPr>
          <p:cNvPr id="40" name="直線矢印コネクタ 39"/>
          <p:cNvCxnSpPr/>
          <p:nvPr/>
        </p:nvCxnSpPr>
        <p:spPr>
          <a:xfrm>
            <a:off x="1620213" y="2361528"/>
            <a:ext cx="7848872" cy="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42" name="二等辺三角形 41"/>
          <p:cNvSpPr/>
          <p:nvPr/>
        </p:nvSpPr>
        <p:spPr bwMode="auto">
          <a:xfrm flipV="1">
            <a:off x="8870621" y="1659746"/>
            <a:ext cx="250588" cy="216024"/>
          </a:xfrm>
          <a:prstGeom prst="triangle">
            <a:avLst/>
          </a:prstGeom>
          <a:solidFill>
            <a:srgbClr val="FF0000"/>
          </a:solidFill>
          <a:ln>
            <a:headEnd/>
            <a:tailEnd/>
          </a:ln>
        </p:spPr>
        <p:style>
          <a:lnRef idx="2">
            <a:schemeClr val="accent2">
              <a:shade val="50000"/>
            </a:schemeClr>
          </a:lnRef>
          <a:fillRef idx="1">
            <a:schemeClr val="accent2"/>
          </a:fillRef>
          <a:effectRef idx="0">
            <a:schemeClr val="accent2"/>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44" name="二等辺三角形 43"/>
          <p:cNvSpPr/>
          <p:nvPr/>
        </p:nvSpPr>
        <p:spPr bwMode="auto">
          <a:xfrm flipV="1">
            <a:off x="8192026" y="1659746"/>
            <a:ext cx="250588" cy="216024"/>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45" name="テキスト ボックス 44"/>
          <p:cNvSpPr txBox="1"/>
          <p:nvPr/>
        </p:nvSpPr>
        <p:spPr>
          <a:xfrm>
            <a:off x="8317320" y="1679816"/>
            <a:ext cx="544316" cy="276999"/>
          </a:xfrm>
          <a:prstGeom prst="rect">
            <a:avLst/>
          </a:prstGeom>
          <a:noFill/>
        </p:spPr>
        <p:txBody>
          <a:bodyPr wrap="none" rtlCol="0">
            <a:spAutoFit/>
          </a:bodyPr>
          <a:lstStyle/>
          <a:p>
            <a:r>
              <a:rPr lang="en-US" altLang="ja-JP" sz="1200" dirty="0">
                <a:cs typeface="メイリオ" panose="020B0604030504040204" pitchFamily="50" charset="-128"/>
              </a:rPr>
              <a:t>2/28</a:t>
            </a:r>
            <a:endParaRPr kumimoji="1" lang="ja-JP" altLang="en-US" sz="1200" dirty="0">
              <a:cs typeface="メイリオ" panose="020B0604030504040204" pitchFamily="50" charset="-128"/>
            </a:endParaRPr>
          </a:p>
        </p:txBody>
      </p:sp>
      <p:sp>
        <p:nvSpPr>
          <p:cNvPr id="46" name="テキスト ボックス 45"/>
          <p:cNvSpPr txBox="1"/>
          <p:nvPr/>
        </p:nvSpPr>
        <p:spPr>
          <a:xfrm>
            <a:off x="7598825" y="2357658"/>
            <a:ext cx="492443" cy="461665"/>
          </a:xfrm>
          <a:prstGeom prst="rect">
            <a:avLst/>
          </a:prstGeom>
          <a:noFill/>
        </p:spPr>
        <p:txBody>
          <a:bodyPr wrap="none" rtlCol="0">
            <a:spAutoFit/>
          </a:bodyPr>
          <a:lstStyle/>
          <a:p>
            <a:pPr algn="ctr"/>
            <a:r>
              <a:rPr kumimoji="1" lang="ja-JP" altLang="en-US" sz="1200" dirty="0">
                <a:cs typeface="メイリオ" panose="020B0604030504040204" pitchFamily="50" charset="-128"/>
              </a:rPr>
              <a:t>支払</a:t>
            </a:r>
            <a:endParaRPr kumimoji="1" lang="en-US" altLang="ja-JP" sz="1200" dirty="0">
              <a:cs typeface="メイリオ" panose="020B0604030504040204" pitchFamily="50" charset="-128"/>
            </a:endParaRPr>
          </a:p>
          <a:p>
            <a:pPr algn="ctr"/>
            <a:r>
              <a:rPr kumimoji="1" lang="ja-JP" altLang="en-US" sz="1200" dirty="0">
                <a:cs typeface="メイリオ" panose="020B0604030504040204" pitchFamily="50" charset="-128"/>
              </a:rPr>
              <a:t>完了</a:t>
            </a:r>
          </a:p>
        </p:txBody>
      </p:sp>
      <p:sp>
        <p:nvSpPr>
          <p:cNvPr id="47" name="二等辺三角形 46"/>
          <p:cNvSpPr/>
          <p:nvPr/>
        </p:nvSpPr>
        <p:spPr bwMode="auto">
          <a:xfrm flipV="1">
            <a:off x="2288030" y="1721389"/>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48" name="テキスト ボックス 47"/>
          <p:cNvSpPr txBox="1"/>
          <p:nvPr/>
        </p:nvSpPr>
        <p:spPr>
          <a:xfrm>
            <a:off x="6797868" y="1176490"/>
            <a:ext cx="492443" cy="461665"/>
          </a:xfrm>
          <a:prstGeom prst="rect">
            <a:avLst/>
          </a:prstGeom>
          <a:noFill/>
        </p:spPr>
        <p:txBody>
          <a:bodyPr wrap="none" rtlCol="0">
            <a:spAutoFit/>
          </a:bodyPr>
          <a:lstStyle/>
          <a:p>
            <a:pPr algn="ctr"/>
            <a:r>
              <a:rPr kumimoji="1" lang="ja-JP" altLang="en-US" sz="1200" dirty="0">
                <a:cs typeface="メイリオ" panose="020B0604030504040204" pitchFamily="50" charset="-128"/>
              </a:rPr>
              <a:t>支払</a:t>
            </a:r>
            <a:endParaRPr kumimoji="1" lang="en-US" altLang="ja-JP" sz="1200" dirty="0">
              <a:cs typeface="メイリオ" panose="020B0604030504040204" pitchFamily="50" charset="-128"/>
            </a:endParaRPr>
          </a:p>
          <a:p>
            <a:pPr algn="ctr"/>
            <a:r>
              <a:rPr kumimoji="1" lang="ja-JP" altLang="en-US" sz="1200" dirty="0">
                <a:cs typeface="メイリオ" panose="020B0604030504040204" pitchFamily="50" charset="-128"/>
              </a:rPr>
              <a:t>完了</a:t>
            </a:r>
          </a:p>
        </p:txBody>
      </p:sp>
      <p:sp>
        <p:nvSpPr>
          <p:cNvPr id="49" name="二等辺三角形 48"/>
          <p:cNvSpPr/>
          <p:nvPr/>
        </p:nvSpPr>
        <p:spPr bwMode="auto">
          <a:xfrm flipV="1">
            <a:off x="2497583" y="2176646"/>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50" name="テキスト ボックス 49"/>
          <p:cNvSpPr txBox="1"/>
          <p:nvPr/>
        </p:nvSpPr>
        <p:spPr>
          <a:xfrm>
            <a:off x="2412717" y="1546089"/>
            <a:ext cx="638316" cy="276999"/>
          </a:xfrm>
          <a:prstGeom prst="rect">
            <a:avLst/>
          </a:prstGeom>
          <a:noFill/>
        </p:spPr>
        <p:txBody>
          <a:bodyPr wrap="none" rtlCol="0">
            <a:spAutoFit/>
          </a:bodyPr>
          <a:lstStyle/>
          <a:p>
            <a:r>
              <a:rPr lang="en-US" altLang="ja-JP" sz="1200" dirty="0">
                <a:cs typeface="メイリオ" panose="020B0604030504040204" pitchFamily="50" charset="-128"/>
              </a:rPr>
              <a:t>10/15</a:t>
            </a:r>
            <a:endParaRPr kumimoji="1" lang="ja-JP" altLang="en-US" sz="1200" dirty="0">
              <a:cs typeface="メイリオ" panose="020B0604030504040204" pitchFamily="50" charset="-128"/>
            </a:endParaRPr>
          </a:p>
        </p:txBody>
      </p:sp>
      <p:sp>
        <p:nvSpPr>
          <p:cNvPr id="51" name="テキスト ボックス 50"/>
          <p:cNvSpPr txBox="1"/>
          <p:nvPr/>
        </p:nvSpPr>
        <p:spPr>
          <a:xfrm>
            <a:off x="2097473" y="2391271"/>
            <a:ext cx="800219" cy="461665"/>
          </a:xfrm>
          <a:prstGeom prst="rect">
            <a:avLst/>
          </a:prstGeom>
          <a:noFill/>
        </p:spPr>
        <p:txBody>
          <a:bodyPr wrap="none" rtlCol="0">
            <a:spAutoFit/>
          </a:bodyPr>
          <a:lstStyle/>
          <a:p>
            <a:pPr algn="ctr"/>
            <a:r>
              <a:rPr kumimoji="1" lang="ja-JP" altLang="en-US" sz="1200" dirty="0">
                <a:cs typeface="メイリオ" panose="020B0604030504040204" pitchFamily="50" charset="-128"/>
              </a:rPr>
              <a:t>３者</a:t>
            </a:r>
            <a:endParaRPr kumimoji="1" lang="en-US" altLang="ja-JP" sz="1200" dirty="0">
              <a:cs typeface="メイリオ" panose="020B0604030504040204" pitchFamily="50" charset="-128"/>
            </a:endParaRPr>
          </a:p>
          <a:p>
            <a:pPr algn="ctr"/>
            <a:r>
              <a:rPr kumimoji="1" lang="ja-JP" altLang="en-US" sz="1200" dirty="0">
                <a:cs typeface="メイリオ" panose="020B0604030504040204" pitchFamily="50" charset="-128"/>
              </a:rPr>
              <a:t>見積依頼</a:t>
            </a:r>
          </a:p>
        </p:txBody>
      </p:sp>
      <p:sp>
        <p:nvSpPr>
          <p:cNvPr id="52" name="テキスト ボックス 51"/>
          <p:cNvSpPr txBox="1"/>
          <p:nvPr/>
        </p:nvSpPr>
        <p:spPr>
          <a:xfrm>
            <a:off x="2004038" y="2140613"/>
            <a:ext cx="638316" cy="276999"/>
          </a:xfrm>
          <a:prstGeom prst="rect">
            <a:avLst/>
          </a:prstGeom>
          <a:noFill/>
        </p:spPr>
        <p:txBody>
          <a:bodyPr wrap="none" rtlCol="0">
            <a:spAutoFit/>
          </a:bodyPr>
          <a:lstStyle/>
          <a:p>
            <a:r>
              <a:rPr lang="en-US" altLang="ja-JP" sz="1200" dirty="0">
                <a:cs typeface="メイリオ" panose="020B0604030504040204" pitchFamily="50" charset="-128"/>
              </a:rPr>
              <a:t>10/20</a:t>
            </a:r>
            <a:endParaRPr kumimoji="1" lang="ja-JP" altLang="en-US" sz="1200" dirty="0">
              <a:cs typeface="メイリオ" panose="020B0604030504040204" pitchFamily="50" charset="-128"/>
            </a:endParaRPr>
          </a:p>
        </p:txBody>
      </p:sp>
      <p:sp>
        <p:nvSpPr>
          <p:cNvPr id="53" name="二等辺三角形 52"/>
          <p:cNvSpPr/>
          <p:nvPr/>
        </p:nvSpPr>
        <p:spPr bwMode="auto">
          <a:xfrm flipV="1">
            <a:off x="2963861" y="1721389"/>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54" name="テキスト ボックス 53"/>
          <p:cNvSpPr txBox="1"/>
          <p:nvPr/>
        </p:nvSpPr>
        <p:spPr>
          <a:xfrm>
            <a:off x="3076619" y="1565412"/>
            <a:ext cx="638316" cy="276999"/>
          </a:xfrm>
          <a:prstGeom prst="rect">
            <a:avLst/>
          </a:prstGeom>
          <a:noFill/>
        </p:spPr>
        <p:txBody>
          <a:bodyPr wrap="none" rtlCol="0">
            <a:spAutoFit/>
          </a:bodyPr>
          <a:lstStyle/>
          <a:p>
            <a:r>
              <a:rPr lang="en-US" altLang="ja-JP" sz="1200" dirty="0">
                <a:cs typeface="メイリオ" panose="020B0604030504040204" pitchFamily="50" charset="-128"/>
              </a:rPr>
              <a:t>10/20</a:t>
            </a:r>
            <a:endParaRPr kumimoji="1" lang="ja-JP" altLang="en-US" sz="1200" dirty="0">
              <a:cs typeface="メイリオ" panose="020B0604030504040204" pitchFamily="50" charset="-128"/>
            </a:endParaRPr>
          </a:p>
        </p:txBody>
      </p:sp>
      <p:sp>
        <p:nvSpPr>
          <p:cNvPr id="55" name="二等辺三角形 54"/>
          <p:cNvSpPr/>
          <p:nvPr/>
        </p:nvSpPr>
        <p:spPr bwMode="auto">
          <a:xfrm flipV="1">
            <a:off x="3073907" y="2173962"/>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56" name="テキスト ボックス 55"/>
          <p:cNvSpPr txBox="1"/>
          <p:nvPr/>
        </p:nvSpPr>
        <p:spPr>
          <a:xfrm>
            <a:off x="3206269" y="2066043"/>
            <a:ext cx="638316" cy="276999"/>
          </a:xfrm>
          <a:prstGeom prst="rect">
            <a:avLst/>
          </a:prstGeom>
          <a:noFill/>
        </p:spPr>
        <p:txBody>
          <a:bodyPr wrap="none" rtlCol="0">
            <a:spAutoFit/>
          </a:bodyPr>
          <a:lstStyle/>
          <a:p>
            <a:r>
              <a:rPr lang="en-US" altLang="ja-JP" sz="1200" dirty="0">
                <a:cs typeface="メイリオ" panose="020B0604030504040204" pitchFamily="50" charset="-128"/>
              </a:rPr>
              <a:t>10/25</a:t>
            </a:r>
            <a:endParaRPr kumimoji="1" lang="ja-JP" altLang="en-US" sz="1200" dirty="0">
              <a:cs typeface="メイリオ" panose="020B0604030504040204" pitchFamily="50" charset="-128"/>
            </a:endParaRPr>
          </a:p>
        </p:txBody>
      </p:sp>
      <p:sp>
        <p:nvSpPr>
          <p:cNvPr id="57" name="二等辺三角形 56"/>
          <p:cNvSpPr/>
          <p:nvPr/>
        </p:nvSpPr>
        <p:spPr bwMode="auto">
          <a:xfrm flipV="1">
            <a:off x="6054561" y="1755641"/>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58" name="テキスト ボックス 57"/>
          <p:cNvSpPr txBox="1"/>
          <p:nvPr/>
        </p:nvSpPr>
        <p:spPr>
          <a:xfrm>
            <a:off x="5384638" y="1601153"/>
            <a:ext cx="640496" cy="276999"/>
          </a:xfrm>
          <a:prstGeom prst="rect">
            <a:avLst/>
          </a:prstGeom>
          <a:noFill/>
        </p:spPr>
        <p:txBody>
          <a:bodyPr wrap="none" rtlCol="0">
            <a:spAutoFit/>
          </a:bodyPr>
          <a:lstStyle/>
          <a:p>
            <a:r>
              <a:rPr lang="en-US" altLang="ja-JP" sz="1200" dirty="0">
                <a:cs typeface="メイリオ" panose="020B0604030504040204" pitchFamily="50" charset="-128"/>
              </a:rPr>
              <a:t>12/30</a:t>
            </a:r>
            <a:endParaRPr kumimoji="1" lang="ja-JP" altLang="en-US" sz="1200" dirty="0">
              <a:cs typeface="メイリオ" panose="020B0604030504040204" pitchFamily="50" charset="-128"/>
            </a:endParaRPr>
          </a:p>
        </p:txBody>
      </p:sp>
      <p:sp>
        <p:nvSpPr>
          <p:cNvPr id="59" name="二等辺三角形 58"/>
          <p:cNvSpPr/>
          <p:nvPr/>
        </p:nvSpPr>
        <p:spPr bwMode="auto">
          <a:xfrm flipV="1">
            <a:off x="6871043" y="1755641"/>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60" name="テキスト ボックス 59"/>
          <p:cNvSpPr txBox="1"/>
          <p:nvPr/>
        </p:nvSpPr>
        <p:spPr>
          <a:xfrm>
            <a:off x="7075834" y="1601154"/>
            <a:ext cx="542136" cy="276999"/>
          </a:xfrm>
          <a:prstGeom prst="rect">
            <a:avLst/>
          </a:prstGeom>
          <a:noFill/>
        </p:spPr>
        <p:txBody>
          <a:bodyPr wrap="none" rtlCol="0">
            <a:spAutoFit/>
          </a:bodyPr>
          <a:lstStyle/>
          <a:p>
            <a:r>
              <a:rPr lang="en-US" altLang="ja-JP" sz="1200" dirty="0">
                <a:cs typeface="メイリオ" panose="020B0604030504040204" pitchFamily="50" charset="-128"/>
              </a:rPr>
              <a:t>1/31</a:t>
            </a:r>
            <a:endParaRPr kumimoji="1" lang="ja-JP" altLang="en-US" sz="1200" dirty="0">
              <a:cs typeface="メイリオ" panose="020B0604030504040204" pitchFamily="50" charset="-128"/>
            </a:endParaRPr>
          </a:p>
        </p:txBody>
      </p:sp>
      <p:sp>
        <p:nvSpPr>
          <p:cNvPr id="61" name="二等辺三角形 60"/>
          <p:cNvSpPr/>
          <p:nvPr/>
        </p:nvSpPr>
        <p:spPr bwMode="auto">
          <a:xfrm flipV="1">
            <a:off x="7768170" y="2179630"/>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62" name="テキスト ボックス 61"/>
          <p:cNvSpPr txBox="1"/>
          <p:nvPr/>
        </p:nvSpPr>
        <p:spPr>
          <a:xfrm>
            <a:off x="7237027" y="2137336"/>
            <a:ext cx="544316" cy="276999"/>
          </a:xfrm>
          <a:prstGeom prst="rect">
            <a:avLst/>
          </a:prstGeom>
          <a:noFill/>
        </p:spPr>
        <p:txBody>
          <a:bodyPr wrap="none" rtlCol="0">
            <a:spAutoFit/>
          </a:bodyPr>
          <a:lstStyle/>
          <a:p>
            <a:r>
              <a:rPr lang="en-US" altLang="ja-JP" sz="1200" dirty="0">
                <a:cs typeface="メイリオ" panose="020B0604030504040204" pitchFamily="50" charset="-128"/>
              </a:rPr>
              <a:t>2/15</a:t>
            </a:r>
            <a:endParaRPr kumimoji="1" lang="ja-JP" altLang="en-US" sz="1200" dirty="0">
              <a:cs typeface="メイリオ" panose="020B0604030504040204" pitchFamily="50" charset="-128"/>
            </a:endParaRPr>
          </a:p>
        </p:txBody>
      </p:sp>
      <p:sp>
        <p:nvSpPr>
          <p:cNvPr id="63" name="二等辺三角形 62"/>
          <p:cNvSpPr/>
          <p:nvPr/>
        </p:nvSpPr>
        <p:spPr bwMode="auto">
          <a:xfrm flipV="1">
            <a:off x="6888865" y="2183317"/>
            <a:ext cx="179082" cy="154381"/>
          </a:xfrm>
          <a:prstGeom prst="triangl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l"/>
            <a:endParaRPr kumimoji="0" lang="ja-JP" altLang="en-US" sz="1800" dirty="0">
              <a:solidFill>
                <a:srgbClr val="FF0000"/>
              </a:solidFill>
              <a:latin typeface="Meiryo UI" panose="020B0604030504040204" pitchFamily="50" charset="-128"/>
              <a:ea typeface="Meiryo UI" panose="020B0604030504040204" pitchFamily="50" charset="-128"/>
            </a:endParaRPr>
          </a:p>
        </p:txBody>
      </p:sp>
      <p:sp>
        <p:nvSpPr>
          <p:cNvPr id="64" name="テキスト ボックス 63"/>
          <p:cNvSpPr txBox="1"/>
          <p:nvPr/>
        </p:nvSpPr>
        <p:spPr>
          <a:xfrm>
            <a:off x="6367824" y="2137336"/>
            <a:ext cx="542136" cy="276999"/>
          </a:xfrm>
          <a:prstGeom prst="rect">
            <a:avLst/>
          </a:prstGeom>
          <a:noFill/>
        </p:spPr>
        <p:txBody>
          <a:bodyPr wrap="none" rtlCol="0">
            <a:spAutoFit/>
          </a:bodyPr>
          <a:lstStyle/>
          <a:p>
            <a:r>
              <a:rPr lang="en-US" altLang="ja-JP" sz="1200" dirty="0">
                <a:cs typeface="メイリオ" panose="020B0604030504040204" pitchFamily="50" charset="-128"/>
              </a:rPr>
              <a:t>1/31</a:t>
            </a:r>
            <a:endParaRPr kumimoji="1" lang="ja-JP" altLang="en-US" sz="1200" dirty="0">
              <a:cs typeface="メイリオ" panose="020B0604030504040204" pitchFamily="50" charset="-128"/>
            </a:endParaRPr>
          </a:p>
        </p:txBody>
      </p:sp>
      <p:sp>
        <p:nvSpPr>
          <p:cNvPr id="65" name="テキスト ボックス 64"/>
          <p:cNvSpPr txBox="1"/>
          <p:nvPr/>
        </p:nvSpPr>
        <p:spPr>
          <a:xfrm>
            <a:off x="2952051" y="2465935"/>
            <a:ext cx="492443" cy="276999"/>
          </a:xfrm>
          <a:prstGeom prst="rect">
            <a:avLst/>
          </a:prstGeom>
          <a:noFill/>
        </p:spPr>
        <p:txBody>
          <a:bodyPr wrap="none" rtlCol="0">
            <a:spAutoFit/>
          </a:bodyPr>
          <a:lstStyle/>
          <a:p>
            <a:r>
              <a:rPr kumimoji="1" lang="ja-JP" altLang="en-US" sz="1200" dirty="0">
                <a:cs typeface="メイリオ" panose="020B0604030504040204" pitchFamily="50" charset="-128"/>
              </a:rPr>
              <a:t>発注</a:t>
            </a:r>
          </a:p>
        </p:txBody>
      </p:sp>
      <p:sp>
        <p:nvSpPr>
          <p:cNvPr id="69" name="テキスト ボックス 68"/>
          <p:cNvSpPr txBox="1"/>
          <p:nvPr/>
        </p:nvSpPr>
        <p:spPr>
          <a:xfrm>
            <a:off x="85826" y="1229292"/>
            <a:ext cx="1082348" cy="523220"/>
          </a:xfrm>
          <a:prstGeom prst="rect">
            <a:avLst/>
          </a:prstGeom>
          <a:noFill/>
        </p:spPr>
        <p:txBody>
          <a:bodyPr wrap="none" rtlCol="0">
            <a:spAutoFit/>
          </a:bodyPr>
          <a:lstStyle/>
          <a:p>
            <a:pPr algn="ctr"/>
            <a:r>
              <a:rPr lang="ja-JP" altLang="en-US" sz="1400" dirty="0">
                <a:solidFill>
                  <a:srgbClr val="0070C0"/>
                </a:solidFill>
                <a:cs typeface="メイリオ" panose="020B0604030504040204" pitchFamily="50" charset="-128"/>
              </a:rPr>
              <a:t>事業項目</a:t>
            </a:r>
            <a:endParaRPr lang="en-US" altLang="ja-JP" sz="1400" dirty="0">
              <a:solidFill>
                <a:srgbClr val="0070C0"/>
              </a:solidFill>
              <a:cs typeface="メイリオ" panose="020B0604030504040204" pitchFamily="50" charset="-128"/>
            </a:endParaRPr>
          </a:p>
          <a:p>
            <a:pPr algn="ctr"/>
            <a:r>
              <a:rPr kumimoji="1" lang="ja-JP" altLang="en-US" sz="1400" dirty="0">
                <a:solidFill>
                  <a:srgbClr val="0070C0"/>
                </a:solidFill>
                <a:cs typeface="メイリオ" panose="020B0604030504040204" pitchFamily="50" charset="-128"/>
              </a:rPr>
              <a:t>（発注先）</a:t>
            </a:r>
          </a:p>
        </p:txBody>
      </p:sp>
      <p:sp>
        <p:nvSpPr>
          <p:cNvPr id="71" name="テキスト ボックス 70"/>
          <p:cNvSpPr txBox="1"/>
          <p:nvPr/>
        </p:nvSpPr>
        <p:spPr>
          <a:xfrm>
            <a:off x="3895802" y="1681304"/>
            <a:ext cx="877163" cy="451850"/>
          </a:xfrm>
          <a:prstGeom prst="rect">
            <a:avLst/>
          </a:prstGeom>
          <a:solidFill>
            <a:schemeClr val="bg1"/>
          </a:solidFill>
          <a:ln w="12700">
            <a:solidFill>
              <a:srgbClr val="FF0000"/>
            </a:solidFill>
          </a:ln>
        </p:spPr>
        <p:txBody>
          <a:bodyPr wrap="none" tIns="36000" bIns="0" rtlCol="0">
            <a:spAutoFit/>
          </a:bodyPr>
          <a:lstStyle/>
          <a:p>
            <a:pPr algn="ctr">
              <a:lnSpc>
                <a:spcPct val="150000"/>
              </a:lnSpc>
            </a:pPr>
            <a:r>
              <a:rPr lang="ja-JP" altLang="en-US" dirty="0">
                <a:solidFill>
                  <a:srgbClr val="FF0000"/>
                </a:solidFill>
                <a:cs typeface="メイリオ" panose="020B0604030504040204" pitchFamily="50" charset="-128"/>
              </a:rPr>
              <a:t>記入例</a:t>
            </a:r>
            <a:endParaRPr kumimoji="1" lang="ja-JP" altLang="en-US" dirty="0">
              <a:solidFill>
                <a:srgbClr val="FF0000"/>
              </a:solidFill>
              <a:cs typeface="メイリオ" panose="020B0604030504040204" pitchFamily="50" charset="-128"/>
            </a:endParaRPr>
          </a:p>
        </p:txBody>
      </p:sp>
      <p:graphicFrame>
        <p:nvGraphicFramePr>
          <p:cNvPr id="75" name="表 74"/>
          <p:cNvGraphicFramePr>
            <a:graphicFrameLocks noGrp="1"/>
          </p:cNvGraphicFramePr>
          <p:nvPr>
            <p:extLst>
              <p:ext uri="{D42A27DB-BD31-4B8C-83A1-F6EECF244321}">
                <p14:modId xmlns:p14="http://schemas.microsoft.com/office/powerpoint/2010/main" val="1569821231"/>
              </p:ext>
            </p:extLst>
          </p:nvPr>
        </p:nvGraphicFramePr>
        <p:xfrm>
          <a:off x="337777" y="3827948"/>
          <a:ext cx="2683935" cy="2103120"/>
        </p:xfrm>
        <a:graphic>
          <a:graphicData uri="http://schemas.openxmlformats.org/drawingml/2006/table">
            <a:tbl>
              <a:tblPr firstRow="1" bandRow="1">
                <a:tableStyleId>{5940675A-B579-460E-94D1-54222C63F5DA}</a:tableStyleId>
              </a:tblPr>
              <a:tblGrid>
                <a:gridCol w="894645">
                  <a:extLst>
                    <a:ext uri="{9D8B030D-6E8A-4147-A177-3AD203B41FA5}">
                      <a16:colId xmlns:a16="http://schemas.microsoft.com/office/drawing/2014/main" val="20000"/>
                    </a:ext>
                  </a:extLst>
                </a:gridCol>
                <a:gridCol w="894645">
                  <a:extLst>
                    <a:ext uri="{9D8B030D-6E8A-4147-A177-3AD203B41FA5}">
                      <a16:colId xmlns:a16="http://schemas.microsoft.com/office/drawing/2014/main" val="20001"/>
                    </a:ext>
                  </a:extLst>
                </a:gridCol>
                <a:gridCol w="894645">
                  <a:extLst>
                    <a:ext uri="{9D8B030D-6E8A-4147-A177-3AD203B41FA5}">
                      <a16:colId xmlns:a16="http://schemas.microsoft.com/office/drawing/2014/main" val="20002"/>
                    </a:ext>
                  </a:extLst>
                </a:gridCol>
              </a:tblGrid>
              <a:tr h="174877">
                <a:tc rowSpan="2">
                  <a:txBody>
                    <a:bodyPr/>
                    <a:lstStyle/>
                    <a:p>
                      <a:pPr algn="ctr"/>
                      <a:r>
                        <a:rPr kumimoji="1" lang="ja-JP" altLang="en-US" sz="1200" dirty="0"/>
                        <a:t>（千円）</a:t>
                      </a:r>
                    </a:p>
                  </a:txBody>
                  <a:tcPr marL="83127" marR="83127" anchor="ctr"/>
                </a:tc>
                <a:tc gridSpan="2">
                  <a:txBody>
                    <a:bodyPr/>
                    <a:lstStyle/>
                    <a:p>
                      <a:pPr algn="ctr"/>
                      <a:r>
                        <a:rPr kumimoji="1" lang="en-US" altLang="ja-JP" sz="1200" dirty="0"/>
                        <a:t>R8</a:t>
                      </a:r>
                      <a:r>
                        <a:rPr kumimoji="1" lang="ja-JP" altLang="en-US" sz="1200" dirty="0"/>
                        <a:t>年度計画</a:t>
                      </a:r>
                    </a:p>
                  </a:txBody>
                  <a:tcPr marL="83127" marR="83127" anchor="ctr">
                    <a:solidFill>
                      <a:schemeClr val="accent6">
                        <a:lumMod val="20000"/>
                        <a:lumOff val="80000"/>
                      </a:schemeClr>
                    </a:solidFill>
                  </a:tcPr>
                </a:tc>
                <a:tc hMerge="1">
                  <a:txBody>
                    <a:bodyPr/>
                    <a:lstStyle/>
                    <a:p>
                      <a:endParaRPr kumimoji="1" lang="ja-JP" altLang="en-US" sz="1200" dirty="0"/>
                    </a:p>
                  </a:txBody>
                  <a:tcPr/>
                </a:tc>
                <a:extLst>
                  <a:ext uri="{0D108BD9-81ED-4DB2-BD59-A6C34878D82A}">
                    <a16:rowId xmlns:a16="http://schemas.microsoft.com/office/drawing/2014/main" val="10000"/>
                  </a:ext>
                </a:extLst>
              </a:tr>
              <a:tr h="174877">
                <a:tc vMerge="1">
                  <a:txBody>
                    <a:bodyPr/>
                    <a:lstStyle/>
                    <a:p>
                      <a:pPr algn="ctr"/>
                      <a:endParaRPr kumimoji="1" lang="ja-JP" altLang="en-US" sz="1200" dirty="0"/>
                    </a:p>
                  </a:txBody>
                  <a:tcPr anchor="ctr"/>
                </a:tc>
                <a:tc>
                  <a:txBody>
                    <a:bodyPr/>
                    <a:lstStyle/>
                    <a:p>
                      <a:pPr algn="ctr"/>
                      <a:r>
                        <a:rPr kumimoji="1" lang="ja-JP" altLang="en-US" sz="1200" dirty="0"/>
                        <a:t>補助対象</a:t>
                      </a:r>
                      <a:endParaRPr kumimoji="1" lang="en-US" altLang="ja-JP" sz="1200" dirty="0"/>
                    </a:p>
                    <a:p>
                      <a:pPr algn="ctr"/>
                      <a:r>
                        <a:rPr kumimoji="1" lang="ja-JP" altLang="en-US" sz="1200" dirty="0"/>
                        <a:t>経費</a:t>
                      </a:r>
                      <a:r>
                        <a:rPr kumimoji="1" lang="en-US" altLang="ja-JP" sz="1200" dirty="0"/>
                        <a:t>(</a:t>
                      </a:r>
                      <a:r>
                        <a:rPr kumimoji="1" lang="ja-JP" altLang="en-US" sz="1200" dirty="0"/>
                        <a:t>税抜</a:t>
                      </a:r>
                      <a:r>
                        <a:rPr kumimoji="1" lang="en-US" altLang="ja-JP" sz="1200" dirty="0"/>
                        <a:t>)</a:t>
                      </a:r>
                      <a:endParaRPr kumimoji="1" lang="ja-JP" altLang="en-US" sz="1200" dirty="0"/>
                    </a:p>
                  </a:txBody>
                  <a:tcPr marL="83127" marR="83127" anchor="ctr">
                    <a:solidFill>
                      <a:schemeClr val="accent6">
                        <a:lumMod val="20000"/>
                        <a:lumOff val="80000"/>
                      </a:schemeClr>
                    </a:solidFill>
                  </a:tcPr>
                </a:tc>
                <a:tc>
                  <a:txBody>
                    <a:bodyPr/>
                    <a:lstStyle/>
                    <a:p>
                      <a:pPr algn="ctr"/>
                      <a:r>
                        <a:rPr kumimoji="1" lang="ja-JP" altLang="en-US" sz="1200" dirty="0"/>
                        <a:t>補助金額</a:t>
                      </a:r>
                    </a:p>
                  </a:txBody>
                  <a:tcPr marL="83127" marR="83127" anchor="ctr">
                    <a:solidFill>
                      <a:schemeClr val="accent6">
                        <a:lumMod val="20000"/>
                        <a:lumOff val="80000"/>
                      </a:schemeClr>
                    </a:solidFill>
                  </a:tcPr>
                </a:tc>
                <a:extLst>
                  <a:ext uri="{0D108BD9-81ED-4DB2-BD59-A6C34878D82A}">
                    <a16:rowId xmlns:a16="http://schemas.microsoft.com/office/drawing/2014/main" val="10001"/>
                  </a:ext>
                </a:extLst>
              </a:tr>
              <a:tr h="174877">
                <a:tc>
                  <a:txBody>
                    <a:bodyPr/>
                    <a:lstStyle/>
                    <a:p>
                      <a:pPr algn="ctr"/>
                      <a:r>
                        <a:rPr kumimoji="1" lang="ja-JP" altLang="en-US" sz="1200" dirty="0"/>
                        <a:t>人件費</a:t>
                      </a:r>
                    </a:p>
                  </a:txBody>
                  <a:tcPr marL="83127" marR="83127" anchor="ctr"/>
                </a:tc>
                <a:tc>
                  <a:txBody>
                    <a:bodyPr/>
                    <a:lstStyle/>
                    <a:p>
                      <a:pPr algn="r"/>
                      <a:r>
                        <a:rPr kumimoji="1" lang="ja-JP" altLang="en-US" sz="1200" dirty="0"/>
                        <a:t>・・・</a:t>
                      </a:r>
                    </a:p>
                  </a:txBody>
                  <a:tcPr marL="83127" marR="83127" anchor="ctr">
                    <a:solidFill>
                      <a:schemeClr val="accent6">
                        <a:lumMod val="20000"/>
                        <a:lumOff val="80000"/>
                      </a:schemeClr>
                    </a:solidFill>
                  </a:tcPr>
                </a:tc>
                <a:tc>
                  <a:txBody>
                    <a:bodyPr/>
                    <a:lstStyle/>
                    <a:p>
                      <a:pPr algn="r"/>
                      <a:r>
                        <a:rPr kumimoji="1" lang="ja-JP" altLang="en-US" sz="1200" dirty="0"/>
                        <a:t>・・・</a:t>
                      </a:r>
                    </a:p>
                  </a:txBody>
                  <a:tcPr marL="83127" marR="83127" anchor="ctr">
                    <a:solidFill>
                      <a:schemeClr val="accent6">
                        <a:lumMod val="20000"/>
                        <a:lumOff val="80000"/>
                      </a:schemeClr>
                    </a:solidFill>
                  </a:tcPr>
                </a:tc>
                <a:extLst>
                  <a:ext uri="{0D108BD9-81ED-4DB2-BD59-A6C34878D82A}">
                    <a16:rowId xmlns:a16="http://schemas.microsoft.com/office/drawing/2014/main" val="908046275"/>
                  </a:ext>
                </a:extLst>
              </a:tr>
              <a:tr h="174877">
                <a:tc>
                  <a:txBody>
                    <a:bodyPr/>
                    <a:lstStyle/>
                    <a:p>
                      <a:pPr algn="ctr"/>
                      <a:r>
                        <a:rPr kumimoji="1" lang="ja-JP" altLang="en-US" sz="1200" dirty="0"/>
                        <a:t>設計費</a:t>
                      </a:r>
                    </a:p>
                  </a:txBody>
                  <a:tcPr marL="83127" marR="83127" anchor="ctr"/>
                </a:tc>
                <a:tc>
                  <a:txBody>
                    <a:bodyPr/>
                    <a:lstStyle/>
                    <a:p>
                      <a:pPr algn="r"/>
                      <a:r>
                        <a:rPr kumimoji="1" lang="en-US" altLang="ja-JP" sz="1200" dirty="0"/>
                        <a:t>4,500</a:t>
                      </a:r>
                      <a:endParaRPr kumimoji="1" lang="ja-JP" altLang="en-US" sz="1200" dirty="0"/>
                    </a:p>
                  </a:txBody>
                  <a:tcPr marL="83127" marR="83127" anchor="ctr">
                    <a:solidFill>
                      <a:schemeClr val="accent6">
                        <a:lumMod val="20000"/>
                        <a:lumOff val="80000"/>
                      </a:schemeClr>
                    </a:solidFill>
                  </a:tcPr>
                </a:tc>
                <a:tc>
                  <a:txBody>
                    <a:bodyPr/>
                    <a:lstStyle/>
                    <a:p>
                      <a:pPr algn="r"/>
                      <a:r>
                        <a:rPr kumimoji="1" lang="en-US" altLang="ja-JP" sz="1200" dirty="0"/>
                        <a:t>1,500</a:t>
                      </a:r>
                      <a:endParaRPr kumimoji="1" lang="ja-JP" altLang="en-US" sz="1200" dirty="0"/>
                    </a:p>
                  </a:txBody>
                  <a:tcPr marL="83127" marR="83127" anchor="ctr">
                    <a:solidFill>
                      <a:schemeClr val="accent6">
                        <a:lumMod val="20000"/>
                        <a:lumOff val="80000"/>
                      </a:schemeClr>
                    </a:solidFill>
                  </a:tcPr>
                </a:tc>
                <a:extLst>
                  <a:ext uri="{0D108BD9-81ED-4DB2-BD59-A6C34878D82A}">
                    <a16:rowId xmlns:a16="http://schemas.microsoft.com/office/drawing/2014/main" val="10002"/>
                  </a:ext>
                </a:extLst>
              </a:tr>
              <a:tr h="174877">
                <a:tc>
                  <a:txBody>
                    <a:bodyPr/>
                    <a:lstStyle/>
                    <a:p>
                      <a:pPr algn="ctr"/>
                      <a:r>
                        <a:rPr kumimoji="1" lang="ja-JP" altLang="en-US" sz="1200" dirty="0"/>
                        <a:t>設備費</a:t>
                      </a:r>
                    </a:p>
                  </a:txBody>
                  <a:tcPr marL="83127" marR="83127" anchor="ct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1" lang="en-US" altLang="ja-JP" sz="1200" dirty="0"/>
                        <a:t>6,000</a:t>
                      </a:r>
                      <a:endParaRPr kumimoji="1" lang="ja-JP" altLang="en-US" sz="1200" dirty="0"/>
                    </a:p>
                  </a:txBody>
                  <a:tcPr marL="83127" marR="83127" anchor="ctr">
                    <a:solidFill>
                      <a:schemeClr val="accent6">
                        <a:lumMod val="20000"/>
                        <a:lumOff val="80000"/>
                      </a:schemeClr>
                    </a:solidFill>
                  </a:tcPr>
                </a:tc>
                <a:tc>
                  <a:txBody>
                    <a:bodyPr/>
                    <a:lstStyle/>
                    <a:p>
                      <a:pPr algn="r"/>
                      <a:r>
                        <a:rPr kumimoji="1" lang="en-US" altLang="ja-JP" sz="1200" dirty="0"/>
                        <a:t>2,000</a:t>
                      </a:r>
                    </a:p>
                  </a:txBody>
                  <a:tcPr marL="83127" marR="83127" anchor="ctr">
                    <a:solidFill>
                      <a:schemeClr val="accent6">
                        <a:lumMod val="20000"/>
                        <a:lumOff val="80000"/>
                      </a:schemeClr>
                    </a:solidFill>
                  </a:tcPr>
                </a:tc>
                <a:extLst>
                  <a:ext uri="{0D108BD9-81ED-4DB2-BD59-A6C34878D82A}">
                    <a16:rowId xmlns:a16="http://schemas.microsoft.com/office/drawing/2014/main" val="10003"/>
                  </a:ext>
                </a:extLst>
              </a:tr>
              <a:tr h="174877">
                <a:tc>
                  <a:txBody>
                    <a:bodyPr/>
                    <a:lstStyle/>
                    <a:p>
                      <a:pPr algn="ctr"/>
                      <a:r>
                        <a:rPr kumimoji="1" lang="ja-JP" altLang="en-US" sz="1200" dirty="0"/>
                        <a:t>工事費</a:t>
                      </a:r>
                    </a:p>
                  </a:txBody>
                  <a:tcPr marL="83127" marR="83127" anchor="ctr"/>
                </a:tc>
                <a:tc>
                  <a:txBody>
                    <a:bodyPr/>
                    <a:lstStyle/>
                    <a:p>
                      <a:pPr algn="r"/>
                      <a:endParaRPr kumimoji="1" lang="ja-JP" altLang="en-US" sz="1200"/>
                    </a:p>
                  </a:txBody>
                  <a:tcPr marL="83127" marR="83127" anchor="ctr">
                    <a:solidFill>
                      <a:schemeClr val="accent6">
                        <a:lumMod val="20000"/>
                        <a:lumOff val="80000"/>
                      </a:schemeClr>
                    </a:solidFill>
                  </a:tcPr>
                </a:tc>
                <a:tc>
                  <a:txBody>
                    <a:bodyPr/>
                    <a:lstStyle/>
                    <a:p>
                      <a:pPr algn="r"/>
                      <a:endParaRPr kumimoji="1" lang="ja-JP" altLang="en-US" sz="1200" dirty="0"/>
                    </a:p>
                  </a:txBody>
                  <a:tcPr marL="83127" marR="83127" anchor="ctr">
                    <a:solidFill>
                      <a:schemeClr val="accent6">
                        <a:lumMod val="20000"/>
                        <a:lumOff val="80000"/>
                      </a:schemeClr>
                    </a:solidFill>
                  </a:tcPr>
                </a:tc>
                <a:extLst>
                  <a:ext uri="{0D108BD9-81ED-4DB2-BD59-A6C34878D82A}">
                    <a16:rowId xmlns:a16="http://schemas.microsoft.com/office/drawing/2014/main" val="10004"/>
                  </a:ext>
                </a:extLst>
              </a:tr>
              <a:tr h="174877">
                <a:tc>
                  <a:txBody>
                    <a:bodyPr/>
                    <a:lstStyle/>
                    <a:p>
                      <a:pPr algn="ctr"/>
                      <a:r>
                        <a:rPr kumimoji="1" lang="ja-JP" altLang="en-US" sz="1200" dirty="0"/>
                        <a:t>合計</a:t>
                      </a:r>
                    </a:p>
                  </a:txBody>
                  <a:tcPr marL="83127" marR="83127" anchor="ctr"/>
                </a:tc>
                <a:tc>
                  <a:txBody>
                    <a:bodyPr/>
                    <a:lstStyle/>
                    <a:p>
                      <a:pPr algn="r"/>
                      <a:endParaRPr kumimoji="1" lang="ja-JP" altLang="en-US" sz="1200" dirty="0"/>
                    </a:p>
                  </a:txBody>
                  <a:tcPr marL="83127" marR="83127" anchor="ctr">
                    <a:solidFill>
                      <a:schemeClr val="accent6">
                        <a:lumMod val="20000"/>
                        <a:lumOff val="80000"/>
                      </a:schemeClr>
                    </a:solidFill>
                  </a:tcPr>
                </a:tc>
                <a:tc>
                  <a:txBody>
                    <a:bodyPr/>
                    <a:lstStyle/>
                    <a:p>
                      <a:pPr algn="r"/>
                      <a:endParaRPr kumimoji="1" lang="ja-JP" altLang="en-US" sz="1200" dirty="0"/>
                    </a:p>
                  </a:txBody>
                  <a:tcPr marL="83127" marR="83127" anchor="ctr">
                    <a:solidFill>
                      <a:schemeClr val="accent6">
                        <a:lumMod val="20000"/>
                        <a:lumOff val="80000"/>
                      </a:schemeClr>
                    </a:solidFill>
                  </a:tcPr>
                </a:tc>
                <a:extLst>
                  <a:ext uri="{0D108BD9-81ED-4DB2-BD59-A6C34878D82A}">
                    <a16:rowId xmlns:a16="http://schemas.microsoft.com/office/drawing/2014/main" val="10006"/>
                  </a:ext>
                </a:extLst>
              </a:tr>
            </a:tbl>
          </a:graphicData>
        </a:graphic>
      </p:graphicFrame>
      <p:sp>
        <p:nvSpPr>
          <p:cNvPr id="76" name="テキスト ボックス 75"/>
          <p:cNvSpPr txBox="1"/>
          <p:nvPr/>
        </p:nvSpPr>
        <p:spPr>
          <a:xfrm>
            <a:off x="8859439" y="3073021"/>
            <a:ext cx="877163" cy="451850"/>
          </a:xfrm>
          <a:prstGeom prst="rect">
            <a:avLst/>
          </a:prstGeom>
          <a:solidFill>
            <a:schemeClr val="bg1"/>
          </a:solidFill>
          <a:ln w="12700">
            <a:solidFill>
              <a:srgbClr val="FF0000"/>
            </a:solidFill>
          </a:ln>
        </p:spPr>
        <p:txBody>
          <a:bodyPr wrap="none" tIns="36000" bIns="0" rtlCol="0">
            <a:spAutoFit/>
          </a:bodyPr>
          <a:lstStyle/>
          <a:p>
            <a:pPr algn="ctr">
              <a:lnSpc>
                <a:spcPct val="150000"/>
              </a:lnSpc>
            </a:pPr>
            <a:r>
              <a:rPr lang="ja-JP" altLang="en-US" dirty="0">
                <a:solidFill>
                  <a:srgbClr val="FF0000"/>
                </a:solidFill>
                <a:cs typeface="メイリオ" panose="020B0604030504040204" pitchFamily="50" charset="-128"/>
              </a:rPr>
              <a:t>記入例</a:t>
            </a:r>
            <a:endParaRPr kumimoji="1" lang="ja-JP" altLang="en-US" dirty="0">
              <a:solidFill>
                <a:srgbClr val="FF0000"/>
              </a:solidFill>
              <a:cs typeface="メイリオ" panose="020B0604030504040204" pitchFamily="50" charset="-128"/>
            </a:endParaRPr>
          </a:p>
        </p:txBody>
      </p:sp>
      <p:sp>
        <p:nvSpPr>
          <p:cNvPr id="5" name="スライド番号プレースホルダー 4">
            <a:extLst>
              <a:ext uri="{FF2B5EF4-FFF2-40B4-BE49-F238E27FC236}">
                <a16:creationId xmlns:a16="http://schemas.microsoft.com/office/drawing/2014/main" id="{23875404-45AD-DF38-8F58-4B9A902B8AC4}"/>
              </a:ext>
            </a:extLst>
          </p:cNvPr>
          <p:cNvSpPr>
            <a:spLocks noGrp="1"/>
          </p:cNvSpPr>
          <p:nvPr>
            <p:ph type="sldNum" sz="quarter" idx="12"/>
          </p:nvPr>
        </p:nvSpPr>
        <p:spPr/>
        <p:txBody>
          <a:bodyPr/>
          <a:lstStyle/>
          <a:p>
            <a:pPr>
              <a:defRPr/>
            </a:pPr>
            <a:fld id="{CA8D4A6D-85F2-41B7-A27E-54BD60322951}" type="slidenum">
              <a:rPr lang="ja-JP" altLang="en-US" smtClean="0"/>
              <a:pPr>
                <a:defRPr/>
              </a:pPr>
              <a:t>15</a:t>
            </a:fld>
            <a:endParaRPr lang="ja-JP" altLang="en-US" dirty="0"/>
          </a:p>
        </p:txBody>
      </p:sp>
      <p:pic>
        <p:nvPicPr>
          <p:cNvPr id="4" name="図 3">
            <a:extLst>
              <a:ext uri="{FF2B5EF4-FFF2-40B4-BE49-F238E27FC236}">
                <a16:creationId xmlns:a16="http://schemas.microsoft.com/office/drawing/2014/main" id="{035049FB-D1F8-0ECB-8428-BD5DE07FE17B}"/>
              </a:ext>
            </a:extLst>
          </p:cNvPr>
          <p:cNvPicPr>
            <a:picLocks noChangeAspect="1"/>
          </p:cNvPicPr>
          <p:nvPr/>
        </p:nvPicPr>
        <p:blipFill>
          <a:blip r:embed="rId3"/>
          <a:stretch>
            <a:fillRect/>
          </a:stretch>
        </p:blipFill>
        <p:spPr>
          <a:xfrm>
            <a:off x="2004038" y="6513486"/>
            <a:ext cx="5998984" cy="304826"/>
          </a:xfrm>
          <a:prstGeom prst="rect">
            <a:avLst/>
          </a:prstGeom>
        </p:spPr>
      </p:pic>
      <p:graphicFrame>
        <p:nvGraphicFramePr>
          <p:cNvPr id="6" name="表 5">
            <a:extLst>
              <a:ext uri="{FF2B5EF4-FFF2-40B4-BE49-F238E27FC236}">
                <a16:creationId xmlns:a16="http://schemas.microsoft.com/office/drawing/2014/main" id="{A17D2ABF-F3F4-7DDE-C2D8-12DF16375AD8}"/>
              </a:ext>
            </a:extLst>
          </p:cNvPr>
          <p:cNvGraphicFramePr>
            <a:graphicFrameLocks noGrp="1"/>
          </p:cNvGraphicFramePr>
          <p:nvPr>
            <p:extLst>
              <p:ext uri="{D42A27DB-BD31-4B8C-83A1-F6EECF244321}">
                <p14:modId xmlns:p14="http://schemas.microsoft.com/office/powerpoint/2010/main" val="3747392345"/>
              </p:ext>
            </p:extLst>
          </p:nvPr>
        </p:nvGraphicFramePr>
        <p:xfrm>
          <a:off x="3570853" y="3838528"/>
          <a:ext cx="2683935" cy="2103120"/>
        </p:xfrm>
        <a:graphic>
          <a:graphicData uri="http://schemas.openxmlformats.org/drawingml/2006/table">
            <a:tbl>
              <a:tblPr firstRow="1" bandRow="1">
                <a:tableStyleId>{5940675A-B579-460E-94D1-54222C63F5DA}</a:tableStyleId>
              </a:tblPr>
              <a:tblGrid>
                <a:gridCol w="894645">
                  <a:extLst>
                    <a:ext uri="{9D8B030D-6E8A-4147-A177-3AD203B41FA5}">
                      <a16:colId xmlns:a16="http://schemas.microsoft.com/office/drawing/2014/main" val="20000"/>
                    </a:ext>
                  </a:extLst>
                </a:gridCol>
                <a:gridCol w="894645">
                  <a:extLst>
                    <a:ext uri="{9D8B030D-6E8A-4147-A177-3AD203B41FA5}">
                      <a16:colId xmlns:a16="http://schemas.microsoft.com/office/drawing/2014/main" val="20001"/>
                    </a:ext>
                  </a:extLst>
                </a:gridCol>
                <a:gridCol w="894645">
                  <a:extLst>
                    <a:ext uri="{9D8B030D-6E8A-4147-A177-3AD203B41FA5}">
                      <a16:colId xmlns:a16="http://schemas.microsoft.com/office/drawing/2014/main" val="20002"/>
                    </a:ext>
                  </a:extLst>
                </a:gridCol>
              </a:tblGrid>
              <a:tr h="174877">
                <a:tc rowSpan="2">
                  <a:txBody>
                    <a:bodyPr/>
                    <a:lstStyle/>
                    <a:p>
                      <a:pPr algn="ctr"/>
                      <a:r>
                        <a:rPr kumimoji="1" lang="ja-JP" altLang="en-US" sz="1200" dirty="0"/>
                        <a:t>（千円）</a:t>
                      </a:r>
                    </a:p>
                  </a:txBody>
                  <a:tcPr marL="83127" marR="83127" anchor="ctr"/>
                </a:tc>
                <a:tc gridSpan="2">
                  <a:txBody>
                    <a:bodyPr/>
                    <a:lstStyle/>
                    <a:p>
                      <a:pPr algn="ctr"/>
                      <a:r>
                        <a:rPr kumimoji="1" lang="en-US" altLang="ja-JP" sz="1200" dirty="0"/>
                        <a:t>R9</a:t>
                      </a:r>
                      <a:r>
                        <a:rPr kumimoji="1" lang="ja-JP" altLang="en-US" sz="1200" dirty="0"/>
                        <a:t>年度計画</a:t>
                      </a:r>
                    </a:p>
                  </a:txBody>
                  <a:tcPr marL="83127" marR="83127" anchor="ctr">
                    <a:solidFill>
                      <a:schemeClr val="accent6">
                        <a:lumMod val="20000"/>
                        <a:lumOff val="80000"/>
                      </a:schemeClr>
                    </a:solidFill>
                  </a:tcPr>
                </a:tc>
                <a:tc hMerge="1">
                  <a:txBody>
                    <a:bodyPr/>
                    <a:lstStyle/>
                    <a:p>
                      <a:endParaRPr kumimoji="1" lang="ja-JP" altLang="en-US" sz="1200" dirty="0"/>
                    </a:p>
                  </a:txBody>
                  <a:tcPr/>
                </a:tc>
                <a:extLst>
                  <a:ext uri="{0D108BD9-81ED-4DB2-BD59-A6C34878D82A}">
                    <a16:rowId xmlns:a16="http://schemas.microsoft.com/office/drawing/2014/main" val="10000"/>
                  </a:ext>
                </a:extLst>
              </a:tr>
              <a:tr h="174877">
                <a:tc vMerge="1">
                  <a:txBody>
                    <a:bodyPr/>
                    <a:lstStyle/>
                    <a:p>
                      <a:pPr algn="ctr"/>
                      <a:endParaRPr kumimoji="1" lang="ja-JP" altLang="en-US" sz="1200" dirty="0"/>
                    </a:p>
                  </a:txBody>
                  <a:tcPr anchor="ctr"/>
                </a:tc>
                <a:tc>
                  <a:txBody>
                    <a:bodyPr/>
                    <a:lstStyle/>
                    <a:p>
                      <a:pPr algn="ctr"/>
                      <a:r>
                        <a:rPr kumimoji="1" lang="ja-JP" altLang="en-US" sz="1200" dirty="0"/>
                        <a:t>補助対象</a:t>
                      </a:r>
                      <a:endParaRPr kumimoji="1" lang="en-US" altLang="ja-JP" sz="1200" dirty="0"/>
                    </a:p>
                    <a:p>
                      <a:pPr algn="ctr"/>
                      <a:r>
                        <a:rPr kumimoji="1" lang="ja-JP" altLang="en-US" sz="1200" dirty="0"/>
                        <a:t>経費</a:t>
                      </a:r>
                      <a:r>
                        <a:rPr kumimoji="1" lang="en-US" altLang="ja-JP" sz="1200" dirty="0"/>
                        <a:t>(</a:t>
                      </a:r>
                      <a:r>
                        <a:rPr kumimoji="1" lang="ja-JP" altLang="en-US" sz="1200" dirty="0"/>
                        <a:t>税抜</a:t>
                      </a:r>
                      <a:r>
                        <a:rPr kumimoji="1" lang="en-US" altLang="ja-JP" sz="1200" dirty="0"/>
                        <a:t>)</a:t>
                      </a:r>
                      <a:endParaRPr kumimoji="1" lang="ja-JP" altLang="en-US" sz="1200" dirty="0"/>
                    </a:p>
                  </a:txBody>
                  <a:tcPr marL="83127" marR="83127" anchor="ctr">
                    <a:solidFill>
                      <a:schemeClr val="accent6">
                        <a:lumMod val="20000"/>
                        <a:lumOff val="80000"/>
                      </a:schemeClr>
                    </a:solidFill>
                  </a:tcPr>
                </a:tc>
                <a:tc>
                  <a:txBody>
                    <a:bodyPr/>
                    <a:lstStyle/>
                    <a:p>
                      <a:pPr algn="ctr"/>
                      <a:r>
                        <a:rPr kumimoji="1" lang="ja-JP" altLang="en-US" sz="1200" dirty="0"/>
                        <a:t>補助金額</a:t>
                      </a:r>
                    </a:p>
                  </a:txBody>
                  <a:tcPr marL="83127" marR="83127" anchor="ctr">
                    <a:solidFill>
                      <a:schemeClr val="accent6">
                        <a:lumMod val="20000"/>
                        <a:lumOff val="80000"/>
                      </a:schemeClr>
                    </a:solidFill>
                  </a:tcPr>
                </a:tc>
                <a:extLst>
                  <a:ext uri="{0D108BD9-81ED-4DB2-BD59-A6C34878D82A}">
                    <a16:rowId xmlns:a16="http://schemas.microsoft.com/office/drawing/2014/main" val="10001"/>
                  </a:ext>
                </a:extLst>
              </a:tr>
              <a:tr h="174877">
                <a:tc>
                  <a:txBody>
                    <a:bodyPr/>
                    <a:lstStyle/>
                    <a:p>
                      <a:pPr algn="ctr"/>
                      <a:r>
                        <a:rPr kumimoji="1" lang="ja-JP" altLang="en-US" sz="1200" dirty="0"/>
                        <a:t>人件費</a:t>
                      </a:r>
                    </a:p>
                  </a:txBody>
                  <a:tcPr marL="83127" marR="83127" anchor="ctr"/>
                </a:tc>
                <a:tc>
                  <a:txBody>
                    <a:bodyPr/>
                    <a:lstStyle/>
                    <a:p>
                      <a:pPr algn="r"/>
                      <a:r>
                        <a:rPr kumimoji="1" lang="ja-JP" altLang="en-US" sz="1200" dirty="0"/>
                        <a:t>・・・</a:t>
                      </a:r>
                    </a:p>
                  </a:txBody>
                  <a:tcPr marL="83127" marR="83127" anchor="ctr">
                    <a:solidFill>
                      <a:schemeClr val="accent6">
                        <a:lumMod val="20000"/>
                        <a:lumOff val="80000"/>
                      </a:schemeClr>
                    </a:solidFill>
                  </a:tcPr>
                </a:tc>
                <a:tc>
                  <a:txBody>
                    <a:bodyPr/>
                    <a:lstStyle/>
                    <a:p>
                      <a:pPr algn="r"/>
                      <a:r>
                        <a:rPr kumimoji="1" lang="ja-JP" altLang="en-US" sz="1200" dirty="0"/>
                        <a:t>・・・</a:t>
                      </a:r>
                    </a:p>
                  </a:txBody>
                  <a:tcPr marL="83127" marR="83127" anchor="ctr">
                    <a:solidFill>
                      <a:schemeClr val="accent6">
                        <a:lumMod val="20000"/>
                        <a:lumOff val="80000"/>
                      </a:schemeClr>
                    </a:solidFill>
                  </a:tcPr>
                </a:tc>
                <a:extLst>
                  <a:ext uri="{0D108BD9-81ED-4DB2-BD59-A6C34878D82A}">
                    <a16:rowId xmlns:a16="http://schemas.microsoft.com/office/drawing/2014/main" val="908046275"/>
                  </a:ext>
                </a:extLst>
              </a:tr>
              <a:tr h="174877">
                <a:tc>
                  <a:txBody>
                    <a:bodyPr/>
                    <a:lstStyle/>
                    <a:p>
                      <a:pPr algn="ctr"/>
                      <a:r>
                        <a:rPr kumimoji="1" lang="ja-JP" altLang="en-US" sz="1200" dirty="0"/>
                        <a:t>設計費</a:t>
                      </a:r>
                    </a:p>
                  </a:txBody>
                  <a:tcPr marL="83127" marR="83127" anchor="ctr"/>
                </a:tc>
                <a:tc>
                  <a:txBody>
                    <a:bodyPr/>
                    <a:lstStyle/>
                    <a:p>
                      <a:pPr algn="r"/>
                      <a:r>
                        <a:rPr kumimoji="1" lang="ja-JP" altLang="en-US" sz="1200" dirty="0"/>
                        <a:t>・・・</a:t>
                      </a:r>
                    </a:p>
                  </a:txBody>
                  <a:tcPr marL="83127" marR="83127" anchor="ctr">
                    <a:solidFill>
                      <a:schemeClr val="accent6">
                        <a:lumMod val="20000"/>
                        <a:lumOff val="80000"/>
                      </a:schemeClr>
                    </a:solidFill>
                  </a:tcPr>
                </a:tc>
                <a:tc>
                  <a:txBody>
                    <a:bodyPr/>
                    <a:lstStyle/>
                    <a:p>
                      <a:pPr algn="r"/>
                      <a:r>
                        <a:rPr kumimoji="1" lang="ja-JP" altLang="en-US" sz="1200" dirty="0"/>
                        <a:t>・・・</a:t>
                      </a:r>
                    </a:p>
                  </a:txBody>
                  <a:tcPr marL="83127" marR="83127" anchor="ctr">
                    <a:solidFill>
                      <a:schemeClr val="accent6">
                        <a:lumMod val="20000"/>
                        <a:lumOff val="80000"/>
                      </a:schemeClr>
                    </a:solidFill>
                  </a:tcPr>
                </a:tc>
                <a:extLst>
                  <a:ext uri="{0D108BD9-81ED-4DB2-BD59-A6C34878D82A}">
                    <a16:rowId xmlns:a16="http://schemas.microsoft.com/office/drawing/2014/main" val="10002"/>
                  </a:ext>
                </a:extLst>
              </a:tr>
              <a:tr h="174877">
                <a:tc>
                  <a:txBody>
                    <a:bodyPr/>
                    <a:lstStyle/>
                    <a:p>
                      <a:pPr algn="ctr"/>
                      <a:r>
                        <a:rPr kumimoji="1" lang="ja-JP" altLang="en-US" sz="1200" dirty="0"/>
                        <a:t>設備費</a:t>
                      </a:r>
                    </a:p>
                  </a:txBody>
                  <a:tcPr marL="83127" marR="83127" anchor="ctr"/>
                </a:tc>
                <a:tc>
                  <a:txBody>
                    <a:bodyPr/>
                    <a:lstStyle/>
                    <a:p>
                      <a:pPr algn="r"/>
                      <a:r>
                        <a:rPr kumimoji="1" lang="en-US" altLang="ja-JP" sz="1200" dirty="0"/>
                        <a:t>9,000</a:t>
                      </a:r>
                      <a:endParaRPr kumimoji="1" lang="ja-JP" altLang="en-US" sz="1200" dirty="0"/>
                    </a:p>
                  </a:txBody>
                  <a:tcPr marL="83127" marR="83127" anchor="ctr">
                    <a:solidFill>
                      <a:schemeClr val="accent6">
                        <a:lumMod val="20000"/>
                        <a:lumOff val="80000"/>
                      </a:schemeClr>
                    </a:solidFill>
                  </a:tcPr>
                </a:tc>
                <a:tc>
                  <a:txBody>
                    <a:bodyPr/>
                    <a:lstStyle/>
                    <a:p>
                      <a:pPr algn="r"/>
                      <a:r>
                        <a:rPr kumimoji="1" lang="en-US" altLang="ja-JP" sz="1200" dirty="0"/>
                        <a:t>3,000</a:t>
                      </a:r>
                      <a:endParaRPr kumimoji="1" lang="ja-JP" altLang="en-US" sz="1200" dirty="0"/>
                    </a:p>
                  </a:txBody>
                  <a:tcPr marL="83127" marR="83127" anchor="ctr">
                    <a:solidFill>
                      <a:schemeClr val="accent6">
                        <a:lumMod val="20000"/>
                        <a:lumOff val="80000"/>
                      </a:schemeClr>
                    </a:solidFill>
                  </a:tcPr>
                </a:tc>
                <a:extLst>
                  <a:ext uri="{0D108BD9-81ED-4DB2-BD59-A6C34878D82A}">
                    <a16:rowId xmlns:a16="http://schemas.microsoft.com/office/drawing/2014/main" val="10003"/>
                  </a:ext>
                </a:extLst>
              </a:tr>
              <a:tr h="174877">
                <a:tc>
                  <a:txBody>
                    <a:bodyPr/>
                    <a:lstStyle/>
                    <a:p>
                      <a:pPr algn="ctr"/>
                      <a:r>
                        <a:rPr kumimoji="1" lang="ja-JP" altLang="en-US" sz="1200" dirty="0"/>
                        <a:t>工事費</a:t>
                      </a:r>
                    </a:p>
                  </a:txBody>
                  <a:tcPr marL="83127" marR="83127" anchor="ctr"/>
                </a:tc>
                <a:tc>
                  <a:txBody>
                    <a:bodyPr/>
                    <a:lstStyle/>
                    <a:p>
                      <a:pPr algn="r"/>
                      <a:endParaRPr kumimoji="1" lang="ja-JP" altLang="en-US" sz="1200"/>
                    </a:p>
                  </a:txBody>
                  <a:tcPr marL="83127" marR="83127" anchor="ctr">
                    <a:solidFill>
                      <a:schemeClr val="accent6">
                        <a:lumMod val="20000"/>
                        <a:lumOff val="80000"/>
                      </a:schemeClr>
                    </a:solidFill>
                  </a:tcPr>
                </a:tc>
                <a:tc>
                  <a:txBody>
                    <a:bodyPr/>
                    <a:lstStyle/>
                    <a:p>
                      <a:pPr algn="r"/>
                      <a:endParaRPr kumimoji="1" lang="ja-JP" altLang="en-US" sz="1200" dirty="0"/>
                    </a:p>
                  </a:txBody>
                  <a:tcPr marL="83127" marR="83127" anchor="ctr">
                    <a:solidFill>
                      <a:schemeClr val="accent6">
                        <a:lumMod val="20000"/>
                        <a:lumOff val="80000"/>
                      </a:schemeClr>
                    </a:solidFill>
                  </a:tcPr>
                </a:tc>
                <a:extLst>
                  <a:ext uri="{0D108BD9-81ED-4DB2-BD59-A6C34878D82A}">
                    <a16:rowId xmlns:a16="http://schemas.microsoft.com/office/drawing/2014/main" val="10004"/>
                  </a:ext>
                </a:extLst>
              </a:tr>
              <a:tr h="174877">
                <a:tc>
                  <a:txBody>
                    <a:bodyPr/>
                    <a:lstStyle/>
                    <a:p>
                      <a:pPr algn="ctr"/>
                      <a:r>
                        <a:rPr kumimoji="1" lang="ja-JP" altLang="en-US" sz="1200" dirty="0"/>
                        <a:t>合計</a:t>
                      </a:r>
                    </a:p>
                  </a:txBody>
                  <a:tcPr marL="83127" marR="83127" anchor="ctr"/>
                </a:tc>
                <a:tc>
                  <a:txBody>
                    <a:bodyPr/>
                    <a:lstStyle/>
                    <a:p>
                      <a:pPr algn="r"/>
                      <a:endParaRPr kumimoji="1" lang="ja-JP" altLang="en-US" sz="1200" dirty="0"/>
                    </a:p>
                  </a:txBody>
                  <a:tcPr marL="83127" marR="83127" anchor="ctr">
                    <a:solidFill>
                      <a:schemeClr val="accent6">
                        <a:lumMod val="20000"/>
                        <a:lumOff val="80000"/>
                      </a:schemeClr>
                    </a:solidFill>
                  </a:tcPr>
                </a:tc>
                <a:tc>
                  <a:txBody>
                    <a:bodyPr/>
                    <a:lstStyle/>
                    <a:p>
                      <a:pPr algn="r"/>
                      <a:endParaRPr kumimoji="1" lang="ja-JP" altLang="en-US" sz="1200" dirty="0"/>
                    </a:p>
                  </a:txBody>
                  <a:tcPr marL="83127" marR="83127" anchor="ctr">
                    <a:solidFill>
                      <a:schemeClr val="accent6">
                        <a:lumMod val="20000"/>
                        <a:lumOff val="80000"/>
                      </a:schemeClr>
                    </a:solidFill>
                  </a:tcPr>
                </a:tc>
                <a:extLst>
                  <a:ext uri="{0D108BD9-81ED-4DB2-BD59-A6C34878D82A}">
                    <a16:rowId xmlns:a16="http://schemas.microsoft.com/office/drawing/2014/main" val="10006"/>
                  </a:ext>
                </a:extLst>
              </a:tr>
            </a:tbl>
          </a:graphicData>
        </a:graphic>
      </p:graphicFrame>
      <p:graphicFrame>
        <p:nvGraphicFramePr>
          <p:cNvPr id="8" name="表 7">
            <a:extLst>
              <a:ext uri="{FF2B5EF4-FFF2-40B4-BE49-F238E27FC236}">
                <a16:creationId xmlns:a16="http://schemas.microsoft.com/office/drawing/2014/main" id="{14F4CE3D-124C-AD64-6FE6-DCBAFD1825E2}"/>
              </a:ext>
            </a:extLst>
          </p:cNvPr>
          <p:cNvGraphicFramePr>
            <a:graphicFrameLocks noGrp="1"/>
          </p:cNvGraphicFramePr>
          <p:nvPr>
            <p:extLst>
              <p:ext uri="{D42A27DB-BD31-4B8C-83A1-F6EECF244321}">
                <p14:modId xmlns:p14="http://schemas.microsoft.com/office/powerpoint/2010/main" val="2222921803"/>
              </p:ext>
            </p:extLst>
          </p:nvPr>
        </p:nvGraphicFramePr>
        <p:xfrm>
          <a:off x="6803929" y="3838528"/>
          <a:ext cx="2683935" cy="2103120"/>
        </p:xfrm>
        <a:graphic>
          <a:graphicData uri="http://schemas.openxmlformats.org/drawingml/2006/table">
            <a:tbl>
              <a:tblPr firstRow="1" bandRow="1">
                <a:tableStyleId>{5940675A-B579-460E-94D1-54222C63F5DA}</a:tableStyleId>
              </a:tblPr>
              <a:tblGrid>
                <a:gridCol w="894645">
                  <a:extLst>
                    <a:ext uri="{9D8B030D-6E8A-4147-A177-3AD203B41FA5}">
                      <a16:colId xmlns:a16="http://schemas.microsoft.com/office/drawing/2014/main" val="20000"/>
                    </a:ext>
                  </a:extLst>
                </a:gridCol>
                <a:gridCol w="894645">
                  <a:extLst>
                    <a:ext uri="{9D8B030D-6E8A-4147-A177-3AD203B41FA5}">
                      <a16:colId xmlns:a16="http://schemas.microsoft.com/office/drawing/2014/main" val="20001"/>
                    </a:ext>
                  </a:extLst>
                </a:gridCol>
                <a:gridCol w="894645">
                  <a:extLst>
                    <a:ext uri="{9D8B030D-6E8A-4147-A177-3AD203B41FA5}">
                      <a16:colId xmlns:a16="http://schemas.microsoft.com/office/drawing/2014/main" val="20002"/>
                    </a:ext>
                  </a:extLst>
                </a:gridCol>
              </a:tblGrid>
              <a:tr h="174877">
                <a:tc rowSpan="2">
                  <a:txBody>
                    <a:bodyPr/>
                    <a:lstStyle/>
                    <a:p>
                      <a:pPr algn="ctr"/>
                      <a:r>
                        <a:rPr kumimoji="1" lang="ja-JP" altLang="en-US" sz="1200" dirty="0"/>
                        <a:t>（千円）</a:t>
                      </a:r>
                    </a:p>
                  </a:txBody>
                  <a:tcPr marL="83127" marR="83127" anchor="ctr"/>
                </a:tc>
                <a:tc gridSpan="2">
                  <a:txBody>
                    <a:bodyPr/>
                    <a:lstStyle/>
                    <a:p>
                      <a:pPr algn="ctr"/>
                      <a:r>
                        <a:rPr kumimoji="1" lang="en-US" altLang="ja-JP" sz="1200" dirty="0"/>
                        <a:t>R10</a:t>
                      </a:r>
                      <a:r>
                        <a:rPr kumimoji="1" lang="ja-JP" altLang="en-US" sz="1200" dirty="0"/>
                        <a:t>年度計画</a:t>
                      </a:r>
                    </a:p>
                  </a:txBody>
                  <a:tcPr marL="83127" marR="83127" anchor="ctr">
                    <a:solidFill>
                      <a:schemeClr val="accent6">
                        <a:lumMod val="20000"/>
                        <a:lumOff val="80000"/>
                      </a:schemeClr>
                    </a:solidFill>
                  </a:tcPr>
                </a:tc>
                <a:tc hMerge="1">
                  <a:txBody>
                    <a:bodyPr/>
                    <a:lstStyle/>
                    <a:p>
                      <a:endParaRPr kumimoji="1" lang="ja-JP" altLang="en-US" sz="1200" dirty="0"/>
                    </a:p>
                  </a:txBody>
                  <a:tcPr/>
                </a:tc>
                <a:extLst>
                  <a:ext uri="{0D108BD9-81ED-4DB2-BD59-A6C34878D82A}">
                    <a16:rowId xmlns:a16="http://schemas.microsoft.com/office/drawing/2014/main" val="10000"/>
                  </a:ext>
                </a:extLst>
              </a:tr>
              <a:tr h="174877">
                <a:tc vMerge="1">
                  <a:txBody>
                    <a:bodyPr/>
                    <a:lstStyle/>
                    <a:p>
                      <a:pPr algn="ctr"/>
                      <a:endParaRPr kumimoji="1" lang="ja-JP" altLang="en-US" sz="1200" dirty="0"/>
                    </a:p>
                  </a:txBody>
                  <a:tcPr anchor="ctr"/>
                </a:tc>
                <a:tc>
                  <a:txBody>
                    <a:bodyPr/>
                    <a:lstStyle/>
                    <a:p>
                      <a:pPr algn="ctr"/>
                      <a:r>
                        <a:rPr kumimoji="1" lang="ja-JP" altLang="en-US" sz="1200" dirty="0"/>
                        <a:t>補助対象</a:t>
                      </a:r>
                      <a:endParaRPr kumimoji="1" lang="en-US" altLang="ja-JP" sz="1200" dirty="0"/>
                    </a:p>
                    <a:p>
                      <a:pPr algn="ctr"/>
                      <a:r>
                        <a:rPr kumimoji="1" lang="ja-JP" altLang="en-US" sz="1200" dirty="0"/>
                        <a:t>経費</a:t>
                      </a:r>
                      <a:r>
                        <a:rPr kumimoji="1" lang="en-US" altLang="ja-JP" sz="1200" dirty="0"/>
                        <a:t>(</a:t>
                      </a:r>
                      <a:r>
                        <a:rPr kumimoji="1" lang="ja-JP" altLang="en-US" sz="1200" dirty="0"/>
                        <a:t>税抜</a:t>
                      </a:r>
                      <a:r>
                        <a:rPr kumimoji="1" lang="en-US" altLang="ja-JP" sz="1200" dirty="0"/>
                        <a:t>)</a:t>
                      </a:r>
                      <a:endParaRPr kumimoji="1" lang="ja-JP" altLang="en-US" sz="1200" dirty="0"/>
                    </a:p>
                  </a:txBody>
                  <a:tcPr marL="83127" marR="83127" anchor="ctr">
                    <a:solidFill>
                      <a:schemeClr val="accent6">
                        <a:lumMod val="20000"/>
                        <a:lumOff val="80000"/>
                      </a:schemeClr>
                    </a:solidFill>
                  </a:tcPr>
                </a:tc>
                <a:tc>
                  <a:txBody>
                    <a:bodyPr/>
                    <a:lstStyle/>
                    <a:p>
                      <a:pPr algn="ctr"/>
                      <a:r>
                        <a:rPr kumimoji="1" lang="ja-JP" altLang="en-US" sz="1200" dirty="0"/>
                        <a:t>補助金額</a:t>
                      </a:r>
                    </a:p>
                  </a:txBody>
                  <a:tcPr marL="83127" marR="83127" anchor="ctr">
                    <a:solidFill>
                      <a:schemeClr val="accent6">
                        <a:lumMod val="20000"/>
                        <a:lumOff val="80000"/>
                      </a:schemeClr>
                    </a:solidFill>
                  </a:tcPr>
                </a:tc>
                <a:extLst>
                  <a:ext uri="{0D108BD9-81ED-4DB2-BD59-A6C34878D82A}">
                    <a16:rowId xmlns:a16="http://schemas.microsoft.com/office/drawing/2014/main" val="10001"/>
                  </a:ext>
                </a:extLst>
              </a:tr>
              <a:tr h="174877">
                <a:tc>
                  <a:txBody>
                    <a:bodyPr/>
                    <a:lstStyle/>
                    <a:p>
                      <a:pPr algn="ctr"/>
                      <a:r>
                        <a:rPr kumimoji="1" lang="ja-JP" altLang="en-US" sz="1200" dirty="0"/>
                        <a:t>人件費</a:t>
                      </a:r>
                    </a:p>
                  </a:txBody>
                  <a:tcPr marL="83127" marR="83127" anchor="ctr"/>
                </a:tc>
                <a:tc>
                  <a:txBody>
                    <a:bodyPr/>
                    <a:lstStyle/>
                    <a:p>
                      <a:pPr algn="r"/>
                      <a:r>
                        <a:rPr kumimoji="1" lang="ja-JP" altLang="en-US" sz="1200" dirty="0"/>
                        <a:t>・・・</a:t>
                      </a:r>
                    </a:p>
                  </a:txBody>
                  <a:tcPr marL="83127" marR="83127" anchor="ctr">
                    <a:solidFill>
                      <a:schemeClr val="accent6">
                        <a:lumMod val="20000"/>
                        <a:lumOff val="80000"/>
                      </a:schemeClr>
                    </a:solidFill>
                  </a:tcPr>
                </a:tc>
                <a:tc>
                  <a:txBody>
                    <a:bodyPr/>
                    <a:lstStyle/>
                    <a:p>
                      <a:pPr algn="r"/>
                      <a:r>
                        <a:rPr kumimoji="1" lang="ja-JP" altLang="en-US" sz="1200" dirty="0"/>
                        <a:t>・・・</a:t>
                      </a:r>
                    </a:p>
                  </a:txBody>
                  <a:tcPr marL="83127" marR="83127" anchor="ctr">
                    <a:solidFill>
                      <a:schemeClr val="accent6">
                        <a:lumMod val="20000"/>
                        <a:lumOff val="80000"/>
                      </a:schemeClr>
                    </a:solidFill>
                  </a:tcPr>
                </a:tc>
                <a:extLst>
                  <a:ext uri="{0D108BD9-81ED-4DB2-BD59-A6C34878D82A}">
                    <a16:rowId xmlns:a16="http://schemas.microsoft.com/office/drawing/2014/main" val="908046275"/>
                  </a:ext>
                </a:extLst>
              </a:tr>
              <a:tr h="174877">
                <a:tc>
                  <a:txBody>
                    <a:bodyPr/>
                    <a:lstStyle/>
                    <a:p>
                      <a:pPr algn="ctr"/>
                      <a:r>
                        <a:rPr kumimoji="1" lang="ja-JP" altLang="en-US" sz="1200" dirty="0"/>
                        <a:t>設計費</a:t>
                      </a:r>
                    </a:p>
                  </a:txBody>
                  <a:tcPr marL="83127" marR="83127" anchor="ctr"/>
                </a:tc>
                <a:tc>
                  <a:txBody>
                    <a:bodyPr/>
                    <a:lstStyle/>
                    <a:p>
                      <a:pPr algn="r"/>
                      <a:r>
                        <a:rPr kumimoji="1" lang="ja-JP" altLang="en-US" sz="1200" dirty="0"/>
                        <a:t>・・・</a:t>
                      </a:r>
                    </a:p>
                  </a:txBody>
                  <a:tcPr marL="83127" marR="83127" anchor="ctr">
                    <a:solidFill>
                      <a:schemeClr val="accent6">
                        <a:lumMod val="20000"/>
                        <a:lumOff val="80000"/>
                      </a:schemeClr>
                    </a:solidFill>
                  </a:tcPr>
                </a:tc>
                <a:tc>
                  <a:txBody>
                    <a:bodyPr/>
                    <a:lstStyle/>
                    <a:p>
                      <a:pPr algn="r"/>
                      <a:r>
                        <a:rPr kumimoji="1" lang="ja-JP" altLang="en-US" sz="1200" dirty="0"/>
                        <a:t>・・・</a:t>
                      </a:r>
                    </a:p>
                  </a:txBody>
                  <a:tcPr marL="83127" marR="83127" anchor="ctr">
                    <a:solidFill>
                      <a:schemeClr val="accent6">
                        <a:lumMod val="20000"/>
                        <a:lumOff val="80000"/>
                      </a:schemeClr>
                    </a:solidFill>
                  </a:tcPr>
                </a:tc>
                <a:extLst>
                  <a:ext uri="{0D108BD9-81ED-4DB2-BD59-A6C34878D82A}">
                    <a16:rowId xmlns:a16="http://schemas.microsoft.com/office/drawing/2014/main" val="10002"/>
                  </a:ext>
                </a:extLst>
              </a:tr>
              <a:tr h="174877">
                <a:tc>
                  <a:txBody>
                    <a:bodyPr/>
                    <a:lstStyle/>
                    <a:p>
                      <a:pPr algn="ctr"/>
                      <a:r>
                        <a:rPr kumimoji="1" lang="ja-JP" altLang="en-US" sz="1200" dirty="0"/>
                        <a:t>設備費</a:t>
                      </a:r>
                    </a:p>
                  </a:txBody>
                  <a:tcPr marL="83127" marR="83127" anchor="ctr"/>
                </a:tc>
                <a:tc>
                  <a:txBody>
                    <a:bodyPr/>
                    <a:lstStyle/>
                    <a:p>
                      <a:pPr algn="r"/>
                      <a:r>
                        <a:rPr kumimoji="1" lang="en-US" altLang="ja-JP" sz="1200" dirty="0"/>
                        <a:t>6,000</a:t>
                      </a:r>
                      <a:endParaRPr kumimoji="1" lang="ja-JP" altLang="en-US" sz="1200" dirty="0"/>
                    </a:p>
                  </a:txBody>
                  <a:tcPr marL="83127" marR="83127" anchor="ctr">
                    <a:solidFill>
                      <a:schemeClr val="accent6">
                        <a:lumMod val="20000"/>
                        <a:lumOff val="80000"/>
                      </a:schemeClr>
                    </a:solidFill>
                  </a:tcPr>
                </a:tc>
                <a:tc>
                  <a:txBody>
                    <a:bodyPr/>
                    <a:lstStyle/>
                    <a:p>
                      <a:pPr algn="r"/>
                      <a:r>
                        <a:rPr kumimoji="1" lang="en-US" altLang="ja-JP" sz="1200" dirty="0"/>
                        <a:t>2,000</a:t>
                      </a:r>
                      <a:endParaRPr kumimoji="1" lang="ja-JP" altLang="en-US" sz="1200" dirty="0"/>
                    </a:p>
                  </a:txBody>
                  <a:tcPr marL="83127" marR="83127" anchor="ctr">
                    <a:solidFill>
                      <a:schemeClr val="accent6">
                        <a:lumMod val="20000"/>
                        <a:lumOff val="80000"/>
                      </a:schemeClr>
                    </a:solidFill>
                  </a:tcPr>
                </a:tc>
                <a:extLst>
                  <a:ext uri="{0D108BD9-81ED-4DB2-BD59-A6C34878D82A}">
                    <a16:rowId xmlns:a16="http://schemas.microsoft.com/office/drawing/2014/main" val="10003"/>
                  </a:ext>
                </a:extLst>
              </a:tr>
              <a:tr h="174877">
                <a:tc>
                  <a:txBody>
                    <a:bodyPr/>
                    <a:lstStyle/>
                    <a:p>
                      <a:pPr algn="ctr"/>
                      <a:r>
                        <a:rPr kumimoji="1" lang="ja-JP" altLang="en-US" sz="1200" dirty="0"/>
                        <a:t>工事費</a:t>
                      </a:r>
                    </a:p>
                  </a:txBody>
                  <a:tcPr marL="83127" marR="83127" anchor="ctr"/>
                </a:tc>
                <a:tc>
                  <a:txBody>
                    <a:bodyPr/>
                    <a:lstStyle/>
                    <a:p>
                      <a:pPr algn="r"/>
                      <a:endParaRPr kumimoji="1" lang="ja-JP" altLang="en-US" sz="1200"/>
                    </a:p>
                  </a:txBody>
                  <a:tcPr marL="83127" marR="83127" anchor="ctr">
                    <a:solidFill>
                      <a:schemeClr val="accent6">
                        <a:lumMod val="20000"/>
                        <a:lumOff val="80000"/>
                      </a:schemeClr>
                    </a:solidFill>
                  </a:tcPr>
                </a:tc>
                <a:tc>
                  <a:txBody>
                    <a:bodyPr/>
                    <a:lstStyle/>
                    <a:p>
                      <a:pPr algn="r"/>
                      <a:endParaRPr kumimoji="1" lang="ja-JP" altLang="en-US" sz="1200" dirty="0"/>
                    </a:p>
                  </a:txBody>
                  <a:tcPr marL="83127" marR="83127" anchor="ctr">
                    <a:solidFill>
                      <a:schemeClr val="accent6">
                        <a:lumMod val="20000"/>
                        <a:lumOff val="80000"/>
                      </a:schemeClr>
                    </a:solidFill>
                  </a:tcPr>
                </a:tc>
                <a:extLst>
                  <a:ext uri="{0D108BD9-81ED-4DB2-BD59-A6C34878D82A}">
                    <a16:rowId xmlns:a16="http://schemas.microsoft.com/office/drawing/2014/main" val="10004"/>
                  </a:ext>
                </a:extLst>
              </a:tr>
              <a:tr h="174877">
                <a:tc>
                  <a:txBody>
                    <a:bodyPr/>
                    <a:lstStyle/>
                    <a:p>
                      <a:pPr algn="ctr"/>
                      <a:r>
                        <a:rPr kumimoji="1" lang="ja-JP" altLang="en-US" sz="1200" dirty="0"/>
                        <a:t>合計</a:t>
                      </a:r>
                    </a:p>
                  </a:txBody>
                  <a:tcPr marL="83127" marR="83127" anchor="ctr"/>
                </a:tc>
                <a:tc>
                  <a:txBody>
                    <a:bodyPr/>
                    <a:lstStyle/>
                    <a:p>
                      <a:pPr algn="r"/>
                      <a:endParaRPr kumimoji="1" lang="ja-JP" altLang="en-US" sz="1200" dirty="0"/>
                    </a:p>
                  </a:txBody>
                  <a:tcPr marL="83127" marR="83127" anchor="ctr">
                    <a:solidFill>
                      <a:schemeClr val="accent6">
                        <a:lumMod val="20000"/>
                        <a:lumOff val="80000"/>
                      </a:schemeClr>
                    </a:solidFill>
                  </a:tcPr>
                </a:tc>
                <a:tc>
                  <a:txBody>
                    <a:bodyPr/>
                    <a:lstStyle/>
                    <a:p>
                      <a:pPr algn="r"/>
                      <a:endParaRPr kumimoji="1" lang="ja-JP" altLang="en-US" sz="1200" dirty="0"/>
                    </a:p>
                  </a:txBody>
                  <a:tcPr marL="83127" marR="83127" anchor="ctr">
                    <a:solidFill>
                      <a:schemeClr val="accent6">
                        <a:lumMod val="20000"/>
                        <a:lumOff val="80000"/>
                      </a:schemeClr>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56573496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デザインの設定">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4D73D1BFE876BF43A760BAD664AB1D72" ma:contentTypeVersion="14" ma:contentTypeDescription="新しいドキュメントを作成します。" ma:contentTypeScope="" ma:versionID="0c4b0bc861770439251bf0bac9161e16">
  <xsd:schema xmlns:xsd="http://www.w3.org/2001/XMLSchema" xmlns:xs="http://www.w3.org/2001/XMLSchema" xmlns:p="http://schemas.microsoft.com/office/2006/metadata/properties" xmlns:ns2="214b20f3-dc60-4cab-848d-340fa6b0231d" xmlns:ns3="623cf6b6-8c1c-4441-af41-7baf7c9a28aa" targetNamespace="http://schemas.microsoft.com/office/2006/metadata/properties" ma:root="true" ma:fieldsID="ea54b94374254d440ad4d96b10ed679d" ns2:_="" ns3:_="">
    <xsd:import namespace="214b20f3-dc60-4cab-848d-340fa6b0231d"/>
    <xsd:import namespace="623cf6b6-8c1c-4441-af41-7baf7c9a28a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14b20f3-dc60-4cab-848d-340fa6b0231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画像タグ" ma:readOnly="false" ma:fieldId="{5cf76f15-5ced-4ddc-b409-7134ff3c332f}" ma:taxonomyMulti="true" ma:sspId="f6a3f5ef-cd54-4ef7-b1b9-4a46cb3bb5a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23cf6b6-8c1c-4441-af41-7baf7c9a28aa"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ee52b66-7f8f-4b3d-99f6-ab1b8af1adfc}" ma:internalName="TaxCatchAll" ma:showField="CatchAllData" ma:web="623cf6b6-8c1c-4441-af41-7baf7c9a28a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214b20f3-dc60-4cab-848d-340fa6b0231d">
      <Terms xmlns="http://schemas.microsoft.com/office/infopath/2007/PartnerControls"/>
    </lcf76f155ced4ddcb4097134ff3c332f>
    <TaxCatchAll xmlns="623cf6b6-8c1c-4441-af41-7baf7c9a28a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A2B9D3-BCA0-4133-933E-25C2F3851A8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14b20f3-dc60-4cab-848d-340fa6b0231d"/>
    <ds:schemaRef ds:uri="623cf6b6-8c1c-4441-af41-7baf7c9a28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5AE6DF-7BEB-479B-BC02-8D897910D4B5}">
  <ds:schemaRefs>
    <ds:schemaRef ds:uri="http://purl.org/dc/terms/"/>
    <ds:schemaRef ds:uri="623cf6b6-8c1c-4441-af41-7baf7c9a28aa"/>
    <ds:schemaRef ds:uri="214b20f3-dc60-4cab-848d-340fa6b0231d"/>
    <ds:schemaRef ds:uri="http://www.w3.org/XML/1998/namespace"/>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E7A383CA-3CBF-4DF7-8C76-85FB4BF30B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13778</TotalTime>
  <Words>2177</Words>
  <Application>Microsoft Office PowerPoint</Application>
  <PresentationFormat>A4 210 x 297 mm</PresentationFormat>
  <Paragraphs>391</Paragraphs>
  <Slides>16</Slides>
  <Notes>4</Notes>
  <HiddenSlides>0</HiddenSlides>
  <MMClips>0</MMClips>
  <ScaleCrop>false</ScaleCrop>
  <HeadingPairs>
    <vt:vector size="8" baseType="variant">
      <vt:variant>
        <vt:lpstr>使用されているフォント</vt:lpstr>
      </vt:variant>
      <vt:variant>
        <vt:i4>8</vt:i4>
      </vt:variant>
      <vt:variant>
        <vt:lpstr>テーマ</vt:lpstr>
      </vt:variant>
      <vt:variant>
        <vt:i4>1</vt:i4>
      </vt:variant>
      <vt:variant>
        <vt:lpstr>埋め込まれた OLE サーバー</vt:lpstr>
      </vt:variant>
      <vt:variant>
        <vt:i4>1</vt:i4>
      </vt:variant>
      <vt:variant>
        <vt:lpstr>スライド タイトル</vt:lpstr>
      </vt:variant>
      <vt:variant>
        <vt:i4>16</vt:i4>
      </vt:variant>
    </vt:vector>
  </HeadingPairs>
  <TitlesOfParts>
    <vt:vector size="26" baseType="lpstr">
      <vt:lpstr>HG丸ｺﾞｼｯｸM-PRO</vt:lpstr>
      <vt:lpstr>Meiryo UI</vt:lpstr>
      <vt:lpstr>ＭＳ Ｐゴシック</vt:lpstr>
      <vt:lpstr>メイリオ</vt:lpstr>
      <vt:lpstr>Arial</vt:lpstr>
      <vt:lpstr>Calibri</vt:lpstr>
      <vt:lpstr>Open Sans</vt:lpstr>
      <vt:lpstr>Wingdings</vt:lpstr>
      <vt:lpstr>デザインの設定</vt:lpstr>
      <vt:lpstr>think-cellスライド</vt:lpstr>
      <vt:lpstr>間接補助事業の名称</vt:lpstr>
      <vt:lpstr>１．間接補助事業の概要</vt:lpstr>
      <vt:lpstr>２．実証事業イメージ（全体像）</vt:lpstr>
      <vt:lpstr>３．間接補助事業到達イメージ</vt:lpstr>
      <vt:lpstr>４．事業内容（　　　　　　　　　　　　　　　　　　　　　　　）</vt:lpstr>
      <vt:lpstr>PowerPoint プレゼンテーション</vt:lpstr>
      <vt:lpstr>４．事業内容</vt:lpstr>
      <vt:lpstr>４．事業内容</vt:lpstr>
      <vt:lpstr>４．事業内容</vt:lpstr>
      <vt:lpstr>４．事業内容</vt:lpstr>
      <vt:lpstr>４．事業内容</vt:lpstr>
      <vt:lpstr>４．事業内容</vt:lpstr>
      <vt:lpstr>４．事業内容</vt:lpstr>
      <vt:lpstr>４．事業内容</vt:lpstr>
      <vt:lpstr>４．事業内容</vt:lpstr>
      <vt:lpstr>５．年間の実施スケジュール・経費　等</vt:lpstr>
    </vt:vector>
  </TitlesOfParts>
  <Company>METI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METI</dc:creator>
  <cp:lastModifiedBy>GIO大西</cp:lastModifiedBy>
  <cp:revision>605</cp:revision>
  <cp:lastPrinted>2026-05-18T02:01:05Z</cp:lastPrinted>
  <dcterms:created xsi:type="dcterms:W3CDTF">2013-09-09T14:53:54Z</dcterms:created>
  <dcterms:modified xsi:type="dcterms:W3CDTF">2026-08-03T01:53:56Z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0x0101004D73D1BFE876BF43A760BAD664AB1D72</vt:lpwstr>
  </property>
  <property fmtid="{D5CDD505-2E9C-101B-9397-08002B2CF9AE}" pid="3" name="Order">
    <vt:r8>374400</vt:r8>
  </property>
  <property fmtid="{D5CDD505-2E9C-101B-9397-08002B2CF9AE}" pid="4" name="MediaServiceImageTags">
    <vt:lpwstr/>
  </property>
</Properties>
</file>