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1" r:id="rId4"/>
    <p:sldMasterId id="2147483765" r:id="rId5"/>
    <p:sldMasterId id="2147483753" r:id="rId6"/>
  </p:sldMasterIdLst>
  <p:notesMasterIdLst>
    <p:notesMasterId r:id="rId20"/>
  </p:notesMasterIdLst>
  <p:handoutMasterIdLst>
    <p:handoutMasterId r:id="rId21"/>
  </p:handoutMasterIdLst>
  <p:sldIdLst>
    <p:sldId id="676" r:id="rId7"/>
    <p:sldId id="709" r:id="rId8"/>
    <p:sldId id="693" r:id="rId9"/>
    <p:sldId id="691" r:id="rId10"/>
    <p:sldId id="695" r:id="rId11"/>
    <p:sldId id="694" r:id="rId12"/>
    <p:sldId id="689" r:id="rId13"/>
    <p:sldId id="696" r:id="rId14"/>
    <p:sldId id="687" r:id="rId15"/>
    <p:sldId id="700" r:id="rId16"/>
    <p:sldId id="704" r:id="rId17"/>
    <p:sldId id="707" r:id="rId18"/>
    <p:sldId id="708" r:id="rId19"/>
  </p:sldIdLst>
  <p:sldSz cx="9906000" cy="6858000" type="A4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">
          <p15:clr>
            <a:srgbClr val="A4A3A4"/>
          </p15:clr>
        </p15:guide>
        <p15:guide id="2" pos="62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CC"/>
    <a:srgbClr val="CCFFCC"/>
    <a:srgbClr val="F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035736-3C8A-459A-934C-2AD3CE4DE9C5}" v="5" dt="2026-08-04T06:49:25.9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578" y="108"/>
      </p:cViewPr>
      <p:guideLst>
        <p:guide orient="horz" pos="28"/>
        <p:guide pos="620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08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若槻" userId="6f27fb27-97fc-414c-81d5-1409d364b38d" providerId="ADAL" clId="{6A40B94A-F953-47AB-9554-84A2114748FF}"/>
    <pc:docChg chg="undo custSel addSld delSld modSld modMainMaster modNotesMaster modHandout">
      <pc:chgData name="GIO若槻" userId="6f27fb27-97fc-414c-81d5-1409d364b38d" providerId="ADAL" clId="{6A40B94A-F953-47AB-9554-84A2114748FF}" dt="2026-08-04T06:49:25.929" v="789"/>
      <pc:docMkLst>
        <pc:docMk/>
      </pc:docMkLst>
      <pc:sldChg chg="modSp mod modNotes">
        <pc:chgData name="GIO若槻" userId="6f27fb27-97fc-414c-81d5-1409d364b38d" providerId="ADAL" clId="{6A40B94A-F953-47AB-9554-84A2114748FF}" dt="2026-08-04T06:49:25.929" v="789"/>
        <pc:sldMkLst>
          <pc:docMk/>
          <pc:sldMk cId="0" sldId="676"/>
        </pc:sldMkLst>
        <pc:spChg chg="mod">
          <ac:chgData name="GIO若槻" userId="6f27fb27-97fc-414c-81d5-1409d364b38d" providerId="ADAL" clId="{6A40B94A-F953-47AB-9554-84A2114748FF}" dt="2026-07-06T01:35:23.883" v="2" actId="20577"/>
          <ac:spMkLst>
            <pc:docMk/>
            <pc:sldMk cId="0" sldId="676"/>
            <ac:spMk id="2" creationId="{00000000-0000-0000-0000-000000000000}"/>
          </ac:spMkLst>
        </pc:spChg>
      </pc:sldChg>
      <pc:sldChg chg="modSp mod">
        <pc:chgData name="GIO若槻" userId="6f27fb27-97fc-414c-81d5-1409d364b38d" providerId="ADAL" clId="{6A40B94A-F953-47AB-9554-84A2114748FF}" dt="2026-08-04T04:14:17.726" v="603" actId="20577"/>
        <pc:sldMkLst>
          <pc:docMk/>
          <pc:sldMk cId="586698226" sldId="687"/>
        </pc:sldMkLst>
        <pc:spChg chg="mod">
          <ac:chgData name="GIO若槻" userId="6f27fb27-97fc-414c-81d5-1409d364b38d" providerId="ADAL" clId="{6A40B94A-F953-47AB-9554-84A2114748FF}" dt="2026-08-04T04:14:17.726" v="603" actId="20577"/>
          <ac:spMkLst>
            <pc:docMk/>
            <pc:sldMk cId="586698226" sldId="687"/>
            <ac:spMk id="2" creationId="{BBB113E6-4A92-30AF-807E-3352147BAB6C}"/>
          </ac:spMkLst>
        </pc:spChg>
      </pc:sldChg>
      <pc:sldChg chg="modSp mod">
        <pc:chgData name="GIO若槻" userId="6f27fb27-97fc-414c-81d5-1409d364b38d" providerId="ADAL" clId="{6A40B94A-F953-47AB-9554-84A2114748FF}" dt="2026-08-04T04:12:57.260" v="446" actId="20577"/>
        <pc:sldMkLst>
          <pc:docMk/>
          <pc:sldMk cId="1917855115" sldId="689"/>
        </pc:sldMkLst>
        <pc:spChg chg="mod">
          <ac:chgData name="GIO若槻" userId="6f27fb27-97fc-414c-81d5-1409d364b38d" providerId="ADAL" clId="{6A40B94A-F953-47AB-9554-84A2114748FF}" dt="2026-08-04T04:12:57.260" v="446" actId="20577"/>
          <ac:spMkLst>
            <pc:docMk/>
            <pc:sldMk cId="1917855115" sldId="689"/>
            <ac:spMk id="2" creationId="{FC719E34-8D04-3551-E9D5-3ADFC57ADC17}"/>
          </ac:spMkLst>
        </pc:spChg>
      </pc:sldChg>
      <pc:sldChg chg="modSp mod modNotes">
        <pc:chgData name="GIO若槻" userId="6f27fb27-97fc-414c-81d5-1409d364b38d" providerId="ADAL" clId="{6A40B94A-F953-47AB-9554-84A2114748FF}" dt="2026-08-04T06:49:25.929" v="789"/>
        <pc:sldMkLst>
          <pc:docMk/>
          <pc:sldMk cId="2498512453" sldId="691"/>
        </pc:sldMkLst>
        <pc:spChg chg="mod">
          <ac:chgData name="GIO若槻" userId="6f27fb27-97fc-414c-81d5-1409d364b38d" providerId="ADAL" clId="{6A40B94A-F953-47AB-9554-84A2114748FF}" dt="2026-07-06T01:42:45.138" v="15" actId="20577"/>
          <ac:spMkLst>
            <pc:docMk/>
            <pc:sldMk cId="2498512453" sldId="691"/>
            <ac:spMk id="20" creationId="{00000000-0000-0000-0000-000000000000}"/>
          </ac:spMkLst>
        </pc:spChg>
      </pc:sldChg>
      <pc:sldChg chg="modSp mod modNotes">
        <pc:chgData name="GIO若槻" userId="6f27fb27-97fc-414c-81d5-1409d364b38d" providerId="ADAL" clId="{6A40B94A-F953-47AB-9554-84A2114748FF}" dt="2026-08-04T06:49:25.929" v="789"/>
        <pc:sldMkLst>
          <pc:docMk/>
          <pc:sldMk cId="3455733540" sldId="694"/>
        </pc:sldMkLst>
        <pc:spChg chg="mod">
          <ac:chgData name="GIO若槻" userId="6f27fb27-97fc-414c-81d5-1409d364b38d" providerId="ADAL" clId="{6A40B94A-F953-47AB-9554-84A2114748FF}" dt="2026-08-04T04:12:17.025" v="373" actId="20577"/>
          <ac:spMkLst>
            <pc:docMk/>
            <pc:sldMk cId="3455733540" sldId="694"/>
            <ac:spMk id="14" creationId="{EADAC048-C238-15FC-EA6B-E0B3DC2F5966}"/>
          </ac:spMkLst>
        </pc:spChg>
      </pc:sldChg>
      <pc:sldChg chg="modSp mod">
        <pc:chgData name="GIO若槻" userId="6f27fb27-97fc-414c-81d5-1409d364b38d" providerId="ADAL" clId="{6A40B94A-F953-47AB-9554-84A2114748FF}" dt="2026-08-04T04:11:19.155" v="300" actId="20577"/>
        <pc:sldMkLst>
          <pc:docMk/>
          <pc:sldMk cId="3556619322" sldId="695"/>
        </pc:sldMkLst>
        <pc:spChg chg="mod">
          <ac:chgData name="GIO若槻" userId="6f27fb27-97fc-414c-81d5-1409d364b38d" providerId="ADAL" clId="{6A40B94A-F953-47AB-9554-84A2114748FF}" dt="2026-08-04T04:11:19.155" v="300" actId="20577"/>
          <ac:spMkLst>
            <pc:docMk/>
            <pc:sldMk cId="3556619322" sldId="695"/>
            <ac:spMk id="2" creationId="{FDAD09E2-0AA8-7AE5-2B5B-D72A07FD970B}"/>
          </ac:spMkLst>
        </pc:spChg>
      </pc:sldChg>
      <pc:sldChg chg="modSp mod">
        <pc:chgData name="GIO若槻" userId="6f27fb27-97fc-414c-81d5-1409d364b38d" providerId="ADAL" clId="{6A40B94A-F953-47AB-9554-84A2114748FF}" dt="2026-08-04T04:13:33.147" v="519" actId="20577"/>
        <pc:sldMkLst>
          <pc:docMk/>
          <pc:sldMk cId="2361124782" sldId="696"/>
        </pc:sldMkLst>
        <pc:spChg chg="mod">
          <ac:chgData name="GIO若槻" userId="6f27fb27-97fc-414c-81d5-1409d364b38d" providerId="ADAL" clId="{6A40B94A-F953-47AB-9554-84A2114748FF}" dt="2026-08-04T04:13:33.147" v="519" actId="20577"/>
          <ac:spMkLst>
            <pc:docMk/>
            <pc:sldMk cId="2361124782" sldId="696"/>
            <ac:spMk id="2" creationId="{811BA20F-91C3-CD7D-7194-E5A5FF5CCBC8}"/>
          </ac:spMkLst>
        </pc:spChg>
      </pc:sldChg>
      <pc:sldChg chg="modSp mod">
        <pc:chgData name="GIO若槻" userId="6f27fb27-97fc-414c-81d5-1409d364b38d" providerId="ADAL" clId="{6A40B94A-F953-47AB-9554-84A2114748FF}" dt="2026-08-04T04:15:06.937" v="682" actId="20577"/>
        <pc:sldMkLst>
          <pc:docMk/>
          <pc:sldMk cId="2841162861" sldId="700"/>
        </pc:sldMkLst>
        <pc:spChg chg="mod">
          <ac:chgData name="GIO若槻" userId="6f27fb27-97fc-414c-81d5-1409d364b38d" providerId="ADAL" clId="{6A40B94A-F953-47AB-9554-84A2114748FF}" dt="2026-08-04T04:15:06.937" v="682" actId="20577"/>
          <ac:spMkLst>
            <pc:docMk/>
            <pc:sldMk cId="2841162861" sldId="700"/>
            <ac:spMk id="2" creationId="{18EBDC63-A8ED-D201-8873-95417660AB6C}"/>
          </ac:spMkLst>
        </pc:spChg>
      </pc:sldChg>
      <pc:sldChg chg="modSp mod">
        <pc:chgData name="GIO若槻" userId="6f27fb27-97fc-414c-81d5-1409d364b38d" providerId="ADAL" clId="{6A40B94A-F953-47AB-9554-84A2114748FF}" dt="2026-08-04T01:35:33.312" v="219" actId="20577"/>
        <pc:sldMkLst>
          <pc:docMk/>
          <pc:sldMk cId="4033724596" sldId="704"/>
        </pc:sldMkLst>
        <pc:spChg chg="mod">
          <ac:chgData name="GIO若槻" userId="6f27fb27-97fc-414c-81d5-1409d364b38d" providerId="ADAL" clId="{6A40B94A-F953-47AB-9554-84A2114748FF}" dt="2026-08-04T01:35:33.312" v="219" actId="20577"/>
          <ac:spMkLst>
            <pc:docMk/>
            <pc:sldMk cId="4033724596" sldId="704"/>
            <ac:spMk id="8" creationId="{00000000-0000-0000-0000-000000000000}"/>
          </ac:spMkLst>
        </pc:spChg>
      </pc:sldChg>
      <pc:sldChg chg="modSp del mod">
        <pc:chgData name="GIO若槻" userId="6f27fb27-97fc-414c-81d5-1409d364b38d" providerId="ADAL" clId="{6A40B94A-F953-47AB-9554-84A2114748FF}" dt="2026-08-04T00:31:14.999" v="33" actId="2696"/>
        <pc:sldMkLst>
          <pc:docMk/>
          <pc:sldMk cId="2144450227" sldId="706"/>
        </pc:sldMkLst>
        <pc:spChg chg="mod">
          <ac:chgData name="GIO若槻" userId="6f27fb27-97fc-414c-81d5-1409d364b38d" providerId="ADAL" clId="{6A40B94A-F953-47AB-9554-84A2114748FF}" dt="2026-08-04T00:29:35.406" v="29" actId="13926"/>
          <ac:spMkLst>
            <pc:docMk/>
            <pc:sldMk cId="2144450227" sldId="706"/>
            <ac:spMk id="21" creationId="{9F34B127-74C3-448C-871C-96996366A93B}"/>
          </ac:spMkLst>
        </pc:spChg>
      </pc:sldChg>
      <pc:sldChg chg="addSp delSp modSp mod">
        <pc:chgData name="GIO若槻" userId="6f27fb27-97fc-414c-81d5-1409d364b38d" providerId="ADAL" clId="{6A40B94A-F953-47AB-9554-84A2114748FF}" dt="2026-08-04T00:56:16.220" v="125" actId="13926"/>
        <pc:sldMkLst>
          <pc:docMk/>
          <pc:sldMk cId="2384841331" sldId="707"/>
        </pc:sldMkLst>
        <pc:spChg chg="mod">
          <ac:chgData name="GIO若槻" userId="6f27fb27-97fc-414c-81d5-1409d364b38d" providerId="ADAL" clId="{6A40B94A-F953-47AB-9554-84A2114748FF}" dt="2026-08-04T00:56:16.220" v="125" actId="13926"/>
          <ac:spMkLst>
            <pc:docMk/>
            <pc:sldMk cId="2384841331" sldId="707"/>
            <ac:spMk id="8" creationId="{15A53384-9E59-39C9-21B4-2C6A45D28254}"/>
          </ac:spMkLst>
        </pc:spChg>
        <pc:spChg chg="mod">
          <ac:chgData name="GIO若槻" userId="6f27fb27-97fc-414c-81d5-1409d364b38d" providerId="ADAL" clId="{6A40B94A-F953-47AB-9554-84A2114748FF}" dt="2026-07-06T01:41:54.596" v="12" actId="20577"/>
          <ac:spMkLst>
            <pc:docMk/>
            <pc:sldMk cId="2384841331" sldId="707"/>
            <ac:spMk id="9" creationId="{D5260D90-7FA4-6735-E311-C2F5F68B25EB}"/>
          </ac:spMkLst>
        </pc:spChg>
        <pc:graphicFrameChg chg="add mod">
          <ac:chgData name="GIO若槻" userId="6f27fb27-97fc-414c-81d5-1409d364b38d" providerId="ADAL" clId="{6A40B94A-F953-47AB-9554-84A2114748FF}" dt="2026-08-04T00:52:48.871" v="84"/>
          <ac:graphicFrameMkLst>
            <pc:docMk/>
            <pc:sldMk cId="2384841331" sldId="707"/>
            <ac:graphicFrameMk id="2" creationId="{D9ECFC57-7663-C099-2F5A-92AE4215B774}"/>
          </ac:graphicFrameMkLst>
        </pc:graphicFrameChg>
        <pc:graphicFrameChg chg="add del mod">
          <ac:chgData name="GIO若槻" userId="6f27fb27-97fc-414c-81d5-1409d364b38d" providerId="ADAL" clId="{6A40B94A-F953-47AB-9554-84A2114748FF}" dt="2026-08-04T00:53:30.392" v="122" actId="478"/>
          <ac:graphicFrameMkLst>
            <pc:docMk/>
            <pc:sldMk cId="2384841331" sldId="707"/>
            <ac:graphicFrameMk id="4" creationId="{6CA4CEE2-16AC-B889-5035-50A2463B46D7}"/>
          </ac:graphicFrameMkLst>
        </pc:graphicFrameChg>
        <pc:graphicFrameChg chg="modGraphic">
          <ac:chgData name="GIO若槻" userId="6f27fb27-97fc-414c-81d5-1409d364b38d" providerId="ADAL" clId="{6A40B94A-F953-47AB-9554-84A2114748FF}" dt="2026-07-06T01:41:45.269" v="10" actId="20577"/>
          <ac:graphicFrameMkLst>
            <pc:docMk/>
            <pc:sldMk cId="2384841331" sldId="707"/>
            <ac:graphicFrameMk id="47" creationId="{5B59F3B0-BCA8-5347-7120-F0E060C5B03E}"/>
          </ac:graphicFrameMkLst>
        </pc:graphicFrameChg>
      </pc:sldChg>
      <pc:sldChg chg="modSp mod">
        <pc:chgData name="GIO若槻" userId="6f27fb27-97fc-414c-81d5-1409d364b38d" providerId="ADAL" clId="{6A40B94A-F953-47AB-9554-84A2114748FF}" dt="2026-08-04T04:15:55.405" v="755" actId="20577"/>
        <pc:sldMkLst>
          <pc:docMk/>
          <pc:sldMk cId="122692693" sldId="708"/>
        </pc:sldMkLst>
        <pc:spChg chg="mod">
          <ac:chgData name="GIO若槻" userId="6f27fb27-97fc-414c-81d5-1409d364b38d" providerId="ADAL" clId="{6A40B94A-F953-47AB-9554-84A2114748FF}" dt="2026-08-04T04:15:55.405" v="755" actId="20577"/>
          <ac:spMkLst>
            <pc:docMk/>
            <pc:sldMk cId="122692693" sldId="708"/>
            <ac:spMk id="55" creationId="{EF6251D3-AD86-4FD6-6621-4D38CFA25245}"/>
          </ac:spMkLst>
        </pc:spChg>
      </pc:sldChg>
      <pc:sldChg chg="modSp add mod">
        <pc:chgData name="GIO若槻" userId="6f27fb27-97fc-414c-81d5-1409d364b38d" providerId="ADAL" clId="{6A40B94A-F953-47AB-9554-84A2114748FF}" dt="2026-08-04T04:17:04.260" v="788" actId="20577"/>
        <pc:sldMkLst>
          <pc:docMk/>
          <pc:sldMk cId="2618128539" sldId="709"/>
        </pc:sldMkLst>
        <pc:spChg chg="mod">
          <ac:chgData name="GIO若槻" userId="6f27fb27-97fc-414c-81d5-1409d364b38d" providerId="ADAL" clId="{6A40B94A-F953-47AB-9554-84A2114748FF}" dt="2026-08-04T04:17:04.260" v="788" actId="20577"/>
          <ac:spMkLst>
            <pc:docMk/>
            <pc:sldMk cId="2618128539" sldId="709"/>
            <ac:spMk id="21" creationId="{9F34B127-74C3-448C-871C-96996366A93B}"/>
          </ac:spMkLst>
        </pc:spChg>
        <pc:graphicFrameChg chg="modGraphic">
          <ac:chgData name="GIO若槻" userId="6f27fb27-97fc-414c-81d5-1409d364b38d" providerId="ADAL" clId="{6A40B94A-F953-47AB-9554-84A2114748FF}" dt="2026-08-04T00:32:04.010" v="35" actId="13926"/>
          <ac:graphicFrameMkLst>
            <pc:docMk/>
            <pc:sldMk cId="2618128539" sldId="709"/>
            <ac:graphicFrameMk id="16" creationId="{00000000-0000-0000-0000-000000000000}"/>
          </ac:graphicFrameMkLst>
        </pc:graphicFrameChg>
      </pc:sldChg>
      <pc:sldChg chg="add del">
        <pc:chgData name="GIO若槻" userId="6f27fb27-97fc-414c-81d5-1409d364b38d" providerId="ADAL" clId="{6A40B94A-F953-47AB-9554-84A2114748FF}" dt="2026-08-04T00:31:09.359" v="32" actId="2696"/>
        <pc:sldMkLst>
          <pc:docMk/>
          <pc:sldMk cId="3068489984" sldId="710"/>
        </pc:sldMkLst>
      </pc:sldChg>
      <pc:sldMasterChg chg="modSp mod">
        <pc:chgData name="GIO若槻" userId="6f27fb27-97fc-414c-81d5-1409d364b38d" providerId="ADAL" clId="{6A40B94A-F953-47AB-9554-84A2114748FF}" dt="2026-07-06T01:40:47.849" v="8" actId="20577"/>
        <pc:sldMasterMkLst>
          <pc:docMk/>
          <pc:sldMasterMk cId="0" sldId="2147483661"/>
        </pc:sldMasterMkLst>
        <pc:spChg chg="mod">
          <ac:chgData name="GIO若槻" userId="6f27fb27-97fc-414c-81d5-1409d364b38d" providerId="ADAL" clId="{6A40B94A-F953-47AB-9554-84A2114748FF}" dt="2026-07-06T01:40:47.849" v="8" actId="20577"/>
          <ac:spMkLst>
            <pc:docMk/>
            <pc:sldMasterMk cId="0" sldId="2147483661"/>
            <ac:spMk id="8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19413" cy="493713"/>
          </a:xfrm>
          <a:prstGeom prst="rect">
            <a:avLst/>
          </a:prstGeom>
        </p:spPr>
        <p:txBody>
          <a:bodyPr vert="horz" lIns="91376" tIns="45689" rIns="91376" bIns="456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4"/>
            <a:ext cx="2919412" cy="493713"/>
          </a:xfrm>
          <a:prstGeom prst="rect">
            <a:avLst/>
          </a:prstGeom>
        </p:spPr>
        <p:txBody>
          <a:bodyPr vert="horz" lIns="91376" tIns="45689" rIns="91376" bIns="456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4" y="9371013"/>
            <a:ext cx="2919413" cy="493712"/>
          </a:xfrm>
          <a:prstGeom prst="rect">
            <a:avLst/>
          </a:prstGeom>
        </p:spPr>
        <p:txBody>
          <a:bodyPr vert="horz" lIns="91376" tIns="45689" rIns="91376" bIns="456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376" tIns="45689" rIns="91376" bIns="45689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EC4FBD0-7633-4554-A01D-57EBE408A7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9507270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4"/>
            <a:ext cx="2919412" cy="493713"/>
          </a:xfrm>
          <a:prstGeom prst="rect">
            <a:avLst/>
          </a:prstGeom>
        </p:spPr>
        <p:txBody>
          <a:bodyPr vert="horz" lIns="91376" tIns="45689" rIns="91376" bIns="456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9" rIns="91376" bIns="45689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3" y="4686300"/>
            <a:ext cx="5389563" cy="4440238"/>
          </a:xfrm>
          <a:prstGeom prst="rect">
            <a:avLst/>
          </a:prstGeom>
        </p:spPr>
        <p:txBody>
          <a:bodyPr vert="horz" lIns="91376" tIns="45689" rIns="91376" bIns="45689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376" tIns="45689" rIns="91376" bIns="45689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AE3D2EF-E1DA-43A1-AAB5-1C750E1C492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AAF33BB2-596E-6B14-00D8-2711EEC796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031" cy="494311"/>
          </a:xfrm>
          <a:prstGeom prst="rect">
            <a:avLst/>
          </a:prstGeom>
        </p:spPr>
        <p:txBody>
          <a:bodyPr vert="horz" lIns="87572" tIns="43786" rIns="87572" bIns="43786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9" name="フッター プレースホルダー 8">
            <a:extLst>
              <a:ext uri="{FF2B5EF4-FFF2-40B4-BE49-F238E27FC236}">
                <a16:creationId xmlns:a16="http://schemas.microsoft.com/office/drawing/2014/main" id="{B42832E7-462A-B266-F80C-F10547A5DF0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9372003"/>
            <a:ext cx="2919031" cy="494311"/>
          </a:xfrm>
          <a:prstGeom prst="rect">
            <a:avLst/>
          </a:prstGeom>
        </p:spPr>
        <p:txBody>
          <a:bodyPr vert="horz" lIns="87572" tIns="43786" rIns="87572" bIns="43786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2927990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ja-JP" altLang="en-US"/>
              <a:t>●事業計画策定の策定</a:t>
            </a:r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A75B58-0C3E-6B88-C7E5-487C55781C6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BA9EB60-B40E-9365-306F-B3F2E181FF4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4" y="9371013"/>
            <a:ext cx="2919413" cy="4937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ja-JP" altLang="en-US"/>
              <a:t>令和７年度　蓄電池等の製品の持続可能性向上に向けた基盤整備・実証事業</a:t>
            </a:r>
          </a:p>
        </p:txBody>
      </p:sp>
    </p:spTree>
    <p:extLst>
      <p:ext uri="{BB962C8B-B14F-4D97-AF65-F5344CB8AC3E}">
        <p14:creationId xmlns:p14="http://schemas.microsoft.com/office/powerpoint/2010/main" val="1068808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5E01ED-68A0-08AB-D76A-DF55593AAF7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786DC9-CD22-D34A-D758-139C8426D65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4" y="9371013"/>
            <a:ext cx="2919413" cy="4937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ja-JP" altLang="en-US"/>
              <a:t>令和７年度　蓄電池等の製品の持続可能性向上に向けた基盤整備・実証事業</a:t>
            </a:r>
          </a:p>
        </p:txBody>
      </p:sp>
    </p:spTree>
    <p:extLst>
      <p:ext uri="{BB962C8B-B14F-4D97-AF65-F5344CB8AC3E}">
        <p14:creationId xmlns:p14="http://schemas.microsoft.com/office/powerpoint/2010/main" val="129609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914803-8BA3-40C1-25A3-15ACAE0A530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4" y="9371013"/>
            <a:ext cx="2919413" cy="4937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ja-JP" altLang="en-US"/>
              <a:t>令和７年度　蓄電池等の製品の持続可能性向上に向けた基盤整備・実証事業</a:t>
            </a:r>
          </a:p>
        </p:txBody>
      </p:sp>
    </p:spTree>
    <p:extLst>
      <p:ext uri="{BB962C8B-B14F-4D97-AF65-F5344CB8AC3E}">
        <p14:creationId xmlns:p14="http://schemas.microsoft.com/office/powerpoint/2010/main" val="3800903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58565" y="1052736"/>
            <a:ext cx="8420100" cy="1470025"/>
          </a:xfrm>
        </p:spPr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7" name="正方形/長方形 6"/>
          <p:cNvSpPr/>
          <p:nvPr userDrawn="1"/>
        </p:nvSpPr>
        <p:spPr>
          <a:xfrm>
            <a:off x="9202" y="2063375"/>
            <a:ext cx="991235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177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3710C2-224D-7C42-07B1-7427ED9B0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D6C4200-1050-9D27-27A9-E808BC3FC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38EC354-D2FD-CD0B-4B40-240B1F45B3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F93A8C-6A8B-4797-F908-D11F5476D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F29806E-B642-2743-6DAD-0303A2573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2E56DFC-80FF-949B-D68D-9D8B412DE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7712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383029-5546-5A9A-30AF-E21C4F849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8DAB211-81DF-7437-C671-0913E8418A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06449D-E049-9B26-7B7C-80F204D2D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D9D303-8B91-3772-E721-91822B247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DC51DD-3DFB-320C-31F4-D1936C4C3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令和７年度　蓄電池等の製品の持続可能性向上に向けた基盤整備・実証事業</a:t>
            </a:r>
          </a:p>
          <a:p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8666BCB-4A6D-795A-AB42-7C889978A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415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E9EB49-1583-FF3C-2AF5-54BDD0D6C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6CA1534-A83A-1FDE-2CC4-D81514C2F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7796D5-EE67-0659-1D75-49309EEDD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A2A375-DC29-70C7-B51F-0E1E9ABEA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F8F75A2-8983-C369-D4B1-8191A91C6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326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85D5698-7B37-20CC-A51B-AFB6193D17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50F7FAC-A9F8-915D-678E-DA0CDA7A6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74789E-A91E-7B05-9715-5712E7E10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448D47-5AB6-0798-A529-75C2AEE4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令和７年度　蓄電池等の製品の持続可能性向上に向けた基盤整備・実証事業</a:t>
            </a:r>
          </a:p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85768F-5BD2-1052-3896-5703DBFA4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630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971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597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724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150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517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128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-6350" y="539750"/>
            <a:ext cx="9912350" cy="714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8877989" y="6597352"/>
            <a:ext cx="1043563" cy="256470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92290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3885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28530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5351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35001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1469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B687B1-B79E-440F-3216-B98BDE812B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1BFCAF6-FFBD-F65C-20D9-2940149B4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A7611B-E1F8-C0E8-CA9B-D8662DBA6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8C4B9F-7169-8288-983A-36750FF4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令和７年度　蓄電池等の製品の持続可能性向上に向けた基盤整備・実証事業</a:t>
            </a:r>
          </a:p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54CAE0-CD89-97E5-22E8-8FE8F965D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4180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CF6B52-71DD-D6C7-1B19-641672EB5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6ECA46-575E-7658-F1B1-7ADDAFC5F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2D5C1A-437E-2FDC-CD8E-7494AC3AC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9AFF5F-92FD-8E84-53FC-D9DF78914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2EB83D-BCE8-7C1E-7115-967D60B57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267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80C888-DF87-2F51-03ED-614B5A46A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771F6C2-DB3B-D433-B85F-9FFF5481C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CAF266-63D1-5773-E987-5B257A503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068866-17E9-8BC2-B885-F70C901F6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D77A15-07FB-5347-F93C-CADCD70D0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144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834E69-7BF4-A134-5139-516F75C50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622DBB5-4C20-43F1-D252-C3323D760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A9EDBEB-1D70-A90F-D4D9-7863C5DA6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0194832-32A9-5E39-379D-8D04F8AAF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AA44D1-AD1B-4836-D5A1-39C476FB7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4558697-313A-7D53-0AC3-404D8268D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3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E39967-07D7-F13E-722F-0D013D474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39EF13-314F-412F-A981-84744677D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ED3715B-6F5B-8355-2F55-902BC1CDE8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F439EAA-1A3E-06C9-E62F-309DFBCD21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5B0605C-1F07-8095-9DC3-0511967E78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1C804CA-556C-298D-B5E0-A8E4152C0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8237B97-88CB-AFF6-4B37-13CC868BA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令和７年度　蓄電池等の製品の持続可能性向上に向けた基盤整備・実証事業</a:t>
            </a:r>
          </a:p>
          <a:p>
            <a:endParaRPr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8D2175B-1852-EB88-A9D3-B71B4C65C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413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7E4DEA-57DE-A287-E64C-027301A01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CAF0AF8-74F0-93C5-F078-10543CE08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90D0F39-1906-CC91-B4C5-1ED970074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50AD24E-7BD3-707D-8A4E-92AEF5B3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0018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0173E25-9AFE-A771-356F-80D280A7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965A3B7-F357-8916-F0FB-822C31D39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令和７年度　蓄電池等の製品の持続可能性向上に向けた基盤整備・実証事業</a:t>
            </a:r>
          </a:p>
          <a:p>
            <a:endParaRPr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5ED3C7-35F7-9837-5D93-992E36928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5104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8" name="タイトル 1"/>
          <p:cNvSpPr txBox="1">
            <a:spLocks/>
          </p:cNvSpPr>
          <p:nvPr userDrawn="1"/>
        </p:nvSpPr>
        <p:spPr>
          <a:xfrm>
            <a:off x="-3175" y="6691313"/>
            <a:ext cx="9420225" cy="166687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>
                <a:solidFill>
                  <a:schemeClr val="bg1">
                    <a:lumMod val="50000"/>
                  </a:schemeClr>
                </a:solidFill>
              </a:rPr>
              <a:t>令和</a:t>
            </a:r>
            <a:r>
              <a:rPr kumimoji="1" lang="en-US" altLang="ja-JP" sz="1000">
                <a:solidFill>
                  <a:schemeClr val="bg1">
                    <a:lumMod val="50000"/>
                  </a:schemeClr>
                </a:solidFill>
              </a:rPr>
              <a:t>8</a:t>
            </a:r>
            <a:r>
              <a:rPr kumimoji="1" lang="ja-JP" altLang="en-US" sz="1000">
                <a:solidFill>
                  <a:schemeClr val="bg1">
                    <a:lumMod val="50000"/>
                  </a:schemeClr>
                </a:solidFill>
              </a:rPr>
              <a:t>年度　蓄電池等の製品の持続可能性向上に向けた基盤整備・実証事業　　　　</a:t>
            </a:r>
            <a:r>
              <a:rPr lang="ja-JP" altLang="en-US" sz="1000" i="1">
                <a:solidFill>
                  <a:schemeClr val="bg1">
                    <a:lumMod val="50000"/>
                  </a:schemeClr>
                </a:solidFill>
              </a:rPr>
              <a:t>事業概要書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998B111-24EB-A3D6-9932-02410FBA0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14BE81F-F530-CFFE-6D0A-B4645C3FE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175EDA-6012-EA3E-E176-3DF34C00D4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67ED3C-8995-4851-8732-D0D6B22F9C3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872902-B46B-8FA1-3A62-867CA9942B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42EE22-A5AE-E161-D255-8FA12D7B2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34D992-8518-4D76-9C67-6980C7258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298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ja-JP" altLang="en-US"/>
              <a:t>令和７年度　蓄電池等の製品の持続可能性向上に向けた基盤整備・実証事業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74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197697"/>
              </p:ext>
            </p:extLst>
          </p:nvPr>
        </p:nvGraphicFramePr>
        <p:xfrm>
          <a:off x="1424508" y="2851383"/>
          <a:ext cx="7200900" cy="933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2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2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77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代表申請者</a:t>
                      </a:r>
                      <a:endParaRPr kumimoji="1" lang="en-US" altLang="ja-JP" sz="14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○○○</a:t>
                      </a:r>
                      <a:endParaRPr kumimoji="1" lang="en-US" altLang="ja-JP" sz="14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7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◎</a:t>
                      </a: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共同申請者</a:t>
                      </a:r>
                      <a:endParaRPr lang="en-US" altLang="ja-JP" sz="14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○○○</a:t>
                      </a:r>
                      <a:endParaRPr lang="en-US" altLang="ja-JP" sz="14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0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◎</a:t>
                      </a: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共同申請者</a:t>
                      </a:r>
                      <a:endParaRPr lang="en-US" altLang="ja-JP" sz="14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○○○</a:t>
                      </a: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344488" y="4293096"/>
            <a:ext cx="9216727" cy="22322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rgbClr val="FF0000"/>
            </a:solidFill>
            <a:prstDash val="sysDash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 b="1">
                <a:solidFill>
                  <a:srgbClr val="FF0000"/>
                </a:solidFill>
              </a:rPr>
              <a:t>【</a:t>
            </a:r>
            <a:r>
              <a:rPr lang="ja-JP" altLang="en-US" sz="1400" b="1">
                <a:solidFill>
                  <a:srgbClr val="FF0000"/>
                </a:solidFill>
              </a:rPr>
              <a:t>本資料作成上の注意（共通）</a:t>
            </a:r>
            <a:r>
              <a:rPr lang="en-US" altLang="ja-JP" sz="1400" b="1">
                <a:solidFill>
                  <a:srgbClr val="FF0000"/>
                </a:solidFill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本資料は</a:t>
            </a:r>
            <a:r>
              <a:rPr lang="ja-JP" altLang="en-US" sz="1400" u="sng">
                <a:solidFill>
                  <a:srgbClr val="FF0000"/>
                </a:solidFill>
              </a:rPr>
              <a:t>評価委員が申請内容の評価を実施するための重要な資料</a:t>
            </a:r>
            <a:r>
              <a:rPr lang="ja-JP" altLang="en-US" sz="1400">
                <a:solidFill>
                  <a:srgbClr val="FF0000"/>
                </a:solidFill>
              </a:rPr>
              <a:t>となりますので、</a:t>
            </a:r>
            <a:r>
              <a:rPr lang="ja-JP" altLang="en-US" sz="1400" b="1">
                <a:solidFill>
                  <a:srgbClr val="FF0000"/>
                </a:solidFill>
              </a:rPr>
              <a:t>各注意事項を熟読のうえ</a:t>
            </a:r>
            <a:r>
              <a:rPr lang="ja-JP" altLang="en-US" sz="1400">
                <a:solidFill>
                  <a:srgbClr val="FF0000"/>
                </a:solidFill>
              </a:rPr>
              <a:t>作成を</a:t>
            </a: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>
                <a:solidFill>
                  <a:srgbClr val="FF0000"/>
                </a:solidFill>
              </a:rPr>
              <a:t>　行って下さい。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1400">
                <a:solidFill>
                  <a:srgbClr val="FF0000"/>
                </a:solidFill>
              </a:rPr>
              <a:t>文字の大きさは</a:t>
            </a:r>
            <a:r>
              <a:rPr lang="en-US" altLang="ja-JP" sz="1400">
                <a:solidFill>
                  <a:srgbClr val="FF0000"/>
                </a:solidFill>
              </a:rPr>
              <a:t>14pt</a:t>
            </a:r>
            <a:r>
              <a:rPr lang="ja-JP" altLang="en-US" sz="1400">
                <a:solidFill>
                  <a:srgbClr val="FF0000"/>
                </a:solidFill>
              </a:rPr>
              <a:t>以上とすること（図表内は</a:t>
            </a:r>
            <a:r>
              <a:rPr lang="en-US" altLang="ja-JP" sz="1400">
                <a:solidFill>
                  <a:srgbClr val="FF0000"/>
                </a:solidFill>
              </a:rPr>
              <a:t>12pt</a:t>
            </a:r>
            <a:r>
              <a:rPr lang="ja-JP" altLang="en-US" sz="1400">
                <a:solidFill>
                  <a:srgbClr val="FF0000"/>
                </a:solidFill>
              </a:rPr>
              <a:t>以上）。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1400">
                <a:solidFill>
                  <a:srgbClr val="FF0000"/>
                </a:solidFill>
              </a:rPr>
              <a:t>既定のフォント（</a:t>
            </a:r>
            <a:r>
              <a:rPr lang="en-US" altLang="ja-JP" sz="1400" err="1">
                <a:solidFill>
                  <a:srgbClr val="FF0000"/>
                </a:solidFill>
              </a:rPr>
              <a:t>Meiryo</a:t>
            </a:r>
            <a:r>
              <a:rPr lang="en-US" altLang="ja-JP" sz="1400">
                <a:solidFill>
                  <a:srgbClr val="FF0000"/>
                </a:solidFill>
              </a:rPr>
              <a:t> UI</a:t>
            </a:r>
            <a:r>
              <a:rPr lang="ja-JP" altLang="en-US" sz="1400">
                <a:solidFill>
                  <a:srgbClr val="FF0000"/>
                </a:solidFill>
              </a:rPr>
              <a:t>）を使用すること。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1400">
                <a:solidFill>
                  <a:srgbClr val="FF0000"/>
                </a:solidFill>
              </a:rPr>
              <a:t>各項目の枚数については、各ページ右上部に指定された上限に収まる形で記載を行うこと。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1400">
                <a:solidFill>
                  <a:srgbClr val="FF0000"/>
                </a:solidFill>
              </a:rPr>
              <a:t>図表（写真、パース、位置図、区域図、配置図、エネルギーフロー、体制図、スキーム図、グラフ、線表等）などを用い、ヴィジュアルに表現すること。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1400">
                <a:solidFill>
                  <a:srgbClr val="FF0000"/>
                </a:solidFill>
              </a:rPr>
              <a:t>説明にあたっては可能な限り定量的な説明を行うこと。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1400">
                <a:solidFill>
                  <a:srgbClr val="FF0000"/>
                </a:solidFill>
              </a:rPr>
              <a:t>枠線については、適宜変更を行い、行の追加等を行うこと。</a:t>
            </a: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658565" y="1298470"/>
            <a:ext cx="8420100" cy="834386"/>
          </a:xfrm>
        </p:spPr>
        <p:txBody>
          <a:bodyPr/>
          <a:lstStyle/>
          <a:p>
            <a:r>
              <a:rPr kumimoji="1" lang="ja-JP" altLang="en-US">
                <a:solidFill>
                  <a:srgbClr val="0000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補助事業の名称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8592" y="366233"/>
            <a:ext cx="5544319" cy="6741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rgbClr val="FF0000"/>
            </a:solidFill>
            <a:prstDash val="sysDash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 b="1">
                <a:solidFill>
                  <a:srgbClr val="FF0000"/>
                </a:solidFill>
              </a:rPr>
              <a:t>【</a:t>
            </a:r>
            <a:r>
              <a:rPr lang="ja-JP" altLang="en-US" sz="1400" b="1">
                <a:solidFill>
                  <a:srgbClr val="FF0000"/>
                </a:solidFill>
              </a:rPr>
              <a:t>提出時の注意事項</a:t>
            </a:r>
            <a:r>
              <a:rPr lang="en-US" altLang="ja-JP" sz="1400" b="1">
                <a:solidFill>
                  <a:srgbClr val="FF0000"/>
                </a:solidFill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本書式の</a:t>
            </a:r>
            <a:r>
              <a:rPr lang="en-US" altLang="ja-JP" sz="1400">
                <a:solidFill>
                  <a:srgbClr val="FF0000"/>
                </a:solidFill>
              </a:rPr>
              <a:t>【</a:t>
            </a:r>
            <a:r>
              <a:rPr lang="ja-JP" altLang="en-US" sz="1400">
                <a:solidFill>
                  <a:srgbClr val="FF0000"/>
                </a:solidFill>
              </a:rPr>
              <a:t>注意</a:t>
            </a:r>
            <a:r>
              <a:rPr lang="en-US" altLang="ja-JP" sz="1400">
                <a:solidFill>
                  <a:srgbClr val="FF0000"/>
                </a:solidFill>
              </a:rPr>
              <a:t>】</a:t>
            </a:r>
            <a:r>
              <a:rPr lang="ja-JP" altLang="en-US" sz="1400">
                <a:solidFill>
                  <a:srgbClr val="FF0000"/>
                </a:solidFill>
              </a:rPr>
              <a:t>等、「赤字」「青字の例」は、削除の上で、ご提出ください。</a:t>
            </a: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960403" y="211271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/>
              <a:t>申請日：</a:t>
            </a:r>
            <a:r>
              <a:rPr lang="ja-JP" altLang="en-US"/>
              <a:t>令和８</a:t>
            </a:r>
            <a:r>
              <a:rPr kumimoji="1" lang="ja-JP" altLang="en-US"/>
              <a:t>年○○月○○日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6456" y="14556"/>
            <a:ext cx="568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/>
              <a:t>(</a:t>
            </a:r>
            <a:r>
              <a:rPr kumimoji="1" lang="ja-JP" altLang="en-US" sz="1600"/>
              <a:t>別紙⑫</a:t>
            </a:r>
            <a:r>
              <a:rPr kumimoji="1" lang="en-US" altLang="ja-JP" sz="1600"/>
              <a:t>)</a:t>
            </a:r>
            <a:r>
              <a:rPr kumimoji="1" lang="ja-JP" altLang="en-US" sz="1600"/>
              <a:t>事業概要書</a:t>
            </a: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761770"/>
              </p:ext>
            </p:extLst>
          </p:nvPr>
        </p:nvGraphicFramePr>
        <p:xfrm>
          <a:off x="6249144" y="83096"/>
          <a:ext cx="352839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0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7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cap="none" spc="0">
                          <a:ln w="0"/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　補助金申請額</a:t>
                      </a:r>
                      <a:endParaRPr kumimoji="1" lang="en-US" altLang="ja-JP" sz="1400" b="0" cap="none" spc="0">
                        <a:ln w="0"/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cap="none" spc="0">
                          <a:ln w="0"/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00,000,000</a:t>
                      </a:r>
                      <a:r>
                        <a:rPr kumimoji="1" lang="ja-JP" altLang="en-US" sz="1400" b="0" cap="none" spc="0">
                          <a:ln w="0"/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円</a:t>
                      </a:r>
                      <a:endParaRPr kumimoji="1" lang="en-US" altLang="ja-JP" sz="1400" b="0" cap="none" spc="0">
                        <a:ln w="0"/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28588" y="2204864"/>
            <a:ext cx="9648825" cy="424594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詳細</a:t>
            </a:r>
            <a:r>
              <a:rPr lang="en-US" altLang="ja-JP" sz="1600"/>
              <a:t>】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31825" y="2624934"/>
            <a:ext cx="8569647" cy="3609975"/>
          </a:xfrm>
          <a:prstGeom prst="rect">
            <a:avLst/>
          </a:prstGeom>
          <a:noFill/>
          <a:ln w="3175">
            <a:noFill/>
            <a:prstDash val="sysDash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b="1">
                <a:solidFill>
                  <a:srgbClr val="FF0000"/>
                </a:solidFill>
              </a:rPr>
              <a:t>【</a:t>
            </a:r>
            <a:r>
              <a:rPr lang="ja-JP" altLang="en-US" sz="1600" b="1">
                <a:solidFill>
                  <a:srgbClr val="FF0000"/>
                </a:solidFill>
              </a:rPr>
              <a:t>記入上の注意</a:t>
            </a:r>
            <a:r>
              <a:rPr lang="en-US" altLang="ja-JP" sz="1600" b="1">
                <a:solidFill>
                  <a:srgbClr val="FF0000"/>
                </a:solidFill>
              </a:rPr>
              <a:t>】</a:t>
            </a:r>
            <a:r>
              <a:rPr lang="ja-JP" altLang="en-US" sz="1600" b="1">
                <a:solidFill>
                  <a:srgbClr val="FF0000"/>
                </a:solidFill>
              </a:rPr>
              <a:t>　図等も用いてわかりやすく具体的に記載してください。</a:t>
            </a:r>
            <a:endParaRPr lang="en-US" altLang="ja-JP" sz="160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>
                <a:solidFill>
                  <a:srgbClr val="FF0000"/>
                </a:solidFill>
              </a:rPr>
              <a:t>　</a:t>
            </a: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 bwMode="auto">
          <a:xfrm>
            <a:off x="8985250" y="60325"/>
            <a:ext cx="863600" cy="415925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２枚以内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28588" y="1101711"/>
            <a:ext cx="9648825" cy="101044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要旨</a:t>
            </a:r>
            <a:r>
              <a:rPr lang="en-US" altLang="ja-JP" sz="1600"/>
              <a:t>】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○○○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△△△</a:t>
            </a:r>
            <a:endParaRPr lang="en-US" altLang="ja-JP" sz="140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□□□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1856656" y="1165211"/>
            <a:ext cx="34755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【</a:t>
            </a:r>
            <a:r>
              <a:rPr lang="ja-JP" altLang="en-US" sz="1400">
                <a:solidFill>
                  <a:srgbClr val="FF0000"/>
                </a:solidFill>
              </a:rPr>
              <a:t>記入上の注意</a:t>
            </a:r>
            <a:r>
              <a:rPr lang="en-US" altLang="ja-JP" sz="14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箇条書きとすること。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※3</a:t>
            </a:r>
            <a:r>
              <a:rPr lang="ja-JP" altLang="en-US" sz="1400">
                <a:solidFill>
                  <a:srgbClr val="FF0000"/>
                </a:solidFill>
              </a:rPr>
              <a:t>項目以内にまとめること。</a:t>
            </a: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85D1569-F5C0-4DCD-B771-719B518C0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9</a:t>
            </a:fld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6EF5F4E-0658-42C4-97A7-E3942D2407DE}"/>
              </a:ext>
            </a:extLst>
          </p:cNvPr>
          <p:cNvSpPr/>
          <p:nvPr/>
        </p:nvSpPr>
        <p:spPr>
          <a:xfrm>
            <a:off x="-124726" y="647026"/>
            <a:ext cx="82460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/>
              <a:t>（６）その他特筆すべき事項等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085D6246-DB4A-69E5-A01A-B9B539032C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464" y="39688"/>
            <a:ext cx="1800200" cy="500061"/>
          </a:xfrm>
        </p:spPr>
        <p:txBody>
          <a:bodyPr/>
          <a:lstStyle/>
          <a:p>
            <a:pPr algn="l"/>
            <a:r>
              <a:rPr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４．事業内容　</a:t>
            </a:r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DFB782DC-61F3-6562-4CA8-B6955782A3AB}"/>
              </a:ext>
            </a:extLst>
          </p:cNvPr>
          <p:cNvSpPr/>
          <p:nvPr/>
        </p:nvSpPr>
        <p:spPr>
          <a:xfrm>
            <a:off x="6589679" y="44797"/>
            <a:ext cx="237626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>
                <a:solidFill>
                  <a:srgbClr val="FF0000"/>
                </a:solidFill>
              </a:rPr>
              <a:t>【</a:t>
            </a:r>
            <a:r>
              <a:rPr lang="ja-JP" altLang="en-US" sz="900">
                <a:solidFill>
                  <a:srgbClr val="FF0000"/>
                </a:solidFill>
              </a:rPr>
              <a:t>記入上の注意</a:t>
            </a:r>
            <a:r>
              <a:rPr lang="en-US" altLang="ja-JP" sz="9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</a:t>
            </a:r>
            <a:r>
              <a:rPr lang="en-US" altLang="ja-JP" sz="900">
                <a:solidFill>
                  <a:srgbClr val="FF0000"/>
                </a:solidFill>
              </a:rPr>
              <a:t>※</a:t>
            </a:r>
            <a:r>
              <a:rPr lang="ja-JP" altLang="en-US" sz="900">
                <a:solidFill>
                  <a:srgbClr val="FF0000"/>
                </a:solidFill>
              </a:rPr>
              <a:t>タイトルは該当する事業の方を残し、</a:t>
            </a:r>
            <a:endParaRPr lang="en-US" altLang="ja-JP" sz="9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　　該当しない方は削除する。</a:t>
            </a:r>
            <a:endParaRPr lang="en-US" altLang="ja-JP" sz="900">
              <a:solidFill>
                <a:srgbClr val="FF0000"/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8EBDC63-A8ED-D201-8873-95417660AB6C}"/>
              </a:ext>
            </a:extLst>
          </p:cNvPr>
          <p:cNvSpPr txBox="1">
            <a:spLocks/>
          </p:cNvSpPr>
          <p:nvPr/>
        </p:nvSpPr>
        <p:spPr bwMode="auto">
          <a:xfrm>
            <a:off x="1928664" y="46450"/>
            <a:ext cx="4896544" cy="50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9pPr>
          </a:lstStyle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①データ連携（電池パスポート）</a:t>
            </a:r>
          </a:p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②ビジネス実証（電池パスポート、リユース・リサイクル）</a:t>
            </a:r>
          </a:p>
        </p:txBody>
      </p:sp>
    </p:spTree>
    <p:extLst>
      <p:ext uri="{BB962C8B-B14F-4D97-AF65-F5344CB8AC3E}">
        <p14:creationId xmlns:p14="http://schemas.microsoft.com/office/powerpoint/2010/main" val="2841162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/>
          <p:cNvSpPr txBox="1">
            <a:spLocks/>
          </p:cNvSpPr>
          <p:nvPr/>
        </p:nvSpPr>
        <p:spPr bwMode="auto">
          <a:xfrm>
            <a:off x="8985250" y="60325"/>
            <a:ext cx="863600" cy="415925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２枚以内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28586" y="1089998"/>
            <a:ext cx="9648825" cy="349113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0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/>
              <a:t>　　賃上げに関し</a:t>
            </a:r>
            <a:endParaRPr lang="en-US" altLang="ja-JP" sz="140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/>
              <a:t>　　取り組み予定：　</a:t>
            </a:r>
            <a:r>
              <a:rPr lang="ja-JP" altLang="en-US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 □</a:t>
            </a:r>
            <a:r>
              <a:rPr lang="ja-JP" altLang="en-US" sz="1400"/>
              <a:t>あり（　　　　）％以上、　</a:t>
            </a:r>
            <a:r>
              <a:rPr lang="ja-JP" altLang="en-US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 □</a:t>
            </a:r>
            <a:r>
              <a:rPr lang="ja-JP" altLang="en-US" sz="1400"/>
              <a:t>なし</a:t>
            </a:r>
            <a:endParaRPr lang="en-US" altLang="ja-JP" sz="140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/>
              <a:t>　　　　　　取り組み予定がある場合は、以下のいずれかにチェックをしてください。</a:t>
            </a:r>
            <a:endParaRPr lang="en-US" altLang="ja-JP" sz="1400"/>
          </a:p>
          <a:p>
            <a:pPr marL="629920" indent="-181610" algn="just"/>
            <a:r>
              <a:rPr lang="ja-JP" altLang="en-US" sz="16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□ </a:t>
            </a:r>
            <a:r>
              <a:rPr lang="ja-JP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① 令和</a:t>
            </a:r>
            <a:r>
              <a:rPr lang="en-US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8</a:t>
            </a:r>
            <a:r>
              <a:rPr lang="ja-JP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年以降に開始する申請者の事業年度において、対前年度比で「給与等受給者一人当たりの平均受給額」を</a:t>
            </a:r>
            <a:endParaRPr lang="en-US" altLang="ja-JP" sz="1400" kern="100">
              <a:effectLst/>
              <a:latin typeface="+mn-ea"/>
              <a:ea typeface="+mn-ea"/>
              <a:cs typeface="Times New Roman" panose="02020603050405020304" pitchFamily="18" charset="0"/>
            </a:endParaRPr>
          </a:p>
          <a:p>
            <a:pPr marL="629920" indent="-181610" algn="just"/>
            <a:r>
              <a:rPr lang="ja-JP" altLang="en-US" sz="1400" kern="100">
                <a:latin typeface="+mn-ea"/>
                <a:ea typeface="+mn-ea"/>
                <a:cs typeface="Times New Roman" panose="02020603050405020304" pitchFamily="18" charset="0"/>
              </a:rPr>
              <a:t>　　　　 </a:t>
            </a:r>
            <a:r>
              <a:rPr lang="en-US" altLang="ja-JP" sz="1400" kern="100">
                <a:latin typeface="+mn-ea"/>
                <a:ea typeface="+mn-ea"/>
                <a:cs typeface="Times New Roman" panose="02020603050405020304" pitchFamily="18" charset="0"/>
              </a:rPr>
              <a:t>[</a:t>
            </a:r>
            <a:r>
              <a:rPr lang="ja-JP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中小企業： </a:t>
            </a:r>
            <a:r>
              <a:rPr lang="en-US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1.5</a:t>
            </a:r>
            <a:r>
              <a:rPr lang="ja-JP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％</a:t>
            </a:r>
            <a:r>
              <a:rPr lang="ja-JP" altLang="en-US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以上</a:t>
            </a:r>
            <a:r>
              <a:rPr lang="en-US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]</a:t>
            </a:r>
            <a:r>
              <a:rPr lang="ja-JP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増加させる旨を従業員に表明していること。</a:t>
            </a:r>
            <a:endParaRPr lang="en-US" altLang="ja-JP" sz="1400" kern="100">
              <a:effectLst/>
              <a:latin typeface="+mn-ea"/>
              <a:ea typeface="+mn-ea"/>
              <a:cs typeface="Times New Roman" panose="02020603050405020304" pitchFamily="18" charset="0"/>
            </a:endParaRPr>
          </a:p>
          <a:p>
            <a:pPr marL="629920" indent="-181610" algn="just"/>
            <a:endParaRPr lang="ja-JP" altLang="ja-JP" sz="1200" kern="100">
              <a:effectLst/>
              <a:latin typeface="+mn-ea"/>
              <a:ea typeface="+mn-ea"/>
              <a:cs typeface="Times New Roman" panose="02020603050405020304" pitchFamily="18" charset="0"/>
            </a:endParaRPr>
          </a:p>
          <a:p>
            <a:pPr marL="629920" indent="-181610" algn="just"/>
            <a:r>
              <a:rPr lang="ja-JP" altLang="en-US" sz="16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□</a:t>
            </a:r>
            <a:r>
              <a:rPr lang="ja-JP" altLang="en-US" sz="12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ja-JP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② 令和</a:t>
            </a:r>
            <a:r>
              <a:rPr lang="en-US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8</a:t>
            </a:r>
            <a:r>
              <a:rPr lang="ja-JP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年以降の暦年において、対前年比で「給与等受給者一人当たりの平均受給額」を</a:t>
            </a:r>
            <a:endParaRPr lang="en-US" altLang="ja-JP" sz="1400" kern="100">
              <a:effectLst/>
              <a:latin typeface="+mn-ea"/>
              <a:ea typeface="+mn-ea"/>
              <a:cs typeface="Times New Roman" panose="02020603050405020304" pitchFamily="18" charset="0"/>
            </a:endParaRPr>
          </a:p>
          <a:p>
            <a:pPr marL="629920" indent="-181610" algn="just"/>
            <a:r>
              <a:rPr lang="ja-JP" altLang="en-US" sz="1400" kern="100">
                <a:latin typeface="+mn-ea"/>
                <a:ea typeface="+mn-ea"/>
                <a:cs typeface="Times New Roman" panose="02020603050405020304" pitchFamily="18" charset="0"/>
              </a:rPr>
              <a:t>　　　　 </a:t>
            </a:r>
            <a:r>
              <a:rPr lang="en-US" altLang="ja-JP" sz="1400" kern="100">
                <a:latin typeface="+mn-ea"/>
                <a:ea typeface="+mn-ea"/>
                <a:cs typeface="Times New Roman" panose="02020603050405020304" pitchFamily="18" charset="0"/>
              </a:rPr>
              <a:t>[</a:t>
            </a:r>
            <a:r>
              <a:rPr lang="ja-JP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中小企業：</a:t>
            </a:r>
            <a:r>
              <a:rPr lang="en-US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1.5</a:t>
            </a:r>
            <a:r>
              <a:rPr lang="ja-JP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％以上</a:t>
            </a:r>
            <a:r>
              <a:rPr lang="en-US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]</a:t>
            </a:r>
            <a:r>
              <a:rPr lang="ja-JP" altLang="ja-JP" sz="1400" kern="100">
                <a:effectLst/>
                <a:latin typeface="+mn-ea"/>
                <a:ea typeface="+mn-ea"/>
                <a:cs typeface="Times New Roman" panose="02020603050405020304" pitchFamily="18" charset="0"/>
              </a:rPr>
              <a:t>増加させる旨を従業員に表明していること。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/>
              <a:t>　　　　</a:t>
            </a:r>
            <a:endParaRPr lang="en-US" altLang="ja-JP" sz="140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>
                <a:solidFill>
                  <a:srgbClr val="FF0000"/>
                </a:solidFill>
              </a:rPr>
              <a:t>　　　　　　　　　　　　　　</a:t>
            </a: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>
                <a:solidFill>
                  <a:srgbClr val="FF0000"/>
                </a:solidFill>
              </a:rPr>
              <a:t>　　</a:t>
            </a: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ja-JP" sz="1400">
                <a:solidFill>
                  <a:srgbClr val="FF0000"/>
                </a:solidFill>
              </a:rPr>
              <a:t>中小企業等は</a:t>
            </a:r>
            <a:r>
              <a:rPr lang="en-US" altLang="ja-JP" sz="1400">
                <a:solidFill>
                  <a:srgbClr val="FF0000"/>
                </a:solidFill>
              </a:rPr>
              <a:t>1.5</a:t>
            </a:r>
            <a:r>
              <a:rPr lang="ja-JP" altLang="ja-JP" sz="1400">
                <a:solidFill>
                  <a:srgbClr val="FF0000"/>
                </a:solidFill>
              </a:rPr>
              <a:t>％以上の賃上げに取り組む予定があるか。</a:t>
            </a: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85D1569-F5C0-4DCD-B771-719B518C0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10</a:t>
            </a:fld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6EF5F4E-0658-42C4-97A7-E3942D2407DE}"/>
              </a:ext>
            </a:extLst>
          </p:cNvPr>
          <p:cNvSpPr/>
          <p:nvPr/>
        </p:nvSpPr>
        <p:spPr>
          <a:xfrm>
            <a:off x="-124726" y="647026"/>
            <a:ext cx="82460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/>
              <a:t>（７）賃上げに関する取組</a:t>
            </a: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9945F62B-417F-B8FC-EF5D-9C3061B39E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464" y="39688"/>
            <a:ext cx="1800200" cy="500061"/>
          </a:xfrm>
        </p:spPr>
        <p:txBody>
          <a:bodyPr/>
          <a:lstStyle/>
          <a:p>
            <a:pPr algn="l"/>
            <a:r>
              <a:rPr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４．事業内容　</a:t>
            </a:r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3724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B8F2F3C-502B-0E8D-B91B-CD55CF151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11</a:t>
            </a:fld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ACE671A5-701A-6FCE-33B3-C7E8D6AD0C58}"/>
              </a:ext>
            </a:extLst>
          </p:cNvPr>
          <p:cNvSpPr txBox="1">
            <a:spLocks/>
          </p:cNvSpPr>
          <p:nvPr/>
        </p:nvSpPr>
        <p:spPr bwMode="auto">
          <a:xfrm>
            <a:off x="113431" y="49766"/>
            <a:ext cx="7128792" cy="50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8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9pPr>
          </a:lstStyle>
          <a:p>
            <a:r>
              <a:rPr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５．年間の実施スケジュール・経費　等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5DEE7F31-7027-AF09-D930-E5942B42CC50}"/>
              </a:ext>
            </a:extLst>
          </p:cNvPr>
          <p:cNvSpPr txBox="1">
            <a:spLocks/>
          </p:cNvSpPr>
          <p:nvPr/>
        </p:nvSpPr>
        <p:spPr bwMode="auto">
          <a:xfrm>
            <a:off x="8952919" y="56291"/>
            <a:ext cx="863600" cy="415925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枚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5A53384-9E59-39C9-21B4-2C6A45D28254}"/>
              </a:ext>
            </a:extLst>
          </p:cNvPr>
          <p:cNvSpPr txBox="1"/>
          <p:nvPr/>
        </p:nvSpPr>
        <p:spPr>
          <a:xfrm>
            <a:off x="230656" y="3326043"/>
            <a:ext cx="907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ja-JP" altLang="en-US" sz="1600" b="1"/>
              <a:t>補助対象経費及び補助金の配分額</a:t>
            </a:r>
            <a:r>
              <a:rPr kumimoji="1" lang="ja-JP" altLang="en-US" sz="1600"/>
              <a:t>（補助率：１</a:t>
            </a:r>
            <a:r>
              <a:rPr kumimoji="1" lang="en-US" altLang="ja-JP" sz="1600"/>
              <a:t>/3</a:t>
            </a:r>
            <a:r>
              <a:rPr kumimoji="1" lang="ja-JP" altLang="en-US" sz="1600"/>
              <a:t>以内あるいは１</a:t>
            </a:r>
            <a:r>
              <a:rPr kumimoji="1" lang="en-US" altLang="ja-JP" sz="1600"/>
              <a:t>/</a:t>
            </a:r>
            <a:r>
              <a:rPr kumimoji="1" lang="ja-JP" altLang="en-US" sz="1600"/>
              <a:t>２以内）</a:t>
            </a:r>
            <a:endParaRPr kumimoji="1" lang="en-US" altLang="ja-JP" sz="16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5260D90-7FA4-6735-E311-C2F5F68B25EB}"/>
              </a:ext>
            </a:extLst>
          </p:cNvPr>
          <p:cNvSpPr txBox="1"/>
          <p:nvPr/>
        </p:nvSpPr>
        <p:spPr>
          <a:xfrm>
            <a:off x="235583" y="845096"/>
            <a:ext cx="5157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ja-JP" altLang="en-US" sz="1600" b="1"/>
              <a:t>令和</a:t>
            </a:r>
            <a:r>
              <a:rPr lang="en-US" altLang="ja-JP" sz="1600" b="1"/>
              <a:t>8</a:t>
            </a:r>
            <a:r>
              <a:rPr kumimoji="1" lang="ja-JP" altLang="en-US" sz="1600" b="1"/>
              <a:t>年度事業スケジュール</a:t>
            </a:r>
            <a:endParaRPr kumimoji="1" lang="en-US" altLang="ja-JP" sz="1600" b="1"/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7AA3C0E5-766D-ECD0-E4FA-CC4340FE7F02}"/>
              </a:ext>
            </a:extLst>
          </p:cNvPr>
          <p:cNvCxnSpPr/>
          <p:nvPr/>
        </p:nvCxnSpPr>
        <p:spPr>
          <a:xfrm>
            <a:off x="1772613" y="2051514"/>
            <a:ext cx="784887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81CD9FF-6D41-8B8D-9544-3C1DCF28446A}"/>
              </a:ext>
            </a:extLst>
          </p:cNvPr>
          <p:cNvSpPr txBox="1"/>
          <p:nvPr/>
        </p:nvSpPr>
        <p:spPr>
          <a:xfrm>
            <a:off x="2113562" y="1326323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>
                <a:cs typeface="メイリオ" panose="020B0604030504040204" pitchFamily="50" charset="-128"/>
              </a:rPr>
              <a:t>３者</a:t>
            </a:r>
            <a:endParaRPr kumimoji="1" lang="en-US" altLang="ja-JP" sz="1200">
              <a:cs typeface="メイリオ" panose="020B0604030504040204" pitchFamily="50" charset="-128"/>
            </a:endParaRPr>
          </a:p>
          <a:p>
            <a:pPr algn="ctr"/>
            <a:r>
              <a:rPr kumimoji="1" lang="ja-JP" altLang="en-US" sz="1200">
                <a:cs typeface="メイリオ" panose="020B0604030504040204" pitchFamily="50" charset="-128"/>
              </a:rPr>
              <a:t>見積依頼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0941E6F-4AF4-4D3E-0F4E-C7F8BD1A46D6}"/>
              </a:ext>
            </a:extLst>
          </p:cNvPr>
          <p:cNvSpPr txBox="1"/>
          <p:nvPr/>
        </p:nvSpPr>
        <p:spPr>
          <a:xfrm>
            <a:off x="2951080" y="1515358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>
                <a:cs typeface="メイリオ" panose="020B0604030504040204" pitchFamily="50" charset="-128"/>
              </a:rPr>
              <a:t>発注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729EBBD-9261-596A-72CA-CE330FF35E80}"/>
              </a:ext>
            </a:extLst>
          </p:cNvPr>
          <p:cNvSpPr txBox="1"/>
          <p:nvPr/>
        </p:nvSpPr>
        <p:spPr>
          <a:xfrm>
            <a:off x="8055552" y="1346721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>
                <a:cs typeface="メイリオ" panose="020B0604030504040204" pitchFamily="50" charset="-128"/>
              </a:rPr>
              <a:t>実績報告</a:t>
            </a:r>
            <a:endParaRPr kumimoji="1" lang="en-US" altLang="ja-JP" sz="1200">
              <a:cs typeface="メイリオ" panose="020B0604030504040204" pitchFamily="50" charset="-128"/>
            </a:endParaRPr>
          </a:p>
          <a:p>
            <a:pPr algn="ctr"/>
            <a:r>
              <a:rPr lang="ja-JP" altLang="en-US" sz="1200">
                <a:cs typeface="メイリオ" panose="020B0604030504040204" pitchFamily="50" charset="-128"/>
              </a:rPr>
              <a:t>提出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68C9F21-AABE-EC07-0470-303AF8EDE109}"/>
              </a:ext>
            </a:extLst>
          </p:cNvPr>
          <p:cNvSpPr txBox="1"/>
          <p:nvPr/>
        </p:nvSpPr>
        <p:spPr>
          <a:xfrm>
            <a:off x="8809618" y="152555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>
                <a:cs typeface="メイリオ" panose="020B0604030504040204" pitchFamily="50" charset="-128"/>
              </a:rPr>
              <a:t>確定検査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78BDC98-9555-3D51-077C-5DE5AFCA6F3A}"/>
              </a:ext>
            </a:extLst>
          </p:cNvPr>
          <p:cNvSpPr txBox="1"/>
          <p:nvPr/>
        </p:nvSpPr>
        <p:spPr>
          <a:xfrm>
            <a:off x="5374340" y="1540678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>
                <a:cs typeface="メイリオ" panose="020B0604030504040204" pitchFamily="50" charset="-128"/>
              </a:rPr>
              <a:t>検収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2BBFA7D-3383-3520-81CA-45A1F520D9BA}"/>
              </a:ext>
            </a:extLst>
          </p:cNvPr>
          <p:cNvSpPr txBox="1"/>
          <p:nvPr/>
        </p:nvSpPr>
        <p:spPr>
          <a:xfrm>
            <a:off x="1403371" y="1533071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>
                <a:cs typeface="メイリオ" panose="020B0604030504040204" pitchFamily="50" charset="-128"/>
              </a:rPr>
              <a:t>交付決定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194546D-178D-FA79-4F9B-E6270A2BC453}"/>
              </a:ext>
            </a:extLst>
          </p:cNvPr>
          <p:cNvSpPr txBox="1"/>
          <p:nvPr/>
        </p:nvSpPr>
        <p:spPr>
          <a:xfrm>
            <a:off x="6896984" y="2532415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>
                <a:cs typeface="メイリオ" panose="020B0604030504040204" pitchFamily="50" charset="-128"/>
              </a:rPr>
              <a:t>検収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896E02B-B460-6300-9A64-D2EB4F4DC6AF}"/>
              </a:ext>
            </a:extLst>
          </p:cNvPr>
          <p:cNvSpPr txBox="1"/>
          <p:nvPr/>
        </p:nvSpPr>
        <p:spPr>
          <a:xfrm>
            <a:off x="308712" y="1792602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>
                <a:cs typeface="メイリオ" panose="020B0604030504040204" pitchFamily="50" charset="-128"/>
              </a:rPr>
              <a:t>実施設計</a:t>
            </a:r>
            <a:endParaRPr lang="en-US" altLang="ja-JP" sz="1400">
              <a:cs typeface="メイリオ" panose="020B0604030504040204" pitchFamily="50" charset="-128"/>
            </a:endParaRPr>
          </a:p>
          <a:p>
            <a:r>
              <a:rPr kumimoji="1" lang="ja-JP" altLang="en-US" sz="1400">
                <a:cs typeface="メイリオ" panose="020B0604030504040204" pitchFamily="50" charset="-128"/>
              </a:rPr>
              <a:t>（＊＊設計社）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104F5C7-5322-55A3-62DC-786261860905}"/>
              </a:ext>
            </a:extLst>
          </p:cNvPr>
          <p:cNvSpPr txBox="1"/>
          <p:nvPr/>
        </p:nvSpPr>
        <p:spPr>
          <a:xfrm>
            <a:off x="306954" y="2270805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>
                <a:cs typeface="メイリオ" panose="020B0604030504040204" pitchFamily="50" charset="-128"/>
              </a:rPr>
              <a:t>設備・工事</a:t>
            </a:r>
            <a:endParaRPr lang="en-US" altLang="ja-JP" sz="1400">
              <a:cs typeface="メイリオ" panose="020B0604030504040204" pitchFamily="50" charset="-128"/>
            </a:endParaRPr>
          </a:p>
          <a:p>
            <a:r>
              <a:rPr kumimoji="1" lang="ja-JP" altLang="en-US" sz="1400">
                <a:cs typeface="メイリオ" panose="020B0604030504040204" pitchFamily="50" charset="-128"/>
              </a:rPr>
              <a:t>（＊＊設備社）</a:t>
            </a:r>
          </a:p>
        </p:txBody>
      </p:sp>
      <p:sp>
        <p:nvSpPr>
          <p:cNvPr id="20" name="二等辺三角形 19">
            <a:extLst>
              <a:ext uri="{FF2B5EF4-FFF2-40B4-BE49-F238E27FC236}">
                <a16:creationId xmlns:a16="http://schemas.microsoft.com/office/drawing/2014/main" id="{F1504B14-53E9-EB39-1562-D88E4B8F4FBD}"/>
              </a:ext>
            </a:extLst>
          </p:cNvPr>
          <p:cNvSpPr/>
          <p:nvPr/>
        </p:nvSpPr>
        <p:spPr bwMode="auto">
          <a:xfrm flipV="1">
            <a:off x="1808826" y="1812146"/>
            <a:ext cx="250588" cy="216024"/>
          </a:xfrm>
          <a:prstGeom prst="triangle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endParaRPr kumimoji="0" lang="ja-JP" altLang="en-US" sz="18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96CC9403-E6C5-6015-1A42-B53D7F48A044}"/>
              </a:ext>
            </a:extLst>
          </p:cNvPr>
          <p:cNvCxnSpPr/>
          <p:nvPr/>
        </p:nvCxnSpPr>
        <p:spPr>
          <a:xfrm>
            <a:off x="1772613" y="2513928"/>
            <a:ext cx="784887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二等辺三角形 21">
            <a:extLst>
              <a:ext uri="{FF2B5EF4-FFF2-40B4-BE49-F238E27FC236}">
                <a16:creationId xmlns:a16="http://schemas.microsoft.com/office/drawing/2014/main" id="{D951A697-E065-4E4E-BD61-FB94BC69AB1D}"/>
              </a:ext>
            </a:extLst>
          </p:cNvPr>
          <p:cNvSpPr/>
          <p:nvPr/>
        </p:nvSpPr>
        <p:spPr bwMode="auto">
          <a:xfrm flipV="1">
            <a:off x="9023021" y="1812146"/>
            <a:ext cx="250588" cy="216024"/>
          </a:xfrm>
          <a:prstGeom prst="triangle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endParaRPr kumimoji="0" lang="ja-JP" altLang="en-US" sz="18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二等辺三角形 22">
            <a:extLst>
              <a:ext uri="{FF2B5EF4-FFF2-40B4-BE49-F238E27FC236}">
                <a16:creationId xmlns:a16="http://schemas.microsoft.com/office/drawing/2014/main" id="{898E5700-FF20-145A-9756-0F72F37F295E}"/>
              </a:ext>
            </a:extLst>
          </p:cNvPr>
          <p:cNvSpPr/>
          <p:nvPr/>
        </p:nvSpPr>
        <p:spPr bwMode="auto">
          <a:xfrm flipV="1">
            <a:off x="8344426" y="1812146"/>
            <a:ext cx="250588" cy="216024"/>
          </a:xfrm>
          <a:prstGeom prst="triangl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endParaRPr kumimoji="0" lang="ja-JP" altLang="en-US" sz="18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6D2D5B4-E3A7-E7B8-1C7F-001C7B0AB677}"/>
              </a:ext>
            </a:extLst>
          </p:cNvPr>
          <p:cNvSpPr txBox="1"/>
          <p:nvPr/>
        </p:nvSpPr>
        <p:spPr>
          <a:xfrm>
            <a:off x="8524858" y="1754760"/>
            <a:ext cx="544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>
                <a:cs typeface="メイリオ" panose="020B0604030504040204" pitchFamily="50" charset="-128"/>
              </a:rPr>
              <a:t>2/28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4727811-06DE-D2C1-003A-ECF34523F0D5}"/>
              </a:ext>
            </a:extLst>
          </p:cNvPr>
          <p:cNvSpPr txBox="1"/>
          <p:nvPr/>
        </p:nvSpPr>
        <p:spPr>
          <a:xfrm>
            <a:off x="7751225" y="2510058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>
                <a:cs typeface="メイリオ" panose="020B0604030504040204" pitchFamily="50" charset="-128"/>
              </a:rPr>
              <a:t>支払</a:t>
            </a:r>
            <a:endParaRPr kumimoji="1" lang="en-US" altLang="ja-JP" sz="1200">
              <a:cs typeface="メイリオ" panose="020B0604030504040204" pitchFamily="50" charset="-128"/>
            </a:endParaRPr>
          </a:p>
          <a:p>
            <a:pPr algn="ctr"/>
            <a:r>
              <a:rPr kumimoji="1" lang="ja-JP" altLang="en-US" sz="1200">
                <a:cs typeface="メイリオ" panose="020B0604030504040204" pitchFamily="50" charset="-128"/>
              </a:rPr>
              <a:t>完了</a:t>
            </a:r>
          </a:p>
        </p:txBody>
      </p:sp>
      <p:sp>
        <p:nvSpPr>
          <p:cNvPr id="26" name="二等辺三角形 25">
            <a:extLst>
              <a:ext uri="{FF2B5EF4-FFF2-40B4-BE49-F238E27FC236}">
                <a16:creationId xmlns:a16="http://schemas.microsoft.com/office/drawing/2014/main" id="{4FB63AED-448C-F70D-E7A9-CCE1E0895659}"/>
              </a:ext>
            </a:extLst>
          </p:cNvPr>
          <p:cNvSpPr/>
          <p:nvPr/>
        </p:nvSpPr>
        <p:spPr bwMode="auto">
          <a:xfrm flipV="1">
            <a:off x="2440430" y="1873789"/>
            <a:ext cx="179082" cy="154381"/>
          </a:xfrm>
          <a:prstGeom prst="triangl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endParaRPr kumimoji="0" lang="ja-JP" altLang="en-US" sz="18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2BA0300-4500-F851-C9A4-AADC0DB93206}"/>
              </a:ext>
            </a:extLst>
          </p:cNvPr>
          <p:cNvSpPr txBox="1"/>
          <p:nvPr/>
        </p:nvSpPr>
        <p:spPr>
          <a:xfrm>
            <a:off x="5960207" y="136391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>
                <a:cs typeface="メイリオ" panose="020B0604030504040204" pitchFamily="50" charset="-128"/>
              </a:rPr>
              <a:t>支払</a:t>
            </a:r>
            <a:endParaRPr kumimoji="1" lang="en-US" altLang="ja-JP" sz="1200">
              <a:cs typeface="メイリオ" panose="020B0604030504040204" pitchFamily="50" charset="-128"/>
            </a:endParaRPr>
          </a:p>
          <a:p>
            <a:pPr algn="ctr"/>
            <a:r>
              <a:rPr kumimoji="1" lang="ja-JP" altLang="en-US" sz="1200">
                <a:cs typeface="メイリオ" panose="020B0604030504040204" pitchFamily="50" charset="-128"/>
              </a:rPr>
              <a:t>完了</a:t>
            </a:r>
          </a:p>
        </p:txBody>
      </p:sp>
      <p:sp>
        <p:nvSpPr>
          <p:cNvPr id="28" name="二等辺三角形 27">
            <a:extLst>
              <a:ext uri="{FF2B5EF4-FFF2-40B4-BE49-F238E27FC236}">
                <a16:creationId xmlns:a16="http://schemas.microsoft.com/office/drawing/2014/main" id="{16253D3E-B786-0FD4-C8EC-E0746BC54D81}"/>
              </a:ext>
            </a:extLst>
          </p:cNvPr>
          <p:cNvSpPr/>
          <p:nvPr/>
        </p:nvSpPr>
        <p:spPr bwMode="auto">
          <a:xfrm flipV="1">
            <a:off x="2649983" y="2329046"/>
            <a:ext cx="179082" cy="154381"/>
          </a:xfrm>
          <a:prstGeom prst="triangl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endParaRPr kumimoji="0" lang="ja-JP" altLang="en-US" sz="18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C284E31-D699-5365-613D-3773C82CB13E}"/>
              </a:ext>
            </a:extLst>
          </p:cNvPr>
          <p:cNvSpPr txBox="1"/>
          <p:nvPr/>
        </p:nvSpPr>
        <p:spPr>
          <a:xfrm>
            <a:off x="2565117" y="1698489"/>
            <a:ext cx="638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>
                <a:cs typeface="メイリオ" panose="020B0604030504040204" pitchFamily="50" charset="-128"/>
              </a:rPr>
              <a:t>11/10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147438C-4974-8225-7E4D-8752EE7EF604}"/>
              </a:ext>
            </a:extLst>
          </p:cNvPr>
          <p:cNvSpPr txBox="1"/>
          <p:nvPr/>
        </p:nvSpPr>
        <p:spPr>
          <a:xfrm>
            <a:off x="2249873" y="2543671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>
                <a:cs typeface="メイリオ" panose="020B0604030504040204" pitchFamily="50" charset="-128"/>
              </a:rPr>
              <a:t>３者</a:t>
            </a:r>
            <a:endParaRPr kumimoji="1" lang="en-US" altLang="ja-JP" sz="1200">
              <a:cs typeface="メイリオ" panose="020B0604030504040204" pitchFamily="50" charset="-128"/>
            </a:endParaRPr>
          </a:p>
          <a:p>
            <a:pPr algn="ctr"/>
            <a:r>
              <a:rPr kumimoji="1" lang="ja-JP" altLang="en-US" sz="1200">
                <a:cs typeface="メイリオ" panose="020B0604030504040204" pitchFamily="50" charset="-128"/>
              </a:rPr>
              <a:t>見積依頼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09D355F-919E-CFCD-8424-D02889E231FF}"/>
              </a:ext>
            </a:extLst>
          </p:cNvPr>
          <p:cNvSpPr txBox="1"/>
          <p:nvPr/>
        </p:nvSpPr>
        <p:spPr>
          <a:xfrm>
            <a:off x="2061599" y="2214619"/>
            <a:ext cx="638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>
                <a:cs typeface="メイリオ" panose="020B0604030504040204" pitchFamily="50" charset="-128"/>
              </a:rPr>
              <a:t>11/15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32" name="二等辺三角形 31">
            <a:extLst>
              <a:ext uri="{FF2B5EF4-FFF2-40B4-BE49-F238E27FC236}">
                <a16:creationId xmlns:a16="http://schemas.microsoft.com/office/drawing/2014/main" id="{74996A50-6301-E43F-7087-693CEB4E3F88}"/>
              </a:ext>
            </a:extLst>
          </p:cNvPr>
          <p:cNvSpPr/>
          <p:nvPr/>
        </p:nvSpPr>
        <p:spPr bwMode="auto">
          <a:xfrm flipV="1">
            <a:off x="3116261" y="1873789"/>
            <a:ext cx="179082" cy="154381"/>
          </a:xfrm>
          <a:prstGeom prst="triangl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endParaRPr kumimoji="0" lang="ja-JP" altLang="en-US" sz="18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3609B6C-4F4D-EFE1-B2EE-87C5220F0AE0}"/>
              </a:ext>
            </a:extLst>
          </p:cNvPr>
          <p:cNvSpPr txBox="1"/>
          <p:nvPr/>
        </p:nvSpPr>
        <p:spPr>
          <a:xfrm>
            <a:off x="3272293" y="1692557"/>
            <a:ext cx="638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>
                <a:cs typeface="メイリオ" panose="020B0604030504040204" pitchFamily="50" charset="-128"/>
              </a:rPr>
              <a:t>11/20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34" name="二等辺三角形 33">
            <a:extLst>
              <a:ext uri="{FF2B5EF4-FFF2-40B4-BE49-F238E27FC236}">
                <a16:creationId xmlns:a16="http://schemas.microsoft.com/office/drawing/2014/main" id="{55AD32E7-87EB-ABD1-74C5-B8E0EEA9B5FB}"/>
              </a:ext>
            </a:extLst>
          </p:cNvPr>
          <p:cNvSpPr/>
          <p:nvPr/>
        </p:nvSpPr>
        <p:spPr bwMode="auto">
          <a:xfrm flipV="1">
            <a:off x="3226307" y="2326362"/>
            <a:ext cx="179082" cy="154381"/>
          </a:xfrm>
          <a:prstGeom prst="triangl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endParaRPr kumimoji="0" lang="ja-JP" altLang="en-US" sz="18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040B41D-4EDC-EBF6-6312-1BA58F499B89}"/>
              </a:ext>
            </a:extLst>
          </p:cNvPr>
          <p:cNvSpPr txBox="1"/>
          <p:nvPr/>
        </p:nvSpPr>
        <p:spPr>
          <a:xfrm>
            <a:off x="3358669" y="2218443"/>
            <a:ext cx="638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>
                <a:cs typeface="メイリオ" panose="020B0604030504040204" pitchFamily="50" charset="-128"/>
              </a:rPr>
              <a:t>11/25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36" name="二等辺三角形 35">
            <a:extLst>
              <a:ext uri="{FF2B5EF4-FFF2-40B4-BE49-F238E27FC236}">
                <a16:creationId xmlns:a16="http://schemas.microsoft.com/office/drawing/2014/main" id="{534879AE-178E-AA30-6317-40CD8AB347AB}"/>
              </a:ext>
            </a:extLst>
          </p:cNvPr>
          <p:cNvSpPr/>
          <p:nvPr/>
        </p:nvSpPr>
        <p:spPr bwMode="auto">
          <a:xfrm flipV="1">
            <a:off x="5562459" y="1873789"/>
            <a:ext cx="179082" cy="154381"/>
          </a:xfrm>
          <a:prstGeom prst="triangl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endParaRPr kumimoji="0" lang="ja-JP" altLang="en-US" sz="18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D0AADD61-BF05-E0C9-FBD6-C8B99DC65AB6}"/>
              </a:ext>
            </a:extLst>
          </p:cNvPr>
          <p:cNvSpPr txBox="1"/>
          <p:nvPr/>
        </p:nvSpPr>
        <p:spPr>
          <a:xfrm>
            <a:off x="4976929" y="1727595"/>
            <a:ext cx="640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>
                <a:cs typeface="メイリオ" panose="020B0604030504040204" pitchFamily="50" charset="-128"/>
              </a:rPr>
              <a:t>12/15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38" name="二等辺三角形 37">
            <a:extLst>
              <a:ext uri="{FF2B5EF4-FFF2-40B4-BE49-F238E27FC236}">
                <a16:creationId xmlns:a16="http://schemas.microsoft.com/office/drawing/2014/main" id="{FA39F585-BBFC-CA75-CE31-EAFEE541AAB8}"/>
              </a:ext>
            </a:extLst>
          </p:cNvPr>
          <p:cNvSpPr/>
          <p:nvPr/>
        </p:nvSpPr>
        <p:spPr bwMode="auto">
          <a:xfrm flipV="1">
            <a:off x="6128344" y="1873789"/>
            <a:ext cx="179082" cy="154381"/>
          </a:xfrm>
          <a:prstGeom prst="triangl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endParaRPr kumimoji="0" lang="ja-JP" altLang="en-US" sz="18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9E66773D-A51E-20B4-6D68-EED731BC6AA2}"/>
              </a:ext>
            </a:extLst>
          </p:cNvPr>
          <p:cNvSpPr txBox="1"/>
          <p:nvPr/>
        </p:nvSpPr>
        <p:spPr>
          <a:xfrm>
            <a:off x="6242341" y="1717778"/>
            <a:ext cx="640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>
                <a:cs typeface="メイリオ" panose="020B0604030504040204" pitchFamily="50" charset="-128"/>
              </a:rPr>
              <a:t>12/30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40" name="二等辺三角形 39">
            <a:extLst>
              <a:ext uri="{FF2B5EF4-FFF2-40B4-BE49-F238E27FC236}">
                <a16:creationId xmlns:a16="http://schemas.microsoft.com/office/drawing/2014/main" id="{7870E948-B350-74A7-6FEB-44756F301E18}"/>
              </a:ext>
            </a:extLst>
          </p:cNvPr>
          <p:cNvSpPr/>
          <p:nvPr/>
        </p:nvSpPr>
        <p:spPr bwMode="auto">
          <a:xfrm flipV="1">
            <a:off x="7920570" y="2332030"/>
            <a:ext cx="179082" cy="154381"/>
          </a:xfrm>
          <a:prstGeom prst="triangl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endParaRPr kumimoji="0" lang="ja-JP" altLang="en-US" sz="18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78637D7-26C7-601C-994E-912AD9CB126C}"/>
              </a:ext>
            </a:extLst>
          </p:cNvPr>
          <p:cNvSpPr txBox="1"/>
          <p:nvPr/>
        </p:nvSpPr>
        <p:spPr>
          <a:xfrm>
            <a:off x="7389427" y="2227686"/>
            <a:ext cx="544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>
                <a:cs typeface="メイリオ" panose="020B0604030504040204" pitchFamily="50" charset="-128"/>
              </a:rPr>
              <a:t>2/15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42" name="二等辺三角形 41">
            <a:extLst>
              <a:ext uri="{FF2B5EF4-FFF2-40B4-BE49-F238E27FC236}">
                <a16:creationId xmlns:a16="http://schemas.microsoft.com/office/drawing/2014/main" id="{A67AF33F-3096-A61A-8292-A4531C960ECD}"/>
              </a:ext>
            </a:extLst>
          </p:cNvPr>
          <p:cNvSpPr/>
          <p:nvPr/>
        </p:nvSpPr>
        <p:spPr bwMode="auto">
          <a:xfrm flipV="1">
            <a:off x="7041265" y="2335717"/>
            <a:ext cx="179082" cy="154381"/>
          </a:xfrm>
          <a:prstGeom prst="triangl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endParaRPr kumimoji="0" lang="ja-JP" altLang="en-US" sz="18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DFD08C7-7EE3-94E5-E852-776776178762}"/>
              </a:ext>
            </a:extLst>
          </p:cNvPr>
          <p:cNvSpPr txBox="1"/>
          <p:nvPr/>
        </p:nvSpPr>
        <p:spPr>
          <a:xfrm>
            <a:off x="6526763" y="2221946"/>
            <a:ext cx="5421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>
                <a:cs typeface="メイリオ" panose="020B0604030504040204" pitchFamily="50" charset="-128"/>
              </a:rPr>
              <a:t>1/31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394F61AF-8CCD-05FD-94DA-5DA60AD5B0E0}"/>
              </a:ext>
            </a:extLst>
          </p:cNvPr>
          <p:cNvSpPr txBox="1"/>
          <p:nvPr/>
        </p:nvSpPr>
        <p:spPr>
          <a:xfrm>
            <a:off x="3104451" y="2618335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>
                <a:cs typeface="メイリオ" panose="020B0604030504040204" pitchFamily="50" charset="-128"/>
              </a:rPr>
              <a:t>発注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540818F-73BD-E388-B93A-F212C03B7E2F}"/>
              </a:ext>
            </a:extLst>
          </p:cNvPr>
          <p:cNvSpPr txBox="1"/>
          <p:nvPr/>
        </p:nvSpPr>
        <p:spPr>
          <a:xfrm>
            <a:off x="230656" y="1261979"/>
            <a:ext cx="1082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>
                <a:solidFill>
                  <a:srgbClr val="0070C0"/>
                </a:solidFill>
                <a:cs typeface="メイリオ" panose="020B0604030504040204" pitchFamily="50" charset="-128"/>
              </a:rPr>
              <a:t>事業項目</a:t>
            </a:r>
            <a:endParaRPr lang="en-US" altLang="ja-JP" sz="1400">
              <a:solidFill>
                <a:srgbClr val="0070C0"/>
              </a:solidFill>
              <a:cs typeface="メイリオ" panose="020B0604030504040204" pitchFamily="50" charset="-128"/>
            </a:endParaRPr>
          </a:p>
          <a:p>
            <a:pPr algn="ctr"/>
            <a:r>
              <a:rPr kumimoji="1" lang="ja-JP" altLang="en-US" sz="1400">
                <a:solidFill>
                  <a:srgbClr val="0070C0"/>
                </a:solidFill>
                <a:cs typeface="メイリオ" panose="020B0604030504040204" pitchFamily="50" charset="-128"/>
              </a:rPr>
              <a:t>（発注先）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2AF088D-C602-585F-AEA4-E7AFB1070DFD}"/>
              </a:ext>
            </a:extLst>
          </p:cNvPr>
          <p:cNvSpPr txBox="1"/>
          <p:nvPr/>
        </p:nvSpPr>
        <p:spPr>
          <a:xfrm>
            <a:off x="4048202" y="1833704"/>
            <a:ext cx="877163" cy="451850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none" tIns="3600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>
                <a:solidFill>
                  <a:srgbClr val="FF0000"/>
                </a:solidFill>
                <a:cs typeface="メイリオ" panose="020B0604030504040204" pitchFamily="50" charset="-128"/>
              </a:rPr>
              <a:t>記入例</a:t>
            </a:r>
            <a:endParaRPr kumimoji="1" lang="ja-JP" altLang="en-US">
              <a:solidFill>
                <a:srgbClr val="FF0000"/>
              </a:solidFill>
              <a:cs typeface="メイリオ" panose="020B0604030504040204" pitchFamily="50" charset="-128"/>
            </a:endParaRPr>
          </a:p>
        </p:txBody>
      </p:sp>
      <p:graphicFrame>
        <p:nvGraphicFramePr>
          <p:cNvPr id="47" name="表 46">
            <a:extLst>
              <a:ext uri="{FF2B5EF4-FFF2-40B4-BE49-F238E27FC236}">
                <a16:creationId xmlns:a16="http://schemas.microsoft.com/office/drawing/2014/main" id="{5B59F3B0-BCA8-5347-7120-F0E060C5B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787953"/>
              </p:ext>
            </p:extLst>
          </p:nvPr>
        </p:nvGraphicFramePr>
        <p:xfrm>
          <a:off x="1053807" y="3913956"/>
          <a:ext cx="2952327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0161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（千円）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R8</a:t>
                      </a:r>
                      <a:r>
                        <a:rPr kumimoji="1" lang="ja-JP" altLang="en-US" sz="1200"/>
                        <a:t>年度計画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8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補助対象</a:t>
                      </a:r>
                      <a:endParaRPr kumimoji="1" lang="en-US" altLang="ja-JP" sz="1200"/>
                    </a:p>
                    <a:p>
                      <a:pPr algn="ctr"/>
                      <a:r>
                        <a:rPr kumimoji="1" lang="ja-JP" altLang="en-US" sz="1200"/>
                        <a:t>経費</a:t>
                      </a:r>
                      <a:r>
                        <a:rPr kumimoji="1" lang="en-US" altLang="ja-JP" sz="1200"/>
                        <a:t>(</a:t>
                      </a:r>
                      <a:r>
                        <a:rPr kumimoji="1" lang="ja-JP" altLang="en-US" sz="1200"/>
                        <a:t>税抜</a:t>
                      </a:r>
                      <a:r>
                        <a:rPr kumimoji="1" lang="en-US" altLang="ja-JP" sz="1200"/>
                        <a:t>)</a:t>
                      </a:r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補助金額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8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人件費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48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設計費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/>
                        <a:t>6,000</a:t>
                      </a:r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/>
                        <a:t>4,000</a:t>
                      </a:r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8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設備費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8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工事費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48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諸経費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48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合計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22731A0-99DD-6F2D-51C2-4BBAA8D0D3B9}"/>
              </a:ext>
            </a:extLst>
          </p:cNvPr>
          <p:cNvSpPr txBox="1"/>
          <p:nvPr/>
        </p:nvSpPr>
        <p:spPr>
          <a:xfrm>
            <a:off x="4954580" y="4993398"/>
            <a:ext cx="877163" cy="451850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none" tIns="3600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>
                <a:solidFill>
                  <a:srgbClr val="FF0000"/>
                </a:solidFill>
                <a:cs typeface="メイリオ" panose="020B0604030504040204" pitchFamily="50" charset="-128"/>
              </a:rPr>
              <a:t>記入例</a:t>
            </a:r>
            <a:endParaRPr kumimoji="1" lang="ja-JP" altLang="en-US">
              <a:solidFill>
                <a:srgbClr val="FF0000"/>
              </a:solidFill>
              <a:cs typeface="メイリオ" panose="020B0604030504040204" pitchFamily="50" charset="-128"/>
            </a:endParaRPr>
          </a:p>
        </p:txBody>
      </p:sp>
      <p:sp>
        <p:nvSpPr>
          <p:cNvPr id="49" name="スライド番号プレースホルダー 2">
            <a:extLst>
              <a:ext uri="{FF2B5EF4-FFF2-40B4-BE49-F238E27FC236}">
                <a16:creationId xmlns:a16="http://schemas.microsoft.com/office/drawing/2014/main" id="{9A67C784-5814-BA1A-70AC-AD05094CE85D}"/>
              </a:ext>
            </a:extLst>
          </p:cNvPr>
          <p:cNvSpPr txBox="1">
            <a:spLocks/>
          </p:cNvSpPr>
          <p:nvPr/>
        </p:nvSpPr>
        <p:spPr>
          <a:xfrm>
            <a:off x="9030389" y="6749752"/>
            <a:ext cx="1043563" cy="256470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kumimoji="1" sz="1200" kern="1200">
                <a:solidFill>
                  <a:prstClr val="black">
                    <a:tint val="7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9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小波 4">
            <a:extLst>
              <a:ext uri="{FF2B5EF4-FFF2-40B4-BE49-F238E27FC236}">
                <a16:creationId xmlns:a16="http://schemas.microsoft.com/office/drawing/2014/main" id="{3353F3E9-E883-8F8B-D519-29BF43FA03C6}"/>
              </a:ext>
            </a:extLst>
          </p:cNvPr>
          <p:cNvSpPr/>
          <p:nvPr/>
        </p:nvSpPr>
        <p:spPr>
          <a:xfrm rot="16200000">
            <a:off x="2031351" y="1964036"/>
            <a:ext cx="455977" cy="103881"/>
          </a:xfrm>
          <a:prstGeom prst="doubleWave">
            <a:avLst>
              <a:gd name="adj1" fmla="val 12500"/>
              <a:gd name="adj2" fmla="val 0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841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3AFE5-21E6-0825-002B-B15058C49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B4EAAAF-83F1-52DC-D6A4-B379B7FFB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12</a:t>
            </a:fld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6E208F8D-779B-24E1-F435-F82E950214A3}"/>
              </a:ext>
            </a:extLst>
          </p:cNvPr>
          <p:cNvSpPr txBox="1">
            <a:spLocks/>
          </p:cNvSpPr>
          <p:nvPr/>
        </p:nvSpPr>
        <p:spPr bwMode="auto">
          <a:xfrm>
            <a:off x="113431" y="49766"/>
            <a:ext cx="5559649" cy="50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8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9pPr>
          </a:lstStyle>
          <a:p>
            <a:r>
              <a:rPr lang="en-US" altLang="ja-JP" sz="1600">
                <a:latin typeface="Meiryo UI" panose="020B0604030504040204" pitchFamily="50" charset="-128"/>
                <a:ea typeface="Meiryo UI" panose="020B0604030504040204" pitchFamily="50" charset="-128"/>
              </a:rPr>
              <a:t>HP</a:t>
            </a:r>
            <a:r>
              <a:rPr lang="ja-JP" altLang="en-US" sz="1600">
                <a:latin typeface="Meiryo UI" panose="020B0604030504040204" pitchFamily="50" charset="-128"/>
                <a:ea typeface="Meiryo UI" panose="020B0604030504040204" pitchFamily="50" charset="-128"/>
              </a:rPr>
              <a:t>公開用　事業概要　</a:t>
            </a:r>
            <a:r>
              <a:rPr lang="ja-JP" altLang="en-US" sz="16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申請者名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967ADB-71A3-4EA2-A369-A8F49EF583EA}"/>
              </a:ext>
            </a:extLst>
          </p:cNvPr>
          <p:cNvSpPr txBox="1"/>
          <p:nvPr/>
        </p:nvSpPr>
        <p:spPr>
          <a:xfrm>
            <a:off x="339457" y="729001"/>
            <a:ext cx="9217024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/>
              <a:t>間接補助事業の名称：</a:t>
            </a:r>
            <a:endParaRPr kumimoji="1" lang="en-US" altLang="ja-JP" sz="140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74E8F4-BC39-C222-E21F-F2874766E81C}"/>
              </a:ext>
            </a:extLst>
          </p:cNvPr>
          <p:cNvSpPr txBox="1"/>
          <p:nvPr/>
        </p:nvSpPr>
        <p:spPr>
          <a:xfrm>
            <a:off x="205840" y="1158581"/>
            <a:ext cx="907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/>
              <a:t>＜事業概要＞</a:t>
            </a:r>
            <a:endParaRPr kumimoji="1" lang="en-US" altLang="ja-JP" sz="14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432868-9D54-8333-1E7F-B9F0BB11C646}"/>
              </a:ext>
            </a:extLst>
          </p:cNvPr>
          <p:cNvSpPr txBox="1"/>
          <p:nvPr/>
        </p:nvSpPr>
        <p:spPr>
          <a:xfrm>
            <a:off x="205840" y="2506338"/>
            <a:ext cx="907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/>
              <a:t>＜実施体制図＞　　</a:t>
            </a:r>
            <a:endParaRPr kumimoji="1" lang="en-US" altLang="ja-JP" sz="140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05512CCB-C85B-3569-D985-8929A4E154B7}"/>
              </a:ext>
            </a:extLst>
          </p:cNvPr>
          <p:cNvSpPr txBox="1"/>
          <p:nvPr/>
        </p:nvSpPr>
        <p:spPr>
          <a:xfrm>
            <a:off x="339457" y="1434842"/>
            <a:ext cx="9217024" cy="94912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50" b="1">
                <a:solidFill>
                  <a:srgbClr val="FF0000"/>
                </a:solidFill>
              </a:rPr>
              <a:t>フォント</a:t>
            </a:r>
            <a:r>
              <a:rPr lang="en-US" altLang="ja-JP" sz="1050" b="1">
                <a:solidFill>
                  <a:srgbClr val="FF0000"/>
                </a:solidFill>
              </a:rPr>
              <a:t>10</a:t>
            </a:r>
            <a:r>
              <a:rPr lang="ja-JP" altLang="en-US" sz="1050" b="1">
                <a:solidFill>
                  <a:srgbClr val="FF0000"/>
                </a:solidFill>
              </a:rPr>
              <a:t>ポイント以上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DCCDDD8F-5D30-5133-FD18-BD19B73E2379}"/>
              </a:ext>
            </a:extLst>
          </p:cNvPr>
          <p:cNvSpPr txBox="1"/>
          <p:nvPr/>
        </p:nvSpPr>
        <p:spPr>
          <a:xfrm>
            <a:off x="339457" y="2800650"/>
            <a:ext cx="9217024" cy="372469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050" b="1">
                <a:solidFill>
                  <a:srgbClr val="FF0000"/>
                </a:solidFill>
              </a:rPr>
              <a:t>【</a:t>
            </a:r>
            <a:r>
              <a:rPr lang="ja-JP" altLang="en-US" sz="1050" b="1">
                <a:solidFill>
                  <a:srgbClr val="FF0000"/>
                </a:solidFill>
              </a:rPr>
              <a:t>記入上の注意</a:t>
            </a:r>
            <a:r>
              <a:rPr lang="en-US" altLang="ja-JP" sz="1050" b="1">
                <a:solidFill>
                  <a:srgbClr val="FF0000"/>
                </a:solidFill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50" b="1">
                <a:solidFill>
                  <a:srgbClr val="FF0000"/>
                </a:solidFill>
              </a:rPr>
              <a:t>フォント</a:t>
            </a:r>
            <a:r>
              <a:rPr lang="en-US" altLang="ja-JP" sz="1050" b="1">
                <a:solidFill>
                  <a:srgbClr val="FF0000"/>
                </a:solidFill>
              </a:rPr>
              <a:t>10</a:t>
            </a:r>
            <a:r>
              <a:rPr lang="ja-JP" altLang="en-US" sz="1050" b="1">
                <a:solidFill>
                  <a:srgbClr val="FF0000"/>
                </a:solidFill>
              </a:rPr>
              <a:t>ポイント以上　</a:t>
            </a:r>
            <a:endParaRPr lang="en-US" altLang="ja-JP" sz="105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50" b="1">
                <a:solidFill>
                  <a:srgbClr val="FF0000"/>
                </a:solidFill>
              </a:rPr>
              <a:t>申請者、共同申請者及び補助事業に必要不可欠な協力事業者を明示し、執行体制図等により各々の役割を明確に示してください。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50" b="1">
                <a:solidFill>
                  <a:srgbClr val="FF0000"/>
                </a:solidFill>
              </a:rPr>
              <a:t>図表等も用いて公表可能な範囲で簡潔に記載してください。　</a:t>
            </a:r>
            <a:endParaRPr lang="en-US" altLang="ja-JP" sz="105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050">
              <a:solidFill>
                <a:srgbClr val="FF0000"/>
              </a:solidFill>
            </a:endParaRPr>
          </a:p>
        </p:txBody>
      </p:sp>
      <p:sp>
        <p:nvSpPr>
          <p:cNvPr id="55" name="タイトル 1">
            <a:extLst>
              <a:ext uri="{FF2B5EF4-FFF2-40B4-BE49-F238E27FC236}">
                <a16:creationId xmlns:a16="http://schemas.microsoft.com/office/drawing/2014/main" id="{EF6251D3-AD86-4FD6-6621-4D38CFA25245}"/>
              </a:ext>
            </a:extLst>
          </p:cNvPr>
          <p:cNvSpPr txBox="1">
            <a:spLocks/>
          </p:cNvSpPr>
          <p:nvPr/>
        </p:nvSpPr>
        <p:spPr bwMode="auto">
          <a:xfrm>
            <a:off x="5657528" y="44439"/>
            <a:ext cx="4248472" cy="50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9pPr>
          </a:lstStyle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①データ連携（電池パスポート）</a:t>
            </a:r>
          </a:p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②ビジネス実証（電池パスポート、リユース・リサイクル）</a:t>
            </a:r>
          </a:p>
        </p:txBody>
      </p:sp>
      <p:sp>
        <p:nvSpPr>
          <p:cNvPr id="56" name="吹き出し: 円形 55">
            <a:extLst>
              <a:ext uri="{FF2B5EF4-FFF2-40B4-BE49-F238E27FC236}">
                <a16:creationId xmlns:a16="http://schemas.microsoft.com/office/drawing/2014/main" id="{44C27211-CDF6-3A2A-5721-29407EC10C86}"/>
              </a:ext>
            </a:extLst>
          </p:cNvPr>
          <p:cNvSpPr/>
          <p:nvPr/>
        </p:nvSpPr>
        <p:spPr>
          <a:xfrm>
            <a:off x="6681192" y="574432"/>
            <a:ext cx="3008906" cy="1103435"/>
          </a:xfrm>
          <a:prstGeom prst="wedgeEllipse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ja-JP" altLang="en-US" sz="1200" b="1">
                <a:solidFill>
                  <a:srgbClr val="FF0000"/>
                </a:solidFill>
              </a:rPr>
              <a:t>＊１ページにまとめてください　　このページは、採択時にホームページ上で公表します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692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128465" y="95302"/>
            <a:ext cx="4464496" cy="377179"/>
          </a:xfrm>
        </p:spPr>
        <p:txBody>
          <a:bodyPr/>
          <a:lstStyle/>
          <a:p>
            <a:pPr algn="l"/>
            <a:r>
              <a:rPr kumimoji="1"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１．</a:t>
            </a:r>
            <a:r>
              <a:rPr kumimoji="1" lang="zh-TW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補助事業</a:t>
            </a:r>
            <a:r>
              <a:rPr kumimoji="1"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の概要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-124726" y="604482"/>
            <a:ext cx="4222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/>
              <a:t>（１）事業概要</a:t>
            </a:r>
          </a:p>
        </p:txBody>
      </p:sp>
      <p:sp>
        <p:nvSpPr>
          <p:cNvPr id="20" name="タイトル 1"/>
          <p:cNvSpPr txBox="1">
            <a:spLocks/>
          </p:cNvSpPr>
          <p:nvPr/>
        </p:nvSpPr>
        <p:spPr bwMode="auto">
          <a:xfrm>
            <a:off x="8985250" y="60325"/>
            <a:ext cx="863600" cy="415925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１枚</a:t>
            </a:r>
          </a:p>
        </p:txBody>
      </p:sp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448270"/>
              </p:ext>
            </p:extLst>
          </p:nvPr>
        </p:nvGraphicFramePr>
        <p:xfrm>
          <a:off x="200009" y="999801"/>
          <a:ext cx="5543999" cy="2950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49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6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0171">
                  <a:extLst>
                    <a:ext uri="{9D8B030D-6E8A-4147-A177-3AD203B41FA5}">
                      <a16:colId xmlns:a16="http://schemas.microsoft.com/office/drawing/2014/main" val="3572665178"/>
                    </a:ext>
                  </a:extLst>
                </a:gridCol>
                <a:gridCol w="687563">
                  <a:extLst>
                    <a:ext uri="{9D8B030D-6E8A-4147-A177-3AD203B41FA5}">
                      <a16:colId xmlns:a16="http://schemas.microsoft.com/office/drawing/2014/main" val="454957622"/>
                    </a:ext>
                  </a:extLst>
                </a:gridCol>
                <a:gridCol w="1649975">
                  <a:extLst>
                    <a:ext uri="{9D8B030D-6E8A-4147-A177-3AD203B41FA5}">
                      <a16:colId xmlns:a16="http://schemas.microsoft.com/office/drawing/2014/main" val="230291538"/>
                    </a:ext>
                  </a:extLst>
                </a:gridCol>
              </a:tblGrid>
              <a:tr h="628999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事業者</a:t>
                      </a:r>
                    </a:p>
                  </a:txBody>
                  <a:tcPr marL="99060" marR="99060" anchor="ctr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◎　主申請者</a:t>
                      </a:r>
                      <a:endParaRPr kumimoji="1" lang="en-US" altLang="ja-JP" sz="120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〇　共同申請者</a:t>
                      </a:r>
                      <a:endParaRPr kumimoji="1" lang="en-US" altLang="ja-JP" sz="120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〇　共同申請者</a:t>
                      </a:r>
                    </a:p>
                  </a:txBody>
                  <a:tcPr marL="99060" marR="9906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364753"/>
                  </a:ext>
                </a:extLst>
              </a:tr>
              <a:tr h="310270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事業地</a:t>
                      </a:r>
                    </a:p>
                  </a:txBody>
                  <a:tcPr marL="99060" marR="99060" anchor="ctr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〇〇県△△市□□町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92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実証テーマ</a:t>
                      </a:r>
                      <a:br>
                        <a:rPr kumimoji="1" lang="en-US" altLang="ja-JP" sz="1200" b="0">
                          <a:latin typeface="+mn-ea"/>
                          <a:ea typeface="+mn-ea"/>
                        </a:rPr>
                      </a:b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（事業の区分）</a:t>
                      </a:r>
                    </a:p>
                  </a:txBody>
                  <a:tcPr marL="99060" marR="990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latin typeface="+mn-ea"/>
                          <a:ea typeface="+mn-ea"/>
                        </a:rPr>
                        <a:t>①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latin typeface="+mn-ea"/>
                          <a:ea typeface="+mn-ea"/>
                        </a:rPr>
                        <a:t>②</a:t>
                      </a:r>
                      <a:endParaRPr kumimoji="1" lang="en-US" altLang="ja-JP" sz="1200">
                        <a:latin typeface="+mn-ea"/>
                        <a:ea typeface="+mn-ea"/>
                      </a:endParaRP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latin typeface="+mn-ea"/>
                          <a:ea typeface="+mn-ea"/>
                        </a:rPr>
                        <a:t>（ア）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>
                          <a:latin typeface="+mn-ea"/>
                          <a:ea typeface="+mn-ea"/>
                        </a:rPr>
                        <a:t>②</a:t>
                      </a:r>
                      <a:br>
                        <a:rPr kumimoji="1" lang="en-US" altLang="ja-JP" sz="1200">
                          <a:latin typeface="+mn-ea"/>
                          <a:ea typeface="+mn-ea"/>
                        </a:rPr>
                      </a:br>
                      <a:r>
                        <a:rPr kumimoji="1" lang="ja-JP" altLang="en-US" sz="1200">
                          <a:latin typeface="+mn-ea"/>
                          <a:ea typeface="+mn-ea"/>
                        </a:rPr>
                        <a:t>（イ）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>
                          <a:latin typeface="+mn-ea"/>
                          <a:ea typeface="+mn-ea"/>
                        </a:rPr>
                        <a:t>企業分類</a:t>
                      </a:r>
                      <a:endParaRPr kumimoji="1" lang="en-US" altLang="ja-JP" sz="1050"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>
                          <a:latin typeface="+mn-ea"/>
                          <a:ea typeface="+mn-ea"/>
                        </a:rPr>
                        <a:t>該当に○をつけてください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92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endParaRPr kumimoji="1" lang="ja-JP" altLang="en-US" sz="1400">
                        <a:latin typeface="+mn-ea"/>
                        <a:ea typeface="+mn-ea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1400" baseline="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✓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endParaRPr kumimoji="1" lang="ja-JP" altLang="en-US" sz="1400">
                        <a:latin typeface="+mn-ea"/>
                        <a:ea typeface="+mn-ea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1050">
                          <a:latin typeface="+mn-ea"/>
                          <a:ea typeface="+mn-ea"/>
                        </a:rPr>
                        <a:t>大企業　・　中小企業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06967768"/>
                  </a:ext>
                </a:extLst>
              </a:tr>
              <a:tr h="310270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事業期間（稼働予定）</a:t>
                      </a:r>
                    </a:p>
                  </a:txBody>
                  <a:tcPr marL="99060" marR="99060" anchor="ctr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〇年〇月～〇年〇月（〇年〇月稼働予定）</a:t>
                      </a:r>
                    </a:p>
                  </a:txBody>
                  <a:tcPr marL="99060" marR="990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270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zh-TW" altLang="en-US" sz="1200" b="0">
                          <a:latin typeface="+mn-ea"/>
                          <a:ea typeface="+mn-ea"/>
                        </a:rPr>
                        <a:t>補助事業</a:t>
                      </a: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に要する経費</a:t>
                      </a:r>
                    </a:p>
                  </a:txBody>
                  <a:tcPr marL="99060" marR="99060" anchor="ctr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　　　　　　　　　　　　　　千円（税抜き）</a:t>
                      </a:r>
                    </a:p>
                  </a:txBody>
                  <a:tcPr marL="99060" marR="9906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270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補助対象経費</a:t>
                      </a:r>
                    </a:p>
                  </a:txBody>
                  <a:tcPr marL="99060" marR="99060" anchor="ctr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　　　　　　　　　　　　　　千円（税抜き）</a:t>
                      </a:r>
                    </a:p>
                  </a:txBody>
                  <a:tcPr marL="99060" marR="9906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270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補助金額</a:t>
                      </a:r>
                    </a:p>
                  </a:txBody>
                  <a:tcPr marL="99060" marR="99060" anchor="ctr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　　　　　　　　　　　　　　千円</a:t>
                      </a:r>
                    </a:p>
                  </a:txBody>
                  <a:tcPr marL="99060" marR="9906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テキスト ボックス 16"/>
          <p:cNvSpPr txBox="1"/>
          <p:nvPr/>
        </p:nvSpPr>
        <p:spPr>
          <a:xfrm>
            <a:off x="5601072" y="651461"/>
            <a:ext cx="3908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/>
              <a:t>（２）実証テーマの特徴</a:t>
            </a:r>
            <a:endParaRPr kumimoji="1" lang="ja-JP" altLang="en-US" sz="1400"/>
          </a:p>
        </p:txBody>
      </p:sp>
      <p:sp>
        <p:nvSpPr>
          <p:cNvPr id="29" name="正方形/長方形 28"/>
          <p:cNvSpPr/>
          <p:nvPr/>
        </p:nvSpPr>
        <p:spPr>
          <a:xfrm>
            <a:off x="2432720" y="428856"/>
            <a:ext cx="128270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>
                <a:solidFill>
                  <a:srgbClr val="0000CC"/>
                </a:solidFill>
              </a:rPr>
              <a:t>青字は例</a:t>
            </a:r>
            <a:endParaRPr lang="en-US" altLang="ja-JP" sz="1400">
              <a:solidFill>
                <a:srgbClr val="0000CC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6C58077-1965-47F0-A7B3-74E37C3B278C}"/>
              </a:ext>
            </a:extLst>
          </p:cNvPr>
          <p:cNvSpPr txBox="1"/>
          <p:nvPr/>
        </p:nvSpPr>
        <p:spPr>
          <a:xfrm>
            <a:off x="-106887" y="3954542"/>
            <a:ext cx="4933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/>
              <a:t>（３）</a:t>
            </a:r>
            <a:r>
              <a:rPr lang="zh-TW" altLang="en-US" sz="1600"/>
              <a:t>補助事業</a:t>
            </a:r>
            <a:r>
              <a:rPr lang="ja-JP" altLang="en-US" sz="1600"/>
              <a:t>の達成目標</a:t>
            </a:r>
            <a:endParaRPr lang="en-US" altLang="ja-JP" sz="1600"/>
          </a:p>
        </p:txBody>
      </p:sp>
      <p:graphicFrame>
        <p:nvGraphicFramePr>
          <p:cNvPr id="24" name="表 23"/>
          <p:cNvGraphicFramePr>
            <a:graphicFrameLocks noGrp="1"/>
          </p:cNvGraphicFramePr>
          <p:nvPr/>
        </p:nvGraphicFramePr>
        <p:xfrm>
          <a:off x="245496" y="4330238"/>
          <a:ext cx="9460498" cy="21951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7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4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9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5686">
                <a:tc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指標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今年度終了時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稼働後（〇〇年度）</a:t>
                      </a:r>
                    </a:p>
                  </a:txBody>
                  <a:tcPr marL="99060" marR="99060" anchor="ctr"/>
                </a:tc>
                <a:extLst>
                  <a:ext uri="{0D108BD9-81ED-4DB2-BD59-A6C34878D82A}">
                    <a16:rowId xmlns:a16="http://schemas.microsoft.com/office/drawing/2014/main" val="1140364753"/>
                  </a:ext>
                </a:extLst>
              </a:tr>
              <a:tr h="599807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①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endParaRPr kumimoji="1" lang="ja-JP" altLang="en-US" sz="120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endParaRPr kumimoji="1" lang="ja-JP" altLang="en-US" sz="120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 marL="99060" marR="990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8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②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endParaRPr kumimoji="1" lang="ja-JP" altLang="en-US" sz="1200">
                        <a:latin typeface="+mn-ea"/>
                        <a:ea typeface="+mn-ea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endParaRPr kumimoji="1" lang="ja-JP" altLang="en-US" sz="1200">
                        <a:latin typeface="+mn-ea"/>
                        <a:ea typeface="+mn-ea"/>
                      </a:endParaRPr>
                    </a:p>
                  </a:txBody>
                  <a:tcPr marL="99060" marR="990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807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③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endParaRPr kumimoji="1" lang="ja-JP" altLang="en-US" sz="120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endParaRPr kumimoji="1" lang="ja-JP" altLang="en-US" sz="120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 marL="99060" marR="9906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FBC6E18-ABC2-4D13-A876-A05CF7BAE1C4}"/>
              </a:ext>
            </a:extLst>
          </p:cNvPr>
          <p:cNvSpPr/>
          <p:nvPr/>
        </p:nvSpPr>
        <p:spPr>
          <a:xfrm>
            <a:off x="3044789" y="5157192"/>
            <a:ext cx="3096344" cy="8506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記入上の注意</a:t>
            </a:r>
            <a:r>
              <a:rPr lang="en-US" altLang="ja-JP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ja-JP" altLang="en-US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実証による達成目標および達成度を　</a:t>
            </a:r>
            <a:endParaRPr lang="en-US" altLang="ja-JP" sz="14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ja-JP" altLang="en-US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項目以内にまとめること。</a:t>
            </a:r>
            <a:endParaRPr lang="en-US" altLang="ja-JP" sz="14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31" name="表 30"/>
          <p:cNvGraphicFramePr>
            <a:graphicFrameLocks noGrp="1"/>
          </p:cNvGraphicFramePr>
          <p:nvPr/>
        </p:nvGraphicFramePr>
        <p:xfrm>
          <a:off x="5889101" y="999300"/>
          <a:ext cx="3816890" cy="18715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16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3841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endParaRPr kumimoji="1" lang="ja-JP" altLang="en-US" sz="1200" b="0">
                        <a:latin typeface="+mn-ea"/>
                        <a:ea typeface="+mn-ea"/>
                      </a:endParaRPr>
                    </a:p>
                  </a:txBody>
                  <a:tcPr marL="99060" marR="99060" anchor="ctr"/>
                </a:tc>
                <a:extLst>
                  <a:ext uri="{0D108BD9-81ED-4DB2-BD59-A6C34878D82A}">
                    <a16:rowId xmlns:a16="http://schemas.microsoft.com/office/drawing/2014/main" val="1140364753"/>
                  </a:ext>
                </a:extLst>
              </a:tr>
              <a:tr h="623841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endParaRPr kumimoji="1" lang="ja-JP" altLang="en-US" sz="1200" b="0">
                        <a:latin typeface="+mn-ea"/>
                        <a:ea typeface="+mn-ea"/>
                      </a:endParaRPr>
                    </a:p>
                  </a:txBody>
                  <a:tcPr marL="99060" marR="990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0">
                        <a:latin typeface="+mn-ea"/>
                        <a:ea typeface="+mn-ea"/>
                      </a:endParaRPr>
                    </a:p>
                  </a:txBody>
                  <a:tcPr marL="99060" marR="990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FBC6E18-ABC2-4D13-A876-A05CF7BAE1C4}"/>
              </a:ext>
            </a:extLst>
          </p:cNvPr>
          <p:cNvSpPr/>
          <p:nvPr/>
        </p:nvSpPr>
        <p:spPr>
          <a:xfrm>
            <a:off x="6482342" y="1808088"/>
            <a:ext cx="2520280" cy="8506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記入上の注意</a:t>
            </a:r>
            <a:r>
              <a:rPr lang="en-US" altLang="ja-JP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ja-JP" altLang="en-US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実証テーマの特徴を簡潔に</a:t>
            </a:r>
            <a:endParaRPr lang="en-US" altLang="ja-JP" sz="14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ja-JP" altLang="en-US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4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項目以内にまとめること。</a:t>
            </a:r>
            <a:endParaRPr lang="en-US" altLang="ja-JP" sz="14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テキスト ボックス 4">
            <a:extLst>
              <a:ext uri="{FF2B5EF4-FFF2-40B4-BE49-F238E27FC236}">
                <a16:creationId xmlns:a16="http://schemas.microsoft.com/office/drawing/2014/main" id="{9F34B127-74C3-448C-871C-96996366A93B}"/>
              </a:ext>
            </a:extLst>
          </p:cNvPr>
          <p:cNvSpPr txBox="1"/>
          <p:nvPr/>
        </p:nvSpPr>
        <p:spPr>
          <a:xfrm>
            <a:off x="6321152" y="2984116"/>
            <a:ext cx="3384838" cy="130898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ja-JP" altLang="en-US" dirty="0">
                <a:latin typeface="+mj-lt"/>
              </a:rPr>
              <a:t>①データ連携（電池パスポート）</a:t>
            </a:r>
            <a:endParaRPr lang="en-US" altLang="ja-JP" dirty="0">
              <a:latin typeface="+mj-lt"/>
            </a:endParaRPr>
          </a:p>
          <a:p>
            <a:pPr lvl="0"/>
            <a:r>
              <a:rPr lang="ja-JP" altLang="en-US" dirty="0">
                <a:latin typeface="+mj-lt"/>
              </a:rPr>
              <a:t>②ビジネス実証（電池パスポート、リユース・リサイクル）</a:t>
            </a:r>
            <a:endParaRPr lang="en-US" altLang="ja-JP" dirty="0">
              <a:latin typeface="+mj-lt"/>
            </a:endParaRPr>
          </a:p>
          <a:p>
            <a:pPr lvl="0"/>
            <a:r>
              <a:rPr lang="ja-JP" altLang="en-US" dirty="0">
                <a:latin typeface="+mj-lt"/>
              </a:rPr>
              <a:t>（ア）</a:t>
            </a:r>
            <a:r>
              <a:rPr lang="en-US" altLang="ja-JP" dirty="0">
                <a:latin typeface="+mj-lt"/>
              </a:rPr>
              <a:t>(</a:t>
            </a:r>
            <a:r>
              <a:rPr lang="ja-JP" altLang="en-US" dirty="0">
                <a:latin typeface="+mj-lt"/>
              </a:rPr>
              <a:t>イ）</a:t>
            </a:r>
            <a:endParaRPr lang="en-US" altLang="ja-JP" dirty="0">
              <a:latin typeface="+mj-lt"/>
            </a:endParaRPr>
          </a:p>
          <a:p>
            <a:pPr lvl="0"/>
            <a:r>
              <a:rPr lang="ja-JP" altLang="en-US" dirty="0">
                <a:latin typeface="+mj-lt"/>
              </a:rPr>
              <a:t>＊公募要領　</a:t>
            </a:r>
            <a:r>
              <a:rPr lang="en-US" altLang="ja-JP" dirty="0">
                <a:latin typeface="+mj-lt"/>
              </a:rPr>
              <a:t>P</a:t>
            </a:r>
            <a:r>
              <a:rPr lang="ja-JP" altLang="en-US" dirty="0">
                <a:latin typeface="+mj-lt"/>
              </a:rPr>
              <a:t>４</a:t>
            </a:r>
            <a:endParaRPr lang="en-US" altLang="ja-JP" dirty="0">
              <a:latin typeface="+mj-lt"/>
            </a:endParaRPr>
          </a:p>
          <a:p>
            <a:pPr lvl="0"/>
            <a:r>
              <a:rPr lang="ja-JP" altLang="en-US" dirty="0">
                <a:latin typeface="+mj-lt"/>
              </a:rPr>
              <a:t>（</a:t>
            </a:r>
            <a:r>
              <a:rPr lang="en-US" altLang="ja-JP" dirty="0">
                <a:latin typeface="+mj-lt"/>
              </a:rPr>
              <a:t>2</a:t>
            </a:r>
            <a:r>
              <a:rPr lang="ja-JP" altLang="en-US" dirty="0">
                <a:latin typeface="+mj-lt"/>
              </a:rPr>
              <a:t>）補助事業より該当区分をご参照のうえ、✓を</a:t>
            </a:r>
            <a:endParaRPr lang="en-US" altLang="ja-JP" dirty="0">
              <a:latin typeface="+mj-lt"/>
            </a:endParaRPr>
          </a:p>
          <a:p>
            <a:pPr lvl="0"/>
            <a:r>
              <a:rPr lang="en-US" altLang="ja-JP" dirty="0">
                <a:latin typeface="+mj-lt"/>
              </a:rPr>
              <a:t>        </a:t>
            </a:r>
            <a:r>
              <a:rPr lang="ja-JP" altLang="en-US" dirty="0">
                <a:latin typeface="+mj-lt"/>
              </a:rPr>
              <a:t>入れてください</a:t>
            </a:r>
            <a:endParaRPr lang="en-US" altLang="ja-JP" dirty="0">
              <a:latin typeface="+mj-lt"/>
            </a:endParaRPr>
          </a:p>
          <a:p>
            <a:pPr lvl="0"/>
            <a:endParaRPr lang="en-US" altLang="ja-JP" sz="1600" dirty="0">
              <a:latin typeface="+mj-lt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FAA204B-5C08-87BE-EF31-C5AA2EC6C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1</a:t>
            </a:fld>
            <a:endParaRPr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AEE56B-1F4B-0B68-8222-765BE870967E}"/>
              </a:ext>
            </a:extLst>
          </p:cNvPr>
          <p:cNvSpPr txBox="1"/>
          <p:nvPr/>
        </p:nvSpPr>
        <p:spPr>
          <a:xfrm>
            <a:off x="5797977" y="2984116"/>
            <a:ext cx="584775" cy="11039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400"/>
              <a:t>実証テーマ</a:t>
            </a:r>
            <a:r>
              <a:rPr kumimoji="1" lang="ja-JP" altLang="en-US" sz="1100"/>
              <a:t>（事業の区分</a:t>
            </a:r>
            <a:r>
              <a:rPr kumimoji="1" lang="ja-JP" altLang="en-US" sz="120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618128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128464" y="103932"/>
            <a:ext cx="4464496" cy="377179"/>
          </a:xfrm>
        </p:spPr>
        <p:txBody>
          <a:bodyPr/>
          <a:lstStyle/>
          <a:p>
            <a:pPr algn="l"/>
            <a:r>
              <a:rPr kumimoji="1"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２．実証事業イメージ（全体像）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2D7FD3-C745-4F53-92E0-871FADE0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2</a:t>
            </a:fld>
            <a:endParaRPr lang="ja-JP" altLang="en-US"/>
          </a:p>
        </p:txBody>
      </p:sp>
      <p:sp>
        <p:nvSpPr>
          <p:cNvPr id="20" name="タイトル 1"/>
          <p:cNvSpPr txBox="1">
            <a:spLocks/>
          </p:cNvSpPr>
          <p:nvPr/>
        </p:nvSpPr>
        <p:spPr bwMode="auto">
          <a:xfrm>
            <a:off x="8985250" y="60325"/>
            <a:ext cx="863600" cy="415925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１枚</a:t>
            </a:r>
          </a:p>
        </p:txBody>
      </p:sp>
      <p:sp>
        <p:nvSpPr>
          <p:cNvPr id="104" name="正方形/長方形 103"/>
          <p:cNvSpPr/>
          <p:nvPr/>
        </p:nvSpPr>
        <p:spPr bwMode="auto">
          <a:xfrm>
            <a:off x="6813292" y="697359"/>
            <a:ext cx="397408" cy="23570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l"/>
            <a:endParaRPr kumimoji="0" lang="ja-JP" altLang="en-US" sz="1800"/>
          </a:p>
        </p:txBody>
      </p:sp>
      <p:sp>
        <p:nvSpPr>
          <p:cNvPr id="105" name="テキスト ボックス 104"/>
          <p:cNvSpPr txBox="1"/>
          <p:nvPr/>
        </p:nvSpPr>
        <p:spPr>
          <a:xfrm>
            <a:off x="7210821" y="675635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>
                <a:cs typeface="メイリオ" panose="020B0604030504040204" pitchFamily="50" charset="-128"/>
              </a:rPr>
              <a:t>：補助対象経費の範囲</a:t>
            </a:r>
            <a:endParaRPr kumimoji="1" lang="ja-JP" altLang="en-US" sz="1200">
              <a:cs typeface="メイリオ" panose="020B0604030504040204" pitchFamily="50" charset="-128"/>
            </a:endParaRPr>
          </a:p>
        </p:txBody>
      </p:sp>
      <p:sp>
        <p:nvSpPr>
          <p:cNvPr id="214" name="テキスト ボックス 213">
            <a:extLst>
              <a:ext uri="{FF2B5EF4-FFF2-40B4-BE49-F238E27FC236}">
                <a16:creationId xmlns:a16="http://schemas.microsoft.com/office/drawing/2014/main" id="{77CC7F27-A545-445F-8A8E-DDF79CD87C33}"/>
              </a:ext>
            </a:extLst>
          </p:cNvPr>
          <p:cNvSpPr txBox="1"/>
          <p:nvPr/>
        </p:nvSpPr>
        <p:spPr>
          <a:xfrm>
            <a:off x="1709857" y="1690532"/>
            <a:ext cx="6343151" cy="10752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b="1">
                <a:solidFill>
                  <a:srgbClr val="FF0000"/>
                </a:solidFill>
              </a:rPr>
              <a:t>【</a:t>
            </a:r>
            <a:r>
              <a:rPr lang="ja-JP" altLang="en-US" sz="1600" b="1">
                <a:solidFill>
                  <a:srgbClr val="FF0000"/>
                </a:solidFill>
              </a:rPr>
              <a:t>記入上の注意</a:t>
            </a:r>
            <a:r>
              <a:rPr lang="en-US" altLang="ja-JP" sz="1600" b="1">
                <a:solidFill>
                  <a:srgbClr val="FF0000"/>
                </a:solidFill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9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実証事業のイメージをわかりやすく図示し、簡潔な説明文を記載すること。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補助対象となる設備・インフラ等をバックハッチングするなどして、明示すること。</a:t>
            </a:r>
            <a:endParaRPr lang="en-US" altLang="ja-JP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88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128464" y="39688"/>
            <a:ext cx="7128792" cy="500061"/>
          </a:xfrm>
        </p:spPr>
        <p:txBody>
          <a:bodyPr/>
          <a:lstStyle/>
          <a:p>
            <a:pPr algn="l"/>
            <a:r>
              <a:rPr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３．補助事業到達イメージ</a:t>
            </a:r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F568F6C-F23E-4270-869C-5026EE85E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3</a:t>
            </a:fld>
            <a:endParaRPr lang="ja-JP" altLang="en-US"/>
          </a:p>
        </p:txBody>
      </p:sp>
      <p:sp>
        <p:nvSpPr>
          <p:cNvPr id="7" name="タイトル 1"/>
          <p:cNvSpPr txBox="1">
            <a:spLocks/>
          </p:cNvSpPr>
          <p:nvPr/>
        </p:nvSpPr>
        <p:spPr bwMode="auto">
          <a:xfrm>
            <a:off x="8985250" y="60325"/>
            <a:ext cx="863600" cy="415925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枚以内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-114988" y="714182"/>
            <a:ext cx="6220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/>
              <a:t>（１）実証事業の到達イメージ（</a:t>
            </a:r>
            <a:r>
              <a:rPr kumimoji="1" lang="ja-JP" altLang="en-US" sz="1600" b="0">
                <a:solidFill>
                  <a:schemeClr val="tx1"/>
                </a:solidFill>
                <a:latin typeface="+mn-ea"/>
                <a:ea typeface="+mn-ea"/>
              </a:rPr>
              <a:t>令和</a:t>
            </a:r>
            <a:r>
              <a:rPr kumimoji="1" lang="en-US" altLang="ja-JP" sz="1600" b="0">
                <a:solidFill>
                  <a:schemeClr val="tx1"/>
                </a:solidFill>
                <a:latin typeface="+mn-ea"/>
                <a:ea typeface="+mn-ea"/>
              </a:rPr>
              <a:t>8</a:t>
            </a:r>
            <a:r>
              <a:rPr kumimoji="1" lang="ja-JP" altLang="en-US" sz="1600" b="0">
                <a:solidFill>
                  <a:schemeClr val="tx1"/>
                </a:solidFill>
                <a:latin typeface="+mn-ea"/>
                <a:ea typeface="+mn-ea"/>
              </a:rPr>
              <a:t>年度 終了時</a:t>
            </a:r>
            <a:r>
              <a:rPr lang="ja-JP" altLang="en-US" sz="1600" b="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endParaRPr kumimoji="1" lang="ja-JP" altLang="en-US" sz="1600" b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E29417F-0682-4A46-A1EA-2A6882F1F294}"/>
              </a:ext>
            </a:extLst>
          </p:cNvPr>
          <p:cNvSpPr txBox="1"/>
          <p:nvPr/>
        </p:nvSpPr>
        <p:spPr>
          <a:xfrm>
            <a:off x="2120921" y="1794685"/>
            <a:ext cx="4992320" cy="8944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b="1">
                <a:solidFill>
                  <a:srgbClr val="FF0000"/>
                </a:solidFill>
              </a:rPr>
              <a:t>【</a:t>
            </a:r>
            <a:r>
              <a:rPr lang="ja-JP" altLang="en-US" sz="1600" b="1">
                <a:solidFill>
                  <a:srgbClr val="FF0000"/>
                </a:solidFill>
              </a:rPr>
              <a:t>記入上の注意</a:t>
            </a:r>
            <a:r>
              <a:rPr lang="en-US" altLang="ja-JP" sz="1600" b="1">
                <a:solidFill>
                  <a:srgbClr val="FF0000"/>
                </a:solidFill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9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実証事業の到達イメージをわかりやすく記載すること。</a:t>
            </a:r>
          </a:p>
        </p:txBody>
      </p:sp>
    </p:spTree>
    <p:extLst>
      <p:ext uri="{BB962C8B-B14F-4D97-AF65-F5344CB8AC3E}">
        <p14:creationId xmlns:p14="http://schemas.microsoft.com/office/powerpoint/2010/main" val="2498512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FDFD85D-D4BE-4418-A3D2-28EE1E19E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4</a:t>
            </a:fld>
            <a:endParaRPr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28588" y="2013680"/>
            <a:ext cx="9648825" cy="446107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詳細</a:t>
            </a:r>
            <a:r>
              <a:rPr lang="en-US" altLang="ja-JP" sz="1600"/>
              <a:t>】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993329" y="2133658"/>
            <a:ext cx="8640191" cy="1295342"/>
          </a:xfrm>
          <a:prstGeom prst="rect">
            <a:avLst/>
          </a:prstGeom>
          <a:noFill/>
          <a:ln w="3175">
            <a:noFill/>
            <a:prstDash val="sysDash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b="1">
                <a:solidFill>
                  <a:srgbClr val="FF0000"/>
                </a:solidFill>
              </a:rPr>
              <a:t>【</a:t>
            </a:r>
            <a:r>
              <a:rPr lang="ja-JP" altLang="en-US" sz="1600" b="1">
                <a:solidFill>
                  <a:srgbClr val="FF0000"/>
                </a:solidFill>
              </a:rPr>
              <a:t>記入上の注意</a:t>
            </a:r>
            <a:r>
              <a:rPr lang="en-US" altLang="ja-JP" sz="1600" b="1">
                <a:solidFill>
                  <a:srgbClr val="FF0000"/>
                </a:solidFill>
              </a:rPr>
              <a:t>】</a:t>
            </a:r>
            <a:r>
              <a:rPr lang="ja-JP" altLang="en-US" sz="1600" b="1">
                <a:solidFill>
                  <a:srgbClr val="FF0000"/>
                </a:solidFill>
              </a:rPr>
              <a:t>　　図表等も用いてわかりやすく具体的に記載してください。</a:t>
            </a:r>
            <a:endParaRPr lang="en-US" altLang="ja-JP" sz="160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>
                <a:solidFill>
                  <a:srgbClr val="FF0000"/>
                </a:solidFill>
              </a:rPr>
              <a:t>　</a:t>
            </a:r>
            <a:endParaRPr lang="en-US" altLang="ja-JP" sz="1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 bwMode="auto">
          <a:xfrm>
            <a:off x="8985250" y="60325"/>
            <a:ext cx="863600" cy="415925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２枚以内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28465" y="962842"/>
            <a:ext cx="9673974" cy="95684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要旨</a:t>
            </a:r>
            <a:r>
              <a:rPr lang="en-US" altLang="ja-JP" sz="1600"/>
              <a:t>】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○○○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△△△</a:t>
            </a:r>
            <a:endParaRPr lang="en-US" altLang="ja-JP" sz="140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□□□</a:t>
            </a:r>
            <a:endParaRPr lang="en-US" altLang="ja-JP" sz="1400"/>
          </a:p>
        </p:txBody>
      </p:sp>
      <p:sp>
        <p:nvSpPr>
          <p:cNvPr id="9" name="正方形/長方形 8"/>
          <p:cNvSpPr/>
          <p:nvPr/>
        </p:nvSpPr>
        <p:spPr>
          <a:xfrm>
            <a:off x="1928664" y="1077916"/>
            <a:ext cx="58326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【</a:t>
            </a:r>
            <a:r>
              <a:rPr lang="ja-JP" altLang="en-US" sz="1400">
                <a:solidFill>
                  <a:srgbClr val="FF0000"/>
                </a:solidFill>
              </a:rPr>
              <a:t>記入上の注意</a:t>
            </a:r>
            <a:r>
              <a:rPr lang="en-US" altLang="ja-JP" sz="14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箇条書きとすること。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３項目以内にまとめること。</a:t>
            </a: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-124726" y="647026"/>
            <a:ext cx="82460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/>
              <a:t>（１）実効性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6BA604A2-5BE4-643C-3DA3-B0E0A52651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464" y="39688"/>
            <a:ext cx="1800200" cy="500061"/>
          </a:xfrm>
        </p:spPr>
        <p:txBody>
          <a:bodyPr/>
          <a:lstStyle/>
          <a:p>
            <a:pPr algn="l"/>
            <a:r>
              <a:rPr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４．事業内容　</a:t>
            </a:r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649029D-68C7-3136-A171-1241877655AA}"/>
              </a:ext>
            </a:extLst>
          </p:cNvPr>
          <p:cNvSpPr/>
          <p:nvPr/>
        </p:nvSpPr>
        <p:spPr>
          <a:xfrm>
            <a:off x="6589679" y="44797"/>
            <a:ext cx="237626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>
                <a:solidFill>
                  <a:srgbClr val="FF0000"/>
                </a:solidFill>
              </a:rPr>
              <a:t>【</a:t>
            </a:r>
            <a:r>
              <a:rPr lang="ja-JP" altLang="en-US" sz="900">
                <a:solidFill>
                  <a:srgbClr val="FF0000"/>
                </a:solidFill>
              </a:rPr>
              <a:t>記入上の注意</a:t>
            </a:r>
            <a:r>
              <a:rPr lang="en-US" altLang="ja-JP" sz="9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</a:t>
            </a:r>
            <a:r>
              <a:rPr lang="en-US" altLang="ja-JP" sz="900">
                <a:solidFill>
                  <a:srgbClr val="FF0000"/>
                </a:solidFill>
              </a:rPr>
              <a:t>※</a:t>
            </a:r>
            <a:r>
              <a:rPr lang="ja-JP" altLang="en-US" sz="900">
                <a:solidFill>
                  <a:srgbClr val="FF0000"/>
                </a:solidFill>
              </a:rPr>
              <a:t>タイトルは該当する事業の方を残し、</a:t>
            </a:r>
            <a:endParaRPr lang="en-US" altLang="ja-JP" sz="9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　　該当しない方は削除する。</a:t>
            </a:r>
            <a:endParaRPr lang="en-US" altLang="ja-JP" sz="900">
              <a:solidFill>
                <a:srgbClr val="FF0000"/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DAD09E2-0AA8-7AE5-2B5B-D72A07FD970B}"/>
              </a:ext>
            </a:extLst>
          </p:cNvPr>
          <p:cNvSpPr txBox="1">
            <a:spLocks/>
          </p:cNvSpPr>
          <p:nvPr/>
        </p:nvSpPr>
        <p:spPr bwMode="auto">
          <a:xfrm>
            <a:off x="1928664" y="46450"/>
            <a:ext cx="4896544" cy="50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9pPr>
          </a:lstStyle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①データ連携（電池パスポート）</a:t>
            </a:r>
          </a:p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②ビジネス実証（電池パスポート、リユース・リサイクル）</a:t>
            </a:r>
          </a:p>
        </p:txBody>
      </p:sp>
    </p:spTree>
    <p:extLst>
      <p:ext uri="{BB962C8B-B14F-4D97-AF65-F5344CB8AC3E}">
        <p14:creationId xmlns:p14="http://schemas.microsoft.com/office/powerpoint/2010/main" val="3556619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128464" y="39688"/>
            <a:ext cx="1800200" cy="500061"/>
          </a:xfrm>
        </p:spPr>
        <p:txBody>
          <a:bodyPr/>
          <a:lstStyle/>
          <a:p>
            <a:pPr algn="l"/>
            <a:r>
              <a:rPr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４．事業内容　</a:t>
            </a:r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FDFD85D-D4BE-4418-A3D2-28EE1E19E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5</a:t>
            </a:fld>
            <a:endParaRPr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28587" y="2064591"/>
            <a:ext cx="9648825" cy="446107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詳細</a:t>
            </a:r>
            <a:r>
              <a:rPr lang="en-US" altLang="ja-JP" sz="1600"/>
              <a:t>】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04528" y="4293096"/>
            <a:ext cx="8640191" cy="1871406"/>
          </a:xfrm>
          <a:prstGeom prst="rect">
            <a:avLst/>
          </a:prstGeom>
          <a:noFill/>
          <a:ln w="3175">
            <a:noFill/>
            <a:prstDash val="sysDash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>
                <a:solidFill>
                  <a:srgbClr val="FF0000"/>
                </a:solidFill>
              </a:rPr>
              <a:t>　　</a:t>
            </a:r>
            <a:r>
              <a:rPr lang="ja-JP" altLang="en-US" sz="1400">
                <a:solidFill>
                  <a:srgbClr val="FF0000"/>
                </a:solidFill>
              </a:rPr>
              <a:t>　　</a:t>
            </a: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 bwMode="auto">
          <a:xfrm>
            <a:off x="8985250" y="60325"/>
            <a:ext cx="863600" cy="415925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３枚以内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28464" y="982336"/>
            <a:ext cx="9648825" cy="95684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要旨</a:t>
            </a:r>
            <a:r>
              <a:rPr lang="en-US" altLang="ja-JP" sz="1600"/>
              <a:t>】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○○○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△△△</a:t>
            </a:r>
            <a:endParaRPr lang="en-US" altLang="ja-JP" sz="140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□□□</a:t>
            </a:r>
            <a:endParaRPr lang="en-US" altLang="ja-JP" sz="1400"/>
          </a:p>
        </p:txBody>
      </p:sp>
      <p:sp>
        <p:nvSpPr>
          <p:cNvPr id="9" name="正方形/長方形 8"/>
          <p:cNvSpPr/>
          <p:nvPr/>
        </p:nvSpPr>
        <p:spPr>
          <a:xfrm>
            <a:off x="1928664" y="1077916"/>
            <a:ext cx="58326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【</a:t>
            </a:r>
            <a:r>
              <a:rPr lang="ja-JP" altLang="en-US" sz="1400">
                <a:solidFill>
                  <a:srgbClr val="FF0000"/>
                </a:solidFill>
              </a:rPr>
              <a:t>記入上の注意</a:t>
            </a:r>
            <a:r>
              <a:rPr lang="en-US" altLang="ja-JP" sz="14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箇条書きとすること。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３項目以内にまとめること。</a:t>
            </a: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-124726" y="647026"/>
            <a:ext cx="82460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/>
              <a:t>（２）事業の区分①技術力　　事業の区分②新規性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6585FA4-972B-677D-6105-C2C6D895C198}"/>
              </a:ext>
            </a:extLst>
          </p:cNvPr>
          <p:cNvSpPr txBox="1"/>
          <p:nvPr/>
        </p:nvSpPr>
        <p:spPr>
          <a:xfrm>
            <a:off x="1136836" y="2278032"/>
            <a:ext cx="8784716" cy="1295743"/>
          </a:xfrm>
          <a:prstGeom prst="rect">
            <a:avLst/>
          </a:prstGeom>
          <a:noFill/>
          <a:ln w="3175">
            <a:noFill/>
            <a:prstDash val="sysDash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b="1">
                <a:solidFill>
                  <a:srgbClr val="FF0000"/>
                </a:solidFill>
              </a:rPr>
              <a:t>【</a:t>
            </a:r>
            <a:r>
              <a:rPr lang="ja-JP" altLang="en-US" sz="1600" b="1">
                <a:solidFill>
                  <a:srgbClr val="FF0000"/>
                </a:solidFill>
              </a:rPr>
              <a:t>記入上の注意</a:t>
            </a:r>
            <a:r>
              <a:rPr lang="en-US" altLang="ja-JP" sz="1600" b="1">
                <a:solidFill>
                  <a:srgbClr val="FF0000"/>
                </a:solidFill>
              </a:rPr>
              <a:t>】</a:t>
            </a:r>
            <a:r>
              <a:rPr lang="ja-JP" altLang="en-US" sz="1600" b="1">
                <a:solidFill>
                  <a:srgbClr val="FF0000"/>
                </a:solidFill>
              </a:rPr>
              <a:t>　　事業の区分①の提案は、技術力を記載してください。　　　</a:t>
            </a:r>
            <a:endParaRPr lang="en-US" altLang="ja-JP" sz="160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>
                <a:solidFill>
                  <a:srgbClr val="FF0000"/>
                </a:solidFill>
              </a:rPr>
              <a:t>　　　　　　　　　　　　 事業の区分②の提案は、新規性を記載してください。　</a:t>
            </a:r>
            <a:endParaRPr lang="en-US" altLang="ja-JP" sz="160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>
                <a:solidFill>
                  <a:srgbClr val="FF0000"/>
                </a:solidFill>
              </a:rPr>
              <a:t>　　　　　　　　　　　 　図表等も用いてわかりやすく具体的に記載してください。</a:t>
            </a:r>
            <a:endParaRPr lang="en-US" altLang="ja-JP" sz="160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80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0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00" b="1">
              <a:solidFill>
                <a:srgbClr val="FF0000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C6CECA64-DD8B-E5A3-8B3E-727F56FFFC1B}"/>
              </a:ext>
            </a:extLst>
          </p:cNvPr>
          <p:cNvSpPr/>
          <p:nvPr/>
        </p:nvSpPr>
        <p:spPr>
          <a:xfrm>
            <a:off x="6589679" y="44797"/>
            <a:ext cx="237626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>
                <a:solidFill>
                  <a:srgbClr val="FF0000"/>
                </a:solidFill>
              </a:rPr>
              <a:t>【</a:t>
            </a:r>
            <a:r>
              <a:rPr lang="ja-JP" altLang="en-US" sz="900">
                <a:solidFill>
                  <a:srgbClr val="FF0000"/>
                </a:solidFill>
              </a:rPr>
              <a:t>記入上の注意</a:t>
            </a:r>
            <a:r>
              <a:rPr lang="en-US" altLang="ja-JP" sz="9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</a:t>
            </a:r>
            <a:r>
              <a:rPr lang="en-US" altLang="ja-JP" sz="900">
                <a:solidFill>
                  <a:srgbClr val="FF0000"/>
                </a:solidFill>
              </a:rPr>
              <a:t>※</a:t>
            </a:r>
            <a:r>
              <a:rPr lang="ja-JP" altLang="en-US" sz="900">
                <a:solidFill>
                  <a:srgbClr val="FF0000"/>
                </a:solidFill>
              </a:rPr>
              <a:t>タイトルは該当する事業の方を残し、</a:t>
            </a:r>
            <a:endParaRPr lang="en-US" altLang="ja-JP" sz="9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　　該当しない方は削除する。</a:t>
            </a:r>
            <a:endParaRPr lang="en-US" altLang="ja-JP" sz="900">
              <a:solidFill>
                <a:srgbClr val="FF0000"/>
              </a:solidFill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EADAC048-C238-15FC-EA6B-E0B3DC2F5966}"/>
              </a:ext>
            </a:extLst>
          </p:cNvPr>
          <p:cNvSpPr txBox="1">
            <a:spLocks/>
          </p:cNvSpPr>
          <p:nvPr/>
        </p:nvSpPr>
        <p:spPr bwMode="auto">
          <a:xfrm>
            <a:off x="1928664" y="46450"/>
            <a:ext cx="4896544" cy="50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9pPr>
          </a:lstStyle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①データ連携（電池パスポート）</a:t>
            </a:r>
          </a:p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②ビジネス実証（電池パスポート、リユース・リサイクル）</a:t>
            </a:r>
          </a:p>
        </p:txBody>
      </p:sp>
    </p:spTree>
    <p:extLst>
      <p:ext uri="{BB962C8B-B14F-4D97-AF65-F5344CB8AC3E}">
        <p14:creationId xmlns:p14="http://schemas.microsoft.com/office/powerpoint/2010/main" val="345573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DE9DF75-F614-4B81-AAAB-63DEED64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6</a:t>
            </a:fld>
            <a:endParaRPr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28588" y="2194229"/>
            <a:ext cx="9648825" cy="425181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詳細</a:t>
            </a:r>
            <a:r>
              <a:rPr lang="en-US" altLang="ja-JP" sz="1600"/>
              <a:t>】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68176" y="2558332"/>
            <a:ext cx="8569647" cy="3750987"/>
          </a:xfrm>
          <a:prstGeom prst="rect">
            <a:avLst/>
          </a:prstGeom>
          <a:noFill/>
          <a:ln w="3175">
            <a:noFill/>
            <a:prstDash val="sysDash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b="1">
                <a:solidFill>
                  <a:srgbClr val="FF0000"/>
                </a:solidFill>
              </a:rPr>
              <a:t>【</a:t>
            </a:r>
            <a:r>
              <a:rPr lang="ja-JP" altLang="en-US" sz="1600" b="1">
                <a:solidFill>
                  <a:srgbClr val="FF0000"/>
                </a:solidFill>
              </a:rPr>
              <a:t>記入上の注意</a:t>
            </a:r>
            <a:r>
              <a:rPr lang="en-US" altLang="ja-JP" sz="1600" b="1">
                <a:solidFill>
                  <a:srgbClr val="FF0000"/>
                </a:solidFill>
              </a:rPr>
              <a:t>】</a:t>
            </a:r>
            <a:r>
              <a:rPr lang="ja-JP" altLang="en-US" sz="1600" b="1">
                <a:solidFill>
                  <a:srgbClr val="FF0000"/>
                </a:solidFill>
              </a:rPr>
              <a:t>　図表等も用いてわかりやすく簡潔に記載してください。</a:t>
            </a:r>
            <a:endParaRPr lang="en-US" altLang="ja-JP" sz="160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0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ja-JP" sz="1400" b="1">
                <a:solidFill>
                  <a:srgbClr val="FF0000"/>
                </a:solidFill>
              </a:rPr>
              <a:t>申請者、共同申請者及び補助事業に必要不可欠な協力事業者を明示し、執行体制図等により各々の役割を明確に示</a:t>
            </a:r>
            <a:r>
              <a:rPr lang="ja-JP" altLang="en-US" sz="1400" b="1">
                <a:solidFill>
                  <a:srgbClr val="FF0000"/>
                </a:solidFill>
              </a:rPr>
              <a:t>してください。</a:t>
            </a:r>
            <a:endParaRPr lang="en-US" altLang="ja-JP" sz="1400" b="1">
              <a:solidFill>
                <a:srgbClr val="FF0000"/>
              </a:solidFill>
            </a:endParaRPr>
          </a:p>
          <a:p>
            <a:pPr marL="133350" indent="-133350" algn="l"/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 bwMode="auto">
          <a:xfrm>
            <a:off x="8985250" y="60325"/>
            <a:ext cx="863600" cy="415925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２枚以内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31245" y="1092855"/>
            <a:ext cx="9648825" cy="99409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要旨</a:t>
            </a:r>
            <a:r>
              <a:rPr lang="en-US" altLang="ja-JP" sz="1600"/>
              <a:t>】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○○○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△△△</a:t>
            </a:r>
            <a:endParaRPr lang="en-US" altLang="ja-JP" sz="140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□□□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2072680" y="1151431"/>
            <a:ext cx="34755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【</a:t>
            </a:r>
            <a:r>
              <a:rPr lang="ja-JP" altLang="en-US" sz="1400">
                <a:solidFill>
                  <a:srgbClr val="FF0000"/>
                </a:solidFill>
              </a:rPr>
              <a:t>記入上の注意</a:t>
            </a:r>
            <a:r>
              <a:rPr lang="en-US" altLang="ja-JP" sz="14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箇条書きとすること。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※3</a:t>
            </a:r>
            <a:r>
              <a:rPr lang="ja-JP" altLang="en-US" sz="1400">
                <a:solidFill>
                  <a:srgbClr val="FF0000"/>
                </a:solidFill>
              </a:rPr>
              <a:t>項目以内にまとめること。</a:t>
            </a: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3F9BB4A-2100-4311-B319-151BC94177E1}"/>
              </a:ext>
            </a:extLst>
          </p:cNvPr>
          <p:cNvSpPr/>
          <p:nvPr/>
        </p:nvSpPr>
        <p:spPr>
          <a:xfrm>
            <a:off x="-124726" y="647026"/>
            <a:ext cx="82460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/>
              <a:t>（３）事業実施体制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FEAE3DFD-E24A-01FD-6C05-8EF8D30842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464" y="39688"/>
            <a:ext cx="1800200" cy="500061"/>
          </a:xfrm>
        </p:spPr>
        <p:txBody>
          <a:bodyPr/>
          <a:lstStyle/>
          <a:p>
            <a:pPr algn="l"/>
            <a:r>
              <a:rPr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４．事業内容　</a:t>
            </a:r>
            <a:r>
              <a:rPr lang="ja-JP" altLang="ja-JP" sz="2000" kern="100">
                <a:solidFill>
                  <a:srgbClr val="FF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ABEF717-934D-642E-4E63-1C64EEB13D1F}"/>
              </a:ext>
            </a:extLst>
          </p:cNvPr>
          <p:cNvSpPr/>
          <p:nvPr/>
        </p:nvSpPr>
        <p:spPr>
          <a:xfrm>
            <a:off x="6589679" y="44797"/>
            <a:ext cx="237626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>
                <a:solidFill>
                  <a:srgbClr val="FF0000"/>
                </a:solidFill>
              </a:rPr>
              <a:t>【</a:t>
            </a:r>
            <a:r>
              <a:rPr lang="ja-JP" altLang="en-US" sz="900">
                <a:solidFill>
                  <a:srgbClr val="FF0000"/>
                </a:solidFill>
              </a:rPr>
              <a:t>記入上の注意</a:t>
            </a:r>
            <a:r>
              <a:rPr lang="en-US" altLang="ja-JP" sz="9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</a:t>
            </a:r>
            <a:r>
              <a:rPr lang="en-US" altLang="ja-JP" sz="900">
                <a:solidFill>
                  <a:srgbClr val="FF0000"/>
                </a:solidFill>
              </a:rPr>
              <a:t>※</a:t>
            </a:r>
            <a:r>
              <a:rPr lang="ja-JP" altLang="en-US" sz="900">
                <a:solidFill>
                  <a:srgbClr val="FF0000"/>
                </a:solidFill>
              </a:rPr>
              <a:t>タイトルは該当する事業の方を残し、</a:t>
            </a:r>
            <a:endParaRPr lang="en-US" altLang="ja-JP" sz="9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　　該当しない方は削除する。</a:t>
            </a:r>
            <a:endParaRPr lang="en-US" altLang="ja-JP" sz="900">
              <a:solidFill>
                <a:srgbClr val="FF0000"/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C719E34-8D04-3551-E9D5-3ADFC57ADC17}"/>
              </a:ext>
            </a:extLst>
          </p:cNvPr>
          <p:cNvSpPr txBox="1">
            <a:spLocks/>
          </p:cNvSpPr>
          <p:nvPr/>
        </p:nvSpPr>
        <p:spPr bwMode="auto">
          <a:xfrm>
            <a:off x="1928664" y="46450"/>
            <a:ext cx="4896544" cy="50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9pPr>
          </a:lstStyle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①データ連携（電池パスポート）</a:t>
            </a:r>
          </a:p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②ビジネス実証（電池パスポート、リユース・リサイクル）</a:t>
            </a:r>
          </a:p>
        </p:txBody>
      </p:sp>
    </p:spTree>
    <p:extLst>
      <p:ext uri="{BB962C8B-B14F-4D97-AF65-F5344CB8AC3E}">
        <p14:creationId xmlns:p14="http://schemas.microsoft.com/office/powerpoint/2010/main" val="1917855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DE9DF75-F614-4B81-AAAB-63DEED64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7</a:t>
            </a:fld>
            <a:endParaRPr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28588" y="2194229"/>
            <a:ext cx="9648825" cy="425181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詳細</a:t>
            </a:r>
            <a:r>
              <a:rPr lang="en-US" altLang="ja-JP" sz="1600"/>
              <a:t>】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68176" y="2558332"/>
            <a:ext cx="8569647" cy="3750987"/>
          </a:xfrm>
          <a:prstGeom prst="rect">
            <a:avLst/>
          </a:prstGeom>
          <a:noFill/>
          <a:ln w="3175">
            <a:noFill/>
            <a:prstDash val="sysDash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b="1">
                <a:solidFill>
                  <a:srgbClr val="FF0000"/>
                </a:solidFill>
              </a:rPr>
              <a:t>【</a:t>
            </a:r>
            <a:r>
              <a:rPr lang="ja-JP" altLang="en-US" sz="1600" b="1">
                <a:solidFill>
                  <a:srgbClr val="FF0000"/>
                </a:solidFill>
              </a:rPr>
              <a:t>記入上の注意</a:t>
            </a:r>
            <a:r>
              <a:rPr lang="en-US" altLang="ja-JP" sz="1600" b="1">
                <a:solidFill>
                  <a:srgbClr val="FF0000"/>
                </a:solidFill>
              </a:rPr>
              <a:t>】</a:t>
            </a:r>
            <a:r>
              <a:rPr lang="ja-JP" altLang="en-US" sz="1600" b="1">
                <a:solidFill>
                  <a:srgbClr val="FF0000"/>
                </a:solidFill>
              </a:rPr>
              <a:t>　図表等も用いてわかりやすく簡潔に記載してください。</a:t>
            </a:r>
            <a:endParaRPr lang="en-US" altLang="ja-JP" sz="160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 bwMode="auto">
          <a:xfrm>
            <a:off x="8985250" y="60325"/>
            <a:ext cx="863600" cy="415925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２枚以内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31245" y="1092855"/>
            <a:ext cx="9648825" cy="9941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要旨</a:t>
            </a:r>
            <a:r>
              <a:rPr lang="en-US" altLang="ja-JP" sz="1600"/>
              <a:t>】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○○○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△△△</a:t>
            </a:r>
            <a:endParaRPr lang="en-US" altLang="ja-JP" sz="140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□□□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2072680" y="1151431"/>
            <a:ext cx="34755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【</a:t>
            </a:r>
            <a:r>
              <a:rPr lang="ja-JP" altLang="en-US" sz="1400">
                <a:solidFill>
                  <a:srgbClr val="FF0000"/>
                </a:solidFill>
              </a:rPr>
              <a:t>記入上の注意</a:t>
            </a:r>
            <a:r>
              <a:rPr lang="en-US" altLang="ja-JP" sz="14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箇条書きとすること。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※3</a:t>
            </a:r>
            <a:r>
              <a:rPr lang="ja-JP" altLang="en-US" sz="1400">
                <a:solidFill>
                  <a:srgbClr val="FF0000"/>
                </a:solidFill>
              </a:rPr>
              <a:t>項目以内にまとめること。</a:t>
            </a: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3F9BB4A-2100-4311-B319-151BC94177E1}"/>
              </a:ext>
            </a:extLst>
          </p:cNvPr>
          <p:cNvSpPr/>
          <p:nvPr/>
        </p:nvSpPr>
        <p:spPr>
          <a:xfrm>
            <a:off x="-124726" y="647026"/>
            <a:ext cx="82460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/>
              <a:t>（４）事業実施確実性</a:t>
            </a: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25DD08C0-254B-DEBF-027D-0992359595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464" y="39688"/>
            <a:ext cx="1800200" cy="500061"/>
          </a:xfrm>
        </p:spPr>
        <p:txBody>
          <a:bodyPr/>
          <a:lstStyle/>
          <a:p>
            <a:pPr algn="l"/>
            <a:r>
              <a:rPr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４．事業内容　</a:t>
            </a:r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FD70E014-B483-048A-63E0-DFCF9222BF5D}"/>
              </a:ext>
            </a:extLst>
          </p:cNvPr>
          <p:cNvSpPr/>
          <p:nvPr/>
        </p:nvSpPr>
        <p:spPr>
          <a:xfrm>
            <a:off x="6589679" y="44797"/>
            <a:ext cx="237626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>
                <a:solidFill>
                  <a:srgbClr val="FF0000"/>
                </a:solidFill>
              </a:rPr>
              <a:t>【</a:t>
            </a:r>
            <a:r>
              <a:rPr lang="ja-JP" altLang="en-US" sz="900">
                <a:solidFill>
                  <a:srgbClr val="FF0000"/>
                </a:solidFill>
              </a:rPr>
              <a:t>記入上の注意</a:t>
            </a:r>
            <a:r>
              <a:rPr lang="en-US" altLang="ja-JP" sz="9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</a:t>
            </a:r>
            <a:r>
              <a:rPr lang="en-US" altLang="ja-JP" sz="900">
                <a:solidFill>
                  <a:srgbClr val="FF0000"/>
                </a:solidFill>
              </a:rPr>
              <a:t>※</a:t>
            </a:r>
            <a:r>
              <a:rPr lang="ja-JP" altLang="en-US" sz="900">
                <a:solidFill>
                  <a:srgbClr val="FF0000"/>
                </a:solidFill>
              </a:rPr>
              <a:t>タイトルは該当する事業の方を残し、</a:t>
            </a:r>
            <a:endParaRPr lang="en-US" altLang="ja-JP" sz="9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　　該当しない方は削除する。</a:t>
            </a:r>
            <a:endParaRPr lang="en-US" altLang="ja-JP" sz="900">
              <a:solidFill>
                <a:srgbClr val="FF0000"/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11BA20F-91C3-CD7D-7194-E5A5FF5CCBC8}"/>
              </a:ext>
            </a:extLst>
          </p:cNvPr>
          <p:cNvSpPr txBox="1">
            <a:spLocks/>
          </p:cNvSpPr>
          <p:nvPr/>
        </p:nvSpPr>
        <p:spPr bwMode="auto">
          <a:xfrm>
            <a:off x="1928664" y="46450"/>
            <a:ext cx="4896544" cy="50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9pPr>
          </a:lstStyle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①データ連携（電池パスポート）</a:t>
            </a:r>
          </a:p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②ビジネス実証（電池パスポート、リユース・リサイクル）</a:t>
            </a:r>
          </a:p>
        </p:txBody>
      </p:sp>
    </p:spTree>
    <p:extLst>
      <p:ext uri="{BB962C8B-B14F-4D97-AF65-F5344CB8AC3E}">
        <p14:creationId xmlns:p14="http://schemas.microsoft.com/office/powerpoint/2010/main" val="2361124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28588" y="2204864"/>
            <a:ext cx="9648825" cy="424594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詳細</a:t>
            </a:r>
            <a:r>
              <a:rPr lang="en-US" altLang="ja-JP" sz="1600"/>
              <a:t>】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31825" y="2624934"/>
            <a:ext cx="8569647" cy="3609975"/>
          </a:xfrm>
          <a:prstGeom prst="rect">
            <a:avLst/>
          </a:prstGeom>
          <a:noFill/>
          <a:ln w="3175">
            <a:noFill/>
            <a:prstDash val="sysDash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b="1">
                <a:solidFill>
                  <a:srgbClr val="FF0000"/>
                </a:solidFill>
              </a:rPr>
              <a:t>【</a:t>
            </a:r>
            <a:r>
              <a:rPr lang="ja-JP" altLang="en-US" sz="1600" b="1">
                <a:solidFill>
                  <a:srgbClr val="FF0000"/>
                </a:solidFill>
              </a:rPr>
              <a:t>記入上の注意</a:t>
            </a:r>
            <a:r>
              <a:rPr lang="en-US" altLang="ja-JP" sz="1600" b="1">
                <a:solidFill>
                  <a:srgbClr val="FF0000"/>
                </a:solidFill>
              </a:rPr>
              <a:t>】</a:t>
            </a:r>
            <a:r>
              <a:rPr lang="ja-JP" altLang="en-US" sz="1600" b="1">
                <a:solidFill>
                  <a:srgbClr val="FF0000"/>
                </a:solidFill>
              </a:rPr>
              <a:t>　図等も用いてわかりやすく具体的に記載してください。</a:t>
            </a:r>
            <a:endParaRPr lang="en-US" altLang="ja-JP" sz="1600" b="1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  <a:p>
            <a:pPr marL="133350" indent="-133350" algn="l"/>
            <a:r>
              <a:rPr lang="ja-JP" altLang="en-US" sz="1400">
                <a:solidFill>
                  <a:srgbClr val="FF0000"/>
                </a:solidFill>
              </a:rPr>
              <a:t>　</a:t>
            </a:r>
            <a:endParaRPr lang="ja-JP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 bwMode="auto">
          <a:xfrm>
            <a:off x="8985250" y="60325"/>
            <a:ext cx="863600" cy="415925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２枚以内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28588" y="1101711"/>
            <a:ext cx="9648825" cy="101044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/>
              <a:t>【</a:t>
            </a:r>
            <a:r>
              <a:rPr lang="ja-JP" altLang="en-US" sz="1600"/>
              <a:t>要旨</a:t>
            </a:r>
            <a:r>
              <a:rPr lang="en-US" altLang="ja-JP" sz="1600"/>
              <a:t>】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○○○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△△△</a:t>
            </a:r>
            <a:endParaRPr lang="en-US" altLang="ja-JP" sz="140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ja-JP" altLang="en-US" sz="1400"/>
              <a:t>□□□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1856656" y="1165211"/>
            <a:ext cx="34755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【</a:t>
            </a:r>
            <a:r>
              <a:rPr lang="ja-JP" altLang="en-US" sz="1400">
                <a:solidFill>
                  <a:srgbClr val="FF0000"/>
                </a:solidFill>
              </a:rPr>
              <a:t>記入上の注意</a:t>
            </a:r>
            <a:r>
              <a:rPr lang="en-US" altLang="ja-JP" sz="14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</a:t>
            </a:r>
            <a:r>
              <a:rPr lang="ja-JP" altLang="en-US" sz="1400">
                <a:solidFill>
                  <a:srgbClr val="FF0000"/>
                </a:solidFill>
              </a:rPr>
              <a:t>箇条書きとすること。</a:t>
            </a:r>
            <a:endParaRPr lang="en-US" altLang="ja-JP" sz="14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>
                <a:solidFill>
                  <a:srgbClr val="FF0000"/>
                </a:solidFill>
              </a:rPr>
              <a:t>※3</a:t>
            </a:r>
            <a:r>
              <a:rPr lang="ja-JP" altLang="en-US" sz="1400">
                <a:solidFill>
                  <a:srgbClr val="FF0000"/>
                </a:solidFill>
              </a:rPr>
              <a:t>項目以内にまとめること。</a:t>
            </a:r>
            <a:endParaRPr lang="en-US" altLang="ja-JP" sz="1400">
              <a:solidFill>
                <a:srgbClr val="FF0000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85D1569-F5C0-4DCD-B771-719B518C0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8</a:t>
            </a:fld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6EF5F4E-0658-42C4-97A7-E3942D2407DE}"/>
              </a:ext>
            </a:extLst>
          </p:cNvPr>
          <p:cNvSpPr/>
          <p:nvPr/>
        </p:nvSpPr>
        <p:spPr>
          <a:xfrm>
            <a:off x="-124726" y="647026"/>
            <a:ext cx="82460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/>
              <a:t>（５）課題解決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8CE1FF20-EC9A-B49E-8069-2562FE9805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464" y="39688"/>
            <a:ext cx="1728192" cy="500061"/>
          </a:xfrm>
        </p:spPr>
        <p:txBody>
          <a:bodyPr/>
          <a:lstStyle/>
          <a:p>
            <a:pPr algn="l"/>
            <a:r>
              <a:rPr lang="ja-JP" altLang="en-US" sz="2000">
                <a:latin typeface="Meiryo UI" panose="020B0604030504040204" pitchFamily="50" charset="-128"/>
                <a:ea typeface="Meiryo UI" panose="020B0604030504040204" pitchFamily="50" charset="-128"/>
              </a:rPr>
              <a:t>４．事業内容　</a:t>
            </a:r>
            <a:endParaRPr kumimoji="1" lang="ja-JP" altLang="en-US" sz="1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E90B000-2276-0167-E47A-C99F51A4CA82}"/>
              </a:ext>
            </a:extLst>
          </p:cNvPr>
          <p:cNvSpPr/>
          <p:nvPr/>
        </p:nvSpPr>
        <p:spPr>
          <a:xfrm>
            <a:off x="6589679" y="44797"/>
            <a:ext cx="237626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>
                <a:solidFill>
                  <a:srgbClr val="FF0000"/>
                </a:solidFill>
              </a:rPr>
              <a:t>【</a:t>
            </a:r>
            <a:r>
              <a:rPr lang="ja-JP" altLang="en-US" sz="900">
                <a:solidFill>
                  <a:srgbClr val="FF0000"/>
                </a:solidFill>
              </a:rPr>
              <a:t>記入上の注意</a:t>
            </a:r>
            <a:r>
              <a:rPr lang="en-US" altLang="ja-JP" sz="900">
                <a:solidFill>
                  <a:srgbClr val="FF0000"/>
                </a:solidFill>
              </a:rPr>
              <a:t>】</a:t>
            </a: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</a:t>
            </a:r>
            <a:r>
              <a:rPr lang="en-US" altLang="ja-JP" sz="900">
                <a:solidFill>
                  <a:srgbClr val="FF0000"/>
                </a:solidFill>
              </a:rPr>
              <a:t>※</a:t>
            </a:r>
            <a:r>
              <a:rPr lang="ja-JP" altLang="en-US" sz="900">
                <a:solidFill>
                  <a:srgbClr val="FF0000"/>
                </a:solidFill>
              </a:rPr>
              <a:t>タイトルは該当する事業の方を残し、</a:t>
            </a:r>
            <a:endParaRPr lang="en-US" altLang="ja-JP" sz="900">
              <a:solidFill>
                <a:srgbClr val="FF0000"/>
              </a:solidFill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>
                <a:solidFill>
                  <a:srgbClr val="FF0000"/>
                </a:solidFill>
              </a:rPr>
              <a:t>　　　該当しない方は削除する。</a:t>
            </a:r>
            <a:endParaRPr lang="en-US" altLang="ja-JP" sz="900">
              <a:solidFill>
                <a:srgbClr val="FF0000"/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BB113E6-4A92-30AF-807E-3352147BAB6C}"/>
              </a:ext>
            </a:extLst>
          </p:cNvPr>
          <p:cNvSpPr txBox="1">
            <a:spLocks/>
          </p:cNvSpPr>
          <p:nvPr/>
        </p:nvSpPr>
        <p:spPr bwMode="auto">
          <a:xfrm>
            <a:off x="1928664" y="46450"/>
            <a:ext cx="4896544" cy="50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9pPr>
          </a:lstStyle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①データ連携（電池パスポート）</a:t>
            </a:r>
          </a:p>
          <a:p>
            <a:pPr algn="l"/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②ビジネス実証（電池パスポート、リユース・リサイクル）</a:t>
            </a:r>
          </a:p>
        </p:txBody>
      </p:sp>
    </p:spTree>
    <p:extLst>
      <p:ext uri="{BB962C8B-B14F-4D97-AF65-F5344CB8AC3E}">
        <p14:creationId xmlns:p14="http://schemas.microsoft.com/office/powerpoint/2010/main" val="586698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3"/>
            </a:gs>
            <a:gs pos="50000">
              <a:schemeClr val="accent3"/>
            </a:gs>
            <a:gs pos="100000">
              <a:schemeClr val="accent3"/>
            </a:gs>
          </a:gsLst>
          <a:lin ang="0" scaled="1"/>
          <a:tileRect/>
        </a:gradFill>
        <a:ln>
          <a:noFill/>
        </a:ln>
      </a:spPr>
      <a:bodyPr anchor="ctr"/>
      <a:lstStyle>
        <a:defPPr algn="ctr" eaLnBrk="1" fontAlgn="auto" hangingPunct="1">
          <a:spcBef>
            <a:spcPts val="0"/>
          </a:spcBef>
          <a:spcAft>
            <a:spcPts val="0"/>
          </a:spcAft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デザインの設定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D73D1BFE876BF43A760BAD664AB1D72" ma:contentTypeVersion="14" ma:contentTypeDescription="新しいドキュメントを作成します。" ma:contentTypeScope="" ma:versionID="0c4b0bc861770439251bf0bac9161e16">
  <xsd:schema xmlns:xsd="http://www.w3.org/2001/XMLSchema" xmlns:xs="http://www.w3.org/2001/XMLSchema" xmlns:p="http://schemas.microsoft.com/office/2006/metadata/properties" xmlns:ns2="214b20f3-dc60-4cab-848d-340fa6b0231d" xmlns:ns3="623cf6b6-8c1c-4441-af41-7baf7c9a28aa" targetNamespace="http://schemas.microsoft.com/office/2006/metadata/properties" ma:root="true" ma:fieldsID="ea54b94374254d440ad4d96b10ed679d" ns2:_="" ns3:_="">
    <xsd:import namespace="214b20f3-dc60-4cab-848d-340fa6b0231d"/>
    <xsd:import namespace="623cf6b6-8c1c-4441-af41-7baf7c9a28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b20f3-dc60-4cab-848d-340fa6b023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f6a3f5ef-cd54-4ef7-b1b9-4a46cb3bb5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cf6b6-8c1c-4441-af41-7baf7c9a28a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ee52b66-7f8f-4b3d-99f6-ab1b8af1adfc}" ma:internalName="TaxCatchAll" ma:showField="CatchAllData" ma:web="623cf6b6-8c1c-4441-af41-7baf7c9a28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14b20f3-dc60-4cab-848d-340fa6b0231d">
      <Terms xmlns="http://schemas.microsoft.com/office/infopath/2007/PartnerControls"/>
    </lcf76f155ced4ddcb4097134ff3c332f>
    <TaxCatchAll xmlns="623cf6b6-8c1c-4441-af41-7baf7c9a28aa" xsi:nil="true"/>
  </documentManagement>
</p:properties>
</file>

<file path=customXml/itemProps1.xml><?xml version="1.0" encoding="utf-8"?>
<ds:datastoreItem xmlns:ds="http://schemas.openxmlformats.org/officeDocument/2006/customXml" ds:itemID="{846193B3-245B-4666-B60F-9EC66DE66B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B026B4-2751-4654-81BD-F7A1E8CB8214}">
  <ds:schemaRefs>
    <ds:schemaRef ds:uri="214b20f3-dc60-4cab-848d-340fa6b0231d"/>
    <ds:schemaRef ds:uri="623cf6b6-8c1c-4441-af41-7baf7c9a28a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ECF8279-ED7F-44EC-81CB-612E79B8897B}">
  <ds:schemaRefs>
    <ds:schemaRef ds:uri="http://www.w3.org/XML/1998/namespace"/>
    <ds:schemaRef ds:uri="http://schemas.microsoft.com/office/2006/metadata/properties"/>
    <ds:schemaRef ds:uri="214b20f3-dc60-4cab-848d-340fa6b0231d"/>
    <ds:schemaRef ds:uri="623cf6b6-8c1c-4441-af41-7baf7c9a28aa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documentManagement/typ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1723</Words>
  <Application>Microsoft Office PowerPoint</Application>
  <PresentationFormat>A4 210 x 297 mm</PresentationFormat>
  <Paragraphs>301</Paragraphs>
  <Slides>13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13</vt:i4>
      </vt:variant>
    </vt:vector>
  </HeadingPairs>
  <TitlesOfParts>
    <vt:vector size="24" baseType="lpstr">
      <vt:lpstr>Meiryo UI</vt:lpstr>
      <vt:lpstr>ＭＳ Ｐゴシック</vt:lpstr>
      <vt:lpstr>メイリオ</vt:lpstr>
      <vt:lpstr>游ゴシック</vt:lpstr>
      <vt:lpstr>游ゴシック Light</vt:lpstr>
      <vt:lpstr>Arial</vt:lpstr>
      <vt:lpstr>Calibri</vt:lpstr>
      <vt:lpstr>Wingdings</vt:lpstr>
      <vt:lpstr>Office ​​テーマ</vt:lpstr>
      <vt:lpstr>1_デザインの設定</vt:lpstr>
      <vt:lpstr>デザインの設定</vt:lpstr>
      <vt:lpstr>補助事業の名称</vt:lpstr>
      <vt:lpstr>１．補助事業の概要</vt:lpstr>
      <vt:lpstr>２．実証事業イメージ（全体像）</vt:lpstr>
      <vt:lpstr>３．補助事業到達イメージ</vt:lpstr>
      <vt:lpstr>４．事業内容　</vt:lpstr>
      <vt:lpstr>４．事業内容　</vt:lpstr>
      <vt:lpstr>４．事業内容　 </vt:lpstr>
      <vt:lpstr>４．事業内容　</vt:lpstr>
      <vt:lpstr>４．事業内容　</vt:lpstr>
      <vt:lpstr>４．事業内容　</vt:lpstr>
      <vt:lpstr>４．事業内容　</vt:lpstr>
      <vt:lpstr>PowerPoint プレゼンテーション</vt:lpstr>
      <vt:lpstr>PowerPoint プレゼンテーション</vt:lpstr>
    </vt:vector>
  </TitlesOfParts>
  <Company>METI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METI</dc:creator>
  <cp:lastModifiedBy>GIO若槻</cp:lastModifiedBy>
  <cp:revision>1</cp:revision>
  <cp:lastPrinted>2026-08-04T06:49:27Z</cp:lastPrinted>
  <dcterms:created xsi:type="dcterms:W3CDTF">2013-09-09T14:53:54Z</dcterms:created>
  <dcterms:modified xsi:type="dcterms:W3CDTF">2026-08-04T06:49:28Z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0x0101004D73D1BFE876BF43A760BAD664AB1D72</vt:lpwstr>
  </property>
  <property fmtid="{D5CDD505-2E9C-101B-9397-08002B2CF9AE}" pid="3" name="MediaServiceImageTags">
    <vt:lpwstr/>
  </property>
</Properties>
</file>