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notesSlides/notesSlide26.xml" ContentType="application/vnd.openxmlformats-officedocument.presentationml.notesSlide+xml"/>
  <Override PartName="/ppt/tags/tag36.xml" ContentType="application/vnd.openxmlformats-officedocument.presentationml.tags+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tags/tag38.xml" ContentType="application/vnd.openxmlformats-officedocument.presentationml.tags+xml"/>
  <Override PartName="/ppt/notesSlides/notesSlide29.xml" ContentType="application/vnd.openxmlformats-officedocument.presentationml.notesSlide+xml"/>
  <Override PartName="/ppt/tags/tag39.xml" ContentType="application/vnd.openxmlformats-officedocument.presentationml.tags+xml"/>
  <Override PartName="/ppt/notesSlides/notesSlide30.xml" ContentType="application/vnd.openxmlformats-officedocument.presentationml.notesSlide+xml"/>
  <Override PartName="/ppt/tags/tag40.xml" ContentType="application/vnd.openxmlformats-officedocument.presentationml.tags+xml"/>
  <Override PartName="/ppt/notesSlides/notesSlide31.xml" ContentType="application/vnd.openxmlformats-officedocument.presentationml.notesSlide+xml"/>
  <Override PartName="/ppt/tags/tag41.xml" ContentType="application/vnd.openxmlformats-officedocument.presentationml.tags+xml"/>
  <Override PartName="/ppt/notesSlides/notesSlide32.xml" ContentType="application/vnd.openxmlformats-officedocument.presentationml.notesSlide+xml"/>
  <Override PartName="/ppt/tags/tag42.xml" ContentType="application/vnd.openxmlformats-officedocument.presentationml.tags+xml"/>
  <Override PartName="/ppt/notesSlides/notesSlide33.xml" ContentType="application/vnd.openxmlformats-officedocument.presentationml.notesSlide+xml"/>
  <Override PartName="/ppt/tags/tag43.xml" ContentType="application/vnd.openxmlformats-officedocument.presentationml.tags+xml"/>
  <Override PartName="/ppt/notesSlides/notesSlide34.xml" ContentType="application/vnd.openxmlformats-officedocument.presentationml.notesSlide+xml"/>
  <Override PartName="/ppt/tags/tag44.xml" ContentType="application/vnd.openxmlformats-officedocument.presentationml.tags+xml"/>
  <Override PartName="/ppt/notesSlides/notesSlide35.xml" ContentType="application/vnd.openxmlformats-officedocument.presentationml.notesSlide+xml"/>
  <Override PartName="/ppt/tags/tag45.xml" ContentType="application/vnd.openxmlformats-officedocument.presentationml.tags+xml"/>
  <Override PartName="/ppt/notesSlides/notesSlide36.xml" ContentType="application/vnd.openxmlformats-officedocument.presentationml.notesSlide+xml"/>
  <Override PartName="/ppt/tags/tag46.xml" ContentType="application/vnd.openxmlformats-officedocument.presentationml.tags+xml"/>
  <Override PartName="/ppt/notesSlides/notesSlide37.xml" ContentType="application/vnd.openxmlformats-officedocument.presentationml.notesSlide+xml"/>
  <Override PartName="/ppt/tags/tag47.xml" ContentType="application/vnd.openxmlformats-officedocument.presentationml.tags+xml"/>
  <Override PartName="/ppt/notesSlides/notesSlide38.xml" ContentType="application/vnd.openxmlformats-officedocument.presentationml.notesSlide+xml"/>
  <Override PartName="/ppt/tags/tag48.xml" ContentType="application/vnd.openxmlformats-officedocument.presentationml.tags+xml"/>
  <Override PartName="/ppt/notesSlides/notesSlide39.xml" ContentType="application/vnd.openxmlformats-officedocument.presentationml.notesSlide+xml"/>
  <Override PartName="/ppt/tags/tag49.xml" ContentType="application/vnd.openxmlformats-officedocument.presentationml.tags+xml"/>
  <Override PartName="/ppt/notesSlides/notesSlide40.xml" ContentType="application/vnd.openxmlformats-officedocument.presentationml.notesSlide+xml"/>
  <Override PartName="/ppt/tags/tag50.xml" ContentType="application/vnd.openxmlformats-officedocument.presentationml.tags+xml"/>
  <Override PartName="/ppt/notesSlides/notesSlide41.xml" ContentType="application/vnd.openxmlformats-officedocument.presentationml.notesSlide+xml"/>
  <Override PartName="/ppt/tags/tag51.xml" ContentType="application/vnd.openxmlformats-officedocument.presentationml.tags+xml"/>
  <Override PartName="/ppt/notesSlides/notesSlide42.xml" ContentType="application/vnd.openxmlformats-officedocument.presentationml.notesSlide+xml"/>
  <Override PartName="/ppt/tags/tag52.xml" ContentType="application/vnd.openxmlformats-officedocument.presentationml.tags+xml"/>
  <Override PartName="/ppt/notesSlides/notesSlide43.xml" ContentType="application/vnd.openxmlformats-officedocument.presentationml.notesSlide+xml"/>
  <Override PartName="/ppt/tags/tag53.xml" ContentType="application/vnd.openxmlformats-officedocument.presentationml.tags+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4"/>
  </p:sldMasterIdLst>
  <p:notesMasterIdLst>
    <p:notesMasterId r:id="rId50"/>
  </p:notesMasterIdLst>
  <p:handoutMasterIdLst>
    <p:handoutMasterId r:id="rId51"/>
  </p:handoutMasterIdLst>
  <p:sldIdLst>
    <p:sldId id="2147483407" r:id="rId5"/>
    <p:sldId id="2147483397" r:id="rId6"/>
    <p:sldId id="2147483398" r:id="rId7"/>
    <p:sldId id="2147483410" r:id="rId8"/>
    <p:sldId id="2147483409" r:id="rId9"/>
    <p:sldId id="2147483399" r:id="rId10"/>
    <p:sldId id="2147483400" r:id="rId11"/>
    <p:sldId id="2147483402" r:id="rId12"/>
    <p:sldId id="2147483328" r:id="rId13"/>
    <p:sldId id="2147483403" r:id="rId14"/>
    <p:sldId id="2147483383" r:id="rId15"/>
    <p:sldId id="2147483404" r:id="rId16"/>
    <p:sldId id="2147483405" r:id="rId17"/>
    <p:sldId id="2147483364" r:id="rId18"/>
    <p:sldId id="2147483365" r:id="rId19"/>
    <p:sldId id="2147483366" r:id="rId20"/>
    <p:sldId id="2147483271" r:id="rId21"/>
    <p:sldId id="2147483367" r:id="rId22"/>
    <p:sldId id="2147483368" r:id="rId23"/>
    <p:sldId id="2147483322" r:id="rId24"/>
    <p:sldId id="2147483369" r:id="rId25"/>
    <p:sldId id="2147483379" r:id="rId26"/>
    <p:sldId id="2147483376" r:id="rId27"/>
    <p:sldId id="2147483378" r:id="rId28"/>
    <p:sldId id="2147483375" r:id="rId29"/>
    <p:sldId id="2147483371" r:id="rId30"/>
    <p:sldId id="2147483372" r:id="rId31"/>
    <p:sldId id="2147483373" r:id="rId32"/>
    <p:sldId id="2147483384" r:id="rId33"/>
    <p:sldId id="2147483374" r:id="rId34"/>
    <p:sldId id="2147483377" r:id="rId35"/>
    <p:sldId id="2147483381" r:id="rId36"/>
    <p:sldId id="2147483382" r:id="rId37"/>
    <p:sldId id="2147483385" r:id="rId38"/>
    <p:sldId id="2147483386" r:id="rId39"/>
    <p:sldId id="2147483387" r:id="rId40"/>
    <p:sldId id="2147483388" r:id="rId41"/>
    <p:sldId id="2147483389" r:id="rId42"/>
    <p:sldId id="2147483391" r:id="rId43"/>
    <p:sldId id="2147483392" r:id="rId44"/>
    <p:sldId id="2147483390" r:id="rId45"/>
    <p:sldId id="2147483380" r:id="rId46"/>
    <p:sldId id="2147483393" r:id="rId47"/>
    <p:sldId id="2147483396" r:id="rId48"/>
    <p:sldId id="741" r:id="rId49"/>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概要説明" id="{1E3CCBAD-7607-46ED-A09E-9BB1DD5E1AE8}">
          <p14:sldIdLst/>
        </p14:section>
        <p14:section name="公募要領" id="{F30E2156-909D-49FC-B953-D14348BF4FBB}">
          <p14:sldIdLst>
            <p14:sldId id="2147483407"/>
            <p14:sldId id="2147483397"/>
            <p14:sldId id="2147483398"/>
            <p14:sldId id="2147483410"/>
            <p14:sldId id="2147483409"/>
            <p14:sldId id="2147483399"/>
            <p14:sldId id="2147483400"/>
            <p14:sldId id="2147483402"/>
            <p14:sldId id="2147483328"/>
            <p14:sldId id="2147483403"/>
            <p14:sldId id="2147483383"/>
            <p14:sldId id="2147483404"/>
            <p14:sldId id="2147483405"/>
            <p14:sldId id="2147483364"/>
            <p14:sldId id="2147483365"/>
            <p14:sldId id="2147483366"/>
            <p14:sldId id="2147483271"/>
            <p14:sldId id="2147483367"/>
            <p14:sldId id="2147483368"/>
            <p14:sldId id="2147483322"/>
            <p14:sldId id="2147483369"/>
            <p14:sldId id="2147483379"/>
            <p14:sldId id="2147483376"/>
            <p14:sldId id="2147483378"/>
            <p14:sldId id="2147483375"/>
            <p14:sldId id="2147483371"/>
            <p14:sldId id="2147483372"/>
            <p14:sldId id="2147483373"/>
            <p14:sldId id="2147483384"/>
            <p14:sldId id="2147483374"/>
            <p14:sldId id="2147483377"/>
            <p14:sldId id="2147483381"/>
            <p14:sldId id="2147483382"/>
            <p14:sldId id="2147483385"/>
            <p14:sldId id="2147483386"/>
            <p14:sldId id="2147483387"/>
            <p14:sldId id="2147483388"/>
            <p14:sldId id="2147483389"/>
            <p14:sldId id="2147483391"/>
            <p14:sldId id="2147483392"/>
            <p14:sldId id="2147483390"/>
            <p14:sldId id="2147483380"/>
            <p14:sldId id="2147483393"/>
            <p14:sldId id="2147483396"/>
            <p14:sldId id="741"/>
          </p14:sldIdLst>
        </p14:section>
      </p14:sectionLst>
    </p:ext>
    <p:ext uri="{EFAFB233-063F-42B5-8137-9DF3F51BA10A}">
      <p15:sldGuideLst xmlns:p15="http://schemas.microsoft.com/office/powerpoint/2012/main">
        <p15:guide id="1" pos="3840" userDrawn="1">
          <p15:clr>
            <a:srgbClr val="FBAE40"/>
          </p15:clr>
        </p15:guide>
        <p15:guide id="2" orient="horz" pos="216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B842A5-1FB0-2167-4C47-C217B3B5581A}" name="Windows ユーザー" initials="W" userId="Windows ユーザー" providerId="None"/>
  <p188:author id="{D12B4ACE-9422-32FC-61C9-EE847E0957A0}" name="川口 太生" initials="川太" userId="S::kawaguchi-hiroki1@meti.go.jp::ef86c7eb-da2e-4136-a8b0-eac6ebd1d2c4" providerId="AD"/>
  <p188:author id="{9CFAC4CF-157B-7D87-1C95-F0091E701B5D}" name="windows ユーザー" initials="H" userId="windows ユーザー"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66FF66"/>
    <a:srgbClr val="99FF99"/>
    <a:srgbClr val="00FF00"/>
    <a:srgbClr val="FF99CC"/>
    <a:srgbClr val="FFCCFF"/>
    <a:srgbClr val="FF6699"/>
    <a:srgbClr val="016F96"/>
    <a:srgbClr val="A0153A"/>
    <a:srgbClr val="0064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3C8354-5033-4029-8431-3152EFCFDC56}" v="4" dt="2026-07-27T05:30:37.809"/>
  </p1510:revLst>
</p1510:revInfo>
</file>

<file path=ppt/tableStyles.xml><?xml version="1.0" encoding="utf-8"?>
<a:tblStyleLst xmlns:a="http://schemas.openxmlformats.org/drawingml/2006/main" def="{7DF18680-E054-41AD-8BC1-D1AEF772440D}">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濃色スタイル 1 - アクセント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濃色スタイル 1 - アクセント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濃色スタイル 1 - アクセント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濃色スタイル 1 - アクセント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濃色スタイル 1 - アクセント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濃色スタイル 1 - アクセント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840"/>
        <p:guide orient="horz" pos="2160"/>
      </p:guideLst>
    </p:cSldViewPr>
  </p:slideViewPr>
  <p:notesViewPr>
    <p:cSldViewPr snapToGrid="0">
      <p:cViewPr>
        <p:scale>
          <a:sx n="1" d="2"/>
          <a:sy n="1" d="2"/>
        </p:scale>
        <p:origin x="0" y="0"/>
      </p:cViewPr>
      <p:guideLst>
        <p:guide orient="horz" pos="3108"/>
        <p:guide pos="21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清見" userId="79d42758-9e52-4c99-8815-803e7af62f68" providerId="ADAL" clId="{A2C45BC1-44C8-46A2-A20A-F6001C1E2CF5}"/>
    <pc:docChg chg="undo custSel modSld sldOrd">
      <pc:chgData name="GIO清見" userId="79d42758-9e52-4c99-8815-803e7af62f68" providerId="ADAL" clId="{A2C45BC1-44C8-46A2-A20A-F6001C1E2CF5}" dt="2026-07-27T05:30:37.809" v="1401" actId="13926"/>
      <pc:docMkLst>
        <pc:docMk/>
      </pc:docMkLst>
      <pc:sldChg chg="modSp mod">
        <pc:chgData name="GIO清見" userId="79d42758-9e52-4c99-8815-803e7af62f68" providerId="ADAL" clId="{A2C45BC1-44C8-46A2-A20A-F6001C1E2CF5}" dt="2026-07-24T01:50:45.172" v="1396" actId="6549"/>
        <pc:sldMkLst>
          <pc:docMk/>
          <pc:sldMk cId="826571167" sldId="741"/>
        </pc:sldMkLst>
        <pc:spChg chg="mod">
          <ac:chgData name="GIO清見" userId="79d42758-9e52-4c99-8815-803e7af62f68" providerId="ADAL" clId="{A2C45BC1-44C8-46A2-A20A-F6001C1E2CF5}" dt="2026-07-24T01:50:45.172" v="1396" actId="6549"/>
          <ac:spMkLst>
            <pc:docMk/>
            <pc:sldMk cId="826571167" sldId="741"/>
            <ac:spMk id="12" creationId="{5D28B063-EC68-3797-3E36-924C96EF7304}"/>
          </ac:spMkLst>
        </pc:spChg>
      </pc:sldChg>
      <pc:sldChg chg="modSp mod ord">
        <pc:chgData name="GIO清見" userId="79d42758-9e52-4c99-8815-803e7af62f68" providerId="ADAL" clId="{A2C45BC1-44C8-46A2-A20A-F6001C1E2CF5}" dt="2026-07-27T05:30:37.809" v="1401" actId="13926"/>
        <pc:sldMkLst>
          <pc:docMk/>
          <pc:sldMk cId="2803052716" sldId="2147483271"/>
        </pc:sldMkLst>
        <pc:spChg chg="mod">
          <ac:chgData name="GIO清見" userId="79d42758-9e52-4c99-8815-803e7af62f68" providerId="ADAL" clId="{A2C45BC1-44C8-46A2-A20A-F6001C1E2CF5}" dt="2026-07-24T01:48:42.242" v="1368" actId="6549"/>
          <ac:spMkLst>
            <pc:docMk/>
            <pc:sldMk cId="2803052716" sldId="2147483271"/>
            <ac:spMk id="2" creationId="{2B8216DC-BC03-710F-A9BB-AC93ABC2646C}"/>
          </ac:spMkLst>
        </pc:spChg>
        <pc:spChg chg="mod">
          <ac:chgData name="GIO清見" userId="79d42758-9e52-4c99-8815-803e7af62f68" providerId="ADAL" clId="{A2C45BC1-44C8-46A2-A20A-F6001C1E2CF5}" dt="2026-07-23T07:44:56.033" v="922" actId="1076"/>
          <ac:spMkLst>
            <pc:docMk/>
            <pc:sldMk cId="2803052716" sldId="2147483271"/>
            <ac:spMk id="4" creationId="{669EB5FD-A661-459B-276F-C8D62293D476}"/>
          </ac:spMkLst>
        </pc:spChg>
        <pc:spChg chg="mod">
          <ac:chgData name="GIO清見" userId="79d42758-9e52-4c99-8815-803e7af62f68" providerId="ADAL" clId="{A2C45BC1-44C8-46A2-A20A-F6001C1E2CF5}" dt="2026-07-27T05:30:37.809" v="1401" actId="13926"/>
          <ac:spMkLst>
            <pc:docMk/>
            <pc:sldMk cId="2803052716" sldId="2147483271"/>
            <ac:spMk id="12" creationId="{C042823B-A14D-745F-782E-561712F74656}"/>
          </ac:spMkLst>
        </pc:spChg>
      </pc:sldChg>
      <pc:sldChg chg="modSp mod ord">
        <pc:chgData name="GIO清見" userId="79d42758-9e52-4c99-8815-803e7af62f68" providerId="ADAL" clId="{A2C45BC1-44C8-46A2-A20A-F6001C1E2CF5}" dt="2026-07-24T01:48:56.682" v="1371" actId="6549"/>
        <pc:sldMkLst>
          <pc:docMk/>
          <pc:sldMk cId="1560783013" sldId="2147483322"/>
        </pc:sldMkLst>
        <pc:spChg chg="mod">
          <ac:chgData name="GIO清見" userId="79d42758-9e52-4c99-8815-803e7af62f68" providerId="ADAL" clId="{A2C45BC1-44C8-46A2-A20A-F6001C1E2CF5}" dt="2026-07-23T07:44:33.560" v="918" actId="1076"/>
          <ac:spMkLst>
            <pc:docMk/>
            <pc:sldMk cId="1560783013" sldId="2147483322"/>
            <ac:spMk id="4" creationId="{FBB5188D-F46A-C98F-64F2-AA64534664FF}"/>
          </ac:spMkLst>
        </pc:spChg>
        <pc:spChg chg="mod">
          <ac:chgData name="GIO清見" userId="79d42758-9e52-4c99-8815-803e7af62f68" providerId="ADAL" clId="{A2C45BC1-44C8-46A2-A20A-F6001C1E2CF5}" dt="2026-07-24T01:48:56.682" v="1371" actId="6549"/>
          <ac:spMkLst>
            <pc:docMk/>
            <pc:sldMk cId="1560783013" sldId="2147483322"/>
            <ac:spMk id="11" creationId="{36C61251-447B-F4FA-7823-6EF83C5FFA04}"/>
          </ac:spMkLst>
        </pc:spChg>
      </pc:sldChg>
      <pc:sldChg chg="modSp mod">
        <pc:chgData name="GIO清見" userId="79d42758-9e52-4c99-8815-803e7af62f68" providerId="ADAL" clId="{A2C45BC1-44C8-46A2-A20A-F6001C1E2CF5}" dt="2026-07-24T01:48:06.194" v="1360" actId="6549"/>
        <pc:sldMkLst>
          <pc:docMk/>
          <pc:sldMk cId="3599464046" sldId="2147483328"/>
        </pc:sldMkLst>
        <pc:spChg chg="mod">
          <ac:chgData name="GIO清見" userId="79d42758-9e52-4c99-8815-803e7af62f68" providerId="ADAL" clId="{A2C45BC1-44C8-46A2-A20A-F6001C1E2CF5}" dt="2026-07-24T01:48:06.194" v="1360" actId="6549"/>
          <ac:spMkLst>
            <pc:docMk/>
            <pc:sldMk cId="3599464046" sldId="2147483328"/>
            <ac:spMk id="7" creationId="{46DA41D8-BCCA-7034-DD57-539BC90DD0BE}"/>
          </ac:spMkLst>
        </pc:spChg>
        <pc:spChg chg="mod">
          <ac:chgData name="GIO清見" userId="79d42758-9e52-4c99-8815-803e7af62f68" providerId="ADAL" clId="{A2C45BC1-44C8-46A2-A20A-F6001C1E2CF5}" dt="2026-07-23T07:45:37.075" v="929" actId="1076"/>
          <ac:spMkLst>
            <pc:docMk/>
            <pc:sldMk cId="3599464046" sldId="2147483328"/>
            <ac:spMk id="51" creationId="{E0F21A99-CACE-69F2-DB6B-DC99168FF128}"/>
          </ac:spMkLst>
        </pc:spChg>
      </pc:sldChg>
      <pc:sldChg chg="modSp mod">
        <pc:chgData name="GIO清見" userId="79d42758-9e52-4c99-8815-803e7af62f68" providerId="ADAL" clId="{A2C45BC1-44C8-46A2-A20A-F6001C1E2CF5}" dt="2026-07-24T01:48:29.264" v="1365" actId="6549"/>
        <pc:sldMkLst>
          <pc:docMk/>
          <pc:sldMk cId="2417184105" sldId="2147483364"/>
        </pc:sldMkLst>
        <pc:spChg chg="mod">
          <ac:chgData name="GIO清見" userId="79d42758-9e52-4c99-8815-803e7af62f68" providerId="ADAL" clId="{A2C45BC1-44C8-46A2-A20A-F6001C1E2CF5}" dt="2026-07-24T01:48:29.264" v="1365" actId="6549"/>
          <ac:spMkLst>
            <pc:docMk/>
            <pc:sldMk cId="2417184105" sldId="2147483364"/>
            <ac:spMk id="6" creationId="{EC244CAE-6BCD-B8C0-3864-00D3179710C7}"/>
          </ac:spMkLst>
        </pc:spChg>
        <pc:spChg chg="mod">
          <ac:chgData name="GIO清見" userId="79d42758-9e52-4c99-8815-803e7af62f68" providerId="ADAL" clId="{A2C45BC1-44C8-46A2-A20A-F6001C1E2CF5}" dt="2026-07-23T07:45:14.457" v="925" actId="1076"/>
          <ac:spMkLst>
            <pc:docMk/>
            <pc:sldMk cId="2417184105" sldId="2147483364"/>
            <ac:spMk id="23" creationId="{D4CAE328-DFCA-37C5-BE7E-C9BD6DA009EA}"/>
          </ac:spMkLst>
        </pc:spChg>
      </pc:sldChg>
      <pc:sldChg chg="modSp mod">
        <pc:chgData name="GIO清見" userId="79d42758-9e52-4c99-8815-803e7af62f68" providerId="ADAL" clId="{A2C45BC1-44C8-46A2-A20A-F6001C1E2CF5}" dt="2026-07-24T01:48:33.731" v="1366" actId="6549"/>
        <pc:sldMkLst>
          <pc:docMk/>
          <pc:sldMk cId="3652849171" sldId="2147483365"/>
        </pc:sldMkLst>
        <pc:spChg chg="mod">
          <ac:chgData name="GIO清見" userId="79d42758-9e52-4c99-8815-803e7af62f68" providerId="ADAL" clId="{A2C45BC1-44C8-46A2-A20A-F6001C1E2CF5}" dt="2026-07-24T01:48:33.731" v="1366" actId="6549"/>
          <ac:spMkLst>
            <pc:docMk/>
            <pc:sldMk cId="3652849171" sldId="2147483365"/>
            <ac:spMk id="4" creationId="{2DFE3EB8-73E3-FD20-DC4C-C87805740A52}"/>
          </ac:spMkLst>
        </pc:spChg>
        <pc:spChg chg="mod">
          <ac:chgData name="GIO清見" userId="79d42758-9e52-4c99-8815-803e7af62f68" providerId="ADAL" clId="{A2C45BC1-44C8-46A2-A20A-F6001C1E2CF5}" dt="2026-07-23T07:45:07.608" v="924" actId="1076"/>
          <ac:spMkLst>
            <pc:docMk/>
            <pc:sldMk cId="3652849171" sldId="2147483365"/>
            <ac:spMk id="22" creationId="{2CB14F80-7733-7447-1DF2-F05BBBFA12FA}"/>
          </ac:spMkLst>
        </pc:spChg>
      </pc:sldChg>
      <pc:sldChg chg="modSp mod ord">
        <pc:chgData name="GIO清見" userId="79d42758-9e52-4c99-8815-803e7af62f68" providerId="ADAL" clId="{A2C45BC1-44C8-46A2-A20A-F6001C1E2CF5}" dt="2026-07-24T01:48:38.007" v="1367" actId="6549"/>
        <pc:sldMkLst>
          <pc:docMk/>
          <pc:sldMk cId="2321601356" sldId="2147483366"/>
        </pc:sldMkLst>
        <pc:spChg chg="mod">
          <ac:chgData name="GIO清見" userId="79d42758-9e52-4c99-8815-803e7af62f68" providerId="ADAL" clId="{A2C45BC1-44C8-46A2-A20A-F6001C1E2CF5}" dt="2026-07-24T01:48:38.007" v="1367" actId="6549"/>
          <ac:spMkLst>
            <pc:docMk/>
            <pc:sldMk cId="2321601356" sldId="2147483366"/>
            <ac:spMk id="5" creationId="{E97736C1-64FD-8BB1-1B18-CBEC5BEC3DC4}"/>
          </ac:spMkLst>
        </pc:spChg>
        <pc:spChg chg="mod">
          <ac:chgData name="GIO清見" userId="79d42758-9e52-4c99-8815-803e7af62f68" providerId="ADAL" clId="{A2C45BC1-44C8-46A2-A20A-F6001C1E2CF5}" dt="2026-07-23T07:45:03.138" v="923" actId="1076"/>
          <ac:spMkLst>
            <pc:docMk/>
            <pc:sldMk cId="2321601356" sldId="2147483366"/>
            <ac:spMk id="16" creationId="{7F4BBD01-D140-9963-B1A6-20EF1CCD2306}"/>
          </ac:spMkLst>
        </pc:spChg>
      </pc:sldChg>
      <pc:sldChg chg="modSp mod ord">
        <pc:chgData name="GIO清見" userId="79d42758-9e52-4c99-8815-803e7af62f68" providerId="ADAL" clId="{A2C45BC1-44C8-46A2-A20A-F6001C1E2CF5}" dt="2026-07-24T01:48:45.799" v="1369" actId="6549"/>
        <pc:sldMkLst>
          <pc:docMk/>
          <pc:sldMk cId="1070505637" sldId="2147483367"/>
        </pc:sldMkLst>
        <pc:spChg chg="mod">
          <ac:chgData name="GIO清見" userId="79d42758-9e52-4c99-8815-803e7af62f68" providerId="ADAL" clId="{A2C45BC1-44C8-46A2-A20A-F6001C1E2CF5}" dt="2026-07-23T07:44:50.420" v="921" actId="1076"/>
          <ac:spMkLst>
            <pc:docMk/>
            <pc:sldMk cId="1070505637" sldId="2147483367"/>
            <ac:spMk id="2" creationId="{D536BC3B-1F6C-3E51-7863-4E5CC3590614}"/>
          </ac:spMkLst>
        </pc:spChg>
        <pc:spChg chg="mod">
          <ac:chgData name="GIO清見" userId="79d42758-9e52-4c99-8815-803e7af62f68" providerId="ADAL" clId="{A2C45BC1-44C8-46A2-A20A-F6001C1E2CF5}" dt="2026-07-24T01:48:45.799" v="1369" actId="6549"/>
          <ac:spMkLst>
            <pc:docMk/>
            <pc:sldMk cId="1070505637" sldId="2147483367"/>
            <ac:spMk id="8" creationId="{07E7CDA7-D842-54CF-C358-7B3434537F96}"/>
          </ac:spMkLst>
        </pc:spChg>
      </pc:sldChg>
      <pc:sldChg chg="modSp mod ord">
        <pc:chgData name="GIO清見" userId="79d42758-9e52-4c99-8815-803e7af62f68" providerId="ADAL" clId="{A2C45BC1-44C8-46A2-A20A-F6001C1E2CF5}" dt="2026-07-24T01:48:52.044" v="1370" actId="6549"/>
        <pc:sldMkLst>
          <pc:docMk/>
          <pc:sldMk cId="1982102560" sldId="2147483368"/>
        </pc:sldMkLst>
        <pc:spChg chg="mod">
          <ac:chgData name="GIO清見" userId="79d42758-9e52-4c99-8815-803e7af62f68" providerId="ADAL" clId="{A2C45BC1-44C8-46A2-A20A-F6001C1E2CF5}" dt="2026-07-23T07:44:44.715" v="920" actId="1076"/>
          <ac:spMkLst>
            <pc:docMk/>
            <pc:sldMk cId="1982102560" sldId="2147483368"/>
            <ac:spMk id="12" creationId="{D8AD4817-8347-C12A-D64D-34C3CD30483B}"/>
          </ac:spMkLst>
        </pc:spChg>
        <pc:spChg chg="mod">
          <ac:chgData name="GIO清見" userId="79d42758-9e52-4c99-8815-803e7af62f68" providerId="ADAL" clId="{A2C45BC1-44C8-46A2-A20A-F6001C1E2CF5}" dt="2026-07-24T01:48:52.044" v="1370" actId="6549"/>
          <ac:spMkLst>
            <pc:docMk/>
            <pc:sldMk cId="1982102560" sldId="2147483368"/>
            <ac:spMk id="15" creationId="{0BC05860-39E5-A46B-F287-E41AACDD5EDB}"/>
          </ac:spMkLst>
        </pc:spChg>
      </pc:sldChg>
      <pc:sldChg chg="modSp mod ord">
        <pc:chgData name="GIO清見" userId="79d42758-9e52-4c99-8815-803e7af62f68" providerId="ADAL" clId="{A2C45BC1-44C8-46A2-A20A-F6001C1E2CF5}" dt="2026-07-24T01:49:02.799" v="1372" actId="6549"/>
        <pc:sldMkLst>
          <pc:docMk/>
          <pc:sldMk cId="3394549647" sldId="2147483369"/>
        </pc:sldMkLst>
        <pc:spChg chg="mod">
          <ac:chgData name="GIO清見" userId="79d42758-9e52-4c99-8815-803e7af62f68" providerId="ADAL" clId="{A2C45BC1-44C8-46A2-A20A-F6001C1E2CF5}" dt="2026-07-23T07:44:38.968" v="919" actId="1076"/>
          <ac:spMkLst>
            <pc:docMk/>
            <pc:sldMk cId="3394549647" sldId="2147483369"/>
            <ac:spMk id="4" creationId="{2EEC2F3F-0628-6B82-0E31-5D7465117FC6}"/>
          </ac:spMkLst>
        </pc:spChg>
        <pc:spChg chg="mod">
          <ac:chgData name="GIO清見" userId="79d42758-9e52-4c99-8815-803e7af62f68" providerId="ADAL" clId="{A2C45BC1-44C8-46A2-A20A-F6001C1E2CF5}" dt="2026-07-24T01:49:02.799" v="1372" actId="6549"/>
          <ac:spMkLst>
            <pc:docMk/>
            <pc:sldMk cId="3394549647" sldId="2147483369"/>
            <ac:spMk id="5" creationId="{DFCB8034-4E23-0D2C-8CB7-D1353ABEA9E4}"/>
          </ac:spMkLst>
        </pc:spChg>
      </pc:sldChg>
      <pc:sldChg chg="modSp mod ord">
        <pc:chgData name="GIO清見" userId="79d42758-9e52-4c99-8815-803e7af62f68" providerId="ADAL" clId="{A2C45BC1-44C8-46A2-A20A-F6001C1E2CF5}" dt="2026-07-24T01:49:32" v="1377" actId="6549"/>
        <pc:sldMkLst>
          <pc:docMk/>
          <pc:sldMk cId="4056118757" sldId="2147483371"/>
        </pc:sldMkLst>
        <pc:spChg chg="mod">
          <ac:chgData name="GIO清見" userId="79d42758-9e52-4c99-8815-803e7af62f68" providerId="ADAL" clId="{A2C45BC1-44C8-46A2-A20A-F6001C1E2CF5}" dt="2026-07-24T01:49:32" v="1377" actId="6549"/>
          <ac:spMkLst>
            <pc:docMk/>
            <pc:sldMk cId="4056118757" sldId="2147483371"/>
            <ac:spMk id="14" creationId="{994F8A07-73EA-0331-93F4-729656BA22C7}"/>
          </ac:spMkLst>
        </pc:spChg>
        <pc:spChg chg="mod">
          <ac:chgData name="GIO清見" userId="79d42758-9e52-4c99-8815-803e7af62f68" providerId="ADAL" clId="{A2C45BC1-44C8-46A2-A20A-F6001C1E2CF5}" dt="2026-07-23T07:44:30.068" v="917" actId="1076"/>
          <ac:spMkLst>
            <pc:docMk/>
            <pc:sldMk cId="4056118757" sldId="2147483371"/>
            <ac:spMk id="15" creationId="{703106FB-548E-42F4-4BE6-F3AEA7508418}"/>
          </ac:spMkLst>
        </pc:spChg>
      </pc:sldChg>
      <pc:sldChg chg="modSp mod ord">
        <pc:chgData name="GIO清見" userId="79d42758-9e52-4c99-8815-803e7af62f68" providerId="ADAL" clId="{A2C45BC1-44C8-46A2-A20A-F6001C1E2CF5}" dt="2026-07-24T01:49:36.149" v="1378" actId="6549"/>
        <pc:sldMkLst>
          <pc:docMk/>
          <pc:sldMk cId="632879368" sldId="2147483372"/>
        </pc:sldMkLst>
        <pc:spChg chg="mod">
          <ac:chgData name="GIO清見" userId="79d42758-9e52-4c99-8815-803e7af62f68" providerId="ADAL" clId="{A2C45BC1-44C8-46A2-A20A-F6001C1E2CF5}" dt="2026-07-23T07:44:23.804" v="916" actId="1076"/>
          <ac:spMkLst>
            <pc:docMk/>
            <pc:sldMk cId="632879368" sldId="2147483372"/>
            <ac:spMk id="10" creationId="{A4B8B7BB-6529-1594-E694-912EE3B1A32D}"/>
          </ac:spMkLst>
        </pc:spChg>
        <pc:spChg chg="mod">
          <ac:chgData name="GIO清見" userId="79d42758-9e52-4c99-8815-803e7af62f68" providerId="ADAL" clId="{A2C45BC1-44C8-46A2-A20A-F6001C1E2CF5}" dt="2026-07-24T01:49:36.149" v="1378" actId="6549"/>
          <ac:spMkLst>
            <pc:docMk/>
            <pc:sldMk cId="632879368" sldId="2147483372"/>
            <ac:spMk id="12" creationId="{52FBC898-5A9A-E148-09B7-63823613E8DA}"/>
          </ac:spMkLst>
        </pc:spChg>
      </pc:sldChg>
      <pc:sldChg chg="modSp mod">
        <pc:chgData name="GIO清見" userId="79d42758-9e52-4c99-8815-803e7af62f68" providerId="ADAL" clId="{A2C45BC1-44C8-46A2-A20A-F6001C1E2CF5}" dt="2026-07-24T01:49:40.150" v="1379" actId="6549"/>
        <pc:sldMkLst>
          <pc:docMk/>
          <pc:sldMk cId="34501993" sldId="2147483373"/>
        </pc:sldMkLst>
        <pc:spChg chg="mod">
          <ac:chgData name="GIO清見" userId="79d42758-9e52-4c99-8815-803e7af62f68" providerId="ADAL" clId="{A2C45BC1-44C8-46A2-A20A-F6001C1E2CF5}" dt="2026-07-24T01:49:40.150" v="1379" actId="6549"/>
          <ac:spMkLst>
            <pc:docMk/>
            <pc:sldMk cId="34501993" sldId="2147483373"/>
            <ac:spMk id="14" creationId="{FEEB5AC6-F21F-812A-E043-2CEC4CC395ED}"/>
          </ac:spMkLst>
        </pc:spChg>
        <pc:spChg chg="mod">
          <ac:chgData name="GIO清見" userId="79d42758-9e52-4c99-8815-803e7af62f68" providerId="ADAL" clId="{A2C45BC1-44C8-46A2-A20A-F6001C1E2CF5}" dt="2026-07-23T07:44:17.836" v="915" actId="1076"/>
          <ac:spMkLst>
            <pc:docMk/>
            <pc:sldMk cId="34501993" sldId="2147483373"/>
            <ac:spMk id="16" creationId="{66ACEFD9-B05B-963F-98D3-503EBA79A0E0}"/>
          </ac:spMkLst>
        </pc:spChg>
      </pc:sldChg>
      <pc:sldChg chg="modSp mod">
        <pc:chgData name="GIO清見" userId="79d42758-9e52-4c99-8815-803e7af62f68" providerId="ADAL" clId="{A2C45BC1-44C8-46A2-A20A-F6001C1E2CF5}" dt="2026-07-24T01:49:47.579" v="1381" actId="6549"/>
        <pc:sldMkLst>
          <pc:docMk/>
          <pc:sldMk cId="3145762202" sldId="2147483374"/>
        </pc:sldMkLst>
        <pc:spChg chg="mod">
          <ac:chgData name="GIO清見" userId="79d42758-9e52-4c99-8815-803e7af62f68" providerId="ADAL" clId="{A2C45BC1-44C8-46A2-A20A-F6001C1E2CF5}" dt="2026-07-23T07:44:13.477" v="914" actId="1076"/>
          <ac:spMkLst>
            <pc:docMk/>
            <pc:sldMk cId="3145762202" sldId="2147483374"/>
            <ac:spMk id="2" creationId="{312F9304-EED6-14E7-66B2-EB3299176C42}"/>
          </ac:spMkLst>
        </pc:spChg>
        <pc:spChg chg="mod">
          <ac:chgData name="GIO清見" userId="79d42758-9e52-4c99-8815-803e7af62f68" providerId="ADAL" clId="{A2C45BC1-44C8-46A2-A20A-F6001C1E2CF5}" dt="2026-07-24T01:49:47.579" v="1381" actId="6549"/>
          <ac:spMkLst>
            <pc:docMk/>
            <pc:sldMk cId="3145762202" sldId="2147483374"/>
            <ac:spMk id="12" creationId="{C652CBAD-0F29-25FB-D98B-BFE9C7A67F3C}"/>
          </ac:spMkLst>
        </pc:spChg>
      </pc:sldChg>
      <pc:sldChg chg="modSp mod ord">
        <pc:chgData name="GIO清見" userId="79d42758-9e52-4c99-8815-803e7af62f68" providerId="ADAL" clId="{A2C45BC1-44C8-46A2-A20A-F6001C1E2CF5}" dt="2026-07-24T01:49:27.097" v="1376" actId="6549"/>
        <pc:sldMkLst>
          <pc:docMk/>
          <pc:sldMk cId="1433712764" sldId="2147483375"/>
        </pc:sldMkLst>
        <pc:spChg chg="mod">
          <ac:chgData name="GIO清見" userId="79d42758-9e52-4c99-8815-803e7af62f68" providerId="ADAL" clId="{A2C45BC1-44C8-46A2-A20A-F6001C1E2CF5}" dt="2026-07-24T01:49:27.097" v="1376" actId="6549"/>
          <ac:spMkLst>
            <pc:docMk/>
            <pc:sldMk cId="1433712764" sldId="2147483375"/>
            <ac:spMk id="4" creationId="{0ADFE15D-9711-F41A-871D-480492075D78}"/>
          </ac:spMkLst>
        </pc:spChg>
        <pc:spChg chg="mod">
          <ac:chgData name="GIO清見" userId="79d42758-9e52-4c99-8815-803e7af62f68" providerId="ADAL" clId="{A2C45BC1-44C8-46A2-A20A-F6001C1E2CF5}" dt="2026-07-24T01:32:57.361" v="1326" actId="14100"/>
          <ac:spMkLst>
            <pc:docMk/>
            <pc:sldMk cId="1433712764" sldId="2147483375"/>
            <ac:spMk id="8" creationId="{402F7581-7B00-2CC6-02E1-19BAF06F4E2A}"/>
          </ac:spMkLst>
        </pc:spChg>
        <pc:spChg chg="mod">
          <ac:chgData name="GIO清見" userId="79d42758-9e52-4c99-8815-803e7af62f68" providerId="ADAL" clId="{A2C45BC1-44C8-46A2-A20A-F6001C1E2CF5}" dt="2026-07-23T07:44:09.147" v="913" actId="1076"/>
          <ac:spMkLst>
            <pc:docMk/>
            <pc:sldMk cId="1433712764" sldId="2147483375"/>
            <ac:spMk id="63" creationId="{8E6435DB-B6B7-8EAC-893B-2AFCF359774B}"/>
          </ac:spMkLst>
        </pc:spChg>
      </pc:sldChg>
      <pc:sldChg chg="addSp modSp mod ord">
        <pc:chgData name="GIO清見" userId="79d42758-9e52-4c99-8815-803e7af62f68" providerId="ADAL" clId="{A2C45BC1-44C8-46A2-A20A-F6001C1E2CF5}" dt="2026-07-27T01:01:46.272" v="1397" actId="1076"/>
        <pc:sldMkLst>
          <pc:docMk/>
          <pc:sldMk cId="2481725205" sldId="2147483376"/>
        </pc:sldMkLst>
        <pc:spChg chg="add mod">
          <ac:chgData name="GIO清見" userId="79d42758-9e52-4c99-8815-803e7af62f68" providerId="ADAL" clId="{A2C45BC1-44C8-46A2-A20A-F6001C1E2CF5}" dt="2026-07-27T01:01:46.272" v="1397" actId="1076"/>
          <ac:spMkLst>
            <pc:docMk/>
            <pc:sldMk cId="2481725205" sldId="2147483376"/>
            <ac:spMk id="4" creationId="{2FC4B465-0C8D-B4B5-A411-91E88FCE979E}"/>
          </ac:spMkLst>
        </pc:spChg>
        <pc:spChg chg="mod">
          <ac:chgData name="GIO清見" userId="79d42758-9e52-4c99-8815-803e7af62f68" providerId="ADAL" clId="{A2C45BC1-44C8-46A2-A20A-F6001C1E2CF5}" dt="2026-07-24T01:49:16.393" v="1374" actId="6549"/>
          <ac:spMkLst>
            <pc:docMk/>
            <pc:sldMk cId="2481725205" sldId="2147483376"/>
            <ac:spMk id="6" creationId="{593B3D32-8B4B-D720-B66D-37366B7C1BD5}"/>
          </ac:spMkLst>
        </pc:spChg>
        <pc:spChg chg="mod">
          <ac:chgData name="GIO清見" userId="79d42758-9e52-4c99-8815-803e7af62f68" providerId="ADAL" clId="{A2C45BC1-44C8-46A2-A20A-F6001C1E2CF5}" dt="2026-07-24T01:29:31.103" v="1260" actId="1076"/>
          <ac:spMkLst>
            <pc:docMk/>
            <pc:sldMk cId="2481725205" sldId="2147483376"/>
            <ac:spMk id="8" creationId="{92717DB3-D54B-E354-04DA-FE720413FFE2}"/>
          </ac:spMkLst>
        </pc:spChg>
        <pc:spChg chg="mod">
          <ac:chgData name="GIO清見" userId="79d42758-9e52-4c99-8815-803e7af62f68" providerId="ADAL" clId="{A2C45BC1-44C8-46A2-A20A-F6001C1E2CF5}" dt="2026-07-23T07:43:45.893" v="909" actId="1076"/>
          <ac:spMkLst>
            <pc:docMk/>
            <pc:sldMk cId="2481725205" sldId="2147483376"/>
            <ac:spMk id="34" creationId="{9053E9D8-7252-1B4C-762E-EF689210809A}"/>
          </ac:spMkLst>
        </pc:spChg>
      </pc:sldChg>
      <pc:sldChg chg="addSp delSp modSp mod">
        <pc:chgData name="GIO清見" userId="79d42758-9e52-4c99-8815-803e7af62f68" providerId="ADAL" clId="{A2C45BC1-44C8-46A2-A20A-F6001C1E2CF5}" dt="2026-07-24T01:49:50.943" v="1382" actId="6549"/>
        <pc:sldMkLst>
          <pc:docMk/>
          <pc:sldMk cId="2766657359" sldId="2147483377"/>
        </pc:sldMkLst>
        <pc:spChg chg="mod">
          <ac:chgData name="GIO清見" userId="79d42758-9e52-4c99-8815-803e7af62f68" providerId="ADAL" clId="{A2C45BC1-44C8-46A2-A20A-F6001C1E2CF5}" dt="2026-07-23T07:43:58.629" v="911" actId="1076"/>
          <ac:spMkLst>
            <pc:docMk/>
            <pc:sldMk cId="2766657359" sldId="2147483377"/>
            <ac:spMk id="2" creationId="{4266EDD6-6E63-1993-7D04-66BDB0AFAA4B}"/>
          </ac:spMkLst>
        </pc:spChg>
        <pc:spChg chg="mod">
          <ac:chgData name="GIO清見" userId="79d42758-9e52-4c99-8815-803e7af62f68" providerId="ADAL" clId="{A2C45BC1-44C8-46A2-A20A-F6001C1E2CF5}" dt="2026-07-24T01:49:50.943" v="1382" actId="6549"/>
          <ac:spMkLst>
            <pc:docMk/>
            <pc:sldMk cId="2766657359" sldId="2147483377"/>
            <ac:spMk id="13" creationId="{15DFCA75-9760-E55D-7656-7322E6797B44}"/>
          </ac:spMkLst>
        </pc:spChg>
        <pc:spChg chg="add">
          <ac:chgData name="GIO清見" userId="79d42758-9e52-4c99-8815-803e7af62f68" providerId="ADAL" clId="{A2C45BC1-44C8-46A2-A20A-F6001C1E2CF5}" dt="2026-07-23T06:55:08.139" v="818" actId="22"/>
          <ac:spMkLst>
            <pc:docMk/>
            <pc:sldMk cId="2766657359" sldId="2147483377"/>
            <ac:spMk id="16" creationId="{115DAD6A-8CC9-B62F-541E-428E444E039F}"/>
          </ac:spMkLst>
        </pc:spChg>
      </pc:sldChg>
      <pc:sldChg chg="modSp mod ord">
        <pc:chgData name="GIO清見" userId="79d42758-9e52-4c99-8815-803e7af62f68" providerId="ADAL" clId="{A2C45BC1-44C8-46A2-A20A-F6001C1E2CF5}" dt="2026-07-24T01:49:21.752" v="1375" actId="6549"/>
        <pc:sldMkLst>
          <pc:docMk/>
          <pc:sldMk cId="849204816" sldId="2147483378"/>
        </pc:sldMkLst>
        <pc:spChg chg="mod">
          <ac:chgData name="GIO清見" userId="79d42758-9e52-4c99-8815-803e7af62f68" providerId="ADAL" clId="{A2C45BC1-44C8-46A2-A20A-F6001C1E2CF5}" dt="2026-07-23T07:43:52.669" v="910" actId="1076"/>
          <ac:spMkLst>
            <pc:docMk/>
            <pc:sldMk cId="849204816" sldId="2147483378"/>
            <ac:spMk id="59" creationId="{1031598D-2DC5-6E19-E358-44CE53C0FFE7}"/>
          </ac:spMkLst>
        </pc:spChg>
        <pc:spChg chg="mod">
          <ac:chgData name="GIO清見" userId="79d42758-9e52-4c99-8815-803e7af62f68" providerId="ADAL" clId="{A2C45BC1-44C8-46A2-A20A-F6001C1E2CF5}" dt="2026-07-24T01:49:21.752" v="1375" actId="6549"/>
          <ac:spMkLst>
            <pc:docMk/>
            <pc:sldMk cId="849204816" sldId="2147483378"/>
            <ac:spMk id="62" creationId="{12625F66-672A-5ADE-9C3E-0D090C8EE3C5}"/>
          </ac:spMkLst>
        </pc:spChg>
      </pc:sldChg>
      <pc:sldChg chg="modSp mod ord">
        <pc:chgData name="GIO清見" userId="79d42758-9e52-4c99-8815-803e7af62f68" providerId="ADAL" clId="{A2C45BC1-44C8-46A2-A20A-F6001C1E2CF5}" dt="2026-07-24T01:49:10.046" v="1373" actId="6549"/>
        <pc:sldMkLst>
          <pc:docMk/>
          <pc:sldMk cId="2941362299" sldId="2147483379"/>
        </pc:sldMkLst>
        <pc:spChg chg="mod">
          <ac:chgData name="GIO清見" userId="79d42758-9e52-4c99-8815-803e7af62f68" providerId="ADAL" clId="{A2C45BC1-44C8-46A2-A20A-F6001C1E2CF5}" dt="2026-07-24T01:49:10.046" v="1373" actId="6549"/>
          <ac:spMkLst>
            <pc:docMk/>
            <pc:sldMk cId="2941362299" sldId="2147483379"/>
            <ac:spMk id="6" creationId="{FA1055D5-0AF9-ECC8-70DB-7CA6F6C2D7C4}"/>
          </ac:spMkLst>
        </pc:spChg>
        <pc:spChg chg="mod">
          <ac:chgData name="GIO清見" userId="79d42758-9e52-4c99-8815-803e7af62f68" providerId="ADAL" clId="{A2C45BC1-44C8-46A2-A20A-F6001C1E2CF5}" dt="2026-07-23T07:43:41.617" v="908" actId="1076"/>
          <ac:spMkLst>
            <pc:docMk/>
            <pc:sldMk cId="2941362299" sldId="2147483379"/>
            <ac:spMk id="60" creationId="{503F3535-094F-F005-94BE-CDCE9B704EDA}"/>
          </ac:spMkLst>
        </pc:spChg>
      </pc:sldChg>
      <pc:sldChg chg="modSp mod ord">
        <pc:chgData name="GIO清見" userId="79d42758-9e52-4c99-8815-803e7af62f68" providerId="ADAL" clId="{A2C45BC1-44C8-46A2-A20A-F6001C1E2CF5}" dt="2026-07-24T01:50:35.902" v="1393" actId="6549"/>
        <pc:sldMkLst>
          <pc:docMk/>
          <pc:sldMk cId="3049969963" sldId="2147483380"/>
        </pc:sldMkLst>
        <pc:spChg chg="mod">
          <ac:chgData name="GIO清見" userId="79d42758-9e52-4c99-8815-803e7af62f68" providerId="ADAL" clId="{A2C45BC1-44C8-46A2-A20A-F6001C1E2CF5}" dt="2026-07-24T01:50:35.902" v="1393" actId="6549"/>
          <ac:spMkLst>
            <pc:docMk/>
            <pc:sldMk cId="3049969963" sldId="2147483380"/>
            <ac:spMk id="18" creationId="{8A71F17B-4929-58C8-69F0-5DF755F8B7D4}"/>
          </ac:spMkLst>
        </pc:spChg>
        <pc:spChg chg="mod">
          <ac:chgData name="GIO清見" userId="79d42758-9e52-4c99-8815-803e7af62f68" providerId="ADAL" clId="{A2C45BC1-44C8-46A2-A20A-F6001C1E2CF5}" dt="2026-07-23T07:44:03.742" v="912" actId="1076"/>
          <ac:spMkLst>
            <pc:docMk/>
            <pc:sldMk cId="3049969963" sldId="2147483380"/>
            <ac:spMk id="20" creationId="{2D7DA05E-D482-1A26-A119-56D25C00EFF0}"/>
          </ac:spMkLst>
        </pc:spChg>
      </pc:sldChg>
      <pc:sldChg chg="addSp delSp modSp mod">
        <pc:chgData name="GIO清見" userId="79d42758-9e52-4c99-8815-803e7af62f68" providerId="ADAL" clId="{A2C45BC1-44C8-46A2-A20A-F6001C1E2CF5}" dt="2026-07-24T01:49:54.725" v="1383" actId="6549"/>
        <pc:sldMkLst>
          <pc:docMk/>
          <pc:sldMk cId="543026129" sldId="2147483381"/>
        </pc:sldMkLst>
        <pc:spChg chg="add">
          <ac:chgData name="GIO清見" userId="79d42758-9e52-4c99-8815-803e7af62f68" providerId="ADAL" clId="{A2C45BC1-44C8-46A2-A20A-F6001C1E2CF5}" dt="2026-07-23T06:57:51.892" v="867" actId="22"/>
          <ac:spMkLst>
            <pc:docMk/>
            <pc:sldMk cId="543026129" sldId="2147483381"/>
            <ac:spMk id="4" creationId="{8B535A0F-BC25-EF50-8C5B-C1AF0F6339AD}"/>
          </ac:spMkLst>
        </pc:spChg>
        <pc:spChg chg="mod">
          <ac:chgData name="GIO清見" userId="79d42758-9e52-4c99-8815-803e7af62f68" providerId="ADAL" clId="{A2C45BC1-44C8-46A2-A20A-F6001C1E2CF5}" dt="2026-07-23T07:43:35.190" v="907" actId="1076"/>
          <ac:spMkLst>
            <pc:docMk/>
            <pc:sldMk cId="543026129" sldId="2147483381"/>
            <ac:spMk id="22" creationId="{05237774-CB97-3730-3E5F-484903F95E50}"/>
          </ac:spMkLst>
        </pc:spChg>
        <pc:spChg chg="add">
          <ac:chgData name="GIO清見" userId="79d42758-9e52-4c99-8815-803e7af62f68" providerId="ADAL" clId="{A2C45BC1-44C8-46A2-A20A-F6001C1E2CF5}" dt="2026-07-23T06:57:51.892" v="867" actId="22"/>
          <ac:spMkLst>
            <pc:docMk/>
            <pc:sldMk cId="543026129" sldId="2147483381"/>
            <ac:spMk id="23" creationId="{CE6222BA-DA5D-7232-86C2-183A3E9F9F15}"/>
          </ac:spMkLst>
        </pc:spChg>
        <pc:spChg chg="mod">
          <ac:chgData name="GIO清見" userId="79d42758-9e52-4c99-8815-803e7af62f68" providerId="ADAL" clId="{A2C45BC1-44C8-46A2-A20A-F6001C1E2CF5}" dt="2026-07-24T01:49:54.725" v="1383" actId="6549"/>
          <ac:spMkLst>
            <pc:docMk/>
            <pc:sldMk cId="543026129" sldId="2147483381"/>
            <ac:spMk id="25" creationId="{41DDE020-C603-61DC-4166-D08EDDC46E4B}"/>
          </ac:spMkLst>
        </pc:spChg>
      </pc:sldChg>
      <pc:sldChg chg="addSp delSp modSp mod">
        <pc:chgData name="GIO清見" userId="79d42758-9e52-4c99-8815-803e7af62f68" providerId="ADAL" clId="{A2C45BC1-44C8-46A2-A20A-F6001C1E2CF5}" dt="2026-07-24T01:49:59.365" v="1384" actId="6549"/>
        <pc:sldMkLst>
          <pc:docMk/>
          <pc:sldMk cId="1778239466" sldId="2147483382"/>
        </pc:sldMkLst>
        <pc:spChg chg="add">
          <ac:chgData name="GIO清見" userId="79d42758-9e52-4c99-8815-803e7af62f68" providerId="ADAL" clId="{A2C45BC1-44C8-46A2-A20A-F6001C1E2CF5}" dt="2026-07-23T06:57:58.109" v="869" actId="22"/>
          <ac:spMkLst>
            <pc:docMk/>
            <pc:sldMk cId="1778239466" sldId="2147483382"/>
            <ac:spMk id="4" creationId="{361DCAE0-824B-51F8-BA77-EEC75AB34A62}"/>
          </ac:spMkLst>
        </pc:spChg>
        <pc:spChg chg="mod">
          <ac:chgData name="GIO清見" userId="79d42758-9e52-4c99-8815-803e7af62f68" providerId="ADAL" clId="{A2C45BC1-44C8-46A2-A20A-F6001C1E2CF5}" dt="2026-07-23T07:43:28.310" v="906" actId="1076"/>
          <ac:spMkLst>
            <pc:docMk/>
            <pc:sldMk cId="1778239466" sldId="2147483382"/>
            <ac:spMk id="15" creationId="{CBC4F45A-69C9-9C3F-55E1-069739B15003}"/>
          </ac:spMkLst>
        </pc:spChg>
        <pc:spChg chg="add">
          <ac:chgData name="GIO清見" userId="79d42758-9e52-4c99-8815-803e7af62f68" providerId="ADAL" clId="{A2C45BC1-44C8-46A2-A20A-F6001C1E2CF5}" dt="2026-07-23T06:57:58.109" v="869" actId="22"/>
          <ac:spMkLst>
            <pc:docMk/>
            <pc:sldMk cId="1778239466" sldId="2147483382"/>
            <ac:spMk id="17" creationId="{46B427CC-B987-ADC0-5508-260A8C1E32DE}"/>
          </ac:spMkLst>
        </pc:spChg>
        <pc:spChg chg="mod">
          <ac:chgData name="GIO清見" userId="79d42758-9e52-4c99-8815-803e7af62f68" providerId="ADAL" clId="{A2C45BC1-44C8-46A2-A20A-F6001C1E2CF5}" dt="2026-07-24T01:49:59.365" v="1384" actId="6549"/>
          <ac:spMkLst>
            <pc:docMk/>
            <pc:sldMk cId="1778239466" sldId="2147483382"/>
            <ac:spMk id="19" creationId="{7EE4BD2F-6335-5727-5F35-EB4E1D15B5EE}"/>
          </ac:spMkLst>
        </pc:spChg>
      </pc:sldChg>
      <pc:sldChg chg="modSp mod ord">
        <pc:chgData name="GIO清見" userId="79d42758-9e52-4c99-8815-803e7af62f68" providerId="ADAL" clId="{A2C45BC1-44C8-46A2-A20A-F6001C1E2CF5}" dt="2026-07-24T01:48:16.186" v="1362" actId="6549"/>
        <pc:sldMkLst>
          <pc:docMk/>
          <pc:sldMk cId="3092356229" sldId="2147483383"/>
        </pc:sldMkLst>
        <pc:spChg chg="mod">
          <ac:chgData name="GIO清見" userId="79d42758-9e52-4c99-8815-803e7af62f68" providerId="ADAL" clId="{A2C45BC1-44C8-46A2-A20A-F6001C1E2CF5}" dt="2026-07-24T01:48:16.186" v="1362" actId="6549"/>
          <ac:spMkLst>
            <pc:docMk/>
            <pc:sldMk cId="3092356229" sldId="2147483383"/>
            <ac:spMk id="5" creationId="{41B84DE6-E9CA-28D4-7C50-A8FDCBC88035}"/>
          </ac:spMkLst>
        </pc:spChg>
        <pc:spChg chg="mod">
          <ac:chgData name="GIO清見" userId="79d42758-9e52-4c99-8815-803e7af62f68" providerId="ADAL" clId="{A2C45BC1-44C8-46A2-A20A-F6001C1E2CF5}" dt="2026-07-23T02:21:14.343" v="410" actId="6549"/>
          <ac:spMkLst>
            <pc:docMk/>
            <pc:sldMk cId="3092356229" sldId="2147483383"/>
            <ac:spMk id="6" creationId="{4F800014-2591-6F68-E225-40CB3C482E30}"/>
          </ac:spMkLst>
        </pc:spChg>
        <pc:spChg chg="mod">
          <ac:chgData name="GIO清見" userId="79d42758-9e52-4c99-8815-803e7af62f68" providerId="ADAL" clId="{A2C45BC1-44C8-46A2-A20A-F6001C1E2CF5}" dt="2026-07-23T07:43:21.471" v="905" actId="1076"/>
          <ac:spMkLst>
            <pc:docMk/>
            <pc:sldMk cId="3092356229" sldId="2147483383"/>
            <ac:spMk id="14" creationId="{561EA4E9-3693-7255-7F70-C948494C0253}"/>
          </ac:spMkLst>
        </pc:spChg>
      </pc:sldChg>
      <pc:sldChg chg="modSp mod ord">
        <pc:chgData name="GIO清見" userId="79d42758-9e52-4c99-8815-803e7af62f68" providerId="ADAL" clId="{A2C45BC1-44C8-46A2-A20A-F6001C1E2CF5}" dt="2026-07-24T01:49:44.319" v="1380" actId="6549"/>
        <pc:sldMkLst>
          <pc:docMk/>
          <pc:sldMk cId="2196926059" sldId="2147483384"/>
        </pc:sldMkLst>
        <pc:spChg chg="mod">
          <ac:chgData name="GIO清見" userId="79d42758-9e52-4c99-8815-803e7af62f68" providerId="ADAL" clId="{A2C45BC1-44C8-46A2-A20A-F6001C1E2CF5}" dt="2026-07-24T01:49:44.319" v="1380" actId="6549"/>
          <ac:spMkLst>
            <pc:docMk/>
            <pc:sldMk cId="2196926059" sldId="2147483384"/>
            <ac:spMk id="5" creationId="{12C91E0A-AE0B-FF8A-630A-AAF8B78F9296}"/>
          </ac:spMkLst>
        </pc:spChg>
        <pc:spChg chg="mod">
          <ac:chgData name="GIO清見" userId="79d42758-9e52-4c99-8815-803e7af62f68" providerId="ADAL" clId="{A2C45BC1-44C8-46A2-A20A-F6001C1E2CF5}" dt="2026-07-23T07:43:15.404" v="904" actId="1076"/>
          <ac:spMkLst>
            <pc:docMk/>
            <pc:sldMk cId="2196926059" sldId="2147483384"/>
            <ac:spMk id="34" creationId="{83E18E07-A9C2-1F66-1B78-4E0A587D57FE}"/>
          </ac:spMkLst>
        </pc:spChg>
      </pc:sldChg>
      <pc:sldChg chg="modSp mod">
        <pc:chgData name="GIO清見" userId="79d42758-9e52-4c99-8815-803e7af62f68" providerId="ADAL" clId="{A2C45BC1-44C8-46A2-A20A-F6001C1E2CF5}" dt="2026-07-24T01:50:03.349" v="1385" actId="6549"/>
        <pc:sldMkLst>
          <pc:docMk/>
          <pc:sldMk cId="3286018839" sldId="2147483385"/>
        </pc:sldMkLst>
        <pc:spChg chg="mod">
          <ac:chgData name="GIO清見" userId="79d42758-9e52-4c99-8815-803e7af62f68" providerId="ADAL" clId="{A2C45BC1-44C8-46A2-A20A-F6001C1E2CF5}" dt="2026-07-24T01:50:03.349" v="1385" actId="6549"/>
          <ac:spMkLst>
            <pc:docMk/>
            <pc:sldMk cId="3286018839" sldId="2147483385"/>
            <ac:spMk id="7" creationId="{579C1A95-11DD-674F-E00D-CDFCB55B1072}"/>
          </ac:spMkLst>
        </pc:spChg>
        <pc:spChg chg="mod">
          <ac:chgData name="GIO清見" userId="79d42758-9e52-4c99-8815-803e7af62f68" providerId="ADAL" clId="{A2C45BC1-44C8-46A2-A20A-F6001C1E2CF5}" dt="2026-07-23T07:48:05.436" v="940" actId="1076"/>
          <ac:spMkLst>
            <pc:docMk/>
            <pc:sldMk cId="3286018839" sldId="2147483385"/>
            <ac:spMk id="29" creationId="{67C4A2DD-2707-9939-619A-D332A1494817}"/>
          </ac:spMkLst>
        </pc:spChg>
      </pc:sldChg>
      <pc:sldChg chg="modSp mod">
        <pc:chgData name="GIO清見" userId="79d42758-9e52-4c99-8815-803e7af62f68" providerId="ADAL" clId="{A2C45BC1-44C8-46A2-A20A-F6001C1E2CF5}" dt="2026-07-24T01:50:10.160" v="1386" actId="6549"/>
        <pc:sldMkLst>
          <pc:docMk/>
          <pc:sldMk cId="1997445280" sldId="2147483386"/>
        </pc:sldMkLst>
        <pc:spChg chg="mod">
          <ac:chgData name="GIO清見" userId="79d42758-9e52-4c99-8815-803e7af62f68" providerId="ADAL" clId="{A2C45BC1-44C8-46A2-A20A-F6001C1E2CF5}" dt="2026-07-24T01:50:10.160" v="1386" actId="6549"/>
          <ac:spMkLst>
            <pc:docMk/>
            <pc:sldMk cId="1997445280" sldId="2147483386"/>
            <ac:spMk id="7" creationId="{2F696947-CFB7-FFE3-19CE-73FAEEA065A5}"/>
          </ac:spMkLst>
        </pc:spChg>
        <pc:spChg chg="mod">
          <ac:chgData name="GIO清見" userId="79d42758-9e52-4c99-8815-803e7af62f68" providerId="ADAL" clId="{A2C45BC1-44C8-46A2-A20A-F6001C1E2CF5}" dt="2026-07-23T07:42:56.895" v="901" actId="1076"/>
          <ac:spMkLst>
            <pc:docMk/>
            <pc:sldMk cId="1997445280" sldId="2147483386"/>
            <ac:spMk id="51" creationId="{C444A855-9F9C-E481-2FAA-13CA839777BA}"/>
          </ac:spMkLst>
        </pc:spChg>
      </pc:sldChg>
      <pc:sldChg chg="modSp mod">
        <pc:chgData name="GIO清見" userId="79d42758-9e52-4c99-8815-803e7af62f68" providerId="ADAL" clId="{A2C45BC1-44C8-46A2-A20A-F6001C1E2CF5}" dt="2026-07-24T01:50:14.158" v="1387" actId="6549"/>
        <pc:sldMkLst>
          <pc:docMk/>
          <pc:sldMk cId="2662541097" sldId="2147483387"/>
        </pc:sldMkLst>
        <pc:spChg chg="mod">
          <ac:chgData name="GIO清見" userId="79d42758-9e52-4c99-8815-803e7af62f68" providerId="ADAL" clId="{A2C45BC1-44C8-46A2-A20A-F6001C1E2CF5}" dt="2026-07-24T01:50:14.158" v="1387" actId="6549"/>
          <ac:spMkLst>
            <pc:docMk/>
            <pc:sldMk cId="2662541097" sldId="2147483387"/>
            <ac:spMk id="4" creationId="{D935E1A6-449C-E337-559E-418E4953292B}"/>
          </ac:spMkLst>
        </pc:spChg>
        <pc:spChg chg="mod">
          <ac:chgData name="GIO清見" userId="79d42758-9e52-4c99-8815-803e7af62f68" providerId="ADAL" clId="{A2C45BC1-44C8-46A2-A20A-F6001C1E2CF5}" dt="2026-07-23T07:42:47.899" v="899" actId="1076"/>
          <ac:spMkLst>
            <pc:docMk/>
            <pc:sldMk cId="2662541097" sldId="2147483387"/>
            <ac:spMk id="57" creationId="{0FB834D9-0979-A34D-F21A-5CAFD588FC7F}"/>
          </ac:spMkLst>
        </pc:spChg>
      </pc:sldChg>
      <pc:sldChg chg="modSp mod">
        <pc:chgData name="GIO清見" userId="79d42758-9e52-4c99-8815-803e7af62f68" providerId="ADAL" clId="{A2C45BC1-44C8-46A2-A20A-F6001C1E2CF5}" dt="2026-07-24T01:50:17.818" v="1388" actId="6549"/>
        <pc:sldMkLst>
          <pc:docMk/>
          <pc:sldMk cId="1530352305" sldId="2147483388"/>
        </pc:sldMkLst>
        <pc:spChg chg="mod">
          <ac:chgData name="GIO清見" userId="79d42758-9e52-4c99-8815-803e7af62f68" providerId="ADAL" clId="{A2C45BC1-44C8-46A2-A20A-F6001C1E2CF5}" dt="2026-07-24T01:50:17.818" v="1388" actId="6549"/>
          <ac:spMkLst>
            <pc:docMk/>
            <pc:sldMk cId="1530352305" sldId="2147483388"/>
            <ac:spMk id="25" creationId="{8B1A128E-E6C6-89EE-7EAE-89F10969D504}"/>
          </ac:spMkLst>
        </pc:spChg>
        <pc:spChg chg="mod">
          <ac:chgData name="GIO清見" userId="79d42758-9e52-4c99-8815-803e7af62f68" providerId="ADAL" clId="{A2C45BC1-44C8-46A2-A20A-F6001C1E2CF5}" dt="2026-07-23T07:42:31.939" v="897" actId="1076"/>
          <ac:spMkLst>
            <pc:docMk/>
            <pc:sldMk cId="1530352305" sldId="2147483388"/>
            <ac:spMk id="32" creationId="{52726490-CAC1-3841-ECA2-AAF8F7992879}"/>
          </ac:spMkLst>
        </pc:spChg>
      </pc:sldChg>
      <pc:sldChg chg="modSp mod">
        <pc:chgData name="GIO清見" userId="79d42758-9e52-4c99-8815-803e7af62f68" providerId="ADAL" clId="{A2C45BC1-44C8-46A2-A20A-F6001C1E2CF5}" dt="2026-07-24T01:50:21.494" v="1389" actId="6549"/>
        <pc:sldMkLst>
          <pc:docMk/>
          <pc:sldMk cId="2633863000" sldId="2147483389"/>
        </pc:sldMkLst>
        <pc:spChg chg="mod">
          <ac:chgData name="GIO清見" userId="79d42758-9e52-4c99-8815-803e7af62f68" providerId="ADAL" clId="{A2C45BC1-44C8-46A2-A20A-F6001C1E2CF5}" dt="2026-07-24T01:50:21.494" v="1389" actId="6549"/>
          <ac:spMkLst>
            <pc:docMk/>
            <pc:sldMk cId="2633863000" sldId="2147483389"/>
            <ac:spMk id="6" creationId="{AD1C07BF-4A5C-455B-2CC7-4C1854BDDC74}"/>
          </ac:spMkLst>
        </pc:spChg>
        <pc:spChg chg="mod">
          <ac:chgData name="GIO清見" userId="79d42758-9e52-4c99-8815-803e7af62f68" providerId="ADAL" clId="{A2C45BC1-44C8-46A2-A20A-F6001C1E2CF5}" dt="2026-07-23T07:42:23.327" v="895" actId="1076"/>
          <ac:spMkLst>
            <pc:docMk/>
            <pc:sldMk cId="2633863000" sldId="2147483389"/>
            <ac:spMk id="177" creationId="{31F42DEB-3002-9E22-EA7C-2C172C36B4B4}"/>
          </ac:spMkLst>
        </pc:spChg>
      </pc:sldChg>
      <pc:sldChg chg="modSp mod ord">
        <pc:chgData name="GIO清見" userId="79d42758-9e52-4c99-8815-803e7af62f68" providerId="ADAL" clId="{A2C45BC1-44C8-46A2-A20A-F6001C1E2CF5}" dt="2026-07-24T01:50:32.604" v="1392" actId="6549"/>
        <pc:sldMkLst>
          <pc:docMk/>
          <pc:sldMk cId="3822102634" sldId="2147483390"/>
        </pc:sldMkLst>
        <pc:spChg chg="mod">
          <ac:chgData name="GIO清見" userId="79d42758-9e52-4c99-8815-803e7af62f68" providerId="ADAL" clId="{A2C45BC1-44C8-46A2-A20A-F6001C1E2CF5}" dt="2026-07-24T01:50:32.604" v="1392" actId="6549"/>
          <ac:spMkLst>
            <pc:docMk/>
            <pc:sldMk cId="3822102634" sldId="2147483390"/>
            <ac:spMk id="8" creationId="{589B0D0C-785B-8B3F-837B-72414D8A52A1}"/>
          </ac:spMkLst>
        </pc:spChg>
        <pc:spChg chg="mod">
          <ac:chgData name="GIO清見" userId="79d42758-9e52-4c99-8815-803e7af62f68" providerId="ADAL" clId="{A2C45BC1-44C8-46A2-A20A-F6001C1E2CF5}" dt="2026-07-23T07:42:03.132" v="892" actId="1076"/>
          <ac:spMkLst>
            <pc:docMk/>
            <pc:sldMk cId="3822102634" sldId="2147483390"/>
            <ac:spMk id="10" creationId="{51C06981-5CA2-E6E1-A8FC-069693BC6906}"/>
          </ac:spMkLst>
        </pc:spChg>
      </pc:sldChg>
      <pc:sldChg chg="modSp mod ord">
        <pc:chgData name="GIO清見" userId="79d42758-9e52-4c99-8815-803e7af62f68" providerId="ADAL" clId="{A2C45BC1-44C8-46A2-A20A-F6001C1E2CF5}" dt="2026-07-24T01:50:25.150" v="1390" actId="6549"/>
        <pc:sldMkLst>
          <pc:docMk/>
          <pc:sldMk cId="4105506098" sldId="2147483391"/>
        </pc:sldMkLst>
        <pc:spChg chg="mod">
          <ac:chgData name="GIO清見" userId="79d42758-9e52-4c99-8815-803e7af62f68" providerId="ADAL" clId="{A2C45BC1-44C8-46A2-A20A-F6001C1E2CF5}" dt="2026-07-24T01:50:25.150" v="1390" actId="6549"/>
          <ac:spMkLst>
            <pc:docMk/>
            <pc:sldMk cId="4105506098" sldId="2147483391"/>
            <ac:spMk id="6" creationId="{7BD59443-E7C2-DA34-78D2-71014D4F5BD9}"/>
          </ac:spMkLst>
        </pc:spChg>
        <pc:spChg chg="mod">
          <ac:chgData name="GIO清見" userId="79d42758-9e52-4c99-8815-803e7af62f68" providerId="ADAL" clId="{A2C45BC1-44C8-46A2-A20A-F6001C1E2CF5}" dt="2026-07-23T07:42:11.176" v="893" actId="1076"/>
          <ac:spMkLst>
            <pc:docMk/>
            <pc:sldMk cId="4105506098" sldId="2147483391"/>
            <ac:spMk id="21" creationId="{8C2748F0-48A4-F660-C676-C194C979A8D8}"/>
          </ac:spMkLst>
        </pc:spChg>
      </pc:sldChg>
      <pc:sldChg chg="modSp mod">
        <pc:chgData name="GIO清見" userId="79d42758-9e52-4c99-8815-803e7af62f68" providerId="ADAL" clId="{A2C45BC1-44C8-46A2-A20A-F6001C1E2CF5}" dt="2026-07-24T01:50:28.652" v="1391" actId="6549"/>
        <pc:sldMkLst>
          <pc:docMk/>
          <pc:sldMk cId="4105460932" sldId="2147483392"/>
        </pc:sldMkLst>
        <pc:spChg chg="mod">
          <ac:chgData name="GIO清見" userId="79d42758-9e52-4c99-8815-803e7af62f68" providerId="ADAL" clId="{A2C45BC1-44C8-46A2-A20A-F6001C1E2CF5}" dt="2026-07-24T01:50:28.652" v="1391" actId="6549"/>
          <ac:spMkLst>
            <pc:docMk/>
            <pc:sldMk cId="4105460932" sldId="2147483392"/>
            <ac:spMk id="6" creationId="{228F1968-F713-5532-3830-BBB6B8CB5377}"/>
          </ac:spMkLst>
        </pc:spChg>
        <pc:spChg chg="mod">
          <ac:chgData name="GIO清見" userId="79d42758-9e52-4c99-8815-803e7af62f68" providerId="ADAL" clId="{A2C45BC1-44C8-46A2-A20A-F6001C1E2CF5}" dt="2026-07-23T07:38:42.307" v="888" actId="1076"/>
          <ac:spMkLst>
            <pc:docMk/>
            <pc:sldMk cId="4105460932" sldId="2147483392"/>
            <ac:spMk id="25" creationId="{0A0103DC-751A-EDF9-BA60-16951C883BC3}"/>
          </ac:spMkLst>
        </pc:spChg>
      </pc:sldChg>
      <pc:sldChg chg="modSp mod ord">
        <pc:chgData name="GIO清見" userId="79d42758-9e52-4c99-8815-803e7af62f68" providerId="ADAL" clId="{A2C45BC1-44C8-46A2-A20A-F6001C1E2CF5}" dt="2026-07-24T01:50:38.785" v="1394" actId="6549"/>
        <pc:sldMkLst>
          <pc:docMk/>
          <pc:sldMk cId="3503199143" sldId="2147483393"/>
        </pc:sldMkLst>
        <pc:spChg chg="mod">
          <ac:chgData name="GIO清見" userId="79d42758-9e52-4c99-8815-803e7af62f68" providerId="ADAL" clId="{A2C45BC1-44C8-46A2-A20A-F6001C1E2CF5}" dt="2026-07-23T07:41:58.957" v="891" actId="1076"/>
          <ac:spMkLst>
            <pc:docMk/>
            <pc:sldMk cId="3503199143" sldId="2147483393"/>
            <ac:spMk id="7" creationId="{B49C8A05-53FE-5EC9-AF9C-00C3453FC3FB}"/>
          </ac:spMkLst>
        </pc:spChg>
        <pc:spChg chg="mod">
          <ac:chgData name="GIO清見" userId="79d42758-9e52-4c99-8815-803e7af62f68" providerId="ADAL" clId="{A2C45BC1-44C8-46A2-A20A-F6001C1E2CF5}" dt="2026-07-24T01:50:38.785" v="1394" actId="6549"/>
          <ac:spMkLst>
            <pc:docMk/>
            <pc:sldMk cId="3503199143" sldId="2147483393"/>
            <ac:spMk id="12" creationId="{948F024A-A49C-1EBF-7192-9296DED27CF6}"/>
          </ac:spMkLst>
        </pc:spChg>
      </pc:sldChg>
      <pc:sldChg chg="modSp mod">
        <pc:chgData name="GIO清見" userId="79d42758-9e52-4c99-8815-803e7af62f68" providerId="ADAL" clId="{A2C45BC1-44C8-46A2-A20A-F6001C1E2CF5}" dt="2026-07-24T01:50:42.195" v="1395" actId="6549"/>
        <pc:sldMkLst>
          <pc:docMk/>
          <pc:sldMk cId="939986638" sldId="2147483396"/>
        </pc:sldMkLst>
        <pc:spChg chg="mod">
          <ac:chgData name="GIO清見" userId="79d42758-9e52-4c99-8815-803e7af62f68" providerId="ADAL" clId="{A2C45BC1-44C8-46A2-A20A-F6001C1E2CF5}" dt="2026-07-24T01:50:42.195" v="1395" actId="6549"/>
          <ac:spMkLst>
            <pc:docMk/>
            <pc:sldMk cId="939986638" sldId="2147483396"/>
            <ac:spMk id="5" creationId="{B0ECC983-A4D0-378E-BF98-123D0B01B7D7}"/>
          </ac:spMkLst>
        </pc:spChg>
        <pc:spChg chg="mod">
          <ac:chgData name="GIO清見" userId="79d42758-9e52-4c99-8815-803e7af62f68" providerId="ADAL" clId="{A2C45BC1-44C8-46A2-A20A-F6001C1E2CF5}" dt="2026-07-23T07:41:21.014" v="890" actId="1076"/>
          <ac:spMkLst>
            <pc:docMk/>
            <pc:sldMk cId="939986638" sldId="2147483396"/>
            <ac:spMk id="12" creationId="{23337962-40B0-694E-9957-43D8970E62DF}"/>
          </ac:spMkLst>
        </pc:spChg>
      </pc:sldChg>
      <pc:sldChg chg="modSp mod">
        <pc:chgData name="GIO清見" userId="79d42758-9e52-4c99-8815-803e7af62f68" providerId="ADAL" clId="{A2C45BC1-44C8-46A2-A20A-F6001C1E2CF5}" dt="2026-07-23T07:46:23.582" v="938" actId="1076"/>
        <pc:sldMkLst>
          <pc:docMk/>
          <pc:sldMk cId="1563990663" sldId="2147483397"/>
        </pc:sldMkLst>
        <pc:spChg chg="mod">
          <ac:chgData name="GIO清見" userId="79d42758-9e52-4c99-8815-803e7af62f68" providerId="ADAL" clId="{A2C45BC1-44C8-46A2-A20A-F6001C1E2CF5}" dt="2026-07-23T07:46:23.582" v="938" actId="1076"/>
          <ac:spMkLst>
            <pc:docMk/>
            <pc:sldMk cId="1563990663" sldId="2147483397"/>
            <ac:spMk id="2" creationId="{8E1E011B-73CA-FD2F-9110-7AB43207570B}"/>
          </ac:spMkLst>
        </pc:spChg>
      </pc:sldChg>
      <pc:sldChg chg="modSp mod">
        <pc:chgData name="GIO清見" userId="79d42758-9e52-4c99-8815-803e7af62f68" providerId="ADAL" clId="{A2C45BC1-44C8-46A2-A20A-F6001C1E2CF5}" dt="2026-07-23T07:46:13.774" v="937" actId="1076"/>
        <pc:sldMkLst>
          <pc:docMk/>
          <pc:sldMk cId="4196154922" sldId="2147483398"/>
        </pc:sldMkLst>
        <pc:spChg chg="mod">
          <ac:chgData name="GIO清見" userId="79d42758-9e52-4c99-8815-803e7af62f68" providerId="ADAL" clId="{A2C45BC1-44C8-46A2-A20A-F6001C1E2CF5}" dt="2026-07-23T07:46:13.774" v="937" actId="1076"/>
          <ac:spMkLst>
            <pc:docMk/>
            <pc:sldMk cId="4196154922" sldId="2147483398"/>
            <ac:spMk id="5" creationId="{37E1D7C4-B08E-538B-E63F-CAECE84C2052}"/>
          </ac:spMkLst>
        </pc:spChg>
      </pc:sldChg>
      <pc:sldChg chg="modSp mod">
        <pc:chgData name="GIO清見" userId="79d42758-9e52-4c99-8815-803e7af62f68" providerId="ADAL" clId="{A2C45BC1-44C8-46A2-A20A-F6001C1E2CF5}" dt="2026-07-23T07:45:54.963" v="932" actId="1076"/>
        <pc:sldMkLst>
          <pc:docMk/>
          <pc:sldMk cId="76498897" sldId="2147483399"/>
        </pc:sldMkLst>
        <pc:spChg chg="mod">
          <ac:chgData name="GIO清見" userId="79d42758-9e52-4c99-8815-803e7af62f68" providerId="ADAL" clId="{A2C45BC1-44C8-46A2-A20A-F6001C1E2CF5}" dt="2026-07-23T07:45:54.963" v="932" actId="1076"/>
          <ac:spMkLst>
            <pc:docMk/>
            <pc:sldMk cId="76498897" sldId="2147483399"/>
            <ac:spMk id="3" creationId="{DEFB8B48-D17C-63B4-D23A-CB29A4B30918}"/>
          </ac:spMkLst>
        </pc:spChg>
      </pc:sldChg>
      <pc:sldChg chg="modSp mod">
        <pc:chgData name="GIO清見" userId="79d42758-9e52-4c99-8815-803e7af62f68" providerId="ADAL" clId="{A2C45BC1-44C8-46A2-A20A-F6001C1E2CF5}" dt="2026-07-24T01:47:54.774" v="1358" actId="6549"/>
        <pc:sldMkLst>
          <pc:docMk/>
          <pc:sldMk cId="1302203537" sldId="2147483400"/>
        </pc:sldMkLst>
        <pc:spChg chg="mod">
          <ac:chgData name="GIO清見" userId="79d42758-9e52-4c99-8815-803e7af62f68" providerId="ADAL" clId="{A2C45BC1-44C8-46A2-A20A-F6001C1E2CF5}" dt="2026-07-24T01:47:54.774" v="1358" actId="6549"/>
          <ac:spMkLst>
            <pc:docMk/>
            <pc:sldMk cId="1302203537" sldId="2147483400"/>
            <ac:spMk id="5" creationId="{DC1B7199-3EED-63B1-19DD-0F2BB2B26C1D}"/>
          </ac:spMkLst>
        </pc:spChg>
        <pc:spChg chg="mod">
          <ac:chgData name="GIO清見" userId="79d42758-9e52-4c99-8815-803e7af62f68" providerId="ADAL" clId="{A2C45BC1-44C8-46A2-A20A-F6001C1E2CF5}" dt="2026-07-23T07:45:50.049" v="931" actId="1076"/>
          <ac:spMkLst>
            <pc:docMk/>
            <pc:sldMk cId="1302203537" sldId="2147483400"/>
            <ac:spMk id="8" creationId="{7B55B9FB-4535-AAB9-2801-09897AFB1367}"/>
          </ac:spMkLst>
        </pc:spChg>
      </pc:sldChg>
      <pc:sldChg chg="modSp mod">
        <pc:chgData name="GIO清見" userId="79d42758-9e52-4c99-8815-803e7af62f68" providerId="ADAL" clId="{A2C45BC1-44C8-46A2-A20A-F6001C1E2CF5}" dt="2026-07-24T01:48:01.019" v="1359" actId="6549"/>
        <pc:sldMkLst>
          <pc:docMk/>
          <pc:sldMk cId="2676154266" sldId="2147483402"/>
        </pc:sldMkLst>
        <pc:spChg chg="mod">
          <ac:chgData name="GIO清見" userId="79d42758-9e52-4c99-8815-803e7af62f68" providerId="ADAL" clId="{A2C45BC1-44C8-46A2-A20A-F6001C1E2CF5}" dt="2026-07-24T01:48:01.019" v="1359" actId="6549"/>
          <ac:spMkLst>
            <pc:docMk/>
            <pc:sldMk cId="2676154266" sldId="2147483402"/>
            <ac:spMk id="2" creationId="{3925F596-85F2-FA4A-0393-AAB3D9519318}"/>
          </ac:spMkLst>
        </pc:spChg>
        <pc:spChg chg="mod">
          <ac:chgData name="GIO清見" userId="79d42758-9e52-4c99-8815-803e7af62f68" providerId="ADAL" clId="{A2C45BC1-44C8-46A2-A20A-F6001C1E2CF5}" dt="2026-07-23T07:45:44.452" v="930" actId="1076"/>
          <ac:spMkLst>
            <pc:docMk/>
            <pc:sldMk cId="2676154266" sldId="2147483402"/>
            <ac:spMk id="51" creationId="{D209AE65-4070-1E01-F4D2-008975DDA76E}"/>
          </ac:spMkLst>
        </pc:spChg>
      </pc:sldChg>
      <pc:sldChg chg="modSp mod ord">
        <pc:chgData name="GIO清見" userId="79d42758-9e52-4c99-8815-803e7af62f68" providerId="ADAL" clId="{A2C45BC1-44C8-46A2-A20A-F6001C1E2CF5}" dt="2026-07-24T01:48:12.269" v="1361" actId="6549"/>
        <pc:sldMkLst>
          <pc:docMk/>
          <pc:sldMk cId="2097904237" sldId="2147483403"/>
        </pc:sldMkLst>
        <pc:spChg chg="mod">
          <ac:chgData name="GIO清見" userId="79d42758-9e52-4c99-8815-803e7af62f68" providerId="ADAL" clId="{A2C45BC1-44C8-46A2-A20A-F6001C1E2CF5}" dt="2026-07-23T07:45:31.946" v="928" actId="1076"/>
          <ac:spMkLst>
            <pc:docMk/>
            <pc:sldMk cId="2097904237" sldId="2147483403"/>
            <ac:spMk id="10" creationId="{59BF2DDA-B5D8-56E3-233C-13A05B9F146D}"/>
          </ac:spMkLst>
        </pc:spChg>
        <pc:spChg chg="mod">
          <ac:chgData name="GIO清見" userId="79d42758-9e52-4c99-8815-803e7af62f68" providerId="ADAL" clId="{A2C45BC1-44C8-46A2-A20A-F6001C1E2CF5}" dt="2026-07-24T01:48:12.269" v="1361" actId="6549"/>
          <ac:spMkLst>
            <pc:docMk/>
            <pc:sldMk cId="2097904237" sldId="2147483403"/>
            <ac:spMk id="12" creationId="{F51C22BD-642E-47D5-EDE1-D24CA329476E}"/>
          </ac:spMkLst>
        </pc:spChg>
      </pc:sldChg>
      <pc:sldChg chg="modSp mod">
        <pc:chgData name="GIO清見" userId="79d42758-9e52-4c99-8815-803e7af62f68" providerId="ADAL" clId="{A2C45BC1-44C8-46A2-A20A-F6001C1E2CF5}" dt="2026-07-24T01:48:20.413" v="1363" actId="6549"/>
        <pc:sldMkLst>
          <pc:docMk/>
          <pc:sldMk cId="1073803693" sldId="2147483404"/>
        </pc:sldMkLst>
        <pc:spChg chg="mod">
          <ac:chgData name="GIO清見" userId="79d42758-9e52-4c99-8815-803e7af62f68" providerId="ADAL" clId="{A2C45BC1-44C8-46A2-A20A-F6001C1E2CF5}" dt="2026-07-23T07:45:27.800" v="927" actId="1076"/>
          <ac:spMkLst>
            <pc:docMk/>
            <pc:sldMk cId="1073803693" sldId="2147483404"/>
            <ac:spMk id="2" creationId="{A59F3CAF-D6D0-F334-4B55-AAE2B6B2BB18}"/>
          </ac:spMkLst>
        </pc:spChg>
        <pc:spChg chg="mod">
          <ac:chgData name="GIO清見" userId="79d42758-9e52-4c99-8815-803e7af62f68" providerId="ADAL" clId="{A2C45BC1-44C8-46A2-A20A-F6001C1E2CF5}" dt="2026-07-24T01:48:20.413" v="1363" actId="6549"/>
          <ac:spMkLst>
            <pc:docMk/>
            <pc:sldMk cId="1073803693" sldId="2147483404"/>
            <ac:spMk id="8" creationId="{5ABECE81-89BA-A52E-2CE6-3DACEB9D4C45}"/>
          </ac:spMkLst>
        </pc:spChg>
      </pc:sldChg>
      <pc:sldChg chg="modSp mod">
        <pc:chgData name="GIO清見" userId="79d42758-9e52-4c99-8815-803e7af62f68" providerId="ADAL" clId="{A2C45BC1-44C8-46A2-A20A-F6001C1E2CF5}" dt="2026-07-24T01:48:24.149" v="1364" actId="6549"/>
        <pc:sldMkLst>
          <pc:docMk/>
          <pc:sldMk cId="1136067928" sldId="2147483405"/>
        </pc:sldMkLst>
        <pc:spChg chg="mod">
          <ac:chgData name="GIO清見" userId="79d42758-9e52-4c99-8815-803e7af62f68" providerId="ADAL" clId="{A2C45BC1-44C8-46A2-A20A-F6001C1E2CF5}" dt="2026-07-24T01:48:24.149" v="1364" actId="6549"/>
          <ac:spMkLst>
            <pc:docMk/>
            <pc:sldMk cId="1136067928" sldId="2147483405"/>
            <ac:spMk id="8" creationId="{B9D10F31-B172-8257-CDA1-A0D6F4768B21}"/>
          </ac:spMkLst>
        </pc:spChg>
        <pc:spChg chg="mod">
          <ac:chgData name="GIO清見" userId="79d42758-9e52-4c99-8815-803e7af62f68" providerId="ADAL" clId="{A2C45BC1-44C8-46A2-A20A-F6001C1E2CF5}" dt="2026-07-23T07:45:22.900" v="926" actId="1076"/>
          <ac:spMkLst>
            <pc:docMk/>
            <pc:sldMk cId="1136067928" sldId="2147483405"/>
            <ac:spMk id="74" creationId="{4961E299-2DA3-4C19-CB1C-130F01121D49}"/>
          </ac:spMkLst>
        </pc:spChg>
      </pc:sldChg>
      <pc:sldChg chg="modSp mod">
        <pc:chgData name="GIO清見" userId="79d42758-9e52-4c99-8815-803e7af62f68" providerId="ADAL" clId="{A2C45BC1-44C8-46A2-A20A-F6001C1E2CF5}" dt="2026-07-24T01:40:48.011" v="1357" actId="1076"/>
        <pc:sldMkLst>
          <pc:docMk/>
          <pc:sldMk cId="360217402" sldId="2147483407"/>
        </pc:sldMkLst>
        <pc:spChg chg="mod">
          <ac:chgData name="GIO清見" userId="79d42758-9e52-4c99-8815-803e7af62f68" providerId="ADAL" clId="{A2C45BC1-44C8-46A2-A20A-F6001C1E2CF5}" dt="2026-07-24T01:40:48.011" v="1357" actId="1076"/>
          <ac:spMkLst>
            <pc:docMk/>
            <pc:sldMk cId="360217402" sldId="2147483407"/>
            <ac:spMk id="6" creationId="{E082008C-C62A-4DAD-9101-5623B6116F5A}"/>
          </ac:spMkLst>
        </pc:spChg>
        <pc:spChg chg="mod">
          <ac:chgData name="GIO清見" userId="79d42758-9e52-4c99-8815-803e7af62f68" providerId="ADAL" clId="{A2C45BC1-44C8-46A2-A20A-F6001C1E2CF5}" dt="2026-07-24T01:40:40.522" v="1356" actId="2711"/>
          <ac:spMkLst>
            <pc:docMk/>
            <pc:sldMk cId="360217402" sldId="2147483407"/>
            <ac:spMk id="11" creationId="{DCBD850F-CDCF-2294-01D3-6033314CF08B}"/>
          </ac:spMkLst>
        </pc:spChg>
        <pc:spChg chg="mod">
          <ac:chgData name="GIO清見" userId="79d42758-9e52-4c99-8815-803e7af62f68" providerId="ADAL" clId="{A2C45BC1-44C8-46A2-A20A-F6001C1E2CF5}" dt="2026-07-23T05:55:50.609" v="809" actId="6549"/>
          <ac:spMkLst>
            <pc:docMk/>
            <pc:sldMk cId="360217402" sldId="2147483407"/>
            <ac:spMk id="12" creationId="{E0684F74-0AB5-A48F-E355-63B4D46BF383}"/>
          </ac:spMkLst>
        </pc:spChg>
      </pc:sldChg>
      <pc:sldChg chg="modSp mod">
        <pc:chgData name="GIO清見" userId="79d42758-9e52-4c99-8815-803e7af62f68" providerId="ADAL" clId="{A2C45BC1-44C8-46A2-A20A-F6001C1E2CF5}" dt="2026-07-23T07:46:01.428" v="933" actId="1076"/>
        <pc:sldMkLst>
          <pc:docMk/>
          <pc:sldMk cId="2727067668" sldId="2147483409"/>
        </pc:sldMkLst>
        <pc:spChg chg="mod">
          <ac:chgData name="GIO清見" userId="79d42758-9e52-4c99-8815-803e7af62f68" providerId="ADAL" clId="{A2C45BC1-44C8-46A2-A20A-F6001C1E2CF5}" dt="2026-07-23T07:46:01.428" v="933" actId="1076"/>
          <ac:spMkLst>
            <pc:docMk/>
            <pc:sldMk cId="2727067668" sldId="2147483409"/>
            <ac:spMk id="12" creationId="{9FAE8BB4-A043-48F1-2D6B-91EA87D33ECC}"/>
          </ac:spMkLst>
        </pc:spChg>
      </pc:sldChg>
      <pc:sldChg chg="modSp mod">
        <pc:chgData name="GIO清見" userId="79d42758-9e52-4c99-8815-803e7af62f68" providerId="ADAL" clId="{A2C45BC1-44C8-46A2-A20A-F6001C1E2CF5}" dt="2026-07-23T07:46:07.627" v="935" actId="1076"/>
        <pc:sldMkLst>
          <pc:docMk/>
          <pc:sldMk cId="3709498399" sldId="2147483410"/>
        </pc:sldMkLst>
        <pc:spChg chg="mod">
          <ac:chgData name="GIO清見" userId="79d42758-9e52-4c99-8815-803e7af62f68" providerId="ADAL" clId="{A2C45BC1-44C8-46A2-A20A-F6001C1E2CF5}" dt="2026-07-23T07:46:07.627" v="935" actId="1076"/>
          <ac:spMkLst>
            <pc:docMk/>
            <pc:sldMk cId="3709498399" sldId="2147483410"/>
            <ac:spMk id="5" creationId="{570ABE67-30FB-495E-420D-6A5AE2D33F35}"/>
          </ac:spMkLst>
        </pc:spChg>
      </pc:sldChg>
    </pc:docChg>
  </pc:docChgLst>
  <pc:docChgLst>
    <pc:chgData name="GIO大植" userId="86b76a72-5373-4383-802c-4c54094884c9" providerId="ADAL" clId="{E76DC763-6222-4EF9-839C-EC27DE1C7E73}"/>
    <pc:docChg chg="undo custSel modSld">
      <pc:chgData name="GIO大植" userId="86b76a72-5373-4383-802c-4c54094884c9" providerId="ADAL" clId="{E76DC763-6222-4EF9-839C-EC27DE1C7E73}" dt="2026-07-24T00:51:01.874" v="158" actId="20577"/>
      <pc:docMkLst>
        <pc:docMk/>
      </pc:docMkLst>
      <pc:sldChg chg="modSp mod">
        <pc:chgData name="GIO大植" userId="86b76a72-5373-4383-802c-4c54094884c9" providerId="ADAL" clId="{E76DC763-6222-4EF9-839C-EC27DE1C7E73}" dt="2026-07-24T00:34:50.767" v="47"/>
        <pc:sldMkLst>
          <pc:docMk/>
          <pc:sldMk cId="826571167" sldId="741"/>
        </pc:sldMkLst>
        <pc:spChg chg="mod">
          <ac:chgData name="GIO大植" userId="86b76a72-5373-4383-802c-4c54094884c9" providerId="ADAL" clId="{E76DC763-6222-4EF9-839C-EC27DE1C7E73}" dt="2026-07-24T00:34:50.767" v="47"/>
          <ac:spMkLst>
            <pc:docMk/>
            <pc:sldMk cId="826571167" sldId="741"/>
            <ac:spMk id="12" creationId="{5D28B063-EC68-3797-3E36-924C96EF7304}"/>
          </ac:spMkLst>
        </pc:spChg>
      </pc:sldChg>
      <pc:sldChg chg="modSp mod">
        <pc:chgData name="GIO大植" userId="86b76a72-5373-4383-802c-4c54094884c9" providerId="ADAL" clId="{E76DC763-6222-4EF9-839C-EC27DE1C7E73}" dt="2026-07-24T00:51:01.874" v="158" actId="20577"/>
        <pc:sldMkLst>
          <pc:docMk/>
          <pc:sldMk cId="2481725205" sldId="2147483376"/>
        </pc:sldMkLst>
        <pc:spChg chg="mod">
          <ac:chgData name="GIO大植" userId="86b76a72-5373-4383-802c-4c54094884c9" providerId="ADAL" clId="{E76DC763-6222-4EF9-839C-EC27DE1C7E73}" dt="2026-07-24T00:51:01.874" v="158" actId="20577"/>
          <ac:spMkLst>
            <pc:docMk/>
            <pc:sldMk cId="2481725205" sldId="2147483376"/>
            <ac:spMk id="6" creationId="{593B3D32-8B4B-D720-B66D-37366B7C1BD5}"/>
          </ac:spMkLst>
        </pc:spChg>
      </pc:sldChg>
      <pc:sldChg chg="modSp mod">
        <pc:chgData name="GIO大植" userId="86b76a72-5373-4383-802c-4c54094884c9" providerId="ADAL" clId="{E76DC763-6222-4EF9-839C-EC27DE1C7E73}" dt="2026-07-24T00:50:29.139" v="157" actId="20577"/>
        <pc:sldMkLst>
          <pc:docMk/>
          <pc:sldMk cId="543026129" sldId="2147483381"/>
        </pc:sldMkLst>
        <pc:spChg chg="mod">
          <ac:chgData name="GIO大植" userId="86b76a72-5373-4383-802c-4c54094884c9" providerId="ADAL" clId="{E76DC763-6222-4EF9-839C-EC27DE1C7E73}" dt="2026-07-24T00:50:29.139" v="157" actId="20577"/>
          <ac:spMkLst>
            <pc:docMk/>
            <pc:sldMk cId="543026129" sldId="2147483381"/>
            <ac:spMk id="25" creationId="{41DDE020-C603-61DC-4166-D08EDDC46E4B}"/>
          </ac:spMkLst>
        </pc:spChg>
      </pc:sldChg>
      <pc:sldChg chg="modSp mod">
        <pc:chgData name="GIO大植" userId="86b76a72-5373-4383-802c-4c54094884c9" providerId="ADAL" clId="{E76DC763-6222-4EF9-839C-EC27DE1C7E73}" dt="2026-07-24T00:45:23.991" v="156" actId="20577"/>
        <pc:sldMkLst>
          <pc:docMk/>
          <pc:sldMk cId="1778239466" sldId="2147483382"/>
        </pc:sldMkLst>
        <pc:spChg chg="mod">
          <ac:chgData name="GIO大植" userId="86b76a72-5373-4383-802c-4c54094884c9" providerId="ADAL" clId="{E76DC763-6222-4EF9-839C-EC27DE1C7E73}" dt="2026-07-24T00:45:23.991" v="156" actId="20577"/>
          <ac:spMkLst>
            <pc:docMk/>
            <pc:sldMk cId="1778239466" sldId="2147483382"/>
            <ac:spMk id="19" creationId="{7EE4BD2F-6335-5727-5F35-EB4E1D15B5EE}"/>
          </ac:spMkLst>
        </pc:spChg>
      </pc:sldChg>
      <pc:sldChg chg="modSp mod">
        <pc:chgData name="GIO大植" userId="86b76a72-5373-4383-802c-4c54094884c9" providerId="ADAL" clId="{E76DC763-6222-4EF9-839C-EC27DE1C7E73}" dt="2026-07-24T00:44:15.490" v="140" actId="20577"/>
        <pc:sldMkLst>
          <pc:docMk/>
          <pc:sldMk cId="3092356229" sldId="2147483383"/>
        </pc:sldMkLst>
        <pc:spChg chg="mod">
          <ac:chgData name="GIO大植" userId="86b76a72-5373-4383-802c-4c54094884c9" providerId="ADAL" clId="{E76DC763-6222-4EF9-839C-EC27DE1C7E73}" dt="2026-07-24T00:44:15.490" v="140" actId="20577"/>
          <ac:spMkLst>
            <pc:docMk/>
            <pc:sldMk cId="3092356229" sldId="2147483383"/>
            <ac:spMk id="5" creationId="{41B84DE6-E9CA-28D4-7C50-A8FDCBC88035}"/>
          </ac:spMkLst>
        </pc:spChg>
      </pc:sldChg>
      <pc:sldChg chg="modSp mod">
        <pc:chgData name="GIO大植" userId="86b76a72-5373-4383-802c-4c54094884c9" providerId="ADAL" clId="{E76DC763-6222-4EF9-839C-EC27DE1C7E73}" dt="2026-07-24T00:43:39.500" v="131" actId="20577"/>
        <pc:sldMkLst>
          <pc:docMk/>
          <pc:sldMk cId="2196926059" sldId="2147483384"/>
        </pc:sldMkLst>
        <pc:spChg chg="mod">
          <ac:chgData name="GIO大植" userId="86b76a72-5373-4383-802c-4c54094884c9" providerId="ADAL" clId="{E76DC763-6222-4EF9-839C-EC27DE1C7E73}" dt="2026-07-24T00:43:39.500" v="131" actId="20577"/>
          <ac:spMkLst>
            <pc:docMk/>
            <pc:sldMk cId="2196926059" sldId="2147483384"/>
            <ac:spMk id="5" creationId="{12C91E0A-AE0B-FF8A-630A-AAF8B78F9296}"/>
          </ac:spMkLst>
        </pc:spChg>
      </pc:sldChg>
      <pc:sldChg chg="modSp mod">
        <pc:chgData name="GIO大植" userId="86b76a72-5373-4383-802c-4c54094884c9" providerId="ADAL" clId="{E76DC763-6222-4EF9-839C-EC27DE1C7E73}" dt="2026-07-24T00:42:43.333" v="124" actId="27636"/>
        <pc:sldMkLst>
          <pc:docMk/>
          <pc:sldMk cId="3286018839" sldId="2147483385"/>
        </pc:sldMkLst>
        <pc:spChg chg="mod">
          <ac:chgData name="GIO大植" userId="86b76a72-5373-4383-802c-4c54094884c9" providerId="ADAL" clId="{E76DC763-6222-4EF9-839C-EC27DE1C7E73}" dt="2026-07-24T00:42:43.333" v="124" actId="27636"/>
          <ac:spMkLst>
            <pc:docMk/>
            <pc:sldMk cId="3286018839" sldId="2147483385"/>
            <ac:spMk id="7" creationId="{579C1A95-11DD-674F-E00D-CDFCB55B1072}"/>
          </ac:spMkLst>
        </pc:spChg>
      </pc:sldChg>
      <pc:sldChg chg="modSp mod">
        <pc:chgData name="GIO大植" userId="86b76a72-5373-4383-802c-4c54094884c9" providerId="ADAL" clId="{E76DC763-6222-4EF9-839C-EC27DE1C7E73}" dt="2026-07-24T00:42:35.722" v="122" actId="27636"/>
        <pc:sldMkLst>
          <pc:docMk/>
          <pc:sldMk cId="1997445280" sldId="2147483386"/>
        </pc:sldMkLst>
        <pc:spChg chg="mod">
          <ac:chgData name="GIO大植" userId="86b76a72-5373-4383-802c-4c54094884c9" providerId="ADAL" clId="{E76DC763-6222-4EF9-839C-EC27DE1C7E73}" dt="2026-07-24T00:42:35.722" v="122" actId="27636"/>
          <ac:spMkLst>
            <pc:docMk/>
            <pc:sldMk cId="1997445280" sldId="2147483386"/>
            <ac:spMk id="7" creationId="{2F696947-CFB7-FFE3-19CE-73FAEEA065A5}"/>
          </ac:spMkLst>
        </pc:spChg>
      </pc:sldChg>
      <pc:sldChg chg="addSp delSp modSp mod">
        <pc:chgData name="GIO大植" userId="86b76a72-5373-4383-802c-4c54094884c9" providerId="ADAL" clId="{E76DC763-6222-4EF9-839C-EC27DE1C7E73}" dt="2026-07-24T00:42:29.170" v="120" actId="27636"/>
        <pc:sldMkLst>
          <pc:docMk/>
          <pc:sldMk cId="2662541097" sldId="2147483387"/>
        </pc:sldMkLst>
        <pc:spChg chg="add mod">
          <ac:chgData name="GIO大植" userId="86b76a72-5373-4383-802c-4c54094884c9" providerId="ADAL" clId="{E76DC763-6222-4EF9-839C-EC27DE1C7E73}" dt="2026-07-24T00:42:29.170" v="120" actId="27636"/>
          <ac:spMkLst>
            <pc:docMk/>
            <pc:sldMk cId="2662541097" sldId="2147483387"/>
            <ac:spMk id="4" creationId="{D935E1A6-449C-E337-559E-418E4953292B}"/>
          </ac:spMkLst>
        </pc:spChg>
      </pc:sldChg>
      <pc:sldChg chg="modSp mod">
        <pc:chgData name="GIO大植" userId="86b76a72-5373-4383-802c-4c54094884c9" providerId="ADAL" clId="{E76DC763-6222-4EF9-839C-EC27DE1C7E73}" dt="2026-07-24T00:41:39.786" v="112" actId="20577"/>
        <pc:sldMkLst>
          <pc:docMk/>
          <pc:sldMk cId="1530352305" sldId="2147483388"/>
        </pc:sldMkLst>
        <pc:spChg chg="mod">
          <ac:chgData name="GIO大植" userId="86b76a72-5373-4383-802c-4c54094884c9" providerId="ADAL" clId="{E76DC763-6222-4EF9-839C-EC27DE1C7E73}" dt="2026-07-24T00:41:39.786" v="112" actId="20577"/>
          <ac:spMkLst>
            <pc:docMk/>
            <pc:sldMk cId="1530352305" sldId="2147483388"/>
            <ac:spMk id="25" creationId="{8B1A128E-E6C6-89EE-7EAE-89F10969D504}"/>
          </ac:spMkLst>
        </pc:spChg>
      </pc:sldChg>
      <pc:sldChg chg="modSp">
        <pc:chgData name="GIO大植" userId="86b76a72-5373-4383-802c-4c54094884c9" providerId="ADAL" clId="{E76DC763-6222-4EF9-839C-EC27DE1C7E73}" dt="2026-07-24T00:38:59.081" v="71"/>
        <pc:sldMkLst>
          <pc:docMk/>
          <pc:sldMk cId="2633863000" sldId="2147483389"/>
        </pc:sldMkLst>
        <pc:spChg chg="mod">
          <ac:chgData name="GIO大植" userId="86b76a72-5373-4383-802c-4c54094884c9" providerId="ADAL" clId="{E76DC763-6222-4EF9-839C-EC27DE1C7E73}" dt="2026-07-24T00:38:59.081" v="71"/>
          <ac:spMkLst>
            <pc:docMk/>
            <pc:sldMk cId="2633863000" sldId="2147483389"/>
            <ac:spMk id="6" creationId="{AD1C07BF-4A5C-455B-2CC7-4C1854BDDC74}"/>
          </ac:spMkLst>
        </pc:spChg>
      </pc:sldChg>
      <pc:sldChg chg="modSp mod">
        <pc:chgData name="GIO大植" userId="86b76a72-5373-4383-802c-4c54094884c9" providerId="ADAL" clId="{E76DC763-6222-4EF9-839C-EC27DE1C7E73}" dt="2026-07-24T00:37:11.949" v="62" actId="20577"/>
        <pc:sldMkLst>
          <pc:docMk/>
          <pc:sldMk cId="3822102634" sldId="2147483390"/>
        </pc:sldMkLst>
        <pc:spChg chg="mod">
          <ac:chgData name="GIO大植" userId="86b76a72-5373-4383-802c-4c54094884c9" providerId="ADAL" clId="{E76DC763-6222-4EF9-839C-EC27DE1C7E73}" dt="2026-07-24T00:37:11.949" v="62" actId="20577"/>
          <ac:spMkLst>
            <pc:docMk/>
            <pc:sldMk cId="3822102634" sldId="2147483390"/>
            <ac:spMk id="8" creationId="{589B0D0C-785B-8B3F-837B-72414D8A52A1}"/>
          </ac:spMkLst>
        </pc:spChg>
      </pc:sldChg>
      <pc:sldChg chg="modSp">
        <pc:chgData name="GIO大植" userId="86b76a72-5373-4383-802c-4c54094884c9" providerId="ADAL" clId="{E76DC763-6222-4EF9-839C-EC27DE1C7E73}" dt="2026-07-24T00:38:51.311" v="70"/>
        <pc:sldMkLst>
          <pc:docMk/>
          <pc:sldMk cId="4105506098" sldId="2147483391"/>
        </pc:sldMkLst>
        <pc:spChg chg="mod">
          <ac:chgData name="GIO大植" userId="86b76a72-5373-4383-802c-4c54094884c9" providerId="ADAL" clId="{E76DC763-6222-4EF9-839C-EC27DE1C7E73}" dt="2026-07-24T00:38:51.311" v="70"/>
          <ac:spMkLst>
            <pc:docMk/>
            <pc:sldMk cId="4105506098" sldId="2147483391"/>
            <ac:spMk id="6" creationId="{7BD59443-E7C2-DA34-78D2-71014D4F5BD9}"/>
          </ac:spMkLst>
        </pc:spChg>
      </pc:sldChg>
      <pc:sldChg chg="modSp mod">
        <pc:chgData name="GIO大植" userId="86b76a72-5373-4383-802c-4c54094884c9" providerId="ADAL" clId="{E76DC763-6222-4EF9-839C-EC27DE1C7E73}" dt="2026-07-24T00:38:21.332" v="69" actId="20577"/>
        <pc:sldMkLst>
          <pc:docMk/>
          <pc:sldMk cId="4105460932" sldId="2147483392"/>
        </pc:sldMkLst>
        <pc:spChg chg="mod">
          <ac:chgData name="GIO大植" userId="86b76a72-5373-4383-802c-4c54094884c9" providerId="ADAL" clId="{E76DC763-6222-4EF9-839C-EC27DE1C7E73}" dt="2026-07-24T00:38:21.332" v="69" actId="20577"/>
          <ac:spMkLst>
            <pc:docMk/>
            <pc:sldMk cId="4105460932" sldId="2147483392"/>
            <ac:spMk id="6" creationId="{228F1968-F713-5532-3830-BBB6B8CB5377}"/>
          </ac:spMkLst>
        </pc:spChg>
      </pc:sldChg>
      <pc:sldChg chg="modSp mod">
        <pc:chgData name="GIO大植" userId="86b76a72-5373-4383-802c-4c54094884c9" providerId="ADAL" clId="{E76DC763-6222-4EF9-839C-EC27DE1C7E73}" dt="2026-07-24T00:35:48.643" v="55" actId="1036"/>
        <pc:sldMkLst>
          <pc:docMk/>
          <pc:sldMk cId="3503199143" sldId="2147483393"/>
        </pc:sldMkLst>
        <pc:spChg chg="mod">
          <ac:chgData name="GIO大植" userId="86b76a72-5373-4383-802c-4c54094884c9" providerId="ADAL" clId="{E76DC763-6222-4EF9-839C-EC27DE1C7E73}" dt="2026-07-24T00:35:37.403" v="51" actId="20577"/>
          <ac:spMkLst>
            <pc:docMk/>
            <pc:sldMk cId="3503199143" sldId="2147483393"/>
            <ac:spMk id="12" creationId="{948F024A-A49C-1EBF-7192-9296DED27CF6}"/>
          </ac:spMkLst>
        </pc:spChg>
        <pc:spChg chg="mod">
          <ac:chgData name="GIO大植" userId="86b76a72-5373-4383-802c-4c54094884c9" providerId="ADAL" clId="{E76DC763-6222-4EF9-839C-EC27DE1C7E73}" dt="2026-07-24T00:35:48.643" v="55" actId="1036"/>
          <ac:spMkLst>
            <pc:docMk/>
            <pc:sldMk cId="3503199143" sldId="2147483393"/>
            <ac:spMk id="14" creationId="{C50EC183-A3DE-5B36-3C14-A7A0442E383C}"/>
          </ac:spMkLst>
        </pc:spChg>
      </pc:sldChg>
      <pc:sldChg chg="modSp mod">
        <pc:chgData name="GIO大植" userId="86b76a72-5373-4383-802c-4c54094884c9" providerId="ADAL" clId="{E76DC763-6222-4EF9-839C-EC27DE1C7E73}" dt="2026-07-24T00:35:03.012" v="48"/>
        <pc:sldMkLst>
          <pc:docMk/>
          <pc:sldMk cId="939986638" sldId="2147483396"/>
        </pc:sldMkLst>
        <pc:spChg chg="mod">
          <ac:chgData name="GIO大植" userId="86b76a72-5373-4383-802c-4c54094884c9" providerId="ADAL" clId="{E76DC763-6222-4EF9-839C-EC27DE1C7E73}" dt="2026-07-24T00:35:03.012" v="48"/>
          <ac:spMkLst>
            <pc:docMk/>
            <pc:sldMk cId="939986638" sldId="2147483396"/>
            <ac:spMk id="5" creationId="{B0ECC983-A4D0-378E-BF98-123D0B01B7D7}"/>
          </ac:spMkLst>
        </pc:spChg>
      </pc:sldChg>
      <pc:sldChg chg="modSp mod">
        <pc:chgData name="GIO大植" userId="86b76a72-5373-4383-802c-4c54094884c9" providerId="ADAL" clId="{E76DC763-6222-4EF9-839C-EC27DE1C7E73}" dt="2026-07-22T07:21:20.151" v="5" actId="1076"/>
        <pc:sldMkLst>
          <pc:docMk/>
          <pc:sldMk cId="360217402" sldId="2147483407"/>
        </pc:sldMkLst>
        <pc:spChg chg="mod">
          <ac:chgData name="GIO大植" userId="86b76a72-5373-4383-802c-4c54094884c9" providerId="ADAL" clId="{E76DC763-6222-4EF9-839C-EC27DE1C7E73}" dt="2026-07-22T07:21:20.151" v="5" actId="1076"/>
          <ac:spMkLst>
            <pc:docMk/>
            <pc:sldMk cId="360217402" sldId="2147483407"/>
            <ac:spMk id="6" creationId="{E082008C-C62A-4DAD-9101-5623B6116F5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5"/>
          </a:xfrm>
          <a:prstGeom prst="rect">
            <a:avLst/>
          </a:prstGeom>
        </p:spPr>
        <p:txBody>
          <a:bodyPr vert="horz" lIns="91440" tIns="45720" rIns="91440" bIns="45720" rtlCol="0"/>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3" name="日付プレースホルダー 2"/>
          <p:cNvSpPr>
            <a:spLocks noGrp="1"/>
          </p:cNvSpPr>
          <p:nvPr>
            <p:ph type="dt" sz="quarter" idx="1"/>
          </p:nvPr>
        </p:nvSpPr>
        <p:spPr>
          <a:xfrm>
            <a:off x="3815374" y="0"/>
            <a:ext cx="2918831" cy="493315"/>
          </a:xfrm>
          <a:prstGeom prst="rect">
            <a:avLst/>
          </a:prstGeom>
        </p:spPr>
        <p:txBody>
          <a:bodyPr vert="horz" lIns="91440" tIns="45720" rIns="91440" bIns="45720" rtlCol="0"/>
          <a:lstStyle>
            <a:lvl1pPr algn="r">
              <a:defRPr sz="1200"/>
            </a:lvl1pPr>
          </a:lstStyle>
          <a:p>
            <a:r>
              <a:rPr kumimoji="1" lang="ja-JP" altLang="en-US" sz="1400">
                <a:latin typeface="メイリオ" panose="020B0604030504040204" pitchFamily="50" charset="-128"/>
                <a:ea typeface="メイリオ" panose="020B0604030504040204" pitchFamily="50" charset="-128"/>
              </a:rPr>
              <a:t>機密性○</a:t>
            </a:r>
          </a:p>
        </p:txBody>
      </p:sp>
      <p:sp>
        <p:nvSpPr>
          <p:cNvPr id="4" name="フッター プレースホルダー 3"/>
          <p:cNvSpPr>
            <a:spLocks noGrp="1"/>
          </p:cNvSpPr>
          <p:nvPr>
            <p:ph type="ftr" sz="quarter" idx="2"/>
          </p:nvPr>
        </p:nvSpPr>
        <p:spPr>
          <a:xfrm>
            <a:off x="1" y="9371285"/>
            <a:ext cx="2918831" cy="493315"/>
          </a:xfrm>
          <a:prstGeom prst="rect">
            <a:avLst/>
          </a:prstGeom>
        </p:spPr>
        <p:txBody>
          <a:bodyPr vert="horz" lIns="91440" tIns="45720" rIns="91440" bIns="45720" rtlCol="0" anchor="b"/>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5" name="スライド番号プレースホルダー 4"/>
          <p:cNvSpPr>
            <a:spLocks noGrp="1"/>
          </p:cNvSpPr>
          <p:nvPr>
            <p:ph type="sldNum" sz="quarter" idx="3"/>
          </p:nvPr>
        </p:nvSpPr>
        <p:spPr>
          <a:xfrm>
            <a:off x="3815374" y="9371285"/>
            <a:ext cx="2918831" cy="493315"/>
          </a:xfrm>
          <a:prstGeom prst="rect">
            <a:avLst/>
          </a:prstGeom>
        </p:spPr>
        <p:txBody>
          <a:bodyPr vert="horz" lIns="91440" tIns="45720" rIns="91440" bIns="45720" rtlCol="0" anchor="b"/>
          <a:lstStyle>
            <a:lvl1pPr algn="r">
              <a:defRPr sz="1200"/>
            </a:lvl1pPr>
          </a:lstStyle>
          <a:p>
            <a:fld id="{A60C1D9C-4153-45A3-ABA8-5AC906D32479}" type="slidenum">
              <a:rPr kumimoji="1" lang="ja-JP" altLang="en-US" smtClean="0">
                <a:latin typeface="メイリオ" panose="020B0604030504040204" pitchFamily="50" charset="-128"/>
                <a:ea typeface="メイリオ" panose="020B0604030504040204" pitchFamily="50" charset="-128"/>
              </a:rPr>
              <a:t>‹#›</a:t>
            </a:fld>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56108798"/>
      </p:ext>
    </p:extLst>
  </p:cSld>
  <p:clrMap bg1="lt1" tx1="dk1" bg2="lt2" tx2="dk2" accent1="accent1" accent2="accent2" accent3="accent3" accent4="accent4" accent5="accent5" accent6="accent6" hlink="hlink" folHlink="folHlink"/>
  <p:hf sldNum="0" hdr="0" ftr="0"/>
  <p:extLst>
    <p:ext uri="{56416CCD-93CA-4268-BC5B-53C4BB910035}">
      <p15:sldGuideLst xmlns:p15="http://schemas.microsoft.com/office/powerpoint/2012/main">
        <p15:guide id="1" orient="horz" pos="3107" userDrawn="1">
          <p15:clr>
            <a:srgbClr val="F26B43"/>
          </p15:clr>
        </p15:guide>
        <p15:guide id="2" pos="212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5"/>
          </a:xfrm>
          <a:prstGeom prst="rect">
            <a:avLst/>
          </a:prstGeom>
        </p:spPr>
        <p:txBody>
          <a:bodyPr vert="horz" lIns="91440" tIns="45720" rIns="91440" bIns="45720" rtlCol="0"/>
          <a:lstStyle>
            <a:lvl1pPr algn="l">
              <a:defRPr sz="1200" b="0" i="0">
                <a:latin typeface="メイリオ" panose="020B0604030504040204" pitchFamily="50" charset="-128"/>
                <a:ea typeface="メイリオ" panose="020B0604030504040204" pitchFamily="50" charset="-128"/>
              </a:defRPr>
            </a:lvl1pPr>
          </a:lstStyle>
          <a:p>
            <a:endParaRPr lang="ja-JP" altLang="en-US"/>
          </a:p>
        </p:txBody>
      </p:sp>
      <p:sp>
        <p:nvSpPr>
          <p:cNvPr id="3" name="日付プレースホルダー 2"/>
          <p:cNvSpPr>
            <a:spLocks noGrp="1"/>
          </p:cNvSpPr>
          <p:nvPr>
            <p:ph type="dt" idx="1"/>
          </p:nvPr>
        </p:nvSpPr>
        <p:spPr>
          <a:xfrm>
            <a:off x="3815374" y="0"/>
            <a:ext cx="2918831" cy="493315"/>
          </a:xfrm>
          <a:prstGeom prst="rect">
            <a:avLst/>
          </a:prstGeom>
        </p:spPr>
        <p:txBody>
          <a:bodyPr vert="horz" lIns="91440" tIns="45720" rIns="91440" bIns="45720" rtlCol="0"/>
          <a:lstStyle>
            <a:lvl1pPr algn="r">
              <a:defRPr sz="1400" b="0" i="0">
                <a:latin typeface="メイリオ" panose="020B0604030504040204" pitchFamily="50" charset="-128"/>
                <a:ea typeface="メイリオ" panose="020B0604030504040204" pitchFamily="50" charset="-128"/>
              </a:defRPr>
            </a:lvl1pPr>
          </a:lstStyle>
          <a:p>
            <a:r>
              <a:rPr lang="ja-JP" altLang="en-US"/>
              <a:t>機密性○</a:t>
            </a:r>
            <a:endParaRPr lang="en-US" altLang="ja-JP"/>
          </a:p>
        </p:txBody>
      </p:sp>
      <p:sp>
        <p:nvSpPr>
          <p:cNvPr id="4" name="スライド イメージ プレースホルダー 3"/>
          <p:cNvSpPr>
            <a:spLocks noGrp="1" noRot="1" noChangeAspect="1"/>
          </p:cNvSpPr>
          <p:nvPr>
            <p:ph type="sldImg" idx="2"/>
          </p:nvPr>
        </p:nvSpPr>
        <p:spPr>
          <a:xfrm>
            <a:off x="77788" y="739775"/>
            <a:ext cx="6580187" cy="370205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500"/>
            <a:ext cx="5388610" cy="443984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5"/>
            <a:ext cx="2918831" cy="493315"/>
          </a:xfrm>
          <a:prstGeom prst="rect">
            <a:avLst/>
          </a:prstGeom>
        </p:spPr>
        <p:txBody>
          <a:bodyPr vert="horz" lIns="91440" tIns="45720" rIns="91440" bIns="45720" rtlCol="0" anchor="b"/>
          <a:lstStyle>
            <a:lvl1pPr algn="l">
              <a:defRPr sz="1200" b="0" i="0">
                <a:latin typeface="メイリオ" panose="020B0604030504040204" pitchFamily="50" charset="-128"/>
                <a:ea typeface="メイリオ" panose="020B0604030504040204" pitchFamily="50" charset="-128"/>
              </a:defRPr>
            </a:lvl1pPr>
          </a:lstStyle>
          <a:p>
            <a:endParaRPr lang="ja-JP" altLang="en-US"/>
          </a:p>
        </p:txBody>
      </p:sp>
      <p:sp>
        <p:nvSpPr>
          <p:cNvPr id="7" name="スライド番号プレースホルダー 6"/>
          <p:cNvSpPr>
            <a:spLocks noGrp="1"/>
          </p:cNvSpPr>
          <p:nvPr>
            <p:ph type="sldNum" sz="quarter" idx="5"/>
          </p:nvPr>
        </p:nvSpPr>
        <p:spPr>
          <a:xfrm>
            <a:off x="3815374" y="9371285"/>
            <a:ext cx="2918831" cy="493315"/>
          </a:xfrm>
          <a:prstGeom prst="rect">
            <a:avLst/>
          </a:prstGeom>
        </p:spPr>
        <p:txBody>
          <a:bodyPr vert="horz" lIns="91440" tIns="45720" rIns="91440" bIns="45720" rtlCol="0" anchor="b"/>
          <a:lstStyle>
            <a:lvl1pPr algn="r">
              <a:defRPr sz="1200" b="0" i="0">
                <a:latin typeface="メイリオ" panose="020B0604030504040204" pitchFamily="50" charset="-128"/>
                <a:ea typeface="メイリオ" panose="020B0604030504040204" pitchFamily="50" charset="-128"/>
              </a:defRPr>
            </a:lvl1pPr>
          </a:lstStyle>
          <a:p>
            <a:fld id="{FD35E722-DCEB-4B9B-850A-0990A504E40F}" type="slidenum">
              <a:rPr lang="ja-JP" altLang="en-US" smtClean="0"/>
              <a:pPr/>
              <a:t>‹#›</a:t>
            </a:fld>
            <a:endParaRPr lang="ja-JP" altLang="en-US"/>
          </a:p>
        </p:txBody>
      </p:sp>
    </p:spTree>
    <p:extLst>
      <p:ext uri="{BB962C8B-B14F-4D97-AF65-F5344CB8AC3E}">
        <p14:creationId xmlns:p14="http://schemas.microsoft.com/office/powerpoint/2010/main" val="286926932"/>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1pPr>
    <a:lvl2pPr marL="4572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2pPr>
    <a:lvl3pPr marL="9144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3pPr>
    <a:lvl4pPr marL="13716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4pPr>
    <a:lvl5pPr marL="18288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2B2A5-2602-6F2F-0FF2-25EF9E436156}"/>
            </a:ext>
          </a:extLst>
        </p:cNvPr>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2B4E1D85-9A76-F07D-E1A3-FAA7027CCD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6627" name="ノート プレースホルダー 2">
            <a:extLst>
              <a:ext uri="{FF2B5EF4-FFF2-40B4-BE49-F238E27FC236}">
                <a16:creationId xmlns:a16="http://schemas.microsoft.com/office/drawing/2014/main" id="{8E99C715-1BCD-F8AB-6E96-9765F15A58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a:latin typeface="Meiryo UI" panose="020B0604030504040204" pitchFamily="50" charset="-128"/>
                <a:ea typeface="Meiryo UI" panose="020B0604030504040204" pitchFamily="50" charset="-128"/>
              </a:rPr>
              <a:t>●事業計画策定の策定</a:t>
            </a:r>
          </a:p>
        </p:txBody>
      </p:sp>
      <p:sp>
        <p:nvSpPr>
          <p:cNvPr id="2" name="日付プレースホルダー 1">
            <a:extLst>
              <a:ext uri="{FF2B5EF4-FFF2-40B4-BE49-F238E27FC236}">
                <a16:creationId xmlns:a16="http://schemas.microsoft.com/office/drawing/2014/main" id="{69E59E8B-6E31-4F65-9BC5-AC83E28A557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365788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501283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F162-5E0D-AF9D-1A46-EB61903348E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4CFA6A6-D421-56B2-FF38-CB17EFEAF64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B36AF23-7B38-1F40-8FCE-D844477CD3DC}"/>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5F27E4A3-C242-E429-6B08-0CC1510F4A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595514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9DEA2-1F8E-7C13-BF61-A5F65D51CA6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78FB9AC-4AF7-7DD8-3720-EE7566DA2A6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394F933-31A2-F201-A5AE-785B8453498A}"/>
              </a:ext>
            </a:extLst>
          </p:cNvPr>
          <p:cNvSpPr>
            <a:spLocks noGrp="1"/>
          </p:cNvSpPr>
          <p:nvPr>
            <p:ph type="body" idx="1"/>
          </p:nvPr>
        </p:nvSpPr>
        <p:spPr/>
        <p:txBody>
          <a:bodyPr/>
          <a:lstStyle/>
          <a:p>
            <a:pPr>
              <a:buNone/>
            </a:pPr>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C07F2A47-B48C-356E-8963-F8C9119F0A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706034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436887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375701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3499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940634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BCDC2-9E44-5CF7-3234-081EC6DFA1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6609365-68AC-A16A-30B8-4F5E9C390E31}"/>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3E260B9F-DDD2-5B43-187F-DD8BBE7A82B0}"/>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9DC223AD-478C-705F-CE6A-8A410A0319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56943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7704E-E594-7A3F-5E38-4CDF8929AE2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1EB3201-6D51-87B8-6DA5-CB88BC5CFB97}"/>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8817562B-DDB8-C77B-D549-2BE0F03B75EA}"/>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DBB2F4C9-BCDB-AFAB-EEC0-1A9E7B5C10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088514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36608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64729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778552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299184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6072977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886232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0181632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pPr>
              <a:buNone/>
            </a:pPr>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1940670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11623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2231107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785400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3446A-1959-0807-EF6C-AE50114DFDC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F96396-5D21-1FD5-9440-A57079AA41D1}"/>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D0703941-7E19-7A95-BF83-2DCD88E8E694}"/>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C1C4F48D-9C62-ED88-A664-557EB130B0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680155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0879099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pPr>
              <a:buNone/>
            </a:pPr>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7460307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116623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9283703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B1A0C-1AE4-DD1C-C957-669823397E4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E6BC00-6DA1-9B42-E016-1DB63BBE6BA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89970B-DC74-0F05-DFE9-0CCA5CB65761}"/>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EFD224C1-349D-D7D1-F85B-11D58FC60D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577517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9551A-75FB-89DE-2632-10FFE601206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46EECDE-FDC9-E79D-73A0-DAEAE2AF0D4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67E6DDF-D152-276A-0CC2-90E6F5530313}"/>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52E78534-3268-9500-7170-BB001E38F7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17014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9851E-3816-132C-33E8-F59E96C117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7327E7C-69F3-65E2-A4FD-3EDB0354FF4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6AA0898-2600-22B6-9884-441B27D14852}"/>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DDA2BB3A-5753-9D1D-006D-D612AB876D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0424127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7AEFC-E6F7-DFEA-597C-4AC8EAED420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4C20EB-DBD7-D0D5-E3F0-6BB4EBF0704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CFC2AC6-FCD7-774B-E7E3-A9ADD4DDA0BB}"/>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1ABD6605-D526-F0FA-35E6-6E62A5C037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5321522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0042838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5789034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031708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DCE19-D652-F19C-2BE6-7625EC15E85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3704963-9998-0C78-545D-461884D7879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5A92169-0F86-D4F6-65B0-CB8C7C21E310}"/>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a:extLst>
              <a:ext uri="{FF2B5EF4-FFF2-40B4-BE49-F238E27FC236}">
                <a16:creationId xmlns:a16="http://schemas.microsoft.com/office/drawing/2014/main" id="{BD3B9F9F-13F9-8555-6EA8-1CB1659E810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0829018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5789987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86856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32CBD-204E-9C33-EA54-90315CFB232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53C6B3C-7AC0-21BC-EE58-184168E122E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094FA76-7834-683E-6FD4-6A8A97AA87B1}"/>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5F4ED7DF-913F-6B34-5479-C70C0A3816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5342084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4C663-DAA4-CC0E-FD90-C224BF9C401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71BF5D6-BECE-B5C1-2001-6F6FFE339AE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2510156-AA77-A19E-BF01-B161B971FB72}"/>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a:extLst>
              <a:ext uri="{FF2B5EF4-FFF2-40B4-BE49-F238E27FC236}">
                <a16:creationId xmlns:a16="http://schemas.microsoft.com/office/drawing/2014/main" id="{34CF8337-7CF0-6E3D-5866-BE5479C8782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17486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171368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43509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285750" indent="-285750">
              <a:buFont typeface="Wingdings" panose="05000000000000000000" pitchFamily="2" charset="2"/>
              <a:buChar char="l"/>
            </a:pPr>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34930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310E5-DE1E-5B30-F29D-179AD0CED45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00E06D6-8FE0-06AA-C553-4659E496770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706EE40-1316-1E32-443F-638FD5D479F4}"/>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777AFDA9-F62B-68A2-A349-65A9EC3F81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77579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165101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7F920-ACA1-440B-A17A-A739CA20E22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04D7F8B-A0E2-8592-9DFF-43A235EAF06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1254A99-147B-34D9-D519-966153FACA95}"/>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DDBFAD02-5F55-5343-D1E1-7FE8D273D3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1309341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5.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Cover">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7136B1A9-BA4D-8DCE-DEF2-C4583AD9CA7F}"/>
              </a:ext>
            </a:extLst>
          </p:cNvPr>
          <p:cNvGraphicFramePr>
            <a:graphicFrameLocks/>
          </p:cNvGraphicFramePr>
          <p:nvPr userDrawn="1">
            <p:custDataLst>
              <p:tags r:id="rId1"/>
            </p:custDataLst>
            <p:extLst>
              <p:ext uri="{D42A27DB-BD31-4B8C-83A1-F6EECF244321}">
                <p14:modId xmlns:p14="http://schemas.microsoft.com/office/powerpoint/2010/main" val="40824541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9" name="think-cell data - do not delete" hidden="1">
                        <a:extLst>
                          <a:ext uri="{FF2B5EF4-FFF2-40B4-BE49-F238E27FC236}">
                            <a16:creationId xmlns:a16="http://schemas.microsoft.com/office/drawing/2014/main" id="{7136B1A9-BA4D-8DCE-DEF2-C4583AD9CA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図 4" descr="アイコン&#10;&#10;低い精度で自動的に生成された説明">
            <a:extLst>
              <a:ext uri="{FF2B5EF4-FFF2-40B4-BE49-F238E27FC236}">
                <a16:creationId xmlns:a16="http://schemas.microsoft.com/office/drawing/2014/main" id="{FC794AD5-6155-63B8-738F-1B694503F74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b="71151"/>
          <a:stretch/>
        </p:blipFill>
        <p:spPr>
          <a:xfrm>
            <a:off x="1413164" y="0"/>
            <a:ext cx="10787026" cy="1978429"/>
          </a:xfrm>
          <a:prstGeom prst="rect">
            <a:avLst/>
          </a:prstGeom>
        </p:spPr>
      </p:pic>
      <p:sp>
        <p:nvSpPr>
          <p:cNvPr id="2" name="タイトル 1"/>
          <p:cNvSpPr>
            <a:spLocks noGrp="1"/>
          </p:cNvSpPr>
          <p:nvPr>
            <p:ph type="ctrTitle" hasCustomPrompt="1"/>
          </p:nvPr>
        </p:nvSpPr>
        <p:spPr>
          <a:xfrm>
            <a:off x="443076" y="3108820"/>
            <a:ext cx="11305846" cy="883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08000" rIns="0" bIns="72000">
            <a:spAutoFit/>
          </a:bodyPr>
          <a:lstStyle>
            <a:lvl1pPr algn="ctr">
              <a:lnSpc>
                <a:spcPct val="130000"/>
              </a:lnSpc>
              <a:defRPr lang="ja-JP" altLang="en-US" sz="4000" b="1" i="0" dirty="0">
                <a:latin typeface="Meiryo UI" panose="020B0604030504040204" pitchFamily="50" charset="-128"/>
                <a:ea typeface="Meiryo UI" panose="020B0604030504040204" pitchFamily="50" charset="-128"/>
                <a:cs typeface="Meiryo UI" panose="020B0604030504040204" pitchFamily="50" charset="-128"/>
              </a:defRPr>
            </a:lvl1pPr>
          </a:lstStyle>
          <a:p>
            <a:pPr marL="0" lvl="0"/>
            <a:r>
              <a:rPr kumimoji="1" lang="ja-JP" altLang="en-US"/>
              <a:t>スライドタイトル</a:t>
            </a:r>
          </a:p>
        </p:txBody>
      </p:sp>
      <p:sp>
        <p:nvSpPr>
          <p:cNvPr id="3" name="サブタイトル 2"/>
          <p:cNvSpPr>
            <a:spLocks noGrp="1"/>
          </p:cNvSpPr>
          <p:nvPr>
            <p:ph type="subTitle" idx="1" hasCustomPrompt="1"/>
          </p:nvPr>
        </p:nvSpPr>
        <p:spPr>
          <a:xfrm>
            <a:off x="456094" y="5024337"/>
            <a:ext cx="11305845" cy="49244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0" indent="0" algn="ctr">
              <a:lnSpc>
                <a:spcPct val="130000"/>
              </a:lnSpc>
              <a:buNone/>
              <a:defRPr lang="ja-JP" altLang="en-US" sz="1600" b="0" i="0">
                <a:latin typeface="Meiryo UI" panose="020B0604030504040204" pitchFamily="50" charset="-128"/>
                <a:ea typeface="Meiryo UI" panose="020B0604030504040204" pitchFamily="50" charset="-128"/>
                <a:cs typeface="Meiryo UI" panose="020B0604030504040204" pitchFamily="50" charset="-128"/>
              </a:defRPr>
            </a:lvl1pPr>
            <a:lvl4pPr>
              <a:defRPr>
                <a:latin typeface="+mj-ea"/>
                <a:ea typeface="+mj-ea"/>
              </a:defRPr>
            </a:lvl4pPr>
            <a:lvl5pPr>
              <a:defRPr>
                <a:latin typeface="+mj-ea"/>
                <a:ea typeface="+mj-ea"/>
              </a:defRPr>
            </a:lvl5pPr>
            <a:lvl6pPr>
              <a:defRPr sz="1600">
                <a:latin typeface="+mj-ea"/>
                <a:ea typeface="+mj-ea"/>
              </a:defRPr>
            </a:lvl6pPr>
            <a:lvl7pPr>
              <a:defRPr sz="1600">
                <a:latin typeface="+mn-ea"/>
                <a:ea typeface="+mn-ea"/>
              </a:defRPr>
            </a:lvl7pPr>
            <a:lvl8pPr>
              <a:defRPr sz="1600">
                <a:latin typeface="+mj-ea"/>
                <a:ea typeface="+mj-ea"/>
              </a:defRPr>
            </a:lvl8pPr>
            <a:lvl9pPr>
              <a:defRPr sz="1600">
                <a:latin typeface="+mn-ea"/>
                <a:ea typeface="+mn-ea"/>
              </a:defRPr>
            </a:lvl9pPr>
          </a:lstStyle>
          <a:p>
            <a:pPr marL="0" marR="0" lvl="0" indent="0" algn="ctr" defTabSz="914423" rtl="0" eaLnBrk="1" fontAlgn="auto" latinLnBrk="0" hangingPunct="1">
              <a:lnSpc>
                <a:spcPct val="100000"/>
              </a:lnSpc>
              <a:spcBef>
                <a:spcPts val="600"/>
              </a:spcBef>
              <a:spcAft>
                <a:spcPts val="600"/>
              </a:spcAft>
              <a:buClr>
                <a:srgbClr val="002060"/>
              </a:buClr>
              <a:buSzTx/>
              <a:buFont typeface="Wingdings" panose="05000000000000000000" pitchFamily="2" charset="2"/>
              <a:buNone/>
              <a:tabLst/>
              <a:defRPr/>
            </a:pPr>
            <a:r>
              <a:rPr kumimoji="1" lang="en-US" altLang="ja-JP"/>
              <a:t>20XX</a:t>
            </a:r>
            <a:r>
              <a:rPr kumimoji="1" lang="ja-JP" altLang="en-US"/>
              <a:t>年</a:t>
            </a:r>
            <a:r>
              <a:rPr kumimoji="1" lang="en-US" altLang="ja-JP"/>
              <a:t>XX</a:t>
            </a:r>
            <a:r>
              <a:rPr kumimoji="1" lang="ja-JP" altLang="en-US"/>
              <a:t>月</a:t>
            </a:r>
            <a:r>
              <a:rPr kumimoji="1" lang="en-US" altLang="ja-JP"/>
              <a:t>XX</a:t>
            </a:r>
            <a:r>
              <a:rPr kumimoji="1" lang="ja-JP" altLang="en-US"/>
              <a:t>日</a:t>
            </a:r>
            <a:br>
              <a:rPr kumimoji="1" lang="en-US" altLang="ja-JP"/>
            </a:br>
            <a:r>
              <a:rPr lang="en-US" altLang="zh-TW"/>
              <a:t>XXXX</a:t>
            </a:r>
            <a:r>
              <a:rPr lang="zh-TW" altLang="en-US"/>
              <a:t>部局 </a:t>
            </a:r>
            <a:r>
              <a:rPr lang="en-US" altLang="zh-TW"/>
              <a:t>XXXX</a:t>
            </a:r>
            <a:r>
              <a:rPr lang="zh-TW" altLang="en-US"/>
              <a:t>課</a:t>
            </a:r>
          </a:p>
        </p:txBody>
      </p:sp>
      <p:pic>
        <p:nvPicPr>
          <p:cNvPr id="13" name="図 12">
            <a:extLst>
              <a:ext uri="{FF2B5EF4-FFF2-40B4-BE49-F238E27FC236}">
                <a16:creationId xmlns:a16="http://schemas.microsoft.com/office/drawing/2014/main" id="{612D356F-4C2F-28EC-F402-2C41058E844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5561" y="174348"/>
            <a:ext cx="1995378" cy="792480"/>
          </a:xfrm>
          <a:prstGeom prst="rect">
            <a:avLst/>
          </a:prstGeom>
        </p:spPr>
      </p:pic>
      <p:pic>
        <p:nvPicPr>
          <p:cNvPr id="4" name="図 3" descr="アイコン&#10;&#10;低い精度で自動的に生成された説明">
            <a:extLst>
              <a:ext uri="{FF2B5EF4-FFF2-40B4-BE49-F238E27FC236}">
                <a16:creationId xmlns:a16="http://schemas.microsoft.com/office/drawing/2014/main" id="{16991417-B160-3E3B-5F4C-35DA0F1759B3}"/>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60566"/>
          <a:stretch/>
        </p:blipFill>
        <p:spPr>
          <a:xfrm>
            <a:off x="-8190" y="4164576"/>
            <a:ext cx="10507165" cy="2704407"/>
          </a:xfrm>
          <a:prstGeom prst="rect">
            <a:avLst/>
          </a:prstGeom>
        </p:spPr>
      </p:pic>
      <p:sp>
        <p:nvSpPr>
          <p:cNvPr id="6" name="スライド番号プレースホルダー 4">
            <a:extLst>
              <a:ext uri="{FF2B5EF4-FFF2-40B4-BE49-F238E27FC236}">
                <a16:creationId xmlns:a16="http://schemas.microsoft.com/office/drawing/2014/main" id="{BBCC16C2-9372-B05B-2EBA-2F71B019DDBC}"/>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Tree>
    <p:extLst>
      <p:ext uri="{BB962C8B-B14F-4D97-AF65-F5344CB8AC3E}">
        <p14:creationId xmlns:p14="http://schemas.microsoft.com/office/powerpoint/2010/main" val="254881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_Index">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43ADE15-229A-A0B0-F623-F1F1E1A93FD1}"/>
              </a:ext>
            </a:extLst>
          </p:cNvPr>
          <p:cNvGraphicFramePr>
            <a:graphicFrameLocks/>
          </p:cNvGraphicFramePr>
          <p:nvPr userDrawn="1">
            <p:custDataLst>
              <p:tags r:id="rId1"/>
            </p:custDataLst>
            <p:extLst>
              <p:ext uri="{D42A27DB-BD31-4B8C-83A1-F6EECF244321}">
                <p14:modId xmlns:p14="http://schemas.microsoft.com/office/powerpoint/2010/main" val="41167016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6" name="think-cell data - do not delete" hidden="1">
                        <a:extLst>
                          <a:ext uri="{FF2B5EF4-FFF2-40B4-BE49-F238E27FC236}">
                            <a16:creationId xmlns:a16="http://schemas.microsoft.com/office/drawing/2014/main" id="{C43ADE15-229A-A0B0-F623-F1F1E1A93FD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5" name="スライド番号プレースホルダー 4">
            <a:extLst>
              <a:ext uri="{FF2B5EF4-FFF2-40B4-BE49-F238E27FC236}">
                <a16:creationId xmlns:a16="http://schemas.microsoft.com/office/drawing/2014/main" id="{7F8B39E5-E5C4-1549-647B-B2CE8575CB0A}"/>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
        <p:nvSpPr>
          <p:cNvPr id="50" name="タイトル 1">
            <a:extLst>
              <a:ext uri="{FF2B5EF4-FFF2-40B4-BE49-F238E27FC236}">
                <a16:creationId xmlns:a16="http://schemas.microsoft.com/office/drawing/2014/main" id="{CA219888-D0B6-F250-7902-1434DE0CF405}"/>
              </a:ext>
            </a:extLst>
          </p:cNvPr>
          <p:cNvSpPr>
            <a:spLocks noGrp="1"/>
          </p:cNvSpPr>
          <p:nvPr>
            <p:ph type="title" hasCustomPrompt="1"/>
          </p:nvPr>
        </p:nvSpPr>
        <p:spPr>
          <a:xfrm>
            <a:off x="443073" y="366716"/>
            <a:ext cx="11305846" cy="584775"/>
          </a:xfrm>
          <a:prstGeom prst="rect">
            <a:avLst/>
          </a:prstGeom>
        </p:spPr>
        <p:txBody>
          <a:bodyPr vert="horz" wrap="square" rIns="91440">
            <a:spAutoFit/>
          </a:bodyPr>
          <a:lstStyle>
            <a:lvl1pPr algn="l">
              <a:defRPr lang="ja-JP" altLang="en-US" sz="3200" b="1" i="0">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目次</a:t>
            </a:r>
          </a:p>
        </p:txBody>
      </p:sp>
      <p:sp>
        <p:nvSpPr>
          <p:cNvPr id="51" name="テキスト プレースホルダー 9">
            <a:extLst>
              <a:ext uri="{FF2B5EF4-FFF2-40B4-BE49-F238E27FC236}">
                <a16:creationId xmlns:a16="http://schemas.microsoft.com/office/drawing/2014/main" id="{4894F5FE-60A5-361A-5A8D-0D265407E8DD}"/>
              </a:ext>
            </a:extLst>
          </p:cNvPr>
          <p:cNvSpPr>
            <a:spLocks noGrp="1"/>
          </p:cNvSpPr>
          <p:nvPr>
            <p:ph type="body" sz="quarter" idx="13" hasCustomPrompt="1"/>
          </p:nvPr>
        </p:nvSpPr>
        <p:spPr>
          <a:xfrm>
            <a:off x="443071" y="6498006"/>
            <a:ext cx="9880615" cy="123111"/>
          </a:xfrm>
          <a:noFill/>
        </p:spPr>
        <p:txBody>
          <a:bodyPr wrap="square" lIns="0" tIns="0" rIns="0" bIns="0" anchor="ctr">
            <a:spAutoFit/>
          </a:bodyPr>
          <a:lstStyle>
            <a:lvl1pPr marL="0" indent="0">
              <a:spcBef>
                <a:spcPts val="0"/>
              </a:spcBef>
              <a:spcAft>
                <a:spcPts val="0"/>
              </a:spcAft>
              <a:buFont typeface="Arial" panose="020B0604020202020204" pitchFamily="34" charset="0"/>
              <a:buNone/>
              <a:defRPr sz="800" b="0" i="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参考</a:t>
            </a:r>
            <a:r>
              <a:rPr kumimoji="1" lang="en-US" altLang="ja-JP"/>
              <a:t>/</a:t>
            </a:r>
            <a:r>
              <a:rPr kumimoji="1" lang="ja-JP" altLang="en-US"/>
              <a:t>引用文献等：</a:t>
            </a:r>
            <a:r>
              <a:rPr kumimoji="1" lang="en-US" altLang="ja-JP"/>
              <a:t>8pt</a:t>
            </a:r>
          </a:p>
        </p:txBody>
      </p:sp>
      <p:sp>
        <p:nvSpPr>
          <p:cNvPr id="3" name="テキスト プレースホルダー 8">
            <a:extLst>
              <a:ext uri="{FF2B5EF4-FFF2-40B4-BE49-F238E27FC236}">
                <a16:creationId xmlns:a16="http://schemas.microsoft.com/office/drawing/2014/main" id="{3EE3E01E-3F79-A45A-7179-85544275E81B}"/>
              </a:ext>
            </a:extLst>
          </p:cNvPr>
          <p:cNvSpPr>
            <a:spLocks noGrp="1"/>
          </p:cNvSpPr>
          <p:nvPr>
            <p:ph type="body" sz="quarter" idx="19" hasCustomPrompt="1"/>
          </p:nvPr>
        </p:nvSpPr>
        <p:spPr>
          <a:xfrm>
            <a:off x="443072" y="1138194"/>
            <a:ext cx="7330149" cy="2360234"/>
          </a:xfrm>
        </p:spPr>
        <p:txBody>
          <a:bodyPr/>
          <a:lstStyle>
            <a:lvl1pPr marL="342908" indent="-342908">
              <a:lnSpc>
                <a:spcPct val="130000"/>
              </a:lnSpc>
              <a:buClr>
                <a:schemeClr val="tx1"/>
              </a:buClr>
              <a:buFont typeface="+mj-lt"/>
              <a:buAutoNum type="arabicPeriod"/>
              <a:defRPr sz="1600" b="0" i="0">
                <a:latin typeface="Meiryo UI" panose="020B0604030504040204" pitchFamily="50" charset="-128"/>
                <a:ea typeface="Meiryo UI" panose="020B0604030504040204" pitchFamily="50" charset="-128"/>
              </a:defRPr>
            </a:lvl1pPr>
            <a:lvl4pPr>
              <a:defRPr sz="1600">
                <a:latin typeface="+mn-ea"/>
                <a:ea typeface="+mn-ea"/>
              </a:defRPr>
            </a:lvl4pPr>
            <a:lvl5pPr>
              <a:defRPr sz="1600">
                <a:latin typeface="+mn-ea"/>
                <a:ea typeface="+mn-ea"/>
              </a:defRPr>
            </a:lvl5pPr>
            <a:lvl6pPr>
              <a:defRPr sz="1600">
                <a:latin typeface="+mn-ea"/>
                <a:ea typeface="+mn-ea"/>
              </a:defRPr>
            </a:lvl6pPr>
          </a:lstStyle>
          <a:p>
            <a:pPr lvl="0"/>
            <a:r>
              <a:rPr kumimoji="1" lang="ja-JP" altLang="en-US"/>
              <a:t>セクション</a:t>
            </a:r>
            <a:r>
              <a:rPr kumimoji="1" lang="en-US" altLang="ja-JP"/>
              <a:t> 01</a:t>
            </a:r>
          </a:p>
          <a:p>
            <a:pPr lvl="0"/>
            <a:r>
              <a:rPr kumimoji="1" lang="ja-JP" altLang="en-US"/>
              <a:t>セクション</a:t>
            </a:r>
            <a:r>
              <a:rPr kumimoji="1" lang="en-US" altLang="ja-JP"/>
              <a:t> 02</a:t>
            </a:r>
          </a:p>
          <a:p>
            <a:pPr lvl="0"/>
            <a:r>
              <a:rPr kumimoji="1" lang="ja-JP" altLang="en-US"/>
              <a:t>セクション</a:t>
            </a:r>
            <a:r>
              <a:rPr kumimoji="1" lang="en-US" altLang="ja-JP"/>
              <a:t> 03</a:t>
            </a:r>
          </a:p>
          <a:p>
            <a:pPr lvl="0"/>
            <a:r>
              <a:rPr kumimoji="1" lang="ja-JP" altLang="en-US"/>
              <a:t>セクション</a:t>
            </a:r>
            <a:r>
              <a:rPr kumimoji="1" lang="en-US" altLang="ja-JP"/>
              <a:t> 04</a:t>
            </a:r>
          </a:p>
          <a:p>
            <a:pPr marL="342908" marR="0" lvl="0" indent="-342908" algn="l" defTabSz="914423" rtl="0" eaLnBrk="1" fontAlgn="auto" latinLnBrk="0" hangingPunct="1">
              <a:lnSpc>
                <a:spcPct val="100000"/>
              </a:lnSpc>
              <a:spcBef>
                <a:spcPts val="600"/>
              </a:spcBef>
              <a:spcAft>
                <a:spcPts val="600"/>
              </a:spcAft>
              <a:buClr>
                <a:srgbClr val="002060"/>
              </a:buClr>
              <a:buSzTx/>
              <a:buFont typeface="+mj-lt"/>
              <a:buAutoNum type="arabicPeriod"/>
              <a:tabLst/>
              <a:defRPr/>
            </a:pPr>
            <a:r>
              <a:rPr kumimoji="1" lang="ja-JP" altLang="en-US"/>
              <a:t>セクション</a:t>
            </a:r>
            <a:r>
              <a:rPr kumimoji="1" lang="en-US" altLang="ja-JP"/>
              <a:t> 05</a:t>
            </a:r>
          </a:p>
        </p:txBody>
      </p:sp>
      <p:sp>
        <p:nvSpPr>
          <p:cNvPr id="4" name="テキスト プレースホルダー 8">
            <a:extLst>
              <a:ext uri="{FF2B5EF4-FFF2-40B4-BE49-F238E27FC236}">
                <a16:creationId xmlns:a16="http://schemas.microsoft.com/office/drawing/2014/main" id="{66F75DC8-7F8B-DE8F-5A34-63C830C27B79}"/>
              </a:ext>
            </a:extLst>
          </p:cNvPr>
          <p:cNvSpPr>
            <a:spLocks noGrp="1"/>
          </p:cNvSpPr>
          <p:nvPr>
            <p:ph type="body" sz="quarter" idx="20" hasCustomPrompt="1"/>
          </p:nvPr>
        </p:nvSpPr>
        <p:spPr>
          <a:xfrm>
            <a:off x="7773220" y="1138194"/>
            <a:ext cx="2550466" cy="2360234"/>
          </a:xfrm>
        </p:spPr>
        <p:txBody>
          <a:bodyPr/>
          <a:lstStyle>
            <a:lvl1pPr marL="0" indent="0" algn="r">
              <a:lnSpc>
                <a:spcPct val="130000"/>
              </a:lnSpc>
              <a:buFont typeface="+mj-lt"/>
              <a:buNone/>
              <a:defRPr sz="1600" b="0" i="0">
                <a:latin typeface="Meiryo UI" panose="020B0604030504040204" pitchFamily="50" charset="-128"/>
                <a:ea typeface="Meiryo UI" panose="020B0604030504040204" pitchFamily="50" charset="-128"/>
              </a:defRPr>
            </a:lvl1pPr>
            <a:lvl4pPr>
              <a:defRPr sz="1600">
                <a:latin typeface="+mj-ea"/>
                <a:ea typeface="+mj-ea"/>
              </a:defRPr>
            </a:lvl4pPr>
            <a:lvl5pPr>
              <a:defRPr sz="1600">
                <a:latin typeface="+mj-ea"/>
                <a:ea typeface="+mj-ea"/>
              </a:defRPr>
            </a:lvl5pPr>
            <a:lvl6pPr>
              <a:defRPr>
                <a:latin typeface="+mj-ea"/>
                <a:ea typeface="+mj-ea"/>
              </a:defRPr>
            </a:lvl6pPr>
            <a:lvl7pPr>
              <a:defRPr>
                <a:latin typeface="+mj-ea"/>
                <a:ea typeface="+mj-ea"/>
              </a:defRPr>
            </a:lvl7pPr>
          </a:lstStyle>
          <a:p>
            <a:pPr marL="0" indent="0" algn="r">
              <a:buNone/>
            </a:pPr>
            <a:r>
              <a:rPr lang="en-US" altLang="ja-JP"/>
              <a:t>------- 001</a:t>
            </a:r>
            <a:endParaRPr lang="ja-JP" altLang="en-US"/>
          </a:p>
          <a:p>
            <a:pPr marL="0" lvl="0" indent="0" algn="r">
              <a:buNone/>
            </a:pPr>
            <a:r>
              <a:rPr lang="en-US" altLang="ja-JP"/>
              <a:t>------- 001</a:t>
            </a:r>
            <a:endParaRPr lang="ja-JP" altLang="en-US"/>
          </a:p>
          <a:p>
            <a:pPr marL="0" lvl="0" indent="0" algn="r">
              <a:buNone/>
            </a:pPr>
            <a:r>
              <a:rPr lang="en-US" altLang="ja-JP"/>
              <a:t>------- 001</a:t>
            </a:r>
          </a:p>
          <a:p>
            <a:pPr marL="0" indent="0" algn="r">
              <a:buNone/>
            </a:pPr>
            <a:r>
              <a:rPr lang="en-US" altLang="ja-JP"/>
              <a:t>------- 001</a:t>
            </a:r>
          </a:p>
          <a:p>
            <a:pPr marL="0" marR="0" lvl="0" indent="0" algn="r" defTabSz="914423" rtl="0" eaLnBrk="1" fontAlgn="auto" latinLnBrk="0" hangingPunct="1">
              <a:lnSpc>
                <a:spcPct val="100000"/>
              </a:lnSpc>
              <a:spcBef>
                <a:spcPts val="600"/>
              </a:spcBef>
              <a:spcAft>
                <a:spcPts val="600"/>
              </a:spcAft>
              <a:buClr>
                <a:srgbClr val="002060"/>
              </a:buClr>
              <a:buSzTx/>
              <a:buFont typeface="+mj-lt"/>
              <a:buNone/>
              <a:tabLst/>
              <a:defRPr/>
            </a:pPr>
            <a:r>
              <a:rPr lang="en-US" altLang="ja-JP"/>
              <a:t>------- 001</a:t>
            </a:r>
          </a:p>
        </p:txBody>
      </p:sp>
      <p:pic>
        <p:nvPicPr>
          <p:cNvPr id="5" name="図 4" descr="図形 が含まれている画像&#10;&#10;自動的に生成された説明">
            <a:extLst>
              <a:ext uri="{FF2B5EF4-FFF2-40B4-BE49-F238E27FC236}">
                <a16:creationId xmlns:a16="http://schemas.microsoft.com/office/drawing/2014/main" id="{DB3F85C5-509B-257D-8B3C-FC178DFD6638}"/>
              </a:ext>
            </a:extLst>
          </p:cNvPr>
          <p:cNvPicPr>
            <a:picLocks/>
          </p:cNvPicPr>
          <p:nvPr userDrawn="1"/>
        </p:nvPicPr>
        <p:blipFill rotWithShape="1">
          <a:blip r:embed="rId5"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Tree>
    <p:extLst>
      <p:ext uri="{BB962C8B-B14F-4D97-AF65-F5344CB8AC3E}">
        <p14:creationId xmlns:p14="http://schemas.microsoft.com/office/powerpoint/2010/main" val="1622939228"/>
      </p:ext>
    </p:extLst>
  </p:cSld>
  <p:clrMapOvr>
    <a:masterClrMapping/>
  </p:clrMapOvr>
  <p:extLst>
    <p:ext uri="{DCECCB84-F9BA-43D5-87BE-67443E8EF086}">
      <p15:sldGuideLst xmlns:p15="http://schemas.microsoft.com/office/powerpoint/2012/main">
        <p15:guide id="1" orient="horz" pos="232">
          <p15:clr>
            <a:srgbClr val="FBAE40"/>
          </p15:clr>
        </p15:guide>
        <p15:guide id="2" pos="2939">
          <p15:clr>
            <a:srgbClr val="FBAE40"/>
          </p15:clr>
        </p15:guide>
        <p15:guide id="3" pos="3301">
          <p15:clr>
            <a:srgbClr val="FBAE40"/>
          </p15:clr>
        </p15:guide>
        <p15:guide id="4" pos="3120">
          <p15:clr>
            <a:srgbClr val="FBAE40"/>
          </p15:clr>
        </p15:guide>
        <p15:guide id="5" pos="1646">
          <p15:clr>
            <a:srgbClr val="FBAE40"/>
          </p15:clr>
        </p15:guide>
        <p15:guide id="6" pos="1510">
          <p15:clr>
            <a:srgbClr val="FBAE40"/>
          </p15:clr>
        </p15:guide>
        <p15:guide id="7" pos="217">
          <p15:clr>
            <a:srgbClr val="FBAE40"/>
          </p15:clr>
        </p15:guide>
        <p15:guide id="8" pos="4594">
          <p15:clr>
            <a:srgbClr val="FBAE40"/>
          </p15:clr>
        </p15:guide>
        <p15:guide id="9" pos="4730">
          <p15:clr>
            <a:srgbClr val="FBAE40"/>
          </p15:clr>
        </p15:guide>
        <p15:guide id="10" pos="6023">
          <p15:clr>
            <a:srgbClr val="FBAE40"/>
          </p15:clr>
        </p15:guide>
        <p15:guide id="12" orient="horz" pos="4088">
          <p15:clr>
            <a:srgbClr val="FBAE40"/>
          </p15:clr>
        </p15:guide>
        <p15:guide id="13" orient="horz" pos="3861">
          <p15:clr>
            <a:srgbClr val="FBAE40"/>
          </p15:clr>
        </p15:guide>
        <p15:guide id="14" orient="horz" pos="595">
          <p15:clr>
            <a:srgbClr val="FBAE40"/>
          </p15:clr>
        </p15:guide>
        <p15:guide id="15" orient="horz" pos="709">
          <p15:clr>
            <a:srgbClr val="FBAE40"/>
          </p15:clr>
        </p15:guide>
        <p15:guide id="16" orient="horz" pos="1366">
          <p15:clr>
            <a:srgbClr val="FBAE40"/>
          </p15:clr>
        </p15:guide>
        <p15:guide id="17" orient="horz" pos="2614">
          <p15:clr>
            <a:srgbClr val="FBAE40"/>
          </p15:clr>
        </p15:guide>
        <p15:guide id="18" orient="horz" pos="1480">
          <p15:clr>
            <a:srgbClr val="FBAE40"/>
          </p15:clr>
        </p15:guide>
        <p15:guide id="19" orient="horz" pos="272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3_Section">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1003DB-2BEB-764F-6227-1956EE6A3105}"/>
              </a:ext>
            </a:extLst>
          </p:cNvPr>
          <p:cNvGraphicFramePr>
            <a:graphicFrameLocks/>
          </p:cNvGraphicFramePr>
          <p:nvPr userDrawn="1">
            <p:custDataLst>
              <p:tags r:id="rId1"/>
            </p:custDataLst>
            <p:extLst>
              <p:ext uri="{D42A27DB-BD31-4B8C-83A1-F6EECF244321}">
                <p14:modId xmlns:p14="http://schemas.microsoft.com/office/powerpoint/2010/main" val="4558552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5" name="think-cell data - do not delete" hidden="1">
                        <a:extLst>
                          <a:ext uri="{FF2B5EF4-FFF2-40B4-BE49-F238E27FC236}">
                            <a16:creationId xmlns:a16="http://schemas.microsoft.com/office/drawing/2014/main" id="{BF1003DB-2BEB-764F-6227-1956EE6A310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図 10" descr="図形&#10;&#10;低い精度で自動的に生成された説明">
            <a:extLst>
              <a:ext uri="{FF2B5EF4-FFF2-40B4-BE49-F238E27FC236}">
                <a16:creationId xmlns:a16="http://schemas.microsoft.com/office/drawing/2014/main" id="{F10D23A2-2E8E-9DA5-6CF5-DDC0A8455B1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21724" y="0"/>
            <a:ext cx="10870276" cy="6858000"/>
          </a:xfrm>
          <a:prstGeom prst="rect">
            <a:avLst/>
          </a:prstGeom>
        </p:spPr>
      </p:pic>
      <p:sp>
        <p:nvSpPr>
          <p:cNvPr id="3" name="タイトル 1">
            <a:extLst>
              <a:ext uri="{FF2B5EF4-FFF2-40B4-BE49-F238E27FC236}">
                <a16:creationId xmlns:a16="http://schemas.microsoft.com/office/drawing/2014/main" id="{16547944-49EF-1EFF-32E6-905A8579D216}"/>
              </a:ext>
            </a:extLst>
          </p:cNvPr>
          <p:cNvSpPr>
            <a:spLocks noGrp="1"/>
          </p:cNvSpPr>
          <p:nvPr>
            <p:ph type="ctrTitle" hasCustomPrompt="1"/>
          </p:nvPr>
        </p:nvSpPr>
        <p:spPr>
          <a:xfrm>
            <a:off x="443076" y="3108820"/>
            <a:ext cx="11305846" cy="883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08000" rIns="0" bIns="72000">
            <a:spAutoFit/>
          </a:bodyPr>
          <a:lstStyle>
            <a:lvl1pPr algn="l">
              <a:lnSpc>
                <a:spcPct val="130000"/>
              </a:lnSpc>
              <a:defRPr lang="ja-JP" altLang="en-US" sz="4000" b="1" i="0" dirty="0">
                <a:latin typeface="Meiryo UI" panose="020B0604030504040204" pitchFamily="50" charset="-128"/>
                <a:ea typeface="Meiryo UI" panose="020B0604030504040204" pitchFamily="50" charset="-128"/>
                <a:cs typeface="Meiryo UI" panose="020B0604030504040204" pitchFamily="50" charset="-128"/>
              </a:defRPr>
            </a:lvl1pPr>
          </a:lstStyle>
          <a:p>
            <a:pPr marL="0" lvl="0"/>
            <a:r>
              <a:rPr kumimoji="1" lang="en-US" altLang="ja-JP"/>
              <a:t>01. </a:t>
            </a:r>
            <a:r>
              <a:rPr kumimoji="1" lang="ja-JP" altLang="en-US"/>
              <a:t>セクション名</a:t>
            </a:r>
          </a:p>
        </p:txBody>
      </p:sp>
      <p:sp>
        <p:nvSpPr>
          <p:cNvPr id="4" name="スライド番号プレースホルダー 4">
            <a:extLst>
              <a:ext uri="{FF2B5EF4-FFF2-40B4-BE49-F238E27FC236}">
                <a16:creationId xmlns:a16="http://schemas.microsoft.com/office/drawing/2014/main" id="{DD9E6EA3-3310-5612-2D80-6F218C2F7510}"/>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bg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Tree>
    <p:extLst>
      <p:ext uri="{BB962C8B-B14F-4D97-AF65-F5344CB8AC3E}">
        <p14:creationId xmlns:p14="http://schemas.microsoft.com/office/powerpoint/2010/main" val="53182406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4_Basic">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9C2607B-0DE5-7407-96A0-86D752DB8867}"/>
              </a:ext>
            </a:extLst>
          </p:cNvPr>
          <p:cNvGraphicFramePr>
            <a:graphicFrameLocks/>
          </p:cNvGraphicFramePr>
          <p:nvPr userDrawn="1">
            <p:custDataLst>
              <p:tags r:id="rId1"/>
            </p:custDataLst>
            <p:extLst>
              <p:ext uri="{D42A27DB-BD31-4B8C-83A1-F6EECF244321}">
                <p14:modId xmlns:p14="http://schemas.microsoft.com/office/powerpoint/2010/main" val="23415150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4" name="think-cell data - do not delete" hidden="1">
                        <a:extLst>
                          <a:ext uri="{FF2B5EF4-FFF2-40B4-BE49-F238E27FC236}">
                            <a16:creationId xmlns:a16="http://schemas.microsoft.com/office/drawing/2014/main" id="{79C2607B-0DE5-7407-96A0-86D752DB886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5" name="スライド番号プレースホルダー 4">
            <a:extLst>
              <a:ext uri="{FF2B5EF4-FFF2-40B4-BE49-F238E27FC236}">
                <a16:creationId xmlns:a16="http://schemas.microsoft.com/office/drawing/2014/main" id="{7F8B39E5-E5C4-1549-647B-B2CE8575CB0A}"/>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
        <p:nvSpPr>
          <p:cNvPr id="50" name="タイトル 1">
            <a:extLst>
              <a:ext uri="{FF2B5EF4-FFF2-40B4-BE49-F238E27FC236}">
                <a16:creationId xmlns:a16="http://schemas.microsoft.com/office/drawing/2014/main" id="{CA219888-D0B6-F250-7902-1434DE0CF405}"/>
              </a:ext>
            </a:extLst>
          </p:cNvPr>
          <p:cNvSpPr>
            <a:spLocks noGrp="1"/>
          </p:cNvSpPr>
          <p:nvPr>
            <p:ph type="title" hasCustomPrompt="1"/>
          </p:nvPr>
        </p:nvSpPr>
        <p:spPr>
          <a:xfrm>
            <a:off x="443074" y="366716"/>
            <a:ext cx="11305842" cy="584775"/>
          </a:xfrm>
          <a:prstGeom prst="rect">
            <a:avLst/>
          </a:prstGeom>
        </p:spPr>
        <p:txBody>
          <a:bodyPr vert="horz" wrap="square" rIns="91440">
            <a:spAutoFit/>
          </a:bodyPr>
          <a:lstStyle>
            <a:lvl1pPr algn="l">
              <a:defRPr lang="ja-JP" altLang="en-US" sz="3200" b="1" i="0">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スライドタイトル：</a:t>
            </a:r>
            <a:r>
              <a:rPr kumimoji="1" lang="en-US" altLang="ja-JP"/>
              <a:t>13</a:t>
            </a:r>
            <a:r>
              <a:rPr kumimoji="1" lang="ja-JP" altLang="en-US"/>
              <a:t>字以内 </a:t>
            </a:r>
            <a:r>
              <a:rPr kumimoji="1" lang="en-US" altLang="ja-JP"/>
              <a:t>32pt</a:t>
            </a:r>
            <a:endParaRPr kumimoji="1" lang="ja-JP" altLang="en-US"/>
          </a:p>
        </p:txBody>
      </p:sp>
      <p:sp>
        <p:nvSpPr>
          <p:cNvPr id="51" name="テキスト プレースホルダー 9">
            <a:extLst>
              <a:ext uri="{FF2B5EF4-FFF2-40B4-BE49-F238E27FC236}">
                <a16:creationId xmlns:a16="http://schemas.microsoft.com/office/drawing/2014/main" id="{4894F5FE-60A5-361A-5A8D-0D265407E8DD}"/>
              </a:ext>
            </a:extLst>
          </p:cNvPr>
          <p:cNvSpPr>
            <a:spLocks noGrp="1"/>
          </p:cNvSpPr>
          <p:nvPr>
            <p:ph type="body" sz="quarter" idx="13" hasCustomPrompt="1"/>
          </p:nvPr>
        </p:nvSpPr>
        <p:spPr>
          <a:xfrm>
            <a:off x="443071" y="6498006"/>
            <a:ext cx="9880615" cy="123111"/>
          </a:xfrm>
          <a:noFill/>
        </p:spPr>
        <p:txBody>
          <a:bodyPr wrap="square" lIns="0" tIns="0" rIns="0" bIns="0" anchor="ctr">
            <a:spAutoFit/>
          </a:bodyPr>
          <a:lstStyle>
            <a:lvl1pPr marL="0" indent="0">
              <a:spcBef>
                <a:spcPts val="0"/>
              </a:spcBef>
              <a:spcAft>
                <a:spcPts val="0"/>
              </a:spcAft>
              <a:buFont typeface="Arial" panose="020B0604020202020204" pitchFamily="34" charset="0"/>
              <a:buNone/>
              <a:defRPr sz="800" b="0" i="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出典先：</a:t>
            </a:r>
            <a:r>
              <a:rPr kumimoji="1" lang="en-US" altLang="ja-JP"/>
              <a:t>8pt</a:t>
            </a:r>
          </a:p>
        </p:txBody>
      </p:sp>
      <p:sp>
        <p:nvSpPr>
          <p:cNvPr id="52" name="テキスト プレースホルダー 11">
            <a:extLst>
              <a:ext uri="{FF2B5EF4-FFF2-40B4-BE49-F238E27FC236}">
                <a16:creationId xmlns:a16="http://schemas.microsoft.com/office/drawing/2014/main" id="{24C0F4B5-3232-8664-604F-8CF3AE3D63D5}"/>
              </a:ext>
            </a:extLst>
          </p:cNvPr>
          <p:cNvSpPr>
            <a:spLocks noGrp="1"/>
          </p:cNvSpPr>
          <p:nvPr>
            <p:ph type="body" sz="quarter" idx="17" hasCustomPrompt="1"/>
          </p:nvPr>
        </p:nvSpPr>
        <p:spPr>
          <a:xfrm>
            <a:off x="443070" y="1138195"/>
            <a:ext cx="11305846" cy="641806"/>
          </a:xfrm>
          <a:solidFill>
            <a:srgbClr val="F3F6F6"/>
          </a:solidFill>
          <a:ln>
            <a:noFill/>
          </a:ln>
        </p:spPr>
        <p:txBody>
          <a:bodyPr vert="horz" wrap="square" lIns="216000" tIns="144000" rIns="216000" bIns="144000" rtlCol="0" anchor="t" anchorCtr="0">
            <a:spAutoFit/>
          </a:bodyPr>
          <a:lstStyle>
            <a:lvl1pPr marL="285757" indent="-285757">
              <a:lnSpc>
                <a:spcPct val="130000"/>
              </a:lnSpc>
              <a:buClr>
                <a:schemeClr val="tx1"/>
              </a:buClr>
              <a:buSzPct val="100000"/>
              <a:buFont typeface="メイリオ" panose="020B0604030504040204" pitchFamily="50" charset="-128"/>
              <a:buChar char="•"/>
              <a:defRPr lang="ja-JP" altLang="en-US" sz="2000" b="0" i="0" dirty="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marL="257181" lvl="0" indent="-257181">
              <a:spcBef>
                <a:spcPts val="600"/>
              </a:spcBef>
              <a:spcAft>
                <a:spcPts val="600"/>
              </a:spcAft>
              <a:buClr>
                <a:srgbClr val="002060"/>
              </a:buClr>
              <a:buFont typeface="Wingdings" panose="05000000000000000000" pitchFamily="2" charset="2"/>
              <a:buChar char="l"/>
            </a:pPr>
            <a:r>
              <a:rPr kumimoji="1" lang="ja-JP" altLang="en-US"/>
              <a:t>キーメッセージ：</a:t>
            </a:r>
            <a:r>
              <a:rPr kumimoji="1" lang="en-US" altLang="ja-JP"/>
              <a:t>1</a:t>
            </a:r>
            <a:r>
              <a:rPr kumimoji="1" lang="ja-JP" altLang="en-US"/>
              <a:t>行以内（約</a:t>
            </a:r>
            <a:r>
              <a:rPr kumimoji="1" lang="en-US" altLang="ja-JP"/>
              <a:t>35</a:t>
            </a:r>
            <a:r>
              <a:rPr kumimoji="1" lang="ja-JP" altLang="en-US"/>
              <a:t>字）３ポツまで </a:t>
            </a:r>
            <a:r>
              <a:rPr kumimoji="1" lang="en-US" altLang="ja-JP"/>
              <a:t>20pt</a:t>
            </a:r>
            <a:r>
              <a:rPr kumimoji="1" lang="ja-JP" altLang="en-US"/>
              <a:t>　行間はいじらない</a:t>
            </a:r>
            <a:endParaRPr kumimoji="1" lang="en-US" altLang="ja-JP"/>
          </a:p>
        </p:txBody>
      </p:sp>
      <p:sp>
        <p:nvSpPr>
          <p:cNvPr id="7" name="テキスト プレースホルダー 6">
            <a:extLst>
              <a:ext uri="{FF2B5EF4-FFF2-40B4-BE49-F238E27FC236}">
                <a16:creationId xmlns:a16="http://schemas.microsoft.com/office/drawing/2014/main" id="{9E5CEE60-90F4-9775-0CB9-B864463E973A}"/>
              </a:ext>
            </a:extLst>
          </p:cNvPr>
          <p:cNvSpPr>
            <a:spLocks noGrp="1"/>
          </p:cNvSpPr>
          <p:nvPr>
            <p:ph type="body" sz="quarter" idx="23" hasCustomPrompt="1"/>
          </p:nvPr>
        </p:nvSpPr>
        <p:spPr>
          <a:xfrm>
            <a:off x="443017" y="3290112"/>
            <a:ext cx="5316922" cy="293721"/>
          </a:xfrm>
        </p:spPr>
        <p:txBody>
          <a:bodyPr lIns="72000" tIns="72000" rIns="72000" bIns="36000"/>
          <a:lstStyle>
            <a:lvl1pPr marL="0" indent="0">
              <a:buFont typeface="Arial" panose="020B0604020202020204" pitchFamily="34" charset="0"/>
              <a:buNone/>
              <a:defRPr sz="1200">
                <a:latin typeface="Meiryo UI" panose="020B0604030504040204" pitchFamily="50" charset="-128"/>
                <a:ea typeface="Meiryo UI" panose="020B0604030504040204" pitchFamily="50" charset="-128"/>
              </a:defRPr>
            </a:lvl1pPr>
            <a:lvl2pPr marL="344497" indent="0">
              <a:buNone/>
              <a:defRPr sz="1200"/>
            </a:lvl2pPr>
            <a:lvl3pPr marL="668354" indent="0">
              <a:buNone/>
              <a:defRPr sz="1200"/>
            </a:lvl3pPr>
            <a:lvl4pPr marL="936648" indent="0">
              <a:buNone/>
              <a:defRPr sz="1200"/>
            </a:lvl4pPr>
            <a:lvl5pPr marL="1298607" indent="0" algn="l">
              <a:buNone/>
              <a:defRPr sz="1200"/>
            </a:lvl5pPr>
          </a:lstStyle>
          <a:p>
            <a:pPr marL="171455" marR="0" lvl="0" indent="-171455" algn="l" defTabSz="914423" rtl="0" eaLnBrk="1" fontAlgn="auto" latinLnBrk="0" hangingPunct="1">
              <a:lnSpc>
                <a:spcPct val="100000"/>
              </a:lnSpc>
              <a:spcBef>
                <a:spcPts val="600"/>
              </a:spcBef>
              <a:spcAft>
                <a:spcPts val="600"/>
              </a:spcAft>
              <a:buClr>
                <a:srgbClr val="002060"/>
              </a:buClr>
              <a:buSzTx/>
              <a:tabLst/>
              <a:defRPr/>
            </a:pPr>
            <a:r>
              <a:rPr kumimoji="1" lang="ja-JP" altLang="en-US"/>
              <a:t>本文：</a:t>
            </a:r>
            <a:r>
              <a:rPr kumimoji="1" lang="en-US" altLang="ja-JP"/>
              <a:t>40</a:t>
            </a:r>
            <a:r>
              <a:rPr kumimoji="1" lang="ja-JP" altLang="en-US"/>
              <a:t>字以内 </a:t>
            </a:r>
            <a:r>
              <a:rPr kumimoji="1" lang="en-US" altLang="ja-JP"/>
              <a:t>12pt /</a:t>
            </a:r>
            <a:r>
              <a:rPr kumimoji="1" lang="ja-JP" altLang="en-US"/>
              <a:t>プレゼン用 </a:t>
            </a:r>
            <a:r>
              <a:rPr kumimoji="1" lang="en-US" altLang="ja-JP"/>
              <a:t>16pt</a:t>
            </a:r>
            <a:endParaRPr kumimoji="1" lang="ja-JP" altLang="en-US"/>
          </a:p>
        </p:txBody>
      </p:sp>
      <p:sp>
        <p:nvSpPr>
          <p:cNvPr id="10" name="テキスト プレースホルダー 9">
            <a:extLst>
              <a:ext uri="{FF2B5EF4-FFF2-40B4-BE49-F238E27FC236}">
                <a16:creationId xmlns:a16="http://schemas.microsoft.com/office/drawing/2014/main" id="{E59F7C88-40C4-3D1C-3928-583676EC1764}"/>
              </a:ext>
            </a:extLst>
          </p:cNvPr>
          <p:cNvSpPr>
            <a:spLocks noGrp="1"/>
          </p:cNvSpPr>
          <p:nvPr>
            <p:ph type="body" sz="quarter" idx="24" hasCustomPrompt="1"/>
          </p:nvPr>
        </p:nvSpPr>
        <p:spPr>
          <a:xfrm>
            <a:off x="6471138" y="3290112"/>
            <a:ext cx="5316416" cy="293721"/>
          </a:xfrm>
          <a:noFill/>
        </p:spPr>
        <p:txBody>
          <a:bodyPr vert="horz" wrap="square" lIns="72000" tIns="72000" rIns="72000" bIns="36000" rtlCol="0">
            <a:spAutoFit/>
          </a:bodyPr>
          <a:lstStyle>
            <a:lvl1pPr marL="0" indent="0">
              <a:buNone/>
              <a:defRPr lang="ja-JP" altLang="en-US" sz="1200" smtClean="0">
                <a:latin typeface="Meiryo UI" panose="020B0604030504040204" pitchFamily="50" charset="-128"/>
                <a:ea typeface="Meiryo UI" panose="020B0604030504040204" pitchFamily="50" charset="-128"/>
              </a:defRPr>
            </a:lvl1pPr>
            <a:lvl2pPr>
              <a:defRPr lang="ja-JP" altLang="en-US" sz="1200" smtClean="0"/>
            </a:lvl2pPr>
            <a:lvl3pPr>
              <a:defRPr lang="ja-JP" altLang="en-US" sz="1200" smtClean="0"/>
            </a:lvl3pPr>
            <a:lvl4pPr>
              <a:defRPr lang="ja-JP" altLang="en-US" sz="1200" smtClean="0"/>
            </a:lvl4pPr>
            <a:lvl5pPr>
              <a:defRPr lang="ja-JP" altLang="en-US" sz="1200"/>
            </a:lvl5pPr>
          </a:lstStyle>
          <a:p>
            <a:pPr marL="342908" marR="0" lvl="0" indent="-342908" fontAlgn="auto">
              <a:lnSpc>
                <a:spcPct val="100000"/>
              </a:lnSpc>
              <a:buSzTx/>
              <a:tabLst/>
            </a:pPr>
            <a:r>
              <a:rPr kumimoji="1" lang="ja-JP" altLang="en-US"/>
              <a:t>本文：</a:t>
            </a:r>
            <a:r>
              <a:rPr kumimoji="1" lang="en-US" altLang="ja-JP"/>
              <a:t>40</a:t>
            </a:r>
            <a:r>
              <a:rPr kumimoji="1" lang="ja-JP" altLang="en-US"/>
              <a:t>字以内 </a:t>
            </a:r>
            <a:r>
              <a:rPr kumimoji="1" lang="en-US" altLang="ja-JP"/>
              <a:t>12pt /</a:t>
            </a:r>
            <a:r>
              <a:rPr kumimoji="1" lang="ja-JP" altLang="en-US"/>
              <a:t>プレゼン用 </a:t>
            </a:r>
            <a:r>
              <a:rPr kumimoji="1" lang="en-US" altLang="ja-JP"/>
              <a:t>16pt</a:t>
            </a:r>
            <a:endParaRPr kumimoji="1" lang="ja-JP" altLang="en-US"/>
          </a:p>
        </p:txBody>
      </p:sp>
      <p:sp>
        <p:nvSpPr>
          <p:cNvPr id="12" name="テキスト プレースホルダー 11">
            <a:extLst>
              <a:ext uri="{FF2B5EF4-FFF2-40B4-BE49-F238E27FC236}">
                <a16:creationId xmlns:a16="http://schemas.microsoft.com/office/drawing/2014/main" id="{E10F42EE-E182-F73B-ED47-4B1995A4EC23}"/>
              </a:ext>
            </a:extLst>
          </p:cNvPr>
          <p:cNvSpPr>
            <a:spLocks noGrp="1"/>
          </p:cNvSpPr>
          <p:nvPr>
            <p:ph type="body" sz="quarter" idx="25" hasCustomPrompt="1"/>
          </p:nvPr>
        </p:nvSpPr>
        <p:spPr>
          <a:xfrm>
            <a:off x="443017" y="2712318"/>
            <a:ext cx="5316922" cy="532751"/>
          </a:xfrm>
          <a:solidFill>
            <a:schemeClr val="accent1"/>
          </a:solidFill>
        </p:spPr>
        <p:txBody>
          <a:bodyPr vert="horz" wrap="square" lIns="108000" tIns="108000" rIns="108000" bIns="72000" rtlCol="0">
            <a:spAutoFit/>
          </a:bodyPr>
          <a:lstStyle>
            <a:lvl1pPr marL="0" indent="0">
              <a:buNone/>
              <a:defRPr lang="ja-JP" altLang="en-US" b="1" dirty="0" smtClean="0">
                <a:solidFill>
                  <a:schemeClr val="bg1"/>
                </a:solidFill>
                <a:latin typeface="Meiryo UI" panose="020B0604030504040204" pitchFamily="50" charset="-128"/>
                <a:ea typeface="Meiryo UI" panose="020B0604030504040204" pitchFamily="50" charset="-128"/>
              </a:defRPr>
            </a:lvl1pPr>
            <a:lvl2pPr>
              <a:defRPr lang="ja-JP" altLang="en-US" dirty="0" smtClean="0">
                <a:solidFill>
                  <a:schemeClr val="bg1"/>
                </a:solidFill>
              </a:defRPr>
            </a:lvl2pPr>
            <a:lvl3pPr>
              <a:defRPr lang="ja-JP" altLang="en-US" dirty="0" smtClean="0">
                <a:solidFill>
                  <a:schemeClr val="bg1"/>
                </a:solidFill>
              </a:defRPr>
            </a:lvl3pPr>
            <a:lvl4pPr>
              <a:defRPr lang="ja-JP" altLang="en-US" dirty="0" smtClean="0">
                <a:solidFill>
                  <a:schemeClr val="bg1"/>
                </a:solidFill>
              </a:defRPr>
            </a:lvl4pPr>
            <a:lvl5pPr>
              <a:defRPr lang="ja-JP" altLang="en-US" dirty="0">
                <a:solidFill>
                  <a:schemeClr val="bg1"/>
                </a:solidFill>
              </a:defRPr>
            </a:lvl5pPr>
          </a:lstStyle>
          <a:p>
            <a:pPr marL="342908" marR="0" lvl="0" indent="-342908" algn="l" defTabSz="914423" rtl="0" eaLnBrk="1" fontAlgn="auto" latinLnBrk="0" hangingPunct="1">
              <a:lnSpc>
                <a:spcPct val="130000"/>
              </a:lnSpc>
              <a:spcBef>
                <a:spcPts val="600"/>
              </a:spcBef>
              <a:spcAft>
                <a:spcPts val="600"/>
              </a:spcAft>
              <a:buClr>
                <a:srgbClr val="002060"/>
              </a:buClr>
              <a:buSzTx/>
              <a:tabLst/>
              <a:defRPr/>
            </a:pPr>
            <a:r>
              <a:rPr kumimoji="1" lang="ja-JP" altLang="en-US"/>
              <a:t>見出し：</a:t>
            </a:r>
            <a:r>
              <a:rPr kumimoji="1" lang="en-US" altLang="ja-JP"/>
              <a:t>13</a:t>
            </a:r>
            <a:r>
              <a:rPr kumimoji="1" lang="ja-JP" altLang="en-US"/>
              <a:t>字以内 </a:t>
            </a:r>
            <a:r>
              <a:rPr kumimoji="1" lang="en-US" altLang="ja-JP"/>
              <a:t>16pt /</a:t>
            </a:r>
            <a:r>
              <a:rPr kumimoji="1" lang="ja-JP" altLang="en-US"/>
              <a:t>プレゼン用 </a:t>
            </a:r>
            <a:r>
              <a:rPr kumimoji="1" lang="en-US" altLang="ja-JP"/>
              <a:t>20pt</a:t>
            </a:r>
            <a:r>
              <a:rPr kumimoji="1" lang="ja-JP" altLang="en-US"/>
              <a:t>　</a:t>
            </a:r>
          </a:p>
        </p:txBody>
      </p:sp>
      <p:sp>
        <p:nvSpPr>
          <p:cNvPr id="14" name="テキスト プレースホルダー 13">
            <a:extLst>
              <a:ext uri="{FF2B5EF4-FFF2-40B4-BE49-F238E27FC236}">
                <a16:creationId xmlns:a16="http://schemas.microsoft.com/office/drawing/2014/main" id="{F051B484-ADEC-D7B0-A0E2-ADD29C858959}"/>
              </a:ext>
            </a:extLst>
          </p:cNvPr>
          <p:cNvSpPr>
            <a:spLocks noGrp="1"/>
          </p:cNvSpPr>
          <p:nvPr>
            <p:ph type="body" sz="quarter" idx="26" hasCustomPrompt="1"/>
          </p:nvPr>
        </p:nvSpPr>
        <p:spPr>
          <a:xfrm>
            <a:off x="6470178" y="2707268"/>
            <a:ext cx="5317376" cy="532751"/>
          </a:xfrm>
          <a:solidFill>
            <a:schemeClr val="accent1"/>
          </a:solidFill>
        </p:spPr>
        <p:txBody>
          <a:bodyPr vert="horz" wrap="square" lIns="108000" tIns="108000" rIns="108000" bIns="72000" rtlCol="0">
            <a:spAutoFit/>
          </a:bodyPr>
          <a:lstStyle>
            <a:lvl1pPr marL="0" indent="0">
              <a:buNone/>
              <a:defRPr lang="ja-JP" altLang="en-US" b="1" smtClean="0">
                <a:solidFill>
                  <a:schemeClr val="bg1"/>
                </a:solidFill>
                <a:latin typeface="Meiryo UI" panose="020B0604030504040204" pitchFamily="50" charset="-128"/>
                <a:ea typeface="Meiryo UI" panose="020B0604030504040204" pitchFamily="50" charset="-128"/>
              </a:defRPr>
            </a:lvl1pPr>
            <a:lvl2pPr>
              <a:defRPr lang="ja-JP" altLang="en-US" smtClean="0">
                <a:solidFill>
                  <a:schemeClr val="bg1"/>
                </a:solidFill>
              </a:defRPr>
            </a:lvl2pPr>
            <a:lvl3pPr>
              <a:defRPr lang="ja-JP" altLang="en-US" smtClean="0">
                <a:solidFill>
                  <a:schemeClr val="bg1"/>
                </a:solidFill>
              </a:defRPr>
            </a:lvl3pPr>
            <a:lvl4pPr>
              <a:defRPr lang="ja-JP" altLang="en-US" smtClean="0">
                <a:solidFill>
                  <a:schemeClr val="bg1"/>
                </a:solidFill>
              </a:defRPr>
            </a:lvl4pPr>
            <a:lvl5pPr>
              <a:defRPr lang="ja-JP" altLang="en-US">
                <a:solidFill>
                  <a:schemeClr val="bg1"/>
                </a:solidFill>
              </a:defRPr>
            </a:lvl5pPr>
          </a:lstStyle>
          <a:p>
            <a:pPr marL="342908" marR="0" lvl="0" indent="-342908" fontAlgn="auto">
              <a:lnSpc>
                <a:spcPct val="130000"/>
              </a:lnSpc>
              <a:buSzTx/>
              <a:tabLst/>
            </a:pPr>
            <a:r>
              <a:rPr kumimoji="1" lang="ja-JP" altLang="en-US"/>
              <a:t>見出し：</a:t>
            </a:r>
            <a:r>
              <a:rPr kumimoji="1" lang="en-US" altLang="ja-JP"/>
              <a:t>13</a:t>
            </a:r>
            <a:r>
              <a:rPr kumimoji="1" lang="ja-JP" altLang="en-US"/>
              <a:t>字以内 </a:t>
            </a:r>
            <a:r>
              <a:rPr kumimoji="1" lang="en-US" altLang="ja-JP"/>
              <a:t>16pt /</a:t>
            </a:r>
            <a:r>
              <a:rPr kumimoji="1" lang="ja-JP" altLang="en-US"/>
              <a:t>プレゼン用 </a:t>
            </a:r>
            <a:r>
              <a:rPr kumimoji="1" lang="en-US" altLang="ja-JP"/>
              <a:t>20pt</a:t>
            </a:r>
            <a:endParaRPr kumimoji="1" lang="ja-JP" altLang="en-US"/>
          </a:p>
        </p:txBody>
      </p:sp>
      <p:pic>
        <p:nvPicPr>
          <p:cNvPr id="3" name="図 2" descr="図形 が含まれている画像&#10;&#10;自動的に生成された説明">
            <a:extLst>
              <a:ext uri="{FF2B5EF4-FFF2-40B4-BE49-F238E27FC236}">
                <a16:creationId xmlns:a16="http://schemas.microsoft.com/office/drawing/2014/main" id="{5C792116-0207-2182-A1A5-BB2256A73537}"/>
              </a:ext>
            </a:extLst>
          </p:cNvPr>
          <p:cNvPicPr>
            <a:picLocks/>
          </p:cNvPicPr>
          <p:nvPr userDrawn="1"/>
        </p:nvPicPr>
        <p:blipFill rotWithShape="1">
          <a:blip r:embed="rId5"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Tree>
    <p:extLst>
      <p:ext uri="{BB962C8B-B14F-4D97-AF65-F5344CB8AC3E}">
        <p14:creationId xmlns:p14="http://schemas.microsoft.com/office/powerpoint/2010/main" val="3898885463"/>
      </p:ext>
    </p:extLst>
  </p:cSld>
  <p:clrMapOvr>
    <a:masterClrMapping/>
  </p:clrMapOvr>
  <p:extLst>
    <p:ext uri="{DCECCB84-F9BA-43D5-87BE-67443E8EF086}">
      <p15:sldGuideLst xmlns:p15="http://schemas.microsoft.com/office/powerpoint/2012/main">
        <p15:guide id="1" orient="horz" pos="232">
          <p15:clr>
            <a:srgbClr val="FBAE40"/>
          </p15:clr>
        </p15:guide>
        <p15:guide id="7" pos="268">
          <p15:clr>
            <a:srgbClr val="FBAE40"/>
          </p15:clr>
        </p15:guide>
        <p15:guide id="10" pos="7412">
          <p15:clr>
            <a:srgbClr val="FBAE40"/>
          </p15:clr>
        </p15:guide>
        <p15:guide id="13" orient="horz" pos="4065">
          <p15:clr>
            <a:srgbClr val="FBAE40"/>
          </p15:clr>
        </p15:guide>
        <p15:guide id="14"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5_Basic（essa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C693682-F36B-669D-5048-FD6B986B42DA}"/>
              </a:ext>
            </a:extLst>
          </p:cNvPr>
          <p:cNvGraphicFramePr>
            <a:graphicFrameLocks/>
          </p:cNvGraphicFramePr>
          <p:nvPr userDrawn="1">
            <p:custDataLst>
              <p:tags r:id="rId1"/>
            </p:custDataLst>
            <p:extLst>
              <p:ext uri="{D42A27DB-BD31-4B8C-83A1-F6EECF244321}">
                <p14:modId xmlns:p14="http://schemas.microsoft.com/office/powerpoint/2010/main" val="2990446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7" name="think-cell data - do not delete" hidden="1">
                        <a:extLst>
                          <a:ext uri="{FF2B5EF4-FFF2-40B4-BE49-F238E27FC236}">
                            <a16:creationId xmlns:a16="http://schemas.microsoft.com/office/drawing/2014/main" id="{2C693682-F36B-669D-5048-FD6B986B42D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テキスト プレースホルダー 11">
            <a:extLst>
              <a:ext uri="{FF2B5EF4-FFF2-40B4-BE49-F238E27FC236}">
                <a16:creationId xmlns:a16="http://schemas.microsoft.com/office/drawing/2014/main" id="{C145B5D5-4B5E-6D2D-BAD5-72DE5A197CE1}"/>
              </a:ext>
            </a:extLst>
          </p:cNvPr>
          <p:cNvSpPr>
            <a:spLocks noGrp="1"/>
          </p:cNvSpPr>
          <p:nvPr>
            <p:ph type="body" sz="quarter" idx="24" hasCustomPrompt="1"/>
          </p:nvPr>
        </p:nvSpPr>
        <p:spPr>
          <a:xfrm>
            <a:off x="436775" y="3378480"/>
            <a:ext cx="11305845" cy="293721"/>
          </a:xfrm>
          <a:noFill/>
        </p:spPr>
        <p:txBody>
          <a:bodyPr vert="horz" wrap="square" lIns="72000" tIns="72000" rIns="72000" bIns="36000" rtlCol="0">
            <a:spAutoFit/>
          </a:bodyPr>
          <a:lstStyle>
            <a:lvl1pPr marL="0" indent="0">
              <a:buFont typeface="Arial" panose="020B0604020202020204" pitchFamily="34" charset="0"/>
              <a:buNone/>
              <a:defRPr lang="ja-JP" altLang="en-US" sz="1200" b="1" smtClean="0">
                <a:latin typeface="Meiryo UI" panose="020B0604030504040204" pitchFamily="50" charset="-128"/>
                <a:ea typeface="Meiryo UI" panose="020B0604030504040204" pitchFamily="50" charset="-128"/>
              </a:defRPr>
            </a:lvl1pPr>
            <a:lvl2pPr>
              <a:defRPr lang="ja-JP" altLang="en-US" sz="1200" smtClean="0">
                <a:latin typeface="+mn-ea"/>
                <a:ea typeface="+mn-ea"/>
              </a:defRPr>
            </a:lvl2pPr>
            <a:lvl3pPr>
              <a:defRPr lang="ja-JP" altLang="en-US" sz="1200" smtClean="0">
                <a:latin typeface="+mn-ea"/>
                <a:ea typeface="+mn-ea"/>
              </a:defRPr>
            </a:lvl3pPr>
            <a:lvl4pPr>
              <a:defRPr lang="ja-JP" altLang="en-US" sz="1200" smtClean="0">
                <a:latin typeface="+mn-ea"/>
                <a:ea typeface="+mn-ea"/>
              </a:defRPr>
            </a:lvl4pPr>
            <a:lvl5pPr>
              <a:defRPr lang="ja-JP" altLang="en-US" sz="1200">
                <a:latin typeface="+mn-ea"/>
                <a:ea typeface="+mn-ea"/>
              </a:defRPr>
            </a:lvl5pPr>
          </a:lstStyle>
          <a:p>
            <a:pPr lvl="0"/>
            <a:r>
              <a:rPr kumimoji="1" lang="ja-JP" altLang="en-US"/>
              <a:t>強調箇所は太字</a:t>
            </a:r>
            <a:endParaRPr kumimoji="1" lang="en-US" altLang="ja-JP"/>
          </a:p>
        </p:txBody>
      </p:sp>
      <p:sp>
        <p:nvSpPr>
          <p:cNvPr id="10" name="テキスト プレースホルダー 9">
            <a:extLst>
              <a:ext uri="{FF2B5EF4-FFF2-40B4-BE49-F238E27FC236}">
                <a16:creationId xmlns:a16="http://schemas.microsoft.com/office/drawing/2014/main" id="{7C26272D-E711-7BDA-C6B1-F6E5FC5BB955}"/>
              </a:ext>
            </a:extLst>
          </p:cNvPr>
          <p:cNvSpPr>
            <a:spLocks noGrp="1"/>
          </p:cNvSpPr>
          <p:nvPr>
            <p:ph type="body" sz="quarter" idx="23" hasCustomPrompt="1"/>
          </p:nvPr>
        </p:nvSpPr>
        <p:spPr>
          <a:xfrm>
            <a:off x="437662" y="1808201"/>
            <a:ext cx="11304954" cy="1452591"/>
          </a:xfrm>
          <a:noFill/>
        </p:spPr>
        <p:txBody>
          <a:bodyPr vert="horz" wrap="square" lIns="72000" tIns="72000" rIns="72000" bIns="36000" rtlCol="0">
            <a:noAutofit/>
          </a:bodyPr>
          <a:lstStyle>
            <a:lvl1pPr marL="0" indent="0">
              <a:buNone/>
              <a:defRPr lang="ja-JP" altLang="en-US" sz="1600" dirty="0" smtClean="0">
                <a:latin typeface="Meiryo UI" panose="020B0604030504040204" pitchFamily="50" charset="-128"/>
                <a:ea typeface="Meiryo UI" panose="020B0604030504040204" pitchFamily="50" charset="-128"/>
              </a:defRPr>
            </a:lvl1pPr>
            <a:lvl2pPr>
              <a:defRPr lang="ja-JP" altLang="en-US" sz="1200" dirty="0" smtClean="0">
                <a:latin typeface="+mj-ea"/>
                <a:ea typeface="+mj-ea"/>
              </a:defRPr>
            </a:lvl2pPr>
            <a:lvl3pPr>
              <a:defRPr lang="ja-JP" altLang="en-US" sz="1200" dirty="0" smtClean="0">
                <a:latin typeface="+mj-ea"/>
                <a:ea typeface="+mj-ea"/>
              </a:defRPr>
            </a:lvl3pPr>
            <a:lvl4pPr>
              <a:defRPr lang="ja-JP" altLang="en-US" sz="1200" dirty="0" smtClean="0">
                <a:latin typeface="+mj-ea"/>
                <a:ea typeface="+mj-ea"/>
              </a:defRPr>
            </a:lvl4pPr>
            <a:lvl5pPr>
              <a:defRPr lang="ja-JP" altLang="en-US" sz="1200" dirty="0">
                <a:latin typeface="+mj-ea"/>
                <a:ea typeface="+mj-ea"/>
              </a:defRPr>
            </a:lvl5pPr>
          </a:lstStyle>
          <a:p>
            <a:pPr marL="342908" marR="0" lvl="0" indent="-342908" algn="l" defTabSz="914423" rtl="0" eaLnBrk="1" fontAlgn="auto" latinLnBrk="0" hangingPunct="1">
              <a:lnSpc>
                <a:spcPct val="130000"/>
              </a:lnSpc>
              <a:spcBef>
                <a:spcPts val="600"/>
              </a:spcBef>
              <a:spcAft>
                <a:spcPts val="600"/>
              </a:spcAft>
              <a:buClr>
                <a:srgbClr val="002060"/>
              </a:buClr>
              <a:buSzTx/>
              <a:tabLst/>
              <a:defRPr/>
            </a:pPr>
            <a:r>
              <a:rPr kumimoji="1" lang="ja-JP" altLang="en-US"/>
              <a:t>本文：</a:t>
            </a:r>
            <a:r>
              <a:rPr kumimoji="1" lang="en-US" altLang="ja-JP"/>
              <a:t>40</a:t>
            </a:r>
            <a:r>
              <a:rPr kumimoji="1" lang="ja-JP" altLang="en-US"/>
              <a:t>字以内 </a:t>
            </a:r>
            <a:r>
              <a:rPr kumimoji="1" lang="en-US" altLang="ja-JP"/>
              <a:t>16pt /</a:t>
            </a:r>
            <a:r>
              <a:rPr kumimoji="1" lang="ja-JP" altLang="en-US"/>
              <a:t>プレゼン用 </a:t>
            </a:r>
            <a:r>
              <a:rPr kumimoji="1" lang="en-US" altLang="ja-JP"/>
              <a:t>16pt</a:t>
            </a:r>
            <a:r>
              <a:rPr kumimoji="1" lang="ja-JP" altLang="en-US"/>
              <a:t>　詳細はこの大きさで記載　</a:t>
            </a:r>
            <a:endParaRPr kumimoji="1" lang="en-US" altLang="ja-JP"/>
          </a:p>
        </p:txBody>
      </p:sp>
      <p:sp>
        <p:nvSpPr>
          <p:cNvPr id="6" name="テキスト プレースホルダー 5">
            <a:extLst>
              <a:ext uri="{FF2B5EF4-FFF2-40B4-BE49-F238E27FC236}">
                <a16:creationId xmlns:a16="http://schemas.microsoft.com/office/drawing/2014/main" id="{34F52397-F9BC-CBFD-BF51-54DD7A02B4DE}"/>
              </a:ext>
            </a:extLst>
          </p:cNvPr>
          <p:cNvSpPr>
            <a:spLocks noGrp="1"/>
          </p:cNvSpPr>
          <p:nvPr>
            <p:ph type="body" sz="quarter" idx="22" hasCustomPrompt="1"/>
          </p:nvPr>
        </p:nvSpPr>
        <p:spPr>
          <a:xfrm>
            <a:off x="437666" y="1160415"/>
            <a:ext cx="5318369" cy="532751"/>
          </a:xfrm>
          <a:solidFill>
            <a:schemeClr val="accent1"/>
          </a:solidFill>
        </p:spPr>
        <p:txBody>
          <a:bodyPr vert="horz" wrap="square" lIns="108000" tIns="108000" rIns="108000" bIns="72000" rtlCol="0">
            <a:spAutoFit/>
          </a:bodyPr>
          <a:lstStyle>
            <a:lvl1pPr marL="0" indent="0">
              <a:buNone/>
              <a:defRPr lang="ja-JP" altLang="en-US" b="1" smtClean="0">
                <a:solidFill>
                  <a:schemeClr val="bg1"/>
                </a:solidFill>
                <a:latin typeface="Meiryo UI" panose="020B0604030504040204" pitchFamily="50" charset="-128"/>
                <a:ea typeface="Meiryo UI" panose="020B0604030504040204" pitchFamily="50" charset="-128"/>
              </a:defRPr>
            </a:lvl1pPr>
            <a:lvl2pPr>
              <a:defRPr lang="ja-JP" altLang="en-US" smtClean="0">
                <a:solidFill>
                  <a:schemeClr val="bg1"/>
                </a:solidFill>
              </a:defRPr>
            </a:lvl2pPr>
            <a:lvl3pPr>
              <a:defRPr lang="ja-JP" altLang="en-US" smtClean="0">
                <a:solidFill>
                  <a:schemeClr val="bg1"/>
                </a:solidFill>
              </a:defRPr>
            </a:lvl3pPr>
            <a:lvl4pPr>
              <a:defRPr lang="ja-JP" altLang="en-US" smtClean="0">
                <a:solidFill>
                  <a:schemeClr val="bg1"/>
                </a:solidFill>
              </a:defRPr>
            </a:lvl4pPr>
            <a:lvl5pPr>
              <a:defRPr lang="ja-JP" altLang="en-US">
                <a:solidFill>
                  <a:schemeClr val="bg1"/>
                </a:solidFill>
              </a:defRPr>
            </a:lvl5pPr>
          </a:lstStyle>
          <a:p>
            <a:pPr marL="342908" marR="0" lvl="0" indent="-342908" algn="l" defTabSz="914423" rtl="0" eaLnBrk="1" fontAlgn="auto" latinLnBrk="0" hangingPunct="1">
              <a:lnSpc>
                <a:spcPct val="130000"/>
              </a:lnSpc>
              <a:spcBef>
                <a:spcPts val="600"/>
              </a:spcBef>
              <a:spcAft>
                <a:spcPts val="600"/>
              </a:spcAft>
              <a:buClr>
                <a:srgbClr val="002060"/>
              </a:buClr>
              <a:buSzTx/>
              <a:tabLst/>
              <a:defRPr/>
            </a:pPr>
            <a:r>
              <a:rPr kumimoji="1" lang="ja-JP" altLang="en-US"/>
              <a:t>見出し：</a:t>
            </a:r>
            <a:r>
              <a:rPr kumimoji="1" lang="en-US" altLang="ja-JP"/>
              <a:t>13</a:t>
            </a:r>
            <a:r>
              <a:rPr kumimoji="1" lang="ja-JP" altLang="en-US"/>
              <a:t>字以内 </a:t>
            </a:r>
            <a:r>
              <a:rPr kumimoji="1" lang="en-US" altLang="ja-JP"/>
              <a:t>16pt /</a:t>
            </a:r>
            <a:r>
              <a:rPr kumimoji="1" lang="ja-JP" altLang="en-US"/>
              <a:t>プレゼン用 </a:t>
            </a:r>
            <a:r>
              <a:rPr kumimoji="1" lang="en-US" altLang="ja-JP"/>
              <a:t>20pt</a:t>
            </a:r>
            <a:r>
              <a:rPr kumimoji="1" lang="ja-JP" altLang="en-US"/>
              <a:t>　</a:t>
            </a:r>
          </a:p>
        </p:txBody>
      </p:sp>
      <p:sp>
        <p:nvSpPr>
          <p:cNvPr id="45" name="スライド番号プレースホルダー 4">
            <a:extLst>
              <a:ext uri="{FF2B5EF4-FFF2-40B4-BE49-F238E27FC236}">
                <a16:creationId xmlns:a16="http://schemas.microsoft.com/office/drawing/2014/main" id="{7F8B39E5-E5C4-1549-647B-B2CE8575CB0A}"/>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
        <p:nvSpPr>
          <p:cNvPr id="50" name="タイトル 1">
            <a:extLst>
              <a:ext uri="{FF2B5EF4-FFF2-40B4-BE49-F238E27FC236}">
                <a16:creationId xmlns:a16="http://schemas.microsoft.com/office/drawing/2014/main" id="{CA219888-D0B6-F250-7902-1434DE0CF405}"/>
              </a:ext>
            </a:extLst>
          </p:cNvPr>
          <p:cNvSpPr>
            <a:spLocks noGrp="1"/>
          </p:cNvSpPr>
          <p:nvPr>
            <p:ph type="title" hasCustomPrompt="1"/>
          </p:nvPr>
        </p:nvSpPr>
        <p:spPr>
          <a:xfrm>
            <a:off x="443074" y="366716"/>
            <a:ext cx="11305842" cy="584775"/>
          </a:xfrm>
          <a:prstGeom prst="rect">
            <a:avLst/>
          </a:prstGeom>
        </p:spPr>
        <p:txBody>
          <a:bodyPr vert="horz" wrap="square" rIns="91440">
            <a:spAutoFit/>
          </a:bodyPr>
          <a:lstStyle>
            <a:lvl1pPr algn="l">
              <a:defRPr lang="ja-JP" altLang="en-US" sz="3200" b="1" i="0">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スライドタイトル：</a:t>
            </a:r>
            <a:r>
              <a:rPr kumimoji="1" lang="en-US" altLang="ja-JP"/>
              <a:t>13</a:t>
            </a:r>
            <a:r>
              <a:rPr kumimoji="1" lang="ja-JP" altLang="en-US"/>
              <a:t>字以内 </a:t>
            </a:r>
            <a:r>
              <a:rPr kumimoji="1" lang="en-US" altLang="ja-JP"/>
              <a:t>32pt</a:t>
            </a:r>
            <a:endParaRPr kumimoji="1" lang="ja-JP" altLang="en-US"/>
          </a:p>
        </p:txBody>
      </p:sp>
      <p:sp>
        <p:nvSpPr>
          <p:cNvPr id="51" name="テキスト プレースホルダー 9">
            <a:extLst>
              <a:ext uri="{FF2B5EF4-FFF2-40B4-BE49-F238E27FC236}">
                <a16:creationId xmlns:a16="http://schemas.microsoft.com/office/drawing/2014/main" id="{4894F5FE-60A5-361A-5A8D-0D265407E8DD}"/>
              </a:ext>
            </a:extLst>
          </p:cNvPr>
          <p:cNvSpPr>
            <a:spLocks noGrp="1"/>
          </p:cNvSpPr>
          <p:nvPr>
            <p:ph type="body" sz="quarter" idx="13" hasCustomPrompt="1"/>
          </p:nvPr>
        </p:nvSpPr>
        <p:spPr>
          <a:xfrm>
            <a:off x="443071" y="6498006"/>
            <a:ext cx="9880615" cy="123111"/>
          </a:xfrm>
          <a:noFill/>
        </p:spPr>
        <p:txBody>
          <a:bodyPr wrap="square" lIns="0" tIns="0" rIns="0" bIns="0" anchor="ctr">
            <a:spAutoFit/>
          </a:bodyPr>
          <a:lstStyle>
            <a:lvl1pPr marL="0" indent="0">
              <a:spcBef>
                <a:spcPts val="0"/>
              </a:spcBef>
              <a:spcAft>
                <a:spcPts val="0"/>
              </a:spcAft>
              <a:buFont typeface="Arial" panose="020B0604020202020204" pitchFamily="34" charset="0"/>
              <a:buNone/>
              <a:defRPr sz="800" b="0" i="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出典先：</a:t>
            </a:r>
            <a:r>
              <a:rPr kumimoji="1" lang="en-US" altLang="ja-JP"/>
              <a:t>8pt</a:t>
            </a:r>
          </a:p>
        </p:txBody>
      </p:sp>
      <p:pic>
        <p:nvPicPr>
          <p:cNvPr id="2" name="図 1" descr="図形 が含まれている画像&#10;&#10;自動的に生成された説明">
            <a:extLst>
              <a:ext uri="{FF2B5EF4-FFF2-40B4-BE49-F238E27FC236}">
                <a16:creationId xmlns:a16="http://schemas.microsoft.com/office/drawing/2014/main" id="{01092CD6-290C-18A9-7C62-6C49FBE9228A}"/>
              </a:ext>
            </a:extLst>
          </p:cNvPr>
          <p:cNvPicPr>
            <a:picLocks/>
          </p:cNvPicPr>
          <p:nvPr userDrawn="1"/>
        </p:nvPicPr>
        <p:blipFill rotWithShape="1">
          <a:blip r:embed="rId5"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Tree>
    <p:extLst>
      <p:ext uri="{BB962C8B-B14F-4D97-AF65-F5344CB8AC3E}">
        <p14:creationId xmlns:p14="http://schemas.microsoft.com/office/powerpoint/2010/main" val="4197083952"/>
      </p:ext>
    </p:extLst>
  </p:cSld>
  <p:clrMapOvr>
    <a:masterClrMapping/>
  </p:clrMapOvr>
  <p:extLst>
    <p:ext uri="{DCECCB84-F9BA-43D5-87BE-67443E8EF086}">
      <p15:sldGuideLst xmlns:p15="http://schemas.microsoft.com/office/powerpoint/2012/main">
        <p15:guide id="1" orient="horz" pos="232">
          <p15:clr>
            <a:srgbClr val="FBAE40"/>
          </p15:clr>
        </p15:guide>
        <p15:guide id="7" pos="249">
          <p15:clr>
            <a:srgbClr val="FBAE40"/>
          </p15:clr>
        </p15:guide>
        <p15:guide id="10" pos="7393">
          <p15:clr>
            <a:srgbClr val="FBAE40"/>
          </p15:clr>
        </p15:guide>
        <p15:guide id="13" orient="horz" pos="4050">
          <p15:clr>
            <a:srgbClr val="FBAE40"/>
          </p15:clr>
        </p15:guide>
        <p15:guide id="14"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38BEC0A-C024-6FD9-0159-E813821749A0}"/>
              </a:ext>
            </a:extLst>
          </p:cNvPr>
          <p:cNvGraphicFramePr>
            <a:graphicFrameLocks/>
          </p:cNvGraphicFramePr>
          <p:nvPr userDrawn="1">
            <p:custDataLst>
              <p:tags r:id="rId1"/>
            </p:custDataLst>
            <p:extLst>
              <p:ext uri="{D42A27DB-BD31-4B8C-83A1-F6EECF244321}">
                <p14:modId xmlns:p14="http://schemas.microsoft.com/office/powerpoint/2010/main" val="34734556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3" name="think-cell data - do not delete" hidden="1">
                        <a:extLst>
                          <a:ext uri="{FF2B5EF4-FFF2-40B4-BE49-F238E27FC236}">
                            <a16:creationId xmlns:a16="http://schemas.microsoft.com/office/drawing/2014/main" id="{038BEC0A-C024-6FD9-0159-E813821749A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正方形/長方形 3"/>
          <p:cNvSpPr/>
          <p:nvPr userDrawn="1"/>
        </p:nvSpPr>
        <p:spPr>
          <a:xfrm>
            <a:off x="-7815" y="539750"/>
            <a:ext cx="12199815" cy="7143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180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283664" y="39688"/>
            <a:ext cx="10972800" cy="500062"/>
          </a:xfrm>
        </p:spPr>
        <p:txBody>
          <a:bodyPr vert="horz" rIns="91440"/>
          <a:lstStyle>
            <a:lvl1pPr algn="l">
              <a:defRPr sz="1800">
                <a:latin typeface="Meiryo UI" panose="020B0604030504040204" pitchFamily="50" charset="-128"/>
                <a:ea typeface="Meiryo UI" panose="020B0604030504040204" pitchFamily="50" charset="-128"/>
              </a:defRPr>
            </a:lvl1pPr>
          </a:lstStyle>
          <a:p>
            <a:r>
              <a:rPr lang="ja-JP" altLang="en-US"/>
              <a:t>マスター タイトルの書式設定</a:t>
            </a:r>
          </a:p>
        </p:txBody>
      </p:sp>
      <p:sp>
        <p:nvSpPr>
          <p:cNvPr id="8" name="テキスト プレースホルダー 7">
            <a:extLst>
              <a:ext uri="{FF2B5EF4-FFF2-40B4-BE49-F238E27FC236}">
                <a16:creationId xmlns:a16="http://schemas.microsoft.com/office/drawing/2014/main" id="{7506A229-24CE-0883-7E71-B02474848C69}"/>
              </a:ext>
            </a:extLst>
          </p:cNvPr>
          <p:cNvSpPr>
            <a:spLocks noGrp="1"/>
          </p:cNvSpPr>
          <p:nvPr>
            <p:ph type="body" sz="quarter" idx="13"/>
          </p:nvPr>
        </p:nvSpPr>
        <p:spPr>
          <a:xfrm>
            <a:off x="283664" y="692150"/>
            <a:ext cx="11624673" cy="1993980"/>
          </a:xfrm>
        </p:spPr>
        <p:txBody>
          <a:bodyPr/>
          <a:lstStyle>
            <a:lvl1pPr>
              <a:defRPr sz="1600">
                <a:latin typeface="+mj-lt"/>
              </a:defRPr>
            </a:lvl1pPr>
            <a:lvl2pPr>
              <a:buFont typeface="Wingdings" panose="05000000000000000000" pitchFamily="2" charset="2"/>
              <a:buChar char="l"/>
              <a:defRPr sz="1600">
                <a:latin typeface="+mj-lt"/>
              </a:defRPr>
            </a:lvl2pPr>
            <a:lvl3pPr>
              <a:buFont typeface="Wingdings" panose="05000000000000000000" pitchFamily="2" charset="2"/>
              <a:buChar char="l"/>
              <a:defRPr sz="1600">
                <a:latin typeface="+mj-lt"/>
              </a:defRPr>
            </a:lvl3pPr>
            <a:lvl4pPr>
              <a:buFont typeface="Wingdings" panose="05000000000000000000" pitchFamily="2" charset="2"/>
              <a:buChar char="l"/>
              <a:defRPr sz="1600">
                <a:latin typeface="+mj-lt"/>
              </a:defRPr>
            </a:lvl4pPr>
            <a:lvl5pPr>
              <a:buFont typeface="Wingdings" panose="05000000000000000000" pitchFamily="2" charset="2"/>
              <a:buChar char="l"/>
              <a:defRPr sz="1600">
                <a:latin typeface="+mj-lt"/>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9" name="スライド番号プレースホルダー 8">
            <a:extLst>
              <a:ext uri="{FF2B5EF4-FFF2-40B4-BE49-F238E27FC236}">
                <a16:creationId xmlns:a16="http://schemas.microsoft.com/office/drawing/2014/main" id="{F61E6825-4797-EE60-CBE2-F9E6CD0FE90C}"/>
              </a:ext>
            </a:extLst>
          </p:cNvPr>
          <p:cNvSpPr>
            <a:spLocks noGrp="1"/>
          </p:cNvSpPr>
          <p:nvPr>
            <p:ph type="sldNum" sz="quarter" idx="14"/>
          </p:nvPr>
        </p:nvSpPr>
        <p:spPr>
          <a:xfrm>
            <a:off x="11668511" y="6433200"/>
            <a:ext cx="523489" cy="424800"/>
          </a:xfrm>
          <a:noFill/>
        </p:spPr>
        <p:txBody>
          <a:bodyPr/>
          <a:lstStyle>
            <a:lvl1pPr>
              <a:defRPr>
                <a:solidFill>
                  <a:schemeClr val="tx1"/>
                </a:solidFill>
              </a:defRPr>
            </a:lvl1pPr>
          </a:lstStyle>
          <a:p>
            <a:fld id="{D9550142-B990-490A-A107-ED7302A7FD52}" type="slidenum">
              <a:rPr lang="en-US" altLang="ja-JP" smtClean="0"/>
              <a:pPr/>
              <a:t>‹#›</a:t>
            </a:fld>
            <a:endParaRPr lang="en-US" altLang="ja-JP">
              <a:solidFill>
                <a:schemeClr val="tx1"/>
              </a:solidFill>
            </a:endParaRPr>
          </a:p>
        </p:txBody>
      </p:sp>
    </p:spTree>
    <p:extLst>
      <p:ext uri="{BB962C8B-B14F-4D97-AF65-F5344CB8AC3E}">
        <p14:creationId xmlns:p14="http://schemas.microsoft.com/office/powerpoint/2010/main" val="2658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タイトル スライド">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B77EBA1-C1BE-1FDB-8AC9-B2136DBFD3F6}"/>
              </a:ext>
            </a:extLst>
          </p:cNvPr>
          <p:cNvGraphicFramePr>
            <a:graphicFrameLocks/>
          </p:cNvGraphicFramePr>
          <p:nvPr userDrawn="1">
            <p:custDataLst>
              <p:tags r:id="rId1"/>
            </p:custDataLst>
            <p:extLst>
              <p:ext uri="{D42A27DB-BD31-4B8C-83A1-F6EECF244321}">
                <p14:modId xmlns:p14="http://schemas.microsoft.com/office/powerpoint/2010/main" val="4824293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3" name="think-cell data - do not delete" hidden="1">
                        <a:extLst>
                          <a:ext uri="{FF2B5EF4-FFF2-40B4-BE49-F238E27FC236}">
                            <a16:creationId xmlns:a16="http://schemas.microsoft.com/office/drawing/2014/main" id="{3B77EBA1-C1BE-1FDB-8AC9-B2136DBFD3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p:cNvSpPr>
            <a:spLocks noGrp="1"/>
          </p:cNvSpPr>
          <p:nvPr>
            <p:ph type="ctrTitle"/>
          </p:nvPr>
        </p:nvSpPr>
        <p:spPr>
          <a:xfrm>
            <a:off x="810542" y="1052737"/>
            <a:ext cx="10363200" cy="1470025"/>
          </a:xfrm>
        </p:spPr>
        <p:txBody>
          <a:bodyPr vert="horz" rIns="91440"/>
          <a:lstStyle>
            <a:lvl1pPr>
              <a:defRPr>
                <a:latin typeface="Meiryo UI" panose="020B0604030504040204" pitchFamily="50" charset="-128"/>
                <a:ea typeface="Meiryo UI" panose="020B0604030504040204" pitchFamily="50" charset="-128"/>
              </a:defRPr>
            </a:lvl1pPr>
          </a:lstStyle>
          <a:p>
            <a:r>
              <a:rPr lang="ja-JP" altLang="en-US"/>
              <a:t>マスター タイトルの書式設定</a:t>
            </a:r>
          </a:p>
        </p:txBody>
      </p:sp>
      <p:sp>
        <p:nvSpPr>
          <p:cNvPr id="7" name="正方形/長方形 6"/>
          <p:cNvSpPr/>
          <p:nvPr userDrawn="1"/>
        </p:nvSpPr>
        <p:spPr>
          <a:xfrm>
            <a:off x="11326" y="2063375"/>
            <a:ext cx="12199815" cy="4571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18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72968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4" name="正方形/長方形 3"/>
          <p:cNvSpPr/>
          <p:nvPr userDrawn="1"/>
        </p:nvSpPr>
        <p:spPr>
          <a:xfrm>
            <a:off x="-7815" y="539750"/>
            <a:ext cx="12199815" cy="7143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1800"/>
          </a:p>
        </p:txBody>
      </p:sp>
      <p:sp>
        <p:nvSpPr>
          <p:cNvPr id="2" name="タイトル 1"/>
          <p:cNvSpPr>
            <a:spLocks noGrp="1"/>
          </p:cNvSpPr>
          <p:nvPr>
            <p:ph type="title"/>
          </p:nvPr>
        </p:nvSpPr>
        <p:spPr>
          <a:xfrm>
            <a:off x="158110" y="39688"/>
            <a:ext cx="10972800" cy="500062"/>
          </a:xfrm>
        </p:spPr>
        <p:txBody>
          <a:bodyPr/>
          <a:lstStyle>
            <a:lvl1pPr algn="l">
              <a:defRPr sz="1800">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7" name="スライド番号プレースホルダー 5"/>
          <p:cNvSpPr>
            <a:spLocks noGrp="1"/>
          </p:cNvSpPr>
          <p:nvPr>
            <p:ph type="sldNum" sz="quarter" idx="12"/>
          </p:nvPr>
        </p:nvSpPr>
        <p:spPr>
          <a:xfrm>
            <a:off x="10926756" y="6597352"/>
            <a:ext cx="1284385" cy="256470"/>
          </a:xfrm>
          <a:prstGeom prst="rect">
            <a:avLst/>
          </a:prstGeom>
        </p:spPr>
        <p:txBody>
          <a:bodyPr/>
          <a:lstStyle>
            <a:lvl1pPr algn="r" eaLnBrk="1" fontAlgn="auto" hangingPunct="1">
              <a:spcBef>
                <a:spcPts val="0"/>
              </a:spcBef>
              <a:spcAft>
                <a:spcPts val="0"/>
              </a:spcAft>
              <a:defRPr sz="1200">
                <a:solidFill>
                  <a:prstClr val="black">
                    <a:tint val="75000"/>
                  </a:prstClr>
                </a:solidFill>
                <a:latin typeface="Meiryo UI" panose="020B0604030504040204" pitchFamily="50" charset="-128"/>
                <a:ea typeface="Meiryo UI" panose="020B0604030504040204" pitchFamily="50" charset="-128"/>
              </a:defRPr>
            </a:lvl1pPr>
          </a:lstStyle>
          <a:p>
            <a:pPr>
              <a:defRPr/>
            </a:pPr>
            <a:fld id="{CA8D4A6D-85F2-41B7-A27E-54BD60322951}" type="slidenum">
              <a:rPr lang="ja-JP" altLang="en-US" smtClean="0"/>
              <a:pPr>
                <a:defRPr/>
              </a:pPr>
              <a:t>‹#›</a:t>
            </a:fld>
            <a:endParaRPr lang="ja-JP" altLang="en-US"/>
          </a:p>
        </p:txBody>
      </p:sp>
    </p:spTree>
    <p:extLst>
      <p:ext uri="{BB962C8B-B14F-4D97-AF65-F5344CB8AC3E}">
        <p14:creationId xmlns:p14="http://schemas.microsoft.com/office/powerpoint/2010/main" val="4241545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9E4B9B2-D14D-53D9-BA85-2D1A6448E07C}"/>
              </a:ext>
            </a:extLst>
          </p:cNvPr>
          <p:cNvGraphicFramePr>
            <a:graphicFrameLocks/>
          </p:cNvGraphicFramePr>
          <p:nvPr userDrawn="1">
            <p:custDataLst>
              <p:tags r:id="rId10"/>
            </p:custDataLst>
            <p:extLst>
              <p:ext uri="{D42A27DB-BD31-4B8C-83A1-F6EECF244321}">
                <p14:modId xmlns:p14="http://schemas.microsoft.com/office/powerpoint/2010/main" val="32336496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11" imgW="467" imgH="467" progId="TCLayout.ActiveDocument.1">
                  <p:embed/>
                </p:oleObj>
              </mc:Choice>
              <mc:Fallback>
                <p:oleObj name="think-cellスライド" r:id="rId11" imgW="467" imgH="467" progId="TCLayout.ActiveDocument.1">
                  <p:embed/>
                  <p:pic>
                    <p:nvPicPr>
                      <p:cNvPr id="5" name="think-cell data - do not delete" hidden="1">
                        <a:extLst>
                          <a:ext uri="{FF2B5EF4-FFF2-40B4-BE49-F238E27FC236}">
                            <a16:creationId xmlns:a16="http://schemas.microsoft.com/office/drawing/2014/main" id="{29E4B9B2-D14D-53D9-BA85-2D1A6448E07C}"/>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タイトル プレースホルダー 1"/>
          <p:cNvSpPr>
            <a:spLocks noGrp="1"/>
          </p:cNvSpPr>
          <p:nvPr>
            <p:ph type="title"/>
          </p:nvPr>
        </p:nvSpPr>
        <p:spPr>
          <a:xfrm>
            <a:off x="443078" y="343154"/>
            <a:ext cx="11431385" cy="584774"/>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43078" y="1340773"/>
            <a:ext cx="11431385" cy="2067847"/>
          </a:xfrm>
          <a:prstGeom prst="rect">
            <a:avLst/>
          </a:prstGeom>
          <a:noFill/>
        </p:spPr>
        <p:txBody>
          <a:bodyPr vert="horz" wrap="square" lIns="216000" tIns="108000" rIns="216000" bIns="108000" rtlCol="0">
            <a:sp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endParaRPr kumimoji="1" lang="en-US" altLang="ja-JP"/>
          </a:p>
          <a:p>
            <a:pPr lvl="3"/>
            <a:r>
              <a:rPr kumimoji="1" lang="ja-JP" altLang="en-US"/>
              <a:t>第４レベル</a:t>
            </a:r>
            <a:endParaRPr kumimoji="1" lang="en-US" altLang="ja-JP"/>
          </a:p>
          <a:p>
            <a:pPr lvl="4"/>
            <a:r>
              <a:rPr kumimoji="1" lang="ja-JP" altLang="en-US"/>
              <a:t>第５レベル</a:t>
            </a:r>
            <a:endParaRPr kumimoji="1" lang="en-US" altLang="ja-JP"/>
          </a:p>
        </p:txBody>
      </p:sp>
      <p:sp>
        <p:nvSpPr>
          <p:cNvPr id="8" name="スライド番号プレースホルダー 4">
            <a:extLst>
              <a:ext uri="{FF2B5EF4-FFF2-40B4-BE49-F238E27FC236}">
                <a16:creationId xmlns:a16="http://schemas.microsoft.com/office/drawing/2014/main" id="{162C5DDE-FFB5-076B-4D7A-92D4A63EFFE7}"/>
              </a:ext>
            </a:extLst>
          </p:cNvPr>
          <p:cNvSpPr>
            <a:spLocks noGrp="1"/>
          </p:cNvSpPr>
          <p:nvPr>
            <p:ph type="sldNum" sz="quarter" idx="4"/>
          </p:nvPr>
        </p:nvSpPr>
        <p:spPr>
          <a:xfrm>
            <a:off x="11668515" y="6429024"/>
            <a:ext cx="523489" cy="424800"/>
          </a:xfrm>
          <a:prstGeom prst="rect">
            <a:avLst/>
          </a:prstGeom>
          <a:solidFill>
            <a:schemeClr val="accent5"/>
          </a:solidFill>
          <a:ln w="9525">
            <a:noFill/>
            <a:miter lim="800000"/>
            <a:headEnd/>
            <a:tailEnd/>
          </a:ln>
          <a:effectLst/>
        </p:spPr>
        <p:txBody>
          <a:bodyPr wrap="none" rtlCol="0" anchor="ctr"/>
          <a:lstStyle>
            <a:lvl1pPr algn="ctr">
              <a:defRPr kumimoji="0" lang="ja-JP" altLang="en-US" sz="1400" b="0" i="0" smtClean="0">
                <a:solidFill>
                  <a:schemeClr val="bg1"/>
                </a:solidFill>
                <a:latin typeface="Meiryo UI" panose="020B0604030504040204" pitchFamily="50" charset="-128"/>
                <a:ea typeface="メイリオ" panose="020B0604030504040204" pitchFamily="50" charset="-128"/>
              </a:defRPr>
            </a:lvl1pPr>
          </a:lstStyle>
          <a:p>
            <a:fld id="{D9550142-B990-490A-A107-ED7302A7FD52}" type="slidenum">
              <a:rPr lang="en-US" altLang="ja-JP" smtClean="0"/>
              <a:pPr/>
              <a:t>‹#›</a:t>
            </a:fld>
            <a:endParaRPr lang="en-US" altLang="ja-JP">
              <a:latin typeface="Meiryo UI" panose="020B0604030504040204" pitchFamily="50" charset="-128"/>
            </a:endParaRPr>
          </a:p>
        </p:txBody>
      </p:sp>
    </p:spTree>
    <p:extLst>
      <p:ext uri="{BB962C8B-B14F-4D97-AF65-F5344CB8AC3E}">
        <p14:creationId xmlns:p14="http://schemas.microsoft.com/office/powerpoint/2010/main" val="71524975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hf hdr="0" ftr="0" dt="0"/>
  <p:txStyles>
    <p:titleStyle>
      <a:lvl1pPr algn="l" defTabSz="914423" rtl="0" eaLnBrk="1" latinLnBrk="0" hangingPunct="1">
        <a:spcBef>
          <a:spcPct val="0"/>
        </a:spcBef>
        <a:buNone/>
        <a:defRPr kumimoji="1" sz="3200" b="1"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p:titleStyle>
    <p:body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sz="2000" b="0"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23" rtl="0" eaLnBrk="1" latinLnBrk="0" hangingPunct="1">
        <a:defRPr kumimoji="1" sz="1800" kern="1200">
          <a:solidFill>
            <a:schemeClr val="tx1"/>
          </a:solidFill>
          <a:latin typeface="+mn-lt"/>
          <a:ea typeface="+mn-ea"/>
          <a:cs typeface="+mn-cs"/>
        </a:defRPr>
      </a:lvl1pPr>
      <a:lvl2pPr marL="457212" algn="l" defTabSz="914423" rtl="0" eaLnBrk="1" latinLnBrk="0" hangingPunct="1">
        <a:defRPr kumimoji="1" sz="1800" kern="1200">
          <a:solidFill>
            <a:schemeClr val="tx1"/>
          </a:solidFill>
          <a:latin typeface="+mn-lt"/>
          <a:ea typeface="+mn-ea"/>
          <a:cs typeface="+mn-cs"/>
        </a:defRPr>
      </a:lvl2pPr>
      <a:lvl3pPr marL="914423" algn="l" defTabSz="914423" rtl="0" eaLnBrk="1" latinLnBrk="0" hangingPunct="1">
        <a:defRPr kumimoji="1" sz="1800" kern="1200">
          <a:solidFill>
            <a:schemeClr val="tx1"/>
          </a:solidFill>
          <a:latin typeface="+mn-lt"/>
          <a:ea typeface="+mn-ea"/>
          <a:cs typeface="+mn-cs"/>
        </a:defRPr>
      </a:lvl3pPr>
      <a:lvl4pPr marL="1371634" algn="l" defTabSz="914423" rtl="0" eaLnBrk="1" latinLnBrk="0" hangingPunct="1">
        <a:defRPr kumimoji="1" sz="1800" kern="1200">
          <a:solidFill>
            <a:schemeClr val="tx1"/>
          </a:solidFill>
          <a:latin typeface="+mn-lt"/>
          <a:ea typeface="+mn-ea"/>
          <a:cs typeface="+mn-cs"/>
        </a:defRPr>
      </a:lvl4pPr>
      <a:lvl5pPr marL="1828846" algn="l" defTabSz="914423" rtl="0" eaLnBrk="1" latinLnBrk="0" hangingPunct="1">
        <a:defRPr kumimoji="1" sz="1800" kern="1200">
          <a:solidFill>
            <a:schemeClr val="tx1"/>
          </a:solidFill>
          <a:latin typeface="+mn-lt"/>
          <a:ea typeface="+mn-ea"/>
          <a:cs typeface="+mn-cs"/>
        </a:defRPr>
      </a:lvl5pPr>
      <a:lvl6pPr marL="2286057" algn="l" defTabSz="914423" rtl="0" eaLnBrk="1" latinLnBrk="0" hangingPunct="1">
        <a:defRPr kumimoji="1" sz="1800" kern="1200">
          <a:solidFill>
            <a:schemeClr val="tx1"/>
          </a:solidFill>
          <a:latin typeface="+mn-lt"/>
          <a:ea typeface="+mn-ea"/>
          <a:cs typeface="+mn-cs"/>
        </a:defRPr>
      </a:lvl6pPr>
      <a:lvl7pPr marL="2743269" algn="l" defTabSz="914423" rtl="0" eaLnBrk="1" latinLnBrk="0" hangingPunct="1">
        <a:defRPr kumimoji="1" sz="1800" kern="1200">
          <a:solidFill>
            <a:schemeClr val="tx1"/>
          </a:solidFill>
          <a:latin typeface="+mn-lt"/>
          <a:ea typeface="+mn-ea"/>
          <a:cs typeface="+mn-cs"/>
        </a:defRPr>
      </a:lvl7pPr>
      <a:lvl8pPr marL="3200480" algn="l" defTabSz="914423" rtl="0" eaLnBrk="1" latinLnBrk="0" hangingPunct="1">
        <a:defRPr kumimoji="1" sz="1800" kern="1200">
          <a:solidFill>
            <a:schemeClr val="tx1"/>
          </a:solidFill>
          <a:latin typeface="+mn-lt"/>
          <a:ea typeface="+mn-ea"/>
          <a:cs typeface="+mn-cs"/>
        </a:defRPr>
      </a:lvl8pPr>
      <a:lvl9pPr marL="3657691" algn="l" defTabSz="914423"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1.emf"/><Relationship Id="rId4" Type="http://schemas.openxmlformats.org/officeDocument/2006/relationships/oleObject" Target="../embeddings/oleObject9.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17.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1.emf"/><Relationship Id="rId4" Type="http://schemas.openxmlformats.org/officeDocument/2006/relationships/oleObject" Target="../embeddings/oleObject18.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1.emf"/><Relationship Id="rId4" Type="http://schemas.openxmlformats.org/officeDocument/2006/relationships/oleObject" Target="../embeddings/oleObject19.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20.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2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3.xml"/><Relationship Id="rId5" Type="http://schemas.openxmlformats.org/officeDocument/2006/relationships/image" Target="../media/image1.emf"/><Relationship Id="rId4" Type="http://schemas.openxmlformats.org/officeDocument/2006/relationships/oleObject" Target="../embeddings/oleObject22.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23.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5.xml"/><Relationship Id="rId5" Type="http://schemas.openxmlformats.org/officeDocument/2006/relationships/image" Target="../media/image6.emf"/><Relationship Id="rId4" Type="http://schemas.openxmlformats.org/officeDocument/2006/relationships/oleObject" Target="../embeddings/oleObject24.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25.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27.xml"/><Relationship Id="rId5" Type="http://schemas.openxmlformats.org/officeDocument/2006/relationships/image" Target="../media/image1.emf"/><Relationship Id="rId4" Type="http://schemas.openxmlformats.org/officeDocument/2006/relationships/oleObject" Target="../embeddings/oleObject26.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8.xml"/><Relationship Id="rId5" Type="http://schemas.openxmlformats.org/officeDocument/2006/relationships/image" Target="../media/image1.emf"/><Relationship Id="rId4" Type="http://schemas.openxmlformats.org/officeDocument/2006/relationships/oleObject" Target="../embeddings/oleObject27.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9.xml"/><Relationship Id="rId5" Type="http://schemas.openxmlformats.org/officeDocument/2006/relationships/image" Target="../media/image1.emf"/><Relationship Id="rId4" Type="http://schemas.openxmlformats.org/officeDocument/2006/relationships/oleObject" Target="../embeddings/oleObject28.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30.xml"/><Relationship Id="rId5" Type="http://schemas.openxmlformats.org/officeDocument/2006/relationships/image" Target="../media/image1.emf"/><Relationship Id="rId4" Type="http://schemas.openxmlformats.org/officeDocument/2006/relationships/oleObject" Target="../embeddings/oleObject29.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31.xml"/><Relationship Id="rId5" Type="http://schemas.openxmlformats.org/officeDocument/2006/relationships/image" Target="../media/image1.emf"/><Relationship Id="rId4" Type="http://schemas.openxmlformats.org/officeDocument/2006/relationships/oleObject" Target="../embeddings/oleObject30.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32.xml"/><Relationship Id="rId5" Type="http://schemas.openxmlformats.org/officeDocument/2006/relationships/image" Target="../media/image1.emf"/><Relationship Id="rId4" Type="http://schemas.openxmlformats.org/officeDocument/2006/relationships/oleObject" Target="../embeddings/oleObject31.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1.emf"/><Relationship Id="rId4" Type="http://schemas.openxmlformats.org/officeDocument/2006/relationships/oleObject" Target="../embeddings/oleObject32.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1.emf"/><Relationship Id="rId4" Type="http://schemas.openxmlformats.org/officeDocument/2006/relationships/oleObject" Target="../embeddings/oleObject33.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1.emf"/><Relationship Id="rId4" Type="http://schemas.openxmlformats.org/officeDocument/2006/relationships/oleObject" Target="../embeddings/oleObject34.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emf"/><Relationship Id="rId4" Type="http://schemas.openxmlformats.org/officeDocument/2006/relationships/oleObject" Target="../embeddings/oleObject35.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1.emf"/><Relationship Id="rId4" Type="http://schemas.openxmlformats.org/officeDocument/2006/relationships/oleObject" Target="../embeddings/oleObject36.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1.emf"/><Relationship Id="rId4" Type="http://schemas.openxmlformats.org/officeDocument/2006/relationships/oleObject" Target="../embeddings/oleObject37.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1.emf"/><Relationship Id="rId4" Type="http://schemas.openxmlformats.org/officeDocument/2006/relationships/oleObject" Target="../embeddings/oleObject38.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1.emf"/><Relationship Id="rId4" Type="http://schemas.openxmlformats.org/officeDocument/2006/relationships/oleObject" Target="../embeddings/oleObject39.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1.emf"/><Relationship Id="rId4" Type="http://schemas.openxmlformats.org/officeDocument/2006/relationships/oleObject" Target="../embeddings/oleObject40.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emf"/><Relationship Id="rId4" Type="http://schemas.openxmlformats.org/officeDocument/2006/relationships/oleObject" Target="../embeddings/oleObject41.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emf"/><Relationship Id="rId4" Type="http://schemas.openxmlformats.org/officeDocument/2006/relationships/oleObject" Target="../embeddings/oleObject42.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emf"/><Relationship Id="rId4" Type="http://schemas.openxmlformats.org/officeDocument/2006/relationships/oleObject" Target="../embeddings/oleObject42.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emf"/><Relationship Id="rId4" Type="http://schemas.openxmlformats.org/officeDocument/2006/relationships/oleObject" Target="../embeddings/oleObject43.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1.emf"/><Relationship Id="rId4" Type="http://schemas.openxmlformats.org/officeDocument/2006/relationships/oleObject" Target="../embeddings/oleObject44.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xml"/><Relationship Id="rId1" Type="http://schemas.openxmlformats.org/officeDocument/2006/relationships/tags" Target="../tags/tag47.xml"/><Relationship Id="rId5" Type="http://schemas.openxmlformats.org/officeDocument/2006/relationships/image" Target="../media/image1.emf"/><Relationship Id="rId4" Type="http://schemas.openxmlformats.org/officeDocument/2006/relationships/oleObject" Target="../embeddings/oleObject45.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1.emf"/><Relationship Id="rId4" Type="http://schemas.openxmlformats.org/officeDocument/2006/relationships/oleObject" Target="../embeddings/oleObject46.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1.emf"/><Relationship Id="rId4" Type="http://schemas.openxmlformats.org/officeDocument/2006/relationships/oleObject" Target="../embeddings/oleObject47.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xml"/><Relationship Id="rId1" Type="http://schemas.openxmlformats.org/officeDocument/2006/relationships/tags" Target="../tags/tag50.xml"/><Relationship Id="rId5" Type="http://schemas.openxmlformats.org/officeDocument/2006/relationships/image" Target="../media/image1.emf"/><Relationship Id="rId4" Type="http://schemas.openxmlformats.org/officeDocument/2006/relationships/oleObject" Target="../embeddings/oleObject48.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1.emf"/><Relationship Id="rId4" Type="http://schemas.openxmlformats.org/officeDocument/2006/relationships/oleObject" Target="../embeddings/oleObject49.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6.xml"/><Relationship Id="rId1" Type="http://schemas.openxmlformats.org/officeDocument/2006/relationships/tags" Target="../tags/tag52.xml"/><Relationship Id="rId5" Type="http://schemas.openxmlformats.org/officeDocument/2006/relationships/image" Target="../media/image1.emf"/><Relationship Id="rId4" Type="http://schemas.openxmlformats.org/officeDocument/2006/relationships/oleObject" Target="../embeddings/oleObject50.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6.xml"/><Relationship Id="rId1" Type="http://schemas.openxmlformats.org/officeDocument/2006/relationships/tags" Target="../tags/tag53.xml"/><Relationship Id="rId5" Type="http://schemas.openxmlformats.org/officeDocument/2006/relationships/image" Target="../media/image1.emf"/><Relationship Id="rId4" Type="http://schemas.openxmlformats.org/officeDocument/2006/relationships/oleObject" Target="../embeddings/oleObject51.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4.xml"/><Relationship Id="rId5" Type="http://schemas.openxmlformats.org/officeDocument/2006/relationships/image" Target="../media/image1.emf"/><Relationship Id="rId4" Type="http://schemas.openxmlformats.org/officeDocument/2006/relationships/oleObject" Target="../embeddings/oleObject13.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5.xml"/><Relationship Id="rId5" Type="http://schemas.openxmlformats.org/officeDocument/2006/relationships/image" Target="../media/image1.emf"/><Relationship Id="rId4" Type="http://schemas.openxmlformats.org/officeDocument/2006/relationships/oleObject" Target="../embeddings/oleObject14.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15.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1.emf"/><Relationship Id="rId4" Type="http://schemas.openxmlformats.org/officeDocument/2006/relationships/oleObject" Target="../embeddings/oleObject1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3FCE2-24FF-6340-605A-71B7825243A0}"/>
            </a:ext>
          </a:extLst>
        </p:cNvPr>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1104F742-C76F-2228-A92A-3D1069B131B1}"/>
              </a:ext>
            </a:extLst>
          </p:cNvPr>
          <p:cNvGraphicFramePr>
            <a:graphicFrameLocks noGrp="1"/>
          </p:cNvGraphicFramePr>
          <p:nvPr/>
        </p:nvGraphicFramePr>
        <p:xfrm>
          <a:off x="2567509" y="3784859"/>
          <a:ext cx="7189853" cy="350954"/>
        </p:xfrm>
        <a:graphic>
          <a:graphicData uri="http://schemas.openxmlformats.org/drawingml/2006/table">
            <a:tbl>
              <a:tblPr firstRow="1" bandRow="1">
                <a:tableStyleId>{5940675A-B579-460E-94D1-54222C63F5DA}</a:tableStyleId>
              </a:tblPr>
              <a:tblGrid>
                <a:gridCol w="2080691">
                  <a:extLst>
                    <a:ext uri="{9D8B030D-6E8A-4147-A177-3AD203B41FA5}">
                      <a16:colId xmlns:a16="http://schemas.microsoft.com/office/drawing/2014/main" val="3371459169"/>
                    </a:ext>
                  </a:extLst>
                </a:gridCol>
                <a:gridCol w="5109162">
                  <a:extLst>
                    <a:ext uri="{9D8B030D-6E8A-4147-A177-3AD203B41FA5}">
                      <a16:colId xmlns:a16="http://schemas.microsoft.com/office/drawing/2014/main" val="4283055289"/>
                    </a:ext>
                  </a:extLst>
                </a:gridCol>
              </a:tblGrid>
              <a:tr h="350954">
                <a:tc>
                  <a:txBody>
                    <a:bodyPr/>
                    <a:lstStyle/>
                    <a:p>
                      <a:pPr marL="0">
                        <a:lnSpc>
                          <a:spcPts val="1300"/>
                        </a:lnSpc>
                      </a:pPr>
                      <a:r>
                        <a:rPr kumimoji="1" lang="ja-JP" altLang="en-US" sz="1200" b="0">
                          <a:latin typeface="+mn-ea"/>
                          <a:ea typeface="+mn-ea"/>
                        </a:rPr>
                        <a:t>事業地</a:t>
                      </a:r>
                    </a:p>
                  </a:txBody>
                  <a:tcPr marL="99060" marR="99060" anchor="ctr">
                    <a:solidFill>
                      <a:schemeClr val="bg1">
                        <a:lumMod val="95000"/>
                      </a:schemeClr>
                    </a:solidFill>
                  </a:tcPr>
                </a:tc>
                <a:tc>
                  <a:txBody>
                    <a:bodyPr/>
                    <a:lstStyle/>
                    <a:p>
                      <a:pPr>
                        <a:lnSpc>
                          <a:spcPts val="1300"/>
                        </a:lnSpc>
                      </a:pPr>
                      <a:r>
                        <a:rPr kumimoji="1" lang="ja-JP" altLang="en-US" sz="1200">
                          <a:solidFill>
                            <a:srgbClr val="0000CC"/>
                          </a:solidFill>
                          <a:latin typeface="+mn-ea"/>
                          <a:ea typeface="+mn-ea"/>
                        </a:rPr>
                        <a:t>〇〇県△△市□□町</a:t>
                      </a:r>
                    </a:p>
                  </a:txBody>
                  <a:tcPr marL="99060" marR="9906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9251964"/>
                  </a:ext>
                </a:extLst>
              </a:tr>
            </a:tbl>
          </a:graphicData>
        </a:graphic>
      </p:graphicFrame>
      <p:sp>
        <p:nvSpPr>
          <p:cNvPr id="11" name="テキスト ボックス 5">
            <a:extLst>
              <a:ext uri="{FF2B5EF4-FFF2-40B4-BE49-F238E27FC236}">
                <a16:creationId xmlns:a16="http://schemas.microsoft.com/office/drawing/2014/main" id="{DCBD850F-CDCF-2294-01D3-6033314CF08B}"/>
              </a:ext>
            </a:extLst>
          </p:cNvPr>
          <p:cNvSpPr txBox="1"/>
          <p:nvPr/>
        </p:nvSpPr>
        <p:spPr>
          <a:xfrm>
            <a:off x="2451056" y="5438622"/>
            <a:ext cx="411743" cy="1230967"/>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事業の区分</a:t>
            </a:r>
            <a:endParaRPr kumimoji="1" lang="ja-JP"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E0684F74-0AB5-A48F-E355-63B4D46BF383}"/>
              </a:ext>
            </a:extLst>
          </p:cNvPr>
          <p:cNvSpPr txBox="1"/>
          <p:nvPr/>
        </p:nvSpPr>
        <p:spPr>
          <a:xfrm>
            <a:off x="2707979" y="5050899"/>
            <a:ext cx="7317764" cy="1539977"/>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公募要領の別表１ 中の内容に記載の①、②、③参照してください。</a:t>
            </a:r>
            <a:endParaRPr kumimoji="1" lang="en-US" altLang="ja-JP" sz="12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rPr>
              <a:t>①</a:t>
            </a:r>
            <a:r>
              <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rPr>
              <a:t>再生材等を原料として活用し、再生材利用製品を製造するための技術開発、実証及び商用化に係る設備投資等を支援する。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rPr>
              <a:t>②長寿命化や再資源化の容易性の確保等に資する「環境配慮型ものづくり」のための技術開発、実証及び商用化に係る設備投資等を支援する。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rPr>
              <a:t>③リユース、リファービッシュ等のＣＥコマース促進のための技術開発、実証及び商用化に係る設備投資等を支援する。</a:t>
            </a:r>
          </a:p>
        </p:txBody>
      </p:sp>
      <p:graphicFrame>
        <p:nvGraphicFramePr>
          <p:cNvPr id="8" name="表 7">
            <a:extLst>
              <a:ext uri="{FF2B5EF4-FFF2-40B4-BE49-F238E27FC236}">
                <a16:creationId xmlns:a16="http://schemas.microsoft.com/office/drawing/2014/main" id="{65E96EFA-4031-A7D1-CB68-1DAA2B393D31}"/>
              </a:ext>
            </a:extLst>
          </p:cNvPr>
          <p:cNvGraphicFramePr>
            <a:graphicFrameLocks noGrp="1"/>
          </p:cNvGraphicFramePr>
          <p:nvPr/>
        </p:nvGraphicFramePr>
        <p:xfrm>
          <a:off x="2567508" y="4135813"/>
          <a:ext cx="7189852" cy="880490"/>
        </p:xfrm>
        <a:graphic>
          <a:graphicData uri="http://schemas.openxmlformats.org/drawingml/2006/table">
            <a:tbl>
              <a:tblPr firstRow="1" bandRow="1">
                <a:tableStyleId>{5940675A-B579-460E-94D1-54222C63F5DA}</a:tableStyleId>
              </a:tblPr>
              <a:tblGrid>
                <a:gridCol w="2080692">
                  <a:extLst>
                    <a:ext uri="{9D8B030D-6E8A-4147-A177-3AD203B41FA5}">
                      <a16:colId xmlns:a16="http://schemas.microsoft.com/office/drawing/2014/main" val="3354911912"/>
                    </a:ext>
                  </a:extLst>
                </a:gridCol>
                <a:gridCol w="583490">
                  <a:extLst>
                    <a:ext uri="{9D8B030D-6E8A-4147-A177-3AD203B41FA5}">
                      <a16:colId xmlns:a16="http://schemas.microsoft.com/office/drawing/2014/main" val="4022738291"/>
                    </a:ext>
                  </a:extLst>
                </a:gridCol>
                <a:gridCol w="583490">
                  <a:extLst>
                    <a:ext uri="{9D8B030D-6E8A-4147-A177-3AD203B41FA5}">
                      <a16:colId xmlns:a16="http://schemas.microsoft.com/office/drawing/2014/main" val="3587439450"/>
                    </a:ext>
                  </a:extLst>
                </a:gridCol>
                <a:gridCol w="583490">
                  <a:extLst>
                    <a:ext uri="{9D8B030D-6E8A-4147-A177-3AD203B41FA5}">
                      <a16:colId xmlns:a16="http://schemas.microsoft.com/office/drawing/2014/main" val="2108799384"/>
                    </a:ext>
                  </a:extLst>
                </a:gridCol>
                <a:gridCol w="1138796">
                  <a:extLst>
                    <a:ext uri="{9D8B030D-6E8A-4147-A177-3AD203B41FA5}">
                      <a16:colId xmlns:a16="http://schemas.microsoft.com/office/drawing/2014/main" val="167854032"/>
                    </a:ext>
                  </a:extLst>
                </a:gridCol>
                <a:gridCol w="414108">
                  <a:extLst>
                    <a:ext uri="{9D8B030D-6E8A-4147-A177-3AD203B41FA5}">
                      <a16:colId xmlns:a16="http://schemas.microsoft.com/office/drawing/2014/main" val="1504729930"/>
                    </a:ext>
                  </a:extLst>
                </a:gridCol>
                <a:gridCol w="1449376">
                  <a:extLst>
                    <a:ext uri="{9D8B030D-6E8A-4147-A177-3AD203B41FA5}">
                      <a16:colId xmlns:a16="http://schemas.microsoft.com/office/drawing/2014/main" val="3401048408"/>
                    </a:ext>
                  </a:extLst>
                </a:gridCol>
                <a:gridCol w="356410">
                  <a:extLst>
                    <a:ext uri="{9D8B030D-6E8A-4147-A177-3AD203B41FA5}">
                      <a16:colId xmlns:a16="http://schemas.microsoft.com/office/drawing/2014/main" val="3545917619"/>
                    </a:ext>
                  </a:extLst>
                </a:gridCol>
              </a:tblGrid>
              <a:tr h="440245">
                <a:tc rowSpan="2">
                  <a:txBody>
                    <a:bodyPr/>
                    <a:lstStyle/>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200" b="0">
                          <a:latin typeface="+mn-ea"/>
                          <a:ea typeface="+mn-ea"/>
                        </a:rPr>
                        <a:t>実証テーマ</a:t>
                      </a:r>
                      <a:br>
                        <a:rPr kumimoji="1" lang="en-US" altLang="ja-JP" sz="1200" b="0">
                          <a:latin typeface="+mn-ea"/>
                          <a:ea typeface="+mn-ea"/>
                        </a:rPr>
                      </a:br>
                      <a:r>
                        <a:rPr kumimoji="1" lang="ja-JP" altLang="en-US" sz="1200" b="0">
                          <a:latin typeface="+mn-ea"/>
                          <a:ea typeface="+mn-ea"/>
                        </a:rPr>
                        <a:t>（事業の区分）</a:t>
                      </a:r>
                    </a:p>
                  </a:txBody>
                  <a:tcPr marL="99060" marR="99060" anchor="ctr">
                    <a:solidFill>
                      <a:schemeClr val="bg1">
                        <a:lumMod val="95000"/>
                      </a:schemeClr>
                    </a:solidFill>
                  </a:tcPr>
                </a:tc>
                <a:tc>
                  <a:txBody>
                    <a:bodyPr/>
                    <a:lstStyle/>
                    <a:p>
                      <a:pPr algn="ctr">
                        <a:lnSpc>
                          <a:spcPts val="1300"/>
                        </a:lnSpc>
                      </a:pPr>
                      <a:r>
                        <a:rPr kumimoji="1" lang="ja-JP" altLang="en-US" sz="1400">
                          <a:latin typeface="+mn-ea"/>
                          <a:ea typeface="+mn-ea"/>
                        </a:rPr>
                        <a:t>①</a:t>
                      </a:r>
                    </a:p>
                  </a:txBody>
                  <a:tcPr marL="99060" marR="9906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300"/>
                        </a:lnSpc>
                      </a:pPr>
                      <a:r>
                        <a:rPr kumimoji="1" lang="ja-JP" altLang="en-US" sz="1400">
                          <a:latin typeface="+mn-ea"/>
                          <a:ea typeface="+mn-ea"/>
                        </a:rPr>
                        <a:t>②</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ts val="1300"/>
                        </a:lnSpc>
                      </a:pPr>
                      <a:r>
                        <a:rPr kumimoji="1" lang="ja-JP" altLang="en-US" sz="1400">
                          <a:latin typeface="+mn-ea"/>
                          <a:ea typeface="+mn-ea"/>
                        </a:rPr>
                        <a:t>③</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4">
                  <a:txBody>
                    <a:bodyPr/>
                    <a:lstStyle/>
                    <a:p>
                      <a:pPr algn="ctr">
                        <a:lnSpc>
                          <a:spcPts val="1300"/>
                        </a:lnSpc>
                      </a:pPr>
                      <a:r>
                        <a:rPr kumimoji="1" lang="ja-JP" altLang="en-US" sz="1200">
                          <a:latin typeface="+mn-ea"/>
                          <a:ea typeface="+mn-ea"/>
                        </a:rPr>
                        <a:t>企業分類</a:t>
                      </a:r>
                    </a:p>
                  </a:txBody>
                  <a:tcPr marL="99060" marR="9906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nSpc>
                          <a:spcPts val="1300"/>
                        </a:lnSpc>
                      </a:pPr>
                      <a:endParaRPr kumimoji="1" lang="ja-JP" altLang="en-US" sz="1200">
                        <a:latin typeface="+mn-ea"/>
                        <a:ea typeface="+mn-ea"/>
                      </a:endParaRP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nSpc>
                          <a:spcPts val="1300"/>
                        </a:lnSpc>
                      </a:pPr>
                      <a:endParaRPr kumimoji="1" lang="ja-JP" altLang="en-US" sz="1200">
                        <a:latin typeface="+mn-ea"/>
                        <a:ea typeface="+mn-ea"/>
                      </a:endParaRP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nSpc>
                          <a:spcPts val="1300"/>
                        </a:lnSpc>
                      </a:pPr>
                      <a:endParaRPr kumimoji="1" lang="ja-JP" altLang="en-US" sz="1200">
                        <a:latin typeface="+mn-ea"/>
                        <a:ea typeface="+mn-ea"/>
                      </a:endParaRPr>
                    </a:p>
                  </a:txBody>
                  <a:tcPr marL="99060" marR="9906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9795663"/>
                  </a:ext>
                </a:extLst>
              </a:tr>
              <a:tr h="440245">
                <a:tc vMerge="1">
                  <a:txBody>
                    <a:bodyPr/>
                    <a:lstStyle/>
                    <a:p>
                      <a:endParaRPr kumimoji="1" lang="ja-JP" altLang="en-US"/>
                    </a:p>
                  </a:txBody>
                  <a:tcPr/>
                </a:tc>
                <a:tc>
                  <a:txBody>
                    <a:bodyPr/>
                    <a:lstStyle/>
                    <a:p>
                      <a:pPr algn="ctr">
                        <a:lnSpc>
                          <a:spcPts val="1300"/>
                        </a:lnSpc>
                      </a:pPr>
                      <a:endParaRPr kumimoji="1" lang="ja-JP" altLang="en-US" sz="1200">
                        <a:latin typeface="+mn-ea"/>
                        <a:ea typeface="+mn-ea"/>
                      </a:endParaRPr>
                    </a:p>
                  </a:txBody>
                  <a:tcPr marL="99060" marR="9906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lnSpc>
                          <a:spcPts val="1300"/>
                        </a:lnSpc>
                      </a:pPr>
                      <a:r>
                        <a:rPr kumimoji="1" lang="ja-JP" altLang="en-US" sz="1200">
                          <a:solidFill>
                            <a:srgbClr val="0000CC"/>
                          </a:solidFill>
                          <a:latin typeface="+mn-ea"/>
                          <a:ea typeface="+mn-ea"/>
                        </a:rPr>
                        <a:t>✓</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lnSpc>
                          <a:spcPts val="1300"/>
                        </a:lnSpc>
                      </a:pPr>
                      <a:endParaRPr kumimoji="1" lang="ja-JP" altLang="en-US" sz="1200">
                        <a:solidFill>
                          <a:srgbClr val="0000CC"/>
                        </a:solidFill>
                        <a:latin typeface="+mn-ea"/>
                        <a:ea typeface="+mn-ea"/>
                      </a:endParaRP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lnSpc>
                          <a:spcPts val="1300"/>
                        </a:lnSpc>
                      </a:pPr>
                      <a:r>
                        <a:rPr kumimoji="1" lang="ja-JP" altLang="en-US" sz="1200">
                          <a:latin typeface="+mn-ea"/>
                          <a:ea typeface="+mn-ea"/>
                        </a:rPr>
                        <a:t>大企業</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endParaRPr kumimoji="1" lang="ja-JP" altLang="en-US" sz="1200">
                        <a:solidFill>
                          <a:srgbClr val="0000CC"/>
                        </a:solidFill>
                        <a:latin typeface="+mn-ea"/>
                        <a:ea typeface="+mn-ea"/>
                      </a:endParaRP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lnSpc>
                          <a:spcPts val="1300"/>
                        </a:lnSpc>
                      </a:pPr>
                      <a:r>
                        <a:rPr kumimoji="1" lang="ja-JP" altLang="en-US" sz="1200">
                          <a:latin typeface="+mn-ea"/>
                          <a:ea typeface="+mn-ea"/>
                        </a:rPr>
                        <a:t>中小企業</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ja-JP" altLang="en-US" sz="1200">
                          <a:solidFill>
                            <a:srgbClr val="0000CC"/>
                          </a:solidFill>
                          <a:latin typeface="+mn-ea"/>
                          <a:ea typeface="+mn-ea"/>
                        </a:rPr>
                        <a:t>✓</a:t>
                      </a:r>
                    </a:p>
                  </a:txBody>
                  <a:tcPr marL="99060" marR="9906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814092203"/>
                  </a:ext>
                </a:extLst>
              </a:tr>
            </a:tbl>
          </a:graphicData>
        </a:graphic>
      </p:graphicFrame>
      <p:graphicFrame>
        <p:nvGraphicFramePr>
          <p:cNvPr id="9" name="think-cell data - do not delete" hidden="1">
            <a:extLst>
              <a:ext uri="{FF2B5EF4-FFF2-40B4-BE49-F238E27FC236}">
                <a16:creationId xmlns:a16="http://schemas.microsoft.com/office/drawing/2014/main" id="{9A75FB11-17CC-9A70-E33E-A4F2EDD3F056}"/>
              </a:ext>
            </a:extLst>
          </p:cNvPr>
          <p:cNvGraphicFramePr>
            <a:graphicFrameLocks/>
          </p:cNvGraphicFramePr>
          <p:nvPr>
            <p:custDataLst>
              <p:tags r:id="rId1"/>
            </p:custDataLst>
            <p:extLst>
              <p:ext uri="{D42A27DB-BD31-4B8C-83A1-F6EECF244321}">
                <p14:modId xmlns:p14="http://schemas.microsoft.com/office/powerpoint/2010/main" val="18615643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9" name="think-cell data - do not delete" hidden="1">
                        <a:extLst>
                          <a:ext uri="{FF2B5EF4-FFF2-40B4-BE49-F238E27FC236}">
                            <a16:creationId xmlns:a16="http://schemas.microsoft.com/office/drawing/2014/main" id="{9A75FB11-17CC-9A70-E33E-A4F2EDD3F05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5" name="表 4">
            <a:extLst>
              <a:ext uri="{FF2B5EF4-FFF2-40B4-BE49-F238E27FC236}">
                <a16:creationId xmlns:a16="http://schemas.microsoft.com/office/drawing/2014/main" id="{61381A15-57EB-6C47-943A-76C9FA1B236A}"/>
              </a:ext>
            </a:extLst>
          </p:cNvPr>
          <p:cNvGraphicFramePr>
            <a:graphicFrameLocks noGrp="1"/>
          </p:cNvGraphicFramePr>
          <p:nvPr>
            <p:extLst>
              <p:ext uri="{D42A27DB-BD31-4B8C-83A1-F6EECF244321}">
                <p14:modId xmlns:p14="http://schemas.microsoft.com/office/powerpoint/2010/main" val="3612296554"/>
              </p:ext>
            </p:extLst>
          </p:nvPr>
        </p:nvGraphicFramePr>
        <p:xfrm>
          <a:off x="2567509" y="2851384"/>
          <a:ext cx="7189853" cy="933475"/>
        </p:xfrm>
        <a:graphic>
          <a:graphicData uri="http://schemas.openxmlformats.org/drawingml/2006/table">
            <a:tbl>
              <a:tblPr firstRow="1" bandRow="1">
                <a:tableStyleId>{5C22544A-7EE6-4342-B048-85BDC9FD1C3A}</a:tableStyleId>
              </a:tblPr>
              <a:tblGrid>
                <a:gridCol w="421007">
                  <a:extLst>
                    <a:ext uri="{9D8B030D-6E8A-4147-A177-3AD203B41FA5}">
                      <a16:colId xmlns:a16="http://schemas.microsoft.com/office/drawing/2014/main" val="20000"/>
                    </a:ext>
                  </a:extLst>
                </a:gridCol>
                <a:gridCol w="1656207">
                  <a:extLst>
                    <a:ext uri="{9D8B030D-6E8A-4147-A177-3AD203B41FA5}">
                      <a16:colId xmlns:a16="http://schemas.microsoft.com/office/drawing/2014/main" val="20001"/>
                    </a:ext>
                  </a:extLst>
                </a:gridCol>
                <a:gridCol w="5112639">
                  <a:extLst>
                    <a:ext uri="{9D8B030D-6E8A-4147-A177-3AD203B41FA5}">
                      <a16:colId xmlns:a16="http://schemas.microsoft.com/office/drawing/2014/main" val="20002"/>
                    </a:ext>
                  </a:extLst>
                </a:gridCol>
              </a:tblGrid>
              <a:tr h="304773">
                <a:tc>
                  <a:txBody>
                    <a:bodyPr/>
                    <a:lstStyle/>
                    <a:p>
                      <a:pPr algn="ctr"/>
                      <a:r>
                        <a:rPr kumimoji="1" lang="ja-JP" altLang="en-US" sz="1400" b="0">
                          <a:solidFill>
                            <a:schemeClr val="tx1"/>
                          </a:solidFill>
                          <a:latin typeface="Meiryo UI" panose="020B0604030504040204" pitchFamily="50" charset="-128"/>
                          <a:ea typeface="Meiryo UI" panose="020B0604030504040204" pitchFamily="50" charset="-128"/>
                        </a:rPr>
                        <a:t>◎</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Meiryo UI" panose="020B0604030504040204" pitchFamily="50" charset="-128"/>
                          <a:ea typeface="Meiryo UI" panose="020B0604030504040204" pitchFamily="50" charset="-128"/>
                        </a:rPr>
                        <a:t>主申請者</a:t>
                      </a:r>
                      <a:endParaRPr kumimoji="1" lang="en-US" altLang="ja-JP" sz="1400" b="0">
                        <a:solidFill>
                          <a:schemeClr val="tx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b="0">
                          <a:solidFill>
                            <a:schemeClr val="accent1"/>
                          </a:solidFill>
                          <a:latin typeface="Meiryo UI" panose="020B0604030504040204" pitchFamily="50" charset="-128"/>
                          <a:ea typeface="Meiryo UI" panose="020B0604030504040204" pitchFamily="50" charset="-128"/>
                        </a:rPr>
                        <a:t>XXX</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04773">
                <a:tc>
                  <a:txBody>
                    <a:bodyPr/>
                    <a:lstStyle/>
                    <a:p>
                      <a:pPr algn="ctr"/>
                      <a:r>
                        <a:rPr kumimoji="1" lang="ja-JP" altLang="en-US" sz="1400" b="0">
                          <a:solidFill>
                            <a:schemeClr val="tx1"/>
                          </a:solidFill>
                          <a:latin typeface="Meiryo UI" panose="020B0604030504040204" pitchFamily="50" charset="-128"/>
                          <a:ea typeface="Meiryo UI" panose="020B0604030504040204" pitchFamily="50" charset="-128"/>
                        </a:rPr>
                        <a:t>〇</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b="0">
                          <a:solidFill>
                            <a:schemeClr val="tx1"/>
                          </a:solidFill>
                          <a:latin typeface="Meiryo UI" panose="020B0604030504040204" pitchFamily="50" charset="-128"/>
                          <a:ea typeface="Meiryo UI" panose="020B0604030504040204" pitchFamily="50" charset="-128"/>
                        </a:rPr>
                        <a:t>共同申請者</a:t>
                      </a:r>
                      <a:endParaRPr lang="en-US" altLang="ja-JP" sz="1400" b="0">
                        <a:solidFill>
                          <a:schemeClr val="tx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b="0">
                          <a:solidFill>
                            <a:schemeClr val="accent1"/>
                          </a:solidFill>
                          <a:latin typeface="Meiryo UI" panose="020B0604030504040204" pitchFamily="50" charset="-128"/>
                          <a:ea typeface="Meiryo UI" panose="020B0604030504040204" pitchFamily="50" charset="-128"/>
                        </a:rPr>
                        <a:t>XXX</a:t>
                      </a:r>
                      <a:endParaRPr lang="en-US" altLang="ja-JP" sz="1400" b="0">
                        <a:solidFill>
                          <a:schemeClr val="accent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23903">
                <a:tc>
                  <a:txBody>
                    <a:bodyPr/>
                    <a:lstStyle/>
                    <a:p>
                      <a:pPr algn="ctr"/>
                      <a:r>
                        <a:rPr kumimoji="1" lang="ja-JP" altLang="en-US" sz="1400" b="0">
                          <a:solidFill>
                            <a:schemeClr val="tx1"/>
                          </a:solidFill>
                          <a:latin typeface="Meiryo UI" panose="020B0604030504040204" pitchFamily="50" charset="-128"/>
                          <a:ea typeface="Meiryo UI" panose="020B0604030504040204" pitchFamily="50" charset="-128"/>
                        </a:rPr>
                        <a:t>〇</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b="0">
                          <a:solidFill>
                            <a:schemeClr val="tx1"/>
                          </a:solidFill>
                          <a:latin typeface="Meiryo UI" panose="020B0604030504040204" pitchFamily="50" charset="-128"/>
                          <a:ea typeface="Meiryo UI" panose="020B0604030504040204" pitchFamily="50" charset="-128"/>
                        </a:rPr>
                        <a:t>共同申請者</a:t>
                      </a:r>
                      <a:endParaRPr lang="en-US" altLang="ja-JP" sz="1400" b="0">
                        <a:solidFill>
                          <a:schemeClr val="tx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b="0">
                          <a:solidFill>
                            <a:schemeClr val="accent1"/>
                          </a:solidFill>
                          <a:latin typeface="Meiryo UI" panose="020B0604030504040204" pitchFamily="50" charset="-128"/>
                          <a:ea typeface="Meiryo UI" panose="020B0604030504040204" pitchFamily="50" charset="-128"/>
                        </a:rPr>
                        <a:t>XXX</a:t>
                      </a:r>
                      <a:endParaRPr lang="ja-JP" altLang="en-US" sz="1400" b="0">
                        <a:solidFill>
                          <a:schemeClr val="accent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6" name="テキスト ボックス 5">
            <a:extLst>
              <a:ext uri="{FF2B5EF4-FFF2-40B4-BE49-F238E27FC236}">
                <a16:creationId xmlns:a16="http://schemas.microsoft.com/office/drawing/2014/main" id="{E082008C-C62A-4DAD-9101-5623B6116F5A}"/>
              </a:ext>
            </a:extLst>
          </p:cNvPr>
          <p:cNvSpPr txBox="1"/>
          <p:nvPr/>
        </p:nvSpPr>
        <p:spPr>
          <a:xfrm>
            <a:off x="1487636" y="3407781"/>
            <a:ext cx="9216727" cy="2371151"/>
          </a:xfrm>
          <a:prstGeom prst="rect">
            <a:avLst/>
          </a:prstGeom>
          <a:solidFill>
            <a:schemeClr val="accent6">
              <a:lumMod val="20000"/>
              <a:lumOff val="80000"/>
            </a:schemeClr>
          </a:solidFill>
          <a:ln w="3175">
            <a:solidFill>
              <a:srgbClr val="FF0000"/>
            </a:solidFill>
            <a:prstDash val="sysDash"/>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注意事項（共通）</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本資料は</a:t>
            </a: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評価委員が申請内容の評価を実施するための重要な資料</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となりますので、</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各注意事項を熟読のうえ</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作成を</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行ってくだください。</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文字の大きさは</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14pt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以上とすること（図表内は</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12pt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以上）。</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既定のフォント（</a:t>
            </a:r>
            <a:r>
              <a:rPr kumimoji="1" lang="en-US" altLang="ja-JP" sz="1400" b="0" i="0" u="none" strike="noStrike" kern="1200" cap="none" spc="0" normalizeH="0" baseline="0" noProof="0" err="1">
                <a:ln>
                  <a:noFill/>
                </a:ln>
                <a:solidFill>
                  <a:srgbClr val="FF0000"/>
                </a:solidFill>
                <a:effectLst/>
                <a:uLnTx/>
                <a:uFillTx/>
                <a:latin typeface="Meiryo UI" panose="020B0604030504040204" pitchFamily="50" charset="-128"/>
                <a:ea typeface="Meiryo UI" panose="020B0604030504040204" pitchFamily="50" charset="-128"/>
                <a:cs typeface="+mn-cs"/>
              </a:rPr>
              <a:t>Meiryo</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UI</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）を使用すること。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各項目の枚数については、各ページ右上部に指定されている場合、その上限に収まる形で記載を行うこと。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図表（写真、パース、位置図、区域図、配置図、エネルギー・マテリアル等のフロー、体制図、スキーム図、グラフ、線表等）などを用い、ヴィジュアルに表現すること。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説明にあたっては可能な限り定量的な説明を行うこと。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枠線については、適宜変更を行い、行の追加等を行うこと。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3" name="タイトル 2">
            <a:extLst>
              <a:ext uri="{FF2B5EF4-FFF2-40B4-BE49-F238E27FC236}">
                <a16:creationId xmlns:a16="http://schemas.microsoft.com/office/drawing/2014/main" id="{56CCF324-A6BE-F527-398C-E219FB5115C1}"/>
              </a:ext>
            </a:extLst>
          </p:cNvPr>
          <p:cNvSpPr>
            <a:spLocks noGrp="1"/>
          </p:cNvSpPr>
          <p:nvPr>
            <p:ph type="ctrTitle"/>
          </p:nvPr>
        </p:nvSpPr>
        <p:spPr>
          <a:xfrm>
            <a:off x="1801565" y="1298470"/>
            <a:ext cx="8420100" cy="834386"/>
          </a:xfrm>
        </p:spPr>
        <p:txBody>
          <a:bodyPr vert="horz" rIns="91440"/>
          <a:lstStyle/>
          <a:p>
            <a:r>
              <a:rPr kumimoji="1" lang="zh-TW" altLang="en-US">
                <a:solidFill>
                  <a:srgbClr val="0000CC"/>
                </a:solidFill>
                <a:latin typeface="Meiryo UI" panose="020B0604030504040204" pitchFamily="50" charset="-128"/>
                <a:ea typeface="Meiryo UI" panose="020B0604030504040204" pitchFamily="50" charset="-128"/>
              </a:rPr>
              <a:t>間接補助事業</a:t>
            </a:r>
            <a:r>
              <a:rPr kumimoji="1" lang="ja-JP" altLang="en-US">
                <a:solidFill>
                  <a:srgbClr val="0000CC"/>
                </a:solidFill>
                <a:latin typeface="Meiryo UI" panose="020B0604030504040204" pitchFamily="50" charset="-128"/>
                <a:ea typeface="Meiryo UI" panose="020B0604030504040204" pitchFamily="50" charset="-128"/>
              </a:rPr>
              <a:t>の名称</a:t>
            </a:r>
          </a:p>
        </p:txBody>
      </p:sp>
      <p:sp>
        <p:nvSpPr>
          <p:cNvPr id="7" name="テキスト ボックス 6">
            <a:extLst>
              <a:ext uri="{FF2B5EF4-FFF2-40B4-BE49-F238E27FC236}">
                <a16:creationId xmlns:a16="http://schemas.microsoft.com/office/drawing/2014/main" id="{A8DD72A3-F25B-3CCF-ABE7-619CC734EA08}"/>
              </a:ext>
            </a:extLst>
          </p:cNvPr>
          <p:cNvSpPr txBox="1"/>
          <p:nvPr/>
        </p:nvSpPr>
        <p:spPr>
          <a:xfrm>
            <a:off x="1181593" y="366233"/>
            <a:ext cx="5544319" cy="674104"/>
          </a:xfrm>
          <a:prstGeom prst="rect">
            <a:avLst/>
          </a:prstGeom>
          <a:solidFill>
            <a:schemeClr val="accent6">
              <a:lumMod val="20000"/>
              <a:lumOff val="80000"/>
            </a:schemeClr>
          </a:solidFill>
          <a:ln w="3175">
            <a:solidFill>
              <a:srgbClr val="FF0000"/>
            </a:solidFill>
            <a:prstDash val="sysDash"/>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提出時の注意事項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本書式の</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等、「赤字」</a:t>
            </a:r>
            <a:r>
              <a:rPr kumimoji="1" lang="ja-JP" altLang="en-US" sz="1400" b="0" i="0" u="none" strike="noStrike" kern="1200" cap="none" spc="0" normalizeH="0" baseline="0" noProof="0">
                <a:ln>
                  <a:noFill/>
                </a:ln>
                <a:solidFill>
                  <a:srgbClr val="0064C8"/>
                </a:solidFill>
                <a:effectLst/>
                <a:uLnTx/>
                <a:uFillTx/>
                <a:latin typeface="Meiryo UI" panose="020B0604030504040204" pitchFamily="50" charset="-128"/>
                <a:ea typeface="Meiryo UI" panose="020B0604030504040204" pitchFamily="50" charset="-128"/>
                <a:cs typeface="+mn-cs"/>
              </a:rPr>
              <a:t>「青字の例」</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は、削除の上で、ご提出ください。</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テキスト ボックス 1">
            <a:extLst>
              <a:ext uri="{FF2B5EF4-FFF2-40B4-BE49-F238E27FC236}">
                <a16:creationId xmlns:a16="http://schemas.microsoft.com/office/drawing/2014/main" id="{59692875-7B87-96D7-25BD-49768708864B}"/>
              </a:ext>
            </a:extLst>
          </p:cNvPr>
          <p:cNvSpPr txBox="1"/>
          <p:nvPr/>
        </p:nvSpPr>
        <p:spPr>
          <a:xfrm>
            <a:off x="4103403" y="2112718"/>
            <a:ext cx="381642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申請日：令和８年</a:t>
            </a:r>
            <a:r>
              <a:rPr kumimoji="1" lang="en-US" altLang="ja-JP" sz="18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1" lang="en-US" altLang="ja-JP" sz="18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日</a:t>
            </a:r>
          </a:p>
        </p:txBody>
      </p:sp>
      <p:sp>
        <p:nvSpPr>
          <p:cNvPr id="4" name="テキスト ボックス 3">
            <a:extLst>
              <a:ext uri="{FF2B5EF4-FFF2-40B4-BE49-F238E27FC236}">
                <a16:creationId xmlns:a16="http://schemas.microsoft.com/office/drawing/2014/main" id="{CFAA605D-C0E0-FF40-DFDA-9287D374818B}"/>
              </a:ext>
            </a:extLst>
          </p:cNvPr>
          <p:cNvSpPr txBox="1"/>
          <p:nvPr/>
        </p:nvSpPr>
        <p:spPr>
          <a:xfrm>
            <a:off x="1199456" y="14556"/>
            <a:ext cx="820891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（別紙⑫）事業概要書（自律型資源循環システム強靭化促進事業）</a:t>
            </a:r>
          </a:p>
        </p:txBody>
      </p:sp>
      <p:graphicFrame>
        <p:nvGraphicFramePr>
          <p:cNvPr id="10" name="表 9">
            <a:extLst>
              <a:ext uri="{FF2B5EF4-FFF2-40B4-BE49-F238E27FC236}">
                <a16:creationId xmlns:a16="http://schemas.microsoft.com/office/drawing/2014/main" id="{1C6BEBD6-1B82-F89A-3DB2-9BD764A895B3}"/>
              </a:ext>
            </a:extLst>
          </p:cNvPr>
          <p:cNvGraphicFramePr>
            <a:graphicFrameLocks noGrp="1"/>
          </p:cNvGraphicFramePr>
          <p:nvPr/>
        </p:nvGraphicFramePr>
        <p:xfrm>
          <a:off x="7482016" y="427543"/>
          <a:ext cx="3528392" cy="304800"/>
        </p:xfrm>
        <a:graphic>
          <a:graphicData uri="http://schemas.openxmlformats.org/drawingml/2006/table">
            <a:tbl>
              <a:tblPr firstRow="1" bandRow="1">
                <a:tableStyleId>{5C22544A-7EE6-4342-B048-85BDC9FD1C3A}</a:tableStyleId>
              </a:tblPr>
              <a:tblGrid>
                <a:gridCol w="1660419">
                  <a:extLst>
                    <a:ext uri="{9D8B030D-6E8A-4147-A177-3AD203B41FA5}">
                      <a16:colId xmlns:a16="http://schemas.microsoft.com/office/drawing/2014/main" val="20000"/>
                    </a:ext>
                  </a:extLst>
                </a:gridCol>
                <a:gridCol w="1867973">
                  <a:extLst>
                    <a:ext uri="{9D8B030D-6E8A-4147-A177-3AD203B41FA5}">
                      <a16:colId xmlns:a16="http://schemas.microsoft.com/office/drawing/2014/main" val="20001"/>
                    </a:ext>
                  </a:extLst>
                </a:gridCol>
              </a:tblGrid>
              <a:tr h="152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cap="none" spc="0">
                          <a:ln w="0"/>
                          <a:solidFill>
                            <a:schemeClr val="tx1"/>
                          </a:solidFill>
                          <a:effectLst/>
                          <a:latin typeface="Meiryo UI" panose="020B0604030504040204" pitchFamily="50" charset="-128"/>
                          <a:ea typeface="Meiryo UI" panose="020B0604030504040204" pitchFamily="50" charset="-128"/>
                        </a:rPr>
                        <a:t>　補助金申請額</a:t>
                      </a:r>
                      <a:endParaRPr kumimoji="1" lang="en-US" altLang="ja-JP" sz="1400" b="0" cap="none" spc="0">
                        <a:ln w="0"/>
                        <a:solidFill>
                          <a:schemeClr val="tx1"/>
                        </a:solidFill>
                        <a:effectLst/>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1" lang="en-US" altLang="ja-JP" sz="1400" b="0" cap="none" spc="0">
                          <a:ln w="0"/>
                          <a:solidFill>
                            <a:schemeClr val="accent1"/>
                          </a:solidFill>
                          <a:effectLst/>
                          <a:latin typeface="Meiryo UI" panose="020B0604030504040204" pitchFamily="50" charset="-128"/>
                          <a:ea typeface="Meiryo UI" panose="020B0604030504040204" pitchFamily="50" charset="-128"/>
                        </a:rPr>
                        <a:t>00,000,000</a:t>
                      </a:r>
                      <a:r>
                        <a:rPr kumimoji="1" lang="ja-JP" altLang="en-US" sz="1400" b="0" cap="none" spc="0">
                          <a:ln w="0"/>
                          <a:solidFill>
                            <a:schemeClr val="accent1"/>
                          </a:solidFill>
                          <a:effectLst/>
                          <a:latin typeface="Meiryo UI" panose="020B0604030504040204" pitchFamily="50" charset="-128"/>
                          <a:ea typeface="Meiryo UI" panose="020B0604030504040204" pitchFamily="50" charset="-128"/>
                        </a:rPr>
                        <a:t>円</a:t>
                      </a:r>
                      <a:endParaRPr kumimoji="1" lang="en-US" altLang="ja-JP" sz="1400" b="0" cap="none" spc="0">
                        <a:ln w="0"/>
                        <a:solidFill>
                          <a:schemeClr val="accent1"/>
                        </a:solidFill>
                        <a:effectLst/>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0217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0BC2-B113-19D0-B156-1CFF168AA6D1}"/>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8E56137E-4593-A627-5D1E-3C40E0CA535E}"/>
              </a:ext>
            </a:extLst>
          </p:cNvPr>
          <p:cNvGraphicFramePr>
            <a:graphicFrameLocks/>
          </p:cNvGraphicFramePr>
          <p:nvPr>
            <p:custDataLst>
              <p:tags r:id="rId1"/>
            </p:custDataLst>
            <p:extLst>
              <p:ext uri="{D42A27DB-BD31-4B8C-83A1-F6EECF244321}">
                <p14:modId xmlns:p14="http://schemas.microsoft.com/office/powerpoint/2010/main" val="28338043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1" name="think-cell data - do not delete" hidden="1">
                        <a:extLst>
                          <a:ext uri="{FF2B5EF4-FFF2-40B4-BE49-F238E27FC236}">
                            <a16:creationId xmlns:a16="http://schemas.microsoft.com/office/drawing/2014/main" id="{8E56137E-4593-A627-5D1E-3C40E0CA535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BDFE1237-3351-6907-4103-2AD1186EA3C2}"/>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pSp>
        <p:nvGrpSpPr>
          <p:cNvPr id="2" name="グループ化 1">
            <a:extLst>
              <a:ext uri="{FF2B5EF4-FFF2-40B4-BE49-F238E27FC236}">
                <a16:creationId xmlns:a16="http://schemas.microsoft.com/office/drawing/2014/main" id="{CFA463ED-C251-4FB4-9CFB-A10E75468735}"/>
              </a:ext>
            </a:extLst>
          </p:cNvPr>
          <p:cNvGrpSpPr/>
          <p:nvPr/>
        </p:nvGrpSpPr>
        <p:grpSpPr>
          <a:xfrm>
            <a:off x="180000" y="1659209"/>
            <a:ext cx="11856000" cy="288000"/>
            <a:chOff x="156000" y="1879963"/>
            <a:chExt cx="5760000" cy="288000"/>
          </a:xfrm>
        </p:grpSpPr>
        <p:sp>
          <p:nvSpPr>
            <p:cNvPr id="7" name="正方形/長方形 6">
              <a:extLst>
                <a:ext uri="{FF2B5EF4-FFF2-40B4-BE49-F238E27FC236}">
                  <a16:creationId xmlns:a16="http://schemas.microsoft.com/office/drawing/2014/main" id="{6923FF6E-F50A-05A5-0B7F-5B3695D6E3D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実施体制</a:t>
              </a:r>
            </a:p>
          </p:txBody>
        </p:sp>
        <p:cxnSp>
          <p:nvCxnSpPr>
            <p:cNvPr id="8" name="直線コネクタ 7">
              <a:extLst>
                <a:ext uri="{FF2B5EF4-FFF2-40B4-BE49-F238E27FC236}">
                  <a16:creationId xmlns:a16="http://schemas.microsoft.com/office/drawing/2014/main" id="{DE0FC254-8064-B9DF-96A9-EB33EECB4FF1}"/>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0" name="正方形/長方形 9">
            <a:extLst>
              <a:ext uri="{FF2B5EF4-FFF2-40B4-BE49-F238E27FC236}">
                <a16:creationId xmlns:a16="http://schemas.microsoft.com/office/drawing/2014/main" id="{59BF2DDA-B5D8-56E3-233C-13A05B9F146D}"/>
              </a:ext>
            </a:extLst>
          </p:cNvPr>
          <p:cNvSpPr/>
          <p:nvPr/>
        </p:nvSpPr>
        <p:spPr>
          <a:xfrm>
            <a:off x="2161953" y="2647628"/>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lvl="0" indent="-285750">
              <a:buFont typeface="Arial" panose="020B0604020202020204" pitchFamily="34" charset="0"/>
              <a:buChar char="•"/>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実施体制</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→単独申請の場合、</a:t>
            </a: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事業部等の単位で</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間接補助事業における役割分担を記載すること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lang="ja-JP" altLang="en-US" sz="1400">
                <a:solidFill>
                  <a:srgbClr val="FF0000"/>
                </a:solidFill>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共同申請の場合、</a:t>
            </a: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事業者単位で</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補助事業における役割分担を記載すること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タイトル 11">
            <a:extLst>
              <a:ext uri="{FF2B5EF4-FFF2-40B4-BE49-F238E27FC236}">
                <a16:creationId xmlns:a16="http://schemas.microsoft.com/office/drawing/2014/main" id="{F51C22BD-642E-47D5-EDE1-D24CA329476E}"/>
              </a:ext>
            </a:extLst>
          </p:cNvPr>
          <p:cNvSpPr>
            <a:spLocks noGrp="1"/>
          </p:cNvSpPr>
          <p:nvPr>
            <p:ph type="title"/>
          </p:nvPr>
        </p:nvSpPr>
        <p:spPr/>
        <p:txBody>
          <a:bodyPr vert="horz" rIns="91440">
            <a:normAutofit/>
          </a:bodyPr>
          <a:lstStyle/>
          <a:p>
            <a:r>
              <a:rPr lang="ja-JP" altLang="en-US"/>
              <a:t>［①ウ］</a:t>
            </a:r>
            <a:r>
              <a:rPr lang="ja-JP" altLang="ja-JP"/>
              <a:t>間接補助事業の実施体制</a:t>
            </a:r>
            <a:endParaRPr lang="ja-JP" altLang="en-US"/>
          </a:p>
        </p:txBody>
      </p:sp>
      <p:sp>
        <p:nvSpPr>
          <p:cNvPr id="13" name="テキスト プレースホルダー 12">
            <a:extLst>
              <a:ext uri="{FF2B5EF4-FFF2-40B4-BE49-F238E27FC236}">
                <a16:creationId xmlns:a16="http://schemas.microsoft.com/office/drawing/2014/main" id="{EF0D35AD-71BA-7364-B383-879F66DBB4C5}"/>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実施体制について簡潔に記載すること</a:t>
            </a:r>
            <a:br>
              <a:rPr lang="en-US" altLang="ja-JP">
                <a:solidFill>
                  <a:schemeClr val="accent1"/>
                </a:solidFill>
              </a:rPr>
            </a:br>
            <a:r>
              <a:rPr lang="ja-JP" altLang="en-US">
                <a:solidFill>
                  <a:schemeClr val="accent1"/>
                </a:solidFill>
              </a:rPr>
              <a:t>例）以下の体制にて、本事業を円滑に推進する</a:t>
            </a:r>
          </a:p>
        </p:txBody>
      </p:sp>
      <p:sp>
        <p:nvSpPr>
          <p:cNvPr id="3" name="スライド番号プレースホルダー 2">
            <a:extLst>
              <a:ext uri="{FF2B5EF4-FFF2-40B4-BE49-F238E27FC236}">
                <a16:creationId xmlns:a16="http://schemas.microsoft.com/office/drawing/2014/main" id="{BCB12CF7-D66C-192F-B770-7E4586D51BA3}"/>
              </a:ext>
            </a:extLst>
          </p:cNvPr>
          <p:cNvSpPr>
            <a:spLocks noGrp="1"/>
          </p:cNvSpPr>
          <p:nvPr>
            <p:ph type="sldNum" sz="quarter" idx="14"/>
          </p:nvPr>
        </p:nvSpPr>
        <p:spPr/>
        <p:txBody>
          <a:bodyPr/>
          <a:lstStyle/>
          <a:p>
            <a:fld id="{D9550142-B990-490A-A107-ED7302A7FD52}" type="slidenum">
              <a:rPr lang="en-US" altLang="ja-JP" smtClean="0"/>
              <a:pPr/>
              <a:t>10</a:t>
            </a:fld>
            <a:endParaRPr lang="en-US" altLang="ja-JP">
              <a:solidFill>
                <a:schemeClr val="tx1"/>
              </a:solidFill>
            </a:endParaRPr>
          </a:p>
        </p:txBody>
      </p:sp>
    </p:spTree>
    <p:extLst>
      <p:ext uri="{BB962C8B-B14F-4D97-AF65-F5344CB8AC3E}">
        <p14:creationId xmlns:p14="http://schemas.microsoft.com/office/powerpoint/2010/main" val="2097904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93D0B3-9712-E9DD-2BDF-C67A2340589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C493D0B3-9712-E9DD-2BDF-C67A234058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タイトル 4">
            <a:extLst>
              <a:ext uri="{FF2B5EF4-FFF2-40B4-BE49-F238E27FC236}">
                <a16:creationId xmlns:a16="http://schemas.microsoft.com/office/drawing/2014/main" id="{41B84DE6-E9CA-28D4-7C50-A8FDCBC88035}"/>
              </a:ext>
            </a:extLst>
          </p:cNvPr>
          <p:cNvSpPr>
            <a:spLocks noGrp="1"/>
          </p:cNvSpPr>
          <p:nvPr>
            <p:ph type="title"/>
          </p:nvPr>
        </p:nvSpPr>
        <p:spPr/>
        <p:txBody>
          <a:bodyPr vert="horz" rIns="91440">
            <a:normAutofit/>
          </a:bodyPr>
          <a:lstStyle/>
          <a:p>
            <a:r>
              <a:rPr lang="ja-JP" altLang="en-US"/>
              <a:t>［①ウ］間接補助事業の実施体制　（市場性・産業戦略上の意義（定性的要件））</a:t>
            </a:r>
          </a:p>
        </p:txBody>
      </p:sp>
      <p:sp>
        <p:nvSpPr>
          <p:cNvPr id="6" name="テキスト プレースホルダー 5">
            <a:extLst>
              <a:ext uri="{FF2B5EF4-FFF2-40B4-BE49-F238E27FC236}">
                <a16:creationId xmlns:a16="http://schemas.microsoft.com/office/drawing/2014/main" id="{4F800014-2591-6F68-E225-40CB3C482E30}"/>
              </a:ext>
            </a:extLst>
          </p:cNvPr>
          <p:cNvSpPr>
            <a:spLocks noGrp="1"/>
          </p:cNvSpPr>
          <p:nvPr>
            <p:ph type="body" sz="quarter" idx="13"/>
          </p:nvPr>
        </p:nvSpPr>
        <p:spPr>
          <a:xfrm>
            <a:off x="283664" y="692150"/>
            <a:ext cx="11624673" cy="710552"/>
          </a:xfrm>
        </p:spPr>
        <p:txBody>
          <a:bodyPr/>
          <a:lstStyle/>
          <a:p>
            <a:r>
              <a:rPr kumimoji="0" lang="ja-JP" altLang="en-US">
                <a:solidFill>
                  <a:schemeClr val="accent1"/>
                </a:solidFill>
                <a:sym typeface="Trebuchet MS" panose="020B0603020202020204" pitchFamily="34" charset="0"/>
              </a:rPr>
              <a:t>例）以下に記載の通り、当該設備により生産される製品の市場での優位性確保のため、ノウハウ等に関する技術流出防止措置を含む適切な情報管理体制を整備している</a:t>
            </a:r>
            <a:endParaRPr kumimoji="0"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1E2B7B28-B61D-292B-2D83-3C6277C033E4}"/>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35516AE5-1C0D-9ABD-C02F-A1DB2CDA4DB6}"/>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4" name="正方形/長方形 13">
            <a:extLst>
              <a:ext uri="{FF2B5EF4-FFF2-40B4-BE49-F238E27FC236}">
                <a16:creationId xmlns:a16="http://schemas.microsoft.com/office/drawing/2014/main" id="{561EA4E9-3693-7255-7F70-C948494C0253}"/>
              </a:ext>
            </a:extLst>
          </p:cNvPr>
          <p:cNvSpPr/>
          <p:nvPr/>
        </p:nvSpPr>
        <p:spPr>
          <a:xfrm>
            <a:off x="1836017" y="2309804"/>
            <a:ext cx="7868093" cy="3085151"/>
          </a:xfrm>
          <a:prstGeom prst="rect">
            <a:avLst/>
          </a:prstGeom>
          <a:solidFill>
            <a:schemeClr val="bg1"/>
          </a:solidFill>
          <a:ln w="19050" cap="flat" cmpd="sng" algn="ctr">
            <a:solidFill>
              <a:srgbClr val="FF0000"/>
            </a:solidFill>
            <a:prstDash val="solid"/>
            <a:miter lim="800000"/>
          </a:ln>
          <a:effectLst/>
        </p:spPr>
        <p:txBody>
          <a:bodyPr rtlCol="0" anchor="ctr"/>
          <a:lstStyle/>
          <a:p>
            <a:pPr>
              <a:defRPr/>
            </a:pPr>
            <a:r>
              <a:rPr lang="en-US" altLang="zh-TW" sz="1400">
                <a:solidFill>
                  <a:srgbClr val="FF0000"/>
                </a:solidFill>
                <a:latin typeface="Meiryo UI" panose="020B0604030504040204" pitchFamily="50" charset="-128"/>
                <a:ea typeface="Meiryo UI" panose="020B0604030504040204" pitchFamily="50" charset="-128"/>
              </a:rPr>
              <a:t>【</a:t>
            </a:r>
            <a:r>
              <a:rPr lang="zh-TW" altLang="en-US" sz="1400">
                <a:solidFill>
                  <a:srgbClr val="FF0000"/>
                </a:solidFill>
                <a:latin typeface="Meiryo UI" panose="020B0604030504040204" pitchFamily="50" charset="-128"/>
                <a:ea typeface="Meiryo UI" panose="020B0604030504040204" pitchFamily="50" charset="-128"/>
              </a:rPr>
              <a:t>記載必須事項</a:t>
            </a:r>
            <a:r>
              <a:rPr lang="en-US" altLang="zh-TW" sz="1400">
                <a:solidFill>
                  <a:srgbClr val="FF0000"/>
                </a:solidFill>
                <a:latin typeface="Meiryo UI" panose="020B0604030504040204" pitchFamily="50" charset="-128"/>
                <a:ea typeface="Meiryo UI" panose="020B0604030504040204" pitchFamily="50" charset="-128"/>
              </a:rPr>
              <a:t>】</a:t>
            </a:r>
            <a:endParaRPr lang="en-US" altLang="ja-JP" sz="1400">
              <a:solidFill>
                <a:srgbClr val="FF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情報管理体制図</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lvl="1">
              <a:defRPr/>
            </a:pPr>
            <a:r>
              <a:rPr kumimoji="0" lang="ja-JP" altLang="en-US" sz="1400" kern="0">
                <a:solidFill>
                  <a:srgbClr val="FF0000"/>
                </a:solidFill>
                <a:latin typeface="Meiryo UI" panose="020B0604030504040204" pitchFamily="50" charset="-128"/>
                <a:ea typeface="Meiryo UI" panose="020B0604030504040204" pitchFamily="50" charset="-128"/>
              </a:rPr>
              <a:t>→単独申請の場合、事業部等の単位で間接補助事業における情報管理体制を記載すること</a:t>
            </a:r>
            <a:endParaRPr kumimoji="0" lang="en-US" altLang="ja-JP" sz="1400" kern="0">
              <a:solidFill>
                <a:srgbClr val="FF0000"/>
              </a:solidFill>
              <a:latin typeface="Meiryo UI" panose="020B0604030504040204" pitchFamily="50" charset="-128"/>
              <a:ea typeface="Meiryo UI" panose="020B0604030504040204" pitchFamily="50" charset="-128"/>
            </a:endParaRPr>
          </a:p>
          <a:p>
            <a:pPr lvl="1">
              <a:defRPr/>
            </a:pPr>
            <a:r>
              <a:rPr kumimoji="0" lang="ja-JP" altLang="en-US" sz="1400" kern="0">
                <a:solidFill>
                  <a:srgbClr val="FF0000"/>
                </a:solidFill>
                <a:latin typeface="Meiryo UI" panose="020B0604030504040204" pitchFamily="50" charset="-128"/>
                <a:ea typeface="Meiryo UI" panose="020B0604030504040204" pitchFamily="50" charset="-128"/>
              </a:rPr>
              <a:t>→共同申請の場合、事業者単位で補助事業における情報管理体制を記載すること</a:t>
            </a:r>
            <a:endParaRPr kumimoji="0" lang="en-US" altLang="ja-JP" sz="1400" kern="0">
              <a:solidFill>
                <a:srgbClr val="FF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a:defRPr/>
            </a:pPr>
            <a:r>
              <a:rPr lang="en-US" altLang="ja-JP" sz="1400">
                <a:solidFill>
                  <a:srgbClr val="FF0000"/>
                </a:solidFill>
                <a:latin typeface="Meiryo UI" panose="020B0604030504040204" pitchFamily="50" charset="-128"/>
                <a:ea typeface="Meiryo UI" panose="020B0604030504040204" pitchFamily="50" charset="-128"/>
              </a:rPr>
              <a:t>【</a:t>
            </a:r>
            <a:r>
              <a:rPr lang="ja-JP" altLang="en-US" sz="1400">
                <a:solidFill>
                  <a:srgbClr val="FF0000"/>
                </a:solidFill>
                <a:latin typeface="Meiryo UI" panose="020B0604030504040204" pitchFamily="50" charset="-128"/>
                <a:ea typeface="Meiryo UI" panose="020B0604030504040204" pitchFamily="50" charset="-128"/>
              </a:rPr>
              <a:t>注意事項</a:t>
            </a:r>
            <a:r>
              <a:rPr lang="en-US" altLang="ja-JP" sz="1400">
                <a:solidFill>
                  <a:srgbClr val="FF0000"/>
                </a:solidFill>
                <a:latin typeface="Meiryo UI" panose="020B0604030504040204" pitchFamily="50" charset="-128"/>
                <a:ea typeface="Meiryo UI" panose="020B0604030504040204" pitchFamily="50" charset="-128"/>
              </a:rPr>
              <a:t>】</a:t>
            </a:r>
          </a:p>
          <a:p>
            <a:pPr lvl="0">
              <a:defRPr/>
            </a:pPr>
            <a:r>
              <a:rPr kumimoji="0" lang="ja-JP" altLang="en-US" sz="1400" kern="0">
                <a:solidFill>
                  <a:srgbClr val="FF0000"/>
                </a:solidFill>
                <a:latin typeface="Meiryo UI" panose="020B0604030504040204" pitchFamily="50" charset="-128"/>
                <a:ea typeface="Meiryo UI" panose="020B0604030504040204" pitchFamily="50" charset="-128"/>
              </a:rPr>
              <a:t>・　</a:t>
            </a:r>
            <a:r>
              <a:rPr lang="ja-JP" altLang="en-US" sz="1400">
                <a:solidFill>
                  <a:srgbClr val="FF0000"/>
                </a:solidFill>
                <a:latin typeface="Meiryo UI" panose="020B0604030504040204" pitchFamily="50" charset="-128"/>
                <a:ea typeface="Meiryo UI" panose="020B0604030504040204" pitchFamily="50" charset="-128"/>
              </a:rPr>
              <a:t>本頁に示すフォーマットは適宜変更しても差し支えないが、上記はもれなく記載すること</a:t>
            </a:r>
            <a:endParaRPr lang="en-US" altLang="ja-JP" sz="140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92356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26AE6-420D-42F9-7022-60E8B22E370F}"/>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5784EC0-BB13-317B-F837-33970809BB06}"/>
              </a:ext>
            </a:extLst>
          </p:cNvPr>
          <p:cNvGraphicFramePr>
            <a:graphicFrameLocks/>
          </p:cNvGraphicFramePr>
          <p:nvPr>
            <p:custDataLst>
              <p:tags r:id="rId1"/>
            </p:custDataLst>
            <p:extLst>
              <p:ext uri="{D42A27DB-BD31-4B8C-83A1-F6EECF244321}">
                <p14:modId xmlns:p14="http://schemas.microsoft.com/office/powerpoint/2010/main" val="39548919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85784EC0-BB13-317B-F837-33970809BB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D5BAE9A0-FC23-838B-132F-AA38124922A6}"/>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cxnSp>
        <p:nvCxnSpPr>
          <p:cNvPr id="6" name="直線コネクタ 5">
            <a:extLst>
              <a:ext uri="{FF2B5EF4-FFF2-40B4-BE49-F238E27FC236}">
                <a16:creationId xmlns:a16="http://schemas.microsoft.com/office/drawing/2014/main" id="{6B1E4F7F-B5F7-1ADD-74EC-4204210920D8}"/>
              </a:ext>
            </a:extLst>
          </p:cNvPr>
          <p:cNvCxnSpPr>
            <a:cxnSpLocks/>
          </p:cNvCxnSpPr>
          <p:nvPr/>
        </p:nvCxnSpPr>
        <p:spPr>
          <a:xfrm flipV="1">
            <a:off x="156000" y="1382614"/>
            <a:ext cx="11880000"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graphicFrame>
        <p:nvGraphicFramePr>
          <p:cNvPr id="11" name="表 10">
            <a:extLst>
              <a:ext uri="{FF2B5EF4-FFF2-40B4-BE49-F238E27FC236}">
                <a16:creationId xmlns:a16="http://schemas.microsoft.com/office/drawing/2014/main" id="{27ED5814-EBE4-1172-F7CA-22CB8B142E5D}"/>
              </a:ext>
            </a:extLst>
          </p:cNvPr>
          <p:cNvGraphicFramePr>
            <a:graphicFrameLocks noGrp="1"/>
          </p:cNvGraphicFramePr>
          <p:nvPr/>
        </p:nvGraphicFramePr>
        <p:xfrm>
          <a:off x="179998" y="1551333"/>
          <a:ext cx="11856001" cy="4595388"/>
        </p:xfrm>
        <a:graphic>
          <a:graphicData uri="http://schemas.openxmlformats.org/drawingml/2006/table">
            <a:tbl>
              <a:tblPr firstRow="1" bandRow="1">
                <a:tableStyleId>{5C22544A-7EE6-4342-B048-85BDC9FD1C3A}</a:tableStyleId>
              </a:tblPr>
              <a:tblGrid>
                <a:gridCol w="1777935">
                  <a:extLst>
                    <a:ext uri="{9D8B030D-6E8A-4147-A177-3AD203B41FA5}">
                      <a16:colId xmlns:a16="http://schemas.microsoft.com/office/drawing/2014/main" val="1833360980"/>
                    </a:ext>
                  </a:extLst>
                </a:gridCol>
                <a:gridCol w="4862662">
                  <a:extLst>
                    <a:ext uri="{9D8B030D-6E8A-4147-A177-3AD203B41FA5}">
                      <a16:colId xmlns:a16="http://schemas.microsoft.com/office/drawing/2014/main" val="3449904519"/>
                    </a:ext>
                  </a:extLst>
                </a:gridCol>
                <a:gridCol w="5215404">
                  <a:extLst>
                    <a:ext uri="{9D8B030D-6E8A-4147-A177-3AD203B41FA5}">
                      <a16:colId xmlns:a16="http://schemas.microsoft.com/office/drawing/2014/main" val="2365904519"/>
                    </a:ext>
                  </a:extLst>
                </a:gridCol>
              </a:tblGrid>
              <a:tr h="232842">
                <a:tc>
                  <a:txBody>
                    <a:bodyPr/>
                    <a:lstStyle/>
                    <a:p>
                      <a:pPr algn="ctr"/>
                      <a:endParaRPr kumimoji="1" lang="ja-JP" altLang="en-US" sz="1200">
                        <a:latin typeface="Meiryo UI" panose="020B0604030504040204" pitchFamily="50" charset="-128"/>
                        <a:ea typeface="Meiryo UI" panose="020B0604030504040204" pitchFamily="50" charset="-128"/>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応募申請者名</a:t>
                      </a:r>
                    </a:p>
                  </a:txBody>
                  <a:tcP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各社における経営層のコミット</a:t>
                      </a:r>
                    </a:p>
                  </a:txBody>
                  <a:tcP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2996951091"/>
                  </a:ext>
                </a:extLst>
              </a:tr>
              <a:tr h="720178">
                <a:tc>
                  <a:txBody>
                    <a:bodyPr/>
                    <a:lstStyle/>
                    <a:p>
                      <a:pPr algn="ctr"/>
                      <a:r>
                        <a:rPr kumimoji="1" lang="ja-JP" altLang="en-US" sz="1200">
                          <a:latin typeface="Meiryo UI" panose="020B0604030504040204" pitchFamily="50" charset="-128"/>
                          <a:ea typeface="Meiryo UI" panose="020B0604030504040204" pitchFamily="50" charset="-128"/>
                        </a:rPr>
                        <a:t>主申請者</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err="1">
                          <a:solidFill>
                            <a:schemeClr val="accent1"/>
                          </a:solidFill>
                          <a:latin typeface="Meiryo UI" panose="020B0604030504040204" pitchFamily="50" charset="-128"/>
                          <a:ea typeface="Meiryo UI" panose="020B0604030504040204" pitchFamily="50" charset="-128"/>
                        </a:rPr>
                        <a:t>Xxx</a:t>
                      </a:r>
                      <a:r>
                        <a:rPr kumimoji="1" lang="ja-JP" altLang="en-US" sz="1200">
                          <a:solidFill>
                            <a:schemeClr val="accent1"/>
                          </a:solidFill>
                          <a:latin typeface="Meiryo UI" panose="020B0604030504040204" pitchFamily="50" charset="-128"/>
                          <a:ea typeface="Meiryo UI" panose="020B0604030504040204" pitchFamily="50" charset="-128"/>
                        </a:rPr>
                        <a:t>株式会社</a:t>
                      </a: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200">
                          <a:solidFill>
                            <a:schemeClr val="accent1"/>
                          </a:solidFill>
                          <a:latin typeface="Meiryo UI" panose="020B0604030504040204" pitchFamily="50" charset="-128"/>
                          <a:ea typeface="Meiryo UI" panose="020B0604030504040204" pitchFamily="50" charset="-128"/>
                        </a:rPr>
                        <a:t>後段に記載の通り、経営層がコミットする</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6743642"/>
                  </a:ext>
                </a:extLst>
              </a:tr>
              <a:tr h="720178">
                <a:tc rowSpan="5">
                  <a:txBody>
                    <a:bodyPr/>
                    <a:lstStyle/>
                    <a:p>
                      <a:pPr algn="ctr"/>
                      <a:r>
                        <a:rPr kumimoji="1" lang="ja-JP" altLang="en-US" sz="1200">
                          <a:latin typeface="Meiryo UI" panose="020B0604030504040204" pitchFamily="50" charset="-128"/>
                          <a:ea typeface="Meiryo UI" panose="020B0604030504040204" pitchFamily="50" charset="-128"/>
                        </a:rPr>
                        <a:t>共同申請者</a:t>
                      </a:r>
                      <a:endParaRPr kumimoji="1" lang="en-US" altLang="ja-JP" sz="120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a:solidFill>
                            <a:schemeClr val="accent1"/>
                          </a:solidFill>
                          <a:latin typeface="Meiryo UI" panose="020B0604030504040204" pitchFamily="50" charset="-128"/>
                          <a:ea typeface="Meiryo UI" panose="020B0604030504040204" pitchFamily="50" charset="-128"/>
                        </a:rPr>
                        <a:t>株式会社</a:t>
                      </a:r>
                      <a:r>
                        <a:rPr kumimoji="1" lang="en-US" altLang="ja-JP" sz="1200" err="1">
                          <a:solidFill>
                            <a:schemeClr val="accent1"/>
                          </a:solidFill>
                          <a:latin typeface="Meiryo UI" panose="020B0604030504040204" pitchFamily="50" charset="-128"/>
                          <a:ea typeface="Meiryo UI" panose="020B0604030504040204" pitchFamily="50" charset="-128"/>
                        </a:rPr>
                        <a:t>Xx</a:t>
                      </a:r>
                      <a:endParaRPr kumimoji="1" lang="ja-JP" altLang="en-US" sz="1200">
                        <a:solidFill>
                          <a:schemeClr val="accent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a:solidFill>
                            <a:schemeClr val="accent1"/>
                          </a:solidFill>
                          <a:latin typeface="Meiryo UI" panose="020B0604030504040204" pitchFamily="50" charset="-128"/>
                          <a:ea typeface="Meiryo UI" panose="020B0604030504040204" pitchFamily="50" charset="-128"/>
                        </a:rPr>
                        <a:t>後段に記載の通り、経営層がコミットする（代替手段様式を提出）</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0080660"/>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solidFill>
                          <a:srgbClr val="C00000"/>
                        </a:solidFill>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5435985"/>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solidFill>
                          <a:srgbClr val="C00000"/>
                        </a:solidFill>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394019"/>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a:solidFill>
                          <a:srgbClr val="C00000"/>
                        </a:solidFill>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3774331"/>
                  </a:ext>
                </a:extLst>
              </a:tr>
              <a:tr h="720178">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solidFill>
                          <a:srgbClr val="C00000"/>
                        </a:solidFill>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4639750"/>
                  </a:ext>
                </a:extLst>
              </a:tr>
            </a:tbl>
          </a:graphicData>
        </a:graphic>
      </p:graphicFrame>
      <p:sp>
        <p:nvSpPr>
          <p:cNvPr id="2" name="正方形/長方形 1">
            <a:extLst>
              <a:ext uri="{FF2B5EF4-FFF2-40B4-BE49-F238E27FC236}">
                <a16:creationId xmlns:a16="http://schemas.microsoft.com/office/drawing/2014/main" id="{A59F3CAF-D6D0-F334-4B55-AAE2B6B2BB18}"/>
              </a:ext>
            </a:extLst>
          </p:cNvPr>
          <p:cNvSpPr/>
          <p:nvPr/>
        </p:nvSpPr>
        <p:spPr>
          <a:xfrm>
            <a:off x="2161953" y="3356230"/>
            <a:ext cx="7868093" cy="3158613"/>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主申請者、共同申請者の全てにおける経営層のコミット状況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→各項目について、以下の通り記載すること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経営層のコミットについて、本様式「</a:t>
            </a:r>
            <a:r>
              <a:rPr lang="ja-JP" altLang="en-US" sz="1400">
                <a:solidFill>
                  <a:srgbClr val="FF0000"/>
                </a:solidFill>
                <a:latin typeface="Meiryo UI" panose="020B0604030504040204" pitchFamily="50" charset="-128"/>
                <a:ea typeface="Meiryo UI" panose="020B0604030504040204" pitchFamily="50" charset="-128"/>
              </a:rPr>
              <a:t>８．</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経営層のコミット（</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ⅰ</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ⅱ</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）」にて説明する場合は、「後段に記載の通り、経営層がコミットする」などと記載すること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経営層のコミットについて、本様式「</a:t>
            </a:r>
            <a:r>
              <a:rPr lang="ja-JP" altLang="en-US" sz="1400">
                <a:solidFill>
                  <a:srgbClr val="FF0000"/>
                </a:solidFill>
                <a:latin typeface="Meiryo UI" panose="020B0604030504040204" pitchFamily="50" charset="-128"/>
                <a:ea typeface="Meiryo UI" panose="020B0604030504040204" pitchFamily="50" charset="-128"/>
              </a:rPr>
              <a:t>８．</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経営層のコミット（共同申請者の代替手段）」に示す代替手段にて説明する場合は、「後段に記載の通り、経営層がコミットする（代替手段様式を提出）」　などと記載すること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代替手段が認められるのは、共同申請者のうち、本事業を中核的に推進する主体ではない場合のみであることに注意すること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8" name="タイトル 7">
            <a:extLst>
              <a:ext uri="{FF2B5EF4-FFF2-40B4-BE49-F238E27FC236}">
                <a16:creationId xmlns:a16="http://schemas.microsoft.com/office/drawing/2014/main" id="{5ABECE81-89BA-A52E-2CE6-3DACEB9D4C45}"/>
              </a:ext>
            </a:extLst>
          </p:cNvPr>
          <p:cNvSpPr>
            <a:spLocks noGrp="1"/>
          </p:cNvSpPr>
          <p:nvPr>
            <p:ph type="title"/>
          </p:nvPr>
        </p:nvSpPr>
        <p:spPr/>
        <p:txBody>
          <a:bodyPr vert="horz" rIns="91440">
            <a:normAutofit/>
          </a:bodyPr>
          <a:lstStyle/>
          <a:p>
            <a:r>
              <a:rPr lang="ja-JP" altLang="en-US"/>
              <a:t>［①エ］経営層のコミット</a:t>
            </a:r>
          </a:p>
        </p:txBody>
      </p:sp>
      <p:sp>
        <p:nvSpPr>
          <p:cNvPr id="10" name="テキスト プレースホルダー 9">
            <a:extLst>
              <a:ext uri="{FF2B5EF4-FFF2-40B4-BE49-F238E27FC236}">
                <a16:creationId xmlns:a16="http://schemas.microsoft.com/office/drawing/2014/main" id="{46A09212-2E4F-5541-4A90-C1A2257866D7}"/>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経営層のコミット状況について簡潔に記載すること</a:t>
            </a:r>
            <a:br>
              <a:rPr lang="en-US" altLang="ja-JP">
                <a:solidFill>
                  <a:srgbClr val="FF0000"/>
                </a:solidFill>
              </a:rPr>
            </a:br>
            <a:r>
              <a:rPr lang="ja-JP" altLang="en-US">
                <a:solidFill>
                  <a:schemeClr val="accent1"/>
                </a:solidFill>
              </a:rPr>
              <a:t>例）間接補助事業を実施する全ての者において、経営層のコミットを約束する</a:t>
            </a:r>
          </a:p>
          <a:p>
            <a:endParaRPr lang="ja-JP" altLang="en-US">
              <a:solidFill>
                <a:schemeClr val="accent1"/>
              </a:solidFill>
            </a:endParaRPr>
          </a:p>
        </p:txBody>
      </p:sp>
      <p:sp>
        <p:nvSpPr>
          <p:cNvPr id="3" name="スライド番号プレースホルダー 2">
            <a:extLst>
              <a:ext uri="{FF2B5EF4-FFF2-40B4-BE49-F238E27FC236}">
                <a16:creationId xmlns:a16="http://schemas.microsoft.com/office/drawing/2014/main" id="{FF04A6A3-4AE5-8C49-D31E-3C7F1F2F4BCC}"/>
              </a:ext>
            </a:extLst>
          </p:cNvPr>
          <p:cNvSpPr>
            <a:spLocks noGrp="1"/>
          </p:cNvSpPr>
          <p:nvPr>
            <p:ph type="sldNum" sz="quarter" idx="14"/>
          </p:nvPr>
        </p:nvSpPr>
        <p:spPr/>
        <p:txBody>
          <a:bodyPr/>
          <a:lstStyle/>
          <a:p>
            <a:fld id="{D9550142-B990-490A-A107-ED7302A7FD52}" type="slidenum">
              <a:rPr lang="en-US" altLang="ja-JP" smtClean="0"/>
              <a:pPr/>
              <a:t>12</a:t>
            </a:fld>
            <a:endParaRPr lang="en-US" altLang="ja-JP">
              <a:solidFill>
                <a:schemeClr val="tx1"/>
              </a:solidFill>
            </a:endParaRPr>
          </a:p>
        </p:txBody>
      </p:sp>
    </p:spTree>
    <p:extLst>
      <p:ext uri="{BB962C8B-B14F-4D97-AF65-F5344CB8AC3E}">
        <p14:creationId xmlns:p14="http://schemas.microsoft.com/office/powerpoint/2010/main" val="1073803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09050-CFE6-A3A9-9240-AFA5463387E5}"/>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1B254D2-A7C5-B9F3-6805-9B3894AD390C}"/>
              </a:ext>
            </a:extLst>
          </p:cNvPr>
          <p:cNvGraphicFramePr>
            <a:graphicFrameLocks/>
          </p:cNvGraphicFramePr>
          <p:nvPr>
            <p:custDataLst>
              <p:tags r:id="rId1"/>
            </p:custDataLst>
            <p:extLst>
              <p:ext uri="{D42A27DB-BD31-4B8C-83A1-F6EECF244321}">
                <p14:modId xmlns:p14="http://schemas.microsoft.com/office/powerpoint/2010/main" val="41671694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21B254D2-A7C5-B9F3-6805-9B3894AD390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正方形/長方形 5">
            <a:extLst>
              <a:ext uri="{FF2B5EF4-FFF2-40B4-BE49-F238E27FC236}">
                <a16:creationId xmlns:a16="http://schemas.microsoft.com/office/drawing/2014/main" id="{D5653C1B-B82C-427F-371C-FE378B1C0ADC}"/>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44" name="ee4pContent3">
            <a:extLst>
              <a:ext uri="{FF2B5EF4-FFF2-40B4-BE49-F238E27FC236}">
                <a16:creationId xmlns:a16="http://schemas.microsoft.com/office/drawing/2014/main" id="{CA9D5A5B-BE50-B2A5-D2B1-A663149B17EB}"/>
              </a:ext>
            </a:extLst>
          </p:cNvPr>
          <p:cNvSpPr txBox="1"/>
          <p:nvPr/>
        </p:nvSpPr>
        <p:spPr>
          <a:xfrm>
            <a:off x="6239439" y="2004348"/>
            <a:ext cx="5183998" cy="4059870"/>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108000" marR="0" lvl="1"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本</a:t>
            </a:r>
            <a:r>
              <a:rPr kumimoji="1" lang="zh-TW"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責任者と担当部署</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本</a:t>
            </a:r>
            <a:r>
              <a:rPr kumimoji="1" lang="zh-TW"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責任者</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E</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本部長：</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担当チーム</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A</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を担当（専任○人、併任○人規模）</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B</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：③</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を担当（専任○人、併任○人規模）</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C</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：④</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を担当（専任○人、併任○人規模）</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D</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部（</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F</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部長）：</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を担当（専任○人、併任○人規模）</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58775" marR="0" lvl="2" indent="-274638"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チームリーダー</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チームリーダー</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G</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等の実績</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チームリーダー</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H</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等の実績</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チームリーダー</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I</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等の実績</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b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108000" marR="0" lvl="1"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部門間の連携方法</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grpSp>
        <p:nvGrpSpPr>
          <p:cNvPr id="45" name="グループ化 44">
            <a:extLst>
              <a:ext uri="{FF2B5EF4-FFF2-40B4-BE49-F238E27FC236}">
                <a16:creationId xmlns:a16="http://schemas.microsoft.com/office/drawing/2014/main" id="{25368E8A-4639-B41A-4B2A-79258F214DF0}"/>
              </a:ext>
            </a:extLst>
          </p:cNvPr>
          <p:cNvGrpSpPr/>
          <p:nvPr/>
        </p:nvGrpSpPr>
        <p:grpSpPr>
          <a:xfrm>
            <a:off x="765598" y="2025841"/>
            <a:ext cx="5184000" cy="3332263"/>
            <a:chOff x="355247" y="2647690"/>
            <a:chExt cx="5701993" cy="3936437"/>
          </a:xfrm>
        </p:grpSpPr>
        <p:sp>
          <p:nvSpPr>
            <p:cNvPr id="46" name="Rectangle 56">
              <a:extLst>
                <a:ext uri="{FF2B5EF4-FFF2-40B4-BE49-F238E27FC236}">
                  <a16:creationId xmlns:a16="http://schemas.microsoft.com/office/drawing/2014/main" id="{76F502B7-EE32-E05D-CBAC-7CF72215A484}"/>
                </a:ext>
              </a:extLst>
            </p:cNvPr>
            <p:cNvSpPr/>
            <p:nvPr/>
          </p:nvSpPr>
          <p:spPr>
            <a:xfrm>
              <a:off x="1606653" y="5236819"/>
              <a:ext cx="1146357" cy="1347308"/>
            </a:xfrm>
            <a:prstGeom prst="rect">
              <a:avLst/>
            </a:prstGeom>
            <a:noFill/>
            <a:ln w="9525" cap="flat" cmpd="sng" algn="ctr">
              <a:solidFill>
                <a:schemeClr val="accent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①</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を担当</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チームリーダー</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G</a:t>
              </a:r>
            </a:p>
          </p:txBody>
        </p:sp>
        <p:sp>
          <p:nvSpPr>
            <p:cNvPr id="47" name="Rectangle 57">
              <a:extLst>
                <a:ext uri="{FF2B5EF4-FFF2-40B4-BE49-F238E27FC236}">
                  <a16:creationId xmlns:a16="http://schemas.microsoft.com/office/drawing/2014/main" id="{45DADFE6-C40A-BE44-9FCE-0957ACDF76A1}"/>
                </a:ext>
              </a:extLst>
            </p:cNvPr>
            <p:cNvSpPr/>
            <p:nvPr/>
          </p:nvSpPr>
          <p:spPr>
            <a:xfrm>
              <a:off x="2796019" y="5236819"/>
              <a:ext cx="1146357" cy="1347308"/>
            </a:xfrm>
            <a:prstGeom prst="rect">
              <a:avLst/>
            </a:prstGeom>
            <a:noFill/>
            <a:ln w="6350" cap="flat" cmpd="sng" algn="ctr">
              <a:solidFill>
                <a:schemeClr val="accent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②</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を担当</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チームリーダー</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H</a:t>
              </a:r>
            </a:p>
          </p:txBody>
        </p:sp>
        <p:sp>
          <p:nvSpPr>
            <p:cNvPr id="48" name="Rectangle 58">
              <a:extLst>
                <a:ext uri="{FF2B5EF4-FFF2-40B4-BE49-F238E27FC236}">
                  <a16:creationId xmlns:a16="http://schemas.microsoft.com/office/drawing/2014/main" id="{2F99600D-106D-ABEF-3846-1AD614B05B8D}"/>
                </a:ext>
              </a:extLst>
            </p:cNvPr>
            <p:cNvSpPr/>
            <p:nvPr/>
          </p:nvSpPr>
          <p:spPr>
            <a:xfrm>
              <a:off x="3988262" y="5236819"/>
              <a:ext cx="1146357" cy="1347308"/>
            </a:xfrm>
            <a:prstGeom prst="rect">
              <a:avLst/>
            </a:prstGeom>
            <a:noFill/>
            <a:ln w="9525" cap="flat" cmpd="sng" algn="ctr">
              <a:solidFill>
                <a:schemeClr val="accent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③</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を担当</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チームリーダー</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I</a:t>
              </a:r>
            </a:p>
          </p:txBody>
        </p:sp>
        <p:cxnSp>
          <p:nvCxnSpPr>
            <p:cNvPr id="49" name="Connector: Elbow 59">
              <a:extLst>
                <a:ext uri="{FF2B5EF4-FFF2-40B4-BE49-F238E27FC236}">
                  <a16:creationId xmlns:a16="http://schemas.microsoft.com/office/drawing/2014/main" id="{A80649B9-601E-89E4-ECFE-9C8235F7DB82}"/>
                </a:ext>
              </a:extLst>
            </p:cNvPr>
            <p:cNvCxnSpPr>
              <a:cxnSpLocks/>
            </p:cNvCxnSpPr>
            <p:nvPr/>
          </p:nvCxnSpPr>
          <p:spPr>
            <a:xfrm rot="10800000" flipV="1">
              <a:off x="947451" y="3530858"/>
              <a:ext cx="2421746" cy="221397"/>
            </a:xfrm>
            <a:prstGeom prst="bentConnector2">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sp>
          <p:nvSpPr>
            <p:cNvPr id="50" name="Rectangle 62">
              <a:extLst>
                <a:ext uri="{FF2B5EF4-FFF2-40B4-BE49-F238E27FC236}">
                  <a16:creationId xmlns:a16="http://schemas.microsoft.com/office/drawing/2014/main" id="{8AF524DA-E84A-C726-A6B8-2834ED4D655D}"/>
                </a:ext>
              </a:extLst>
            </p:cNvPr>
            <p:cNvSpPr>
              <a:spLocks noChangeArrowheads="1"/>
            </p:cNvSpPr>
            <p:nvPr/>
          </p:nvSpPr>
          <p:spPr bwMode="gray">
            <a:xfrm>
              <a:off x="1349512" y="2647690"/>
              <a:ext cx="3256466" cy="641438"/>
            </a:xfrm>
            <a:prstGeom prst="rect">
              <a:avLst/>
            </a:prstGeom>
            <a:noFill/>
            <a:ln w="28575" cap="flat" cmpd="sng" algn="ctr">
              <a:solidFill>
                <a:schemeClr val="accent4"/>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tIns="91440" bIns="9144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代表取締役社長</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（事業にコミットする経営者）</a:t>
              </a:r>
              <a:endParaRPr kumimoji="1" lang="en-US" altLang="ja-JP"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1" name="Rectangle 63">
              <a:extLst>
                <a:ext uri="{FF2B5EF4-FFF2-40B4-BE49-F238E27FC236}">
                  <a16:creationId xmlns:a16="http://schemas.microsoft.com/office/drawing/2014/main" id="{2EBCEB6A-5C78-59D9-B7EF-34B79346FCDB}"/>
                </a:ext>
              </a:extLst>
            </p:cNvPr>
            <p:cNvSpPr>
              <a:spLocks noChangeArrowheads="1"/>
            </p:cNvSpPr>
            <p:nvPr/>
          </p:nvSpPr>
          <p:spPr bwMode="gray">
            <a:xfrm>
              <a:off x="2599481" y="3753915"/>
              <a:ext cx="1539432" cy="828000"/>
            </a:xfrm>
            <a:prstGeom prst="rect">
              <a:avLst/>
            </a:prstGeom>
            <a:noFill/>
            <a:ln w="6350" cap="flat" cmpd="sng" algn="ctr">
              <a:solidFill>
                <a:schemeClr val="accent4"/>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lc="http://schemas.openxmlformats.org/drawingml/2006/lockedCanvas" xmln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本部</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E</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本部長</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br>
              <a:r>
                <a:rPr kumimoji="1" lang="ja-JP" altLang="en-US"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zh-TW" altLang="en-US"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本事業</a:t>
              </a:r>
              <a:r>
                <a:rPr kumimoji="1" lang="ja-JP" altLang="en-US"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責任者）</a:t>
              </a:r>
              <a:endParaRPr kumimoji="1" lang="en-US" altLang="ja-JP"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2" name="Rectangle 64">
              <a:extLst>
                <a:ext uri="{FF2B5EF4-FFF2-40B4-BE49-F238E27FC236}">
                  <a16:creationId xmlns:a16="http://schemas.microsoft.com/office/drawing/2014/main" id="{933389CD-5D9E-1082-734D-A5024D030902}"/>
                </a:ext>
              </a:extLst>
            </p:cNvPr>
            <p:cNvSpPr>
              <a:spLocks noChangeArrowheads="1"/>
            </p:cNvSpPr>
            <p:nvPr/>
          </p:nvSpPr>
          <p:spPr bwMode="gray">
            <a:xfrm>
              <a:off x="355247" y="3753915"/>
              <a:ext cx="1182092" cy="828000"/>
            </a:xfrm>
            <a:prstGeom prst="rect">
              <a:avLst/>
            </a:prstGeom>
            <a:noFill/>
            <a:ln w="9525" cap="flat" cmpd="sng" algn="ctr">
              <a:solidFill>
                <a:schemeClr val="accent4"/>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lc="http://schemas.openxmlformats.org/drawingml/2006/lockedCanvas" xmln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部</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F</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部長</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cxnSp>
          <p:nvCxnSpPr>
            <p:cNvPr id="53" name="Connector: Elbow 66">
              <a:extLst>
                <a:ext uri="{FF2B5EF4-FFF2-40B4-BE49-F238E27FC236}">
                  <a16:creationId xmlns:a16="http://schemas.microsoft.com/office/drawing/2014/main" id="{2C18A78D-8269-DD19-BAA4-38CCDBAB86AE}"/>
                </a:ext>
              </a:extLst>
            </p:cNvPr>
            <p:cNvCxnSpPr>
              <a:cxnSpLocks/>
            </p:cNvCxnSpPr>
            <p:nvPr/>
          </p:nvCxnSpPr>
          <p:spPr>
            <a:xfrm rot="5400000">
              <a:off x="3147803" y="3532517"/>
              <a:ext cx="442793" cy="3"/>
            </a:xfrm>
            <a:prstGeom prst="bentConnector3">
              <a:avLst>
                <a:gd name="adj1" fmla="val 50000"/>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54" name="Straight Arrow Connector 67">
              <a:extLst>
                <a:ext uri="{FF2B5EF4-FFF2-40B4-BE49-F238E27FC236}">
                  <a16:creationId xmlns:a16="http://schemas.microsoft.com/office/drawing/2014/main" id="{B9B2D3C2-6E96-596F-690A-AC60AD8208B3}"/>
                </a:ext>
              </a:extLst>
            </p:cNvPr>
            <p:cNvCxnSpPr>
              <a:cxnSpLocks/>
            </p:cNvCxnSpPr>
            <p:nvPr/>
          </p:nvCxnSpPr>
          <p:spPr>
            <a:xfrm>
              <a:off x="1650455" y="4063477"/>
              <a:ext cx="844697" cy="3319"/>
            </a:xfrm>
            <a:prstGeom prst="straightConnector1">
              <a:avLst/>
            </a:prstGeom>
            <a:ln w="9525"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55" name="Straight Connector 71">
              <a:extLst>
                <a:ext uri="{FF2B5EF4-FFF2-40B4-BE49-F238E27FC236}">
                  <a16:creationId xmlns:a16="http://schemas.microsoft.com/office/drawing/2014/main" id="{5097C8CF-2633-2062-41E7-BF086008D6FE}"/>
                </a:ext>
              </a:extLst>
            </p:cNvPr>
            <p:cNvCxnSpPr>
              <a:cxnSpLocks/>
              <a:endCxn id="47" idx="0"/>
            </p:cNvCxnSpPr>
            <p:nvPr/>
          </p:nvCxnSpPr>
          <p:spPr>
            <a:xfrm>
              <a:off x="3369197" y="4581915"/>
              <a:ext cx="1" cy="654904"/>
            </a:xfrm>
            <a:prstGeom prst="line">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56" name="Straight Connector 73">
              <a:extLst>
                <a:ext uri="{FF2B5EF4-FFF2-40B4-BE49-F238E27FC236}">
                  <a16:creationId xmlns:a16="http://schemas.microsoft.com/office/drawing/2014/main" id="{213E6FA0-A783-C31D-8269-F2BCC5C18284}"/>
                </a:ext>
              </a:extLst>
            </p:cNvPr>
            <p:cNvCxnSpPr>
              <a:cxnSpLocks/>
              <a:endCxn id="47" idx="0"/>
            </p:cNvCxnSpPr>
            <p:nvPr/>
          </p:nvCxnSpPr>
          <p:spPr>
            <a:xfrm flipH="1">
              <a:off x="3369198" y="4957983"/>
              <a:ext cx="1439" cy="278836"/>
            </a:xfrm>
            <a:prstGeom prst="line">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57" name="Connector: Elbow 76">
              <a:extLst>
                <a:ext uri="{FF2B5EF4-FFF2-40B4-BE49-F238E27FC236}">
                  <a16:creationId xmlns:a16="http://schemas.microsoft.com/office/drawing/2014/main" id="{DA444572-5B42-F459-F278-484B8BEA5E38}"/>
                </a:ext>
              </a:extLst>
            </p:cNvPr>
            <p:cNvCxnSpPr>
              <a:cxnSpLocks/>
              <a:stCxn id="46" idx="0"/>
            </p:cNvCxnSpPr>
            <p:nvPr/>
          </p:nvCxnSpPr>
          <p:spPr>
            <a:xfrm rot="5400000" flipH="1" flipV="1">
              <a:off x="2447062" y="4314685"/>
              <a:ext cx="654904" cy="1189365"/>
            </a:xfrm>
            <a:prstGeom prst="bentConnector3">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58" name="Connector: Elbow 77">
              <a:extLst>
                <a:ext uri="{FF2B5EF4-FFF2-40B4-BE49-F238E27FC236}">
                  <a16:creationId xmlns:a16="http://schemas.microsoft.com/office/drawing/2014/main" id="{CF1759AD-6CA1-7584-E59E-0A791E15555F}"/>
                </a:ext>
              </a:extLst>
            </p:cNvPr>
            <p:cNvCxnSpPr>
              <a:cxnSpLocks/>
              <a:stCxn id="48" idx="0"/>
            </p:cNvCxnSpPr>
            <p:nvPr/>
          </p:nvCxnSpPr>
          <p:spPr>
            <a:xfrm rot="16200000" flipV="1">
              <a:off x="3637867" y="4313245"/>
              <a:ext cx="654904" cy="1192244"/>
            </a:xfrm>
            <a:prstGeom prst="bentConnector3">
              <a:avLst>
                <a:gd name="adj1" fmla="val 50000"/>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sp>
          <p:nvSpPr>
            <p:cNvPr id="59" name="テキスト ボックス 58">
              <a:extLst>
                <a:ext uri="{FF2B5EF4-FFF2-40B4-BE49-F238E27FC236}">
                  <a16:creationId xmlns:a16="http://schemas.microsoft.com/office/drawing/2014/main" id="{4575DFC2-F01F-C174-184F-BB88472E75B8}"/>
                </a:ext>
              </a:extLst>
            </p:cNvPr>
            <p:cNvSpPr txBox="1"/>
            <p:nvPr/>
          </p:nvSpPr>
          <p:spPr>
            <a:xfrm>
              <a:off x="1787811" y="3872477"/>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連携</a:t>
              </a:r>
            </a:p>
          </p:txBody>
        </p:sp>
        <p:sp>
          <p:nvSpPr>
            <p:cNvPr id="60" name="Rectangle 56">
              <a:extLst>
                <a:ext uri="{FF2B5EF4-FFF2-40B4-BE49-F238E27FC236}">
                  <a16:creationId xmlns:a16="http://schemas.microsoft.com/office/drawing/2014/main" id="{5940F789-1DED-5486-CE21-F8EFC19D5E43}"/>
                </a:ext>
              </a:extLst>
            </p:cNvPr>
            <p:cNvSpPr/>
            <p:nvPr/>
          </p:nvSpPr>
          <p:spPr>
            <a:xfrm>
              <a:off x="373115" y="5236819"/>
              <a:ext cx="1146357" cy="1347308"/>
            </a:xfrm>
            <a:prstGeom prst="rect">
              <a:avLst/>
            </a:prstGeom>
            <a:noFill/>
            <a:ln w="9525" cap="flat" cmpd="sng" algn="ctr">
              <a:solidFill>
                <a:schemeClr val="accent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D</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部</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を担当</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p:txBody>
        </p:sp>
        <p:cxnSp>
          <p:nvCxnSpPr>
            <p:cNvPr id="61" name="直線コネクタ 60">
              <a:extLst>
                <a:ext uri="{FF2B5EF4-FFF2-40B4-BE49-F238E27FC236}">
                  <a16:creationId xmlns:a16="http://schemas.microsoft.com/office/drawing/2014/main" id="{17E8A6C7-2545-1ACA-17E7-1A060FC36319}"/>
                </a:ext>
              </a:extLst>
            </p:cNvPr>
            <p:cNvCxnSpPr>
              <a:cxnSpLocks/>
              <a:endCxn id="60" idx="0"/>
            </p:cNvCxnSpPr>
            <p:nvPr/>
          </p:nvCxnSpPr>
          <p:spPr>
            <a:xfrm>
              <a:off x="946293" y="4581915"/>
              <a:ext cx="1" cy="654904"/>
            </a:xfrm>
            <a:prstGeom prst="line">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62" name="Straight Arrow Connector 67">
              <a:extLst>
                <a:ext uri="{FF2B5EF4-FFF2-40B4-BE49-F238E27FC236}">
                  <a16:creationId xmlns:a16="http://schemas.microsoft.com/office/drawing/2014/main" id="{D084DFDC-9632-D977-0908-F0E75D4F1798}"/>
                </a:ext>
              </a:extLst>
            </p:cNvPr>
            <p:cNvCxnSpPr>
              <a:cxnSpLocks/>
            </p:cNvCxnSpPr>
            <p:nvPr/>
          </p:nvCxnSpPr>
          <p:spPr>
            <a:xfrm>
              <a:off x="1930537" y="6395686"/>
              <a:ext cx="2675441" cy="0"/>
            </a:xfrm>
            <a:prstGeom prst="straightConnector1">
              <a:avLst/>
            </a:prstGeom>
            <a:ln w="9525"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63" name="テキスト ボックス 62">
              <a:extLst>
                <a:ext uri="{FF2B5EF4-FFF2-40B4-BE49-F238E27FC236}">
                  <a16:creationId xmlns:a16="http://schemas.microsoft.com/office/drawing/2014/main" id="{3DC77E7A-4401-D698-304F-F68976F38412}"/>
                </a:ext>
              </a:extLst>
            </p:cNvPr>
            <p:cNvSpPr txBox="1"/>
            <p:nvPr/>
          </p:nvSpPr>
          <p:spPr>
            <a:xfrm>
              <a:off x="3067876" y="6213083"/>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連携</a:t>
              </a:r>
            </a:p>
          </p:txBody>
        </p:sp>
        <p:sp>
          <p:nvSpPr>
            <p:cNvPr id="64" name="Rectangle 63">
              <a:extLst>
                <a:ext uri="{FF2B5EF4-FFF2-40B4-BE49-F238E27FC236}">
                  <a16:creationId xmlns:a16="http://schemas.microsoft.com/office/drawing/2014/main" id="{6AA25AF1-82A6-0684-0EA7-230B754CBA5E}"/>
                </a:ext>
              </a:extLst>
            </p:cNvPr>
            <p:cNvSpPr>
              <a:spLocks noChangeArrowheads="1"/>
            </p:cNvSpPr>
            <p:nvPr/>
          </p:nvSpPr>
          <p:spPr bwMode="gray">
            <a:xfrm>
              <a:off x="4617240" y="3757234"/>
              <a:ext cx="1440000" cy="828000"/>
            </a:xfrm>
            <a:prstGeom prst="rect">
              <a:avLst/>
            </a:prstGeom>
            <a:noFill/>
            <a:ln w="6350" cap="flat" cmpd="sng" algn="ctr">
              <a:solidFill>
                <a:schemeClr val="accent4"/>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lc="http://schemas.openxmlformats.org/drawingml/2006/lockedCanvas" xmln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部</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S</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部長</a:t>
              </a:r>
              <a:endParaRPr kumimoji="1" lang="en-US" altLang="ja-JP" sz="1050" b="0" i="0" u="none" strike="noStrike" kern="1200" cap="none" spc="0" normalizeH="0" baseline="0" noProof="0">
                <a:ln>
                  <a:noFill/>
                </a:ln>
                <a:solidFill>
                  <a:srgbClr val="016F96"/>
                </a:solidFill>
                <a:effectLst/>
                <a:highlight>
                  <a:srgbClr val="00FF00"/>
                </a:highlight>
                <a:uLnTx/>
                <a:uFillTx/>
                <a:latin typeface="Meiryo UI" panose="020B0604030504040204" pitchFamily="50" charset="-128"/>
                <a:ea typeface="Meiryo UI" panose="020B0604030504040204" pitchFamily="50" charset="-128"/>
                <a:cs typeface="+mn-cs"/>
              </a:endParaRPr>
            </a:p>
          </p:txBody>
        </p:sp>
        <p:cxnSp>
          <p:nvCxnSpPr>
            <p:cNvPr id="65" name="Connector: Elbow 66">
              <a:extLst>
                <a:ext uri="{FF2B5EF4-FFF2-40B4-BE49-F238E27FC236}">
                  <a16:creationId xmlns:a16="http://schemas.microsoft.com/office/drawing/2014/main" id="{9F145718-272A-B7F7-88E9-CB9CA6E94954}"/>
                </a:ext>
              </a:extLst>
            </p:cNvPr>
            <p:cNvCxnSpPr>
              <a:cxnSpLocks/>
            </p:cNvCxnSpPr>
            <p:nvPr/>
          </p:nvCxnSpPr>
          <p:spPr>
            <a:xfrm>
              <a:off x="3380459" y="3530858"/>
              <a:ext cx="1956781" cy="223200"/>
            </a:xfrm>
            <a:prstGeom prst="bentConnector2">
              <a:avLst/>
            </a:prstGeom>
            <a:ln w="9525" cap="rnd">
              <a:solidFill>
                <a:schemeClr val="accent4"/>
              </a:solidFill>
              <a:prstDash val="dash"/>
              <a:round/>
            </a:ln>
          </p:spPr>
          <p:style>
            <a:lnRef idx="1">
              <a:schemeClr val="accent1"/>
            </a:lnRef>
            <a:fillRef idx="0">
              <a:schemeClr val="accent1"/>
            </a:fillRef>
            <a:effectRef idx="0">
              <a:schemeClr val="accent1"/>
            </a:effectRef>
            <a:fontRef idx="minor">
              <a:schemeClr val="tx1"/>
            </a:fontRef>
          </p:style>
        </p:cxnSp>
        <p:cxnSp>
          <p:nvCxnSpPr>
            <p:cNvPr id="66" name="Straight Arrow Connector 67">
              <a:extLst>
                <a:ext uri="{FF2B5EF4-FFF2-40B4-BE49-F238E27FC236}">
                  <a16:creationId xmlns:a16="http://schemas.microsoft.com/office/drawing/2014/main" id="{76E94583-2EC8-AD5B-1D8C-F726FCA1F899}"/>
                </a:ext>
              </a:extLst>
            </p:cNvPr>
            <p:cNvCxnSpPr>
              <a:cxnSpLocks/>
            </p:cNvCxnSpPr>
            <p:nvPr/>
          </p:nvCxnSpPr>
          <p:spPr>
            <a:xfrm>
              <a:off x="4167475" y="4066949"/>
              <a:ext cx="438503" cy="2687"/>
            </a:xfrm>
            <a:prstGeom prst="straightConnector1">
              <a:avLst/>
            </a:prstGeom>
            <a:ln w="9525"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67" name="テキスト ボックス 66">
              <a:extLst>
                <a:ext uri="{FF2B5EF4-FFF2-40B4-BE49-F238E27FC236}">
                  <a16:creationId xmlns:a16="http://schemas.microsoft.com/office/drawing/2014/main" id="{16C689EB-9705-2F15-E336-842078D5FE14}"/>
                </a:ext>
              </a:extLst>
            </p:cNvPr>
            <p:cNvSpPr txBox="1"/>
            <p:nvPr/>
          </p:nvSpPr>
          <p:spPr>
            <a:xfrm>
              <a:off x="4075317" y="3847225"/>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連携</a:t>
              </a:r>
            </a:p>
          </p:txBody>
        </p:sp>
      </p:grpSp>
      <p:grpSp>
        <p:nvGrpSpPr>
          <p:cNvPr id="68" name="グループ化 67">
            <a:extLst>
              <a:ext uri="{FF2B5EF4-FFF2-40B4-BE49-F238E27FC236}">
                <a16:creationId xmlns:a16="http://schemas.microsoft.com/office/drawing/2014/main" id="{65B8A989-D3F4-2AC3-AE99-D69F64CAAAD7}"/>
              </a:ext>
            </a:extLst>
          </p:cNvPr>
          <p:cNvGrpSpPr/>
          <p:nvPr/>
        </p:nvGrpSpPr>
        <p:grpSpPr>
          <a:xfrm>
            <a:off x="765598" y="1555423"/>
            <a:ext cx="5184000" cy="288000"/>
            <a:chOff x="156000" y="1879963"/>
            <a:chExt cx="5760000" cy="288000"/>
          </a:xfrm>
        </p:grpSpPr>
        <p:sp>
          <p:nvSpPr>
            <p:cNvPr id="69" name="正方形/長方形 68">
              <a:extLst>
                <a:ext uri="{FF2B5EF4-FFF2-40B4-BE49-F238E27FC236}">
                  <a16:creationId xmlns:a16="http://schemas.microsoft.com/office/drawing/2014/main" id="{DC6117BD-B06B-CEBD-3328-CEAFA63501E2}"/>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組織内体制図</a:t>
              </a:r>
            </a:p>
          </p:txBody>
        </p:sp>
        <p:cxnSp>
          <p:nvCxnSpPr>
            <p:cNvPr id="70" name="直線コネクタ 69">
              <a:extLst>
                <a:ext uri="{FF2B5EF4-FFF2-40B4-BE49-F238E27FC236}">
                  <a16:creationId xmlns:a16="http://schemas.microsoft.com/office/drawing/2014/main" id="{26C0E836-ADB7-D877-04E8-014A06093232}"/>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71" name="グループ化 70">
            <a:extLst>
              <a:ext uri="{FF2B5EF4-FFF2-40B4-BE49-F238E27FC236}">
                <a16:creationId xmlns:a16="http://schemas.microsoft.com/office/drawing/2014/main" id="{D22D5D3A-4F55-79D5-B3BB-556C30A92A6A}"/>
              </a:ext>
            </a:extLst>
          </p:cNvPr>
          <p:cNvGrpSpPr/>
          <p:nvPr/>
        </p:nvGrpSpPr>
        <p:grpSpPr>
          <a:xfrm>
            <a:off x="6239438" y="1555423"/>
            <a:ext cx="5184000" cy="288000"/>
            <a:chOff x="156000" y="1879963"/>
            <a:chExt cx="5760000" cy="288000"/>
          </a:xfrm>
        </p:grpSpPr>
        <p:sp>
          <p:nvSpPr>
            <p:cNvPr id="72" name="正方形/長方形 71">
              <a:extLst>
                <a:ext uri="{FF2B5EF4-FFF2-40B4-BE49-F238E27FC236}">
                  <a16:creationId xmlns:a16="http://schemas.microsoft.com/office/drawing/2014/main" id="{A0C83EC8-BB22-1BF3-C090-330D50BE23C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組織内の役割分担</a:t>
              </a:r>
            </a:p>
          </p:txBody>
        </p:sp>
        <p:cxnSp>
          <p:nvCxnSpPr>
            <p:cNvPr id="73" name="直線コネクタ 72">
              <a:extLst>
                <a:ext uri="{FF2B5EF4-FFF2-40B4-BE49-F238E27FC236}">
                  <a16:creationId xmlns:a16="http://schemas.microsoft.com/office/drawing/2014/main" id="{A0766AD6-F690-B142-2FD0-351831E4715D}"/>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74" name="正方形/長方形 73">
            <a:extLst>
              <a:ext uri="{FF2B5EF4-FFF2-40B4-BE49-F238E27FC236}">
                <a16:creationId xmlns:a16="http://schemas.microsoft.com/office/drawing/2014/main" id="{4961E299-2DA3-4C19-CB1C-130F01121D49}"/>
              </a:ext>
            </a:extLst>
          </p:cNvPr>
          <p:cNvSpPr/>
          <p:nvPr/>
        </p:nvSpPr>
        <p:spPr>
          <a:xfrm>
            <a:off x="2161953" y="3339542"/>
            <a:ext cx="7868093" cy="288560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組織内体制図、組織内の役割分担</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→以下に留意の上、記載すること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経営者以下の体制と役割分担を網羅的に記載すること（関与する専任・併任の人員規模の想定も併せて記載すること）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確実な市場導入を実現する上で、各担当部門と連携した実施体制を構築し、体制図に記載する</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こと</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部門間の連携を図るための具体的な方策（定期的に部長レベルで相互の進捗報告を行う、経営者直轄の専門組織を設置する等）を記載すること</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8" name="タイトル 7">
            <a:extLst>
              <a:ext uri="{FF2B5EF4-FFF2-40B4-BE49-F238E27FC236}">
                <a16:creationId xmlns:a16="http://schemas.microsoft.com/office/drawing/2014/main" id="{B9D10F31-B172-8257-CDA1-A0D6F4768B21}"/>
              </a:ext>
            </a:extLst>
          </p:cNvPr>
          <p:cNvSpPr>
            <a:spLocks noGrp="1"/>
          </p:cNvSpPr>
          <p:nvPr>
            <p:ph type="title"/>
          </p:nvPr>
        </p:nvSpPr>
        <p:spPr/>
        <p:txBody>
          <a:bodyPr vert="horz" rIns="91440">
            <a:normAutofit/>
          </a:bodyPr>
          <a:lstStyle/>
          <a:p>
            <a:r>
              <a:rPr lang="ja-JP" altLang="en-US"/>
              <a:t>［①エ </a:t>
            </a:r>
            <a:r>
              <a:rPr lang="en-US" altLang="ja-JP"/>
              <a:t>ⅰ</a:t>
            </a:r>
            <a:r>
              <a:rPr lang="ja-JP" altLang="en-US"/>
              <a:t>］経営層のコミット｜</a:t>
            </a:r>
            <a:r>
              <a:rPr lang="en-US" altLang="ja-JP"/>
              <a:t>xxx</a:t>
            </a:r>
            <a:r>
              <a:rPr lang="ja-JP" altLang="en-US"/>
              <a:t>株式会社｜</a:t>
            </a:r>
          </a:p>
        </p:txBody>
      </p:sp>
      <p:sp>
        <p:nvSpPr>
          <p:cNvPr id="9" name="テキスト プレースホルダー 8">
            <a:extLst>
              <a:ext uri="{FF2B5EF4-FFF2-40B4-BE49-F238E27FC236}">
                <a16:creationId xmlns:a16="http://schemas.microsoft.com/office/drawing/2014/main" id="{09A09B7A-4F51-98A6-751B-8A56F8FE6BA0}"/>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組織内体制図や役割分担について簡潔に記載すること</a:t>
            </a:r>
            <a:br>
              <a:rPr lang="en-US" altLang="ja-JP">
                <a:solidFill>
                  <a:schemeClr val="accent1"/>
                </a:solidFill>
              </a:rPr>
            </a:br>
            <a:r>
              <a:rPr lang="ja-JP" altLang="en-US">
                <a:solidFill>
                  <a:schemeClr val="accent1"/>
                </a:solidFill>
              </a:rPr>
              <a:t>例）間接補助事業の遂行において、経営層は</a:t>
            </a:r>
            <a:r>
              <a:rPr lang="en-US" altLang="ja-JP">
                <a:solidFill>
                  <a:schemeClr val="accent1"/>
                </a:solidFill>
              </a:rPr>
              <a:t>xx</a:t>
            </a:r>
            <a:r>
              <a:rPr lang="ja-JP" altLang="en-US">
                <a:solidFill>
                  <a:schemeClr val="accent1"/>
                </a:solidFill>
              </a:rPr>
              <a:t>の役割を担う</a:t>
            </a:r>
          </a:p>
          <a:p>
            <a:endParaRPr lang="ja-JP" altLang="en-US">
              <a:solidFill>
                <a:schemeClr val="accent1"/>
              </a:solidFill>
            </a:endParaRPr>
          </a:p>
        </p:txBody>
      </p:sp>
      <p:sp>
        <p:nvSpPr>
          <p:cNvPr id="2" name="スライド番号プレースホルダー 1">
            <a:extLst>
              <a:ext uri="{FF2B5EF4-FFF2-40B4-BE49-F238E27FC236}">
                <a16:creationId xmlns:a16="http://schemas.microsoft.com/office/drawing/2014/main" id="{8A4CB107-0201-1449-1398-78AE3330553C}"/>
              </a:ext>
            </a:extLst>
          </p:cNvPr>
          <p:cNvSpPr>
            <a:spLocks noGrp="1"/>
          </p:cNvSpPr>
          <p:nvPr>
            <p:ph type="sldNum" sz="quarter" idx="14"/>
          </p:nvPr>
        </p:nvSpPr>
        <p:spPr/>
        <p:txBody>
          <a:bodyPr/>
          <a:lstStyle/>
          <a:p>
            <a:fld id="{D9550142-B990-490A-A107-ED7302A7FD52}" type="slidenum">
              <a:rPr lang="en-US" altLang="ja-JP" smtClean="0"/>
              <a:pPr/>
              <a:t>13</a:t>
            </a:fld>
            <a:endParaRPr lang="en-US" altLang="ja-JP">
              <a:solidFill>
                <a:schemeClr val="tx1"/>
              </a:solidFill>
            </a:endParaRPr>
          </a:p>
        </p:txBody>
      </p:sp>
    </p:spTree>
    <p:extLst>
      <p:ext uri="{BB962C8B-B14F-4D97-AF65-F5344CB8AC3E}">
        <p14:creationId xmlns:p14="http://schemas.microsoft.com/office/powerpoint/2010/main" val="1136067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2B27FEE-DEC3-703A-A13C-2AD703E29936}"/>
              </a:ext>
            </a:extLst>
          </p:cNvPr>
          <p:cNvGraphicFramePr>
            <a:graphicFrameLocks/>
          </p:cNvGraphicFramePr>
          <p:nvPr>
            <p:custDataLst>
              <p:tags r:id="rId1"/>
            </p:custDataLst>
            <p:extLst>
              <p:ext uri="{D42A27DB-BD31-4B8C-83A1-F6EECF244321}">
                <p14:modId xmlns:p14="http://schemas.microsoft.com/office/powerpoint/2010/main" val="4483590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A2B27FEE-DEC3-703A-A13C-2AD703E2993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8" name="ee4pContent3">
            <a:extLst>
              <a:ext uri="{FF2B5EF4-FFF2-40B4-BE49-F238E27FC236}">
                <a16:creationId xmlns:a16="http://schemas.microsoft.com/office/drawing/2014/main" id="{3D8FEA42-F236-4785-AEA3-877E079652FC}"/>
              </a:ext>
            </a:extLst>
          </p:cNvPr>
          <p:cNvSpPr txBox="1"/>
          <p:nvPr/>
        </p:nvSpPr>
        <p:spPr>
          <a:xfrm>
            <a:off x="6266886" y="2141413"/>
            <a:ext cx="5742000" cy="1890672"/>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全社事業ポートフォリオにおける本事業への人材・設備・資金</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b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の投入方針</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中長期的な企業価値向上に向けた事業ポートフォリオの中で、本事業への経営資源配分をどのように位置づけ、統合報告等で示しているか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どのような人材を採用または配置転換により何名程度確保するか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既存・新規の設備・土地をどのように確保・活用するか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国費負担以外で、何に対してどの程度の資金を投じる予定か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機動的な経営資源投入、実施体制の柔軟性確保</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事業の進捗や環境変化を踏まえ、事業体制や手法等の見直し、追加的な資源投入等を行う準備・体制（現場への権限委譲等）があるか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社内や部門内の経営資源に拘らず、目標達成に必要であれば、躊躇なく外部リソースを活用する用意があるか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432000" marR="0" lvl="2"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p:txBody>
      </p:sp>
      <p:grpSp>
        <p:nvGrpSpPr>
          <p:cNvPr id="7" name="グループ化 6">
            <a:extLst>
              <a:ext uri="{FF2B5EF4-FFF2-40B4-BE49-F238E27FC236}">
                <a16:creationId xmlns:a16="http://schemas.microsoft.com/office/drawing/2014/main" id="{0507C926-1F87-E12C-63F6-C23FBBD7EB7B}"/>
              </a:ext>
            </a:extLst>
          </p:cNvPr>
          <p:cNvGrpSpPr/>
          <p:nvPr/>
        </p:nvGrpSpPr>
        <p:grpSpPr>
          <a:xfrm>
            <a:off x="6269999" y="1618014"/>
            <a:ext cx="5742000" cy="288000"/>
            <a:chOff x="156000" y="1879963"/>
            <a:chExt cx="5760000" cy="288000"/>
          </a:xfrm>
        </p:grpSpPr>
        <p:sp>
          <p:nvSpPr>
            <p:cNvPr id="8" name="正方形/長方形 7">
              <a:extLst>
                <a:ext uri="{FF2B5EF4-FFF2-40B4-BE49-F238E27FC236}">
                  <a16:creationId xmlns:a16="http://schemas.microsoft.com/office/drawing/2014/main" id="{F3E2D706-7CFB-A804-ED87-DDCD623108C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（例２）経営資源の投入方針</a:t>
              </a:r>
            </a:p>
          </p:txBody>
        </p:sp>
        <p:cxnSp>
          <p:nvCxnSpPr>
            <p:cNvPr id="9" name="直線コネクタ 8">
              <a:extLst>
                <a:ext uri="{FF2B5EF4-FFF2-40B4-BE49-F238E27FC236}">
                  <a16:creationId xmlns:a16="http://schemas.microsoft.com/office/drawing/2014/main" id="{EB7E02E3-398C-DAA0-6FF4-EFE370143450}"/>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3" name="正方形/長方形 12">
            <a:extLst>
              <a:ext uri="{FF2B5EF4-FFF2-40B4-BE49-F238E27FC236}">
                <a16:creationId xmlns:a16="http://schemas.microsoft.com/office/drawing/2014/main" id="{1B06CB65-D1EB-7083-377D-802EBDF5D5ED}"/>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60" name="ee4pContent3">
            <a:extLst>
              <a:ext uri="{FF2B5EF4-FFF2-40B4-BE49-F238E27FC236}">
                <a16:creationId xmlns:a16="http://schemas.microsoft.com/office/drawing/2014/main" id="{3D8FEA42-F236-4785-AEA3-877E079652FC}"/>
              </a:ext>
            </a:extLst>
          </p:cNvPr>
          <p:cNvSpPr txBox="1"/>
          <p:nvPr/>
        </p:nvSpPr>
        <p:spPr>
          <a:xfrm>
            <a:off x="6268344" y="5740786"/>
            <a:ext cx="5740541" cy="824488"/>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事業の進捗状況が、経営者や担当役員・担当管理職等の評価や報酬の一部に反映されるか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sp>
        <p:nvSpPr>
          <p:cNvPr id="4" name="ee4pContent3">
            <a:extLst>
              <a:ext uri="{FF2B5EF4-FFF2-40B4-BE49-F238E27FC236}">
                <a16:creationId xmlns:a16="http://schemas.microsoft.com/office/drawing/2014/main" id="{3D8FEA42-F236-4785-AEA3-877E079652FC}"/>
              </a:ext>
            </a:extLst>
          </p:cNvPr>
          <p:cNvSpPr txBox="1"/>
          <p:nvPr/>
        </p:nvSpPr>
        <p:spPr>
          <a:xfrm>
            <a:off x="180001" y="2045696"/>
            <a:ext cx="5702400" cy="4120604"/>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経営者のリーダーシップ</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カーボンニュートラルに関わる産業構造変革の仮説や自社の事業構造転換の方針を社内外に示し、その中に当該事業を位置づけるか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経営者が、社内外の幅広いステークホルダーに対して、当該事業の重要性をメッセージとして発信するか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432000" marR="0" lvl="2"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58775" marR="0" lvl="2" indent="-179388"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事業のモニタリング・管理</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経営層が定期的に事業進捗を把握するための仕組みを構築しているか、経営層の時間の内どの程度を当該業務に充当するか</a:t>
            </a:r>
            <a:endParaRPr kumimoji="1" lang="en-US" altLang="ja-JP" sz="16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経営層が、事業の進め方・内容に対して適切なタイミングで指示を出すか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事業の進捗を判断するにあたり、社内外から幅広い意見を取り入れるか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生産開始、市場導入の実施を判断するために、どのような</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KPI</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・条件を予め設定しておくか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grpSp>
        <p:nvGrpSpPr>
          <p:cNvPr id="10" name="グループ化 9">
            <a:extLst>
              <a:ext uri="{FF2B5EF4-FFF2-40B4-BE49-F238E27FC236}">
                <a16:creationId xmlns:a16="http://schemas.microsoft.com/office/drawing/2014/main" id="{575F189A-5B87-F958-FB78-FEFFB2E39BFF}"/>
              </a:ext>
            </a:extLst>
          </p:cNvPr>
          <p:cNvGrpSpPr/>
          <p:nvPr/>
        </p:nvGrpSpPr>
        <p:grpSpPr>
          <a:xfrm>
            <a:off x="180000" y="1618014"/>
            <a:ext cx="5702400" cy="288000"/>
            <a:chOff x="156000" y="1879963"/>
            <a:chExt cx="5760000" cy="288000"/>
          </a:xfrm>
        </p:grpSpPr>
        <p:sp>
          <p:nvSpPr>
            <p:cNvPr id="14" name="正方形/長方形 13">
              <a:extLst>
                <a:ext uri="{FF2B5EF4-FFF2-40B4-BE49-F238E27FC236}">
                  <a16:creationId xmlns:a16="http://schemas.microsoft.com/office/drawing/2014/main" id="{228EA51C-C676-67DC-86B8-8C1C7D81E0A0}"/>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（例１）経営者等による具体的な施策・活動方針</a:t>
              </a:r>
            </a:p>
          </p:txBody>
        </p:sp>
        <p:cxnSp>
          <p:nvCxnSpPr>
            <p:cNvPr id="15" name="直線コネクタ 14">
              <a:extLst>
                <a:ext uri="{FF2B5EF4-FFF2-40B4-BE49-F238E27FC236}">
                  <a16:creationId xmlns:a16="http://schemas.microsoft.com/office/drawing/2014/main" id="{1EBA22B3-FFF0-BAC6-227D-BD03C653A845}"/>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6" name="グループ化 15">
            <a:extLst>
              <a:ext uri="{FF2B5EF4-FFF2-40B4-BE49-F238E27FC236}">
                <a16:creationId xmlns:a16="http://schemas.microsoft.com/office/drawing/2014/main" id="{E568DDEB-FF39-31EE-CA91-16E49883A073}"/>
              </a:ext>
            </a:extLst>
          </p:cNvPr>
          <p:cNvGrpSpPr/>
          <p:nvPr/>
        </p:nvGrpSpPr>
        <p:grpSpPr>
          <a:xfrm>
            <a:off x="6266886" y="5318618"/>
            <a:ext cx="5742000" cy="288000"/>
            <a:chOff x="156000" y="1879963"/>
            <a:chExt cx="5760000" cy="288000"/>
          </a:xfrm>
        </p:grpSpPr>
        <p:sp>
          <p:nvSpPr>
            <p:cNvPr id="17" name="正方形/長方形 16">
              <a:extLst>
                <a:ext uri="{FF2B5EF4-FFF2-40B4-BE49-F238E27FC236}">
                  <a16:creationId xmlns:a16="http://schemas.microsoft.com/office/drawing/2014/main" id="{8B2D766E-B2D0-AE9E-A469-3B81AA592A4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（例３）経営者等の評価・報酬への反映</a:t>
              </a:r>
            </a:p>
          </p:txBody>
        </p:sp>
        <p:cxnSp>
          <p:nvCxnSpPr>
            <p:cNvPr id="18" name="直線コネクタ 17">
              <a:extLst>
                <a:ext uri="{FF2B5EF4-FFF2-40B4-BE49-F238E27FC236}">
                  <a16:creationId xmlns:a16="http://schemas.microsoft.com/office/drawing/2014/main" id="{8824468E-F187-585A-FEB3-A7C15C4C1E09}"/>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23" name="正方形/長方形 22">
            <a:extLst>
              <a:ext uri="{FF2B5EF4-FFF2-40B4-BE49-F238E27FC236}">
                <a16:creationId xmlns:a16="http://schemas.microsoft.com/office/drawing/2014/main" id="{D4CAE328-DFCA-37C5-BE7E-C9BD6DA009EA}"/>
              </a:ext>
            </a:extLst>
          </p:cNvPr>
          <p:cNvSpPr/>
          <p:nvPr/>
        </p:nvSpPr>
        <p:spPr>
          <a:xfrm>
            <a:off x="2161953" y="3086749"/>
            <a:ext cx="7868093" cy="1966872"/>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間接補助事業の円滑な推進・目標達成に向けた取組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→具体的取組内容を記載すること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（ここで示した項目はあくまで例示であり、個社の事情に即して、記載内容を整理すること）</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6" name="タイトル 5">
            <a:extLst>
              <a:ext uri="{FF2B5EF4-FFF2-40B4-BE49-F238E27FC236}">
                <a16:creationId xmlns:a16="http://schemas.microsoft.com/office/drawing/2014/main" id="{EC244CAE-6BCD-B8C0-3864-00D3179710C7}"/>
              </a:ext>
            </a:extLst>
          </p:cNvPr>
          <p:cNvSpPr>
            <a:spLocks noGrp="1"/>
          </p:cNvSpPr>
          <p:nvPr>
            <p:ph type="title"/>
          </p:nvPr>
        </p:nvSpPr>
        <p:spPr/>
        <p:txBody>
          <a:bodyPr vert="horz" rIns="91440">
            <a:normAutofit/>
          </a:bodyPr>
          <a:lstStyle/>
          <a:p>
            <a:r>
              <a:rPr lang="ja-JP" altLang="en-US"/>
              <a:t>［①エ </a:t>
            </a:r>
            <a:r>
              <a:rPr lang="en-US" altLang="ja-JP"/>
              <a:t>ⅰ</a:t>
            </a:r>
            <a:r>
              <a:rPr lang="ja-JP" altLang="en-US"/>
              <a:t>］経営層のコミット｜</a:t>
            </a:r>
            <a:r>
              <a:rPr lang="en-US" altLang="ja-JP"/>
              <a:t>xxx</a:t>
            </a:r>
            <a:r>
              <a:rPr lang="ja-JP" altLang="en-US"/>
              <a:t>株式会社｜</a:t>
            </a:r>
          </a:p>
        </p:txBody>
      </p:sp>
      <p:sp>
        <p:nvSpPr>
          <p:cNvPr id="19" name="テキスト プレースホルダー 18">
            <a:extLst>
              <a:ext uri="{FF2B5EF4-FFF2-40B4-BE49-F238E27FC236}">
                <a16:creationId xmlns:a16="http://schemas.microsoft.com/office/drawing/2014/main" id="{C78E6D38-4475-87D5-E49A-2196268BBF6D}"/>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間接補助事業の円滑な推進・目標達成に向けた取組について簡潔に記載すること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に取り組むことで、間接補助事業の円滑な推進と目標達成を目指す</a:t>
            </a:r>
          </a:p>
        </p:txBody>
      </p:sp>
      <p:sp>
        <p:nvSpPr>
          <p:cNvPr id="2" name="スライド番号プレースホルダー 1">
            <a:extLst>
              <a:ext uri="{FF2B5EF4-FFF2-40B4-BE49-F238E27FC236}">
                <a16:creationId xmlns:a16="http://schemas.microsoft.com/office/drawing/2014/main" id="{DC6FDE6A-163C-157A-1ACF-DEADE2FC53AB}"/>
              </a:ext>
            </a:extLst>
          </p:cNvPr>
          <p:cNvSpPr>
            <a:spLocks noGrp="1"/>
          </p:cNvSpPr>
          <p:nvPr>
            <p:ph type="sldNum" sz="quarter" idx="14"/>
          </p:nvPr>
        </p:nvSpPr>
        <p:spPr/>
        <p:txBody>
          <a:bodyPr/>
          <a:lstStyle/>
          <a:p>
            <a:fld id="{D9550142-B990-490A-A107-ED7302A7FD52}" type="slidenum">
              <a:rPr lang="en-US" altLang="ja-JP" smtClean="0"/>
              <a:pPr/>
              <a:t>14</a:t>
            </a:fld>
            <a:endParaRPr lang="en-US" altLang="ja-JP">
              <a:solidFill>
                <a:schemeClr val="tx1"/>
              </a:solidFill>
            </a:endParaRPr>
          </a:p>
        </p:txBody>
      </p:sp>
    </p:spTree>
    <p:extLst>
      <p:ext uri="{BB962C8B-B14F-4D97-AF65-F5344CB8AC3E}">
        <p14:creationId xmlns:p14="http://schemas.microsoft.com/office/powerpoint/2010/main" val="2417184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CC2D15-D096-252D-9EF0-F13D8B3D720D}"/>
              </a:ext>
            </a:extLst>
          </p:cNvPr>
          <p:cNvGraphicFramePr>
            <a:graphicFrameLocks/>
          </p:cNvGraphicFramePr>
          <p:nvPr>
            <p:custDataLst>
              <p:tags r:id="rId1"/>
            </p:custDataLst>
            <p:extLst>
              <p:ext uri="{D42A27DB-BD31-4B8C-83A1-F6EECF244321}">
                <p14:modId xmlns:p14="http://schemas.microsoft.com/office/powerpoint/2010/main" val="22191078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88CC2D15-D096-252D-9EF0-F13D8B3D72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ee4pContent3">
            <a:extLst>
              <a:ext uri="{FF2B5EF4-FFF2-40B4-BE49-F238E27FC236}">
                <a16:creationId xmlns:a16="http://schemas.microsoft.com/office/drawing/2014/main" id="{3D8FEA42-F236-4785-AEA3-877E079652FC}"/>
              </a:ext>
            </a:extLst>
          </p:cNvPr>
          <p:cNvSpPr txBox="1"/>
          <p:nvPr/>
        </p:nvSpPr>
        <p:spPr>
          <a:xfrm>
            <a:off x="197689" y="2251469"/>
            <a:ext cx="5166311" cy="939959"/>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経営層が交代する場合にも事業が継続して実施されるよう、後継者の育成・選別等の際に当該事業を関連づける等、着実な引き継ぎを行うか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grpSp>
        <p:nvGrpSpPr>
          <p:cNvPr id="11" name="グループ化 10">
            <a:extLst>
              <a:ext uri="{FF2B5EF4-FFF2-40B4-BE49-F238E27FC236}">
                <a16:creationId xmlns:a16="http://schemas.microsoft.com/office/drawing/2014/main" id="{EE9B264E-BC08-2DA8-CA41-485A977F9B16}"/>
              </a:ext>
            </a:extLst>
          </p:cNvPr>
          <p:cNvGrpSpPr/>
          <p:nvPr/>
        </p:nvGrpSpPr>
        <p:grpSpPr>
          <a:xfrm>
            <a:off x="180000" y="1825102"/>
            <a:ext cx="5184000" cy="288000"/>
            <a:chOff x="156000" y="1879963"/>
            <a:chExt cx="5760000" cy="288000"/>
          </a:xfrm>
        </p:grpSpPr>
        <p:sp>
          <p:nvSpPr>
            <p:cNvPr id="12" name="正方形/長方形 11">
              <a:extLst>
                <a:ext uri="{FF2B5EF4-FFF2-40B4-BE49-F238E27FC236}">
                  <a16:creationId xmlns:a16="http://schemas.microsoft.com/office/drawing/2014/main" id="{0976ABA0-22E1-8A2E-2954-8BD32D2BC5FF}"/>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例：事業の継続性確保の取組</a:t>
              </a:r>
            </a:p>
          </p:txBody>
        </p:sp>
        <p:cxnSp>
          <p:nvCxnSpPr>
            <p:cNvPr id="13" name="直線コネクタ 12">
              <a:extLst>
                <a:ext uri="{FF2B5EF4-FFF2-40B4-BE49-F238E27FC236}">
                  <a16:creationId xmlns:a16="http://schemas.microsoft.com/office/drawing/2014/main" id="{EBCF88C8-9AE1-A17F-EC09-9AAE61C8F406}"/>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8" name="正方形/長方形 17">
            <a:extLst>
              <a:ext uri="{FF2B5EF4-FFF2-40B4-BE49-F238E27FC236}">
                <a16:creationId xmlns:a16="http://schemas.microsoft.com/office/drawing/2014/main" id="{DE349B65-E790-FB8A-E253-FF5931450FC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22" name="正方形/長方形 21">
            <a:extLst>
              <a:ext uri="{FF2B5EF4-FFF2-40B4-BE49-F238E27FC236}">
                <a16:creationId xmlns:a16="http://schemas.microsoft.com/office/drawing/2014/main" id="{2CB14F80-7733-7447-1DF2-F05BBBFA12FA}"/>
              </a:ext>
            </a:extLst>
          </p:cNvPr>
          <p:cNvSpPr/>
          <p:nvPr/>
        </p:nvSpPr>
        <p:spPr>
          <a:xfrm>
            <a:off x="2161953" y="3191428"/>
            <a:ext cx="7868093" cy="2447937"/>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間接補助事業の継続性確保に向けた取組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→具体的取組内容を記載すること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（ここで示した項目はあくまで例示であり、個社の事情に即して、記載内容を整理すること）</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 name="タイトル 3">
            <a:extLst>
              <a:ext uri="{FF2B5EF4-FFF2-40B4-BE49-F238E27FC236}">
                <a16:creationId xmlns:a16="http://schemas.microsoft.com/office/drawing/2014/main" id="{2DFE3EB8-73E3-FD20-DC4C-C87805740A52}"/>
              </a:ext>
            </a:extLst>
          </p:cNvPr>
          <p:cNvSpPr>
            <a:spLocks noGrp="1"/>
          </p:cNvSpPr>
          <p:nvPr>
            <p:ph type="title"/>
          </p:nvPr>
        </p:nvSpPr>
        <p:spPr/>
        <p:txBody>
          <a:bodyPr vert="horz" rIns="91440">
            <a:normAutofit/>
          </a:bodyPr>
          <a:lstStyle/>
          <a:p>
            <a:r>
              <a:rPr lang="ja-JP" altLang="en-US"/>
              <a:t>［①エ</a:t>
            </a:r>
            <a:r>
              <a:rPr lang="en-US" altLang="ja-JP"/>
              <a:t>ⅰ</a:t>
            </a:r>
            <a:r>
              <a:rPr lang="ja-JP" altLang="en-US"/>
              <a:t>］経営層のコミット｜</a:t>
            </a:r>
            <a:r>
              <a:rPr lang="en-US" altLang="ja-JP"/>
              <a:t>xxx</a:t>
            </a:r>
            <a:r>
              <a:rPr lang="ja-JP" altLang="en-US"/>
              <a:t>株式会社｜</a:t>
            </a:r>
          </a:p>
        </p:txBody>
      </p:sp>
      <p:sp>
        <p:nvSpPr>
          <p:cNvPr id="5" name="テキスト プレースホルダー 4">
            <a:extLst>
              <a:ext uri="{FF2B5EF4-FFF2-40B4-BE49-F238E27FC236}">
                <a16:creationId xmlns:a16="http://schemas.microsoft.com/office/drawing/2014/main" id="{DF8E4784-5CFB-57D3-321C-0BE57E82F861}"/>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間接補助事業の継続性確保に向けた取組について簡潔に記載すること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に取り組むことで、間接補助事業の継続性を確保する</a:t>
            </a:r>
            <a:endParaRPr lang="en-US" altLang="ja-JP">
              <a:solidFill>
                <a:schemeClr val="accent1"/>
              </a:solidFill>
            </a:endParaRPr>
          </a:p>
        </p:txBody>
      </p:sp>
      <p:sp>
        <p:nvSpPr>
          <p:cNvPr id="2" name="スライド番号プレースホルダー 1">
            <a:extLst>
              <a:ext uri="{FF2B5EF4-FFF2-40B4-BE49-F238E27FC236}">
                <a16:creationId xmlns:a16="http://schemas.microsoft.com/office/drawing/2014/main" id="{9A064B73-A5D8-BDD0-2587-12F20DD0662D}"/>
              </a:ext>
            </a:extLst>
          </p:cNvPr>
          <p:cNvSpPr>
            <a:spLocks noGrp="1"/>
          </p:cNvSpPr>
          <p:nvPr>
            <p:ph type="sldNum" sz="quarter" idx="14"/>
          </p:nvPr>
        </p:nvSpPr>
        <p:spPr/>
        <p:txBody>
          <a:bodyPr/>
          <a:lstStyle/>
          <a:p>
            <a:fld id="{D9550142-B990-490A-A107-ED7302A7FD52}" type="slidenum">
              <a:rPr lang="en-US" altLang="ja-JP" smtClean="0"/>
              <a:pPr/>
              <a:t>15</a:t>
            </a:fld>
            <a:endParaRPr lang="en-US" altLang="ja-JP">
              <a:solidFill>
                <a:schemeClr val="tx1"/>
              </a:solidFill>
            </a:endParaRPr>
          </a:p>
        </p:txBody>
      </p:sp>
    </p:spTree>
    <p:extLst>
      <p:ext uri="{BB962C8B-B14F-4D97-AF65-F5344CB8AC3E}">
        <p14:creationId xmlns:p14="http://schemas.microsoft.com/office/powerpoint/2010/main" val="3652849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56B82F6-C829-D682-A3D8-B126F51F58E5}"/>
              </a:ext>
            </a:extLst>
          </p:cNvPr>
          <p:cNvGraphicFramePr>
            <a:graphicFrameLocks/>
          </p:cNvGraphicFramePr>
          <p:nvPr>
            <p:custDataLst>
              <p:tags r:id="rId1"/>
            </p:custDataLst>
            <p:extLst>
              <p:ext uri="{D42A27DB-BD31-4B8C-83A1-F6EECF244321}">
                <p14:modId xmlns:p14="http://schemas.microsoft.com/office/powerpoint/2010/main" val="1898098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156B82F6-C829-D682-A3D8-B126F51F58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0" name="ee4pContent3">
            <a:extLst>
              <a:ext uri="{FF2B5EF4-FFF2-40B4-BE49-F238E27FC236}">
                <a16:creationId xmlns:a16="http://schemas.microsoft.com/office/drawing/2014/main" id="{3D8FEA42-F236-4785-AEA3-877E079652FC}"/>
              </a:ext>
            </a:extLst>
          </p:cNvPr>
          <p:cNvSpPr txBox="1"/>
          <p:nvPr/>
        </p:nvSpPr>
        <p:spPr>
          <a:xfrm>
            <a:off x="6239438" y="1952815"/>
            <a:ext cx="5184000" cy="4624962"/>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中長期的な企業価値向上に関する情報開示</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全社的な経営戦略を示す</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株主・投資家に統合報告書等において、どのように事業戦略・計画を明示的に位置づけるか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採択された場合、本</a:t>
            </a:r>
            <a:r>
              <a:rPr kumimoji="1" lang="zh-TW"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の概要や事業の効果（社会的価値等）をリリースや</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IR</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等でどのように幅広く継続的に発信するか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432000" marR="0" lvl="2"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企業価値向上とステークホルダーとの対話</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事業戦略・計画を経営戦略に位置づけ、どのように持続的な企業価値向上につなげていくか、株主・投資家にどのような財務指標を重視し、目標として位置づけているか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当該財務指標の向上が必要と思われる場合、投資家の期待値を上げ、改善するためにどのような方策をとるのか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事業の見通しや中長期的な企業価値への貢献、リスク等について、株主・投資家や金融機関、取引先、従業員等のステークホルダーとどのように対話するか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447675" marR="0" lvl="0" indent="-447675" algn="l" defTabSz="914400" rtl="0" eaLnBrk="1" fontAlgn="auto" latinLnBrk="0" hangingPunct="1">
              <a:lnSpc>
                <a:spcPct val="100000"/>
              </a:lnSpc>
              <a:spcBef>
                <a:spcPts val="0"/>
              </a:spcBef>
              <a:spcAft>
                <a:spcPts val="0"/>
              </a:spcAft>
              <a:buClrTx/>
              <a:buSzTx/>
              <a:buFont typeface="Trebuchet MS" panose="020B0603020202020204" pitchFamily="34" charset="0"/>
              <a:buNone/>
              <a:tabLst/>
              <a:defRPr/>
            </a:pPr>
            <a:endParaRPr kumimoji="1" lang="en-US" altLang="ja-JP" sz="9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p:txBody>
      </p:sp>
      <p:sp>
        <p:nvSpPr>
          <p:cNvPr id="38" name="ee4pContent3">
            <a:extLst>
              <a:ext uri="{FF2B5EF4-FFF2-40B4-BE49-F238E27FC236}">
                <a16:creationId xmlns:a16="http://schemas.microsoft.com/office/drawing/2014/main" id="{3D8FEA42-F236-4785-AEA3-877E079652FC}"/>
              </a:ext>
            </a:extLst>
          </p:cNvPr>
          <p:cNvSpPr txBox="1"/>
          <p:nvPr/>
        </p:nvSpPr>
        <p:spPr>
          <a:xfrm>
            <a:off x="763624" y="1952815"/>
            <a:ext cx="5184000" cy="4784416"/>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カーボンニュートラルに向けた全社戦略</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当該分野の範囲を超えたカーボンニュートラルに向けた取組又はイノベーション推進体制整備等について全社戦略を策定しているか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108000" marR="0" lvl="1"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経営戦略への位置づけ、事業戦略・事業計画の決議・変更</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2050</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年カーボンニュートラルの実現に向けて、本</a:t>
            </a:r>
            <a:r>
              <a:rPr kumimoji="1" lang="zh-TW"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に関連する事業戦略又は計画を明確に経営戦略に位置づけ、取締役会で意思決定しているか。その内容を社内の関連部署に広く周知するか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事業の進捗状況や課題を取締役会等でモニタリングし、事業環境の変化等に応じて見直しを行うか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上記で決議された事業戦略・計画において、本事業が不可欠な要素として、優先度高く位置づけられるか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432000" marR="0" lvl="2"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16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コーポレートガバナンスとの関連付け</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上記の経営戦略や事業戦略・計画が目指す成果を取締役の選任、評価、報酬等に反映させる仕組みがあるか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grpSp>
        <p:nvGrpSpPr>
          <p:cNvPr id="4" name="グループ化 3">
            <a:extLst>
              <a:ext uri="{FF2B5EF4-FFF2-40B4-BE49-F238E27FC236}">
                <a16:creationId xmlns:a16="http://schemas.microsoft.com/office/drawing/2014/main" id="{B425B3F6-323B-E752-92E5-1CAF2426A4A5}"/>
              </a:ext>
            </a:extLst>
          </p:cNvPr>
          <p:cNvGrpSpPr/>
          <p:nvPr/>
        </p:nvGrpSpPr>
        <p:grpSpPr>
          <a:xfrm>
            <a:off x="765598" y="1542581"/>
            <a:ext cx="5184000" cy="288000"/>
            <a:chOff x="156000" y="1879963"/>
            <a:chExt cx="5760000" cy="288000"/>
          </a:xfrm>
        </p:grpSpPr>
        <p:sp>
          <p:nvSpPr>
            <p:cNvPr id="7" name="正方形/長方形 6">
              <a:extLst>
                <a:ext uri="{FF2B5EF4-FFF2-40B4-BE49-F238E27FC236}">
                  <a16:creationId xmlns:a16="http://schemas.microsoft.com/office/drawing/2014/main" id="{CE01136F-18FB-465A-C0BB-9E1CCE4E7E8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（例１）取締役会等コーポレート・ガバナンスとの関係</a:t>
              </a:r>
            </a:p>
          </p:txBody>
        </p:sp>
        <p:cxnSp>
          <p:nvCxnSpPr>
            <p:cNvPr id="8" name="直線コネクタ 7">
              <a:extLst>
                <a:ext uri="{FF2B5EF4-FFF2-40B4-BE49-F238E27FC236}">
                  <a16:creationId xmlns:a16="http://schemas.microsoft.com/office/drawing/2014/main" id="{8D5E4920-165A-7ABD-2585-3F6BC870D513}"/>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9" name="グループ化 8">
            <a:extLst>
              <a:ext uri="{FF2B5EF4-FFF2-40B4-BE49-F238E27FC236}">
                <a16:creationId xmlns:a16="http://schemas.microsoft.com/office/drawing/2014/main" id="{E22C8A72-9A64-460B-A9A4-223D212E47A5}"/>
              </a:ext>
            </a:extLst>
          </p:cNvPr>
          <p:cNvGrpSpPr/>
          <p:nvPr/>
        </p:nvGrpSpPr>
        <p:grpSpPr>
          <a:xfrm>
            <a:off x="6239438" y="1542581"/>
            <a:ext cx="5184000" cy="288000"/>
            <a:chOff x="156000" y="1879963"/>
            <a:chExt cx="5760000" cy="288000"/>
          </a:xfrm>
        </p:grpSpPr>
        <p:sp>
          <p:nvSpPr>
            <p:cNvPr id="10" name="正方形/長方形 9">
              <a:extLst>
                <a:ext uri="{FF2B5EF4-FFF2-40B4-BE49-F238E27FC236}">
                  <a16:creationId xmlns:a16="http://schemas.microsoft.com/office/drawing/2014/main" id="{ADA4F40A-8ADC-954C-041E-67B4823C125B}"/>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（例２）ステークホルダーとの対話、情報開示</a:t>
              </a:r>
            </a:p>
          </p:txBody>
        </p:sp>
        <p:cxnSp>
          <p:nvCxnSpPr>
            <p:cNvPr id="11" name="直線コネクタ 10">
              <a:extLst>
                <a:ext uri="{FF2B5EF4-FFF2-40B4-BE49-F238E27FC236}">
                  <a16:creationId xmlns:a16="http://schemas.microsoft.com/office/drawing/2014/main" id="{512324EC-DA17-FC8F-2790-60F636E051C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5" name="正方形/長方形 14">
            <a:extLst>
              <a:ext uri="{FF2B5EF4-FFF2-40B4-BE49-F238E27FC236}">
                <a16:creationId xmlns:a16="http://schemas.microsoft.com/office/drawing/2014/main" id="{0A826B84-D469-D01C-EC3A-E8B7FE7490E9}"/>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16" name="正方形/長方形 15">
            <a:extLst>
              <a:ext uri="{FF2B5EF4-FFF2-40B4-BE49-F238E27FC236}">
                <a16:creationId xmlns:a16="http://schemas.microsoft.com/office/drawing/2014/main" id="{7F4BBD01-D140-9963-B1A6-20EF1CCD2306}"/>
              </a:ext>
            </a:extLst>
          </p:cNvPr>
          <p:cNvSpPr/>
          <p:nvPr/>
        </p:nvSpPr>
        <p:spPr>
          <a:xfrm>
            <a:off x="2161953" y="2653242"/>
            <a:ext cx="7868093" cy="2821652"/>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中長期的な企業価値向上に向けた取組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→具体的取組内容を記載すること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（ここで示した項目はあくまで例示であり、個社の事情に即して、記載内容を整理すること）</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5" name="タイトル 4">
            <a:extLst>
              <a:ext uri="{FF2B5EF4-FFF2-40B4-BE49-F238E27FC236}">
                <a16:creationId xmlns:a16="http://schemas.microsoft.com/office/drawing/2014/main" id="{E97736C1-64FD-8BB1-1B18-CBEC5BEC3DC4}"/>
              </a:ext>
            </a:extLst>
          </p:cNvPr>
          <p:cNvSpPr>
            <a:spLocks noGrp="1"/>
          </p:cNvSpPr>
          <p:nvPr>
            <p:ph type="title"/>
          </p:nvPr>
        </p:nvSpPr>
        <p:spPr/>
        <p:txBody>
          <a:bodyPr vert="horz" rIns="91440">
            <a:normAutofit/>
          </a:bodyPr>
          <a:lstStyle/>
          <a:p>
            <a:r>
              <a:rPr lang="ja-JP" altLang="en-US"/>
              <a:t>［①エ </a:t>
            </a:r>
            <a:r>
              <a:rPr lang="en-US" altLang="ja-JP"/>
              <a:t>ⅱ</a:t>
            </a:r>
            <a:r>
              <a:rPr lang="ja-JP" altLang="en-US"/>
              <a:t>］経営層のコミット｜</a:t>
            </a:r>
            <a:r>
              <a:rPr lang="en-US" altLang="ja-JP"/>
              <a:t>xxx</a:t>
            </a:r>
            <a:r>
              <a:rPr lang="ja-JP" altLang="en-US"/>
              <a:t>株式会社｜</a:t>
            </a:r>
          </a:p>
        </p:txBody>
      </p:sp>
      <p:sp>
        <p:nvSpPr>
          <p:cNvPr id="12" name="テキスト プレースホルダー 11">
            <a:extLst>
              <a:ext uri="{FF2B5EF4-FFF2-40B4-BE49-F238E27FC236}">
                <a16:creationId xmlns:a16="http://schemas.microsoft.com/office/drawing/2014/main" id="{685D7CDB-85A4-92DE-A273-6615B254269B}"/>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中長期的な企業価値向上に向けた取組について簡潔に記載すること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に取り組むことで、中長期的な企業価値向上とステークホルダーとの対話を推進する</a:t>
            </a:r>
          </a:p>
          <a:p>
            <a:endParaRPr lang="ja-JP" altLang="en-US">
              <a:solidFill>
                <a:schemeClr val="accent1"/>
              </a:solidFill>
            </a:endParaRPr>
          </a:p>
        </p:txBody>
      </p:sp>
      <p:sp>
        <p:nvSpPr>
          <p:cNvPr id="2" name="スライド番号プレースホルダー 1">
            <a:extLst>
              <a:ext uri="{FF2B5EF4-FFF2-40B4-BE49-F238E27FC236}">
                <a16:creationId xmlns:a16="http://schemas.microsoft.com/office/drawing/2014/main" id="{50C7FA73-EC5A-217E-8C3A-8BD29308E1B8}"/>
              </a:ext>
            </a:extLst>
          </p:cNvPr>
          <p:cNvSpPr>
            <a:spLocks noGrp="1"/>
          </p:cNvSpPr>
          <p:nvPr>
            <p:ph type="sldNum" sz="quarter" idx="14"/>
          </p:nvPr>
        </p:nvSpPr>
        <p:spPr/>
        <p:txBody>
          <a:bodyPr/>
          <a:lstStyle/>
          <a:p>
            <a:fld id="{D9550142-B990-490A-A107-ED7302A7FD52}" type="slidenum">
              <a:rPr lang="en-US" altLang="ja-JP" smtClean="0"/>
              <a:pPr/>
              <a:t>16</a:t>
            </a:fld>
            <a:endParaRPr lang="en-US" altLang="ja-JP">
              <a:solidFill>
                <a:schemeClr val="tx1"/>
              </a:solidFill>
            </a:endParaRPr>
          </a:p>
        </p:txBody>
      </p:sp>
    </p:spTree>
    <p:extLst>
      <p:ext uri="{BB962C8B-B14F-4D97-AF65-F5344CB8AC3E}">
        <p14:creationId xmlns:p14="http://schemas.microsoft.com/office/powerpoint/2010/main" val="2321601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689EF-4843-9FC7-EA27-5E991B8608EA}"/>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AD752915-81EE-94D8-C209-0BCC8C71E66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11" name="think-cell data - do not delete" hidden="1">
                        <a:extLst>
                          <a:ext uri="{FF2B5EF4-FFF2-40B4-BE49-F238E27FC236}">
                            <a16:creationId xmlns:a16="http://schemas.microsoft.com/office/drawing/2014/main" id="{AD752915-81EE-94D8-C209-0BCC8C71E66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5" name="正方形/長方形 14">
            <a:extLst>
              <a:ext uri="{FF2B5EF4-FFF2-40B4-BE49-F238E27FC236}">
                <a16:creationId xmlns:a16="http://schemas.microsoft.com/office/drawing/2014/main" id="{7FEF039B-F01B-EA72-3C85-23FFA62B112F}"/>
              </a:ext>
            </a:extLst>
          </p:cNvPr>
          <p:cNvSpPr/>
          <p:nvPr/>
        </p:nvSpPr>
        <p:spPr>
          <a:xfrm>
            <a:off x="9918700" y="85758"/>
            <a:ext cx="2187579"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必須項目（代替手段）</a:t>
            </a:r>
          </a:p>
        </p:txBody>
      </p:sp>
      <p:sp>
        <p:nvSpPr>
          <p:cNvPr id="4" name="正方形/長方形 3">
            <a:extLst>
              <a:ext uri="{FF2B5EF4-FFF2-40B4-BE49-F238E27FC236}">
                <a16:creationId xmlns:a16="http://schemas.microsoft.com/office/drawing/2014/main" id="{669EB5FD-A661-459B-276F-C8D62293D476}"/>
              </a:ext>
            </a:extLst>
          </p:cNvPr>
          <p:cNvSpPr/>
          <p:nvPr/>
        </p:nvSpPr>
        <p:spPr>
          <a:xfrm>
            <a:off x="1836017" y="5046765"/>
            <a:ext cx="7868093" cy="159883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本様式「８． 経営層のコミット」に記載したとおり、共同申請者のうち、本事業を中核的に推進する主体ではない場合は、本文書を作成・提出することにより、本様式「８． 経営層のコミット（</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ⅰ</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ⅱ</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）」の提出を省略できる。</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なお、本文書を作成する場合は、日付・住所・法人名・代表者の役職・氏名のみを記載すること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タイトル 1">
            <a:extLst>
              <a:ext uri="{FF2B5EF4-FFF2-40B4-BE49-F238E27FC236}">
                <a16:creationId xmlns:a16="http://schemas.microsoft.com/office/drawing/2014/main" id="{2B8216DC-BC03-710F-A9BB-AC93ABC2646C}"/>
              </a:ext>
            </a:extLst>
          </p:cNvPr>
          <p:cNvSpPr>
            <a:spLocks noGrp="1"/>
          </p:cNvSpPr>
          <p:nvPr>
            <p:ph type="title"/>
          </p:nvPr>
        </p:nvSpPr>
        <p:spPr/>
        <p:txBody>
          <a:bodyPr vert="horz" rIns="91440">
            <a:normAutofit/>
          </a:bodyPr>
          <a:lstStyle/>
          <a:p>
            <a:r>
              <a:rPr lang="ja-JP" altLang="en-US"/>
              <a:t>［①エ］経営層のコミット（共同申請者の代替手段）</a:t>
            </a:r>
          </a:p>
        </p:txBody>
      </p:sp>
      <p:sp>
        <p:nvSpPr>
          <p:cNvPr id="12" name="正方形/長方形 11">
            <a:extLst>
              <a:ext uri="{FF2B5EF4-FFF2-40B4-BE49-F238E27FC236}">
                <a16:creationId xmlns:a16="http://schemas.microsoft.com/office/drawing/2014/main" id="{C042823B-A14D-745F-782E-561712F74656}"/>
              </a:ext>
            </a:extLst>
          </p:cNvPr>
          <p:cNvSpPr/>
          <p:nvPr/>
        </p:nvSpPr>
        <p:spPr bwMode="auto">
          <a:xfrm>
            <a:off x="585537" y="867216"/>
            <a:ext cx="11020926" cy="4081111"/>
          </a:xfrm>
          <a:prstGeom prst="rect">
            <a:avLst/>
          </a:prstGeom>
          <a:solidFill>
            <a:schemeClr val="bg1"/>
          </a:solidFill>
          <a:ln w="9525">
            <a:noFill/>
            <a:miter lim="800000"/>
            <a:headEnd/>
            <a:tailEnd/>
          </a:ln>
          <a:effectLst/>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令和</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8</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年</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月</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日</a:t>
            </a: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令和８年度「脱炭素成長型経済構造移行推進対策費補助金</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（自律型資源循環システム強靱化促進事業）事務局　御中</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　　　　　　　　　　　　　　　　　　　　　　　共同申請者　　　　　　　　　　住所　</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XXX</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　　　　　　　　　　　　　　　　　　</a:t>
            </a: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　　　　　　　　　　　　　　　　　　　　　　　　　　　　　　　　　　　　　　　法人名　</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XXX</a:t>
            </a:r>
            <a:r>
              <a:rPr kumimoji="1" lang="en-US" altLang="ja-JP" sz="2000" b="0" i="0" u="none" strike="noStrike" kern="1200" cap="none" spc="0" normalizeH="0" baseline="0" noProof="0">
                <a:ln>
                  <a:noFill/>
                </a:ln>
                <a:solidFill>
                  <a:srgbClr val="000000"/>
                </a:solidFill>
                <a:effectLst/>
                <a:highlight>
                  <a:srgbClr val="99D6EC"/>
                </a:highlight>
                <a:uLnTx/>
                <a:uFillTx/>
                <a:latin typeface="Meiryo UI"/>
                <a:ea typeface="Meiryo UI"/>
                <a:cs typeface="+mn-cs"/>
              </a:rPr>
              <a:t> </a:t>
            </a: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　　　　　　　　　　　　　　　　　　　　　　　　　　　　　　　代表者の役職・氏名　</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2000" b="1" i="0" u="none" strike="noStrike" kern="1200" cap="none" spc="0" normalizeH="0" baseline="0" noProof="0">
                <a:ln>
                  <a:noFill/>
                </a:ln>
                <a:solidFill>
                  <a:srgbClr val="000000"/>
                </a:solidFill>
                <a:effectLst/>
                <a:uLnTx/>
                <a:uFillTx/>
                <a:latin typeface="Meiryo UI"/>
                <a:ea typeface="Meiryo UI"/>
                <a:cs typeface="+mn-cs"/>
              </a:rPr>
              <a:t>経営層のコミットについて</a:t>
            </a:r>
            <a:endParaRPr kumimoji="1" lang="ja-JP"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令和８年度「脱炭素成長型経済構造移行推進対策費補助金（自律型資源循環システム強靱化促進事業）」</a:t>
            </a:r>
            <a:r>
              <a:rPr kumimoji="1" lang="ja-JP" altLang="ja-JP" sz="2000" b="0" i="0" u="none" strike="noStrike" kern="1200" cap="none" spc="0" normalizeH="0" baseline="0" noProof="0">
                <a:ln>
                  <a:noFill/>
                </a:ln>
                <a:solidFill>
                  <a:srgbClr val="000000"/>
                </a:solidFill>
                <a:effectLst/>
                <a:uLnTx/>
                <a:uFillTx/>
                <a:latin typeface="Meiryo UI"/>
                <a:ea typeface="Meiryo UI"/>
                <a:cs typeface="+mn-cs"/>
              </a:rPr>
              <a:t>の実施に当たっては、</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主申請者</a:t>
            </a:r>
            <a:r>
              <a:rPr kumimoji="1" lang="ja-JP" altLang="ja-JP" sz="2000" b="0" i="0" u="none" strike="noStrike" kern="1200" cap="none" spc="0" normalizeH="0" baseline="0" noProof="0">
                <a:ln>
                  <a:noFill/>
                </a:ln>
                <a:solidFill>
                  <a:srgbClr val="000000"/>
                </a:solidFill>
                <a:effectLst/>
                <a:uLnTx/>
                <a:uFillTx/>
                <a:latin typeface="Meiryo UI"/>
                <a:ea typeface="Meiryo UI"/>
                <a:cs typeface="+mn-cs"/>
              </a:rPr>
              <a:t>と協力し、本事業の完遂に必要な経営資源を機動的・継続的に投入するための組織体制を構築し、着実に本事業に取り組みます。</a:t>
            </a:r>
          </a:p>
        </p:txBody>
      </p:sp>
      <p:sp>
        <p:nvSpPr>
          <p:cNvPr id="3" name="スライド番号プレースホルダー 2">
            <a:extLst>
              <a:ext uri="{FF2B5EF4-FFF2-40B4-BE49-F238E27FC236}">
                <a16:creationId xmlns:a16="http://schemas.microsoft.com/office/drawing/2014/main" id="{D80F7958-E43D-BEC8-964B-6FC86ADC0670}"/>
              </a:ext>
            </a:extLst>
          </p:cNvPr>
          <p:cNvSpPr>
            <a:spLocks noGrp="1"/>
          </p:cNvSpPr>
          <p:nvPr>
            <p:ph type="sldNum" sz="quarter" idx="14"/>
          </p:nvPr>
        </p:nvSpPr>
        <p:spPr/>
        <p:txBody>
          <a:bodyPr/>
          <a:lstStyle/>
          <a:p>
            <a:fld id="{D9550142-B990-490A-A107-ED7302A7FD52}" type="slidenum">
              <a:rPr lang="en-US" altLang="ja-JP" smtClean="0"/>
              <a:pPr/>
              <a:t>17</a:t>
            </a:fld>
            <a:endParaRPr lang="en-US" altLang="ja-JP">
              <a:solidFill>
                <a:schemeClr val="tx1"/>
              </a:solidFill>
            </a:endParaRPr>
          </a:p>
        </p:txBody>
      </p:sp>
    </p:spTree>
    <p:extLst>
      <p:ext uri="{BB962C8B-B14F-4D97-AF65-F5344CB8AC3E}">
        <p14:creationId xmlns:p14="http://schemas.microsoft.com/office/powerpoint/2010/main" val="2803052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FCE16-1A67-0648-60CD-F797D1235887}"/>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F0BB21B-A410-F96D-E008-949434D500B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7F0BB21B-A410-F96D-E008-949434D500B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12B9ECF6-EF72-3774-A3CD-9B8805A423B6}"/>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aphicFrame>
        <p:nvGraphicFramePr>
          <p:cNvPr id="11" name="表 10">
            <a:extLst>
              <a:ext uri="{FF2B5EF4-FFF2-40B4-BE49-F238E27FC236}">
                <a16:creationId xmlns:a16="http://schemas.microsoft.com/office/drawing/2014/main" id="{18CDF3D3-7BEA-CCBC-7180-31FED0A20FDB}"/>
              </a:ext>
            </a:extLst>
          </p:cNvPr>
          <p:cNvGraphicFramePr>
            <a:graphicFrameLocks noGrp="1"/>
          </p:cNvGraphicFramePr>
          <p:nvPr>
            <p:extLst>
              <p:ext uri="{D42A27DB-BD31-4B8C-83A1-F6EECF244321}">
                <p14:modId xmlns:p14="http://schemas.microsoft.com/office/powerpoint/2010/main" val="3389823513"/>
              </p:ext>
            </p:extLst>
          </p:nvPr>
        </p:nvGraphicFramePr>
        <p:xfrm>
          <a:off x="179999" y="1551333"/>
          <a:ext cx="11879999" cy="4595388"/>
        </p:xfrm>
        <a:graphic>
          <a:graphicData uri="http://schemas.openxmlformats.org/drawingml/2006/table">
            <a:tbl>
              <a:tblPr firstRow="1" bandRow="1">
                <a:tableStyleId>{5C22544A-7EE6-4342-B048-85BDC9FD1C3A}</a:tableStyleId>
              </a:tblPr>
              <a:tblGrid>
                <a:gridCol w="1703885">
                  <a:extLst>
                    <a:ext uri="{9D8B030D-6E8A-4147-A177-3AD203B41FA5}">
                      <a16:colId xmlns:a16="http://schemas.microsoft.com/office/drawing/2014/main" val="1833360980"/>
                    </a:ext>
                  </a:extLst>
                </a:gridCol>
                <a:gridCol w="517793">
                  <a:extLst>
                    <a:ext uri="{9D8B030D-6E8A-4147-A177-3AD203B41FA5}">
                      <a16:colId xmlns:a16="http://schemas.microsoft.com/office/drawing/2014/main" val="1773031078"/>
                    </a:ext>
                  </a:extLst>
                </a:gridCol>
                <a:gridCol w="4660135">
                  <a:extLst>
                    <a:ext uri="{9D8B030D-6E8A-4147-A177-3AD203B41FA5}">
                      <a16:colId xmlns:a16="http://schemas.microsoft.com/office/drawing/2014/main" val="3449904519"/>
                    </a:ext>
                  </a:extLst>
                </a:gridCol>
                <a:gridCol w="4998186">
                  <a:extLst>
                    <a:ext uri="{9D8B030D-6E8A-4147-A177-3AD203B41FA5}">
                      <a16:colId xmlns:a16="http://schemas.microsoft.com/office/drawing/2014/main" val="2365904519"/>
                    </a:ext>
                  </a:extLst>
                </a:gridCol>
              </a:tblGrid>
              <a:tr h="232842">
                <a:tc>
                  <a:txBody>
                    <a:bodyPr/>
                    <a:lstStyle/>
                    <a:p>
                      <a:pPr algn="ctr"/>
                      <a:endParaRPr kumimoji="1" lang="ja-JP" altLang="en-US" sz="1200">
                        <a:latin typeface="Meiryo UI" panose="020B0604030504040204" pitchFamily="50" charset="-128"/>
                        <a:ea typeface="Meiryo UI" panose="020B0604030504040204" pitchFamily="50" charset="-128"/>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en-US" altLang="ja-JP" sz="1200">
                          <a:latin typeface="Meiryo UI" panose="020B0604030504040204" pitchFamily="50" charset="-128"/>
                          <a:ea typeface="Meiryo UI" panose="020B0604030504040204" pitchFamily="50" charset="-128"/>
                        </a:rPr>
                        <a:t>#</a:t>
                      </a:r>
                      <a:endParaRPr kumimoji="1" lang="ja-JP" altLang="en-US" sz="120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応募申請者名</a:t>
                      </a:r>
                    </a:p>
                  </a:txBody>
                  <a:tcP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各社における財務状況</a:t>
                      </a:r>
                    </a:p>
                  </a:txBody>
                  <a:tcP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2996951091"/>
                  </a:ext>
                </a:extLst>
              </a:tr>
              <a:tr h="720178">
                <a:tc>
                  <a:txBody>
                    <a:bodyPr/>
                    <a:lstStyle/>
                    <a:p>
                      <a:pPr algn="ctr"/>
                      <a:r>
                        <a:rPr kumimoji="1" lang="ja-JP" altLang="en-US" sz="1200">
                          <a:latin typeface="Meiryo UI" panose="020B0604030504040204" pitchFamily="50" charset="-128"/>
                          <a:ea typeface="Meiryo UI" panose="020B0604030504040204" pitchFamily="50" charset="-128"/>
                        </a:rPr>
                        <a:t>主申請者</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A</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a:solidFill>
                            <a:schemeClr val="accent1"/>
                          </a:solidFill>
                          <a:latin typeface="Meiryo UI" panose="020B0604030504040204" pitchFamily="50" charset="-128"/>
                          <a:ea typeface="Meiryo UI" panose="020B0604030504040204" pitchFamily="50" charset="-128"/>
                        </a:rPr>
                        <a:t>Xxx</a:t>
                      </a:r>
                      <a:r>
                        <a:rPr kumimoji="1" lang="ja-JP" altLang="en-US" sz="1200">
                          <a:solidFill>
                            <a:schemeClr val="accent1"/>
                          </a:solidFill>
                          <a:latin typeface="Meiryo UI" panose="020B0604030504040204" pitchFamily="50" charset="-128"/>
                          <a:ea typeface="Meiryo UI" panose="020B0604030504040204" pitchFamily="50" charset="-128"/>
                        </a:rPr>
                        <a:t>株式会社</a:t>
                      </a: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a:solidFill>
                            <a:schemeClr val="accent1"/>
                          </a:solidFill>
                          <a:latin typeface="Meiryo UI" panose="020B0604030504040204" pitchFamily="50" charset="-128"/>
                          <a:ea typeface="Meiryo UI" panose="020B0604030504040204" pitchFamily="50" charset="-128"/>
                        </a:rPr>
                        <a:t>Xxx</a:t>
                      </a:r>
                      <a:r>
                        <a:rPr kumimoji="1" lang="ja-JP" altLang="en-US" sz="1200">
                          <a:solidFill>
                            <a:schemeClr val="accent1"/>
                          </a:solidFill>
                          <a:latin typeface="Meiryo UI" panose="020B0604030504040204" pitchFamily="50" charset="-128"/>
                          <a:ea typeface="Meiryo UI" panose="020B0604030504040204" pitchFamily="50" charset="-128"/>
                        </a:rPr>
                        <a:t>のため、間接補助事業を円滑に推進する資金力、経営基盤を有する</a:t>
                      </a:r>
                      <a:endParaRPr kumimoji="1" lang="en-US" altLang="ja-JP" sz="1200">
                        <a:solidFill>
                          <a:schemeClr val="accent1"/>
                        </a:solidFill>
                        <a:latin typeface="Meiryo UI" panose="020B0604030504040204" pitchFamily="50" charset="-128"/>
                        <a:ea typeface="Meiryo UI" panose="020B0604030504040204" pitchFamily="50" charset="-128"/>
                      </a:endParaRPr>
                    </a:p>
                    <a:p>
                      <a:r>
                        <a:rPr kumimoji="1" lang="en-US" altLang="ja-JP" sz="1200">
                          <a:solidFill>
                            <a:schemeClr val="accent1"/>
                          </a:solidFill>
                          <a:latin typeface="Meiryo UI" panose="020B0604030504040204" pitchFamily="50" charset="-128"/>
                          <a:ea typeface="Meiryo UI" panose="020B0604030504040204" pitchFamily="50" charset="-128"/>
                        </a:rPr>
                        <a:t>※</a:t>
                      </a:r>
                      <a:r>
                        <a:rPr kumimoji="1" lang="ja-JP" altLang="en-US" sz="1200">
                          <a:solidFill>
                            <a:schemeClr val="accent1"/>
                          </a:solidFill>
                          <a:latin typeface="Meiryo UI" panose="020B0604030504040204" pitchFamily="50" charset="-128"/>
                          <a:ea typeface="Meiryo UI" panose="020B0604030504040204" pitchFamily="50" charset="-128"/>
                        </a:rPr>
                        <a:t>後段参照</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6743642"/>
                  </a:ext>
                </a:extLst>
              </a:tr>
              <a:tr h="720178">
                <a:tc rowSpan="5">
                  <a:txBody>
                    <a:bodyPr/>
                    <a:lstStyle/>
                    <a:p>
                      <a:pPr algn="ctr"/>
                      <a:r>
                        <a:rPr kumimoji="1" lang="ja-JP" altLang="en-US" sz="1200">
                          <a:latin typeface="Meiryo UI" panose="020B0604030504040204" pitchFamily="50" charset="-128"/>
                          <a:ea typeface="Meiryo UI" panose="020B0604030504040204" pitchFamily="50" charset="-128"/>
                        </a:rPr>
                        <a:t>共同申請者</a:t>
                      </a:r>
                      <a:endParaRPr kumimoji="1" lang="en-US" altLang="ja-JP" sz="120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a:solidFill>
                            <a:schemeClr val="accent1"/>
                          </a:solidFill>
                          <a:latin typeface="Meiryo UI" panose="020B0604030504040204" pitchFamily="50" charset="-128"/>
                          <a:ea typeface="Meiryo UI" panose="020B0604030504040204" pitchFamily="50" charset="-128"/>
                        </a:rPr>
                        <a:t>株式会社</a:t>
                      </a:r>
                      <a:r>
                        <a:rPr kumimoji="1" lang="en-US" altLang="ja-JP" sz="1200">
                          <a:solidFill>
                            <a:schemeClr val="accent1"/>
                          </a:solidFill>
                          <a:latin typeface="Meiryo UI" panose="020B0604030504040204" pitchFamily="50" charset="-128"/>
                          <a:ea typeface="Meiryo UI" panose="020B0604030504040204" pitchFamily="50" charset="-128"/>
                        </a:rPr>
                        <a:t>Xx</a:t>
                      </a:r>
                      <a:endParaRPr kumimoji="1" lang="ja-JP" altLang="en-US" sz="1200">
                        <a:solidFill>
                          <a:schemeClr val="accent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a:solidFill>
                            <a:schemeClr val="accent1"/>
                          </a:solidFill>
                          <a:latin typeface="Meiryo UI" panose="020B0604030504040204" pitchFamily="50" charset="-128"/>
                          <a:ea typeface="Meiryo UI" panose="020B0604030504040204" pitchFamily="50" charset="-128"/>
                        </a:rPr>
                        <a:t>Xxx</a:t>
                      </a:r>
                      <a:r>
                        <a:rPr kumimoji="1" lang="ja-JP" altLang="en-US" sz="1200">
                          <a:solidFill>
                            <a:schemeClr val="accent1"/>
                          </a:solidFill>
                          <a:latin typeface="Meiryo UI" panose="020B0604030504040204" pitchFamily="50" charset="-128"/>
                          <a:ea typeface="Meiryo UI" panose="020B0604030504040204" pitchFamily="50" charset="-128"/>
                        </a:rPr>
                        <a:t>のため、間接補助事業を円滑に推進する資金力、経営基盤を有する</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0080660"/>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C</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5435985"/>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D</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394019"/>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E</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3774331"/>
                  </a:ext>
                </a:extLst>
              </a:tr>
              <a:tr h="720178">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F</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4639750"/>
                  </a:ext>
                </a:extLst>
              </a:tr>
            </a:tbl>
          </a:graphicData>
        </a:graphic>
      </p:graphicFrame>
      <p:sp>
        <p:nvSpPr>
          <p:cNvPr id="2" name="正方形/長方形 1">
            <a:extLst>
              <a:ext uri="{FF2B5EF4-FFF2-40B4-BE49-F238E27FC236}">
                <a16:creationId xmlns:a16="http://schemas.microsoft.com/office/drawing/2014/main" id="{D536BC3B-1F6C-3E51-7863-4E5CC3590614}"/>
              </a:ext>
            </a:extLst>
          </p:cNvPr>
          <p:cNvSpPr/>
          <p:nvPr/>
        </p:nvSpPr>
        <p:spPr>
          <a:xfrm>
            <a:off x="1836017" y="3069582"/>
            <a:ext cx="7868093" cy="246078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主申請者、共同申請者の全てにおける財務状況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→間接補助事業を円滑に推進することが可能である場合は、その理由を明記すること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公募要領の内容要確認</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8" name="タイトル 7">
            <a:extLst>
              <a:ext uri="{FF2B5EF4-FFF2-40B4-BE49-F238E27FC236}">
                <a16:creationId xmlns:a16="http://schemas.microsoft.com/office/drawing/2014/main" id="{07E7CDA7-D842-54CF-C358-7B3434537F96}"/>
              </a:ext>
            </a:extLst>
          </p:cNvPr>
          <p:cNvSpPr>
            <a:spLocks noGrp="1"/>
          </p:cNvSpPr>
          <p:nvPr>
            <p:ph type="title"/>
          </p:nvPr>
        </p:nvSpPr>
        <p:spPr/>
        <p:txBody>
          <a:bodyPr vert="horz" rIns="91440">
            <a:normAutofit/>
          </a:bodyPr>
          <a:lstStyle/>
          <a:p>
            <a:r>
              <a:rPr lang="ja-JP" altLang="en-US"/>
              <a:t>［①オ］財務の健全性</a:t>
            </a:r>
          </a:p>
        </p:txBody>
      </p:sp>
      <p:sp>
        <p:nvSpPr>
          <p:cNvPr id="10" name="テキスト プレースホルダー 9">
            <a:extLst>
              <a:ext uri="{FF2B5EF4-FFF2-40B4-BE49-F238E27FC236}">
                <a16:creationId xmlns:a16="http://schemas.microsoft.com/office/drawing/2014/main" id="{2FD3C656-1460-F9B8-1845-EAD0F96872F1}"/>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主申請者、共同申請者の全てにおける財務状況について簡潔に記載すること</a:t>
            </a:r>
            <a:br>
              <a:rPr lang="en-US" altLang="ja-JP">
                <a:solidFill>
                  <a:srgbClr val="FF0000"/>
                </a:solidFill>
              </a:rPr>
            </a:br>
            <a:r>
              <a:rPr lang="ja-JP" altLang="en-US">
                <a:solidFill>
                  <a:schemeClr val="accent1"/>
                </a:solidFill>
              </a:rPr>
              <a:t>例）全ての者において財務の健全性を有し、間接補助事業を円滑に推進することが可能である</a:t>
            </a:r>
          </a:p>
          <a:p>
            <a:endParaRPr lang="ja-JP" altLang="en-US">
              <a:solidFill>
                <a:schemeClr val="accent1"/>
              </a:solidFill>
            </a:endParaRPr>
          </a:p>
        </p:txBody>
      </p:sp>
      <p:sp>
        <p:nvSpPr>
          <p:cNvPr id="3" name="スライド番号プレースホルダー 2">
            <a:extLst>
              <a:ext uri="{FF2B5EF4-FFF2-40B4-BE49-F238E27FC236}">
                <a16:creationId xmlns:a16="http://schemas.microsoft.com/office/drawing/2014/main" id="{FF8F6A43-1C99-7941-9FA0-733B336BD5E9}"/>
              </a:ext>
            </a:extLst>
          </p:cNvPr>
          <p:cNvSpPr>
            <a:spLocks noGrp="1"/>
          </p:cNvSpPr>
          <p:nvPr>
            <p:ph type="sldNum" sz="quarter" idx="14"/>
          </p:nvPr>
        </p:nvSpPr>
        <p:spPr/>
        <p:txBody>
          <a:bodyPr/>
          <a:lstStyle/>
          <a:p>
            <a:fld id="{D9550142-B990-490A-A107-ED7302A7FD52}" type="slidenum">
              <a:rPr lang="en-US" altLang="ja-JP" smtClean="0"/>
              <a:pPr/>
              <a:t>18</a:t>
            </a:fld>
            <a:endParaRPr lang="en-US" altLang="ja-JP">
              <a:solidFill>
                <a:schemeClr val="tx1"/>
              </a:solidFill>
            </a:endParaRPr>
          </a:p>
        </p:txBody>
      </p:sp>
    </p:spTree>
    <p:extLst>
      <p:ext uri="{BB962C8B-B14F-4D97-AF65-F5344CB8AC3E}">
        <p14:creationId xmlns:p14="http://schemas.microsoft.com/office/powerpoint/2010/main" val="1070505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1EA83-DCE1-A120-77A8-D47377A602FA}"/>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EB5B862-7E35-40AB-C3EC-2409B9215D1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1EB5B862-7E35-40AB-C3EC-2409B9215D1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26FFD7B0-9280-CCD7-DD86-58CDEDB76F8A}"/>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aphicFrame>
        <p:nvGraphicFramePr>
          <p:cNvPr id="11" name="表 10">
            <a:extLst>
              <a:ext uri="{FF2B5EF4-FFF2-40B4-BE49-F238E27FC236}">
                <a16:creationId xmlns:a16="http://schemas.microsoft.com/office/drawing/2014/main" id="{E053F40D-7DD9-8D7C-D44A-7DE2EB8FF552}"/>
              </a:ext>
            </a:extLst>
          </p:cNvPr>
          <p:cNvGraphicFramePr>
            <a:graphicFrameLocks noGrp="1"/>
          </p:cNvGraphicFramePr>
          <p:nvPr/>
        </p:nvGraphicFramePr>
        <p:xfrm>
          <a:off x="155996" y="1710794"/>
          <a:ext cx="11879997" cy="4125045"/>
        </p:xfrm>
        <a:graphic>
          <a:graphicData uri="http://schemas.openxmlformats.org/drawingml/2006/table">
            <a:tbl>
              <a:tblPr firstRow="1" bandRow="1">
                <a:tableStyleId>{5C22544A-7EE6-4342-B048-85BDC9FD1C3A}</a:tableStyleId>
              </a:tblPr>
              <a:tblGrid>
                <a:gridCol w="1779735">
                  <a:extLst>
                    <a:ext uri="{9D8B030D-6E8A-4147-A177-3AD203B41FA5}">
                      <a16:colId xmlns:a16="http://schemas.microsoft.com/office/drawing/2014/main" val="1773031078"/>
                    </a:ext>
                  </a:extLst>
                </a:gridCol>
                <a:gridCol w="1917291">
                  <a:extLst>
                    <a:ext uri="{9D8B030D-6E8A-4147-A177-3AD203B41FA5}">
                      <a16:colId xmlns:a16="http://schemas.microsoft.com/office/drawing/2014/main" val="3449904519"/>
                    </a:ext>
                  </a:extLst>
                </a:gridCol>
                <a:gridCol w="2727657">
                  <a:extLst>
                    <a:ext uri="{9D8B030D-6E8A-4147-A177-3AD203B41FA5}">
                      <a16:colId xmlns:a16="http://schemas.microsoft.com/office/drawing/2014/main" val="2365904519"/>
                    </a:ext>
                  </a:extLst>
                </a:gridCol>
                <a:gridCol w="2727657">
                  <a:extLst>
                    <a:ext uri="{9D8B030D-6E8A-4147-A177-3AD203B41FA5}">
                      <a16:colId xmlns:a16="http://schemas.microsoft.com/office/drawing/2014/main" val="1345626013"/>
                    </a:ext>
                  </a:extLst>
                </a:gridCol>
                <a:gridCol w="2727657">
                  <a:extLst>
                    <a:ext uri="{9D8B030D-6E8A-4147-A177-3AD203B41FA5}">
                      <a16:colId xmlns:a16="http://schemas.microsoft.com/office/drawing/2014/main" val="263940247"/>
                    </a:ext>
                  </a:extLst>
                </a:gridCol>
              </a:tblGrid>
              <a:tr h="275003">
                <a:tc>
                  <a:txBody>
                    <a:bodyPr/>
                    <a:lstStyle/>
                    <a:p>
                      <a:pPr algn="ctr"/>
                      <a:r>
                        <a:rPr kumimoji="1" lang="ja-JP" altLang="en-US" sz="1200">
                          <a:latin typeface="Meiryo UI" panose="020B0604030504040204" pitchFamily="50" charset="-128"/>
                          <a:ea typeface="Meiryo UI" panose="020B0604030504040204" pitchFamily="50" charset="-128"/>
                        </a:rPr>
                        <a:t>財務項目名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集計区分（単体</a:t>
                      </a:r>
                      <a:r>
                        <a:rPr kumimoji="1" lang="en-US" altLang="ja-JP" sz="1200">
                          <a:latin typeface="Meiryo UI" panose="020B0604030504040204" pitchFamily="50" charset="-128"/>
                          <a:ea typeface="Meiryo UI" panose="020B0604030504040204" pitchFamily="50" charset="-128"/>
                        </a:rPr>
                        <a:t>/</a:t>
                      </a:r>
                      <a:r>
                        <a:rPr kumimoji="1" lang="ja-JP" altLang="en-US" sz="1200">
                          <a:latin typeface="Meiryo UI" panose="020B0604030504040204" pitchFamily="50" charset="-128"/>
                          <a:ea typeface="Meiryo UI" panose="020B0604030504040204" pitchFamily="50" charset="-128"/>
                        </a:rPr>
                        <a:t>連結）</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en-US" altLang="ja-JP" sz="1200">
                          <a:latin typeface="Meiryo UI" panose="020B0604030504040204" pitchFamily="50" charset="-128"/>
                          <a:ea typeface="Meiryo UI" panose="020B0604030504040204" pitchFamily="50" charset="-128"/>
                        </a:rPr>
                        <a:t>20xx</a:t>
                      </a:r>
                      <a:r>
                        <a:rPr kumimoji="1" lang="ja-JP" altLang="en-US" sz="1200">
                          <a:latin typeface="Meiryo UI" panose="020B0604030504040204" pitchFamily="50" charset="-128"/>
                          <a:ea typeface="Meiryo UI" panose="020B0604030504040204" pitchFamily="50" charset="-128"/>
                        </a:rPr>
                        <a:t>年</a:t>
                      </a:r>
                      <a:r>
                        <a:rPr kumimoji="1" lang="en-US" altLang="ja-JP" sz="1200">
                          <a:latin typeface="Meiryo UI" panose="020B0604030504040204" pitchFamily="50" charset="-128"/>
                          <a:ea typeface="Meiryo UI" panose="020B0604030504040204" pitchFamily="50" charset="-128"/>
                        </a:rPr>
                        <a:t>x</a:t>
                      </a:r>
                      <a:r>
                        <a:rPr kumimoji="1" lang="ja-JP" altLang="en-US" sz="1200">
                          <a:latin typeface="Meiryo UI" panose="020B0604030504040204" pitchFamily="50" charset="-128"/>
                          <a:ea typeface="Meiryo UI" panose="020B0604030504040204" pitchFamily="50" charset="-128"/>
                        </a:rPr>
                        <a:t>月期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en-US" altLang="ja-JP" sz="1200">
                          <a:latin typeface="Meiryo UI" panose="020B0604030504040204" pitchFamily="50" charset="-128"/>
                          <a:ea typeface="Meiryo UI" panose="020B0604030504040204" pitchFamily="50" charset="-128"/>
                        </a:rPr>
                        <a:t>20xx</a:t>
                      </a:r>
                      <a:r>
                        <a:rPr kumimoji="1" lang="ja-JP" altLang="en-US" sz="1200">
                          <a:latin typeface="Meiryo UI" panose="020B0604030504040204" pitchFamily="50" charset="-128"/>
                          <a:ea typeface="Meiryo UI" panose="020B0604030504040204" pitchFamily="50" charset="-128"/>
                        </a:rPr>
                        <a:t>年</a:t>
                      </a:r>
                      <a:r>
                        <a:rPr kumimoji="1" lang="en-US" altLang="ja-JP" sz="1200">
                          <a:latin typeface="Meiryo UI" panose="020B0604030504040204" pitchFamily="50" charset="-128"/>
                          <a:ea typeface="Meiryo UI" panose="020B0604030504040204" pitchFamily="50" charset="-128"/>
                        </a:rPr>
                        <a:t>x</a:t>
                      </a:r>
                      <a:r>
                        <a:rPr kumimoji="1" lang="ja-JP" altLang="en-US" sz="1200">
                          <a:latin typeface="Meiryo UI" panose="020B0604030504040204" pitchFamily="50" charset="-128"/>
                          <a:ea typeface="Meiryo UI" panose="020B0604030504040204" pitchFamily="50" charset="-128"/>
                        </a:rPr>
                        <a:t>月期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en-US" altLang="ja-JP" sz="1200">
                          <a:latin typeface="Meiryo UI" panose="020B0604030504040204" pitchFamily="50" charset="-128"/>
                          <a:ea typeface="Meiryo UI" panose="020B0604030504040204" pitchFamily="50" charset="-128"/>
                        </a:rPr>
                        <a:t>20xx</a:t>
                      </a:r>
                      <a:r>
                        <a:rPr kumimoji="1" lang="ja-JP" altLang="en-US" sz="1200">
                          <a:latin typeface="Meiryo UI" panose="020B0604030504040204" pitchFamily="50" charset="-128"/>
                          <a:ea typeface="Meiryo UI" panose="020B0604030504040204" pitchFamily="50" charset="-128"/>
                        </a:rPr>
                        <a:t>年</a:t>
                      </a:r>
                      <a:r>
                        <a:rPr kumimoji="1" lang="en-US" altLang="ja-JP" sz="1200">
                          <a:latin typeface="Meiryo UI" panose="020B0604030504040204" pitchFamily="50" charset="-128"/>
                          <a:ea typeface="Meiryo UI" panose="020B0604030504040204" pitchFamily="50" charset="-128"/>
                        </a:rPr>
                        <a:t>x</a:t>
                      </a:r>
                      <a:r>
                        <a:rPr kumimoji="1" lang="ja-JP" altLang="en-US" sz="1200">
                          <a:latin typeface="Meiryo UI" panose="020B0604030504040204" pitchFamily="50" charset="-128"/>
                          <a:ea typeface="Meiryo UI" panose="020B0604030504040204" pitchFamily="50" charset="-128"/>
                        </a:rPr>
                        <a:t>月期</a:t>
                      </a:r>
                    </a:p>
                  </a:txBody>
                  <a:tcPr>
                    <a:lnL w="12700"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996951091"/>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売上高</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6743642"/>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売上総利益</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21759417"/>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営業利益</a:t>
                      </a:r>
                      <a:endParaRPr lang="zh-CN"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7487070"/>
                  </a:ext>
                </a:extLst>
              </a:tr>
              <a:tr h="275003">
                <a:tc>
                  <a:txBody>
                    <a:bodyPr/>
                    <a:lstStyle/>
                    <a:p>
                      <a:pPr algn="ctr" fontAlgn="ctr">
                        <a:buNone/>
                      </a:pPr>
                      <a:r>
                        <a:rPr lang="zh-CN" altLang="en-US" sz="1200" b="0" i="0" u="none" strike="noStrike">
                          <a:solidFill>
                            <a:srgbClr val="000000"/>
                          </a:solidFill>
                          <a:effectLst/>
                          <a:latin typeface="Meiryo UI" panose="020B0604030504040204" pitchFamily="50" charset="-128"/>
                          <a:ea typeface="Meiryo UI" panose="020B0604030504040204" pitchFamily="50" charset="-128"/>
                        </a:rPr>
                        <a:t>税引前当期純利益</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3577126"/>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当期純利益</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0080660"/>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純資産</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5435985"/>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自己資本</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394019"/>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株主資本</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r">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r">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3774331"/>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総資産</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4639750"/>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流動資産</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90086144"/>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流動負債</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5454198"/>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有利子負債</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5939216"/>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営業キャッシュフロー</a:t>
                      </a:r>
                      <a:endParaRPr lang="en-US" sz="12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r">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r">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1908676"/>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投資キャッシュフロー</a:t>
                      </a:r>
                      <a:endParaRPr lang="en-US" sz="12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283148"/>
                  </a:ext>
                </a:extLst>
              </a:tr>
            </a:tbl>
          </a:graphicData>
        </a:graphic>
      </p:graphicFrame>
      <p:sp>
        <p:nvSpPr>
          <p:cNvPr id="12" name="正方形/長方形 11">
            <a:extLst>
              <a:ext uri="{FF2B5EF4-FFF2-40B4-BE49-F238E27FC236}">
                <a16:creationId xmlns:a16="http://schemas.microsoft.com/office/drawing/2014/main" id="{D8AD4817-8347-C12A-D64D-34C3CD30483B}"/>
              </a:ext>
            </a:extLst>
          </p:cNvPr>
          <p:cNvSpPr/>
          <p:nvPr/>
        </p:nvSpPr>
        <p:spPr>
          <a:xfrm>
            <a:off x="1217994" y="3007793"/>
            <a:ext cx="9756000" cy="270000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直近</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3</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か年の財務項目</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各項目について、以下の通り記載することなお、共同申請の場合は、主申請者についてのみ記載すること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集計区分は、可能な範囲で単体の値を記載すること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財務項目の値は小数第</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位を四捨五入して整数値で記載すること切り捨ての場合は、その旨を表下の備考欄に記載すること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営業利益などがマイナスとなった場合は、「△」などを利用せず、「</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」を用いて数値を記載すること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有利子負債など集計を行っていない財務項目がある場合は、空白にしたうえで、その旨を備考欄に記載すること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その他補足事項がある場合は、備考欄に記載すること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3" name="正方形/長方形 2">
            <a:extLst>
              <a:ext uri="{FF2B5EF4-FFF2-40B4-BE49-F238E27FC236}">
                <a16:creationId xmlns:a16="http://schemas.microsoft.com/office/drawing/2014/main" id="{835F67FE-16BE-BD36-F093-7F5CF41BDE51}"/>
              </a:ext>
            </a:extLst>
          </p:cNvPr>
          <p:cNvSpPr/>
          <p:nvPr/>
        </p:nvSpPr>
        <p:spPr bwMode="gray">
          <a:xfrm>
            <a:off x="155994" y="5898557"/>
            <a:ext cx="11880001" cy="664635"/>
          </a:xfrm>
          <a:prstGeom prst="rect">
            <a:avLst/>
          </a:prstGeom>
          <a:noFill/>
          <a:ln>
            <a:solidFill>
              <a:schemeClr val="tx1">
                <a:lumMod val="50000"/>
                <a:lumOff val="50000"/>
              </a:schemeClr>
            </a:solidFill>
            <a:prstDash val="solid"/>
          </a:ln>
        </p:spPr>
        <p:txBody>
          <a:bodyPr vert="horz" wrap="square" lIns="88641" tIns="44321" rIns="88641" bIns="4432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備考）</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FDFFDECE-5207-E603-C89D-56F46B21D97F}"/>
              </a:ext>
            </a:extLst>
          </p:cNvPr>
          <p:cNvSpPr/>
          <p:nvPr/>
        </p:nvSpPr>
        <p:spPr bwMode="gray">
          <a:xfrm>
            <a:off x="10610850" y="1452286"/>
            <a:ext cx="1425145" cy="258508"/>
          </a:xfrm>
          <a:prstGeom prst="rect">
            <a:avLst/>
          </a:prstGeom>
          <a:noFill/>
          <a:ln>
            <a:noFill/>
            <a:prstDash val="solid"/>
          </a:ln>
        </p:spPr>
        <p:txBody>
          <a:bodyPr vert="horz" wrap="square" lIns="88641" tIns="44321" rIns="88641" bIns="44321" numCol="1" rtlCol="0"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（単位：百万円）</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a:extLst>
              <a:ext uri="{FF2B5EF4-FFF2-40B4-BE49-F238E27FC236}">
                <a16:creationId xmlns:a16="http://schemas.microsoft.com/office/drawing/2014/main" id="{80C388A1-FB25-2C56-0AA7-2012D9212F35}"/>
              </a:ext>
            </a:extLst>
          </p:cNvPr>
          <p:cNvSpPr/>
          <p:nvPr/>
        </p:nvSpPr>
        <p:spPr bwMode="gray">
          <a:xfrm>
            <a:off x="155993" y="1452286"/>
            <a:ext cx="3828177" cy="258508"/>
          </a:xfrm>
          <a:prstGeom prst="rect">
            <a:avLst/>
          </a:prstGeom>
          <a:noFill/>
          <a:ln>
            <a:noFill/>
            <a:prstDash val="solid"/>
          </a:ln>
        </p:spPr>
        <p:txBody>
          <a:bodyPr vert="horz" wrap="square" lIns="88641" tIns="44321" rIns="88641" bIns="4432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事業者名：</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共同申請の場合は、主申請者のみ）</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5" name="タイトル 14">
            <a:extLst>
              <a:ext uri="{FF2B5EF4-FFF2-40B4-BE49-F238E27FC236}">
                <a16:creationId xmlns:a16="http://schemas.microsoft.com/office/drawing/2014/main" id="{0BC05860-39E5-A46B-F287-E41AACDD5EDB}"/>
              </a:ext>
            </a:extLst>
          </p:cNvPr>
          <p:cNvSpPr>
            <a:spLocks noGrp="1"/>
          </p:cNvSpPr>
          <p:nvPr>
            <p:ph type="title"/>
          </p:nvPr>
        </p:nvSpPr>
        <p:spPr/>
        <p:txBody>
          <a:bodyPr vert="horz" rIns="91440">
            <a:normAutofit/>
          </a:bodyPr>
          <a:lstStyle/>
          <a:p>
            <a:r>
              <a:rPr lang="ja-JP" altLang="en-US"/>
              <a:t>［①オ］財務の健全性</a:t>
            </a:r>
          </a:p>
        </p:txBody>
      </p:sp>
      <p:sp>
        <p:nvSpPr>
          <p:cNvPr id="16" name="テキスト プレースホルダー 15">
            <a:extLst>
              <a:ext uri="{FF2B5EF4-FFF2-40B4-BE49-F238E27FC236}">
                <a16:creationId xmlns:a16="http://schemas.microsoft.com/office/drawing/2014/main" id="{4088C546-F5BB-F7D2-7F14-E466C5A43091}"/>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直近</a:t>
            </a:r>
            <a:r>
              <a:rPr lang="en-US" altLang="ja-JP">
                <a:solidFill>
                  <a:srgbClr val="FF0000"/>
                </a:solidFill>
              </a:rPr>
              <a:t>3</a:t>
            </a:r>
            <a:r>
              <a:rPr lang="ja-JP" altLang="en-US">
                <a:solidFill>
                  <a:srgbClr val="FF0000"/>
                </a:solidFill>
              </a:rPr>
              <a:t>か年の財務項目について簡潔に記載すること</a:t>
            </a:r>
            <a:br>
              <a:rPr lang="en-US" altLang="ja-JP">
                <a:solidFill>
                  <a:schemeClr val="accent1"/>
                </a:solidFill>
              </a:rPr>
            </a:br>
            <a:r>
              <a:rPr lang="ja-JP" altLang="en-US">
                <a:solidFill>
                  <a:schemeClr val="accent1"/>
                </a:solidFill>
              </a:rPr>
              <a:t>例）以下のとおり、間接補助事業を円滑に推進する資金力、経営基盤を有する</a:t>
            </a:r>
          </a:p>
        </p:txBody>
      </p:sp>
      <p:sp>
        <p:nvSpPr>
          <p:cNvPr id="2" name="スライド番号プレースホルダー 1">
            <a:extLst>
              <a:ext uri="{FF2B5EF4-FFF2-40B4-BE49-F238E27FC236}">
                <a16:creationId xmlns:a16="http://schemas.microsoft.com/office/drawing/2014/main" id="{AEBC3FF2-5C1C-044B-FBD0-21D057B7AC8C}"/>
              </a:ext>
            </a:extLst>
          </p:cNvPr>
          <p:cNvSpPr>
            <a:spLocks noGrp="1"/>
          </p:cNvSpPr>
          <p:nvPr>
            <p:ph type="sldNum" sz="quarter" idx="14"/>
          </p:nvPr>
        </p:nvSpPr>
        <p:spPr/>
        <p:txBody>
          <a:bodyPr/>
          <a:lstStyle/>
          <a:p>
            <a:fld id="{D9550142-B990-490A-A107-ED7302A7FD52}" type="slidenum">
              <a:rPr lang="en-US" altLang="ja-JP" smtClean="0"/>
              <a:pPr/>
              <a:t>19</a:t>
            </a:fld>
            <a:endParaRPr lang="en-US" altLang="ja-JP">
              <a:solidFill>
                <a:schemeClr val="tx1"/>
              </a:solidFill>
            </a:endParaRPr>
          </a:p>
        </p:txBody>
      </p:sp>
    </p:spTree>
    <p:extLst>
      <p:ext uri="{BB962C8B-B14F-4D97-AF65-F5344CB8AC3E}">
        <p14:creationId xmlns:p14="http://schemas.microsoft.com/office/powerpoint/2010/main" val="1982102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54D7A-5595-C0EE-9A1A-A0AACF0E516C}"/>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C5E4D0A-2A7D-846F-75F1-BC3FB3EA2AC7}"/>
              </a:ext>
            </a:extLst>
          </p:cNvPr>
          <p:cNvGraphicFramePr>
            <a:graphicFrameLocks/>
          </p:cNvGraphicFramePr>
          <p:nvPr>
            <p:custDataLst>
              <p:tags r:id="rId1"/>
            </p:custDataLst>
            <p:extLst>
              <p:ext uri="{D42A27DB-BD31-4B8C-83A1-F6EECF244321}">
                <p14:modId xmlns:p14="http://schemas.microsoft.com/office/powerpoint/2010/main" val="37895065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BC5E4D0A-2A7D-846F-75F1-BC3FB3EA2A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3" name="タイトル 22">
            <a:extLst>
              <a:ext uri="{FF2B5EF4-FFF2-40B4-BE49-F238E27FC236}">
                <a16:creationId xmlns:a16="http://schemas.microsoft.com/office/drawing/2014/main" id="{6D778E24-4ABE-0826-8F34-3FE766196812}"/>
              </a:ext>
            </a:extLst>
          </p:cNvPr>
          <p:cNvSpPr>
            <a:spLocks noGrp="1"/>
          </p:cNvSpPr>
          <p:nvPr>
            <p:ph type="title"/>
          </p:nvPr>
        </p:nvSpPr>
        <p:spPr/>
        <p:txBody>
          <a:bodyPr vert="horz" rIns="91440">
            <a:normAutofit/>
          </a:bodyPr>
          <a:lstStyle/>
          <a:p>
            <a:r>
              <a:rPr lang="ja-JP" altLang="en-US"/>
              <a:t>１．間接補助事業の概要</a:t>
            </a:r>
          </a:p>
        </p:txBody>
      </p:sp>
      <p:sp>
        <p:nvSpPr>
          <p:cNvPr id="28" name="テキスト プレースホルダー 27">
            <a:extLst>
              <a:ext uri="{FF2B5EF4-FFF2-40B4-BE49-F238E27FC236}">
                <a16:creationId xmlns:a16="http://schemas.microsoft.com/office/drawing/2014/main" id="{E89350CA-A1BF-A925-F6D3-04C5702F0313}"/>
              </a:ext>
            </a:extLst>
          </p:cNvPr>
          <p:cNvSpPr>
            <a:spLocks noGrp="1"/>
          </p:cNvSpPr>
          <p:nvPr>
            <p:ph type="body" sz="quarter" idx="13"/>
          </p:nvPr>
        </p:nvSpPr>
        <p:spPr>
          <a:xfrm>
            <a:off x="283664" y="692150"/>
            <a:ext cx="11624673" cy="864440"/>
          </a:xfrm>
        </p:spPr>
        <p:txBody>
          <a:bodyPr/>
          <a:lstStyle/>
          <a:p>
            <a:r>
              <a:rPr lang="ja-JP" altLang="en-US">
                <a:solidFill>
                  <a:srgbClr val="FF0000"/>
                </a:solidFill>
              </a:rPr>
              <a:t>事業概要について簡潔に記載すること</a:t>
            </a:r>
            <a:endParaRPr lang="en-US" altLang="ja-JP">
              <a:solidFill>
                <a:srgbClr val="FF0000"/>
              </a:solidFill>
            </a:endParaRPr>
          </a:p>
          <a:p>
            <a:r>
              <a:rPr lang="ja-JP" altLang="en-US">
                <a:solidFill>
                  <a:schemeClr val="accent1"/>
                </a:solidFill>
              </a:rPr>
              <a:t>例：○○を導入して</a:t>
            </a:r>
            <a:r>
              <a:rPr lang="en-US" altLang="ja-JP">
                <a:solidFill>
                  <a:schemeClr val="accent1"/>
                </a:solidFill>
              </a:rPr>
              <a:t>××</a:t>
            </a:r>
            <a:r>
              <a:rPr lang="ja-JP" altLang="en-US">
                <a:solidFill>
                  <a:schemeClr val="accent1"/>
                </a:solidFill>
              </a:rPr>
              <a:t>を製造する～</a:t>
            </a:r>
          </a:p>
        </p:txBody>
      </p:sp>
      <p:sp>
        <p:nvSpPr>
          <p:cNvPr id="56" name="テキスト ボックス 55">
            <a:extLst>
              <a:ext uri="{FF2B5EF4-FFF2-40B4-BE49-F238E27FC236}">
                <a16:creationId xmlns:a16="http://schemas.microsoft.com/office/drawing/2014/main" id="{5012685B-2C7C-ADA5-214B-DB46CDD1B602}"/>
              </a:ext>
            </a:extLst>
          </p:cNvPr>
          <p:cNvSpPr txBox="1"/>
          <p:nvPr/>
        </p:nvSpPr>
        <p:spPr>
          <a:xfrm>
            <a:off x="6806913" y="2604396"/>
            <a:ext cx="372450" cy="1070805"/>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eaVert"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実施場所・</a:t>
            </a:r>
            <a:endParaRPr kumimoji="0" lang="en-US" altLang="ja-JP"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対象設備</a:t>
            </a:r>
          </a:p>
        </p:txBody>
      </p:sp>
      <p:sp>
        <p:nvSpPr>
          <p:cNvPr id="57" name="テキスト ボックス 56">
            <a:extLst>
              <a:ext uri="{FF2B5EF4-FFF2-40B4-BE49-F238E27FC236}">
                <a16:creationId xmlns:a16="http://schemas.microsoft.com/office/drawing/2014/main" id="{1CC904A3-D9BB-D12A-A1B0-E4CE73D1336A}"/>
              </a:ext>
            </a:extLst>
          </p:cNvPr>
          <p:cNvSpPr txBox="1"/>
          <p:nvPr/>
        </p:nvSpPr>
        <p:spPr>
          <a:xfrm>
            <a:off x="7260491" y="3171201"/>
            <a:ext cx="912650"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対象設備</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0" name="テキスト ボックス 59">
            <a:extLst>
              <a:ext uri="{FF2B5EF4-FFF2-40B4-BE49-F238E27FC236}">
                <a16:creationId xmlns:a16="http://schemas.microsoft.com/office/drawing/2014/main" id="{50A7589A-924F-2149-76A5-D2777914BA97}"/>
              </a:ext>
            </a:extLst>
          </p:cNvPr>
          <p:cNvSpPr txBox="1"/>
          <p:nvPr/>
        </p:nvSpPr>
        <p:spPr>
          <a:xfrm>
            <a:off x="610908" y="2039014"/>
            <a:ext cx="1366227" cy="2389599"/>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間接補助事業の</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目的・実施内容</a:t>
            </a:r>
          </a:p>
        </p:txBody>
      </p:sp>
      <p:sp>
        <p:nvSpPr>
          <p:cNvPr id="61" name="正方形/長方形 60">
            <a:extLst>
              <a:ext uri="{FF2B5EF4-FFF2-40B4-BE49-F238E27FC236}">
                <a16:creationId xmlns:a16="http://schemas.microsoft.com/office/drawing/2014/main" id="{A2F0D5F1-684D-AC7B-9604-D81782B01E7B}"/>
              </a:ext>
            </a:extLst>
          </p:cNvPr>
          <p:cNvSpPr/>
          <p:nvPr/>
        </p:nvSpPr>
        <p:spPr>
          <a:xfrm>
            <a:off x="2049217" y="2040505"/>
            <a:ext cx="4576564" cy="2376576"/>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基本的事項・事業概要</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書きぶり例</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本事業は、〇〇分野における脱炭素化の加速を目的として、当社が保有する〇〇技術を用いた〇〇設備を導入・高度化するものである。本事業の実施により、〇〇工程におけるエネルギー効率の向上および</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CO₂</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排出削減を実現し、我が国の</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GX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政策が掲げる〇〇の達成に貢献することを目指す。</a:t>
            </a:r>
            <a:endPar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本事業は、</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YYYY</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MM</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月に着工し、</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YYYY</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MM</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月の完了を予定しており、事業完了後は〇〇用途向けに本設備を本格稼働させる計画である。</a:t>
            </a:r>
            <a:endPar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実施体制としては、当社を幹事企業とし、〇〇分野に強みを持つ</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社および△△社と連携して実施する。</a:t>
            </a:r>
          </a:p>
        </p:txBody>
      </p:sp>
      <p:sp>
        <p:nvSpPr>
          <p:cNvPr id="62" name="テキスト ボックス 61">
            <a:extLst>
              <a:ext uri="{FF2B5EF4-FFF2-40B4-BE49-F238E27FC236}">
                <a16:creationId xmlns:a16="http://schemas.microsoft.com/office/drawing/2014/main" id="{035DC41A-0670-0027-9EC7-838E0028E223}"/>
              </a:ext>
            </a:extLst>
          </p:cNvPr>
          <p:cNvSpPr txBox="1"/>
          <p:nvPr/>
        </p:nvSpPr>
        <p:spPr>
          <a:xfrm>
            <a:off x="7260491" y="2604397"/>
            <a:ext cx="912650" cy="502558"/>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施設名称</a:t>
            </a:r>
          </a:p>
        </p:txBody>
      </p:sp>
      <p:sp>
        <p:nvSpPr>
          <p:cNvPr id="63" name="正方形/長方形 62">
            <a:extLst>
              <a:ext uri="{FF2B5EF4-FFF2-40B4-BE49-F238E27FC236}">
                <a16:creationId xmlns:a16="http://schemas.microsoft.com/office/drawing/2014/main" id="{5F674519-CE4E-18DB-69B0-EF4BB42F1FC3}"/>
              </a:ext>
            </a:extLst>
          </p:cNvPr>
          <p:cNvSpPr/>
          <p:nvPr/>
        </p:nvSpPr>
        <p:spPr>
          <a:xfrm>
            <a:off x="8268222" y="2604397"/>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64" name="正方形/長方形 63">
            <a:extLst>
              <a:ext uri="{FF2B5EF4-FFF2-40B4-BE49-F238E27FC236}">
                <a16:creationId xmlns:a16="http://schemas.microsoft.com/office/drawing/2014/main" id="{FF9CEB20-5702-5B36-30B7-0EB837D8475B}"/>
              </a:ext>
            </a:extLst>
          </p:cNvPr>
          <p:cNvSpPr/>
          <p:nvPr/>
        </p:nvSpPr>
        <p:spPr>
          <a:xfrm>
            <a:off x="8268222" y="3172307"/>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65" name="テキスト ボックス 64">
            <a:extLst>
              <a:ext uri="{FF2B5EF4-FFF2-40B4-BE49-F238E27FC236}">
                <a16:creationId xmlns:a16="http://schemas.microsoft.com/office/drawing/2014/main" id="{4D3C2A2D-C118-C2AF-576F-9DA81FF1CBDA}"/>
              </a:ext>
            </a:extLst>
          </p:cNvPr>
          <p:cNvSpPr txBox="1"/>
          <p:nvPr/>
        </p:nvSpPr>
        <p:spPr>
          <a:xfrm>
            <a:off x="157331" y="1471440"/>
            <a:ext cx="1819804" cy="504000"/>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事業名称</a:t>
            </a:r>
          </a:p>
        </p:txBody>
      </p:sp>
      <p:sp>
        <p:nvSpPr>
          <p:cNvPr id="66" name="正方形/長方形 65">
            <a:extLst>
              <a:ext uri="{FF2B5EF4-FFF2-40B4-BE49-F238E27FC236}">
                <a16:creationId xmlns:a16="http://schemas.microsoft.com/office/drawing/2014/main" id="{69B8C2DF-06BB-169D-9705-187394BC0F55}"/>
              </a:ext>
            </a:extLst>
          </p:cNvPr>
          <p:cNvSpPr/>
          <p:nvPr/>
        </p:nvSpPr>
        <p:spPr>
          <a:xfrm>
            <a:off x="2049217" y="1471440"/>
            <a:ext cx="4576564"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67" name="テキスト ボックス 66">
            <a:extLst>
              <a:ext uri="{FF2B5EF4-FFF2-40B4-BE49-F238E27FC236}">
                <a16:creationId xmlns:a16="http://schemas.microsoft.com/office/drawing/2014/main" id="{45501BAD-5CD5-3CFA-3BB0-ACAB07D1F14E}"/>
              </a:ext>
            </a:extLst>
          </p:cNvPr>
          <p:cNvSpPr txBox="1"/>
          <p:nvPr/>
        </p:nvSpPr>
        <p:spPr>
          <a:xfrm>
            <a:off x="157331" y="2038245"/>
            <a:ext cx="372450" cy="4490064"/>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eaVert"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実施内容</a:t>
            </a:r>
          </a:p>
        </p:txBody>
      </p:sp>
      <p:sp>
        <p:nvSpPr>
          <p:cNvPr id="68" name="正方形/長方形 67">
            <a:extLst>
              <a:ext uri="{FF2B5EF4-FFF2-40B4-BE49-F238E27FC236}">
                <a16:creationId xmlns:a16="http://schemas.microsoft.com/office/drawing/2014/main" id="{EA652FC1-F625-B748-027A-8BEBF80F1BEB}"/>
              </a:ext>
            </a:extLst>
          </p:cNvPr>
          <p:cNvSpPr/>
          <p:nvPr/>
        </p:nvSpPr>
        <p:spPr>
          <a:xfrm>
            <a:off x="2049217" y="4522559"/>
            <a:ext cx="4576563"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en-US" altLang="ja-JP" sz="1200" b="0" i="0" u="none" strike="noStrike" kern="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p>
        </p:txBody>
      </p:sp>
      <p:sp>
        <p:nvSpPr>
          <p:cNvPr id="69" name="テキスト ボックス 68">
            <a:extLst>
              <a:ext uri="{FF2B5EF4-FFF2-40B4-BE49-F238E27FC236}">
                <a16:creationId xmlns:a16="http://schemas.microsoft.com/office/drawing/2014/main" id="{C5DF2BD0-9357-5FA3-12D1-196F4F15383A}"/>
              </a:ext>
            </a:extLst>
          </p:cNvPr>
          <p:cNvSpPr txBox="1"/>
          <p:nvPr/>
        </p:nvSpPr>
        <p:spPr>
          <a:xfrm>
            <a:off x="7259539" y="3741735"/>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投資規模</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0" name="正方形/長方形 69">
            <a:extLst>
              <a:ext uri="{FF2B5EF4-FFF2-40B4-BE49-F238E27FC236}">
                <a16:creationId xmlns:a16="http://schemas.microsoft.com/office/drawing/2014/main" id="{C6D669CF-F658-44E3-7449-1E62F4826DE0}"/>
              </a:ext>
            </a:extLst>
          </p:cNvPr>
          <p:cNvSpPr/>
          <p:nvPr/>
        </p:nvSpPr>
        <p:spPr>
          <a:xfrm>
            <a:off x="8268222" y="3743080"/>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円（うち、補助対象経費総額　</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p>
        </p:txBody>
      </p:sp>
      <p:sp>
        <p:nvSpPr>
          <p:cNvPr id="71" name="テキスト ボックス 70">
            <a:extLst>
              <a:ext uri="{FF2B5EF4-FFF2-40B4-BE49-F238E27FC236}">
                <a16:creationId xmlns:a16="http://schemas.microsoft.com/office/drawing/2014/main" id="{5B55026C-8811-5A54-D96F-3FA3C0E39921}"/>
              </a:ext>
            </a:extLst>
          </p:cNvPr>
          <p:cNvSpPr txBox="1"/>
          <p:nvPr/>
        </p:nvSpPr>
        <p:spPr>
          <a:xfrm>
            <a:off x="6806913" y="3738452"/>
            <a:ext cx="372450" cy="2780265"/>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eaVert"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投資計画</a:t>
            </a:r>
          </a:p>
        </p:txBody>
      </p:sp>
      <p:sp>
        <p:nvSpPr>
          <p:cNvPr id="72" name="テキスト ボックス 71">
            <a:extLst>
              <a:ext uri="{FF2B5EF4-FFF2-40B4-BE49-F238E27FC236}">
                <a16:creationId xmlns:a16="http://schemas.microsoft.com/office/drawing/2014/main" id="{6C8930B1-682C-47C3-799C-C568429787DC}"/>
              </a:ext>
            </a:extLst>
          </p:cNvPr>
          <p:cNvSpPr txBox="1"/>
          <p:nvPr/>
        </p:nvSpPr>
        <p:spPr>
          <a:xfrm>
            <a:off x="7259539" y="4309981"/>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補助率</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3" name="正方形/長方形 72">
            <a:extLst>
              <a:ext uri="{FF2B5EF4-FFF2-40B4-BE49-F238E27FC236}">
                <a16:creationId xmlns:a16="http://schemas.microsoft.com/office/drawing/2014/main" id="{4EBF56A5-11BE-CD91-F0C6-2495FCAAE57A}"/>
              </a:ext>
            </a:extLst>
          </p:cNvPr>
          <p:cNvSpPr/>
          <p:nvPr/>
        </p:nvSpPr>
        <p:spPr>
          <a:xfrm>
            <a:off x="8268222" y="4310990"/>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p>
        </p:txBody>
      </p:sp>
      <p:sp>
        <p:nvSpPr>
          <p:cNvPr id="74" name="テキスト ボックス 73">
            <a:extLst>
              <a:ext uri="{FF2B5EF4-FFF2-40B4-BE49-F238E27FC236}">
                <a16:creationId xmlns:a16="http://schemas.microsoft.com/office/drawing/2014/main" id="{AC75F271-5ECD-19FB-633B-A219E5ED2817}"/>
              </a:ext>
            </a:extLst>
          </p:cNvPr>
          <p:cNvSpPr txBox="1"/>
          <p:nvPr/>
        </p:nvSpPr>
        <p:spPr>
          <a:xfrm>
            <a:off x="7259539" y="4878227"/>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交付申請額</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5" name="正方形/長方形 74">
            <a:extLst>
              <a:ext uri="{FF2B5EF4-FFF2-40B4-BE49-F238E27FC236}">
                <a16:creationId xmlns:a16="http://schemas.microsoft.com/office/drawing/2014/main" id="{389181C7-7464-A360-3F9C-8BC2F447C305}"/>
              </a:ext>
            </a:extLst>
          </p:cNvPr>
          <p:cNvSpPr/>
          <p:nvPr/>
        </p:nvSpPr>
        <p:spPr>
          <a:xfrm>
            <a:off x="8268222" y="4878900"/>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p>
        </p:txBody>
      </p:sp>
      <p:sp>
        <p:nvSpPr>
          <p:cNvPr id="76" name="テキスト ボックス 75">
            <a:extLst>
              <a:ext uri="{FF2B5EF4-FFF2-40B4-BE49-F238E27FC236}">
                <a16:creationId xmlns:a16="http://schemas.microsoft.com/office/drawing/2014/main" id="{4BAB9577-9A48-8B1F-CCF9-A28664A1A9B8}"/>
              </a:ext>
            </a:extLst>
          </p:cNvPr>
          <p:cNvSpPr txBox="1"/>
          <p:nvPr/>
        </p:nvSpPr>
        <p:spPr>
          <a:xfrm>
            <a:off x="7259539" y="5446473"/>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開始予定日</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7" name="正方形/長方形 76">
            <a:extLst>
              <a:ext uri="{FF2B5EF4-FFF2-40B4-BE49-F238E27FC236}">
                <a16:creationId xmlns:a16="http://schemas.microsoft.com/office/drawing/2014/main" id="{7DF5E079-4A3B-72BE-0E2A-68D6A4A6CDD9}"/>
              </a:ext>
            </a:extLst>
          </p:cNvPr>
          <p:cNvSpPr/>
          <p:nvPr/>
        </p:nvSpPr>
        <p:spPr>
          <a:xfrm>
            <a:off x="8268222" y="5446810"/>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YYYY/MM/DD</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78" name="テキスト ボックス 77">
            <a:extLst>
              <a:ext uri="{FF2B5EF4-FFF2-40B4-BE49-F238E27FC236}">
                <a16:creationId xmlns:a16="http://schemas.microsoft.com/office/drawing/2014/main" id="{963831A1-5036-8182-96A6-EDFD3F535205}"/>
              </a:ext>
            </a:extLst>
          </p:cNvPr>
          <p:cNvSpPr txBox="1"/>
          <p:nvPr/>
        </p:nvSpPr>
        <p:spPr>
          <a:xfrm>
            <a:off x="7259539" y="6014717"/>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終了予定日</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9" name="正方形/長方形 78">
            <a:extLst>
              <a:ext uri="{FF2B5EF4-FFF2-40B4-BE49-F238E27FC236}">
                <a16:creationId xmlns:a16="http://schemas.microsoft.com/office/drawing/2014/main" id="{27F731CE-8712-24CB-F486-17600F4BE496}"/>
              </a:ext>
            </a:extLst>
          </p:cNvPr>
          <p:cNvSpPr/>
          <p:nvPr/>
        </p:nvSpPr>
        <p:spPr>
          <a:xfrm>
            <a:off x="8268222" y="6014717"/>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YYYY/MM/DD</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80" name="正方形/長方形 79">
            <a:extLst>
              <a:ext uri="{FF2B5EF4-FFF2-40B4-BE49-F238E27FC236}">
                <a16:creationId xmlns:a16="http://schemas.microsoft.com/office/drawing/2014/main" id="{03A216A1-EB6B-8F2C-7CC7-BC0C00EA04D8}"/>
              </a:ext>
            </a:extLst>
          </p:cNvPr>
          <p:cNvSpPr/>
          <p:nvPr/>
        </p:nvSpPr>
        <p:spPr>
          <a:xfrm>
            <a:off x="2049217" y="5116668"/>
            <a:ext cx="4576564" cy="659609"/>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t/</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年度）</a:t>
            </a:r>
          </a:p>
        </p:txBody>
      </p:sp>
      <p:sp>
        <p:nvSpPr>
          <p:cNvPr id="81" name="テキスト ボックス 80">
            <a:extLst>
              <a:ext uri="{FF2B5EF4-FFF2-40B4-BE49-F238E27FC236}">
                <a16:creationId xmlns:a16="http://schemas.microsoft.com/office/drawing/2014/main" id="{7610F491-988F-0328-5283-A8110EF5B910}"/>
              </a:ext>
            </a:extLst>
          </p:cNvPr>
          <p:cNvSpPr txBox="1"/>
          <p:nvPr/>
        </p:nvSpPr>
        <p:spPr>
          <a:xfrm>
            <a:off x="610908" y="4523504"/>
            <a:ext cx="1366227" cy="503056"/>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0" lang="en-US" altLang="ja-JP" sz="1200" b="0" i="0" u="none" strike="noStrike" kern="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排出削減効果・</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削減コスト</a:t>
            </a:r>
          </a:p>
        </p:txBody>
      </p:sp>
      <p:sp>
        <p:nvSpPr>
          <p:cNvPr id="82" name="テキスト ボックス 81">
            <a:extLst>
              <a:ext uri="{FF2B5EF4-FFF2-40B4-BE49-F238E27FC236}">
                <a16:creationId xmlns:a16="http://schemas.microsoft.com/office/drawing/2014/main" id="{D258D1DF-C596-CAD7-F0EA-4C83BD478250}"/>
              </a:ext>
            </a:extLst>
          </p:cNvPr>
          <p:cNvSpPr txBox="1"/>
          <p:nvPr/>
        </p:nvSpPr>
        <p:spPr>
          <a:xfrm>
            <a:off x="610908" y="5121451"/>
            <a:ext cx="1366227" cy="658374"/>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製造能力目標・</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達成目標年度</a:t>
            </a:r>
            <a:endParaRPr kumimoji="0" lang="en-US" altLang="ja-JP" sz="1050" b="0" i="0" u="none" strike="sng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3" name="正方形/長方形 82">
            <a:extLst>
              <a:ext uri="{FF2B5EF4-FFF2-40B4-BE49-F238E27FC236}">
                <a16:creationId xmlns:a16="http://schemas.microsoft.com/office/drawing/2014/main" id="{FB4436BC-ACA1-285F-7251-98DB8DC2482C}"/>
              </a:ext>
            </a:extLst>
          </p:cNvPr>
          <p:cNvSpPr/>
          <p:nvPr/>
        </p:nvSpPr>
        <p:spPr>
          <a:xfrm>
            <a:off x="2049217" y="5864861"/>
            <a:ext cx="4576564" cy="65961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84" name="テキスト ボックス 83">
            <a:extLst>
              <a:ext uri="{FF2B5EF4-FFF2-40B4-BE49-F238E27FC236}">
                <a16:creationId xmlns:a16="http://schemas.microsoft.com/office/drawing/2014/main" id="{6FB27703-34B0-4523-B6D8-75FD7ABFAC81}"/>
              </a:ext>
            </a:extLst>
          </p:cNvPr>
          <p:cNvSpPr txBox="1"/>
          <p:nvPr/>
        </p:nvSpPr>
        <p:spPr>
          <a:xfrm>
            <a:off x="610908" y="5869933"/>
            <a:ext cx="1366227" cy="658375"/>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主要用途市場</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・主要顧客</a:t>
            </a:r>
          </a:p>
        </p:txBody>
      </p:sp>
      <p:sp>
        <p:nvSpPr>
          <p:cNvPr id="85" name="テキスト ボックス 84">
            <a:extLst>
              <a:ext uri="{FF2B5EF4-FFF2-40B4-BE49-F238E27FC236}">
                <a16:creationId xmlns:a16="http://schemas.microsoft.com/office/drawing/2014/main" id="{9DAB00F3-D737-2CB5-673D-BFE0CA94B74D}"/>
              </a:ext>
            </a:extLst>
          </p:cNvPr>
          <p:cNvSpPr txBox="1"/>
          <p:nvPr/>
        </p:nvSpPr>
        <p:spPr>
          <a:xfrm>
            <a:off x="6806913" y="1471440"/>
            <a:ext cx="372450" cy="1070805"/>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eaVert"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実施体制</a:t>
            </a:r>
          </a:p>
        </p:txBody>
      </p:sp>
      <p:sp>
        <p:nvSpPr>
          <p:cNvPr id="86" name="正方形/長方形 85">
            <a:extLst>
              <a:ext uri="{FF2B5EF4-FFF2-40B4-BE49-F238E27FC236}">
                <a16:creationId xmlns:a16="http://schemas.microsoft.com/office/drawing/2014/main" id="{0AF852E7-7AE9-DD66-F1B7-3A9B40E4B5F7}"/>
              </a:ext>
            </a:extLst>
          </p:cNvPr>
          <p:cNvSpPr/>
          <p:nvPr/>
        </p:nvSpPr>
        <p:spPr>
          <a:xfrm>
            <a:off x="7259539" y="1471439"/>
            <a:ext cx="4775131" cy="1070803"/>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（主申請者）</a:t>
            </a:r>
            <a:endPar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（共同申請者、連携先）</a:t>
            </a:r>
            <a:endPar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9" name="スライド番号プレースホルダー 28">
            <a:extLst>
              <a:ext uri="{FF2B5EF4-FFF2-40B4-BE49-F238E27FC236}">
                <a16:creationId xmlns:a16="http://schemas.microsoft.com/office/drawing/2014/main" id="{3E12F160-E25C-1740-F231-F5AF254F5E63}"/>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メイリオ"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メイリオ" panose="020B0604030504040204" pitchFamily="50" charset="-128"/>
              <a:cs typeface="+mn-cs"/>
            </a:endParaRPr>
          </a:p>
        </p:txBody>
      </p:sp>
      <p:sp>
        <p:nvSpPr>
          <p:cNvPr id="30" name="正方形/長方形 29">
            <a:extLst>
              <a:ext uri="{FF2B5EF4-FFF2-40B4-BE49-F238E27FC236}">
                <a16:creationId xmlns:a16="http://schemas.microsoft.com/office/drawing/2014/main" id="{707A66EC-379D-3361-5B2B-96B7093A3633}"/>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2" name="正方形/長方形 1">
            <a:extLst>
              <a:ext uri="{FF2B5EF4-FFF2-40B4-BE49-F238E27FC236}">
                <a16:creationId xmlns:a16="http://schemas.microsoft.com/office/drawing/2014/main" id="{8E1E011B-73CA-FD2F-9110-7AB43207570B}"/>
              </a:ext>
            </a:extLst>
          </p:cNvPr>
          <p:cNvSpPr/>
          <p:nvPr/>
        </p:nvSpPr>
        <p:spPr>
          <a:xfrm>
            <a:off x="2161953" y="3675201"/>
            <a:ext cx="7868093" cy="141845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ja-JP" sz="1400">
                <a:solidFill>
                  <a:srgbClr val="FF0000"/>
                </a:solidFill>
                <a:latin typeface="Meiryo UI" panose="020B0604030504040204" pitchFamily="50" charset="-128"/>
                <a:ea typeface="Meiryo UI" panose="020B0604030504040204" pitchFamily="50" charset="-128"/>
              </a:rPr>
              <a:t>GX</a:t>
            </a:r>
            <a:r>
              <a:rPr lang="ja-JP" altLang="en-US" sz="1400">
                <a:solidFill>
                  <a:srgbClr val="FF0000"/>
                </a:solidFill>
                <a:latin typeface="Meiryo UI" panose="020B0604030504040204" pitchFamily="50" charset="-128"/>
                <a:ea typeface="Meiryo UI" panose="020B0604030504040204" pitchFamily="50" charset="-128"/>
              </a:rPr>
              <a:t>の観点から見た申請事業の概要を記載すること（</a:t>
            </a:r>
            <a:r>
              <a:rPr lang="en-US" altLang="ja-JP" sz="1400">
                <a:solidFill>
                  <a:srgbClr val="FF0000"/>
                </a:solidFill>
                <a:latin typeface="Meiryo UI" panose="020B0604030504040204" pitchFamily="50" charset="-128"/>
                <a:ea typeface="Meiryo UI" panose="020B0604030504040204" pitchFamily="50" charset="-128"/>
              </a:rPr>
              <a:t>GX</a:t>
            </a:r>
            <a:r>
              <a:rPr lang="ja-JP" altLang="en-US" sz="1400">
                <a:solidFill>
                  <a:srgbClr val="FF0000"/>
                </a:solidFill>
                <a:latin typeface="Meiryo UI" panose="020B0604030504040204" pitchFamily="50" charset="-128"/>
                <a:ea typeface="Meiryo UI" panose="020B0604030504040204" pitchFamily="50" charset="-128"/>
              </a:rPr>
              <a:t>のどういった課題にどのように貢献するか）</a:t>
            </a:r>
            <a:endParaRPr lang="en-US" altLang="ja-JP" sz="1400">
              <a:solidFill>
                <a:srgbClr val="FF0000"/>
              </a:solidFill>
              <a:latin typeface="Meiryo UI" panose="020B0604030504040204" pitchFamily="50" charset="-128"/>
              <a:ea typeface="Meiryo UI" panose="020B0604030504040204" pitchFamily="50" charset="-128"/>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563990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A7FF9-F01D-C74A-63DB-16E62E578E06}"/>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F84C849-7ED1-94DC-2230-1C598E2A5E2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0F84C849-7ED1-94DC-2230-1C598E2A5E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正方形/長方形 9">
            <a:extLst>
              <a:ext uri="{FF2B5EF4-FFF2-40B4-BE49-F238E27FC236}">
                <a16:creationId xmlns:a16="http://schemas.microsoft.com/office/drawing/2014/main" id="{44DD40B9-C6E6-0141-0D41-AC489BA897A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4" name="正方形/長方形 3">
            <a:extLst>
              <a:ext uri="{FF2B5EF4-FFF2-40B4-BE49-F238E27FC236}">
                <a16:creationId xmlns:a16="http://schemas.microsoft.com/office/drawing/2014/main" id="{FBB5188D-F46A-C98F-64F2-AA64534664FF}"/>
              </a:ext>
            </a:extLst>
          </p:cNvPr>
          <p:cNvSpPr/>
          <p:nvPr/>
        </p:nvSpPr>
        <p:spPr>
          <a:xfrm>
            <a:off x="1836017" y="2544376"/>
            <a:ext cx="7868093" cy="303903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スケジュール</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→簡潔にタスク分解したうえで、間接補助事業のスケジュールの全体感を記載すること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なお、以下に注意すること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計画における重要なマイルストーンを明記すること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設備導入、商用生産開始、投資回収の</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3</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時点を明記すること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1" name="タイトル 10">
            <a:extLst>
              <a:ext uri="{FF2B5EF4-FFF2-40B4-BE49-F238E27FC236}">
                <a16:creationId xmlns:a16="http://schemas.microsoft.com/office/drawing/2014/main" id="{36C61251-447B-F4FA-7823-6EF83C5FFA04}"/>
              </a:ext>
            </a:extLst>
          </p:cNvPr>
          <p:cNvSpPr>
            <a:spLocks noGrp="1"/>
          </p:cNvSpPr>
          <p:nvPr>
            <p:ph type="title"/>
          </p:nvPr>
        </p:nvSpPr>
        <p:spPr/>
        <p:txBody>
          <a:bodyPr vert="horz" rIns="91440">
            <a:normAutofit/>
          </a:bodyPr>
          <a:lstStyle/>
          <a:p>
            <a:r>
              <a:rPr lang="ja-JP" altLang="en-US"/>
              <a:t>［①カ </a:t>
            </a:r>
            <a:r>
              <a:rPr lang="en-US" altLang="ja-JP"/>
              <a:t>ⅰ</a:t>
            </a:r>
            <a:r>
              <a:rPr lang="ja-JP" altLang="en-US"/>
              <a:t>］間接補助事業の実現性（間接補助事業の内容及び実施スケジュール）</a:t>
            </a:r>
          </a:p>
        </p:txBody>
      </p:sp>
      <p:sp>
        <p:nvSpPr>
          <p:cNvPr id="12" name="テキスト プレースホルダー 11">
            <a:extLst>
              <a:ext uri="{FF2B5EF4-FFF2-40B4-BE49-F238E27FC236}">
                <a16:creationId xmlns:a16="http://schemas.microsoft.com/office/drawing/2014/main" id="{36F56769-5098-D535-0B97-30B7FB4D7DF7}"/>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スケジュールについて簡潔に記載すること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年までに</a:t>
            </a:r>
            <a:r>
              <a:rPr lang="en-US" altLang="ja-JP">
                <a:solidFill>
                  <a:schemeClr val="accent1"/>
                </a:solidFill>
              </a:rPr>
              <a:t>xx</a:t>
            </a:r>
            <a:r>
              <a:rPr lang="ja-JP" altLang="en-US">
                <a:solidFill>
                  <a:schemeClr val="accent1"/>
                </a:solidFill>
              </a:rPr>
              <a:t>を実施、</a:t>
            </a:r>
            <a:r>
              <a:rPr lang="en-US" altLang="ja-JP">
                <a:solidFill>
                  <a:schemeClr val="accent1"/>
                </a:solidFill>
              </a:rPr>
              <a:t>xx</a:t>
            </a:r>
            <a:r>
              <a:rPr lang="ja-JP" altLang="en-US">
                <a:solidFill>
                  <a:schemeClr val="accent1"/>
                </a:solidFill>
              </a:rPr>
              <a:t>年までに</a:t>
            </a:r>
            <a:r>
              <a:rPr lang="en-US" altLang="ja-JP">
                <a:solidFill>
                  <a:schemeClr val="accent1"/>
                </a:solidFill>
              </a:rPr>
              <a:t>xx</a:t>
            </a:r>
            <a:r>
              <a:rPr lang="ja-JP" altLang="en-US">
                <a:solidFill>
                  <a:schemeClr val="accent1"/>
                </a:solidFill>
              </a:rPr>
              <a:t>を実施。</a:t>
            </a:r>
            <a:r>
              <a:rPr lang="en-US" altLang="ja-JP">
                <a:solidFill>
                  <a:schemeClr val="accent1"/>
                </a:solidFill>
              </a:rPr>
              <a:t>xx</a:t>
            </a:r>
            <a:r>
              <a:rPr lang="ja-JP" altLang="en-US">
                <a:solidFill>
                  <a:schemeClr val="accent1"/>
                </a:solidFill>
              </a:rPr>
              <a:t>年には間接補助事業の終了を目指す</a:t>
            </a:r>
          </a:p>
        </p:txBody>
      </p:sp>
      <p:sp>
        <p:nvSpPr>
          <p:cNvPr id="2" name="スライド番号プレースホルダー 1">
            <a:extLst>
              <a:ext uri="{FF2B5EF4-FFF2-40B4-BE49-F238E27FC236}">
                <a16:creationId xmlns:a16="http://schemas.microsoft.com/office/drawing/2014/main" id="{4BBE28F2-41C1-ED83-F9CE-93305A0FF692}"/>
              </a:ext>
            </a:extLst>
          </p:cNvPr>
          <p:cNvSpPr>
            <a:spLocks noGrp="1"/>
          </p:cNvSpPr>
          <p:nvPr>
            <p:ph type="sldNum" sz="quarter" idx="14"/>
          </p:nvPr>
        </p:nvSpPr>
        <p:spPr/>
        <p:txBody>
          <a:bodyPr/>
          <a:lstStyle/>
          <a:p>
            <a:fld id="{D9550142-B990-490A-A107-ED7302A7FD52}" type="slidenum">
              <a:rPr lang="en-US" altLang="ja-JP" smtClean="0"/>
              <a:pPr/>
              <a:t>20</a:t>
            </a:fld>
            <a:endParaRPr lang="en-US" altLang="ja-JP">
              <a:solidFill>
                <a:schemeClr val="tx1"/>
              </a:solidFill>
            </a:endParaRPr>
          </a:p>
        </p:txBody>
      </p:sp>
    </p:spTree>
    <p:extLst>
      <p:ext uri="{BB962C8B-B14F-4D97-AF65-F5344CB8AC3E}">
        <p14:creationId xmlns:p14="http://schemas.microsoft.com/office/powerpoint/2010/main" val="156078301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A16F-F3D3-C58E-4246-3BA96565934C}"/>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B714B50-CBCB-D015-11E6-FEBA3EEB4FB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FB714B50-CBCB-D015-11E6-FEBA3EEB4FB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正方形/長方形 9">
            <a:extLst>
              <a:ext uri="{FF2B5EF4-FFF2-40B4-BE49-F238E27FC236}">
                <a16:creationId xmlns:a16="http://schemas.microsoft.com/office/drawing/2014/main" id="{3BFB2222-16F9-497C-26D1-E96898F30A1E}"/>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4" name="正方形/長方形 3">
            <a:extLst>
              <a:ext uri="{FF2B5EF4-FFF2-40B4-BE49-F238E27FC236}">
                <a16:creationId xmlns:a16="http://schemas.microsoft.com/office/drawing/2014/main" id="{2EEC2F3F-0628-6B82-0E31-5D7465117FC6}"/>
              </a:ext>
            </a:extLst>
          </p:cNvPr>
          <p:cNvSpPr/>
          <p:nvPr/>
        </p:nvSpPr>
        <p:spPr>
          <a:xfrm>
            <a:off x="1836017" y="2658675"/>
            <a:ext cx="7868093" cy="303903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事業内容</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間接補助事業の全体像がわかるよう、主要な導入設備とその概要（主要スペック、役割、新設・改造・リプレースなどの導入方法等）、選定理由を記載すること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主要設備の導入場所を事業所等の図面に示すこと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5" name="タイトル 4">
            <a:extLst>
              <a:ext uri="{FF2B5EF4-FFF2-40B4-BE49-F238E27FC236}">
                <a16:creationId xmlns:a16="http://schemas.microsoft.com/office/drawing/2014/main" id="{DFCB8034-4E23-0D2C-8CB7-D1353ABEA9E4}"/>
              </a:ext>
            </a:extLst>
          </p:cNvPr>
          <p:cNvSpPr>
            <a:spLocks noGrp="1"/>
          </p:cNvSpPr>
          <p:nvPr>
            <p:ph type="title"/>
          </p:nvPr>
        </p:nvSpPr>
        <p:spPr/>
        <p:txBody>
          <a:bodyPr vert="horz" rIns="91440">
            <a:normAutofit/>
          </a:bodyPr>
          <a:lstStyle/>
          <a:p>
            <a:r>
              <a:rPr lang="ja-JP" altLang="en-US"/>
              <a:t>［①カ］間接補助事業の実現性 （間接補助事業の内容及び実施スケジュール）</a:t>
            </a:r>
          </a:p>
        </p:txBody>
      </p:sp>
      <p:sp>
        <p:nvSpPr>
          <p:cNvPr id="8" name="テキスト プレースホルダー 7">
            <a:extLst>
              <a:ext uri="{FF2B5EF4-FFF2-40B4-BE49-F238E27FC236}">
                <a16:creationId xmlns:a16="http://schemas.microsoft.com/office/drawing/2014/main" id="{466B6DE1-07DB-235E-4C3D-A9EFA09FEC83}"/>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導入機器等の事業内容について簡潔に記載すること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を目的として、</a:t>
            </a:r>
            <a:r>
              <a:rPr lang="en-US" altLang="ja-JP">
                <a:solidFill>
                  <a:schemeClr val="accent1"/>
                </a:solidFill>
              </a:rPr>
              <a:t>xx</a:t>
            </a:r>
            <a:r>
              <a:rPr lang="ja-JP" altLang="en-US">
                <a:solidFill>
                  <a:schemeClr val="accent1"/>
                </a:solidFill>
              </a:rPr>
              <a:t>を実施する。具体的には</a:t>
            </a:r>
            <a:r>
              <a:rPr lang="en-US" altLang="ja-JP">
                <a:solidFill>
                  <a:schemeClr val="accent1"/>
                </a:solidFill>
              </a:rPr>
              <a:t>xx</a:t>
            </a:r>
            <a:r>
              <a:rPr lang="ja-JP" altLang="en-US">
                <a:solidFill>
                  <a:schemeClr val="accent1"/>
                </a:solidFill>
              </a:rPr>
              <a:t>などの設備を導入する</a:t>
            </a:r>
          </a:p>
        </p:txBody>
      </p:sp>
      <p:sp>
        <p:nvSpPr>
          <p:cNvPr id="2" name="スライド番号プレースホルダー 1">
            <a:extLst>
              <a:ext uri="{FF2B5EF4-FFF2-40B4-BE49-F238E27FC236}">
                <a16:creationId xmlns:a16="http://schemas.microsoft.com/office/drawing/2014/main" id="{B3A60764-44AB-156E-D58B-A12F9DF06F87}"/>
              </a:ext>
            </a:extLst>
          </p:cNvPr>
          <p:cNvSpPr>
            <a:spLocks noGrp="1"/>
          </p:cNvSpPr>
          <p:nvPr>
            <p:ph type="sldNum" sz="quarter" idx="14"/>
          </p:nvPr>
        </p:nvSpPr>
        <p:spPr/>
        <p:txBody>
          <a:bodyPr/>
          <a:lstStyle/>
          <a:p>
            <a:fld id="{D9550142-B990-490A-A107-ED7302A7FD52}" type="slidenum">
              <a:rPr lang="en-US" altLang="ja-JP" smtClean="0"/>
              <a:pPr/>
              <a:t>21</a:t>
            </a:fld>
            <a:endParaRPr lang="en-US" altLang="ja-JP">
              <a:solidFill>
                <a:schemeClr val="tx1"/>
              </a:solidFill>
            </a:endParaRPr>
          </a:p>
        </p:txBody>
      </p:sp>
    </p:spTree>
    <p:extLst>
      <p:ext uri="{BB962C8B-B14F-4D97-AF65-F5344CB8AC3E}">
        <p14:creationId xmlns:p14="http://schemas.microsoft.com/office/powerpoint/2010/main" val="339454964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73775-6E85-5921-D027-FE7DCC1DB3CF}"/>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10D7E77-B14C-B171-4C74-D81C54988A2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110D7E77-B14C-B171-4C74-D81C54988A2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FA1055D5-0AF9-ECC8-70DB-7CA6F6C2D7C4}"/>
              </a:ext>
            </a:extLst>
          </p:cNvPr>
          <p:cNvSpPr>
            <a:spLocks noGrp="1"/>
          </p:cNvSpPr>
          <p:nvPr>
            <p:ph type="title"/>
          </p:nvPr>
        </p:nvSpPr>
        <p:spPr/>
        <p:txBody>
          <a:bodyPr vert="horz" rIns="91440">
            <a:normAutofit/>
          </a:bodyPr>
          <a:lstStyle/>
          <a:p>
            <a:r>
              <a:rPr lang="ja-JP" altLang="en-US"/>
              <a:t>［①カ］間接補助事業の実現（市場性・産業戦略上の意義（定性的要件））</a:t>
            </a:r>
          </a:p>
        </p:txBody>
      </p:sp>
      <p:sp>
        <p:nvSpPr>
          <p:cNvPr id="7" name="テキスト プレースホルダー 6">
            <a:extLst>
              <a:ext uri="{FF2B5EF4-FFF2-40B4-BE49-F238E27FC236}">
                <a16:creationId xmlns:a16="http://schemas.microsoft.com/office/drawing/2014/main" id="{4D1811E8-7D01-2BD8-453A-01FF34906DBF}"/>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実施する取組や実施時期、ターゲット等について説明文を記載すること</a:t>
            </a:r>
            <a:br>
              <a:rPr lang="en-US" altLang="ja-JP">
                <a:solidFill>
                  <a:schemeClr val="accent1"/>
                </a:solidFill>
              </a:rPr>
            </a:br>
            <a:r>
              <a:rPr lang="ja-JP" altLang="en-US">
                <a:solidFill>
                  <a:schemeClr val="accent1"/>
                </a:solidFill>
              </a:rPr>
              <a:t>例）需要家の巻き込みに向けて、</a:t>
            </a:r>
            <a:r>
              <a:rPr lang="en-US" altLang="ja-JP" err="1">
                <a:solidFill>
                  <a:schemeClr val="accent1"/>
                </a:solidFill>
              </a:rPr>
              <a:t>Xx</a:t>
            </a:r>
            <a:r>
              <a:rPr lang="ja-JP" altLang="en-US">
                <a:solidFill>
                  <a:schemeClr val="accent1"/>
                </a:solidFill>
              </a:rPr>
              <a:t>に取り組む</a:t>
            </a:r>
          </a:p>
        </p:txBody>
      </p:sp>
      <p:sp>
        <p:nvSpPr>
          <p:cNvPr id="2" name="スライド番号プレースホルダー 1">
            <a:extLst>
              <a:ext uri="{FF2B5EF4-FFF2-40B4-BE49-F238E27FC236}">
                <a16:creationId xmlns:a16="http://schemas.microsoft.com/office/drawing/2014/main" id="{02DD78AF-90B2-DE59-3301-B6E49A31D0DE}"/>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2" name="正方形/長方形 31">
            <a:extLst>
              <a:ext uri="{FF2B5EF4-FFF2-40B4-BE49-F238E27FC236}">
                <a16:creationId xmlns:a16="http://schemas.microsoft.com/office/drawing/2014/main" id="{AAB795D6-BFA8-B15E-D623-D8BA9358B154}"/>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grpSp>
        <p:nvGrpSpPr>
          <p:cNvPr id="36" name="グループ化 35">
            <a:extLst>
              <a:ext uri="{FF2B5EF4-FFF2-40B4-BE49-F238E27FC236}">
                <a16:creationId xmlns:a16="http://schemas.microsoft.com/office/drawing/2014/main" id="{79EC7FDE-39BD-A39B-5342-671BDC73A40E}"/>
              </a:ext>
            </a:extLst>
          </p:cNvPr>
          <p:cNvGrpSpPr/>
          <p:nvPr/>
        </p:nvGrpSpPr>
        <p:grpSpPr>
          <a:xfrm>
            <a:off x="180000" y="1659077"/>
            <a:ext cx="2250163" cy="360000"/>
            <a:chOff x="543578" y="1377175"/>
            <a:chExt cx="5239039" cy="360000"/>
          </a:xfrm>
        </p:grpSpPr>
        <p:cxnSp>
          <p:nvCxnSpPr>
            <p:cNvPr id="37" name="Straight Connector 18">
              <a:extLst>
                <a:ext uri="{FF2B5EF4-FFF2-40B4-BE49-F238E27FC236}">
                  <a16:creationId xmlns:a16="http://schemas.microsoft.com/office/drawing/2014/main" id="{F522E3F0-6B16-9226-BA30-180C5B5D91CB}"/>
                </a:ext>
              </a:extLst>
            </p:cNvPr>
            <p:cNvCxnSpPr>
              <a:cxnSpLocks/>
            </p:cNvCxnSpPr>
            <p:nvPr/>
          </p:nvCxnSpPr>
          <p:spPr>
            <a:xfrm>
              <a:off x="562617" y="1735278"/>
              <a:ext cx="5220000" cy="0"/>
            </a:xfrm>
            <a:prstGeom prst="line">
              <a:avLst/>
            </a:prstGeom>
            <a:noFill/>
            <a:ln w="9525" cap="rnd" cmpd="sng" algn="ctr">
              <a:solidFill>
                <a:sysClr val="windowText" lastClr="000000">
                  <a:lumMod val="60000"/>
                  <a:lumOff val="40000"/>
                </a:sysClr>
              </a:solidFill>
              <a:prstDash val="solid"/>
              <a:round/>
            </a:ln>
            <a:effectLst/>
          </p:spPr>
        </p:cxnSp>
        <p:sp>
          <p:nvSpPr>
            <p:cNvPr id="38" name="TextBox 23">
              <a:extLst>
                <a:ext uri="{FF2B5EF4-FFF2-40B4-BE49-F238E27FC236}">
                  <a16:creationId xmlns:a16="http://schemas.microsoft.com/office/drawing/2014/main" id="{CEE7773E-1691-223D-34D7-A612FB8F1809}"/>
                </a:ext>
              </a:extLst>
            </p:cNvPr>
            <p:cNvSpPr txBox="1"/>
            <p:nvPr/>
          </p:nvSpPr>
          <p:spPr>
            <a:xfrm>
              <a:off x="543578" y="1377175"/>
              <a:ext cx="5219999" cy="360000"/>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実施する取組</a:t>
              </a:r>
              <a:endParaRPr kumimoji="1"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39" name="正方形/長方形 38">
            <a:extLst>
              <a:ext uri="{FF2B5EF4-FFF2-40B4-BE49-F238E27FC236}">
                <a16:creationId xmlns:a16="http://schemas.microsoft.com/office/drawing/2014/main" id="{7E478E06-C16E-9ABA-94C2-C69A8434E439}"/>
              </a:ext>
            </a:extLst>
          </p:cNvPr>
          <p:cNvSpPr/>
          <p:nvPr/>
        </p:nvSpPr>
        <p:spPr>
          <a:xfrm>
            <a:off x="180001" y="2135154"/>
            <a:ext cx="2250162"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7FBE683D-1C5C-AD50-6B6E-4CE97DA36EA3}"/>
              </a:ext>
            </a:extLst>
          </p:cNvPr>
          <p:cNvSpPr/>
          <p:nvPr/>
        </p:nvSpPr>
        <p:spPr>
          <a:xfrm>
            <a:off x="180001" y="3624954"/>
            <a:ext cx="2250162"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9E73DC4F-1AEE-B546-8340-FB8997B480DF}"/>
              </a:ext>
            </a:extLst>
          </p:cNvPr>
          <p:cNvSpPr/>
          <p:nvPr/>
        </p:nvSpPr>
        <p:spPr>
          <a:xfrm>
            <a:off x="180001" y="5114754"/>
            <a:ext cx="2250162"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42" name="グループ化 41">
            <a:extLst>
              <a:ext uri="{FF2B5EF4-FFF2-40B4-BE49-F238E27FC236}">
                <a16:creationId xmlns:a16="http://schemas.microsoft.com/office/drawing/2014/main" id="{DE2FAC36-616C-4870-22AD-91AE60A87EC0}"/>
              </a:ext>
            </a:extLst>
          </p:cNvPr>
          <p:cNvGrpSpPr/>
          <p:nvPr/>
        </p:nvGrpSpPr>
        <p:grpSpPr>
          <a:xfrm>
            <a:off x="6074094" y="1659077"/>
            <a:ext cx="5961905" cy="360000"/>
            <a:chOff x="543578" y="1377175"/>
            <a:chExt cx="5239039" cy="360000"/>
          </a:xfrm>
        </p:grpSpPr>
        <p:cxnSp>
          <p:nvCxnSpPr>
            <p:cNvPr id="43" name="Straight Connector 18">
              <a:extLst>
                <a:ext uri="{FF2B5EF4-FFF2-40B4-BE49-F238E27FC236}">
                  <a16:creationId xmlns:a16="http://schemas.microsoft.com/office/drawing/2014/main" id="{405750C6-7D67-26A9-E1A1-745A0E0829B5}"/>
                </a:ext>
              </a:extLst>
            </p:cNvPr>
            <p:cNvCxnSpPr>
              <a:cxnSpLocks/>
            </p:cNvCxnSpPr>
            <p:nvPr/>
          </p:nvCxnSpPr>
          <p:spPr>
            <a:xfrm>
              <a:off x="562617" y="1735278"/>
              <a:ext cx="5220000" cy="0"/>
            </a:xfrm>
            <a:prstGeom prst="line">
              <a:avLst/>
            </a:prstGeom>
            <a:noFill/>
            <a:ln w="9525" cap="rnd" cmpd="sng" algn="ctr">
              <a:solidFill>
                <a:sysClr val="windowText" lastClr="000000">
                  <a:lumMod val="60000"/>
                  <a:lumOff val="40000"/>
                </a:sysClr>
              </a:solidFill>
              <a:prstDash val="solid"/>
              <a:round/>
            </a:ln>
            <a:effectLst/>
          </p:spPr>
        </p:cxnSp>
        <p:sp>
          <p:nvSpPr>
            <p:cNvPr id="44" name="TextBox 23">
              <a:extLst>
                <a:ext uri="{FF2B5EF4-FFF2-40B4-BE49-F238E27FC236}">
                  <a16:creationId xmlns:a16="http://schemas.microsoft.com/office/drawing/2014/main" id="{7E328BE4-E8DD-A1C2-27AE-0F2C72007F3E}"/>
                </a:ext>
              </a:extLst>
            </p:cNvPr>
            <p:cNvSpPr txBox="1"/>
            <p:nvPr/>
          </p:nvSpPr>
          <p:spPr>
            <a:xfrm>
              <a:off x="543578" y="1377175"/>
              <a:ext cx="5219999" cy="360000"/>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取組の詳細及び工夫するポイント</a:t>
              </a:r>
              <a:endParaRPr kumimoji="1"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45" name="正方形/長方形 44">
            <a:extLst>
              <a:ext uri="{FF2B5EF4-FFF2-40B4-BE49-F238E27FC236}">
                <a16:creationId xmlns:a16="http://schemas.microsoft.com/office/drawing/2014/main" id="{75799A2F-4C8F-18ED-9F17-A4669C1F1F2E}"/>
              </a:ext>
            </a:extLst>
          </p:cNvPr>
          <p:cNvSpPr/>
          <p:nvPr/>
        </p:nvSpPr>
        <p:spPr>
          <a:xfrm>
            <a:off x="6074095" y="2135154"/>
            <a:ext cx="5961906"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6" name="正方形/長方形 45">
            <a:extLst>
              <a:ext uri="{FF2B5EF4-FFF2-40B4-BE49-F238E27FC236}">
                <a16:creationId xmlns:a16="http://schemas.microsoft.com/office/drawing/2014/main" id="{4B16739F-ED77-E8DE-400A-028BF0A38005}"/>
              </a:ext>
            </a:extLst>
          </p:cNvPr>
          <p:cNvSpPr/>
          <p:nvPr/>
        </p:nvSpPr>
        <p:spPr>
          <a:xfrm>
            <a:off x="6074095" y="3624954"/>
            <a:ext cx="5961906"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7" name="正方形/長方形 46">
            <a:extLst>
              <a:ext uri="{FF2B5EF4-FFF2-40B4-BE49-F238E27FC236}">
                <a16:creationId xmlns:a16="http://schemas.microsoft.com/office/drawing/2014/main" id="{B00241AA-32C9-A4C7-31D0-57F6DCEB317A}"/>
              </a:ext>
            </a:extLst>
          </p:cNvPr>
          <p:cNvSpPr/>
          <p:nvPr/>
        </p:nvSpPr>
        <p:spPr>
          <a:xfrm>
            <a:off x="6074095" y="5114754"/>
            <a:ext cx="5961906"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48" name="グループ化 47">
            <a:extLst>
              <a:ext uri="{FF2B5EF4-FFF2-40B4-BE49-F238E27FC236}">
                <a16:creationId xmlns:a16="http://schemas.microsoft.com/office/drawing/2014/main" id="{2CDA0039-8288-5ED7-3933-C3FFC30A78DC}"/>
              </a:ext>
            </a:extLst>
          </p:cNvPr>
          <p:cNvGrpSpPr/>
          <p:nvPr/>
        </p:nvGrpSpPr>
        <p:grpSpPr>
          <a:xfrm>
            <a:off x="2579218" y="1659077"/>
            <a:ext cx="1596175" cy="360000"/>
            <a:chOff x="543578" y="1377175"/>
            <a:chExt cx="5239039" cy="360000"/>
          </a:xfrm>
        </p:grpSpPr>
        <p:cxnSp>
          <p:nvCxnSpPr>
            <p:cNvPr id="49" name="Straight Connector 18">
              <a:extLst>
                <a:ext uri="{FF2B5EF4-FFF2-40B4-BE49-F238E27FC236}">
                  <a16:creationId xmlns:a16="http://schemas.microsoft.com/office/drawing/2014/main" id="{D2B51384-BC7F-7970-05A5-7AF4B4551B97}"/>
                </a:ext>
              </a:extLst>
            </p:cNvPr>
            <p:cNvCxnSpPr>
              <a:cxnSpLocks/>
            </p:cNvCxnSpPr>
            <p:nvPr/>
          </p:nvCxnSpPr>
          <p:spPr>
            <a:xfrm>
              <a:off x="562617" y="1735278"/>
              <a:ext cx="5220000" cy="0"/>
            </a:xfrm>
            <a:prstGeom prst="line">
              <a:avLst/>
            </a:prstGeom>
            <a:noFill/>
            <a:ln w="9525" cap="rnd" cmpd="sng" algn="ctr">
              <a:solidFill>
                <a:sysClr val="windowText" lastClr="000000">
                  <a:lumMod val="60000"/>
                  <a:lumOff val="40000"/>
                </a:sysClr>
              </a:solidFill>
              <a:prstDash val="solid"/>
              <a:round/>
            </a:ln>
            <a:effectLst/>
          </p:spPr>
        </p:cxnSp>
        <p:sp>
          <p:nvSpPr>
            <p:cNvPr id="50" name="TextBox 23">
              <a:extLst>
                <a:ext uri="{FF2B5EF4-FFF2-40B4-BE49-F238E27FC236}">
                  <a16:creationId xmlns:a16="http://schemas.microsoft.com/office/drawing/2014/main" id="{7F026C24-AFA8-C258-C10B-C60985A3AD84}"/>
                </a:ext>
              </a:extLst>
            </p:cNvPr>
            <p:cNvSpPr txBox="1"/>
            <p:nvPr/>
          </p:nvSpPr>
          <p:spPr>
            <a:xfrm>
              <a:off x="543578" y="1377175"/>
              <a:ext cx="5219999" cy="360000"/>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実施時期</a:t>
              </a:r>
              <a:endParaRPr kumimoji="1"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51" name="正方形/長方形 50">
            <a:extLst>
              <a:ext uri="{FF2B5EF4-FFF2-40B4-BE49-F238E27FC236}">
                <a16:creationId xmlns:a16="http://schemas.microsoft.com/office/drawing/2014/main" id="{9ED2BD4C-5FE1-AD65-ED1F-6191EAA578E3}"/>
              </a:ext>
            </a:extLst>
          </p:cNvPr>
          <p:cNvSpPr/>
          <p:nvPr/>
        </p:nvSpPr>
        <p:spPr>
          <a:xfrm>
            <a:off x="2579219" y="21351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2" name="正方形/長方形 51">
            <a:extLst>
              <a:ext uri="{FF2B5EF4-FFF2-40B4-BE49-F238E27FC236}">
                <a16:creationId xmlns:a16="http://schemas.microsoft.com/office/drawing/2014/main" id="{A54D4766-EE52-2326-89F7-7099B1D211F8}"/>
              </a:ext>
            </a:extLst>
          </p:cNvPr>
          <p:cNvSpPr/>
          <p:nvPr/>
        </p:nvSpPr>
        <p:spPr>
          <a:xfrm>
            <a:off x="2579219" y="36249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3" name="正方形/長方形 52">
            <a:extLst>
              <a:ext uri="{FF2B5EF4-FFF2-40B4-BE49-F238E27FC236}">
                <a16:creationId xmlns:a16="http://schemas.microsoft.com/office/drawing/2014/main" id="{DB8CB3DB-20FD-BB9F-E144-8A7A05CCEB49}"/>
              </a:ext>
            </a:extLst>
          </p:cNvPr>
          <p:cNvSpPr/>
          <p:nvPr/>
        </p:nvSpPr>
        <p:spPr>
          <a:xfrm>
            <a:off x="2579219" y="51147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54" name="グループ化 53">
            <a:extLst>
              <a:ext uri="{FF2B5EF4-FFF2-40B4-BE49-F238E27FC236}">
                <a16:creationId xmlns:a16="http://schemas.microsoft.com/office/drawing/2014/main" id="{3C347A3D-F232-81B0-90F3-AAD8589B4A43}"/>
              </a:ext>
            </a:extLst>
          </p:cNvPr>
          <p:cNvGrpSpPr/>
          <p:nvPr/>
        </p:nvGrpSpPr>
        <p:grpSpPr>
          <a:xfrm>
            <a:off x="4330061" y="1659077"/>
            <a:ext cx="1596175" cy="360000"/>
            <a:chOff x="543578" y="1377175"/>
            <a:chExt cx="5239039" cy="360000"/>
          </a:xfrm>
        </p:grpSpPr>
        <p:cxnSp>
          <p:nvCxnSpPr>
            <p:cNvPr id="55" name="Straight Connector 18">
              <a:extLst>
                <a:ext uri="{FF2B5EF4-FFF2-40B4-BE49-F238E27FC236}">
                  <a16:creationId xmlns:a16="http://schemas.microsoft.com/office/drawing/2014/main" id="{62EC5CD8-63F5-9D3C-E903-A125E0911074}"/>
                </a:ext>
              </a:extLst>
            </p:cNvPr>
            <p:cNvCxnSpPr>
              <a:cxnSpLocks/>
            </p:cNvCxnSpPr>
            <p:nvPr/>
          </p:nvCxnSpPr>
          <p:spPr>
            <a:xfrm>
              <a:off x="562617" y="1735278"/>
              <a:ext cx="5220000" cy="0"/>
            </a:xfrm>
            <a:prstGeom prst="line">
              <a:avLst/>
            </a:prstGeom>
            <a:noFill/>
            <a:ln w="9525" cap="rnd" cmpd="sng" algn="ctr">
              <a:solidFill>
                <a:sysClr val="windowText" lastClr="000000">
                  <a:lumMod val="60000"/>
                  <a:lumOff val="40000"/>
                </a:sysClr>
              </a:solidFill>
              <a:prstDash val="solid"/>
              <a:round/>
            </a:ln>
            <a:effectLst/>
          </p:spPr>
        </p:cxnSp>
        <p:sp>
          <p:nvSpPr>
            <p:cNvPr id="56" name="TextBox 23">
              <a:extLst>
                <a:ext uri="{FF2B5EF4-FFF2-40B4-BE49-F238E27FC236}">
                  <a16:creationId xmlns:a16="http://schemas.microsoft.com/office/drawing/2014/main" id="{22106C73-5CE5-2AE7-4BBE-6BCFC2D3921D}"/>
                </a:ext>
              </a:extLst>
            </p:cNvPr>
            <p:cNvSpPr txBox="1"/>
            <p:nvPr/>
          </p:nvSpPr>
          <p:spPr>
            <a:xfrm>
              <a:off x="543578" y="1377175"/>
              <a:ext cx="5219999" cy="360000"/>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ターゲット</a:t>
              </a:r>
              <a:endParaRPr kumimoji="1"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57" name="正方形/長方形 56">
            <a:extLst>
              <a:ext uri="{FF2B5EF4-FFF2-40B4-BE49-F238E27FC236}">
                <a16:creationId xmlns:a16="http://schemas.microsoft.com/office/drawing/2014/main" id="{3B2DC823-60D9-832D-F524-8BDDC6664C60}"/>
              </a:ext>
            </a:extLst>
          </p:cNvPr>
          <p:cNvSpPr/>
          <p:nvPr/>
        </p:nvSpPr>
        <p:spPr>
          <a:xfrm>
            <a:off x="4330062" y="21351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8" name="正方形/長方形 57">
            <a:extLst>
              <a:ext uri="{FF2B5EF4-FFF2-40B4-BE49-F238E27FC236}">
                <a16:creationId xmlns:a16="http://schemas.microsoft.com/office/drawing/2014/main" id="{65D4AFF7-4973-1BC8-A6DE-95884CC7E026}"/>
              </a:ext>
            </a:extLst>
          </p:cNvPr>
          <p:cNvSpPr/>
          <p:nvPr/>
        </p:nvSpPr>
        <p:spPr>
          <a:xfrm>
            <a:off x="4330062" y="36249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9" name="正方形/長方形 58">
            <a:extLst>
              <a:ext uri="{FF2B5EF4-FFF2-40B4-BE49-F238E27FC236}">
                <a16:creationId xmlns:a16="http://schemas.microsoft.com/office/drawing/2014/main" id="{BD933EB5-BF90-CAEE-2CE0-585D77D82D28}"/>
              </a:ext>
            </a:extLst>
          </p:cNvPr>
          <p:cNvSpPr/>
          <p:nvPr/>
        </p:nvSpPr>
        <p:spPr>
          <a:xfrm>
            <a:off x="4330062" y="51147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60" name="正方形/長方形 59">
            <a:extLst>
              <a:ext uri="{FF2B5EF4-FFF2-40B4-BE49-F238E27FC236}">
                <a16:creationId xmlns:a16="http://schemas.microsoft.com/office/drawing/2014/main" id="{503F3535-094F-F005-94BE-CDCE9B704EDA}"/>
              </a:ext>
            </a:extLst>
          </p:cNvPr>
          <p:cNvSpPr/>
          <p:nvPr/>
        </p:nvSpPr>
        <p:spPr>
          <a:xfrm>
            <a:off x="1836017" y="3128098"/>
            <a:ext cx="7868093" cy="2466316"/>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実施する取組、実施時期、ターゲット</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→生産開始前の初期段階から、生産開始後までの需要家の巻き込みとして、想定顧客に対するアプローチ方法を記載すること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取組の詳細及び工夫するポイント</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→可能な限り詳細に記載すること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941362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3FFCC92-334D-A211-9D8B-130715A33E5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B3FFCC92-334D-A211-9D8B-130715A33E5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593B3D32-8B4B-D720-B66D-37366B7C1BD5}"/>
              </a:ext>
            </a:extLst>
          </p:cNvPr>
          <p:cNvSpPr>
            <a:spLocks noGrp="1"/>
          </p:cNvSpPr>
          <p:nvPr>
            <p:ph type="title"/>
          </p:nvPr>
        </p:nvSpPr>
        <p:spPr/>
        <p:txBody>
          <a:bodyPr vert="horz" rIns="91440">
            <a:normAutofit fontScale="90000"/>
          </a:bodyPr>
          <a:lstStyle/>
          <a:p>
            <a:r>
              <a:rPr lang="ja-JP" altLang="en-US"/>
              <a:t>［①カ］間接補助事業の実現</a:t>
            </a:r>
            <a:br>
              <a:rPr lang="en-US" altLang="ja-JP"/>
            </a:br>
            <a:r>
              <a:rPr lang="ja-JP" altLang="en-US"/>
              <a:t>　　　　　（市場性・産業戦略上の意義（定性的要件））［②ウ、エ］、［④ウ］</a:t>
            </a:r>
          </a:p>
        </p:txBody>
      </p:sp>
      <p:sp>
        <p:nvSpPr>
          <p:cNvPr id="7" name="テキスト プレースホルダー 6">
            <a:extLst>
              <a:ext uri="{FF2B5EF4-FFF2-40B4-BE49-F238E27FC236}">
                <a16:creationId xmlns:a16="http://schemas.microsoft.com/office/drawing/2014/main" id="{3279CF8E-71C0-B35F-177C-8C665802DEE8}"/>
              </a:ext>
            </a:extLst>
          </p:cNvPr>
          <p:cNvSpPr>
            <a:spLocks noGrp="1"/>
          </p:cNvSpPr>
          <p:nvPr>
            <p:ph type="body" sz="quarter" idx="13"/>
          </p:nvPr>
        </p:nvSpPr>
        <p:spPr>
          <a:xfrm>
            <a:off x="283664" y="692150"/>
            <a:ext cx="11624673" cy="710552"/>
          </a:xfrm>
        </p:spPr>
        <p:txBody>
          <a:bodyPr/>
          <a:lstStyle/>
          <a:p>
            <a:r>
              <a:rPr lang="ja-JP" altLang="en-US">
                <a:solidFill>
                  <a:srgbClr val="FF0000"/>
                </a:solidFill>
                <a:sym typeface="Trebuchet MS" panose="020B0603020202020204" pitchFamily="34" charset="0"/>
              </a:rPr>
              <a:t>市場形成や発展の見込みについて説明文を記載すること</a:t>
            </a:r>
            <a:br>
              <a:rPr lang="en-US" altLang="ja-JP">
                <a:solidFill>
                  <a:schemeClr val="accent1"/>
                </a:solidFill>
                <a:sym typeface="Trebuchet MS" panose="020B0603020202020204" pitchFamily="34" charset="0"/>
              </a:rPr>
            </a:br>
            <a:r>
              <a:rPr lang="ja-JP" altLang="en-US">
                <a:solidFill>
                  <a:schemeClr val="accent1"/>
                </a:solidFill>
                <a:sym typeface="Trebuchet MS" panose="020B0603020202020204" pitchFamily="34" charset="0"/>
              </a:rPr>
              <a:t>例）</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や</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に取り組むことで、間接補助事業終了後の自立化を目指す</a:t>
            </a:r>
            <a:endParaRPr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31504FC5-0B90-99A7-ED81-8BE05F30990C}"/>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92717DB3-D54B-E354-04DA-FE720413FFE2}"/>
              </a:ext>
            </a:extLst>
          </p:cNvPr>
          <p:cNvSpPr/>
          <p:nvPr/>
        </p:nvSpPr>
        <p:spPr>
          <a:xfrm>
            <a:off x="7977052" y="115296"/>
            <a:ext cx="1838874" cy="358373"/>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大企業：必須項目</a:t>
            </a:r>
          </a:p>
        </p:txBody>
      </p:sp>
      <p:sp>
        <p:nvSpPr>
          <p:cNvPr id="12" name="正方形/長方形 11">
            <a:extLst>
              <a:ext uri="{FF2B5EF4-FFF2-40B4-BE49-F238E27FC236}">
                <a16:creationId xmlns:a16="http://schemas.microsoft.com/office/drawing/2014/main" id="{48B50F80-6DB3-F42D-D768-F7628AC55F77}"/>
              </a:ext>
            </a:extLst>
          </p:cNvPr>
          <p:cNvSpPr/>
          <p:nvPr/>
        </p:nvSpPr>
        <p:spPr>
          <a:xfrm>
            <a:off x="179998" y="1529079"/>
            <a:ext cx="57024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の製造における自社及び競合各社の特徴、方向性</a:t>
            </a:r>
          </a:p>
        </p:txBody>
      </p:sp>
      <p:cxnSp>
        <p:nvCxnSpPr>
          <p:cNvPr id="13" name="直線コネクタ 12">
            <a:extLst>
              <a:ext uri="{FF2B5EF4-FFF2-40B4-BE49-F238E27FC236}">
                <a16:creationId xmlns:a16="http://schemas.microsoft.com/office/drawing/2014/main" id="{9D75FE5E-60B2-4A20-0364-C2DAC4DB2751}"/>
              </a:ext>
            </a:extLst>
          </p:cNvPr>
          <p:cNvCxnSpPr>
            <a:cxnSpLocks/>
          </p:cNvCxnSpPr>
          <p:nvPr/>
        </p:nvCxnSpPr>
        <p:spPr>
          <a:xfrm>
            <a:off x="179998" y="1817079"/>
            <a:ext cx="57024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3C1AE635-7676-7E69-9039-CBE0F0F198CC}"/>
              </a:ext>
            </a:extLst>
          </p:cNvPr>
          <p:cNvSpPr/>
          <p:nvPr/>
        </p:nvSpPr>
        <p:spPr>
          <a:xfrm>
            <a:off x="6333600" y="1529079"/>
            <a:ext cx="57024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左記を踏まえた、間接補助事業終了後の自立化を目指すシナリオ</a:t>
            </a:r>
          </a:p>
        </p:txBody>
      </p:sp>
      <p:cxnSp>
        <p:nvCxnSpPr>
          <p:cNvPr id="16" name="直線コネクタ 15">
            <a:extLst>
              <a:ext uri="{FF2B5EF4-FFF2-40B4-BE49-F238E27FC236}">
                <a16:creationId xmlns:a16="http://schemas.microsoft.com/office/drawing/2014/main" id="{76494DB6-E050-6325-3D36-C246EF227EA1}"/>
              </a:ext>
            </a:extLst>
          </p:cNvPr>
          <p:cNvCxnSpPr>
            <a:cxnSpLocks/>
          </p:cNvCxnSpPr>
          <p:nvPr/>
        </p:nvCxnSpPr>
        <p:spPr>
          <a:xfrm>
            <a:off x="6333600" y="1817079"/>
            <a:ext cx="57024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7" name="正方形/長方形 16">
            <a:extLst>
              <a:ext uri="{FF2B5EF4-FFF2-40B4-BE49-F238E27FC236}">
                <a16:creationId xmlns:a16="http://schemas.microsoft.com/office/drawing/2014/main" id="{5A9AD66C-B74F-6A1F-D944-2F1F15AA7A0E}"/>
              </a:ext>
            </a:extLst>
          </p:cNvPr>
          <p:cNvSpPr/>
          <p:nvPr/>
        </p:nvSpPr>
        <p:spPr>
          <a:xfrm>
            <a:off x="6332135" y="1979555"/>
            <a:ext cx="5702399" cy="454946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cxnSp>
        <p:nvCxnSpPr>
          <p:cNvPr id="18" name="Straight Connector 13">
            <a:extLst>
              <a:ext uri="{FF2B5EF4-FFF2-40B4-BE49-F238E27FC236}">
                <a16:creationId xmlns:a16="http://schemas.microsoft.com/office/drawing/2014/main" id="{A0D98D20-470D-09AF-5A45-038965BE4F38}"/>
              </a:ext>
            </a:extLst>
          </p:cNvPr>
          <p:cNvCxnSpPr>
            <a:cxnSpLocks/>
          </p:cNvCxnSpPr>
          <p:nvPr/>
        </p:nvCxnSpPr>
        <p:spPr>
          <a:xfrm>
            <a:off x="6108000" y="2019804"/>
            <a:ext cx="0" cy="4509212"/>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7B98D028-21FA-E663-7FC9-5AC4004F78AD}"/>
              </a:ext>
            </a:extLst>
          </p:cNvPr>
          <p:cNvSpPr/>
          <p:nvPr/>
        </p:nvSpPr>
        <p:spPr>
          <a:xfrm>
            <a:off x="181464" y="1979556"/>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ⅰ</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製品の</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優位性</a:t>
            </a:r>
          </a:p>
        </p:txBody>
      </p:sp>
      <p:sp>
        <p:nvSpPr>
          <p:cNvPr id="21" name="正方形/長方形 20">
            <a:extLst>
              <a:ext uri="{FF2B5EF4-FFF2-40B4-BE49-F238E27FC236}">
                <a16:creationId xmlns:a16="http://schemas.microsoft.com/office/drawing/2014/main" id="{F0D2991D-DA08-8A0C-8C15-71F7F064C87B}"/>
              </a:ext>
            </a:extLst>
          </p:cNvPr>
          <p:cNvSpPr/>
          <p:nvPr/>
        </p:nvSpPr>
        <p:spPr>
          <a:xfrm>
            <a:off x="1304689" y="1979556"/>
            <a:ext cx="4577709"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3" name="正方形/長方形 22">
            <a:extLst>
              <a:ext uri="{FF2B5EF4-FFF2-40B4-BE49-F238E27FC236}">
                <a16:creationId xmlns:a16="http://schemas.microsoft.com/office/drawing/2014/main" id="{61AA1762-1FA1-0743-8EEB-CA3B5F54FB93}"/>
              </a:ext>
            </a:extLst>
          </p:cNvPr>
          <p:cNvSpPr/>
          <p:nvPr/>
        </p:nvSpPr>
        <p:spPr>
          <a:xfrm>
            <a:off x="181464" y="2917648"/>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ⅱ</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需要家の</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巻き込み</a:t>
            </a:r>
          </a:p>
        </p:txBody>
      </p:sp>
      <p:sp>
        <p:nvSpPr>
          <p:cNvPr id="24" name="正方形/長方形 23">
            <a:extLst>
              <a:ext uri="{FF2B5EF4-FFF2-40B4-BE49-F238E27FC236}">
                <a16:creationId xmlns:a16="http://schemas.microsoft.com/office/drawing/2014/main" id="{6C0D0150-F8A9-2BC1-A412-B03DAE6BD55E}"/>
              </a:ext>
            </a:extLst>
          </p:cNvPr>
          <p:cNvSpPr/>
          <p:nvPr/>
        </p:nvSpPr>
        <p:spPr>
          <a:xfrm>
            <a:off x="1304690" y="2917648"/>
            <a:ext cx="4577708"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6" name="正方形/長方形 25">
            <a:extLst>
              <a:ext uri="{FF2B5EF4-FFF2-40B4-BE49-F238E27FC236}">
                <a16:creationId xmlns:a16="http://schemas.microsoft.com/office/drawing/2014/main" id="{59676C78-4290-BC89-4FBB-5BD14D5CA357}"/>
              </a:ext>
            </a:extLst>
          </p:cNvPr>
          <p:cNvSpPr/>
          <p:nvPr/>
        </p:nvSpPr>
        <p:spPr>
          <a:xfrm>
            <a:off x="181476" y="3855740"/>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ⅲ</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原材料の</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安定確保</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正方形/長方形 26">
            <a:extLst>
              <a:ext uri="{FF2B5EF4-FFF2-40B4-BE49-F238E27FC236}">
                <a16:creationId xmlns:a16="http://schemas.microsoft.com/office/drawing/2014/main" id="{E3948179-62F4-8F5D-87A2-30EE7C1373E8}"/>
              </a:ext>
            </a:extLst>
          </p:cNvPr>
          <p:cNvSpPr/>
          <p:nvPr/>
        </p:nvSpPr>
        <p:spPr>
          <a:xfrm>
            <a:off x="1304698" y="3855740"/>
            <a:ext cx="4577700"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9" name="Freeform 94">
            <a:extLst>
              <a:ext uri="{FF2B5EF4-FFF2-40B4-BE49-F238E27FC236}">
                <a16:creationId xmlns:a16="http://schemas.microsoft.com/office/drawing/2014/main" id="{3B148577-4240-5BAC-C5AF-9997E9414BCE}"/>
              </a:ext>
            </a:extLst>
          </p:cNvPr>
          <p:cNvSpPr>
            <a:spLocks/>
          </p:cNvSpPr>
          <p:nvPr/>
        </p:nvSpPr>
        <p:spPr bwMode="gray">
          <a:xfrm rot="10800000" flipH="1">
            <a:off x="5988000" y="4104885"/>
            <a:ext cx="216000" cy="169525"/>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Freeform 95">
            <a:extLst>
              <a:ext uri="{FF2B5EF4-FFF2-40B4-BE49-F238E27FC236}">
                <a16:creationId xmlns:a16="http://schemas.microsoft.com/office/drawing/2014/main" id="{4DA7B59B-70D0-3D49-182F-CCCAD2EE3B08}"/>
              </a:ext>
            </a:extLst>
          </p:cNvPr>
          <p:cNvSpPr>
            <a:spLocks/>
          </p:cNvSpPr>
          <p:nvPr/>
        </p:nvSpPr>
        <p:spPr bwMode="gray">
          <a:xfrm rot="10800000" flipH="1">
            <a:off x="6070141" y="4126935"/>
            <a:ext cx="84836" cy="124133"/>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2" name="正方形/長方形 31">
            <a:extLst>
              <a:ext uri="{FF2B5EF4-FFF2-40B4-BE49-F238E27FC236}">
                <a16:creationId xmlns:a16="http://schemas.microsoft.com/office/drawing/2014/main" id="{8A52443B-1475-2F57-C596-D83DBA157884}"/>
              </a:ext>
            </a:extLst>
          </p:cNvPr>
          <p:cNvSpPr/>
          <p:nvPr/>
        </p:nvSpPr>
        <p:spPr>
          <a:xfrm>
            <a:off x="181476" y="4793832"/>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ⅳ</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sngStrike" kern="1200" cap="none" spc="0" normalizeH="0" baseline="0" noProof="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オープン・</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クローズ戦略</a:t>
            </a:r>
          </a:p>
        </p:txBody>
      </p:sp>
      <p:sp>
        <p:nvSpPr>
          <p:cNvPr id="33" name="正方形/長方形 32">
            <a:extLst>
              <a:ext uri="{FF2B5EF4-FFF2-40B4-BE49-F238E27FC236}">
                <a16:creationId xmlns:a16="http://schemas.microsoft.com/office/drawing/2014/main" id="{853CD6B2-CCA9-54C4-ED8B-5ECFAEF5C320}"/>
              </a:ext>
            </a:extLst>
          </p:cNvPr>
          <p:cNvSpPr/>
          <p:nvPr/>
        </p:nvSpPr>
        <p:spPr>
          <a:xfrm>
            <a:off x="1304698" y="4793832"/>
            <a:ext cx="4577700"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36" name="正方形/長方形 35">
            <a:extLst>
              <a:ext uri="{FF2B5EF4-FFF2-40B4-BE49-F238E27FC236}">
                <a16:creationId xmlns:a16="http://schemas.microsoft.com/office/drawing/2014/main" id="{C914D521-A3A9-924A-230F-899E5A4F2EA2}"/>
              </a:ext>
            </a:extLst>
          </p:cNvPr>
          <p:cNvSpPr/>
          <p:nvPr/>
        </p:nvSpPr>
        <p:spPr>
          <a:xfrm>
            <a:off x="181476" y="5731925"/>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ⅴ</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sngStrike" kern="1200" cap="none" spc="0" normalizeH="0" baseline="0" noProof="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海外進出</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戦略</a:t>
            </a:r>
          </a:p>
        </p:txBody>
      </p:sp>
      <p:sp>
        <p:nvSpPr>
          <p:cNvPr id="37" name="正方形/長方形 36">
            <a:extLst>
              <a:ext uri="{FF2B5EF4-FFF2-40B4-BE49-F238E27FC236}">
                <a16:creationId xmlns:a16="http://schemas.microsoft.com/office/drawing/2014/main" id="{1AF35E27-C645-334C-C626-53411CD39BF2}"/>
              </a:ext>
            </a:extLst>
          </p:cNvPr>
          <p:cNvSpPr/>
          <p:nvPr/>
        </p:nvSpPr>
        <p:spPr>
          <a:xfrm>
            <a:off x="1304698" y="5731925"/>
            <a:ext cx="4577700"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34" name="正方形/長方形 33">
            <a:extLst>
              <a:ext uri="{FF2B5EF4-FFF2-40B4-BE49-F238E27FC236}">
                <a16:creationId xmlns:a16="http://schemas.microsoft.com/office/drawing/2014/main" id="{9053E9D8-7252-1B4C-762E-EF689210809A}"/>
              </a:ext>
            </a:extLst>
          </p:cNvPr>
          <p:cNvSpPr/>
          <p:nvPr/>
        </p:nvSpPr>
        <p:spPr>
          <a:xfrm>
            <a:off x="1836017" y="2646425"/>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市場形成・発展の見込み：市場規模、成長性普及フェーズ（実証・初期導入・本格展開）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 name="正方形/長方形 3">
            <a:extLst>
              <a:ext uri="{FF2B5EF4-FFF2-40B4-BE49-F238E27FC236}">
                <a16:creationId xmlns:a16="http://schemas.microsoft.com/office/drawing/2014/main" id="{2FC4B465-0C8D-B4B5-A411-91E88FCE979E}"/>
              </a:ext>
            </a:extLst>
          </p:cNvPr>
          <p:cNvSpPr/>
          <p:nvPr/>
        </p:nvSpPr>
        <p:spPr>
          <a:xfrm>
            <a:off x="10022477" y="115296"/>
            <a:ext cx="2076919" cy="352852"/>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中小等：</a:t>
            </a:r>
            <a:r>
              <a:rPr lang="ja-JP" altLang="en-US" sz="1600">
                <a:solidFill>
                  <a:srgbClr val="000000"/>
                </a:solidFill>
                <a:latin typeface="Meiryo UI" panose="020B0604030504040204" pitchFamily="50" charset="-128"/>
                <a:ea typeface="Meiryo UI" panose="020B0604030504040204" pitchFamily="50" charset="-128"/>
              </a:rPr>
              <a:t>一部</a:t>
            </a: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加点項目</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481725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DEA40-1690-557B-06A3-F093CFF1FB51}"/>
            </a:ext>
          </a:extLst>
        </p:cNvPr>
        <p:cNvGrpSpPr/>
        <p:nvPr/>
      </p:nvGrpSpPr>
      <p:grpSpPr>
        <a:xfrm>
          <a:off x="0" y="0"/>
          <a:ext cx="0" cy="0"/>
          <a:chOff x="0" y="0"/>
          <a:chExt cx="0" cy="0"/>
        </a:xfrm>
      </p:grpSpPr>
      <p:graphicFrame>
        <p:nvGraphicFramePr>
          <p:cNvPr id="61" name="think-cell data - do not delete" hidden="1">
            <a:extLst>
              <a:ext uri="{FF2B5EF4-FFF2-40B4-BE49-F238E27FC236}">
                <a16:creationId xmlns:a16="http://schemas.microsoft.com/office/drawing/2014/main" id="{2E572921-B220-AF15-709A-E6D5034AD91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1" name="think-cell data - do not delete" hidden="1">
                        <a:extLst>
                          <a:ext uri="{FF2B5EF4-FFF2-40B4-BE49-F238E27FC236}">
                            <a16:creationId xmlns:a16="http://schemas.microsoft.com/office/drawing/2014/main" id="{2E572921-B220-AF15-709A-E6D5034AD9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2" name="タイトル 61">
            <a:extLst>
              <a:ext uri="{FF2B5EF4-FFF2-40B4-BE49-F238E27FC236}">
                <a16:creationId xmlns:a16="http://schemas.microsoft.com/office/drawing/2014/main" id="{12625F66-672A-5ADE-9C3E-0D090C8EE3C5}"/>
              </a:ext>
            </a:extLst>
          </p:cNvPr>
          <p:cNvSpPr>
            <a:spLocks noGrp="1"/>
          </p:cNvSpPr>
          <p:nvPr>
            <p:ph type="title"/>
          </p:nvPr>
        </p:nvSpPr>
        <p:spPr/>
        <p:txBody>
          <a:bodyPr vert="horz" rIns="91440">
            <a:normAutofit/>
          </a:bodyPr>
          <a:lstStyle/>
          <a:p>
            <a:r>
              <a:rPr lang="ja-JP" altLang="en-US"/>
              <a:t>［①カ </a:t>
            </a:r>
            <a:r>
              <a:rPr lang="en-US" altLang="ja-JP"/>
              <a:t>ⅲ</a:t>
            </a:r>
            <a:r>
              <a:rPr lang="ja-JP" altLang="en-US"/>
              <a:t>］ 間接補助事業の実現（市場性・産業戦略上の意義（定性的要件）） ［②ウ］</a:t>
            </a:r>
          </a:p>
        </p:txBody>
      </p:sp>
      <p:sp>
        <p:nvSpPr>
          <p:cNvPr id="63" name="テキスト プレースホルダー 62">
            <a:extLst>
              <a:ext uri="{FF2B5EF4-FFF2-40B4-BE49-F238E27FC236}">
                <a16:creationId xmlns:a16="http://schemas.microsoft.com/office/drawing/2014/main" id="{F63035EF-3390-0B70-CC90-13C59EBE800B}"/>
              </a:ext>
            </a:extLst>
          </p:cNvPr>
          <p:cNvSpPr>
            <a:spLocks noGrp="1"/>
          </p:cNvSpPr>
          <p:nvPr>
            <p:ph type="body" sz="quarter" idx="13"/>
          </p:nvPr>
        </p:nvSpPr>
        <p:spPr>
          <a:xfrm>
            <a:off x="283664" y="692150"/>
            <a:ext cx="11624673" cy="710552"/>
          </a:xfrm>
        </p:spPr>
        <p:txBody>
          <a:bodyPr/>
          <a:lstStyle/>
          <a:p>
            <a:r>
              <a:rPr lang="ja-JP" altLang="en-US">
                <a:solidFill>
                  <a:srgbClr val="FF0000"/>
                </a:solidFill>
                <a:sym typeface="Trebuchet MS" panose="020B0603020202020204" pitchFamily="34" charset="0"/>
              </a:rPr>
              <a:t>積極的に巻き込みを狙うセグメントやターゲット顧客の選定理由、交渉状況等について説明文を記載すること</a:t>
            </a:r>
            <a:br>
              <a:rPr lang="en-US" altLang="ja-JP">
                <a:solidFill>
                  <a:schemeClr val="accent1"/>
                </a:solidFill>
                <a:sym typeface="Trebuchet MS" panose="020B0603020202020204" pitchFamily="34" charset="0"/>
              </a:rPr>
            </a:br>
            <a:r>
              <a:rPr lang="ja-JP" altLang="en-US">
                <a:solidFill>
                  <a:schemeClr val="accent1"/>
                </a:solidFill>
                <a:sym typeface="Trebuchet MS" panose="020B0603020202020204" pitchFamily="34" charset="0"/>
              </a:rPr>
              <a:t>例）</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を注力セグメントとし、需要家の巻き込みを目指す</a:t>
            </a:r>
          </a:p>
        </p:txBody>
      </p:sp>
      <p:sp>
        <p:nvSpPr>
          <p:cNvPr id="2" name="スライド番号プレースホルダー 1">
            <a:extLst>
              <a:ext uri="{FF2B5EF4-FFF2-40B4-BE49-F238E27FC236}">
                <a16:creationId xmlns:a16="http://schemas.microsoft.com/office/drawing/2014/main" id="{357D21FA-14D8-A143-2881-6C72606C80E8}"/>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9471325E-8B83-C9E4-C6A3-778301908219}"/>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grpSp>
        <p:nvGrpSpPr>
          <p:cNvPr id="7" name="グループ化 6">
            <a:extLst>
              <a:ext uri="{FF2B5EF4-FFF2-40B4-BE49-F238E27FC236}">
                <a16:creationId xmlns:a16="http://schemas.microsoft.com/office/drawing/2014/main" id="{E499B1B6-38D2-5FE9-C1F2-81E753BC3863}"/>
              </a:ext>
            </a:extLst>
          </p:cNvPr>
          <p:cNvGrpSpPr/>
          <p:nvPr/>
        </p:nvGrpSpPr>
        <p:grpSpPr>
          <a:xfrm>
            <a:off x="154688" y="1600633"/>
            <a:ext cx="11905313" cy="360000"/>
            <a:chOff x="532415" y="1377175"/>
            <a:chExt cx="5250202" cy="360000"/>
          </a:xfrm>
        </p:grpSpPr>
        <p:cxnSp>
          <p:nvCxnSpPr>
            <p:cNvPr id="8" name="Straight Connector 18">
              <a:extLst>
                <a:ext uri="{FF2B5EF4-FFF2-40B4-BE49-F238E27FC236}">
                  <a16:creationId xmlns:a16="http://schemas.microsoft.com/office/drawing/2014/main" id="{CF054FEB-45CA-DC45-74AC-235501E512CD}"/>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9" name="TextBox 23">
              <a:extLst>
                <a:ext uri="{FF2B5EF4-FFF2-40B4-BE49-F238E27FC236}">
                  <a16:creationId xmlns:a16="http://schemas.microsoft.com/office/drawing/2014/main" id="{FE7D0021-9DF2-24F3-B36A-96B2703495F6}"/>
                </a:ext>
              </a:extLst>
            </p:cNvPr>
            <p:cNvSpPr txBox="1"/>
            <p:nvPr/>
          </p:nvSpPr>
          <p:spPr>
            <a:xfrm>
              <a:off x="532415" y="1377175"/>
              <a:ext cx="5231163"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需要家の巻き込みに関する方針</a:t>
              </a:r>
            </a:p>
          </p:txBody>
        </p:sp>
      </p:grpSp>
      <p:sp>
        <p:nvSpPr>
          <p:cNvPr id="10" name="正方形/長方形 9">
            <a:extLst>
              <a:ext uri="{FF2B5EF4-FFF2-40B4-BE49-F238E27FC236}">
                <a16:creationId xmlns:a16="http://schemas.microsoft.com/office/drawing/2014/main" id="{28620209-4070-A777-E4E0-D5A4EC69DDF2}"/>
              </a:ext>
            </a:extLst>
          </p:cNvPr>
          <p:cNvSpPr/>
          <p:nvPr/>
        </p:nvSpPr>
        <p:spPr>
          <a:xfrm>
            <a:off x="7192468" y="2561275"/>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030C6E7C-442F-9925-2DC4-245DC1C5D85C}"/>
              </a:ext>
            </a:extLst>
          </p:cNvPr>
          <p:cNvSpPr/>
          <p:nvPr/>
        </p:nvSpPr>
        <p:spPr>
          <a:xfrm>
            <a:off x="5868490" y="3195588"/>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2" name="正方形/長方形 11">
            <a:extLst>
              <a:ext uri="{FF2B5EF4-FFF2-40B4-BE49-F238E27FC236}">
                <a16:creationId xmlns:a16="http://schemas.microsoft.com/office/drawing/2014/main" id="{AE492840-3CA1-E03E-7D46-EF987FA9E9F1}"/>
              </a:ext>
            </a:extLst>
          </p:cNvPr>
          <p:cNvSpPr/>
          <p:nvPr/>
        </p:nvSpPr>
        <p:spPr>
          <a:xfrm>
            <a:off x="7192468" y="3195588"/>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a:extLst>
              <a:ext uri="{FF2B5EF4-FFF2-40B4-BE49-F238E27FC236}">
                <a16:creationId xmlns:a16="http://schemas.microsoft.com/office/drawing/2014/main" id="{111A8392-6E01-2439-4775-7379DDCB515A}"/>
              </a:ext>
            </a:extLst>
          </p:cNvPr>
          <p:cNvSpPr/>
          <p:nvPr/>
        </p:nvSpPr>
        <p:spPr>
          <a:xfrm>
            <a:off x="5868490" y="3829901"/>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F62139EA-8039-250C-64AF-BD73B71EFF9E}"/>
              </a:ext>
            </a:extLst>
          </p:cNvPr>
          <p:cNvSpPr/>
          <p:nvPr/>
        </p:nvSpPr>
        <p:spPr>
          <a:xfrm>
            <a:off x="7192468" y="3829901"/>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E8EF48A2-4D7B-807E-5C04-B48BBDFA72E7}"/>
              </a:ext>
            </a:extLst>
          </p:cNvPr>
          <p:cNvSpPr/>
          <p:nvPr/>
        </p:nvSpPr>
        <p:spPr>
          <a:xfrm>
            <a:off x="7192468" y="4464214"/>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81A868D1-9D7F-653A-57EE-27E6AA2628C2}"/>
              </a:ext>
            </a:extLst>
          </p:cNvPr>
          <p:cNvSpPr/>
          <p:nvPr/>
        </p:nvSpPr>
        <p:spPr>
          <a:xfrm>
            <a:off x="5868490" y="5098527"/>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E3A9DA27-ED04-1766-D386-BC57F4EF3F36}"/>
              </a:ext>
            </a:extLst>
          </p:cNvPr>
          <p:cNvSpPr/>
          <p:nvPr/>
        </p:nvSpPr>
        <p:spPr>
          <a:xfrm>
            <a:off x="7192468" y="5098527"/>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8" name="正方形/長方形 17">
            <a:extLst>
              <a:ext uri="{FF2B5EF4-FFF2-40B4-BE49-F238E27FC236}">
                <a16:creationId xmlns:a16="http://schemas.microsoft.com/office/drawing/2014/main" id="{7713C87A-9CAD-4F08-B440-7ACE499D589F}"/>
              </a:ext>
            </a:extLst>
          </p:cNvPr>
          <p:cNvSpPr/>
          <p:nvPr/>
        </p:nvSpPr>
        <p:spPr>
          <a:xfrm>
            <a:off x="5868490" y="5732840"/>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D</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60E14A8E-2E89-88D0-32C6-79D0E6F3A81A}"/>
              </a:ext>
            </a:extLst>
          </p:cNvPr>
          <p:cNvSpPr/>
          <p:nvPr/>
        </p:nvSpPr>
        <p:spPr>
          <a:xfrm>
            <a:off x="7192468" y="5732840"/>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nvGrpSpPr>
          <p:cNvPr id="20" name="グループ化 19">
            <a:extLst>
              <a:ext uri="{FF2B5EF4-FFF2-40B4-BE49-F238E27FC236}">
                <a16:creationId xmlns:a16="http://schemas.microsoft.com/office/drawing/2014/main" id="{B291FF21-9204-6149-0A77-CCD74333B3B8}"/>
              </a:ext>
            </a:extLst>
          </p:cNvPr>
          <p:cNvGrpSpPr/>
          <p:nvPr/>
        </p:nvGrpSpPr>
        <p:grpSpPr>
          <a:xfrm>
            <a:off x="5862770" y="2118703"/>
            <a:ext cx="1260000" cy="288000"/>
            <a:chOff x="-91819" y="1879963"/>
            <a:chExt cx="6007819" cy="288000"/>
          </a:xfrm>
        </p:grpSpPr>
        <p:sp>
          <p:nvSpPr>
            <p:cNvPr id="21" name="正方形/長方形 20">
              <a:extLst>
                <a:ext uri="{FF2B5EF4-FFF2-40B4-BE49-F238E27FC236}">
                  <a16:creationId xmlns:a16="http://schemas.microsoft.com/office/drawing/2014/main" id="{9CEAEAE5-1580-859A-98EA-E20C873A7ECF}"/>
                </a:ext>
              </a:extLst>
            </p:cNvPr>
            <p:cNvSpPr/>
            <p:nvPr/>
          </p:nvSpPr>
          <p:spPr>
            <a:xfrm>
              <a:off x="-91819" y="1879963"/>
              <a:ext cx="6007819"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ターゲット顧客</a:t>
              </a:r>
            </a:p>
          </p:txBody>
        </p:sp>
        <p:cxnSp>
          <p:nvCxnSpPr>
            <p:cNvPr id="22" name="直線コネクタ 21">
              <a:extLst>
                <a:ext uri="{FF2B5EF4-FFF2-40B4-BE49-F238E27FC236}">
                  <a16:creationId xmlns:a16="http://schemas.microsoft.com/office/drawing/2014/main" id="{AC7E6CBC-6912-4A1D-89F6-48A21EF6660D}"/>
                </a:ext>
              </a:extLst>
            </p:cNvPr>
            <p:cNvCxnSpPr>
              <a:cxnSpLocks/>
            </p:cNvCxnSpPr>
            <p:nvPr/>
          </p:nvCxnSpPr>
          <p:spPr>
            <a:xfrm>
              <a:off x="-91819" y="2167963"/>
              <a:ext cx="6007819"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23" name="グループ化 22">
            <a:extLst>
              <a:ext uri="{FF2B5EF4-FFF2-40B4-BE49-F238E27FC236}">
                <a16:creationId xmlns:a16="http://schemas.microsoft.com/office/drawing/2014/main" id="{B987F4B8-1F3B-AA33-37BF-2B053C9B9D12}"/>
              </a:ext>
            </a:extLst>
          </p:cNvPr>
          <p:cNvGrpSpPr/>
          <p:nvPr/>
        </p:nvGrpSpPr>
        <p:grpSpPr>
          <a:xfrm>
            <a:off x="7192469" y="2118703"/>
            <a:ext cx="2716237" cy="288000"/>
            <a:chOff x="156000" y="1879963"/>
            <a:chExt cx="5760000" cy="288000"/>
          </a:xfrm>
        </p:grpSpPr>
        <p:sp>
          <p:nvSpPr>
            <p:cNvPr id="24" name="正方形/長方形 23">
              <a:extLst>
                <a:ext uri="{FF2B5EF4-FFF2-40B4-BE49-F238E27FC236}">
                  <a16:creationId xmlns:a16="http://schemas.microsoft.com/office/drawing/2014/main" id="{418C8218-C37B-1D7E-326E-5F6C228E72A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ターゲット顧客の選定理由</a:t>
              </a:r>
            </a:p>
          </p:txBody>
        </p:sp>
        <p:cxnSp>
          <p:nvCxnSpPr>
            <p:cNvPr id="25" name="直線コネクタ 24">
              <a:extLst>
                <a:ext uri="{FF2B5EF4-FFF2-40B4-BE49-F238E27FC236}">
                  <a16:creationId xmlns:a16="http://schemas.microsoft.com/office/drawing/2014/main" id="{DC24ED3D-F12A-F591-C9A3-AB2941CF674F}"/>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26" name="正方形/長方形 25">
            <a:extLst>
              <a:ext uri="{FF2B5EF4-FFF2-40B4-BE49-F238E27FC236}">
                <a16:creationId xmlns:a16="http://schemas.microsoft.com/office/drawing/2014/main" id="{832B2F68-E892-1CC0-32F8-1AB83560F05B}"/>
              </a:ext>
            </a:extLst>
          </p:cNvPr>
          <p:cNvSpPr/>
          <p:nvPr/>
        </p:nvSpPr>
        <p:spPr>
          <a:xfrm>
            <a:off x="9995128" y="3195588"/>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7" name="正方形/長方形 26">
            <a:extLst>
              <a:ext uri="{FF2B5EF4-FFF2-40B4-BE49-F238E27FC236}">
                <a16:creationId xmlns:a16="http://schemas.microsoft.com/office/drawing/2014/main" id="{C6D43729-2A7B-C3CE-A444-A87A75590364}"/>
              </a:ext>
            </a:extLst>
          </p:cNvPr>
          <p:cNvSpPr/>
          <p:nvPr/>
        </p:nvSpPr>
        <p:spPr>
          <a:xfrm>
            <a:off x="9995128" y="3829901"/>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8" name="正方形/長方形 27">
            <a:extLst>
              <a:ext uri="{FF2B5EF4-FFF2-40B4-BE49-F238E27FC236}">
                <a16:creationId xmlns:a16="http://schemas.microsoft.com/office/drawing/2014/main" id="{16E093FB-035A-6B23-4AEE-D63529B87EC7}"/>
              </a:ext>
            </a:extLst>
          </p:cNvPr>
          <p:cNvSpPr/>
          <p:nvPr/>
        </p:nvSpPr>
        <p:spPr>
          <a:xfrm>
            <a:off x="9995128" y="5098527"/>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9" name="正方形/長方形 28">
            <a:extLst>
              <a:ext uri="{FF2B5EF4-FFF2-40B4-BE49-F238E27FC236}">
                <a16:creationId xmlns:a16="http://schemas.microsoft.com/office/drawing/2014/main" id="{344BBF3A-C232-6805-6F4D-AC867BCBFA60}"/>
              </a:ext>
            </a:extLst>
          </p:cNvPr>
          <p:cNvSpPr/>
          <p:nvPr/>
        </p:nvSpPr>
        <p:spPr>
          <a:xfrm>
            <a:off x="9995128" y="5732840"/>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ー</a:t>
            </a:r>
          </a:p>
        </p:txBody>
      </p:sp>
      <p:grpSp>
        <p:nvGrpSpPr>
          <p:cNvPr id="30" name="グループ化 29">
            <a:extLst>
              <a:ext uri="{FF2B5EF4-FFF2-40B4-BE49-F238E27FC236}">
                <a16:creationId xmlns:a16="http://schemas.microsoft.com/office/drawing/2014/main" id="{55FE8853-E604-EB04-8B40-A13C5EE04356}"/>
              </a:ext>
            </a:extLst>
          </p:cNvPr>
          <p:cNvGrpSpPr/>
          <p:nvPr/>
        </p:nvGrpSpPr>
        <p:grpSpPr>
          <a:xfrm>
            <a:off x="9995128" y="2118703"/>
            <a:ext cx="2042186" cy="288000"/>
            <a:chOff x="156000" y="1879963"/>
            <a:chExt cx="5760000" cy="288000"/>
          </a:xfrm>
        </p:grpSpPr>
        <p:sp>
          <p:nvSpPr>
            <p:cNvPr id="31" name="正方形/長方形 30">
              <a:extLst>
                <a:ext uri="{FF2B5EF4-FFF2-40B4-BE49-F238E27FC236}">
                  <a16:creationId xmlns:a16="http://schemas.microsoft.com/office/drawing/2014/main" id="{594B24BC-114A-2F5B-E421-D3D1B37DB30D}"/>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交渉状況（申請時点）</a:t>
              </a:r>
            </a:p>
          </p:txBody>
        </p:sp>
        <p:cxnSp>
          <p:nvCxnSpPr>
            <p:cNvPr id="32" name="直線コネクタ 31">
              <a:extLst>
                <a:ext uri="{FF2B5EF4-FFF2-40B4-BE49-F238E27FC236}">
                  <a16:creationId xmlns:a16="http://schemas.microsoft.com/office/drawing/2014/main" id="{FE1D411F-3DB2-7493-1EF4-298DE1CB5619}"/>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33" name="正方形/長方形 32">
            <a:extLst>
              <a:ext uri="{FF2B5EF4-FFF2-40B4-BE49-F238E27FC236}">
                <a16:creationId xmlns:a16="http://schemas.microsoft.com/office/drawing/2014/main" id="{DA85569E-FF36-9A2D-D156-ABE3763576F2}"/>
              </a:ext>
            </a:extLst>
          </p:cNvPr>
          <p:cNvSpPr/>
          <p:nvPr/>
        </p:nvSpPr>
        <p:spPr>
          <a:xfrm>
            <a:off x="10377077" y="3195588"/>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4" name="正方形/長方形 33">
            <a:extLst>
              <a:ext uri="{FF2B5EF4-FFF2-40B4-BE49-F238E27FC236}">
                <a16:creationId xmlns:a16="http://schemas.microsoft.com/office/drawing/2014/main" id="{E0E97D6A-465F-3634-91A0-536A5BCA44BF}"/>
              </a:ext>
            </a:extLst>
          </p:cNvPr>
          <p:cNvSpPr/>
          <p:nvPr/>
        </p:nvSpPr>
        <p:spPr>
          <a:xfrm>
            <a:off x="10377077" y="3829901"/>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5" name="正方形/長方形 34">
            <a:extLst>
              <a:ext uri="{FF2B5EF4-FFF2-40B4-BE49-F238E27FC236}">
                <a16:creationId xmlns:a16="http://schemas.microsoft.com/office/drawing/2014/main" id="{6C7FA3E3-974B-D43C-963A-28A3D28EC82A}"/>
              </a:ext>
            </a:extLst>
          </p:cNvPr>
          <p:cNvSpPr/>
          <p:nvPr/>
        </p:nvSpPr>
        <p:spPr>
          <a:xfrm>
            <a:off x="10377077" y="5098527"/>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6" name="正方形/長方形 35">
            <a:extLst>
              <a:ext uri="{FF2B5EF4-FFF2-40B4-BE49-F238E27FC236}">
                <a16:creationId xmlns:a16="http://schemas.microsoft.com/office/drawing/2014/main" id="{6B485206-BF60-0697-2F54-8A1F5DBBC1D1}"/>
              </a:ext>
            </a:extLst>
          </p:cNvPr>
          <p:cNvSpPr/>
          <p:nvPr/>
        </p:nvSpPr>
        <p:spPr>
          <a:xfrm>
            <a:off x="10377077" y="5732840"/>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7" name="正方形/長方形 36">
            <a:extLst>
              <a:ext uri="{FF2B5EF4-FFF2-40B4-BE49-F238E27FC236}">
                <a16:creationId xmlns:a16="http://schemas.microsoft.com/office/drawing/2014/main" id="{70F7B9ED-B9B0-EFFA-AA7F-EB22E28CD86F}"/>
              </a:ext>
            </a:extLst>
          </p:cNvPr>
          <p:cNvSpPr/>
          <p:nvPr/>
        </p:nvSpPr>
        <p:spPr bwMode="gray">
          <a:xfrm>
            <a:off x="7167661" y="6305240"/>
            <a:ext cx="4869653" cy="287999"/>
          </a:xfrm>
          <a:prstGeom prst="rect">
            <a:avLst/>
          </a:prstGeom>
          <a:noFill/>
          <a:ln>
            <a:noFill/>
          </a:ln>
        </p:spPr>
        <p:txBody>
          <a:bodyPr vert="horz" wrap="square" lIns="88641" tIns="44321" rIns="88641" bIns="44321" numCol="1" rtlCol="0"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凡例　　◯：顧客と交渉済み（契約済み）　　△：顧客と交渉中　　ー：自社内で検討中</a:t>
            </a:r>
          </a:p>
        </p:txBody>
      </p:sp>
      <p:sp>
        <p:nvSpPr>
          <p:cNvPr id="38" name="正方形/長方形 37">
            <a:extLst>
              <a:ext uri="{FF2B5EF4-FFF2-40B4-BE49-F238E27FC236}">
                <a16:creationId xmlns:a16="http://schemas.microsoft.com/office/drawing/2014/main" id="{F43C7E3D-61B9-27DC-453B-BD393D687BCD}"/>
              </a:ext>
            </a:extLst>
          </p:cNvPr>
          <p:cNvSpPr/>
          <p:nvPr/>
        </p:nvSpPr>
        <p:spPr>
          <a:xfrm>
            <a:off x="5868490" y="2561275"/>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9" name="正方形/長方形 38">
            <a:extLst>
              <a:ext uri="{FF2B5EF4-FFF2-40B4-BE49-F238E27FC236}">
                <a16:creationId xmlns:a16="http://schemas.microsoft.com/office/drawing/2014/main" id="{C044BDA0-4429-70CE-0E03-6CAE9F0FBBC9}"/>
              </a:ext>
            </a:extLst>
          </p:cNvPr>
          <p:cNvSpPr/>
          <p:nvPr/>
        </p:nvSpPr>
        <p:spPr>
          <a:xfrm>
            <a:off x="5868490" y="4464214"/>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276CD96A-C94C-06E6-24AE-B04882108B71}"/>
              </a:ext>
            </a:extLst>
          </p:cNvPr>
          <p:cNvSpPr/>
          <p:nvPr/>
        </p:nvSpPr>
        <p:spPr>
          <a:xfrm>
            <a:off x="9995128" y="2557493"/>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41" name="正方形/長方形 40">
            <a:extLst>
              <a:ext uri="{FF2B5EF4-FFF2-40B4-BE49-F238E27FC236}">
                <a16:creationId xmlns:a16="http://schemas.microsoft.com/office/drawing/2014/main" id="{6FFFBA30-03BC-3597-E3F2-36EC9E3FC91A}"/>
              </a:ext>
            </a:extLst>
          </p:cNvPr>
          <p:cNvSpPr/>
          <p:nvPr/>
        </p:nvSpPr>
        <p:spPr>
          <a:xfrm>
            <a:off x="9995128" y="4460432"/>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42" name="正方形/長方形 41">
            <a:extLst>
              <a:ext uri="{FF2B5EF4-FFF2-40B4-BE49-F238E27FC236}">
                <a16:creationId xmlns:a16="http://schemas.microsoft.com/office/drawing/2014/main" id="{B157EBDE-8D4B-A0F5-9A49-BCF0FB7A9428}"/>
              </a:ext>
            </a:extLst>
          </p:cNvPr>
          <p:cNvSpPr/>
          <p:nvPr/>
        </p:nvSpPr>
        <p:spPr>
          <a:xfrm>
            <a:off x="10377077" y="2557493"/>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1B03F3F9-7203-E635-3DFC-BCAD01713E3F}"/>
              </a:ext>
            </a:extLst>
          </p:cNvPr>
          <p:cNvSpPr/>
          <p:nvPr/>
        </p:nvSpPr>
        <p:spPr>
          <a:xfrm>
            <a:off x="10377077" y="4460432"/>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4" name="正方形/長方形 43">
            <a:extLst>
              <a:ext uri="{FF2B5EF4-FFF2-40B4-BE49-F238E27FC236}">
                <a16:creationId xmlns:a16="http://schemas.microsoft.com/office/drawing/2014/main" id="{A33FD10A-6C74-DFEE-17A5-E16FD38F7871}"/>
              </a:ext>
            </a:extLst>
          </p:cNvPr>
          <p:cNvSpPr/>
          <p:nvPr/>
        </p:nvSpPr>
        <p:spPr>
          <a:xfrm>
            <a:off x="154686" y="2561274"/>
            <a:ext cx="1260000" cy="180862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セグメント</a:t>
            </a: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5" name="正方形/長方形 44">
            <a:extLst>
              <a:ext uri="{FF2B5EF4-FFF2-40B4-BE49-F238E27FC236}">
                <a16:creationId xmlns:a16="http://schemas.microsoft.com/office/drawing/2014/main" id="{94E5F0E9-4DB5-D553-FB8C-22A63D02EB8B}"/>
              </a:ext>
            </a:extLst>
          </p:cNvPr>
          <p:cNvSpPr/>
          <p:nvPr/>
        </p:nvSpPr>
        <p:spPr>
          <a:xfrm>
            <a:off x="1485954" y="2561274"/>
            <a:ext cx="3871907" cy="180862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（セグメント概要、セグメントの選定理由、シェアや導入時期の目標など）</a:t>
            </a:r>
          </a:p>
        </p:txBody>
      </p:sp>
      <p:grpSp>
        <p:nvGrpSpPr>
          <p:cNvPr id="46" name="グループ化 45">
            <a:extLst>
              <a:ext uri="{FF2B5EF4-FFF2-40B4-BE49-F238E27FC236}">
                <a16:creationId xmlns:a16="http://schemas.microsoft.com/office/drawing/2014/main" id="{DF5D7F77-7EE9-58E7-70C2-E2F5A0E5AC08}"/>
              </a:ext>
            </a:extLst>
          </p:cNvPr>
          <p:cNvGrpSpPr/>
          <p:nvPr/>
        </p:nvGrpSpPr>
        <p:grpSpPr>
          <a:xfrm>
            <a:off x="154686" y="2118703"/>
            <a:ext cx="5203175" cy="288000"/>
            <a:chOff x="156000" y="1879963"/>
            <a:chExt cx="5760000" cy="288000"/>
          </a:xfrm>
        </p:grpSpPr>
        <p:sp>
          <p:nvSpPr>
            <p:cNvPr id="47" name="正方形/長方形 46">
              <a:extLst>
                <a:ext uri="{FF2B5EF4-FFF2-40B4-BE49-F238E27FC236}">
                  <a16:creationId xmlns:a16="http://schemas.microsoft.com/office/drawing/2014/main" id="{B1410C9F-2AC5-D109-6AC9-3B71AAB99DC2}"/>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積極的に巻き込みを狙うセグメント</a:t>
              </a:r>
            </a:p>
          </p:txBody>
        </p:sp>
        <p:cxnSp>
          <p:nvCxnSpPr>
            <p:cNvPr id="48" name="直線コネクタ 47">
              <a:extLst>
                <a:ext uri="{FF2B5EF4-FFF2-40B4-BE49-F238E27FC236}">
                  <a16:creationId xmlns:a16="http://schemas.microsoft.com/office/drawing/2014/main" id="{FB443A8B-4198-F166-EC82-8D7AF3811A5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49" name="正方形/長方形 48">
            <a:extLst>
              <a:ext uri="{FF2B5EF4-FFF2-40B4-BE49-F238E27FC236}">
                <a16:creationId xmlns:a16="http://schemas.microsoft.com/office/drawing/2014/main" id="{21DDD738-822B-D9C7-61E5-BD4FF29105F3}"/>
              </a:ext>
            </a:extLst>
          </p:cNvPr>
          <p:cNvSpPr/>
          <p:nvPr/>
        </p:nvSpPr>
        <p:spPr>
          <a:xfrm>
            <a:off x="154686" y="4466296"/>
            <a:ext cx="1260000" cy="180862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セグメント</a:t>
            </a: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0" name="正方形/長方形 49">
            <a:extLst>
              <a:ext uri="{FF2B5EF4-FFF2-40B4-BE49-F238E27FC236}">
                <a16:creationId xmlns:a16="http://schemas.microsoft.com/office/drawing/2014/main" id="{104E72AB-1F95-3972-9234-6EBA6C3BB5D7}"/>
              </a:ext>
            </a:extLst>
          </p:cNvPr>
          <p:cNvSpPr/>
          <p:nvPr/>
        </p:nvSpPr>
        <p:spPr>
          <a:xfrm>
            <a:off x="1485954" y="4466296"/>
            <a:ext cx="3871907" cy="180862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（セグメント概要、セグメントの選定理由、シェアや導入時期の目標など）</a:t>
            </a:r>
          </a:p>
        </p:txBody>
      </p:sp>
      <p:cxnSp>
        <p:nvCxnSpPr>
          <p:cNvPr id="51" name="Straight Connector 13">
            <a:extLst>
              <a:ext uri="{FF2B5EF4-FFF2-40B4-BE49-F238E27FC236}">
                <a16:creationId xmlns:a16="http://schemas.microsoft.com/office/drawing/2014/main" id="{FE364357-2870-216D-5F38-23BC2BBE1296}"/>
              </a:ext>
            </a:extLst>
          </p:cNvPr>
          <p:cNvCxnSpPr>
            <a:cxnSpLocks/>
          </p:cNvCxnSpPr>
          <p:nvPr/>
        </p:nvCxnSpPr>
        <p:spPr>
          <a:xfrm>
            <a:off x="5603904" y="2557493"/>
            <a:ext cx="0" cy="1812402"/>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52" name="Group 41">
            <a:extLst>
              <a:ext uri="{FF2B5EF4-FFF2-40B4-BE49-F238E27FC236}">
                <a16:creationId xmlns:a16="http://schemas.microsoft.com/office/drawing/2014/main" id="{45B8B0B3-64E4-036E-A280-778B620E6C03}"/>
              </a:ext>
            </a:extLst>
          </p:cNvPr>
          <p:cNvGrpSpPr/>
          <p:nvPr/>
        </p:nvGrpSpPr>
        <p:grpSpPr>
          <a:xfrm rot="10800000" flipH="1">
            <a:off x="5505175" y="3355694"/>
            <a:ext cx="216000" cy="216000"/>
            <a:chOff x="5937564" y="3833745"/>
            <a:chExt cx="306171" cy="306910"/>
          </a:xfrm>
        </p:grpSpPr>
        <p:sp>
          <p:nvSpPr>
            <p:cNvPr id="53" name="Freeform 94">
              <a:extLst>
                <a:ext uri="{FF2B5EF4-FFF2-40B4-BE49-F238E27FC236}">
                  <a16:creationId xmlns:a16="http://schemas.microsoft.com/office/drawing/2014/main" id="{F13A2D78-617A-358E-BC6A-6166ACFF19B3}"/>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4" name="Freeform 95">
              <a:extLst>
                <a:ext uri="{FF2B5EF4-FFF2-40B4-BE49-F238E27FC236}">
                  <a16:creationId xmlns:a16="http://schemas.microsoft.com/office/drawing/2014/main" id="{E6132E15-2553-64BA-DD77-93B5438571EC}"/>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cxnSp>
        <p:nvCxnSpPr>
          <p:cNvPr id="55" name="Straight Connector 13">
            <a:extLst>
              <a:ext uri="{FF2B5EF4-FFF2-40B4-BE49-F238E27FC236}">
                <a16:creationId xmlns:a16="http://schemas.microsoft.com/office/drawing/2014/main" id="{34A555F9-8ABD-03B6-5FC6-1EE17ADF5B70}"/>
              </a:ext>
            </a:extLst>
          </p:cNvPr>
          <p:cNvCxnSpPr>
            <a:cxnSpLocks/>
          </p:cNvCxnSpPr>
          <p:nvPr/>
        </p:nvCxnSpPr>
        <p:spPr>
          <a:xfrm>
            <a:off x="5603904" y="4460438"/>
            <a:ext cx="0" cy="1812402"/>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56" name="Group 41">
            <a:extLst>
              <a:ext uri="{FF2B5EF4-FFF2-40B4-BE49-F238E27FC236}">
                <a16:creationId xmlns:a16="http://schemas.microsoft.com/office/drawing/2014/main" id="{8DF97D2C-A17E-925B-B8A0-F1E0573CB53E}"/>
              </a:ext>
            </a:extLst>
          </p:cNvPr>
          <p:cNvGrpSpPr/>
          <p:nvPr/>
        </p:nvGrpSpPr>
        <p:grpSpPr>
          <a:xfrm rot="10800000" flipH="1">
            <a:off x="5505175" y="5258639"/>
            <a:ext cx="216000" cy="216000"/>
            <a:chOff x="5937564" y="3833745"/>
            <a:chExt cx="306171" cy="306910"/>
          </a:xfrm>
        </p:grpSpPr>
        <p:sp>
          <p:nvSpPr>
            <p:cNvPr id="57" name="Freeform 94">
              <a:extLst>
                <a:ext uri="{FF2B5EF4-FFF2-40B4-BE49-F238E27FC236}">
                  <a16:creationId xmlns:a16="http://schemas.microsoft.com/office/drawing/2014/main" id="{385D3949-09F3-759F-803E-E93BF040BD2B}"/>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8" name="Freeform 95">
              <a:extLst>
                <a:ext uri="{FF2B5EF4-FFF2-40B4-BE49-F238E27FC236}">
                  <a16:creationId xmlns:a16="http://schemas.microsoft.com/office/drawing/2014/main" id="{3166CAAE-C1EA-2BC8-24E9-24B878259159}"/>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sp>
        <p:nvSpPr>
          <p:cNvPr id="59" name="正方形/長方形 58">
            <a:extLst>
              <a:ext uri="{FF2B5EF4-FFF2-40B4-BE49-F238E27FC236}">
                <a16:creationId xmlns:a16="http://schemas.microsoft.com/office/drawing/2014/main" id="{1031598D-2DC5-6E19-E358-44CE53C0FFE7}"/>
              </a:ext>
            </a:extLst>
          </p:cNvPr>
          <p:cNvSpPr/>
          <p:nvPr/>
        </p:nvSpPr>
        <p:spPr>
          <a:xfrm>
            <a:off x="1836017" y="2703728"/>
            <a:ext cx="7868093" cy="3638483"/>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積極的に巻き込みを狙うセグメント</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→市場となるセグメントの概要（現状、将来性など）、セグメントの選定理由、獲得を狙うシェアと達成時期などを記載すること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ターゲット顧客とその選定理由、申請時点での交渉状況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→セグメントごとにターゲット顧客を設定し、その選定理由とともに、交渉状況についても記載すること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交渉状況は、以下の凡例に基づきステータスを記入したうえで、詳細を可能な範囲で記載すること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◯：顧客と交渉済み（契約済み）</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△：顧客と交渉中</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ー：自社内で検討中</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49204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3653D-675F-9052-14BB-71A2DCD1C965}"/>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3155CA4-9084-E5C4-AFD6-4B72E2CA26D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33155CA4-9084-E5C4-AFD6-4B72E2CA26D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正方形/長方形 9">
            <a:extLst>
              <a:ext uri="{FF2B5EF4-FFF2-40B4-BE49-F238E27FC236}">
                <a16:creationId xmlns:a16="http://schemas.microsoft.com/office/drawing/2014/main" id="{9760C651-8BB9-125B-CF61-39DD163A5007}"/>
              </a:ext>
            </a:extLst>
          </p:cNvPr>
          <p:cNvSpPr/>
          <p:nvPr/>
        </p:nvSpPr>
        <p:spPr>
          <a:xfrm>
            <a:off x="180000" y="1887419"/>
            <a:ext cx="1506313" cy="129676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技術観点</a:t>
            </a:r>
          </a:p>
        </p:txBody>
      </p:sp>
      <p:grpSp>
        <p:nvGrpSpPr>
          <p:cNvPr id="14" name="グループ化 13">
            <a:extLst>
              <a:ext uri="{FF2B5EF4-FFF2-40B4-BE49-F238E27FC236}">
                <a16:creationId xmlns:a16="http://schemas.microsoft.com/office/drawing/2014/main" id="{1C1186B7-4E1F-5119-6748-2E355B9656E7}"/>
              </a:ext>
            </a:extLst>
          </p:cNvPr>
          <p:cNvGrpSpPr/>
          <p:nvPr/>
        </p:nvGrpSpPr>
        <p:grpSpPr>
          <a:xfrm>
            <a:off x="1804611" y="1505726"/>
            <a:ext cx="4500000" cy="288000"/>
            <a:chOff x="156000" y="1879963"/>
            <a:chExt cx="5760000" cy="288000"/>
          </a:xfrm>
        </p:grpSpPr>
        <p:sp>
          <p:nvSpPr>
            <p:cNvPr id="15" name="正方形/長方形 14">
              <a:extLst>
                <a:ext uri="{FF2B5EF4-FFF2-40B4-BE49-F238E27FC236}">
                  <a16:creationId xmlns:a16="http://schemas.microsoft.com/office/drawing/2014/main" id="{BD371F71-DC1E-8D04-94F8-4D113AA3DCBC}"/>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リスクの内容</a:t>
              </a:r>
            </a:p>
          </p:txBody>
        </p:sp>
        <p:cxnSp>
          <p:nvCxnSpPr>
            <p:cNvPr id="16" name="直線コネクタ 15">
              <a:extLst>
                <a:ext uri="{FF2B5EF4-FFF2-40B4-BE49-F238E27FC236}">
                  <a16:creationId xmlns:a16="http://schemas.microsoft.com/office/drawing/2014/main" id="{549D8EFF-9627-43FA-1F8C-40DFF6E5DFCE}"/>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08838969-919B-1447-1855-CF775A41CF5D}"/>
              </a:ext>
            </a:extLst>
          </p:cNvPr>
          <p:cNvGrpSpPr/>
          <p:nvPr/>
        </p:nvGrpSpPr>
        <p:grpSpPr>
          <a:xfrm>
            <a:off x="6422908" y="1505726"/>
            <a:ext cx="5613091" cy="288000"/>
            <a:chOff x="156000" y="1879963"/>
            <a:chExt cx="5760000" cy="288000"/>
          </a:xfrm>
        </p:grpSpPr>
        <p:sp>
          <p:nvSpPr>
            <p:cNvPr id="18" name="正方形/長方形 17">
              <a:extLst>
                <a:ext uri="{FF2B5EF4-FFF2-40B4-BE49-F238E27FC236}">
                  <a16:creationId xmlns:a16="http://schemas.microsoft.com/office/drawing/2014/main" id="{F461E188-E220-4568-922E-3B7732F3BCAC}"/>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リスクへの対応方針</a:t>
              </a:r>
            </a:p>
          </p:txBody>
        </p:sp>
        <p:cxnSp>
          <p:nvCxnSpPr>
            <p:cNvPr id="19" name="直線コネクタ 18">
              <a:extLst>
                <a:ext uri="{FF2B5EF4-FFF2-40B4-BE49-F238E27FC236}">
                  <a16:creationId xmlns:a16="http://schemas.microsoft.com/office/drawing/2014/main" id="{2A459B65-6DB3-38D5-CBBE-357A9E6F9011}"/>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20" name="正方形/長方形 19">
            <a:extLst>
              <a:ext uri="{FF2B5EF4-FFF2-40B4-BE49-F238E27FC236}">
                <a16:creationId xmlns:a16="http://schemas.microsoft.com/office/drawing/2014/main" id="{88D5E305-CDD9-369B-4A93-FF529DD37FC4}"/>
              </a:ext>
            </a:extLst>
          </p:cNvPr>
          <p:cNvSpPr/>
          <p:nvPr/>
        </p:nvSpPr>
        <p:spPr>
          <a:xfrm>
            <a:off x="1804611" y="1887420"/>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EBD3E78F-C4CA-92CA-42D7-521EDF0FF5C0}"/>
              </a:ext>
            </a:extLst>
          </p:cNvPr>
          <p:cNvSpPr/>
          <p:nvPr/>
        </p:nvSpPr>
        <p:spPr>
          <a:xfrm>
            <a:off x="1804611" y="2572178"/>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23" name="正方形/長方形 22">
            <a:extLst>
              <a:ext uri="{FF2B5EF4-FFF2-40B4-BE49-F238E27FC236}">
                <a16:creationId xmlns:a16="http://schemas.microsoft.com/office/drawing/2014/main" id="{02677C40-097F-D72E-20BA-1089398E2849}"/>
              </a:ext>
            </a:extLst>
          </p:cNvPr>
          <p:cNvSpPr/>
          <p:nvPr/>
        </p:nvSpPr>
        <p:spPr>
          <a:xfrm>
            <a:off x="6422908" y="1887420"/>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FD370958-E7F5-772D-B886-4E5F529AF38E}"/>
              </a:ext>
            </a:extLst>
          </p:cNvPr>
          <p:cNvSpPr/>
          <p:nvPr/>
        </p:nvSpPr>
        <p:spPr>
          <a:xfrm>
            <a:off x="6422908" y="2572178"/>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27A89165-08EC-BD46-3088-51DFF4FF95F9}"/>
              </a:ext>
            </a:extLst>
          </p:cNvPr>
          <p:cNvSpPr/>
          <p:nvPr/>
        </p:nvSpPr>
        <p:spPr>
          <a:xfrm>
            <a:off x="180000" y="3256936"/>
            <a:ext cx="1506313" cy="129676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商用化</a:t>
            </a:r>
            <a:endPar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（経済社会）</a:t>
            </a:r>
            <a:endPar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観点</a:t>
            </a:r>
          </a:p>
        </p:txBody>
      </p:sp>
      <p:sp>
        <p:nvSpPr>
          <p:cNvPr id="43" name="正方形/長方形 42">
            <a:extLst>
              <a:ext uri="{FF2B5EF4-FFF2-40B4-BE49-F238E27FC236}">
                <a16:creationId xmlns:a16="http://schemas.microsoft.com/office/drawing/2014/main" id="{4D4384F6-E5E3-5052-C9E9-41066FA564F9}"/>
              </a:ext>
            </a:extLst>
          </p:cNvPr>
          <p:cNvSpPr/>
          <p:nvPr/>
        </p:nvSpPr>
        <p:spPr>
          <a:xfrm>
            <a:off x="1804611" y="3256937"/>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4" name="正方形/長方形 43">
            <a:extLst>
              <a:ext uri="{FF2B5EF4-FFF2-40B4-BE49-F238E27FC236}">
                <a16:creationId xmlns:a16="http://schemas.microsoft.com/office/drawing/2014/main" id="{6373123C-813B-6CDE-2BCA-DD2CD53B60A8}"/>
              </a:ext>
            </a:extLst>
          </p:cNvPr>
          <p:cNvSpPr/>
          <p:nvPr/>
        </p:nvSpPr>
        <p:spPr>
          <a:xfrm>
            <a:off x="1804611" y="3941695"/>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5" name="正方形/長方形 44">
            <a:extLst>
              <a:ext uri="{FF2B5EF4-FFF2-40B4-BE49-F238E27FC236}">
                <a16:creationId xmlns:a16="http://schemas.microsoft.com/office/drawing/2014/main" id="{CBD514D6-BD5B-8B56-3C60-3F18939302E7}"/>
              </a:ext>
            </a:extLst>
          </p:cNvPr>
          <p:cNvSpPr/>
          <p:nvPr/>
        </p:nvSpPr>
        <p:spPr>
          <a:xfrm>
            <a:off x="6422908" y="3256937"/>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6" name="正方形/長方形 45">
            <a:extLst>
              <a:ext uri="{FF2B5EF4-FFF2-40B4-BE49-F238E27FC236}">
                <a16:creationId xmlns:a16="http://schemas.microsoft.com/office/drawing/2014/main" id="{3610C9CC-D950-2435-E8E0-18CE7805B722}"/>
              </a:ext>
            </a:extLst>
          </p:cNvPr>
          <p:cNvSpPr/>
          <p:nvPr/>
        </p:nvSpPr>
        <p:spPr>
          <a:xfrm>
            <a:off x="6422908" y="3941695"/>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7" name="正方形/長方形 46">
            <a:extLst>
              <a:ext uri="{FF2B5EF4-FFF2-40B4-BE49-F238E27FC236}">
                <a16:creationId xmlns:a16="http://schemas.microsoft.com/office/drawing/2014/main" id="{C7787707-5112-441A-9955-8E16A32B391A}"/>
              </a:ext>
            </a:extLst>
          </p:cNvPr>
          <p:cNvSpPr/>
          <p:nvPr/>
        </p:nvSpPr>
        <p:spPr>
          <a:xfrm>
            <a:off x="180000" y="4626453"/>
            <a:ext cx="1506313" cy="612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8" name="正方形/長方形 47">
            <a:extLst>
              <a:ext uri="{FF2B5EF4-FFF2-40B4-BE49-F238E27FC236}">
                <a16:creationId xmlns:a16="http://schemas.microsoft.com/office/drawing/2014/main" id="{83EA6732-4093-9EDC-AABF-4BE4383307E1}"/>
              </a:ext>
            </a:extLst>
          </p:cNvPr>
          <p:cNvSpPr/>
          <p:nvPr/>
        </p:nvSpPr>
        <p:spPr>
          <a:xfrm>
            <a:off x="1804611" y="4626454"/>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50" name="正方形/長方形 49">
            <a:extLst>
              <a:ext uri="{FF2B5EF4-FFF2-40B4-BE49-F238E27FC236}">
                <a16:creationId xmlns:a16="http://schemas.microsoft.com/office/drawing/2014/main" id="{D7E03CBD-54EF-EE29-B245-DEA289AA7E4F}"/>
              </a:ext>
            </a:extLst>
          </p:cNvPr>
          <p:cNvSpPr/>
          <p:nvPr/>
        </p:nvSpPr>
        <p:spPr>
          <a:xfrm>
            <a:off x="6422908" y="4626454"/>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cxnSp>
        <p:nvCxnSpPr>
          <p:cNvPr id="52" name="Straight Connector 40">
            <a:extLst>
              <a:ext uri="{FF2B5EF4-FFF2-40B4-BE49-F238E27FC236}">
                <a16:creationId xmlns:a16="http://schemas.microsoft.com/office/drawing/2014/main" id="{2426AC0D-D68B-91E8-BE75-DB32B556152C}"/>
              </a:ext>
            </a:extLst>
          </p:cNvPr>
          <p:cNvCxnSpPr>
            <a:cxnSpLocks/>
          </p:cNvCxnSpPr>
          <p:nvPr/>
        </p:nvCxnSpPr>
        <p:spPr>
          <a:xfrm flipH="1">
            <a:off x="180000" y="5538032"/>
            <a:ext cx="11855999" cy="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59" name="Freeform 94">
            <a:extLst>
              <a:ext uri="{FF2B5EF4-FFF2-40B4-BE49-F238E27FC236}">
                <a16:creationId xmlns:a16="http://schemas.microsoft.com/office/drawing/2014/main" id="{B743B436-1230-E49C-9C79-D99DDA35AA8B}"/>
              </a:ext>
            </a:extLst>
          </p:cNvPr>
          <p:cNvSpPr>
            <a:spLocks/>
          </p:cNvSpPr>
          <p:nvPr/>
        </p:nvSpPr>
        <p:spPr bwMode="gray">
          <a:xfrm rot="5400000" flipH="1">
            <a:off x="5988000" y="5440521"/>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0" name="正方形/長方形 59">
            <a:extLst>
              <a:ext uri="{FF2B5EF4-FFF2-40B4-BE49-F238E27FC236}">
                <a16:creationId xmlns:a16="http://schemas.microsoft.com/office/drawing/2014/main" id="{FD060143-22A1-FB36-35A0-2FFB17A8AEF0}"/>
              </a:ext>
            </a:extLst>
          </p:cNvPr>
          <p:cNvSpPr/>
          <p:nvPr/>
        </p:nvSpPr>
        <p:spPr>
          <a:xfrm>
            <a:off x="180000" y="5837610"/>
            <a:ext cx="2435609" cy="727661"/>
          </a:xfrm>
          <a:prstGeom prst="rect">
            <a:avLst/>
          </a:prstGeom>
          <a:solidFill>
            <a:schemeClr val="tx1">
              <a:lumMod val="50000"/>
              <a:lumOff val="50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事業中止の判断基準</a:t>
            </a:r>
          </a:p>
        </p:txBody>
      </p:sp>
      <p:sp>
        <p:nvSpPr>
          <p:cNvPr id="61" name="正方形/長方形 60">
            <a:extLst>
              <a:ext uri="{FF2B5EF4-FFF2-40B4-BE49-F238E27FC236}">
                <a16:creationId xmlns:a16="http://schemas.microsoft.com/office/drawing/2014/main" id="{529B7769-C868-52A8-8A67-90DA5C994B70}"/>
              </a:ext>
            </a:extLst>
          </p:cNvPr>
          <p:cNvSpPr/>
          <p:nvPr/>
        </p:nvSpPr>
        <p:spPr>
          <a:xfrm>
            <a:off x="2753833" y="5837611"/>
            <a:ext cx="9282166" cy="72766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err="1">
                <a:ln>
                  <a:noFill/>
                </a:ln>
                <a:solidFill>
                  <a:srgbClr val="156082"/>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（例：営業利益率●％以下が●年継続等）</a:t>
            </a:r>
          </a:p>
        </p:txBody>
      </p:sp>
      <p:sp>
        <p:nvSpPr>
          <p:cNvPr id="63" name="正方形/長方形 62">
            <a:extLst>
              <a:ext uri="{FF2B5EF4-FFF2-40B4-BE49-F238E27FC236}">
                <a16:creationId xmlns:a16="http://schemas.microsoft.com/office/drawing/2014/main" id="{8E6435DB-B6B7-8EAC-893B-2AFCF359774B}"/>
              </a:ext>
            </a:extLst>
          </p:cNvPr>
          <p:cNvSpPr/>
          <p:nvPr/>
        </p:nvSpPr>
        <p:spPr>
          <a:xfrm>
            <a:off x="2161953" y="2362336"/>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想定されるリスクと対応方針</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→事業化に向けたリスクを整理し、それぞれの対応策を記載すること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フレームワークは一例のため、適切な類型ごとに記載すれば差し支えない。</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事業中止の判断基準</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→それらへの対応策を十分に講じることを前提としつつ、どのような事態になった場合に事業を中止するかの判断基準についても定量的な観点を含め記載すること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 name="タイトル 3">
            <a:extLst>
              <a:ext uri="{FF2B5EF4-FFF2-40B4-BE49-F238E27FC236}">
                <a16:creationId xmlns:a16="http://schemas.microsoft.com/office/drawing/2014/main" id="{0ADFE15D-9711-F41A-871D-480492075D78}"/>
              </a:ext>
            </a:extLst>
          </p:cNvPr>
          <p:cNvSpPr>
            <a:spLocks noGrp="1"/>
          </p:cNvSpPr>
          <p:nvPr>
            <p:ph type="title"/>
          </p:nvPr>
        </p:nvSpPr>
        <p:spPr/>
        <p:txBody>
          <a:bodyPr vert="horz" rIns="91440">
            <a:normAutofit/>
          </a:bodyPr>
          <a:lstStyle/>
          <a:p>
            <a:r>
              <a:rPr lang="ja-JP" altLang="en-US"/>
              <a:t>［①キ］ 間接補助事業のリスク対応　</a:t>
            </a:r>
          </a:p>
        </p:txBody>
      </p:sp>
      <p:sp>
        <p:nvSpPr>
          <p:cNvPr id="5" name="テキスト プレースホルダー 4">
            <a:extLst>
              <a:ext uri="{FF2B5EF4-FFF2-40B4-BE49-F238E27FC236}">
                <a16:creationId xmlns:a16="http://schemas.microsoft.com/office/drawing/2014/main" id="{9587FB52-93AB-FCF3-A247-FC54EAFC8531}"/>
              </a:ext>
            </a:extLst>
          </p:cNvPr>
          <p:cNvSpPr>
            <a:spLocks noGrp="1"/>
          </p:cNvSpPr>
          <p:nvPr>
            <p:ph type="body" sz="quarter" idx="13"/>
          </p:nvPr>
        </p:nvSpPr>
        <p:spPr/>
        <p:txBody>
          <a:bodyPr/>
          <a:lstStyle/>
          <a:p>
            <a:r>
              <a:rPr lang="ja-JP" altLang="en-US">
                <a:solidFill>
                  <a:srgbClr val="FF0000"/>
                </a:solidFill>
              </a:rPr>
              <a:t>想定されるリスクと対応方針、事業中止の判断基準について説明文を記載すること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等がリスクとして想定されるが、十分な対策を講じて間接補助事業を推進する</a:t>
            </a:r>
          </a:p>
        </p:txBody>
      </p:sp>
      <p:sp>
        <p:nvSpPr>
          <p:cNvPr id="8" name="正方形/長方形 7">
            <a:extLst>
              <a:ext uri="{FF2B5EF4-FFF2-40B4-BE49-F238E27FC236}">
                <a16:creationId xmlns:a16="http://schemas.microsoft.com/office/drawing/2014/main" id="{402F7581-7B00-2CC6-02E1-19BAF06F4E2A}"/>
              </a:ext>
            </a:extLst>
          </p:cNvPr>
          <p:cNvSpPr/>
          <p:nvPr/>
        </p:nvSpPr>
        <p:spPr>
          <a:xfrm>
            <a:off x="8412480" y="85759"/>
            <a:ext cx="3693799" cy="288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r>
              <a:rPr lang="ja-JP" altLang="en-US" sz="1600">
                <a:solidFill>
                  <a:prstClr val="black"/>
                </a:solidFill>
                <a:latin typeface="Meiryo UI" panose="020B0604030504040204" pitchFamily="50" charset="-128"/>
                <a:ea typeface="Meiryo UI" panose="020B0604030504040204" pitchFamily="50" charset="-128"/>
              </a:rPr>
              <a:t>（事業期間が</a:t>
            </a:r>
            <a:r>
              <a:rPr lang="en-US" altLang="ja-JP" sz="1600">
                <a:solidFill>
                  <a:prstClr val="black"/>
                </a:solidFill>
                <a:latin typeface="Meiryo UI" panose="020B0604030504040204" pitchFamily="50" charset="-128"/>
                <a:ea typeface="Meiryo UI" panose="020B0604030504040204" pitchFamily="50" charset="-128"/>
              </a:rPr>
              <a:t>2</a:t>
            </a:r>
            <a:r>
              <a:rPr lang="ja-JP" altLang="en-US" sz="1600">
                <a:solidFill>
                  <a:prstClr val="black"/>
                </a:solidFill>
                <a:latin typeface="Meiryo UI" panose="020B0604030504040204" pitchFamily="50" charset="-128"/>
                <a:ea typeface="Meiryo UI" panose="020B0604030504040204" pitchFamily="50" charset="-128"/>
              </a:rPr>
              <a:t>年未満は不要）</a:t>
            </a:r>
            <a:endPar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スライド番号プレースホルダー 5">
            <a:extLst>
              <a:ext uri="{FF2B5EF4-FFF2-40B4-BE49-F238E27FC236}">
                <a16:creationId xmlns:a16="http://schemas.microsoft.com/office/drawing/2014/main" id="{DB968D47-36AB-B3FB-608A-5378E5D711CE}"/>
              </a:ext>
            </a:extLst>
          </p:cNvPr>
          <p:cNvSpPr>
            <a:spLocks noGrp="1"/>
          </p:cNvSpPr>
          <p:nvPr>
            <p:ph type="sldNum" sz="quarter" idx="14"/>
          </p:nvPr>
        </p:nvSpPr>
        <p:spPr/>
        <p:txBody>
          <a:bodyPr/>
          <a:lstStyle/>
          <a:p>
            <a:fld id="{D9550142-B990-490A-A107-ED7302A7FD52}" type="slidenum">
              <a:rPr lang="en-US" altLang="ja-JP" smtClean="0"/>
              <a:pPr/>
              <a:t>25</a:t>
            </a:fld>
            <a:endParaRPr lang="en-US" altLang="ja-JP">
              <a:solidFill>
                <a:schemeClr val="tx1"/>
              </a:solidFill>
            </a:endParaRPr>
          </a:p>
        </p:txBody>
      </p:sp>
    </p:spTree>
    <p:extLst>
      <p:ext uri="{BB962C8B-B14F-4D97-AF65-F5344CB8AC3E}">
        <p14:creationId xmlns:p14="http://schemas.microsoft.com/office/powerpoint/2010/main" val="1433712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58AB700B-B79A-D8DD-2D72-DC3D6DBA8A3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9" name="think-cell data - do not delete" hidden="1">
                        <a:extLst>
                          <a:ext uri="{FF2B5EF4-FFF2-40B4-BE49-F238E27FC236}">
                            <a16:creationId xmlns:a16="http://schemas.microsoft.com/office/drawing/2014/main" id="{58AB700B-B79A-D8DD-2D72-DC3D6DBA8A3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9" name="Rectangle 108">
            <a:extLst>
              <a:ext uri="{FF2B5EF4-FFF2-40B4-BE49-F238E27FC236}">
                <a16:creationId xmlns:a16="http://schemas.microsoft.com/office/drawing/2014/main" id="{510945A7-A1AC-4BFD-B18C-581BCCC0A241}"/>
              </a:ext>
            </a:extLst>
          </p:cNvPr>
          <p:cNvSpPr/>
          <p:nvPr/>
        </p:nvSpPr>
        <p:spPr>
          <a:xfrm>
            <a:off x="6537532" y="3259751"/>
            <a:ext cx="213358" cy="13210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p:txBody>
      </p:sp>
      <p:sp>
        <p:nvSpPr>
          <p:cNvPr id="25" name="Rectangle 108">
            <a:extLst>
              <a:ext uri="{FF2B5EF4-FFF2-40B4-BE49-F238E27FC236}">
                <a16:creationId xmlns:a16="http://schemas.microsoft.com/office/drawing/2014/main" id="{71869300-75DD-33D5-049B-C55A2A0DA4A9}"/>
              </a:ext>
            </a:extLst>
          </p:cNvPr>
          <p:cNvSpPr/>
          <p:nvPr/>
        </p:nvSpPr>
        <p:spPr>
          <a:xfrm>
            <a:off x="6540956" y="3248397"/>
            <a:ext cx="213358" cy="13210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p:txBody>
      </p:sp>
      <p:graphicFrame>
        <p:nvGraphicFramePr>
          <p:cNvPr id="3" name="Table 25">
            <a:extLst>
              <a:ext uri="{FF2B5EF4-FFF2-40B4-BE49-F238E27FC236}">
                <a16:creationId xmlns:a16="http://schemas.microsoft.com/office/drawing/2014/main" id="{FB649698-0F28-419A-C7E7-F3D1C79FE459}"/>
              </a:ext>
            </a:extLst>
          </p:cNvPr>
          <p:cNvGraphicFramePr>
            <a:graphicFrameLocks noGrp="1"/>
          </p:cNvGraphicFramePr>
          <p:nvPr/>
        </p:nvGraphicFramePr>
        <p:xfrm>
          <a:off x="279955" y="2019603"/>
          <a:ext cx="11115863" cy="3512820"/>
        </p:xfrm>
        <a:graphic>
          <a:graphicData uri="http://schemas.openxmlformats.org/drawingml/2006/table">
            <a:tbl>
              <a:tblPr firstRow="1" bandRow="1">
                <a:tableStyleId>{5940675A-B579-460E-94D1-54222C63F5DA}</a:tableStyleId>
              </a:tblPr>
              <a:tblGrid>
                <a:gridCol w="839793">
                  <a:extLst>
                    <a:ext uri="{9D8B030D-6E8A-4147-A177-3AD203B41FA5}">
                      <a16:colId xmlns:a16="http://schemas.microsoft.com/office/drawing/2014/main" val="2754854949"/>
                    </a:ext>
                  </a:extLst>
                </a:gridCol>
                <a:gridCol w="1175713">
                  <a:extLst>
                    <a:ext uri="{9D8B030D-6E8A-4147-A177-3AD203B41FA5}">
                      <a16:colId xmlns:a16="http://schemas.microsoft.com/office/drawing/2014/main" val="108642108"/>
                    </a:ext>
                  </a:extLst>
                </a:gridCol>
                <a:gridCol w="1332281">
                  <a:extLst>
                    <a:ext uri="{9D8B030D-6E8A-4147-A177-3AD203B41FA5}">
                      <a16:colId xmlns:a16="http://schemas.microsoft.com/office/drawing/2014/main" val="1578758832"/>
                    </a:ext>
                  </a:extLst>
                </a:gridCol>
                <a:gridCol w="1343669">
                  <a:extLst>
                    <a:ext uri="{9D8B030D-6E8A-4147-A177-3AD203B41FA5}">
                      <a16:colId xmlns:a16="http://schemas.microsoft.com/office/drawing/2014/main" val="3681164895"/>
                    </a:ext>
                  </a:extLst>
                </a:gridCol>
                <a:gridCol w="713823">
                  <a:extLst>
                    <a:ext uri="{9D8B030D-6E8A-4147-A177-3AD203B41FA5}">
                      <a16:colId xmlns:a16="http://schemas.microsoft.com/office/drawing/2014/main" val="1867669983"/>
                    </a:ext>
                  </a:extLst>
                </a:gridCol>
                <a:gridCol w="713823">
                  <a:extLst>
                    <a:ext uri="{9D8B030D-6E8A-4147-A177-3AD203B41FA5}">
                      <a16:colId xmlns:a16="http://schemas.microsoft.com/office/drawing/2014/main" val="3983930382"/>
                    </a:ext>
                  </a:extLst>
                </a:gridCol>
                <a:gridCol w="713823">
                  <a:extLst>
                    <a:ext uri="{9D8B030D-6E8A-4147-A177-3AD203B41FA5}">
                      <a16:colId xmlns:a16="http://schemas.microsoft.com/office/drawing/2014/main" val="3221756989"/>
                    </a:ext>
                  </a:extLst>
                </a:gridCol>
                <a:gridCol w="713823">
                  <a:extLst>
                    <a:ext uri="{9D8B030D-6E8A-4147-A177-3AD203B41FA5}">
                      <a16:colId xmlns:a16="http://schemas.microsoft.com/office/drawing/2014/main" val="156497035"/>
                    </a:ext>
                  </a:extLst>
                </a:gridCol>
                <a:gridCol w="713823">
                  <a:extLst>
                    <a:ext uri="{9D8B030D-6E8A-4147-A177-3AD203B41FA5}">
                      <a16:colId xmlns:a16="http://schemas.microsoft.com/office/drawing/2014/main" val="3852437361"/>
                    </a:ext>
                  </a:extLst>
                </a:gridCol>
                <a:gridCol w="713823">
                  <a:extLst>
                    <a:ext uri="{9D8B030D-6E8A-4147-A177-3AD203B41FA5}">
                      <a16:colId xmlns:a16="http://schemas.microsoft.com/office/drawing/2014/main" val="474125499"/>
                    </a:ext>
                  </a:extLst>
                </a:gridCol>
                <a:gridCol w="713823">
                  <a:extLst>
                    <a:ext uri="{9D8B030D-6E8A-4147-A177-3AD203B41FA5}">
                      <a16:colId xmlns:a16="http://schemas.microsoft.com/office/drawing/2014/main" val="3194168371"/>
                    </a:ext>
                  </a:extLst>
                </a:gridCol>
                <a:gridCol w="713823">
                  <a:extLst>
                    <a:ext uri="{9D8B030D-6E8A-4147-A177-3AD203B41FA5}">
                      <a16:colId xmlns:a16="http://schemas.microsoft.com/office/drawing/2014/main" val="4023144307"/>
                    </a:ext>
                  </a:extLst>
                </a:gridCol>
                <a:gridCol w="713823">
                  <a:extLst>
                    <a:ext uri="{9D8B030D-6E8A-4147-A177-3AD203B41FA5}">
                      <a16:colId xmlns:a16="http://schemas.microsoft.com/office/drawing/2014/main" val="813031846"/>
                    </a:ext>
                  </a:extLst>
                </a:gridCol>
              </a:tblGrid>
              <a:tr h="135974">
                <a:tc rowSpan="2">
                  <a:txBody>
                    <a:bodyPr/>
                    <a:lstStyle/>
                    <a:p>
                      <a:pPr algn="ctr"/>
                      <a:r>
                        <a:rPr kumimoji="1" lang="ja-JP" altLang="en-US" sz="1400" b="1">
                          <a:latin typeface="Meiryo UI" panose="020B0604030504040204" pitchFamily="50" charset="-128"/>
                          <a:ea typeface="Meiryo UI" panose="020B0604030504040204" pitchFamily="50" charset="-128"/>
                        </a:rPr>
                        <a:t>区分</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kumimoji="1" lang="ja-JP" altLang="en-US" sz="1400" b="1">
                          <a:latin typeface="Meiryo UI" panose="020B0604030504040204" pitchFamily="50" charset="-128"/>
                          <a:ea typeface="Meiryo UI" panose="020B0604030504040204" pitchFamily="50" charset="-128"/>
                        </a:rPr>
                        <a:t>設備名</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kumimoji="1" lang="ja-JP" altLang="en-US" sz="14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rowSpan="2">
                  <a:txBody>
                    <a:bodyPr/>
                    <a:lstStyle/>
                    <a:p>
                      <a:pPr algn="ctr"/>
                      <a:r>
                        <a:rPr kumimoji="1" lang="ja-JP" altLang="en-US" sz="1400" b="1">
                          <a:latin typeface="Meiryo UI" panose="020B0604030504040204" pitchFamily="50" charset="-128"/>
                          <a:ea typeface="Meiryo UI" panose="020B0604030504040204" pitchFamily="50" charset="-128"/>
                        </a:rPr>
                        <a:t>対象経費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gridSpan="9">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071955818"/>
                  </a:ext>
                </a:extLst>
              </a:tr>
              <a:tr h="0">
                <a:tc vMerge="1">
                  <a:txBody>
                    <a:bodyPr/>
                    <a:lstStyle/>
                    <a:p>
                      <a:endParaRPr kumimoji="1" lang="ja-JP" altLang="en-US"/>
                    </a:p>
                  </a:txBody>
                  <a:tcPr/>
                </a:tc>
                <a:tc>
                  <a:txBody>
                    <a:bodyPr/>
                    <a:lstStyle/>
                    <a:p>
                      <a:pPr marL="0" algn="ctr" defTabSz="914400" rtl="0" eaLnBrk="1" latinLnBrk="0" hangingPunct="1"/>
                      <a:r>
                        <a:rPr kumimoji="1" lang="ja-JP" altLang="en-US" sz="1050" b="1" kern="1200">
                          <a:solidFill>
                            <a:schemeClr val="tx1"/>
                          </a:solidFill>
                          <a:latin typeface="Meiryo UI" panose="020B0604030504040204" pitchFamily="50" charset="-128"/>
                          <a:ea typeface="Meiryo UI" panose="020B0604030504040204" pitchFamily="50" charset="-128"/>
                          <a:cs typeface="+mn-cs"/>
                        </a:rPr>
                        <a:t>大区分</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r>
                        <a:rPr kumimoji="1" lang="ja-JP" altLang="en-US" sz="1050" b="1" kern="1200">
                          <a:solidFill>
                            <a:schemeClr val="tx1"/>
                          </a:solidFill>
                          <a:latin typeface="Meiryo UI" panose="020B0604030504040204" pitchFamily="50" charset="-128"/>
                          <a:ea typeface="Meiryo UI" panose="020B0604030504040204" pitchFamily="50" charset="-128"/>
                          <a:cs typeface="+mn-cs"/>
                        </a:rPr>
                        <a:t>小区分</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tc>
                <a:tc>
                  <a:txBody>
                    <a:bodyPr/>
                    <a:lstStyle/>
                    <a:p>
                      <a:r>
                        <a:rPr kumimoji="1" lang="en-US" altLang="ja-JP" sz="800" b="1">
                          <a:latin typeface="Meiryo UI" panose="020B0604030504040204" pitchFamily="50" charset="-128"/>
                          <a:ea typeface="Meiryo UI" panose="020B0604030504040204" pitchFamily="50" charset="-128"/>
                        </a:rPr>
                        <a:t>2026</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2027</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2028</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2029</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2030</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2031</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2032</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2033</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2034</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63133181"/>
                  </a:ext>
                </a:extLst>
              </a:tr>
              <a:tr h="120664">
                <a:tc rowSpan="5">
                  <a:txBody>
                    <a:bodyPr/>
                    <a:lstStyle/>
                    <a:p>
                      <a:pPr algn="ctr"/>
                      <a:r>
                        <a:rPr kumimoji="1" lang="ja-JP" altLang="en-US" sz="1400">
                          <a:latin typeface="Meiryo UI" panose="020B0604030504040204" pitchFamily="50" charset="-128"/>
                          <a:ea typeface="Meiryo UI" panose="020B0604030504040204" pitchFamily="50" charset="-128"/>
                        </a:rPr>
                        <a:t>補助</a:t>
                      </a:r>
                      <a:br>
                        <a:rPr kumimoji="1" lang="en-US" altLang="ja-JP" sz="1400">
                          <a:latin typeface="Meiryo UI" panose="020B0604030504040204" pitchFamily="50" charset="-128"/>
                          <a:ea typeface="Meiryo UI" panose="020B0604030504040204" pitchFamily="50" charset="-128"/>
                        </a:rPr>
                      </a:br>
                      <a:r>
                        <a:rPr kumimoji="1" lang="ja-JP" altLang="en-US" sz="1400">
                          <a:latin typeface="Meiryo UI" panose="020B0604030504040204" pitchFamily="50" charset="-128"/>
                          <a:ea typeface="Meiryo UI" panose="020B0604030504040204" pitchFamily="50" charset="-128"/>
                        </a:rPr>
                        <a:t>対象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100">
                          <a:solidFill>
                            <a:schemeClr val="accent1"/>
                          </a:solidFill>
                          <a:latin typeface="Meiryo UI" panose="020B0604030504040204" pitchFamily="50" charset="-128"/>
                          <a:ea typeface="Meiryo UI" panose="020B0604030504040204" pitchFamily="50" charset="-128"/>
                        </a:rPr>
                        <a:t>生産設備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100">
                          <a:solidFill>
                            <a:schemeClr val="accent1"/>
                          </a:solidFill>
                          <a:latin typeface="Meiryo UI" panose="020B0604030504040204" pitchFamily="50" charset="-128"/>
                          <a:ea typeface="Meiryo UI" panose="020B0604030504040204" pitchFamily="50" charset="-128"/>
                        </a:rPr>
                        <a:t>xx</a:t>
                      </a:r>
                      <a:r>
                        <a:rPr kumimoji="1" lang="ja-JP" altLang="en-US" sz="1100">
                          <a:solidFill>
                            <a:schemeClr val="accent1"/>
                          </a:solidFill>
                          <a:latin typeface="Meiryo UI" panose="020B0604030504040204" pitchFamily="50" charset="-128"/>
                          <a:ea typeface="Meiryo UI" panose="020B0604030504040204" pitchFamily="50" charset="-128"/>
                        </a:rPr>
                        <a:t>設備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100">
                          <a:solidFill>
                            <a:schemeClr val="accent1"/>
                          </a:solidFill>
                          <a:latin typeface="Meiryo UI" panose="020B0604030504040204" pitchFamily="50" charset="-128"/>
                          <a:ea typeface="Meiryo UI" panose="020B0604030504040204" pitchFamily="50" charset="-128"/>
                        </a:rPr>
                        <a:t>設備費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182319654"/>
                  </a:ext>
                </a:extLst>
              </a:tr>
              <a:tr h="120664">
                <a:tc vMerge="1">
                  <a:txBody>
                    <a:bodyPr/>
                    <a:lstStyle/>
                    <a:p>
                      <a:pPr algn="ctr"/>
                      <a:r>
                        <a:rPr kumimoji="1" lang="ja-JP" altLang="en-US" sz="1100">
                          <a:latin typeface="メイリオ" panose="020B0604030504040204" pitchFamily="50" charset="-128"/>
                          <a:ea typeface="メイリオ" panose="020B0604030504040204" pitchFamily="50" charset="-128"/>
                        </a:rPr>
                        <a:t>補</a:t>
                      </a:r>
                    </a:p>
                    <a:p>
                      <a:pPr algn="ctr"/>
                      <a:r>
                        <a:rPr kumimoji="1" lang="ja-JP" altLang="en-US" sz="1100">
                          <a:latin typeface="メイリオ" panose="020B0604030504040204" pitchFamily="50" charset="-128"/>
                          <a:ea typeface="メイリオ" panose="020B0604030504040204" pitchFamily="50" charset="-128"/>
                        </a:rPr>
                        <a:t>助</a:t>
                      </a:r>
                    </a:p>
                    <a:p>
                      <a:pPr algn="ctr"/>
                      <a:r>
                        <a:rPr kumimoji="1" lang="ja-JP" altLang="en-US" sz="1100">
                          <a:latin typeface="メイリオ" panose="020B0604030504040204" pitchFamily="50" charset="-128"/>
                          <a:ea typeface="メイリオ" panose="020B0604030504040204" pitchFamily="50" charset="-128"/>
                        </a:rPr>
                        <a:t>対</a:t>
                      </a:r>
                    </a:p>
                    <a:p>
                      <a:pPr algn="ctr"/>
                      <a:r>
                        <a:rPr kumimoji="1" lang="ja-JP" altLang="en-US" sz="1100">
                          <a:latin typeface="メイリオ" panose="020B0604030504040204" pitchFamily="50" charset="-128"/>
                          <a:ea typeface="メイリオ" panose="020B0604030504040204" pitchFamily="50" charset="-128"/>
                        </a:rPr>
                        <a:t>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100">
                          <a:solidFill>
                            <a:schemeClr val="accent1"/>
                          </a:solidFill>
                          <a:latin typeface="Meiryo UI" panose="020B0604030504040204" pitchFamily="50" charset="-128"/>
                          <a:ea typeface="Meiryo UI" panose="020B0604030504040204" pitchFamily="50" charset="-128"/>
                        </a:rPr>
                        <a:t>附帯設備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100">
                          <a:solidFill>
                            <a:schemeClr val="accent1"/>
                          </a:solidFill>
                          <a:latin typeface="Meiryo UI" panose="020B0604030504040204" pitchFamily="50" charset="-128"/>
                          <a:ea typeface="Meiryo UI" panose="020B0604030504040204" pitchFamily="50" charset="-128"/>
                        </a:rPr>
                        <a:t>xx</a:t>
                      </a:r>
                      <a:r>
                        <a:rPr kumimoji="1" lang="ja-JP" altLang="en-US" sz="1100">
                          <a:solidFill>
                            <a:schemeClr val="accent1"/>
                          </a:solidFill>
                          <a:latin typeface="Meiryo UI" panose="020B0604030504040204" pitchFamily="50" charset="-128"/>
                          <a:ea typeface="Meiryo UI" panose="020B0604030504040204" pitchFamily="50" charset="-128"/>
                        </a:rPr>
                        <a:t>設備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100">
                          <a:solidFill>
                            <a:schemeClr val="accent1"/>
                          </a:solidFill>
                          <a:latin typeface="Meiryo UI" panose="020B0604030504040204" pitchFamily="50" charset="-128"/>
                          <a:ea typeface="Meiryo UI" panose="020B0604030504040204" pitchFamily="50" charset="-128"/>
                        </a:rPr>
                        <a:t>建物等取得費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73232291"/>
                  </a:ext>
                </a:extLst>
              </a:tr>
              <a:tr h="120664">
                <a:tc vMerge="1">
                  <a:txBody>
                    <a:bodyPr/>
                    <a:lstStyle/>
                    <a:p>
                      <a:pPr algn="ctr"/>
                      <a:r>
                        <a:rPr kumimoji="1" lang="ja-JP" altLang="en-US" sz="1100">
                          <a:latin typeface="メイリオ" panose="020B0604030504040204" pitchFamily="50" charset="-128"/>
                          <a:ea typeface="メイリオ" panose="020B0604030504040204" pitchFamily="50" charset="-128"/>
                        </a:rPr>
                        <a:t>補</a:t>
                      </a:r>
                    </a:p>
                    <a:p>
                      <a:pPr algn="ctr"/>
                      <a:r>
                        <a:rPr kumimoji="1" lang="ja-JP" altLang="en-US" sz="1100">
                          <a:latin typeface="メイリオ" panose="020B0604030504040204" pitchFamily="50" charset="-128"/>
                          <a:ea typeface="メイリオ" panose="020B0604030504040204" pitchFamily="50" charset="-128"/>
                        </a:rPr>
                        <a:t>助</a:t>
                      </a:r>
                    </a:p>
                    <a:p>
                      <a:pPr algn="ctr"/>
                      <a:r>
                        <a:rPr kumimoji="1" lang="ja-JP" altLang="en-US" sz="1100">
                          <a:latin typeface="メイリオ" panose="020B0604030504040204" pitchFamily="50" charset="-128"/>
                          <a:ea typeface="メイリオ" panose="020B0604030504040204" pitchFamily="50" charset="-128"/>
                        </a:rPr>
                        <a:t>対</a:t>
                      </a:r>
                    </a:p>
                    <a:p>
                      <a:pPr algn="ctr"/>
                      <a:r>
                        <a:rPr kumimoji="1" lang="ja-JP" altLang="en-US" sz="1100">
                          <a:latin typeface="メイリオ" panose="020B0604030504040204" pitchFamily="50" charset="-128"/>
                          <a:ea typeface="メイリオ" panose="020B0604030504040204" pitchFamily="50" charset="-128"/>
                        </a:rPr>
                        <a:t>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056782845"/>
                  </a:ext>
                </a:extLst>
              </a:tr>
              <a:tr h="120664">
                <a:tc vMerge="1">
                  <a:txBody>
                    <a:bodyPr/>
                    <a:lstStyle/>
                    <a:p>
                      <a:pPr algn="ctr"/>
                      <a:r>
                        <a:rPr kumimoji="1" lang="ja-JP" altLang="en-US" sz="1100">
                          <a:latin typeface="メイリオ" panose="020B0604030504040204" pitchFamily="50" charset="-128"/>
                          <a:ea typeface="メイリオ" panose="020B0604030504040204" pitchFamily="50" charset="-128"/>
                        </a:rPr>
                        <a:t>補</a:t>
                      </a:r>
                    </a:p>
                    <a:p>
                      <a:pPr algn="ctr"/>
                      <a:r>
                        <a:rPr kumimoji="1" lang="ja-JP" altLang="en-US" sz="1100">
                          <a:latin typeface="メイリオ" panose="020B0604030504040204" pitchFamily="50" charset="-128"/>
                          <a:ea typeface="メイリオ" panose="020B0604030504040204" pitchFamily="50" charset="-128"/>
                        </a:rPr>
                        <a:t>助</a:t>
                      </a:r>
                    </a:p>
                    <a:p>
                      <a:pPr algn="ctr"/>
                      <a:r>
                        <a:rPr kumimoji="1" lang="ja-JP" altLang="en-US" sz="1100">
                          <a:latin typeface="メイリオ" panose="020B0604030504040204" pitchFamily="50" charset="-128"/>
                          <a:ea typeface="メイリオ" panose="020B0604030504040204" pitchFamily="50" charset="-128"/>
                        </a:rPr>
                        <a:t>対</a:t>
                      </a:r>
                    </a:p>
                    <a:p>
                      <a:pPr algn="ctr"/>
                      <a:r>
                        <a:rPr kumimoji="1" lang="ja-JP" altLang="en-US" sz="1100">
                          <a:latin typeface="メイリオ" panose="020B0604030504040204" pitchFamily="50" charset="-128"/>
                          <a:ea typeface="メイリオ" panose="020B0604030504040204" pitchFamily="50" charset="-128"/>
                        </a:rPr>
                        <a:t>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18398886"/>
                  </a:ext>
                </a:extLst>
              </a:tr>
              <a:tr h="120664">
                <a:tc vMerge="1">
                  <a:txBody>
                    <a:bodyPr/>
                    <a:lstStyle/>
                    <a:p>
                      <a:pPr algn="ctr"/>
                      <a:r>
                        <a:rPr kumimoji="1" lang="ja-JP" altLang="en-US" sz="1100">
                          <a:latin typeface="メイリオ" panose="020B0604030504040204" pitchFamily="50" charset="-128"/>
                          <a:ea typeface="メイリオ" panose="020B0604030504040204" pitchFamily="50" charset="-128"/>
                        </a:rPr>
                        <a:t>補</a:t>
                      </a:r>
                    </a:p>
                    <a:p>
                      <a:pPr algn="ctr"/>
                      <a:r>
                        <a:rPr kumimoji="1" lang="ja-JP" altLang="en-US" sz="1100">
                          <a:latin typeface="メイリオ" panose="020B0604030504040204" pitchFamily="50" charset="-128"/>
                          <a:ea typeface="メイリオ" panose="020B0604030504040204" pitchFamily="50" charset="-128"/>
                        </a:rPr>
                        <a:t>助</a:t>
                      </a:r>
                    </a:p>
                    <a:p>
                      <a:pPr algn="ctr"/>
                      <a:r>
                        <a:rPr kumimoji="1" lang="ja-JP" altLang="en-US" sz="1100">
                          <a:latin typeface="メイリオ" panose="020B0604030504040204" pitchFamily="50" charset="-128"/>
                          <a:ea typeface="メイリオ" panose="020B0604030504040204" pitchFamily="50" charset="-128"/>
                        </a:rPr>
                        <a:t>対</a:t>
                      </a:r>
                    </a:p>
                    <a:p>
                      <a:pPr algn="ctr"/>
                      <a:r>
                        <a:rPr kumimoji="1" lang="ja-JP" altLang="en-US" sz="1100">
                          <a:latin typeface="メイリオ" panose="020B0604030504040204" pitchFamily="50" charset="-128"/>
                          <a:ea typeface="メイリオ" panose="020B0604030504040204" pitchFamily="50" charset="-128"/>
                        </a:rPr>
                        <a:t>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924966809"/>
                  </a:ext>
                </a:extLst>
              </a:tr>
              <a:tr h="147210">
                <a:tc rowSpan="5">
                  <a:txBody>
                    <a:bodyPr/>
                    <a:lstStyle/>
                    <a:p>
                      <a:pPr algn="ctr"/>
                      <a:r>
                        <a:rPr kumimoji="1" lang="zh-TW" altLang="en-US" sz="1400">
                          <a:latin typeface="Meiryo UI" panose="020B0604030504040204" pitchFamily="50" charset="-128"/>
                          <a:ea typeface="Meiryo UI" panose="020B0604030504040204" pitchFamily="50" charset="-128"/>
                        </a:rPr>
                        <a:t>補助</a:t>
                      </a:r>
                      <a:br>
                        <a:rPr kumimoji="1" lang="en-US" altLang="zh-TW" sz="1400">
                          <a:latin typeface="Meiryo UI" panose="020B0604030504040204" pitchFamily="50" charset="-128"/>
                          <a:ea typeface="Meiryo UI" panose="020B0604030504040204" pitchFamily="50" charset="-128"/>
                        </a:rPr>
                      </a:br>
                      <a:r>
                        <a:rPr kumimoji="1" lang="zh-TW" altLang="en-US" sz="1400">
                          <a:latin typeface="Meiryo UI" panose="020B0604030504040204" pitchFamily="50" charset="-128"/>
                          <a:ea typeface="Meiryo UI" panose="020B0604030504040204" pitchFamily="50" charset="-128"/>
                        </a:rPr>
                        <a:t>対象外</a:t>
                      </a:r>
                      <a:endParaRPr kumimoji="1" lang="ja-JP" altLang="en-US" sz="140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3173349"/>
                  </a:ext>
                </a:extLst>
              </a:tr>
              <a:tr h="147210">
                <a:tc vMerge="1">
                  <a:txBody>
                    <a:bodyPr/>
                    <a:lstStyle/>
                    <a:p>
                      <a:pPr algn="ctr"/>
                      <a:r>
                        <a:rPr kumimoji="1" lang="zh-TW" altLang="en-US" sz="1100">
                          <a:latin typeface="メイリオ" panose="020B0604030504040204" pitchFamily="50" charset="-128"/>
                          <a:ea typeface="メイリオ" panose="020B0604030504040204" pitchFamily="50" charset="-128"/>
                        </a:rPr>
                        <a:t>補</a:t>
                      </a:r>
                    </a:p>
                    <a:p>
                      <a:pPr algn="ctr"/>
                      <a:r>
                        <a:rPr kumimoji="1" lang="zh-TW" altLang="en-US" sz="1100">
                          <a:latin typeface="メイリオ" panose="020B0604030504040204" pitchFamily="50" charset="-128"/>
                          <a:ea typeface="メイリオ" panose="020B0604030504040204" pitchFamily="50" charset="-128"/>
                        </a:rPr>
                        <a:t>助</a:t>
                      </a:r>
                    </a:p>
                    <a:p>
                      <a:pPr algn="ctr"/>
                      <a:r>
                        <a:rPr kumimoji="1" lang="zh-TW" altLang="en-US" sz="1100">
                          <a:latin typeface="メイリオ" panose="020B0604030504040204" pitchFamily="50" charset="-128"/>
                          <a:ea typeface="メイリオ" panose="020B0604030504040204" pitchFamily="50" charset="-128"/>
                        </a:rPr>
                        <a:t>対</a:t>
                      </a:r>
                    </a:p>
                    <a:p>
                      <a:pPr algn="ctr"/>
                      <a:r>
                        <a:rPr kumimoji="1" lang="zh-TW" altLang="en-US" sz="1100">
                          <a:latin typeface="メイリオ" panose="020B0604030504040204" pitchFamily="50" charset="-128"/>
                          <a:ea typeface="メイリオ" panose="020B0604030504040204" pitchFamily="50" charset="-128"/>
                        </a:rPr>
                        <a:t>象</a:t>
                      </a:r>
                    </a:p>
                    <a:p>
                      <a:pPr algn="ctr"/>
                      <a:r>
                        <a:rPr kumimoji="1" lang="zh-TW" altLang="en-US" sz="1100">
                          <a:latin typeface="メイリオ" panose="020B0604030504040204" pitchFamily="50" charset="-128"/>
                          <a:ea typeface="メイリオ" panose="020B0604030504040204" pitchFamily="50" charset="-128"/>
                        </a:rPr>
                        <a:t>外</a:t>
                      </a:r>
                      <a:endParaRPr kumimoji="1" lang="ja-JP" altLang="en-US" sz="1100">
                        <a:latin typeface="メイリオ" panose="020B0604030504040204" pitchFamily="50" charset="-128"/>
                        <a:ea typeface="メイリオ"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226409"/>
                  </a:ext>
                </a:extLst>
              </a:tr>
              <a:tr h="147210">
                <a:tc vMerge="1">
                  <a:txBody>
                    <a:bodyPr/>
                    <a:lstStyle/>
                    <a:p>
                      <a:pPr algn="ctr"/>
                      <a:r>
                        <a:rPr kumimoji="1" lang="zh-TW" altLang="en-US" sz="1100">
                          <a:latin typeface="メイリオ" panose="020B0604030504040204" pitchFamily="50" charset="-128"/>
                          <a:ea typeface="メイリオ" panose="020B0604030504040204" pitchFamily="50" charset="-128"/>
                        </a:rPr>
                        <a:t>補</a:t>
                      </a:r>
                    </a:p>
                    <a:p>
                      <a:pPr algn="ctr"/>
                      <a:r>
                        <a:rPr kumimoji="1" lang="zh-TW" altLang="en-US" sz="1100">
                          <a:latin typeface="メイリオ" panose="020B0604030504040204" pitchFamily="50" charset="-128"/>
                          <a:ea typeface="メイリオ" panose="020B0604030504040204" pitchFamily="50" charset="-128"/>
                        </a:rPr>
                        <a:t>助</a:t>
                      </a:r>
                    </a:p>
                    <a:p>
                      <a:pPr algn="ctr"/>
                      <a:r>
                        <a:rPr kumimoji="1" lang="zh-TW" altLang="en-US" sz="1100">
                          <a:latin typeface="メイリオ" panose="020B0604030504040204" pitchFamily="50" charset="-128"/>
                          <a:ea typeface="メイリオ" panose="020B0604030504040204" pitchFamily="50" charset="-128"/>
                        </a:rPr>
                        <a:t>対</a:t>
                      </a:r>
                    </a:p>
                    <a:p>
                      <a:pPr algn="ctr"/>
                      <a:r>
                        <a:rPr kumimoji="1" lang="zh-TW" altLang="en-US" sz="1100">
                          <a:latin typeface="メイリオ" panose="020B0604030504040204" pitchFamily="50" charset="-128"/>
                          <a:ea typeface="メイリオ" panose="020B0604030504040204" pitchFamily="50" charset="-128"/>
                        </a:rPr>
                        <a:t>象</a:t>
                      </a:r>
                    </a:p>
                    <a:p>
                      <a:pPr algn="ctr"/>
                      <a:r>
                        <a:rPr kumimoji="1" lang="zh-TW" altLang="en-US" sz="1100">
                          <a:latin typeface="メイリオ" panose="020B0604030504040204" pitchFamily="50" charset="-128"/>
                          <a:ea typeface="メイリオ" panose="020B0604030504040204" pitchFamily="50" charset="-128"/>
                        </a:rPr>
                        <a:t>外</a:t>
                      </a:r>
                      <a:endParaRPr kumimoji="1" lang="ja-JP" altLang="en-US" sz="1100">
                        <a:latin typeface="メイリオ" panose="020B0604030504040204" pitchFamily="50" charset="-128"/>
                        <a:ea typeface="メイリオ"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59120"/>
                  </a:ext>
                </a:extLst>
              </a:tr>
              <a:tr h="147210">
                <a:tc vMerge="1">
                  <a:txBody>
                    <a:bodyPr/>
                    <a:lstStyle/>
                    <a:p>
                      <a:pPr algn="ctr"/>
                      <a:r>
                        <a:rPr kumimoji="1" lang="zh-TW" altLang="en-US" sz="1100">
                          <a:latin typeface="メイリオ" panose="020B0604030504040204" pitchFamily="50" charset="-128"/>
                          <a:ea typeface="メイリオ" panose="020B0604030504040204" pitchFamily="50" charset="-128"/>
                        </a:rPr>
                        <a:t>補</a:t>
                      </a:r>
                    </a:p>
                    <a:p>
                      <a:pPr algn="ctr"/>
                      <a:r>
                        <a:rPr kumimoji="1" lang="zh-TW" altLang="en-US" sz="1100">
                          <a:latin typeface="メイリオ" panose="020B0604030504040204" pitchFamily="50" charset="-128"/>
                          <a:ea typeface="メイリオ" panose="020B0604030504040204" pitchFamily="50" charset="-128"/>
                        </a:rPr>
                        <a:t>助</a:t>
                      </a:r>
                    </a:p>
                    <a:p>
                      <a:pPr algn="ctr"/>
                      <a:r>
                        <a:rPr kumimoji="1" lang="zh-TW" altLang="en-US" sz="1100">
                          <a:latin typeface="メイリオ" panose="020B0604030504040204" pitchFamily="50" charset="-128"/>
                          <a:ea typeface="メイリオ" panose="020B0604030504040204" pitchFamily="50" charset="-128"/>
                        </a:rPr>
                        <a:t>対</a:t>
                      </a:r>
                    </a:p>
                    <a:p>
                      <a:pPr algn="ctr"/>
                      <a:r>
                        <a:rPr kumimoji="1" lang="zh-TW" altLang="en-US" sz="1100">
                          <a:latin typeface="メイリオ" panose="020B0604030504040204" pitchFamily="50" charset="-128"/>
                          <a:ea typeface="メイリオ" panose="020B0604030504040204" pitchFamily="50" charset="-128"/>
                        </a:rPr>
                        <a:t>象</a:t>
                      </a:r>
                    </a:p>
                    <a:p>
                      <a:pPr algn="ctr"/>
                      <a:r>
                        <a:rPr kumimoji="1" lang="zh-TW" altLang="en-US" sz="1100">
                          <a:latin typeface="メイリオ" panose="020B0604030504040204" pitchFamily="50" charset="-128"/>
                          <a:ea typeface="メイリオ" panose="020B0604030504040204" pitchFamily="50" charset="-128"/>
                        </a:rPr>
                        <a:t>外</a:t>
                      </a:r>
                      <a:endParaRPr kumimoji="1" lang="ja-JP" altLang="en-US" sz="1100">
                        <a:latin typeface="メイリオ" panose="020B0604030504040204" pitchFamily="50" charset="-128"/>
                        <a:ea typeface="メイリオ"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6673385"/>
                  </a:ext>
                </a:extLst>
              </a:tr>
              <a:tr h="147210">
                <a:tc vMerge="1">
                  <a:txBody>
                    <a:bodyPr/>
                    <a:lstStyle/>
                    <a:p>
                      <a:pPr algn="ctr"/>
                      <a:r>
                        <a:rPr kumimoji="1" lang="zh-TW" altLang="en-US" sz="1100">
                          <a:latin typeface="メイリオ" panose="020B0604030504040204" pitchFamily="50" charset="-128"/>
                          <a:ea typeface="メイリオ" panose="020B0604030504040204" pitchFamily="50" charset="-128"/>
                        </a:rPr>
                        <a:t>補</a:t>
                      </a:r>
                    </a:p>
                    <a:p>
                      <a:pPr algn="ctr"/>
                      <a:r>
                        <a:rPr kumimoji="1" lang="zh-TW" altLang="en-US" sz="1100">
                          <a:latin typeface="メイリオ" panose="020B0604030504040204" pitchFamily="50" charset="-128"/>
                          <a:ea typeface="メイリオ" panose="020B0604030504040204" pitchFamily="50" charset="-128"/>
                        </a:rPr>
                        <a:t>助</a:t>
                      </a:r>
                    </a:p>
                    <a:p>
                      <a:pPr algn="ctr"/>
                      <a:r>
                        <a:rPr kumimoji="1" lang="zh-TW" altLang="en-US" sz="1100">
                          <a:latin typeface="メイリオ" panose="020B0604030504040204" pitchFamily="50" charset="-128"/>
                          <a:ea typeface="メイリオ" panose="020B0604030504040204" pitchFamily="50" charset="-128"/>
                        </a:rPr>
                        <a:t>対</a:t>
                      </a:r>
                    </a:p>
                    <a:p>
                      <a:pPr algn="ctr"/>
                      <a:r>
                        <a:rPr kumimoji="1" lang="zh-TW" altLang="en-US" sz="1100">
                          <a:latin typeface="メイリオ" panose="020B0604030504040204" pitchFamily="50" charset="-128"/>
                          <a:ea typeface="メイリオ" panose="020B0604030504040204" pitchFamily="50" charset="-128"/>
                        </a:rPr>
                        <a:t>象</a:t>
                      </a:r>
                    </a:p>
                    <a:p>
                      <a:pPr algn="ctr"/>
                      <a:r>
                        <a:rPr kumimoji="1" lang="zh-TW" altLang="en-US" sz="1100">
                          <a:latin typeface="メイリオ" panose="020B0604030504040204" pitchFamily="50" charset="-128"/>
                          <a:ea typeface="メイリオ" panose="020B0604030504040204" pitchFamily="50" charset="-128"/>
                        </a:rPr>
                        <a:t>外</a:t>
                      </a:r>
                      <a:endParaRPr kumimoji="1" lang="ja-JP" altLang="en-US" sz="1100">
                        <a:latin typeface="メイリオ" panose="020B0604030504040204" pitchFamily="50" charset="-128"/>
                        <a:ea typeface="メイリオ"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2802461"/>
                  </a:ext>
                </a:extLst>
              </a:tr>
            </a:tbl>
          </a:graphicData>
        </a:graphic>
      </p:graphicFrame>
      <p:sp>
        <p:nvSpPr>
          <p:cNvPr id="6" name="Rectangle 108">
            <a:extLst>
              <a:ext uri="{FF2B5EF4-FFF2-40B4-BE49-F238E27FC236}">
                <a16:creationId xmlns:a16="http://schemas.microsoft.com/office/drawing/2014/main" id="{5D1BE604-A305-D8AB-A4E4-111EAF2F248E}"/>
              </a:ext>
            </a:extLst>
          </p:cNvPr>
          <p:cNvSpPr/>
          <p:nvPr/>
        </p:nvSpPr>
        <p:spPr>
          <a:xfrm>
            <a:off x="6537532" y="3259751"/>
            <a:ext cx="213358" cy="13210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p:txBody>
      </p:sp>
      <p:sp>
        <p:nvSpPr>
          <p:cNvPr id="7" name="Rectangle 108">
            <a:extLst>
              <a:ext uri="{FF2B5EF4-FFF2-40B4-BE49-F238E27FC236}">
                <a16:creationId xmlns:a16="http://schemas.microsoft.com/office/drawing/2014/main" id="{DC005F85-E196-EAE9-9EBD-CFA7E84812B5}"/>
              </a:ext>
            </a:extLst>
          </p:cNvPr>
          <p:cNvSpPr/>
          <p:nvPr/>
        </p:nvSpPr>
        <p:spPr>
          <a:xfrm>
            <a:off x="6540956" y="3248397"/>
            <a:ext cx="213358" cy="13210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30AAD629-A5D1-0B40-02FE-A999013C45FC}"/>
              </a:ext>
            </a:extLst>
          </p:cNvPr>
          <p:cNvSpPr/>
          <p:nvPr/>
        </p:nvSpPr>
        <p:spPr>
          <a:xfrm>
            <a:off x="279955" y="5737274"/>
            <a:ext cx="11115866" cy="828000"/>
          </a:xfrm>
          <a:prstGeom prst="rect">
            <a:avLst/>
          </a:prstGeom>
          <a:noFill/>
          <a:ln w="9525" cap="rnd" cmpd="sng" algn="ctr">
            <a:solidFill>
              <a:schemeClr val="accent4">
                <a:lumMod val="60000"/>
                <a:lumOff val="4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（参考情報・留意事項等）</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2" name="正方形/長方形 11">
            <a:extLst>
              <a:ext uri="{FF2B5EF4-FFF2-40B4-BE49-F238E27FC236}">
                <a16:creationId xmlns:a16="http://schemas.microsoft.com/office/drawing/2014/main" id="{AE1FFE13-3CB7-CFD5-0DCF-F7E748F8E718}"/>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2" name="矢印: 右 1">
            <a:extLst>
              <a:ext uri="{FF2B5EF4-FFF2-40B4-BE49-F238E27FC236}">
                <a16:creationId xmlns:a16="http://schemas.microsoft.com/office/drawing/2014/main" id="{50DC5D91-A9B4-9881-878B-7B7D0C743CE2}"/>
              </a:ext>
            </a:extLst>
          </p:cNvPr>
          <p:cNvSpPr/>
          <p:nvPr/>
        </p:nvSpPr>
        <p:spPr bwMode="gray">
          <a:xfrm>
            <a:off x="6096000" y="1655762"/>
            <a:ext cx="5330652" cy="230014"/>
          </a:xfrm>
          <a:prstGeom prst="rightArrow">
            <a:avLst>
              <a:gd name="adj1" fmla="val 100000"/>
              <a:gd name="adj2" fmla="val 50000"/>
            </a:avLst>
          </a:prstGeom>
          <a:solidFill>
            <a:schemeClr val="tx1">
              <a:lumMod val="50000"/>
              <a:lumOff val="50000"/>
            </a:schemeClr>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生産（</a:t>
            </a:r>
            <a:r>
              <a:rPr kumimoji="0" lang="en-US" altLang="ja-JP"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20</a:t>
            </a:r>
            <a:r>
              <a:rPr kumimoji="0"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年度</a:t>
            </a:r>
            <a:r>
              <a:rPr kumimoji="0" lang="en-US" altLang="ja-JP"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a:t>
            </a:r>
          </a:p>
        </p:txBody>
      </p:sp>
      <p:sp>
        <p:nvSpPr>
          <p:cNvPr id="15" name="正方形/長方形 14">
            <a:extLst>
              <a:ext uri="{FF2B5EF4-FFF2-40B4-BE49-F238E27FC236}">
                <a16:creationId xmlns:a16="http://schemas.microsoft.com/office/drawing/2014/main" id="{703106FB-548E-42F4-4BE6-F3AEA7508418}"/>
              </a:ext>
            </a:extLst>
          </p:cNvPr>
          <p:cNvSpPr/>
          <p:nvPr/>
        </p:nvSpPr>
        <p:spPr>
          <a:xfrm>
            <a:off x="2161953" y="2769576"/>
            <a:ext cx="7868093" cy="356991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生産の開始時期</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投資計画</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→投資的経費のみで差し支えないため、以下について全て記載すること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設備名（大区分、小区分）</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対象経費：補助対象の場合は、公募要領に示す対象経費の区分に応じ記載し、補助対象外の場合は適宜記載</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なお、以下に注意すること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最低</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2034</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年まで記載すること（補助対象経費の記載は</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2029</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年度までの記載で問題ない、また、必要に応じて</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2035</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年以降の投資計画を記述することを妨げるものではない）</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同一設備においても、対象経費ごとに分けて記載</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同種の投資案件における製造能力や投資金額例などの参考情報や、留意事項等がある場合は、表外に適宜記載</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4" name="タイトル 13">
            <a:extLst>
              <a:ext uri="{FF2B5EF4-FFF2-40B4-BE49-F238E27FC236}">
                <a16:creationId xmlns:a16="http://schemas.microsoft.com/office/drawing/2014/main" id="{994F8A07-73EA-0331-93F4-729656BA22C7}"/>
              </a:ext>
            </a:extLst>
          </p:cNvPr>
          <p:cNvSpPr>
            <a:spLocks noGrp="1"/>
          </p:cNvSpPr>
          <p:nvPr>
            <p:ph type="title"/>
          </p:nvPr>
        </p:nvSpPr>
        <p:spPr/>
        <p:txBody>
          <a:bodyPr vert="horz" rIns="91440">
            <a:normAutofit/>
          </a:bodyPr>
          <a:lstStyle/>
          <a:p>
            <a:r>
              <a:rPr lang="ja-JP" altLang="en-US"/>
              <a:t>［②ア］自社成長性のコミット（間接補助事業の内容及び実施スケジュール）</a:t>
            </a:r>
          </a:p>
        </p:txBody>
      </p:sp>
      <p:sp>
        <p:nvSpPr>
          <p:cNvPr id="16" name="テキスト プレースホルダー 15">
            <a:extLst>
              <a:ext uri="{FF2B5EF4-FFF2-40B4-BE49-F238E27FC236}">
                <a16:creationId xmlns:a16="http://schemas.microsoft.com/office/drawing/2014/main" id="{817234C6-084A-664D-81ED-3174BC673890}"/>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生産開始時期や投資計画について簡潔に記載すること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年の商用生産開始に向けて、総額</a:t>
            </a:r>
            <a:r>
              <a:rPr lang="en-US" altLang="ja-JP">
                <a:solidFill>
                  <a:schemeClr val="accent1"/>
                </a:solidFill>
              </a:rPr>
              <a:t>xx</a:t>
            </a:r>
            <a:r>
              <a:rPr lang="ja-JP" altLang="en-US">
                <a:solidFill>
                  <a:schemeClr val="accent1"/>
                </a:solidFill>
              </a:rPr>
              <a:t>円（うち、交付申請額</a:t>
            </a:r>
            <a:r>
              <a:rPr lang="en-US" altLang="ja-JP">
                <a:solidFill>
                  <a:schemeClr val="accent1"/>
                </a:solidFill>
              </a:rPr>
              <a:t>xx</a:t>
            </a:r>
            <a:r>
              <a:rPr lang="ja-JP" altLang="en-US">
                <a:solidFill>
                  <a:schemeClr val="accent1"/>
                </a:solidFill>
              </a:rPr>
              <a:t>円）の投資を行う予定</a:t>
            </a:r>
          </a:p>
        </p:txBody>
      </p:sp>
      <p:sp>
        <p:nvSpPr>
          <p:cNvPr id="4" name="スライド番号プレースホルダー 3">
            <a:extLst>
              <a:ext uri="{FF2B5EF4-FFF2-40B4-BE49-F238E27FC236}">
                <a16:creationId xmlns:a16="http://schemas.microsoft.com/office/drawing/2014/main" id="{95BD11E1-3403-8199-0BB7-E02F42A9C144}"/>
              </a:ext>
            </a:extLst>
          </p:cNvPr>
          <p:cNvSpPr>
            <a:spLocks noGrp="1"/>
          </p:cNvSpPr>
          <p:nvPr>
            <p:ph type="sldNum" sz="quarter" idx="14"/>
          </p:nvPr>
        </p:nvSpPr>
        <p:spPr/>
        <p:txBody>
          <a:bodyPr/>
          <a:lstStyle/>
          <a:p>
            <a:fld id="{D9550142-B990-490A-A107-ED7302A7FD52}" type="slidenum">
              <a:rPr lang="en-US" altLang="ja-JP" smtClean="0"/>
              <a:pPr/>
              <a:t>26</a:t>
            </a:fld>
            <a:endParaRPr lang="en-US" altLang="ja-JP">
              <a:solidFill>
                <a:schemeClr val="tx1"/>
              </a:solidFill>
            </a:endParaRPr>
          </a:p>
        </p:txBody>
      </p:sp>
    </p:spTree>
    <p:extLst>
      <p:ext uri="{BB962C8B-B14F-4D97-AF65-F5344CB8AC3E}">
        <p14:creationId xmlns:p14="http://schemas.microsoft.com/office/powerpoint/2010/main" val="4056118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69069045-ABD2-AB06-F724-7CCF20F271D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9" name="think-cell data - do not delete" hidden="1">
                        <a:extLst>
                          <a:ext uri="{FF2B5EF4-FFF2-40B4-BE49-F238E27FC236}">
                            <a16:creationId xmlns:a16="http://schemas.microsoft.com/office/drawing/2014/main" id="{69069045-ABD2-AB06-F724-7CCF20F271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3" name="Table 25">
            <a:extLst>
              <a:ext uri="{FF2B5EF4-FFF2-40B4-BE49-F238E27FC236}">
                <a16:creationId xmlns:a16="http://schemas.microsoft.com/office/drawing/2014/main" id="{67A02B84-C919-4CA6-0D48-C6CAEBF8A7CA}"/>
              </a:ext>
            </a:extLst>
          </p:cNvPr>
          <p:cNvGraphicFramePr>
            <a:graphicFrameLocks noGrp="1"/>
          </p:cNvGraphicFramePr>
          <p:nvPr>
            <p:extLst>
              <p:ext uri="{D42A27DB-BD31-4B8C-83A1-F6EECF244321}">
                <p14:modId xmlns:p14="http://schemas.microsoft.com/office/powerpoint/2010/main" val="2039448136"/>
              </p:ext>
            </p:extLst>
          </p:nvPr>
        </p:nvGraphicFramePr>
        <p:xfrm>
          <a:off x="155998" y="1496656"/>
          <a:ext cx="11879993" cy="3576720"/>
        </p:xfrm>
        <a:graphic>
          <a:graphicData uri="http://schemas.openxmlformats.org/drawingml/2006/table">
            <a:tbl>
              <a:tblPr firstRow="1" bandRow="1">
                <a:tableStyleId>{5940675A-B579-460E-94D1-54222C63F5DA}</a:tableStyleId>
              </a:tblPr>
              <a:tblGrid>
                <a:gridCol w="455172">
                  <a:extLst>
                    <a:ext uri="{9D8B030D-6E8A-4147-A177-3AD203B41FA5}">
                      <a16:colId xmlns:a16="http://schemas.microsoft.com/office/drawing/2014/main" val="108642108"/>
                    </a:ext>
                  </a:extLst>
                </a:gridCol>
                <a:gridCol w="4460693">
                  <a:extLst>
                    <a:ext uri="{9D8B030D-6E8A-4147-A177-3AD203B41FA5}">
                      <a16:colId xmlns:a16="http://schemas.microsoft.com/office/drawing/2014/main" val="3681164895"/>
                    </a:ext>
                  </a:extLst>
                </a:gridCol>
                <a:gridCol w="773792">
                  <a:extLst>
                    <a:ext uri="{9D8B030D-6E8A-4147-A177-3AD203B41FA5}">
                      <a16:colId xmlns:a16="http://schemas.microsoft.com/office/drawing/2014/main" val="2013143228"/>
                    </a:ext>
                  </a:extLst>
                </a:gridCol>
                <a:gridCol w="773792">
                  <a:extLst>
                    <a:ext uri="{9D8B030D-6E8A-4147-A177-3AD203B41FA5}">
                      <a16:colId xmlns:a16="http://schemas.microsoft.com/office/drawing/2014/main" val="3983930382"/>
                    </a:ext>
                  </a:extLst>
                </a:gridCol>
                <a:gridCol w="773792">
                  <a:extLst>
                    <a:ext uri="{9D8B030D-6E8A-4147-A177-3AD203B41FA5}">
                      <a16:colId xmlns:a16="http://schemas.microsoft.com/office/drawing/2014/main" val="3221756989"/>
                    </a:ext>
                  </a:extLst>
                </a:gridCol>
                <a:gridCol w="773792">
                  <a:extLst>
                    <a:ext uri="{9D8B030D-6E8A-4147-A177-3AD203B41FA5}">
                      <a16:colId xmlns:a16="http://schemas.microsoft.com/office/drawing/2014/main" val="156497035"/>
                    </a:ext>
                  </a:extLst>
                </a:gridCol>
                <a:gridCol w="773792">
                  <a:extLst>
                    <a:ext uri="{9D8B030D-6E8A-4147-A177-3AD203B41FA5}">
                      <a16:colId xmlns:a16="http://schemas.microsoft.com/office/drawing/2014/main" val="3852437361"/>
                    </a:ext>
                  </a:extLst>
                </a:gridCol>
                <a:gridCol w="773792">
                  <a:extLst>
                    <a:ext uri="{9D8B030D-6E8A-4147-A177-3AD203B41FA5}">
                      <a16:colId xmlns:a16="http://schemas.microsoft.com/office/drawing/2014/main" val="474125499"/>
                    </a:ext>
                  </a:extLst>
                </a:gridCol>
                <a:gridCol w="773792">
                  <a:extLst>
                    <a:ext uri="{9D8B030D-6E8A-4147-A177-3AD203B41FA5}">
                      <a16:colId xmlns:a16="http://schemas.microsoft.com/office/drawing/2014/main" val="3194168371"/>
                    </a:ext>
                  </a:extLst>
                </a:gridCol>
                <a:gridCol w="773792">
                  <a:extLst>
                    <a:ext uri="{9D8B030D-6E8A-4147-A177-3AD203B41FA5}">
                      <a16:colId xmlns:a16="http://schemas.microsoft.com/office/drawing/2014/main" val="4287526936"/>
                    </a:ext>
                  </a:extLst>
                </a:gridCol>
                <a:gridCol w="773792">
                  <a:extLst>
                    <a:ext uri="{9D8B030D-6E8A-4147-A177-3AD203B41FA5}">
                      <a16:colId xmlns:a16="http://schemas.microsoft.com/office/drawing/2014/main" val="1122488915"/>
                    </a:ext>
                  </a:extLst>
                </a:gridCol>
              </a:tblGrid>
              <a:tr h="214831">
                <a:tc rowSpan="2" gridSpan="2">
                  <a:txBody>
                    <a:bodyPr/>
                    <a:lstStyle/>
                    <a:p>
                      <a:pPr algn="ctr"/>
                      <a:r>
                        <a:rPr kumimoji="1" lang="ja-JP" altLang="en-US" sz="1200" b="1">
                          <a:latin typeface="Meiryo UI" panose="020B0604030504040204" pitchFamily="50" charset="-128"/>
                          <a:ea typeface="Meiryo UI" panose="020B0604030504040204" pitchFamily="50" charset="-128"/>
                        </a:rPr>
                        <a:t>項目</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rowSpan="2" hMerge="1">
                  <a:txBody>
                    <a:bodyPr/>
                    <a:lstStyle/>
                    <a:p>
                      <a:pPr algn="ctr"/>
                      <a:r>
                        <a:rPr kumimoji="1" lang="ja-JP" altLang="en-US" sz="1400" b="1">
                          <a:latin typeface="Meiryo UI" panose="020B0604030504040204" pitchFamily="50" charset="-128"/>
                          <a:ea typeface="Meiryo UI" panose="020B0604030504040204" pitchFamily="50" charset="-128"/>
                        </a:rPr>
                        <a:t>対象経費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gridSpan="9">
                  <a:txBody>
                    <a:bodyPr/>
                    <a:lstStyle/>
                    <a:p>
                      <a:pPr algn="ctr"/>
                      <a:r>
                        <a:rPr kumimoji="1" lang="ja-JP" altLang="en-US" sz="1200" b="1">
                          <a:latin typeface="Meiryo UI" panose="020B0604030504040204" pitchFamily="50" charset="-128"/>
                          <a:ea typeface="Meiryo UI" panose="020B0604030504040204" pitchFamily="50" charset="-128"/>
                        </a:rPr>
                        <a:t>年度（百万円）</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4071955818"/>
                  </a:ext>
                </a:extLst>
              </a:tr>
              <a:tr h="212116">
                <a:tc gridSpan="2" vMerge="1">
                  <a:txBody>
                    <a:bodyPr/>
                    <a:lstStyle/>
                    <a:p>
                      <a:pPr algn="ctr"/>
                      <a:r>
                        <a:rPr kumimoji="1" lang="ja-JP" altLang="en-US" sz="1050">
                          <a:latin typeface="Meiryo UI" panose="020B0604030504040204" pitchFamily="50" charset="-128"/>
                          <a:ea typeface="Meiryo UI" panose="020B0604030504040204" pitchFamily="50" charset="-128"/>
                        </a:rPr>
                        <a:t>設備名</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pPr algn="ctr"/>
                      <a:r>
                        <a:rPr kumimoji="1" lang="ja-JP" altLang="en-US" sz="1050">
                          <a:latin typeface="Meiryo UI" panose="020B0604030504040204" pitchFamily="50" charset="-128"/>
                          <a:ea typeface="Meiryo UI" panose="020B0604030504040204" pitchFamily="50" charset="-128"/>
                        </a:rPr>
                        <a:t>対象経費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kumimoji="1" lang="en-US" altLang="ja-JP" sz="1000" b="1">
                          <a:latin typeface="Meiryo UI" panose="020B0604030504040204" pitchFamily="50" charset="-128"/>
                          <a:ea typeface="Meiryo UI" panose="020B0604030504040204" pitchFamily="50" charset="-128"/>
                        </a:rPr>
                        <a:t>2026</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2027</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2028</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2029</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2030</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2031</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2032</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2033</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2034</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14996378"/>
                  </a:ext>
                </a:extLst>
              </a:tr>
              <a:tr h="201129">
                <a:tc>
                  <a:txBody>
                    <a:bodyPr/>
                    <a:lstStyle/>
                    <a:p>
                      <a:pPr algn="l"/>
                      <a:r>
                        <a:rPr kumimoji="1" lang="en-US" altLang="ja-JP" sz="1200">
                          <a:latin typeface="Meiryo UI" panose="020B0604030504040204" pitchFamily="50" charset="-128"/>
                          <a:ea typeface="Meiryo UI" panose="020B0604030504040204" pitchFamily="50" charset="-128"/>
                        </a:rPr>
                        <a:t>1</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売上高</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kumimoji="1" lang="en-US" altLang="ja-JP" sz="1200">
                          <a:solidFill>
                            <a:schemeClr val="accent1"/>
                          </a:solidFill>
                          <a:latin typeface="Meiryo UI" panose="020B0604030504040204" pitchFamily="50" charset="-128"/>
                          <a:ea typeface="Meiryo UI" panose="020B0604030504040204" pitchFamily="50" charset="-128"/>
                        </a:rPr>
                        <a:t>xx</a:t>
                      </a:r>
                      <a:endParaRPr kumimoji="1" lang="ja-JP" altLang="en-US" sz="1200">
                        <a:solidFill>
                          <a:schemeClr val="accent1"/>
                        </a:solidFill>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2319654"/>
                  </a:ext>
                </a:extLst>
              </a:tr>
              <a:tr h="201129">
                <a:tc>
                  <a:txBody>
                    <a:bodyPr/>
                    <a:lstStyle/>
                    <a:p>
                      <a:pPr algn="l"/>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売上原価</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3232291"/>
                  </a:ext>
                </a:extLst>
              </a:tr>
              <a:tr h="201129">
                <a:tc>
                  <a:txBody>
                    <a:bodyPr/>
                    <a:lstStyle/>
                    <a:p>
                      <a:pPr algn="l"/>
                      <a:r>
                        <a:rPr kumimoji="1" lang="en-US" altLang="ja-JP" sz="1200">
                          <a:latin typeface="Meiryo UI" panose="020B0604030504040204" pitchFamily="50" charset="-128"/>
                          <a:ea typeface="Meiryo UI" panose="020B0604030504040204" pitchFamily="50" charset="-128"/>
                        </a:rPr>
                        <a:t>2</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売上総利益</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6782845"/>
                  </a:ext>
                </a:extLst>
              </a:tr>
              <a:tr h="201129">
                <a:tc>
                  <a:txBody>
                    <a:bodyPr/>
                    <a:lstStyle/>
                    <a:p>
                      <a:pPr algn="l"/>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販売費</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398886"/>
                  </a:ext>
                </a:extLst>
              </a:tr>
              <a:tr h="201129">
                <a:tc>
                  <a:txBody>
                    <a:bodyPr/>
                    <a:lstStyle/>
                    <a:p>
                      <a:pPr algn="l"/>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一般管理費</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4966809"/>
                  </a:ext>
                </a:extLst>
              </a:tr>
              <a:tr h="201129">
                <a:tc>
                  <a:txBody>
                    <a:bodyPr/>
                    <a:lstStyle/>
                    <a:p>
                      <a:pPr algn="l"/>
                      <a:r>
                        <a:rPr kumimoji="1" lang="en-US" altLang="ja-JP" sz="1200">
                          <a:latin typeface="Meiryo UI" panose="020B0604030504040204" pitchFamily="50" charset="-128"/>
                          <a:ea typeface="Meiryo UI" panose="020B0604030504040204" pitchFamily="50" charset="-128"/>
                        </a:rPr>
                        <a:t>3</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営業利益（</a:t>
                      </a:r>
                      <a:r>
                        <a:rPr kumimoji="1" lang="en-US" altLang="ja-JP" sz="1200">
                          <a:latin typeface="Meiryo UI" panose="020B0604030504040204" pitchFamily="50" charset="-128"/>
                          <a:ea typeface="Meiryo UI" panose="020B0604030504040204" pitchFamily="50" charset="-128"/>
                        </a:rPr>
                        <a:t>a</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3173349"/>
                  </a:ext>
                </a:extLst>
              </a:tr>
              <a:tr h="201129">
                <a:tc>
                  <a:txBody>
                    <a:bodyPr/>
                    <a:lstStyle/>
                    <a:p>
                      <a:pPr algn="l"/>
                      <a:r>
                        <a:rPr kumimoji="1" lang="en-US" altLang="ja-JP" sz="1200">
                          <a:latin typeface="Meiryo UI" panose="020B0604030504040204" pitchFamily="50" charset="-128"/>
                          <a:ea typeface="Meiryo UI" panose="020B0604030504040204" pitchFamily="50" charset="-128"/>
                        </a:rPr>
                        <a:t>4</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減価償却費（</a:t>
                      </a:r>
                      <a:r>
                        <a:rPr kumimoji="1" lang="en-US" altLang="ja-JP" sz="1200">
                          <a:latin typeface="Meiryo UI" panose="020B0604030504040204" pitchFamily="50" charset="-128"/>
                          <a:ea typeface="Meiryo UI" panose="020B0604030504040204" pitchFamily="50" charset="-128"/>
                        </a:rPr>
                        <a:t>b</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226409"/>
                  </a:ext>
                </a:extLst>
              </a:tr>
              <a:tr h="201129">
                <a:tc>
                  <a:txBody>
                    <a:bodyPr/>
                    <a:lstStyle/>
                    <a:p>
                      <a:pPr algn="l"/>
                      <a:r>
                        <a:rPr kumimoji="1" lang="en-US" altLang="ja-JP" sz="1200">
                          <a:latin typeface="Meiryo UI" panose="020B0604030504040204" pitchFamily="50" charset="-128"/>
                          <a:ea typeface="Meiryo UI" panose="020B0604030504040204" pitchFamily="50" charset="-128"/>
                        </a:rPr>
                        <a:t>5</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補助事業に関する経費（</a:t>
                      </a:r>
                      <a:r>
                        <a:rPr kumimoji="1" lang="en-US" altLang="ja-JP" sz="1200">
                          <a:latin typeface="Meiryo UI" panose="020B0604030504040204" pitchFamily="50" charset="-128"/>
                          <a:ea typeface="Meiryo UI" panose="020B0604030504040204" pitchFamily="50" charset="-128"/>
                        </a:rPr>
                        <a:t>c</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59120"/>
                  </a:ext>
                </a:extLst>
              </a:tr>
              <a:tr h="201129">
                <a:tc>
                  <a:txBody>
                    <a:bodyPr/>
                    <a:lstStyle/>
                    <a:p>
                      <a:pPr algn="l"/>
                      <a:r>
                        <a:rPr kumimoji="1" lang="en-US" altLang="ja-JP" sz="1200">
                          <a:latin typeface="Meiryo UI" panose="020B0604030504040204" pitchFamily="50" charset="-128"/>
                          <a:ea typeface="Meiryo UI" panose="020B0604030504040204" pitchFamily="50" charset="-128"/>
                        </a:rPr>
                        <a:t>6</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補助金額（</a:t>
                      </a:r>
                      <a:r>
                        <a:rPr kumimoji="1" lang="en-US" altLang="ja-JP" sz="1200">
                          <a:latin typeface="Meiryo UI" panose="020B0604030504040204" pitchFamily="50" charset="-128"/>
                          <a:ea typeface="Meiryo UI" panose="020B0604030504040204" pitchFamily="50" charset="-128"/>
                        </a:rPr>
                        <a:t>d</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6673385"/>
                  </a:ext>
                </a:extLst>
              </a:tr>
              <a:tr h="201129">
                <a:tc>
                  <a:txBody>
                    <a:bodyPr/>
                    <a:lstStyle/>
                    <a:p>
                      <a:pPr algn="l"/>
                      <a:r>
                        <a:rPr kumimoji="1" lang="en-US" altLang="ja-JP" sz="1200">
                          <a:latin typeface="Meiryo UI" panose="020B0604030504040204" pitchFamily="50" charset="-128"/>
                          <a:ea typeface="Meiryo UI" panose="020B0604030504040204" pitchFamily="50" charset="-128"/>
                        </a:rPr>
                        <a:t>7</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補助事業におけるキャッシュフロー（</a:t>
                      </a:r>
                      <a:r>
                        <a:rPr kumimoji="1" lang="en-US" altLang="ja-JP" sz="1200">
                          <a:latin typeface="Meiryo UI" panose="020B0604030504040204" pitchFamily="50" charset="-128"/>
                          <a:ea typeface="Meiryo UI" panose="020B0604030504040204" pitchFamily="50" charset="-128"/>
                        </a:rPr>
                        <a:t>e=</a:t>
                      </a:r>
                      <a:r>
                        <a:rPr kumimoji="1" lang="en-US" altLang="ja-JP" sz="1200" err="1">
                          <a:latin typeface="Meiryo UI" panose="020B0604030504040204" pitchFamily="50" charset="-128"/>
                          <a:ea typeface="Meiryo UI" panose="020B0604030504040204" pitchFamily="50" charset="-128"/>
                        </a:rPr>
                        <a:t>a+b</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6098724"/>
                  </a:ext>
                </a:extLst>
              </a:tr>
              <a:tr h="201129">
                <a:tc>
                  <a:txBody>
                    <a:bodyPr/>
                    <a:lstStyle/>
                    <a:p>
                      <a:pPr algn="l"/>
                      <a:r>
                        <a:rPr kumimoji="1" lang="en-US" altLang="ja-JP" sz="1200">
                          <a:latin typeface="Meiryo UI" panose="020B0604030504040204" pitchFamily="50" charset="-128"/>
                          <a:ea typeface="Meiryo UI" panose="020B0604030504040204" pitchFamily="50" charset="-128"/>
                        </a:rPr>
                        <a:t>8</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投資未回収額（</a:t>
                      </a:r>
                      <a:r>
                        <a:rPr kumimoji="1" lang="en-US" altLang="ja-JP" sz="1200">
                          <a:latin typeface="Meiryo UI" panose="020B0604030504040204" pitchFamily="50" charset="-128"/>
                          <a:ea typeface="Meiryo UI" panose="020B0604030504040204" pitchFamily="50" charset="-128"/>
                        </a:rPr>
                        <a:t>c-d-e</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54989711"/>
                  </a:ext>
                </a:extLst>
              </a:tr>
              <a:tr h="201129">
                <a:tc>
                  <a:txBody>
                    <a:bodyPr/>
                    <a:lstStyle/>
                    <a:p>
                      <a:pPr algn="l"/>
                      <a:r>
                        <a:rPr kumimoji="1" lang="en-US" altLang="ja-JP" sz="1200">
                          <a:latin typeface="Meiryo UI" panose="020B0604030504040204" pitchFamily="50" charset="-128"/>
                          <a:ea typeface="Meiryo UI" panose="020B0604030504040204" pitchFamily="50" charset="-128"/>
                        </a:rPr>
                        <a:t>9</a:t>
                      </a:r>
                      <a:r>
                        <a:rPr kumimoji="1" lang="ja-JP" altLang="en-US" sz="1200">
                          <a:latin typeface="Meiryo UI" panose="020B0604030504040204" pitchFamily="50" charset="-128"/>
                          <a:ea typeface="Meiryo UI" panose="020B0604030504040204" pitchFamily="50" charset="-128"/>
                        </a:rPr>
                        <a:t>　　</a:t>
                      </a: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投資回収期間</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8">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12700" cap="flat" cmpd="sng" algn="ctr">
                      <a:solidFill>
                        <a:schemeClr val="bg1">
                          <a:lumMod val="6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543653"/>
                  </a:ext>
                </a:extLst>
              </a:tr>
            </a:tbl>
          </a:graphicData>
        </a:graphic>
      </p:graphicFrame>
      <p:sp>
        <p:nvSpPr>
          <p:cNvPr id="8" name="正方形/長方形 7">
            <a:extLst>
              <a:ext uri="{FF2B5EF4-FFF2-40B4-BE49-F238E27FC236}">
                <a16:creationId xmlns:a16="http://schemas.microsoft.com/office/drawing/2014/main" id="{7460084E-D530-6FAF-4ACF-451936E79D8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11" name="正方形/長方形 10">
            <a:extLst>
              <a:ext uri="{FF2B5EF4-FFF2-40B4-BE49-F238E27FC236}">
                <a16:creationId xmlns:a16="http://schemas.microsoft.com/office/drawing/2014/main" id="{06175814-4467-8F5B-2697-AC255303456E}"/>
              </a:ext>
            </a:extLst>
          </p:cNvPr>
          <p:cNvSpPr/>
          <p:nvPr/>
        </p:nvSpPr>
        <p:spPr>
          <a:xfrm>
            <a:off x="156000" y="5472777"/>
            <a:ext cx="11879998" cy="1090415"/>
          </a:xfrm>
          <a:prstGeom prst="rect">
            <a:avLst/>
          </a:prstGeom>
          <a:noFill/>
          <a:ln w="9525" cap="rnd" cmpd="sng" algn="ctr">
            <a:solidFill>
              <a:schemeClr val="accent4">
                <a:lumMod val="60000"/>
                <a:lumOff val="4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（売上高の伸びに関する根拠）</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A4B8B7BB-6529-1594-E694-912EE3B1A32D}"/>
              </a:ext>
            </a:extLst>
          </p:cNvPr>
          <p:cNvSpPr/>
          <p:nvPr/>
        </p:nvSpPr>
        <p:spPr>
          <a:xfrm>
            <a:off x="2161947" y="2583554"/>
            <a:ext cx="7868093" cy="357672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収支計画の表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→補助対象事業の不確実性を前提とした上で、一定の仮定に基づき、最低</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2034</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年頃までの長期的な事業スケジュールの概要について、以下の点に留意しつつ作成すること（必要に応じて</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2035</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年以降の投資計画を記述することを妨げるものではない）。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また、売上高達成に向けた道筋と根拠について、適宜補足すること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提案時点での数字や内容は必ずしも正確である必要はなく、対象製品の収益化・事業成長の見通し・スケジュール（当初計画）を確認するためのものである。</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今後、業務実施期間中のモニタリングにおいて、当該情報をアップデートした上で、定期的に確認を行う予定である。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売上高の伸びに関する根拠</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→本様式「</a:t>
            </a:r>
            <a:r>
              <a:rPr lang="en-US" altLang="ja-JP" sz="1400">
                <a:solidFill>
                  <a:srgbClr val="FF0000"/>
                </a:solidFill>
                <a:latin typeface="Meiryo UI" panose="020B0604030504040204" pitchFamily="50" charset="-128"/>
                <a:ea typeface="Meiryo UI" panose="020B0604030504040204" pitchFamily="50" charset="-128"/>
              </a:rPr>
              <a:t>14</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．グリーン市場獲得に向けた事業戦略」の内容も踏まえながら、可能な限り具体的に記載すること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タイトル 11">
            <a:extLst>
              <a:ext uri="{FF2B5EF4-FFF2-40B4-BE49-F238E27FC236}">
                <a16:creationId xmlns:a16="http://schemas.microsoft.com/office/drawing/2014/main" id="{52FBC898-5A9A-E148-09B7-63823613E8DA}"/>
              </a:ext>
            </a:extLst>
          </p:cNvPr>
          <p:cNvSpPr>
            <a:spLocks noGrp="1"/>
          </p:cNvSpPr>
          <p:nvPr>
            <p:ph type="title"/>
          </p:nvPr>
        </p:nvSpPr>
        <p:spPr/>
        <p:txBody>
          <a:bodyPr vert="horz" rIns="91440">
            <a:normAutofit/>
          </a:bodyPr>
          <a:lstStyle/>
          <a:p>
            <a:r>
              <a:rPr lang="ja-JP" altLang="en-US"/>
              <a:t>［②ア］自社成長性のコミット（間接補助事業の内容及び実施スケジュール）</a:t>
            </a:r>
          </a:p>
        </p:txBody>
      </p:sp>
      <p:sp>
        <p:nvSpPr>
          <p:cNvPr id="13" name="テキスト プレースホルダー 12">
            <a:extLst>
              <a:ext uri="{FF2B5EF4-FFF2-40B4-BE49-F238E27FC236}">
                <a16:creationId xmlns:a16="http://schemas.microsoft.com/office/drawing/2014/main" id="{E7336349-C106-241E-AA65-448EF4DA95F3}"/>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収支計画について簡潔に記載すること</a:t>
            </a:r>
            <a:br>
              <a:rPr lang="en-US" altLang="ja-JP">
                <a:solidFill>
                  <a:schemeClr val="accent1"/>
                </a:solidFill>
              </a:rPr>
            </a:br>
            <a:r>
              <a:rPr lang="ja-JP" altLang="en-US">
                <a:solidFill>
                  <a:schemeClr val="accent1"/>
                </a:solidFill>
              </a:rPr>
              <a:t>例）投資回収の目処は</a:t>
            </a:r>
            <a:r>
              <a:rPr lang="en-US" altLang="ja-JP">
                <a:solidFill>
                  <a:schemeClr val="accent1"/>
                </a:solidFill>
              </a:rPr>
              <a:t>xx</a:t>
            </a:r>
            <a:r>
              <a:rPr lang="ja-JP" altLang="en-US">
                <a:solidFill>
                  <a:schemeClr val="accent1"/>
                </a:solidFill>
              </a:rPr>
              <a:t>年を想定している</a:t>
            </a:r>
          </a:p>
        </p:txBody>
      </p:sp>
      <p:sp>
        <p:nvSpPr>
          <p:cNvPr id="2" name="スライド番号プレースホルダー 1">
            <a:extLst>
              <a:ext uri="{FF2B5EF4-FFF2-40B4-BE49-F238E27FC236}">
                <a16:creationId xmlns:a16="http://schemas.microsoft.com/office/drawing/2014/main" id="{A47F5C87-D07C-52A1-61E9-BE74D28D62D2}"/>
              </a:ext>
            </a:extLst>
          </p:cNvPr>
          <p:cNvSpPr>
            <a:spLocks noGrp="1"/>
          </p:cNvSpPr>
          <p:nvPr>
            <p:ph type="sldNum" sz="quarter" idx="14"/>
          </p:nvPr>
        </p:nvSpPr>
        <p:spPr/>
        <p:txBody>
          <a:bodyPr/>
          <a:lstStyle/>
          <a:p>
            <a:fld id="{D9550142-B990-490A-A107-ED7302A7FD52}" type="slidenum">
              <a:rPr lang="en-US" altLang="ja-JP" smtClean="0"/>
              <a:pPr/>
              <a:t>27</a:t>
            </a:fld>
            <a:endParaRPr lang="en-US" altLang="ja-JP">
              <a:solidFill>
                <a:schemeClr val="tx1"/>
              </a:solidFill>
            </a:endParaRPr>
          </a:p>
        </p:txBody>
      </p:sp>
    </p:spTree>
    <p:extLst>
      <p:ext uri="{BB962C8B-B14F-4D97-AF65-F5344CB8AC3E}">
        <p14:creationId xmlns:p14="http://schemas.microsoft.com/office/powerpoint/2010/main" val="632879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DC09CF1-6D6E-8FCD-9A3D-C72A0B3D7D0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9DC09CF1-6D6E-8FCD-9A3D-C72A0B3D7D0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12" name="Table 18">
            <a:extLst>
              <a:ext uri="{FF2B5EF4-FFF2-40B4-BE49-F238E27FC236}">
                <a16:creationId xmlns:a16="http://schemas.microsoft.com/office/drawing/2014/main" id="{AC59545C-3CB4-2189-F43A-B1B7F0BA07D9}"/>
              </a:ext>
            </a:extLst>
          </p:cNvPr>
          <p:cNvGraphicFramePr>
            <a:graphicFrameLocks noGrp="1"/>
          </p:cNvGraphicFramePr>
          <p:nvPr/>
        </p:nvGraphicFramePr>
        <p:xfrm>
          <a:off x="765595" y="1901509"/>
          <a:ext cx="10657144" cy="2266080"/>
        </p:xfrm>
        <a:graphic>
          <a:graphicData uri="http://schemas.openxmlformats.org/drawingml/2006/table">
            <a:tbl>
              <a:tblPr firstRow="1" bandRow="1">
                <a:tableStyleId>{5940675A-B579-460E-94D1-54222C63F5DA}</a:tableStyleId>
              </a:tblPr>
              <a:tblGrid>
                <a:gridCol w="2373477">
                  <a:extLst>
                    <a:ext uri="{9D8B030D-6E8A-4147-A177-3AD203B41FA5}">
                      <a16:colId xmlns:a16="http://schemas.microsoft.com/office/drawing/2014/main" val="1889441959"/>
                    </a:ext>
                  </a:extLst>
                </a:gridCol>
                <a:gridCol w="1116796">
                  <a:extLst>
                    <a:ext uri="{9D8B030D-6E8A-4147-A177-3AD203B41FA5}">
                      <a16:colId xmlns:a16="http://schemas.microsoft.com/office/drawing/2014/main" val="446758349"/>
                    </a:ext>
                  </a:extLst>
                </a:gridCol>
                <a:gridCol w="1116796">
                  <a:extLst>
                    <a:ext uri="{9D8B030D-6E8A-4147-A177-3AD203B41FA5}">
                      <a16:colId xmlns:a16="http://schemas.microsoft.com/office/drawing/2014/main" val="354005506"/>
                    </a:ext>
                  </a:extLst>
                </a:gridCol>
                <a:gridCol w="1116796">
                  <a:extLst>
                    <a:ext uri="{9D8B030D-6E8A-4147-A177-3AD203B41FA5}">
                      <a16:colId xmlns:a16="http://schemas.microsoft.com/office/drawing/2014/main" val="616778159"/>
                    </a:ext>
                  </a:extLst>
                </a:gridCol>
                <a:gridCol w="1116796">
                  <a:extLst>
                    <a:ext uri="{9D8B030D-6E8A-4147-A177-3AD203B41FA5}">
                      <a16:colId xmlns:a16="http://schemas.microsoft.com/office/drawing/2014/main" val="658987577"/>
                    </a:ext>
                  </a:extLst>
                </a:gridCol>
                <a:gridCol w="1116796">
                  <a:extLst>
                    <a:ext uri="{9D8B030D-6E8A-4147-A177-3AD203B41FA5}">
                      <a16:colId xmlns:a16="http://schemas.microsoft.com/office/drawing/2014/main" val="1793310317"/>
                    </a:ext>
                  </a:extLst>
                </a:gridCol>
                <a:gridCol w="1116796">
                  <a:extLst>
                    <a:ext uri="{9D8B030D-6E8A-4147-A177-3AD203B41FA5}">
                      <a16:colId xmlns:a16="http://schemas.microsoft.com/office/drawing/2014/main" val="2414137754"/>
                    </a:ext>
                  </a:extLst>
                </a:gridCol>
                <a:gridCol w="1582891">
                  <a:extLst>
                    <a:ext uri="{9D8B030D-6E8A-4147-A177-3AD203B41FA5}">
                      <a16:colId xmlns:a16="http://schemas.microsoft.com/office/drawing/2014/main" val="255751227"/>
                    </a:ext>
                  </a:extLst>
                </a:gridCol>
              </a:tblGrid>
              <a:tr h="0">
                <a:tc>
                  <a:txBody>
                    <a:bodyPr/>
                    <a:lstStyle/>
                    <a:p>
                      <a:pPr algn="ctr"/>
                      <a:endParaRPr lang="en-US" sz="1600">
                        <a:latin typeface="Meiryo UI" panose="020B0604030504040204" pitchFamily="50" charset="-128"/>
                        <a:ea typeface="Meiryo UI" panose="020B0604030504040204" pitchFamily="50" charset="-128"/>
                      </a:endParaRPr>
                    </a:p>
                  </a:txBody>
                  <a:tcPr marL="36000" marR="36000" marT="72000" marB="72000" anchor="ctr">
                    <a:lnL w="12700" cmpd="sng">
                      <a:noFill/>
                    </a:lnL>
                    <a:lnT w="12700" cmpd="sng">
                      <a:noFill/>
                    </a:lnT>
                  </a:tcPr>
                </a:tc>
                <a:tc>
                  <a:txBody>
                    <a:bodyPr/>
                    <a:lstStyle/>
                    <a:p>
                      <a:pPr algn="ctr"/>
                      <a:r>
                        <a:rPr lang="en-US" altLang="ja-JP" sz="1400">
                          <a:latin typeface="Meiryo UI" panose="020B0604030504040204" pitchFamily="50" charset="-128"/>
                          <a:ea typeface="Meiryo UI" panose="020B0604030504040204" pitchFamily="50" charset="-128"/>
                        </a:rPr>
                        <a:t>R8</a:t>
                      </a:r>
                    </a:p>
                    <a:p>
                      <a:pPr algn="ctr"/>
                      <a:r>
                        <a:rPr lang="ja-JP" altLang="en-US" sz="1000">
                          <a:latin typeface="Meiryo UI" panose="020B0604030504040204" pitchFamily="50" charset="-128"/>
                          <a:ea typeface="Meiryo UI" panose="020B0604030504040204" pitchFamily="50" charset="-128"/>
                        </a:rPr>
                        <a:t>年度</a:t>
                      </a:r>
                      <a:endParaRPr lang="en-US" sz="1000">
                        <a:latin typeface="Meiryo UI" panose="020B0604030504040204" pitchFamily="50" charset="-128"/>
                        <a:ea typeface="Meiryo UI" panose="020B0604030504040204" pitchFamily="50" charset="-128"/>
                      </a:endParaRPr>
                    </a:p>
                  </a:txBody>
                  <a:tcPr marL="36000" marR="36000" marT="72000" marB="72000" anchor="ctr">
                    <a:lnR w="12700" cmpd="sng">
                      <a:noFill/>
                    </a:lnR>
                    <a:lnT w="12700" cmpd="sng">
                      <a:noFill/>
                    </a:lnT>
                  </a:tcPr>
                </a:tc>
                <a:tc>
                  <a:txBody>
                    <a:bodyPr/>
                    <a:lstStyle/>
                    <a:p>
                      <a:pPr algn="ctr"/>
                      <a:r>
                        <a:rPr lang="en-US" altLang="ja-JP" sz="1400">
                          <a:latin typeface="Meiryo UI" panose="020B0604030504040204" pitchFamily="50" charset="-128"/>
                          <a:ea typeface="Meiryo UI" panose="020B0604030504040204" pitchFamily="50" charset="-128"/>
                        </a:rPr>
                        <a:t>R9</a:t>
                      </a:r>
                    </a:p>
                    <a:p>
                      <a:pPr algn="ctr"/>
                      <a:r>
                        <a:rPr lang="ja-JP" altLang="en-US" sz="1000" kern="1200">
                          <a:solidFill>
                            <a:schemeClr val="tx1"/>
                          </a:solidFill>
                          <a:latin typeface="Meiryo UI" panose="020B0604030504040204" pitchFamily="50" charset="-128"/>
                          <a:ea typeface="Meiryo UI" panose="020B0604030504040204" pitchFamily="50" charset="-128"/>
                          <a:cs typeface="+mn-cs"/>
                        </a:rPr>
                        <a:t>年度</a:t>
                      </a:r>
                      <a:endParaRPr lang="en-US" sz="1000" kern="1200">
                        <a:solidFill>
                          <a:schemeClr val="tx1"/>
                        </a:solidFill>
                        <a:latin typeface="Meiryo UI" panose="020B0604030504040204" pitchFamily="50" charset="-128"/>
                        <a:ea typeface="Meiryo UI" panose="020B0604030504040204" pitchFamily="50" charset="-128"/>
                        <a:cs typeface="+mn-cs"/>
                      </a:endParaRPr>
                    </a:p>
                  </a:txBody>
                  <a:tcPr marL="36000" marR="36000" marT="72000" marB="72000" anchor="ctr">
                    <a:lnL w="12700" cmpd="sng">
                      <a:noFill/>
                    </a:lnL>
                    <a:lnR w="12700" cmpd="sng">
                      <a:noFill/>
                    </a:lnR>
                    <a:lnT w="12700" cmpd="sng">
                      <a:noFill/>
                    </a:lnT>
                  </a:tcPr>
                </a:tc>
                <a:tc>
                  <a:txBody>
                    <a:bodyPr/>
                    <a:lstStyle/>
                    <a:p>
                      <a:pPr algn="ctr"/>
                      <a:r>
                        <a:rPr lang="ja-JP" altLang="en-US" sz="1400">
                          <a:latin typeface="Meiryo UI" panose="020B0604030504040204" pitchFamily="50" charset="-128"/>
                          <a:ea typeface="Meiryo UI" panose="020B0604030504040204" pitchFamily="50" charset="-128"/>
                        </a:rPr>
                        <a:t>・・・</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mpd="sng">
                      <a:noFill/>
                    </a:lnT>
                  </a:tcPr>
                </a:tc>
                <a:tc>
                  <a:txBody>
                    <a:bodyPr/>
                    <a:lstStyle/>
                    <a:p>
                      <a:pPr algn="ctr"/>
                      <a:r>
                        <a:rPr lang="en-US" altLang="ja-JP" sz="1400">
                          <a:latin typeface="Meiryo UI" panose="020B0604030504040204" pitchFamily="50" charset="-128"/>
                          <a:ea typeface="Meiryo UI" panose="020B0604030504040204" pitchFamily="50" charset="-128"/>
                        </a:rPr>
                        <a:t>R11</a:t>
                      </a:r>
                    </a:p>
                    <a:p>
                      <a:pPr algn="ctr"/>
                      <a:r>
                        <a:rPr lang="ja-JP" altLang="en-US" sz="900" kern="1200">
                          <a:solidFill>
                            <a:schemeClr val="tx1"/>
                          </a:solidFill>
                          <a:latin typeface="Meiryo UI" panose="020B0604030504040204" pitchFamily="50" charset="-128"/>
                          <a:ea typeface="Meiryo UI" panose="020B0604030504040204" pitchFamily="50" charset="-128"/>
                          <a:cs typeface="+mn-cs"/>
                        </a:rPr>
                        <a:t>年度</a:t>
                      </a:r>
                      <a:endParaRPr lang="en-US" sz="900" kern="1200">
                        <a:solidFill>
                          <a:schemeClr val="tx1"/>
                        </a:solidFill>
                        <a:latin typeface="Meiryo UI" panose="020B0604030504040204" pitchFamily="50" charset="-128"/>
                        <a:ea typeface="Meiryo UI" panose="020B0604030504040204" pitchFamily="50" charset="-128"/>
                        <a:cs typeface="+mn-cs"/>
                      </a:endParaRPr>
                    </a:p>
                  </a:txBody>
                  <a:tcPr marL="36000" marR="36000" marT="72000" marB="72000" anchor="ctr">
                    <a:lnL w="12700" cmpd="sng">
                      <a:noFill/>
                    </a:lnL>
                    <a:lnR w="12700" cmpd="sng">
                      <a:noFill/>
                    </a:lnR>
                    <a:lnT w="12700" cmpd="sng">
                      <a:noFill/>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a:latin typeface="Meiryo UI" panose="020B0604030504040204" pitchFamily="50" charset="-128"/>
                          <a:ea typeface="Meiryo UI" panose="020B0604030504040204" pitchFamily="50" charset="-128"/>
                        </a:rPr>
                        <a:t>・・・</a:t>
                      </a:r>
                      <a:endParaRPr lang="en-US" altLang="ja-JP" sz="1400">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mpd="sng">
                      <a:noFill/>
                    </a:lnT>
                  </a:tcPr>
                </a:tc>
                <a:tc>
                  <a:txBody>
                    <a:bodyPr/>
                    <a:lstStyle/>
                    <a:p>
                      <a:pPr algn="ctr"/>
                      <a:r>
                        <a:rPr lang="en-US" altLang="ja-JP" sz="1400">
                          <a:latin typeface="Meiryo UI" panose="020B0604030504040204" pitchFamily="50" charset="-128"/>
                          <a:ea typeface="Meiryo UI" panose="020B0604030504040204" pitchFamily="50" charset="-128"/>
                        </a:rPr>
                        <a:t>RX</a:t>
                      </a:r>
                      <a:endParaRPr lang="en-US" sz="1400">
                        <a:latin typeface="Meiryo UI" panose="020B0604030504040204" pitchFamily="50" charset="-128"/>
                        <a:ea typeface="Meiryo UI" panose="020B0604030504040204" pitchFamily="50" charset="-128"/>
                      </a:endParaRPr>
                    </a:p>
                    <a:p>
                      <a:pPr algn="ctr"/>
                      <a:r>
                        <a:rPr lang="ja-JP" altLang="en-US" sz="900" kern="1200">
                          <a:solidFill>
                            <a:schemeClr val="tx1"/>
                          </a:solidFill>
                          <a:latin typeface="Meiryo UI" panose="020B0604030504040204" pitchFamily="50" charset="-128"/>
                          <a:ea typeface="Meiryo UI" panose="020B0604030504040204" pitchFamily="50" charset="-128"/>
                          <a:cs typeface="+mn-cs"/>
                        </a:rPr>
                        <a:t>年度</a:t>
                      </a:r>
                      <a:endParaRPr lang="en-US" sz="900" kern="1200">
                        <a:solidFill>
                          <a:schemeClr val="tx1"/>
                        </a:solidFill>
                        <a:latin typeface="Meiryo UI" panose="020B0604030504040204" pitchFamily="50" charset="-128"/>
                        <a:ea typeface="Meiryo UI" panose="020B0604030504040204" pitchFamily="50" charset="-128"/>
                        <a:cs typeface="+mn-cs"/>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mpd="sng">
                      <a:noFill/>
                    </a:lnT>
                  </a:tcPr>
                </a:tc>
                <a:tc>
                  <a:txBody>
                    <a:bodyPr/>
                    <a:lstStyle/>
                    <a:p>
                      <a:pPr algn="ctr"/>
                      <a:r>
                        <a:rPr lang="en-US" altLang="ja-JP" sz="1050">
                          <a:latin typeface="Meiryo UI" panose="020B0604030504040204" pitchFamily="50" charset="-128"/>
                          <a:ea typeface="Meiryo UI" panose="020B0604030504040204" pitchFamily="50" charset="-128"/>
                        </a:rPr>
                        <a:t>RX</a:t>
                      </a:r>
                      <a:r>
                        <a:rPr lang="ja-JP" altLang="en-US" sz="900">
                          <a:latin typeface="Meiryo UI" panose="020B0604030504040204" pitchFamily="50" charset="-128"/>
                          <a:ea typeface="Meiryo UI" panose="020B0604030504040204" pitchFamily="50" charset="-128"/>
                        </a:rPr>
                        <a:t>年度まで合計</a:t>
                      </a:r>
                      <a:endParaRPr lang="en-US" sz="900">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mpd="sng">
                      <a:noFill/>
                    </a:lnT>
                  </a:tcPr>
                </a:tc>
                <a:extLst>
                  <a:ext uri="{0D108BD9-81ED-4DB2-BD59-A6C34878D82A}">
                    <a16:rowId xmlns:a16="http://schemas.microsoft.com/office/drawing/2014/main" val="1157993583"/>
                  </a:ext>
                </a:extLst>
              </a:tr>
              <a:tr h="0">
                <a:tc>
                  <a:txBody>
                    <a:bodyPr/>
                    <a:lstStyle/>
                    <a:p>
                      <a:pPr algn="ctr"/>
                      <a:r>
                        <a:rPr lang="ja-JP" altLang="en-US" sz="1400">
                          <a:latin typeface="Meiryo UI" panose="020B0604030504040204" pitchFamily="50" charset="-128"/>
                          <a:ea typeface="Meiryo UI" panose="020B0604030504040204" pitchFamily="50" charset="-128"/>
                        </a:rPr>
                        <a:t>事業全体の資金需要</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a:solidFill>
                            <a:schemeClr val="accent1"/>
                          </a:solidFill>
                          <a:latin typeface="Meiryo UI" panose="020B0604030504040204" pitchFamily="50" charset="-128"/>
                          <a:ea typeface="Meiryo UI" panose="020B0604030504040204" pitchFamily="50" charset="-128"/>
                        </a:rPr>
                        <a:t>XX</a:t>
                      </a:r>
                      <a:r>
                        <a:rPr lang="ja-JP" altLang="en-US" sz="1200">
                          <a:solidFill>
                            <a:schemeClr val="accent1"/>
                          </a:solidFill>
                          <a:latin typeface="Meiryo UI" panose="020B0604030504040204" pitchFamily="50" charset="-128"/>
                          <a:ea typeface="Meiryo UI" panose="020B0604030504040204" pitchFamily="50" charset="-128"/>
                        </a:rPr>
                        <a:t>円</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a:solidFill>
                            <a:schemeClr val="accent1"/>
                          </a:solidFill>
                          <a:latin typeface="Meiryo UI" panose="020B0604030504040204" pitchFamily="50" charset="-128"/>
                          <a:ea typeface="Meiryo UI" panose="020B0604030504040204" pitchFamily="50" charset="-128"/>
                        </a:rPr>
                        <a:t>XX</a:t>
                      </a:r>
                      <a:r>
                        <a:rPr lang="ja-JP" altLang="en-US" sz="1200">
                          <a:solidFill>
                            <a:schemeClr val="accent1"/>
                          </a:solidFill>
                          <a:latin typeface="Meiryo UI" panose="020B0604030504040204" pitchFamily="50" charset="-128"/>
                          <a:ea typeface="Meiryo UI" panose="020B0604030504040204" pitchFamily="50" charset="-128"/>
                        </a:rPr>
                        <a:t>円</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a:solidFill>
                            <a:schemeClr val="accent1"/>
                          </a:solidFill>
                          <a:latin typeface="Meiryo UI" panose="020B0604030504040204" pitchFamily="50" charset="-128"/>
                          <a:ea typeface="Meiryo UI" panose="020B0604030504040204" pitchFamily="50" charset="-128"/>
                        </a:rPr>
                        <a:t>XX</a:t>
                      </a:r>
                      <a:r>
                        <a:rPr lang="ja-JP" altLang="en-US" sz="1200">
                          <a:solidFill>
                            <a:schemeClr val="accent1"/>
                          </a:solidFill>
                          <a:latin typeface="Meiryo UI" panose="020B0604030504040204" pitchFamily="50" charset="-128"/>
                          <a:ea typeface="Meiryo UI" panose="020B0604030504040204" pitchFamily="50" charset="-128"/>
                        </a:rPr>
                        <a:t>円</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ja-JP" altLang="en-US" sz="1200">
                          <a:solidFill>
                            <a:schemeClr val="accent1"/>
                          </a:solidFill>
                          <a:latin typeface="Meiryo UI" panose="020B0604030504040204" pitchFamily="50" charset="-128"/>
                          <a:ea typeface="Meiryo UI" panose="020B0604030504040204" pitchFamily="50" charset="-128"/>
                        </a:rPr>
                        <a:t>・・・</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a:solidFill>
                            <a:schemeClr val="accent1"/>
                          </a:solidFill>
                          <a:latin typeface="Meiryo UI" panose="020B0604030504040204" pitchFamily="50" charset="-128"/>
                          <a:ea typeface="Meiryo UI" panose="020B0604030504040204" pitchFamily="50" charset="-128"/>
                        </a:rPr>
                        <a:t>XX</a:t>
                      </a:r>
                      <a:r>
                        <a:rPr lang="ja-JP" altLang="en-US" sz="1200">
                          <a:solidFill>
                            <a:schemeClr val="accent1"/>
                          </a:solidFill>
                          <a:latin typeface="Meiryo UI" panose="020B0604030504040204" pitchFamily="50" charset="-128"/>
                          <a:ea typeface="Meiryo UI" panose="020B0604030504040204" pitchFamily="50" charset="-128"/>
                        </a:rPr>
                        <a:t>円</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400">
                          <a:solidFill>
                            <a:schemeClr val="accent1"/>
                          </a:solidFill>
                          <a:latin typeface="Meiryo UI" panose="020B0604030504040204" pitchFamily="50" charset="-128"/>
                          <a:ea typeface="Meiryo UI" panose="020B0604030504040204" pitchFamily="50" charset="-128"/>
                        </a:rPr>
                        <a:t>XX</a:t>
                      </a:r>
                      <a:r>
                        <a:rPr lang="ja-JP" altLang="en-US" sz="1400">
                          <a:solidFill>
                            <a:schemeClr val="accent1"/>
                          </a:solidFill>
                          <a:latin typeface="Meiryo UI" panose="020B0604030504040204" pitchFamily="50" charset="-128"/>
                          <a:ea typeface="Meiryo UI" panose="020B0604030504040204" pitchFamily="50" charset="-128"/>
                        </a:rPr>
                        <a:t>円</a:t>
                      </a:r>
                      <a:endParaRPr lang="en-US" sz="14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extLst>
                  <a:ext uri="{0D108BD9-81ED-4DB2-BD59-A6C34878D82A}">
                    <a16:rowId xmlns:a16="http://schemas.microsoft.com/office/drawing/2014/main" val="1563314925"/>
                  </a:ext>
                </a:extLst>
              </a:tr>
              <a:tr h="0">
                <a:tc>
                  <a:txBody>
                    <a:bodyPr/>
                    <a:lstStyle/>
                    <a:p>
                      <a:pPr algn="ctr"/>
                      <a:r>
                        <a:rPr lang="ja-JP" altLang="en-US" sz="1200">
                          <a:solidFill>
                            <a:schemeClr val="tx1"/>
                          </a:solidFill>
                          <a:latin typeface="Meiryo UI" panose="020B0604030504040204" pitchFamily="50" charset="-128"/>
                          <a:ea typeface="Meiryo UI" panose="020B0604030504040204" pitchFamily="50" charset="-128"/>
                        </a:rPr>
                        <a:t>本補助事業による補助</a:t>
                      </a:r>
                    </a:p>
                  </a:txBody>
                  <a:tcPr marL="36000" marR="36000" marT="72000" marB="7200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ja-JP" altLang="en-US" sz="900">
                          <a:solidFill>
                            <a:schemeClr val="accent1"/>
                          </a:solidFill>
                          <a:latin typeface="Meiryo UI" panose="020B0604030504040204" pitchFamily="50" charset="-128"/>
                          <a:ea typeface="Meiryo UI" panose="020B0604030504040204" pitchFamily="50" charset="-128"/>
                        </a:rPr>
                        <a:t>ー</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ja-JP" altLang="en-US" sz="1000">
                          <a:solidFill>
                            <a:schemeClr val="accent1"/>
                          </a:solidFill>
                          <a:latin typeface="Meiryo UI" panose="020B0604030504040204" pitchFamily="50" charset="-128"/>
                          <a:ea typeface="Meiryo UI" panose="020B0604030504040204" pitchFamily="50" charset="-128"/>
                        </a:rPr>
                        <a:t>ー</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altLang="ja-JP"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1000">
                          <a:solidFill>
                            <a:schemeClr val="accent1"/>
                          </a:solidFill>
                          <a:latin typeface="Meiryo UI" panose="020B0604030504040204" pitchFamily="50" charset="-128"/>
                          <a:ea typeface="Meiryo UI" panose="020B0604030504040204" pitchFamily="50" charset="-128"/>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extLst>
                  <a:ext uri="{0D108BD9-81ED-4DB2-BD59-A6C34878D82A}">
                    <a16:rowId xmlns:a16="http://schemas.microsoft.com/office/drawing/2014/main" val="1855593961"/>
                  </a:ext>
                </a:extLst>
              </a:tr>
              <a:tr h="0">
                <a:tc>
                  <a:txBody>
                    <a:bodyPr/>
                    <a:lstStyle/>
                    <a:p>
                      <a:pPr algn="ctr"/>
                      <a:r>
                        <a:rPr lang="ja-JP" altLang="en-US" sz="1400">
                          <a:latin typeface="Meiryo UI" panose="020B0604030504040204" pitchFamily="50" charset="-128"/>
                          <a:ea typeface="Meiryo UI" panose="020B0604030504040204" pitchFamily="50" charset="-128"/>
                        </a:rPr>
                        <a:t>自己負担（</a:t>
                      </a:r>
                      <a:r>
                        <a:rPr lang="en-US" altLang="ja-JP" sz="1400">
                          <a:latin typeface="Meiryo UI" panose="020B0604030504040204" pitchFamily="50" charset="-128"/>
                          <a:ea typeface="Meiryo UI" panose="020B0604030504040204" pitchFamily="50" charset="-128"/>
                        </a:rPr>
                        <a:t>A</a:t>
                      </a:r>
                      <a:r>
                        <a:rPr lang="ja-JP" altLang="en-US" sz="1400">
                          <a:latin typeface="Meiryo UI" panose="020B0604030504040204" pitchFamily="50" charset="-128"/>
                          <a:ea typeface="Meiryo UI" panose="020B0604030504040204" pitchFamily="50" charset="-128"/>
                        </a:rPr>
                        <a:t>＋</a:t>
                      </a:r>
                      <a:r>
                        <a:rPr lang="en-US" altLang="ja-JP" sz="1400">
                          <a:latin typeface="Meiryo UI" panose="020B0604030504040204" pitchFamily="50" charset="-128"/>
                          <a:ea typeface="Meiryo UI" panose="020B0604030504040204" pitchFamily="50" charset="-128"/>
                        </a:rPr>
                        <a:t>B</a:t>
                      </a:r>
                      <a:r>
                        <a:rPr lang="ja-JP" altLang="en-US" sz="1400">
                          <a:latin typeface="Meiryo UI" panose="020B0604030504040204" pitchFamily="50" charset="-128"/>
                          <a:ea typeface="Meiryo UI" panose="020B0604030504040204" pitchFamily="50" charset="-128"/>
                        </a:rPr>
                        <a:t>）</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accent1"/>
                          </a:solidFill>
                          <a:latin typeface="Meiryo UI" panose="020B0604030504040204" pitchFamily="50" charset="-128"/>
                          <a:ea typeface="Meiryo UI" panose="020B0604030504040204" pitchFamily="50" charset="-128"/>
                        </a:rPr>
                        <a:t>・・・</a:t>
                      </a:r>
                      <a:endParaRPr lang="en-US" altLang="ja-JP"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XX</a:t>
                      </a: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円</a:t>
                      </a:r>
                      <a:endParaRPr kumimoji="0" lang="en-US" altLang="ja-JP"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1000">
                          <a:solidFill>
                            <a:schemeClr val="accent1"/>
                          </a:solidFill>
                          <a:latin typeface="Meiryo UI" panose="020B0604030504040204" pitchFamily="50" charset="-128"/>
                          <a:ea typeface="Meiryo UI" panose="020B0604030504040204" pitchFamily="50" charset="-128"/>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extLst>
                  <a:ext uri="{0D108BD9-81ED-4DB2-BD59-A6C34878D82A}">
                    <a16:rowId xmlns:a16="http://schemas.microsoft.com/office/drawing/2014/main" val="1632191376"/>
                  </a:ext>
                </a:extLst>
              </a:tr>
              <a:tr h="0">
                <a:tc>
                  <a:txBody>
                    <a:bodyPr/>
                    <a:lstStyle/>
                    <a:p>
                      <a:pPr algn="ctr"/>
                      <a:r>
                        <a:rPr lang="en-US" altLang="ja-JP" sz="1400">
                          <a:latin typeface="Meiryo UI" panose="020B0604030504040204" pitchFamily="50" charset="-128"/>
                          <a:ea typeface="Meiryo UI" panose="020B0604030504040204" pitchFamily="50" charset="-128"/>
                        </a:rPr>
                        <a:t>A</a:t>
                      </a:r>
                      <a:r>
                        <a:rPr lang="ja-JP" altLang="en-US" sz="1400">
                          <a:latin typeface="Meiryo UI" panose="020B0604030504040204" pitchFamily="50" charset="-128"/>
                          <a:ea typeface="Meiryo UI" panose="020B0604030504040204" pitchFamily="50" charset="-128"/>
                        </a:rPr>
                        <a:t>：自己資金</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accent1"/>
                          </a:solidFill>
                          <a:latin typeface="Meiryo UI" panose="020B0604030504040204" pitchFamily="50" charset="-128"/>
                          <a:ea typeface="Meiryo UI" panose="020B0604030504040204" pitchFamily="50" charset="-128"/>
                        </a:rPr>
                        <a:t>・・・</a:t>
                      </a:r>
                      <a:endParaRPr lang="en-US" altLang="ja-JP"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kumimoji="0" lang="en-US" altLang="ja-JP"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XX</a:t>
                      </a: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1000">
                          <a:solidFill>
                            <a:schemeClr val="accent1"/>
                          </a:solidFill>
                          <a:latin typeface="Meiryo UI" panose="020B0604030504040204" pitchFamily="50" charset="-128"/>
                          <a:ea typeface="Meiryo UI" panose="020B0604030504040204" pitchFamily="50" charset="-128"/>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extLst>
                  <a:ext uri="{0D108BD9-81ED-4DB2-BD59-A6C34878D82A}">
                    <a16:rowId xmlns:a16="http://schemas.microsoft.com/office/drawing/2014/main" val="1719203758"/>
                  </a:ext>
                </a:extLst>
              </a:tr>
              <a:tr h="0">
                <a:tc>
                  <a:txBody>
                    <a:bodyPr/>
                    <a:lstStyle/>
                    <a:p>
                      <a:pPr algn="ctr"/>
                      <a:r>
                        <a:rPr lang="en-US" altLang="ja-JP" sz="1400">
                          <a:latin typeface="Meiryo UI" panose="020B0604030504040204" pitchFamily="50" charset="-128"/>
                          <a:ea typeface="Meiryo UI" panose="020B0604030504040204" pitchFamily="50" charset="-128"/>
                        </a:rPr>
                        <a:t>B</a:t>
                      </a:r>
                      <a:r>
                        <a:rPr lang="ja-JP" altLang="en-US" sz="1400">
                          <a:latin typeface="Meiryo UI" panose="020B0604030504040204" pitchFamily="50" charset="-128"/>
                          <a:ea typeface="Meiryo UI" panose="020B0604030504040204" pitchFamily="50" charset="-128"/>
                        </a:rPr>
                        <a:t>：外部調達</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accent1"/>
                          </a:solidFill>
                          <a:latin typeface="Meiryo UI" panose="020B0604030504040204" pitchFamily="50" charset="-128"/>
                          <a:ea typeface="Meiryo UI" panose="020B0604030504040204" pitchFamily="50" charset="-128"/>
                        </a:rPr>
                        <a:t>・・・</a:t>
                      </a:r>
                      <a:endParaRPr lang="en-US" altLang="ja-JP"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kumimoji="0" lang="en-US" altLang="ja-JP"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XX</a:t>
                      </a: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1000">
                          <a:solidFill>
                            <a:schemeClr val="accent1"/>
                          </a:solidFill>
                          <a:latin typeface="Meiryo UI" panose="020B0604030504040204" pitchFamily="50" charset="-128"/>
                          <a:ea typeface="Meiryo UI" panose="020B0604030504040204" pitchFamily="50" charset="-128"/>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extLst>
                  <a:ext uri="{0D108BD9-81ED-4DB2-BD59-A6C34878D82A}">
                    <a16:rowId xmlns:a16="http://schemas.microsoft.com/office/drawing/2014/main" val="3041414142"/>
                  </a:ext>
                </a:extLst>
              </a:tr>
            </a:tbl>
          </a:graphicData>
        </a:graphic>
      </p:graphicFrame>
      <p:sp>
        <p:nvSpPr>
          <p:cNvPr id="13" name="TextBox 35">
            <a:extLst>
              <a:ext uri="{FF2B5EF4-FFF2-40B4-BE49-F238E27FC236}">
                <a16:creationId xmlns:a16="http://schemas.microsoft.com/office/drawing/2014/main" id="{D28822FF-03FE-AF4A-2A59-7563131661A0}"/>
              </a:ext>
            </a:extLst>
          </p:cNvPr>
          <p:cNvSpPr txBox="1"/>
          <p:nvPr/>
        </p:nvSpPr>
        <p:spPr>
          <a:xfrm>
            <a:off x="769256" y="4319989"/>
            <a:ext cx="10653483" cy="250176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（外部調達の場合、想定される資金調達方法を記載）</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親会社や出資企業がある場合はその会社の財務資料なども提出</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（相談予定</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済みの機関と相談状況を記載（商工会、商工会議所、金融機関、税理士、民間コンサルティング会社等））</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1" indent="0" algn="l" defTabSz="914400" rtl="0" eaLnBrk="1" fontAlgn="auto" latinLnBrk="0" hangingPunct="1">
              <a:lnSpc>
                <a:spcPct val="100000"/>
              </a:lnSpc>
              <a:spcBef>
                <a:spcPts val="0"/>
              </a:spcBef>
              <a:spcAft>
                <a:spcPts val="0"/>
              </a:spcAft>
              <a:buClr>
                <a:srgbClr val="000000"/>
              </a:buClr>
              <a:buSzPct val="100000"/>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（上記の自己負担が会社全体のキャッシュフローに与える影響）</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endParaRPr kumimoji="1" lang="en-US" altLang="ja-JP" sz="1400" b="0" i="0" u="none" strike="noStrike" kern="1200" cap="none" spc="0" normalizeH="0" baseline="0" noProof="0">
              <a:ln>
                <a:noFill/>
              </a:ln>
              <a:solidFill>
                <a:srgbClr val="0098D0">
                  <a:lumMod val="75000"/>
                </a:srgbClr>
              </a:solidFill>
              <a:effectLst/>
              <a:uLnTx/>
              <a:uFillTx/>
              <a:latin typeface="Meiryo UI" panose="020B0604030504040204" pitchFamily="50" charset="-128"/>
              <a:ea typeface="Meiryo UI" panose="020B0604030504040204" pitchFamily="50" charset="-128"/>
              <a:cs typeface="+mn-cs"/>
            </a:endParaRPr>
          </a:p>
        </p:txBody>
      </p:sp>
      <p:grpSp>
        <p:nvGrpSpPr>
          <p:cNvPr id="5" name="グループ化 4">
            <a:extLst>
              <a:ext uri="{FF2B5EF4-FFF2-40B4-BE49-F238E27FC236}">
                <a16:creationId xmlns:a16="http://schemas.microsoft.com/office/drawing/2014/main" id="{DDAA58FE-1685-9641-C9A3-2DF79CD6A780}"/>
              </a:ext>
            </a:extLst>
          </p:cNvPr>
          <p:cNvGrpSpPr/>
          <p:nvPr/>
        </p:nvGrpSpPr>
        <p:grpSpPr>
          <a:xfrm>
            <a:off x="765595" y="1521565"/>
            <a:ext cx="10657143" cy="288000"/>
            <a:chOff x="156000" y="1879963"/>
            <a:chExt cx="5760000" cy="288000"/>
          </a:xfrm>
        </p:grpSpPr>
        <p:sp>
          <p:nvSpPr>
            <p:cNvPr id="6" name="正方形/長方形 5">
              <a:extLst>
                <a:ext uri="{FF2B5EF4-FFF2-40B4-BE49-F238E27FC236}">
                  <a16:creationId xmlns:a16="http://schemas.microsoft.com/office/drawing/2014/main" id="{F55D5429-D2F3-4B5F-791C-C3551341F27F}"/>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資金調達方針</a:t>
              </a:r>
            </a:p>
          </p:txBody>
        </p:sp>
        <p:cxnSp>
          <p:nvCxnSpPr>
            <p:cNvPr id="7" name="直線コネクタ 6">
              <a:extLst>
                <a:ext uri="{FF2B5EF4-FFF2-40B4-BE49-F238E27FC236}">
                  <a16:creationId xmlns:a16="http://schemas.microsoft.com/office/drawing/2014/main" id="{7EA7CA44-A4FC-89D7-C497-654B640B14D5}"/>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0" name="正方形/長方形 9">
            <a:extLst>
              <a:ext uri="{FF2B5EF4-FFF2-40B4-BE49-F238E27FC236}">
                <a16:creationId xmlns:a16="http://schemas.microsoft.com/office/drawing/2014/main" id="{B72C1EC7-CEFE-86A5-430A-C822C9FC33F5}"/>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16" name="正方形/長方形 15">
            <a:extLst>
              <a:ext uri="{FF2B5EF4-FFF2-40B4-BE49-F238E27FC236}">
                <a16:creationId xmlns:a16="http://schemas.microsoft.com/office/drawing/2014/main" id="{66ACEFD9-B05B-963F-98D3-503EBA79A0E0}"/>
              </a:ext>
            </a:extLst>
          </p:cNvPr>
          <p:cNvSpPr/>
          <p:nvPr/>
        </p:nvSpPr>
        <p:spPr>
          <a:xfrm>
            <a:off x="2160119" y="3476910"/>
            <a:ext cx="7868093" cy="295629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資金調達方針</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→補助対象以外のものも含め、当該事業全体の資金需要に対して、国費負担割合を明らかにするとともに、自己負担分の資金調達方針を記載すること</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4" name="タイトル 13">
            <a:extLst>
              <a:ext uri="{FF2B5EF4-FFF2-40B4-BE49-F238E27FC236}">
                <a16:creationId xmlns:a16="http://schemas.microsoft.com/office/drawing/2014/main" id="{FEEB5AC6-F21F-812A-E043-2CEC4CC395ED}"/>
              </a:ext>
            </a:extLst>
          </p:cNvPr>
          <p:cNvSpPr>
            <a:spLocks noGrp="1"/>
          </p:cNvSpPr>
          <p:nvPr>
            <p:ph type="title"/>
          </p:nvPr>
        </p:nvSpPr>
        <p:spPr/>
        <p:txBody>
          <a:bodyPr vert="horz" rIns="91440">
            <a:normAutofit/>
          </a:bodyPr>
          <a:lstStyle/>
          <a:p>
            <a:r>
              <a:rPr lang="ja-JP" altLang="en-US"/>
              <a:t>［②ア］自社成長性のコミット（間接補助事業の内容及び実施スケジュール）</a:t>
            </a:r>
          </a:p>
        </p:txBody>
      </p:sp>
      <p:sp>
        <p:nvSpPr>
          <p:cNvPr id="15" name="テキスト プレースホルダー 14">
            <a:extLst>
              <a:ext uri="{FF2B5EF4-FFF2-40B4-BE49-F238E27FC236}">
                <a16:creationId xmlns:a16="http://schemas.microsoft.com/office/drawing/2014/main" id="{F0BD8345-A40C-C4B0-A95E-F3833ECEC797}"/>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資金調達方針</a:t>
            </a:r>
            <a:r>
              <a:rPr lang="ja-JP" altLang="ja-JP">
                <a:solidFill>
                  <a:srgbClr val="FF0000"/>
                </a:solidFill>
              </a:rPr>
              <a:t>について</a:t>
            </a:r>
            <a:r>
              <a:rPr lang="ja-JP" altLang="en-US">
                <a:solidFill>
                  <a:srgbClr val="FF0000"/>
                </a:solidFill>
              </a:rPr>
              <a:t>簡潔に</a:t>
            </a:r>
            <a:r>
              <a:rPr lang="ja-JP" altLang="ja-JP">
                <a:solidFill>
                  <a:srgbClr val="FF0000"/>
                </a:solidFill>
              </a:rPr>
              <a:t>記載すること</a:t>
            </a:r>
            <a:br>
              <a:rPr lang="en-US" altLang="ja-JP">
                <a:solidFill>
                  <a:schemeClr val="accent1"/>
                </a:solidFill>
              </a:rPr>
            </a:br>
            <a:r>
              <a:rPr lang="ja-JP" altLang="en-US">
                <a:solidFill>
                  <a:schemeClr val="accent1"/>
                </a:solidFill>
              </a:rPr>
              <a:t>例）本補助金の他、事業運営に要する資金は</a:t>
            </a:r>
            <a:r>
              <a:rPr lang="en-US" altLang="ja-JP">
                <a:solidFill>
                  <a:schemeClr val="accent1"/>
                </a:solidFill>
              </a:rPr>
              <a:t>xx</a:t>
            </a:r>
            <a:r>
              <a:rPr lang="ja-JP" altLang="en-US">
                <a:solidFill>
                  <a:schemeClr val="accent1"/>
                </a:solidFill>
              </a:rPr>
              <a:t>から調達することで、将来的な自立化を目指す</a:t>
            </a:r>
            <a:endParaRPr lang="en-US" altLang="ja-JP">
              <a:solidFill>
                <a:schemeClr val="accent1"/>
              </a:solidFill>
            </a:endParaRPr>
          </a:p>
        </p:txBody>
      </p:sp>
      <p:sp>
        <p:nvSpPr>
          <p:cNvPr id="2" name="スライド番号プレースホルダー 1">
            <a:extLst>
              <a:ext uri="{FF2B5EF4-FFF2-40B4-BE49-F238E27FC236}">
                <a16:creationId xmlns:a16="http://schemas.microsoft.com/office/drawing/2014/main" id="{A286F55C-DA97-E961-FA32-3F1A76A52A8D}"/>
              </a:ext>
            </a:extLst>
          </p:cNvPr>
          <p:cNvSpPr>
            <a:spLocks noGrp="1"/>
          </p:cNvSpPr>
          <p:nvPr>
            <p:ph type="sldNum" sz="quarter" idx="14"/>
          </p:nvPr>
        </p:nvSpPr>
        <p:spPr/>
        <p:txBody>
          <a:bodyPr/>
          <a:lstStyle/>
          <a:p>
            <a:fld id="{D9550142-B990-490A-A107-ED7302A7FD52}" type="slidenum">
              <a:rPr lang="en-US" altLang="ja-JP" smtClean="0"/>
              <a:pPr/>
              <a:t>28</a:t>
            </a:fld>
            <a:endParaRPr lang="en-US" altLang="ja-JP">
              <a:solidFill>
                <a:schemeClr val="tx1"/>
              </a:solidFill>
            </a:endParaRPr>
          </a:p>
        </p:txBody>
      </p:sp>
    </p:spTree>
    <p:extLst>
      <p:ext uri="{BB962C8B-B14F-4D97-AF65-F5344CB8AC3E}">
        <p14:creationId xmlns:p14="http://schemas.microsoft.com/office/powerpoint/2010/main" val="34501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7C0E1A-5141-0ABD-2AF4-7CC21B2248F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8B7C0E1A-5141-0ABD-2AF4-7CC21B2248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タイトル 4">
            <a:extLst>
              <a:ext uri="{FF2B5EF4-FFF2-40B4-BE49-F238E27FC236}">
                <a16:creationId xmlns:a16="http://schemas.microsoft.com/office/drawing/2014/main" id="{12C91E0A-AE0B-FF8A-630A-AAF8B78F9296}"/>
              </a:ext>
            </a:extLst>
          </p:cNvPr>
          <p:cNvSpPr>
            <a:spLocks noGrp="1"/>
          </p:cNvSpPr>
          <p:nvPr>
            <p:ph type="title"/>
          </p:nvPr>
        </p:nvSpPr>
        <p:spPr/>
        <p:txBody>
          <a:bodyPr vert="horz" rIns="91440">
            <a:normAutofit/>
          </a:bodyPr>
          <a:lstStyle/>
          <a:p>
            <a:r>
              <a:rPr lang="ja-JP" altLang="en-US"/>
              <a:t>［②イ］間接補助事業による投資誘発効果（市場性・産業戦略上の意義（定性的要件））</a:t>
            </a:r>
          </a:p>
        </p:txBody>
      </p:sp>
      <p:sp>
        <p:nvSpPr>
          <p:cNvPr id="6" name="テキスト プレースホルダー 5">
            <a:extLst>
              <a:ext uri="{FF2B5EF4-FFF2-40B4-BE49-F238E27FC236}">
                <a16:creationId xmlns:a16="http://schemas.microsoft.com/office/drawing/2014/main" id="{36776363-EBAE-4EC7-0E4D-44CD85A1BB8C}"/>
              </a:ext>
            </a:extLst>
          </p:cNvPr>
          <p:cNvSpPr>
            <a:spLocks noGrp="1"/>
          </p:cNvSpPr>
          <p:nvPr>
            <p:ph type="body" sz="quarter" idx="13"/>
          </p:nvPr>
        </p:nvSpPr>
        <p:spPr>
          <a:xfrm>
            <a:off x="283664" y="692150"/>
            <a:ext cx="11624673" cy="661308"/>
          </a:xfrm>
        </p:spPr>
        <p:txBody>
          <a:bodyPr/>
          <a:lstStyle/>
          <a:p>
            <a:pPr lvl="0" defTabSz="914400">
              <a:lnSpc>
                <a:spcPct val="90000"/>
              </a:lnSpc>
              <a:spcBef>
                <a:spcPct val="0"/>
              </a:spcBef>
              <a:spcAft>
                <a:spcPts val="0"/>
              </a:spcAft>
              <a:buClrTx/>
              <a:defRPr/>
            </a:pPr>
            <a:r>
              <a:rPr kumimoji="0" lang="ja-JP" altLang="en-US">
                <a:solidFill>
                  <a:srgbClr val="FF0000"/>
                </a:solidFill>
                <a:sym typeface="Trebuchet MS" panose="020B0603020202020204" pitchFamily="34" charset="0"/>
              </a:rPr>
              <a:t>サプライチェーンや国内経済への経済波及効果について説明文を記載すること</a:t>
            </a:r>
            <a:br>
              <a:rPr kumimoji="0" lang="en-US" altLang="ja-JP">
                <a:solidFill>
                  <a:schemeClr val="accent1"/>
                </a:solidFill>
                <a:sym typeface="Trebuchet MS" panose="020B0603020202020204" pitchFamily="34" charset="0"/>
              </a:rPr>
            </a:br>
            <a:r>
              <a:rPr kumimoji="0" lang="ja-JP" altLang="en-US">
                <a:solidFill>
                  <a:schemeClr val="accent1"/>
                </a:solidFill>
                <a:sym typeface="Trebuchet MS" panose="020B0603020202020204" pitchFamily="34" charset="0"/>
              </a:rPr>
              <a:t>例）間接補助事業の実施により、自社のみならず、</a:t>
            </a:r>
            <a:r>
              <a:rPr kumimoji="0" lang="en-US" altLang="ja-JP">
                <a:solidFill>
                  <a:schemeClr val="accent1"/>
                </a:solidFill>
                <a:sym typeface="Trebuchet MS" panose="020B0603020202020204" pitchFamily="34" charset="0"/>
              </a:rPr>
              <a:t>xx</a:t>
            </a:r>
            <a:r>
              <a:rPr kumimoji="0" lang="ja-JP" altLang="en-US">
                <a:solidFill>
                  <a:schemeClr val="accent1"/>
                </a:solidFill>
                <a:sym typeface="Trebuchet MS" panose="020B0603020202020204" pitchFamily="34" charset="0"/>
              </a:rPr>
              <a:t>や</a:t>
            </a:r>
            <a:r>
              <a:rPr kumimoji="0" lang="en-US" altLang="ja-JP">
                <a:solidFill>
                  <a:schemeClr val="accent1"/>
                </a:solidFill>
                <a:sym typeface="Trebuchet MS" panose="020B0603020202020204" pitchFamily="34" charset="0"/>
              </a:rPr>
              <a:t>xx</a:t>
            </a:r>
            <a:r>
              <a:rPr kumimoji="0" lang="ja-JP" altLang="en-US">
                <a:solidFill>
                  <a:schemeClr val="accent1"/>
                </a:solidFill>
                <a:sym typeface="Trebuchet MS" panose="020B0603020202020204" pitchFamily="34" charset="0"/>
              </a:rPr>
              <a:t>といった効果が見込まれる</a:t>
            </a:r>
            <a:endParaRPr kumimoji="0"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54B2A42E-3F16-BE65-2FA0-8471B9E8C4AC}"/>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1" name="TextBox 24">
            <a:extLst>
              <a:ext uri="{FF2B5EF4-FFF2-40B4-BE49-F238E27FC236}">
                <a16:creationId xmlns:a16="http://schemas.microsoft.com/office/drawing/2014/main" id="{F34CED98-9FA7-D553-1BD7-E8C667C97893}"/>
              </a:ext>
            </a:extLst>
          </p:cNvPr>
          <p:cNvSpPr txBox="1"/>
          <p:nvPr/>
        </p:nvSpPr>
        <p:spPr>
          <a:xfrm>
            <a:off x="180001" y="2125122"/>
            <a:ext cx="5769594" cy="792000"/>
          </a:xfrm>
          <a:prstGeom prst="rect">
            <a:avLst/>
          </a:prstGeom>
          <a:noFill/>
          <a:ln w="9525" cap="rnd" cmpd="sng" algn="ctr">
            <a:noFill/>
            <a:prstDash val="solid"/>
            <a:rou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22" name="TextBox 24">
            <a:extLst>
              <a:ext uri="{FF2B5EF4-FFF2-40B4-BE49-F238E27FC236}">
                <a16:creationId xmlns:a16="http://schemas.microsoft.com/office/drawing/2014/main" id="{CEA6BE7D-98E2-A437-0583-691AC927EB0F}"/>
              </a:ext>
            </a:extLst>
          </p:cNvPr>
          <p:cNvSpPr txBox="1"/>
          <p:nvPr/>
        </p:nvSpPr>
        <p:spPr>
          <a:xfrm>
            <a:off x="6333599" y="2125122"/>
            <a:ext cx="5702395" cy="792000"/>
          </a:xfrm>
          <a:prstGeom prst="rect">
            <a:avLst/>
          </a:prstGeom>
          <a:noFill/>
          <a:ln w="9525" cap="rnd" cmpd="sng" algn="ctr">
            <a:noFill/>
            <a:prstDash val="solid"/>
            <a:rou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grpSp>
        <p:nvGrpSpPr>
          <p:cNvPr id="23" name="グループ化 22">
            <a:extLst>
              <a:ext uri="{FF2B5EF4-FFF2-40B4-BE49-F238E27FC236}">
                <a16:creationId xmlns:a16="http://schemas.microsoft.com/office/drawing/2014/main" id="{50505B55-3766-5854-71D6-61FA1E0BB782}"/>
              </a:ext>
            </a:extLst>
          </p:cNvPr>
          <p:cNvGrpSpPr/>
          <p:nvPr/>
        </p:nvGrpSpPr>
        <p:grpSpPr>
          <a:xfrm>
            <a:off x="180000" y="1659209"/>
            <a:ext cx="5702400" cy="288000"/>
            <a:chOff x="156000" y="1879963"/>
            <a:chExt cx="5760000" cy="288000"/>
          </a:xfrm>
        </p:grpSpPr>
        <p:sp>
          <p:nvSpPr>
            <p:cNvPr id="24" name="正方形/長方形 23">
              <a:extLst>
                <a:ext uri="{FF2B5EF4-FFF2-40B4-BE49-F238E27FC236}">
                  <a16:creationId xmlns:a16="http://schemas.microsoft.com/office/drawing/2014/main" id="{BD4963AF-7BBE-CFCD-E62D-5841AC9C0864}"/>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サプライチェーンへの経済波及効果</a:t>
              </a:r>
            </a:p>
          </p:txBody>
        </p:sp>
        <p:cxnSp>
          <p:nvCxnSpPr>
            <p:cNvPr id="25" name="直線コネクタ 24">
              <a:extLst>
                <a:ext uri="{FF2B5EF4-FFF2-40B4-BE49-F238E27FC236}">
                  <a16:creationId xmlns:a16="http://schemas.microsoft.com/office/drawing/2014/main" id="{EFD91C44-ECE7-E72A-135C-72D2476D82A5}"/>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grpSp>
        <p:nvGrpSpPr>
          <p:cNvPr id="26" name="グループ化 25">
            <a:extLst>
              <a:ext uri="{FF2B5EF4-FFF2-40B4-BE49-F238E27FC236}">
                <a16:creationId xmlns:a16="http://schemas.microsoft.com/office/drawing/2014/main" id="{1FAD232A-928A-FD84-6195-3E8F068D3D8B}"/>
              </a:ext>
            </a:extLst>
          </p:cNvPr>
          <p:cNvGrpSpPr/>
          <p:nvPr/>
        </p:nvGrpSpPr>
        <p:grpSpPr>
          <a:xfrm>
            <a:off x="6333600" y="1659209"/>
            <a:ext cx="5702400" cy="288000"/>
            <a:chOff x="156000" y="1879963"/>
            <a:chExt cx="5760000" cy="288000"/>
          </a:xfrm>
        </p:grpSpPr>
        <p:sp>
          <p:nvSpPr>
            <p:cNvPr id="27" name="正方形/長方形 26">
              <a:extLst>
                <a:ext uri="{FF2B5EF4-FFF2-40B4-BE49-F238E27FC236}">
                  <a16:creationId xmlns:a16="http://schemas.microsoft.com/office/drawing/2014/main" id="{E2849732-C587-9C2A-5035-857C8A7F170E}"/>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国内経済への経済波及効果</a:t>
              </a:r>
            </a:p>
          </p:txBody>
        </p:sp>
        <p:cxnSp>
          <p:nvCxnSpPr>
            <p:cNvPr id="28" name="直線コネクタ 27">
              <a:extLst>
                <a:ext uri="{FF2B5EF4-FFF2-40B4-BE49-F238E27FC236}">
                  <a16:creationId xmlns:a16="http://schemas.microsoft.com/office/drawing/2014/main" id="{C8ABFE0B-396E-50BA-3FD3-6D5B4403BC88}"/>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sp>
        <p:nvSpPr>
          <p:cNvPr id="32" name="正方形/長方形 31">
            <a:extLst>
              <a:ext uri="{FF2B5EF4-FFF2-40B4-BE49-F238E27FC236}">
                <a16:creationId xmlns:a16="http://schemas.microsoft.com/office/drawing/2014/main" id="{51AC3A51-6B90-C828-1C8E-B349C54A9469}"/>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cxnSp>
        <p:nvCxnSpPr>
          <p:cNvPr id="33" name="Straight Connector 40">
            <a:extLst>
              <a:ext uri="{FF2B5EF4-FFF2-40B4-BE49-F238E27FC236}">
                <a16:creationId xmlns:a16="http://schemas.microsoft.com/office/drawing/2014/main" id="{366F856A-71EB-EA71-10EA-784C2597F392}"/>
              </a:ext>
            </a:extLst>
          </p:cNvPr>
          <p:cNvCxnSpPr>
            <a:cxnSpLocks/>
          </p:cNvCxnSpPr>
          <p:nvPr/>
        </p:nvCxnSpPr>
        <p:spPr>
          <a:xfrm flipV="1">
            <a:off x="6108000" y="1659209"/>
            <a:ext cx="0" cy="4956274"/>
          </a:xfrm>
          <a:prstGeom prst="line">
            <a:avLst/>
          </a:prstGeom>
          <a:noFill/>
          <a:ln w="9525" cap="rnd" cmpd="sng" algn="ctr">
            <a:solidFill>
              <a:srgbClr val="9A9A9A"/>
            </a:solidFill>
            <a:prstDash val="solid"/>
            <a:miter lim="800000"/>
          </a:ln>
          <a:effectLst/>
        </p:spPr>
      </p:cxnSp>
      <p:sp>
        <p:nvSpPr>
          <p:cNvPr id="34" name="正方形/長方形 33">
            <a:extLst>
              <a:ext uri="{FF2B5EF4-FFF2-40B4-BE49-F238E27FC236}">
                <a16:creationId xmlns:a16="http://schemas.microsoft.com/office/drawing/2014/main" id="{83E18E07-A9C2-1F66-1B78-4E0A587D57FE}"/>
              </a:ext>
            </a:extLst>
          </p:cNvPr>
          <p:cNvSpPr/>
          <p:nvPr/>
        </p:nvSpPr>
        <p:spPr>
          <a:xfrm>
            <a:off x="1836017" y="3196660"/>
            <a:ext cx="7868093" cy="3085151"/>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サプライチェーンへの経済波及効果</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→他社への受発注等による経済効果、投資誘発効果を可能な限り定量目標も用いながら具体的に記載すること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国内経済への経済波及効果</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→地域の雇用創出等、地域経済への効果・影響を可能な限り定量目標も用いながら具体的に記載すること</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96926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A77A3-409A-4B01-BB5E-4F2717AB4D2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EB4EF7B-0E4B-7A90-4574-D9A812287B64}"/>
              </a:ext>
            </a:extLst>
          </p:cNvPr>
          <p:cNvGraphicFramePr>
            <a:graphicFrameLocks/>
          </p:cNvGraphicFramePr>
          <p:nvPr>
            <p:custDataLst>
              <p:tags r:id="rId1"/>
            </p:custDataLst>
            <p:extLst>
              <p:ext uri="{D42A27DB-BD31-4B8C-83A1-F6EECF244321}">
                <p14:modId xmlns:p14="http://schemas.microsoft.com/office/powerpoint/2010/main" val="717781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BEB4EF7B-0E4B-7A90-4574-D9A812287B6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タイトル 13">
            <a:extLst>
              <a:ext uri="{FF2B5EF4-FFF2-40B4-BE49-F238E27FC236}">
                <a16:creationId xmlns:a16="http://schemas.microsoft.com/office/drawing/2014/main" id="{CBB494F2-C88B-D45B-9022-A837073EE2B9}"/>
              </a:ext>
            </a:extLst>
          </p:cNvPr>
          <p:cNvSpPr>
            <a:spLocks noGrp="1"/>
          </p:cNvSpPr>
          <p:nvPr>
            <p:ph type="title"/>
          </p:nvPr>
        </p:nvSpPr>
        <p:spPr/>
        <p:txBody>
          <a:bodyPr vert="horz" rIns="91440">
            <a:normAutofit/>
          </a:bodyPr>
          <a:lstStyle/>
          <a:p>
            <a:r>
              <a:rPr lang="ja-JP" altLang="en-US"/>
              <a:t>２．事業と</a:t>
            </a:r>
            <a:r>
              <a:rPr lang="en-US" altLang="ja-JP"/>
              <a:t>CE</a:t>
            </a:r>
            <a:r>
              <a:rPr lang="ja-JP" altLang="en-US"/>
              <a:t>政策との整合性（定性的要件）　</a:t>
            </a:r>
            <a:r>
              <a:rPr lang="en-US" altLang="ja-JP"/>
              <a:t>CE</a:t>
            </a:r>
            <a:r>
              <a:rPr lang="ja-JP" altLang="en-US"/>
              <a:t>政策における事業の位置づけ</a:t>
            </a:r>
          </a:p>
        </p:txBody>
      </p:sp>
      <p:sp>
        <p:nvSpPr>
          <p:cNvPr id="15" name="テキスト プレースホルダー 14">
            <a:extLst>
              <a:ext uri="{FF2B5EF4-FFF2-40B4-BE49-F238E27FC236}">
                <a16:creationId xmlns:a16="http://schemas.microsoft.com/office/drawing/2014/main" id="{57F701A6-2485-6884-BDE1-D5C3A3C31F28}"/>
              </a:ext>
            </a:extLst>
          </p:cNvPr>
          <p:cNvSpPr>
            <a:spLocks noGrp="1"/>
          </p:cNvSpPr>
          <p:nvPr>
            <p:ph type="body" sz="quarter" idx="13"/>
          </p:nvPr>
        </p:nvSpPr>
        <p:spPr>
          <a:xfrm>
            <a:off x="283663" y="692150"/>
            <a:ext cx="11529645" cy="864440"/>
          </a:xfrm>
        </p:spPr>
        <p:txBody>
          <a:bodyPr/>
          <a:lstStyle/>
          <a:p>
            <a:r>
              <a:rPr lang="en-US" altLang="ja-JP">
                <a:solidFill>
                  <a:srgbClr val="FF0000"/>
                </a:solidFill>
              </a:rPr>
              <a:t>CE</a:t>
            </a:r>
            <a:r>
              <a:rPr lang="ja-JP" altLang="en-US">
                <a:solidFill>
                  <a:srgbClr val="FF0000"/>
                </a:solidFill>
              </a:rPr>
              <a:t>政策及び業界団体の</a:t>
            </a:r>
            <a:r>
              <a:rPr lang="en-US" altLang="ja-JP">
                <a:solidFill>
                  <a:srgbClr val="FF0000"/>
                </a:solidFill>
              </a:rPr>
              <a:t>CE</a:t>
            </a:r>
            <a:r>
              <a:rPr lang="ja-JP" altLang="en-US">
                <a:solidFill>
                  <a:srgbClr val="FF0000"/>
                </a:solidFill>
              </a:rPr>
              <a:t>目標における事業の位置づけについて簡潔に記載すること</a:t>
            </a:r>
            <a:endParaRPr lang="en-US" altLang="ja-JP">
              <a:solidFill>
                <a:srgbClr val="FF0000"/>
              </a:solidFill>
            </a:endParaRPr>
          </a:p>
          <a:p>
            <a:r>
              <a:rPr lang="ja-JP" altLang="en-US">
                <a:solidFill>
                  <a:schemeClr val="accent1"/>
                </a:solidFill>
              </a:rPr>
              <a:t>例）循環経済行動計画では「</a:t>
            </a:r>
            <a:r>
              <a:rPr lang="en-US" altLang="ja-JP">
                <a:solidFill>
                  <a:schemeClr val="accent1"/>
                </a:solidFill>
              </a:rPr>
              <a:t>2030</a:t>
            </a:r>
            <a:r>
              <a:rPr lang="ja-JP" altLang="en-US">
                <a:solidFill>
                  <a:schemeClr val="accent1"/>
                </a:solidFill>
              </a:rPr>
              <a:t>年までに自動車向け再生プラスチック</a:t>
            </a:r>
            <a:r>
              <a:rPr lang="en-US" altLang="ja-JP">
                <a:solidFill>
                  <a:schemeClr val="accent1"/>
                </a:solidFill>
              </a:rPr>
              <a:t>2.1</a:t>
            </a:r>
            <a:r>
              <a:rPr lang="ja-JP" altLang="en-US">
                <a:solidFill>
                  <a:schemeClr val="accent1"/>
                </a:solidFill>
              </a:rPr>
              <a:t>万</a:t>
            </a:r>
            <a:r>
              <a:rPr lang="en-US" altLang="ja-JP">
                <a:solidFill>
                  <a:schemeClr val="accent1"/>
                </a:solidFill>
              </a:rPr>
              <a:t>t</a:t>
            </a:r>
            <a:r>
              <a:rPr lang="ja-JP" altLang="en-US">
                <a:solidFill>
                  <a:schemeClr val="accent1"/>
                </a:solidFill>
              </a:rPr>
              <a:t>の供給」を掲げており、本事業は</a:t>
            </a:r>
            <a:r>
              <a:rPr lang="en-US" altLang="ja-JP">
                <a:solidFill>
                  <a:schemeClr val="accent1"/>
                </a:solidFill>
              </a:rPr>
              <a:t>XX</a:t>
            </a:r>
            <a:r>
              <a:rPr lang="ja-JP" altLang="en-US">
                <a:solidFill>
                  <a:schemeClr val="accent1"/>
                </a:solidFill>
              </a:rPr>
              <a:t>％のカバーに値する。</a:t>
            </a:r>
          </a:p>
        </p:txBody>
      </p:sp>
      <p:sp>
        <p:nvSpPr>
          <p:cNvPr id="2" name="スライド番号プレースホルダー 1">
            <a:extLst>
              <a:ext uri="{FF2B5EF4-FFF2-40B4-BE49-F238E27FC236}">
                <a16:creationId xmlns:a16="http://schemas.microsoft.com/office/drawing/2014/main" id="{2AB034C4-3654-4B8B-7D08-675A49DF3A16}"/>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32629B6D-E2B9-3B68-C2AE-E48DAB252C38}"/>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4" name="テキスト ボックス 3">
            <a:extLst>
              <a:ext uri="{FF2B5EF4-FFF2-40B4-BE49-F238E27FC236}">
                <a16:creationId xmlns:a16="http://schemas.microsoft.com/office/drawing/2014/main" id="{924D55B2-E2A0-1CFD-C44F-A8EB859ADF31}"/>
              </a:ext>
            </a:extLst>
          </p:cNvPr>
          <p:cNvSpPr txBox="1"/>
          <p:nvPr/>
        </p:nvSpPr>
        <p:spPr>
          <a:xfrm>
            <a:off x="2766925" y="3850515"/>
            <a:ext cx="6658150" cy="461665"/>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2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37E1D7C4-B08E-538B-E63F-CAECE84C2052}"/>
              </a:ext>
            </a:extLst>
          </p:cNvPr>
          <p:cNvSpPr/>
          <p:nvPr/>
        </p:nvSpPr>
        <p:spPr>
          <a:xfrm>
            <a:off x="1836017" y="2701173"/>
            <a:ext cx="7868093" cy="295629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政府の</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CE</a:t>
            </a:r>
            <a:r>
              <a:rPr lang="ja-JP" altLang="en-US" sz="1400">
                <a:solidFill>
                  <a:srgbClr val="FF0000"/>
                </a:solidFill>
                <a:latin typeface="Meiryo UI" panose="020B0604030504040204" pitchFamily="50" charset="-128"/>
                <a:ea typeface="Meiryo UI" panose="020B0604030504040204" pitchFamily="50" charset="-128"/>
              </a:rPr>
              <a:t>政策や目標、または業界団体のロードマップや</a:t>
            </a:r>
            <a:r>
              <a:rPr lang="en-US" altLang="ja-JP" sz="1400">
                <a:solidFill>
                  <a:srgbClr val="FF0000"/>
                </a:solidFill>
                <a:latin typeface="Meiryo UI" panose="020B0604030504040204" pitchFamily="50" charset="-128"/>
                <a:ea typeface="Meiryo UI" panose="020B0604030504040204" pitchFamily="50" charset="-128"/>
              </a:rPr>
              <a:t>CE</a:t>
            </a:r>
            <a:r>
              <a:rPr lang="ja-JP" altLang="en-US" sz="1400">
                <a:solidFill>
                  <a:srgbClr val="FF0000"/>
                </a:solidFill>
                <a:latin typeface="Meiryo UI" panose="020B0604030504040204" pitchFamily="50" charset="-128"/>
                <a:ea typeface="Meiryo UI" panose="020B0604030504040204" pitchFamily="50" charset="-128"/>
              </a:rPr>
              <a:t>目標との整合性を記載のこと。</a:t>
            </a:r>
            <a:endParaRPr lang="en-US" altLang="ja-JP" sz="1400">
              <a:solidFill>
                <a:srgbClr val="FF0000"/>
              </a:solidFill>
              <a:latin typeface="Meiryo UI" panose="020B0604030504040204" pitchFamily="50" charset="-128"/>
              <a:ea typeface="Meiryo UI" panose="020B0604030504040204" pitchFamily="50" charset="-128"/>
            </a:endParaRPr>
          </a:p>
          <a:p>
            <a:pPr marL="742950" lvl="1" indent="-285750">
              <a:buFont typeface="Arial" panose="020B0604020202020204" pitchFamily="34" charset="0"/>
              <a:buChar char="•"/>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整合している場合：当該目標への貢献度を記載すること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lvl="1" indent="-285750">
              <a:buFont typeface="Arial" panose="020B0604020202020204" pitchFamily="34" charset="0"/>
              <a:buChar char="•"/>
              <a:defRPr/>
            </a:pPr>
            <a:r>
              <a:rPr lang="ja-JP" altLang="en-US" sz="1400">
                <a:solidFill>
                  <a:srgbClr val="FF0000"/>
                </a:solidFill>
                <a:latin typeface="Meiryo UI" panose="020B0604030504040204" pitchFamily="50" charset="-128"/>
                <a:ea typeface="Meiryo UI" panose="020B0604030504040204" pitchFamily="50" charset="-128"/>
              </a:rPr>
              <a:t>整合していない場合：どのようなインパクトを創出できるか具体的に記載のこと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「循環経済行動計画」や</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CPs</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等で示している各素材・製品の資源循環に係る指標を参照したうえで、簡潔に文章で説明するとともに、図表（グラフ、線表等）などを用い、ヴィジュアルに表現すること。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96154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9638A-FD0F-E815-5ADB-496080C8664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CE78E27-9BE2-4A1E-01E9-E557E72B841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 name="think-cell data - do not delete" hidden="1">
                        <a:extLst>
                          <a:ext uri="{FF2B5EF4-FFF2-40B4-BE49-F238E27FC236}">
                            <a16:creationId xmlns:a16="http://schemas.microsoft.com/office/drawing/2014/main" id="{2CE78E27-9BE2-4A1E-01E9-E557E72B841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正方形/長方形 9">
            <a:extLst>
              <a:ext uri="{FF2B5EF4-FFF2-40B4-BE49-F238E27FC236}">
                <a16:creationId xmlns:a16="http://schemas.microsoft.com/office/drawing/2014/main" id="{808A67C3-45B4-ADE1-4FB7-705A717B69BF}"/>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3" name="TextBox 24">
            <a:extLst>
              <a:ext uri="{FF2B5EF4-FFF2-40B4-BE49-F238E27FC236}">
                <a16:creationId xmlns:a16="http://schemas.microsoft.com/office/drawing/2014/main" id="{915AD650-6FF0-53A6-A521-B8B8711A5D2C}"/>
              </a:ext>
            </a:extLst>
          </p:cNvPr>
          <p:cNvSpPr txBox="1"/>
          <p:nvPr/>
        </p:nvSpPr>
        <p:spPr>
          <a:xfrm>
            <a:off x="180001" y="2125122"/>
            <a:ext cx="5769594"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11" name="TextBox 24">
            <a:extLst>
              <a:ext uri="{FF2B5EF4-FFF2-40B4-BE49-F238E27FC236}">
                <a16:creationId xmlns:a16="http://schemas.microsoft.com/office/drawing/2014/main" id="{719B968E-209F-950D-B1DB-73C399691193}"/>
              </a:ext>
            </a:extLst>
          </p:cNvPr>
          <p:cNvSpPr txBox="1"/>
          <p:nvPr/>
        </p:nvSpPr>
        <p:spPr>
          <a:xfrm>
            <a:off x="6333599" y="2125122"/>
            <a:ext cx="5702395"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grpSp>
        <p:nvGrpSpPr>
          <p:cNvPr id="14" name="グループ化 13">
            <a:extLst>
              <a:ext uri="{FF2B5EF4-FFF2-40B4-BE49-F238E27FC236}">
                <a16:creationId xmlns:a16="http://schemas.microsoft.com/office/drawing/2014/main" id="{6CB6BE11-E742-67D6-A482-B5FBDF04478C}"/>
              </a:ext>
            </a:extLst>
          </p:cNvPr>
          <p:cNvGrpSpPr/>
          <p:nvPr/>
        </p:nvGrpSpPr>
        <p:grpSpPr>
          <a:xfrm>
            <a:off x="180000" y="1659209"/>
            <a:ext cx="5702400" cy="288000"/>
            <a:chOff x="156000" y="1879963"/>
            <a:chExt cx="5760000" cy="288000"/>
          </a:xfrm>
        </p:grpSpPr>
        <p:sp>
          <p:nvSpPr>
            <p:cNvPr id="15" name="正方形/長方形 14">
              <a:extLst>
                <a:ext uri="{FF2B5EF4-FFF2-40B4-BE49-F238E27FC236}">
                  <a16:creationId xmlns:a16="http://schemas.microsoft.com/office/drawing/2014/main" id="{CAB0518A-C2B2-E83B-F956-3E2799F32B9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想定される労働需給や地域経済への影響</a:t>
              </a:r>
            </a:p>
          </p:txBody>
        </p:sp>
        <p:cxnSp>
          <p:nvCxnSpPr>
            <p:cNvPr id="17" name="直線コネクタ 16">
              <a:extLst>
                <a:ext uri="{FF2B5EF4-FFF2-40B4-BE49-F238E27FC236}">
                  <a16:creationId xmlns:a16="http://schemas.microsoft.com/office/drawing/2014/main" id="{4229E548-47D2-6962-EA51-6B1D5225FBF8}"/>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8" name="グループ化 17">
            <a:extLst>
              <a:ext uri="{FF2B5EF4-FFF2-40B4-BE49-F238E27FC236}">
                <a16:creationId xmlns:a16="http://schemas.microsoft.com/office/drawing/2014/main" id="{28C7F8C5-5998-2052-0EAA-84557AA2FD83}"/>
              </a:ext>
            </a:extLst>
          </p:cNvPr>
          <p:cNvGrpSpPr/>
          <p:nvPr/>
        </p:nvGrpSpPr>
        <p:grpSpPr>
          <a:xfrm>
            <a:off x="6333600" y="1659209"/>
            <a:ext cx="5702400" cy="288000"/>
            <a:chOff x="156000" y="1879963"/>
            <a:chExt cx="5760000" cy="288000"/>
          </a:xfrm>
        </p:grpSpPr>
        <p:sp>
          <p:nvSpPr>
            <p:cNvPr id="19" name="正方形/長方形 18">
              <a:extLst>
                <a:ext uri="{FF2B5EF4-FFF2-40B4-BE49-F238E27FC236}">
                  <a16:creationId xmlns:a16="http://schemas.microsoft.com/office/drawing/2014/main" id="{6F7EE7C7-454E-2786-C08A-A15F10D035C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円滑な移行に向けた取組</a:t>
              </a:r>
            </a:p>
          </p:txBody>
        </p:sp>
        <p:cxnSp>
          <p:nvCxnSpPr>
            <p:cNvPr id="20" name="直線コネクタ 19">
              <a:extLst>
                <a:ext uri="{FF2B5EF4-FFF2-40B4-BE49-F238E27FC236}">
                  <a16:creationId xmlns:a16="http://schemas.microsoft.com/office/drawing/2014/main" id="{4B6E5914-DFBC-D671-C0DF-10F89EDD17E2}"/>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21" name="グループ化 20">
            <a:extLst>
              <a:ext uri="{FF2B5EF4-FFF2-40B4-BE49-F238E27FC236}">
                <a16:creationId xmlns:a16="http://schemas.microsoft.com/office/drawing/2014/main" id="{AC51B4F1-B021-766C-3788-985CC29772E8}"/>
              </a:ext>
            </a:extLst>
          </p:cNvPr>
          <p:cNvGrpSpPr/>
          <p:nvPr/>
        </p:nvGrpSpPr>
        <p:grpSpPr>
          <a:xfrm>
            <a:off x="6006793" y="2056250"/>
            <a:ext cx="216000" cy="4509024"/>
            <a:chOff x="6120034" y="2151659"/>
            <a:chExt cx="216000" cy="4509024"/>
          </a:xfrm>
        </p:grpSpPr>
        <p:cxnSp>
          <p:nvCxnSpPr>
            <p:cNvPr id="22" name="Straight Connector 40">
              <a:extLst>
                <a:ext uri="{FF2B5EF4-FFF2-40B4-BE49-F238E27FC236}">
                  <a16:creationId xmlns:a16="http://schemas.microsoft.com/office/drawing/2014/main" id="{D949295F-944A-4750-70B3-3CFB9467B8D8}"/>
                </a:ext>
              </a:extLst>
            </p:cNvPr>
            <p:cNvCxnSpPr>
              <a:cxnSpLocks/>
            </p:cNvCxnSpPr>
            <p:nvPr/>
          </p:nvCxnSpPr>
          <p:spPr>
            <a:xfrm flipV="1">
              <a:off x="6228033" y="2151659"/>
              <a:ext cx="0" cy="4509024"/>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23" name="Freeform 94">
              <a:extLst>
                <a:ext uri="{FF2B5EF4-FFF2-40B4-BE49-F238E27FC236}">
                  <a16:creationId xmlns:a16="http://schemas.microsoft.com/office/drawing/2014/main" id="{0E6BA19D-276D-AD92-E993-BEDACC50F1CE}"/>
                </a:ext>
              </a:extLst>
            </p:cNvPr>
            <p:cNvSpPr>
              <a:spLocks/>
            </p:cNvSpPr>
            <p:nvPr/>
          </p:nvSpPr>
          <p:spPr bwMode="gray">
            <a:xfrm flipH="1">
              <a:off x="6120034" y="4298171"/>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grpSp>
      <p:sp>
        <p:nvSpPr>
          <p:cNvPr id="2" name="正方形/長方形 1">
            <a:extLst>
              <a:ext uri="{FF2B5EF4-FFF2-40B4-BE49-F238E27FC236}">
                <a16:creationId xmlns:a16="http://schemas.microsoft.com/office/drawing/2014/main" id="{312F9304-EED6-14E7-66B2-EB3299176C42}"/>
              </a:ext>
            </a:extLst>
          </p:cNvPr>
          <p:cNvSpPr/>
          <p:nvPr/>
        </p:nvSpPr>
        <p:spPr>
          <a:xfrm>
            <a:off x="1836017" y="2977391"/>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想定される労働需給や地域経済への影響・円滑な移行に向けた取組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→補助対象事業の実施によって想定される労働需給や地域経済への影響や、円滑な移行に向けた取り組みについて記載すること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影響の例としては、労働需要や地元企業への発注機会の増減、地域の産業基盤や産業構造の変化、地域住民や自治体の関心の高まり等が想定される。取組の例としては、自社内で生じる従業員の再配置や新たなスキル習得（リスキリング）、地域からの新規雇用、自治体との調整、対外発信、部素材調達先の変更・新規開拓等が想定される。</a:t>
            </a:r>
            <a:br>
              <a:rPr kumimoji="1" lang="en-US" altLang="ja-JP" sz="1400" b="0" i="0" u="none" strike="noStrike" kern="1200" cap="none" spc="0" normalizeH="0" baseline="0" noProof="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rPr>
            </a:br>
            <a:endParaRPr kumimoji="1" lang="en-US" altLang="ja-JP" sz="1400" b="0" i="0" u="none" strike="noStrike" kern="1200" cap="none" spc="0" normalizeH="0" baseline="0" noProof="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タイトル 11">
            <a:extLst>
              <a:ext uri="{FF2B5EF4-FFF2-40B4-BE49-F238E27FC236}">
                <a16:creationId xmlns:a16="http://schemas.microsoft.com/office/drawing/2014/main" id="{C652CBAD-0F29-25FB-D98B-BFE9C7A67F3C}"/>
              </a:ext>
            </a:extLst>
          </p:cNvPr>
          <p:cNvSpPr>
            <a:spLocks noGrp="1"/>
          </p:cNvSpPr>
          <p:nvPr>
            <p:ph type="title"/>
          </p:nvPr>
        </p:nvSpPr>
        <p:spPr/>
        <p:txBody>
          <a:bodyPr vert="horz" rIns="91440">
            <a:normAutofit/>
          </a:bodyPr>
          <a:lstStyle/>
          <a:p>
            <a:r>
              <a:rPr lang="ja-JP" altLang="en-US"/>
              <a:t>［②イ］間接補助事業による投資誘発効果（公正な移行に関する取組）</a:t>
            </a:r>
          </a:p>
        </p:txBody>
      </p:sp>
      <p:sp>
        <p:nvSpPr>
          <p:cNvPr id="13" name="テキスト プレースホルダー 12">
            <a:extLst>
              <a:ext uri="{FF2B5EF4-FFF2-40B4-BE49-F238E27FC236}">
                <a16:creationId xmlns:a16="http://schemas.microsoft.com/office/drawing/2014/main" id="{9153958B-E1F4-2791-0544-5693533FC948}"/>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想定される労働需給や地域経済への影響・円滑な移行に向けた取組</a:t>
            </a:r>
            <a:r>
              <a:rPr lang="ja-JP" altLang="ja-JP">
                <a:solidFill>
                  <a:srgbClr val="FF0000"/>
                </a:solidFill>
              </a:rPr>
              <a:t>について</a:t>
            </a:r>
            <a:r>
              <a:rPr lang="ja-JP" altLang="en-US">
                <a:solidFill>
                  <a:srgbClr val="FF0000"/>
                </a:solidFill>
              </a:rPr>
              <a:t>簡潔に</a:t>
            </a:r>
            <a:r>
              <a:rPr lang="ja-JP" altLang="ja-JP">
                <a:solidFill>
                  <a:srgbClr val="FF0000"/>
                </a:solidFill>
              </a:rPr>
              <a:t>記載すること</a:t>
            </a:r>
            <a:br>
              <a:rPr lang="en-US" altLang="ja-JP">
                <a:solidFill>
                  <a:srgbClr val="FF0000"/>
                </a:solidFill>
              </a:rPr>
            </a:br>
            <a:r>
              <a:rPr lang="ja-JP" altLang="en-US">
                <a:solidFill>
                  <a:schemeClr val="accent1"/>
                </a:solidFill>
              </a:rPr>
              <a:t>例）円滑な移行に向けて、</a:t>
            </a:r>
            <a:r>
              <a:rPr lang="en-US" altLang="ja-JP">
                <a:solidFill>
                  <a:schemeClr val="accent1"/>
                </a:solidFill>
              </a:rPr>
              <a:t>xx</a:t>
            </a:r>
            <a:r>
              <a:rPr lang="ja-JP" altLang="en-US">
                <a:solidFill>
                  <a:schemeClr val="accent1"/>
                </a:solidFill>
              </a:rPr>
              <a:t>や</a:t>
            </a:r>
            <a:r>
              <a:rPr lang="en-US" altLang="ja-JP">
                <a:solidFill>
                  <a:schemeClr val="accent1"/>
                </a:solidFill>
              </a:rPr>
              <a:t>xx</a:t>
            </a:r>
            <a:r>
              <a:rPr lang="ja-JP" altLang="en-US">
                <a:solidFill>
                  <a:schemeClr val="accent1"/>
                </a:solidFill>
              </a:rPr>
              <a:t>といった取組を進める</a:t>
            </a:r>
            <a:endParaRPr lang="en-US" altLang="ja-JP">
              <a:solidFill>
                <a:schemeClr val="accent1"/>
              </a:solidFill>
            </a:endParaRPr>
          </a:p>
        </p:txBody>
      </p:sp>
      <p:sp>
        <p:nvSpPr>
          <p:cNvPr id="4" name="スライド番号プレースホルダー 3">
            <a:extLst>
              <a:ext uri="{FF2B5EF4-FFF2-40B4-BE49-F238E27FC236}">
                <a16:creationId xmlns:a16="http://schemas.microsoft.com/office/drawing/2014/main" id="{C3672B8C-DDC9-406A-C002-7D332C83122E}"/>
              </a:ext>
            </a:extLst>
          </p:cNvPr>
          <p:cNvSpPr>
            <a:spLocks noGrp="1"/>
          </p:cNvSpPr>
          <p:nvPr>
            <p:ph type="sldNum" sz="quarter" idx="14"/>
          </p:nvPr>
        </p:nvSpPr>
        <p:spPr/>
        <p:txBody>
          <a:bodyPr/>
          <a:lstStyle/>
          <a:p>
            <a:fld id="{D9550142-B990-490A-A107-ED7302A7FD52}" type="slidenum">
              <a:rPr lang="en-US" altLang="ja-JP" smtClean="0"/>
              <a:pPr/>
              <a:t>30</a:t>
            </a:fld>
            <a:endParaRPr lang="en-US" altLang="ja-JP">
              <a:solidFill>
                <a:schemeClr val="tx1"/>
              </a:solidFill>
            </a:endParaRPr>
          </a:p>
        </p:txBody>
      </p:sp>
    </p:spTree>
    <p:extLst>
      <p:ext uri="{BB962C8B-B14F-4D97-AF65-F5344CB8AC3E}">
        <p14:creationId xmlns:p14="http://schemas.microsoft.com/office/powerpoint/2010/main" val="3145762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0AE51A70-0262-0236-0550-2666358F05C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2" name="think-cell data - do not delete" hidden="1">
                        <a:extLst>
                          <a:ext uri="{FF2B5EF4-FFF2-40B4-BE49-F238E27FC236}">
                            <a16:creationId xmlns:a16="http://schemas.microsoft.com/office/drawing/2014/main" id="{0AE51A70-0262-0236-0550-2666358F05C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cxnSp>
        <p:nvCxnSpPr>
          <p:cNvPr id="4" name="Straight Connector 13">
            <a:extLst>
              <a:ext uri="{FF2B5EF4-FFF2-40B4-BE49-F238E27FC236}">
                <a16:creationId xmlns:a16="http://schemas.microsoft.com/office/drawing/2014/main" id="{B7CCF14D-02E6-D99B-E60C-0933BD7E0778}"/>
              </a:ext>
            </a:extLst>
          </p:cNvPr>
          <p:cNvCxnSpPr>
            <a:cxnSpLocks/>
          </p:cNvCxnSpPr>
          <p:nvPr/>
        </p:nvCxnSpPr>
        <p:spPr>
          <a:xfrm>
            <a:off x="6374700" y="2030835"/>
            <a:ext cx="0" cy="4265688"/>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7" name="TextBox 52">
            <a:extLst>
              <a:ext uri="{FF2B5EF4-FFF2-40B4-BE49-F238E27FC236}">
                <a16:creationId xmlns:a16="http://schemas.microsoft.com/office/drawing/2014/main" id="{9FF0EB21-BA9B-9146-C48B-BBCA59A378FC}"/>
              </a:ext>
            </a:extLst>
          </p:cNvPr>
          <p:cNvSpPr txBox="1"/>
          <p:nvPr/>
        </p:nvSpPr>
        <p:spPr>
          <a:xfrm>
            <a:off x="6616700" y="2116005"/>
            <a:ext cx="5419300" cy="900000"/>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自社の強み</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541338" marR="0" lvl="1" indent="-185738" algn="l" defTabSz="914400" rtl="0" eaLnBrk="1" fontAlgn="auto" latinLnBrk="0" hangingPunct="1">
              <a:lnSpc>
                <a:spcPct val="100000"/>
              </a:lnSpc>
              <a:spcBef>
                <a:spcPts val="60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XXXXX</a:t>
            </a:r>
          </a:p>
          <a:p>
            <a:pPr marL="808038" marR="0" lvl="2" indent="-1778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cxnSp>
        <p:nvCxnSpPr>
          <p:cNvPr id="8" name="Straight Connector 75">
            <a:extLst>
              <a:ext uri="{FF2B5EF4-FFF2-40B4-BE49-F238E27FC236}">
                <a16:creationId xmlns:a16="http://schemas.microsoft.com/office/drawing/2014/main" id="{73EC56DF-A885-08D8-D960-AA27038D3B7C}"/>
              </a:ext>
            </a:extLst>
          </p:cNvPr>
          <p:cNvCxnSpPr>
            <a:cxnSpLocks/>
          </p:cNvCxnSpPr>
          <p:nvPr/>
        </p:nvCxnSpPr>
        <p:spPr>
          <a:xfrm>
            <a:off x="6607101" y="4302352"/>
            <a:ext cx="5419300" cy="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9" name="TextBox 52">
            <a:extLst>
              <a:ext uri="{FF2B5EF4-FFF2-40B4-BE49-F238E27FC236}">
                <a16:creationId xmlns:a16="http://schemas.microsoft.com/office/drawing/2014/main" id="{4ED35526-4514-FEB4-CA43-3AF83C649D3C}"/>
              </a:ext>
            </a:extLst>
          </p:cNvPr>
          <p:cNvSpPr txBox="1"/>
          <p:nvPr/>
        </p:nvSpPr>
        <p:spPr>
          <a:xfrm>
            <a:off x="6607101" y="3150262"/>
            <a:ext cx="5419300" cy="900000"/>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自社の弱み及び対応</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541338" marR="0" lvl="1" indent="-185738" algn="l" defTabSz="914400" rtl="0" eaLnBrk="1" fontAlgn="auto" latinLnBrk="0" hangingPunct="1">
              <a:lnSpc>
                <a:spcPct val="100000"/>
              </a:lnSpc>
              <a:spcBef>
                <a:spcPts val="60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XXXXX</a:t>
            </a:r>
          </a:p>
          <a:p>
            <a:pPr marL="808038" marR="0" lvl="2" indent="-1778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20" name="正方形/長方形 19">
            <a:extLst>
              <a:ext uri="{FF2B5EF4-FFF2-40B4-BE49-F238E27FC236}">
                <a16:creationId xmlns:a16="http://schemas.microsoft.com/office/drawing/2014/main" id="{4A32953B-7CBF-5F99-5743-257C494827F8}"/>
              </a:ext>
            </a:extLst>
          </p:cNvPr>
          <p:cNvSpPr/>
          <p:nvPr/>
        </p:nvSpPr>
        <p:spPr>
          <a:xfrm>
            <a:off x="181464" y="2468927"/>
            <a:ext cx="1254721" cy="1224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自社</a:t>
            </a: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C41D4302-43EB-D0E7-6911-94D9563C090C}"/>
              </a:ext>
            </a:extLst>
          </p:cNvPr>
          <p:cNvSpPr/>
          <p:nvPr/>
        </p:nvSpPr>
        <p:spPr>
          <a:xfrm>
            <a:off x="1565040" y="2468927"/>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2" name="正方形/長方形 21">
            <a:extLst>
              <a:ext uri="{FF2B5EF4-FFF2-40B4-BE49-F238E27FC236}">
                <a16:creationId xmlns:a16="http://schemas.microsoft.com/office/drawing/2014/main" id="{CDD6178D-71CA-5DBA-BF15-4661390C9E38}"/>
              </a:ext>
            </a:extLst>
          </p:cNvPr>
          <p:cNvSpPr/>
          <p:nvPr/>
        </p:nvSpPr>
        <p:spPr>
          <a:xfrm>
            <a:off x="3133895" y="2468927"/>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3" name="正方形/長方形 22">
            <a:extLst>
              <a:ext uri="{FF2B5EF4-FFF2-40B4-BE49-F238E27FC236}">
                <a16:creationId xmlns:a16="http://schemas.microsoft.com/office/drawing/2014/main" id="{6C21EDEA-CB45-21F4-EA2A-8CC63AB7CC14}"/>
              </a:ext>
            </a:extLst>
          </p:cNvPr>
          <p:cNvSpPr/>
          <p:nvPr/>
        </p:nvSpPr>
        <p:spPr>
          <a:xfrm>
            <a:off x="4702750" y="2468927"/>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24" name="グループ化 23">
            <a:extLst>
              <a:ext uri="{FF2B5EF4-FFF2-40B4-BE49-F238E27FC236}">
                <a16:creationId xmlns:a16="http://schemas.microsoft.com/office/drawing/2014/main" id="{8D6901B5-AA96-9761-B54E-E17F264168C0}"/>
              </a:ext>
            </a:extLst>
          </p:cNvPr>
          <p:cNvGrpSpPr/>
          <p:nvPr/>
        </p:nvGrpSpPr>
        <p:grpSpPr>
          <a:xfrm>
            <a:off x="1565040" y="2037176"/>
            <a:ext cx="1440000" cy="360000"/>
            <a:chOff x="543578" y="1377175"/>
            <a:chExt cx="5239039" cy="360000"/>
          </a:xfrm>
        </p:grpSpPr>
        <p:cxnSp>
          <p:nvCxnSpPr>
            <p:cNvPr id="25" name="Straight Connector 18">
              <a:extLst>
                <a:ext uri="{FF2B5EF4-FFF2-40B4-BE49-F238E27FC236}">
                  <a16:creationId xmlns:a16="http://schemas.microsoft.com/office/drawing/2014/main" id="{4974193A-31AA-8743-109F-DA9BD282D054}"/>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6" name="TextBox 23">
              <a:extLst>
                <a:ext uri="{FF2B5EF4-FFF2-40B4-BE49-F238E27FC236}">
                  <a16:creationId xmlns:a16="http://schemas.microsoft.com/office/drawing/2014/main" id="{54325C7E-98A1-012D-5BFD-3C04C0634401}"/>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評価軸１</a:t>
              </a:r>
            </a:p>
          </p:txBody>
        </p:sp>
      </p:grpSp>
      <p:grpSp>
        <p:nvGrpSpPr>
          <p:cNvPr id="27" name="グループ化 26">
            <a:extLst>
              <a:ext uri="{FF2B5EF4-FFF2-40B4-BE49-F238E27FC236}">
                <a16:creationId xmlns:a16="http://schemas.microsoft.com/office/drawing/2014/main" id="{7223A74C-42F8-BF0F-CCAA-BAB15B457017}"/>
              </a:ext>
            </a:extLst>
          </p:cNvPr>
          <p:cNvGrpSpPr/>
          <p:nvPr/>
        </p:nvGrpSpPr>
        <p:grpSpPr>
          <a:xfrm>
            <a:off x="3133895" y="2030835"/>
            <a:ext cx="1440000" cy="360000"/>
            <a:chOff x="543578" y="1377175"/>
            <a:chExt cx="5239039" cy="360000"/>
          </a:xfrm>
        </p:grpSpPr>
        <p:cxnSp>
          <p:nvCxnSpPr>
            <p:cNvPr id="30" name="Straight Connector 18">
              <a:extLst>
                <a:ext uri="{FF2B5EF4-FFF2-40B4-BE49-F238E27FC236}">
                  <a16:creationId xmlns:a16="http://schemas.microsoft.com/office/drawing/2014/main" id="{8596B17D-D978-3483-E447-D198E04398A0}"/>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1" name="TextBox 23">
              <a:extLst>
                <a:ext uri="{FF2B5EF4-FFF2-40B4-BE49-F238E27FC236}">
                  <a16:creationId xmlns:a16="http://schemas.microsoft.com/office/drawing/2014/main" id="{B17656B5-9964-0358-DF01-FF939D7F9100}"/>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評価軸２</a:t>
              </a:r>
            </a:p>
          </p:txBody>
        </p:sp>
      </p:grpSp>
      <p:grpSp>
        <p:nvGrpSpPr>
          <p:cNvPr id="32" name="グループ化 31">
            <a:extLst>
              <a:ext uri="{FF2B5EF4-FFF2-40B4-BE49-F238E27FC236}">
                <a16:creationId xmlns:a16="http://schemas.microsoft.com/office/drawing/2014/main" id="{DFE5AC07-7EB9-4899-E917-A7C7994AC1AD}"/>
              </a:ext>
            </a:extLst>
          </p:cNvPr>
          <p:cNvGrpSpPr/>
          <p:nvPr/>
        </p:nvGrpSpPr>
        <p:grpSpPr>
          <a:xfrm>
            <a:off x="4702750" y="2030835"/>
            <a:ext cx="1440000" cy="360000"/>
            <a:chOff x="543578" y="1377175"/>
            <a:chExt cx="5239039" cy="360000"/>
          </a:xfrm>
        </p:grpSpPr>
        <p:cxnSp>
          <p:nvCxnSpPr>
            <p:cNvPr id="33" name="Straight Connector 18">
              <a:extLst>
                <a:ext uri="{FF2B5EF4-FFF2-40B4-BE49-F238E27FC236}">
                  <a16:creationId xmlns:a16="http://schemas.microsoft.com/office/drawing/2014/main" id="{2B07836E-0702-8ACE-8480-6588DFE5CA7E}"/>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4" name="TextBox 23">
              <a:extLst>
                <a:ext uri="{FF2B5EF4-FFF2-40B4-BE49-F238E27FC236}">
                  <a16:creationId xmlns:a16="http://schemas.microsoft.com/office/drawing/2014/main" id="{8E7FA084-101F-9205-1C4B-1F969C7A4F72}"/>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評価軸３</a:t>
              </a:r>
            </a:p>
          </p:txBody>
        </p:sp>
      </p:grpSp>
      <p:sp>
        <p:nvSpPr>
          <p:cNvPr id="35" name="正方形/長方形 34">
            <a:extLst>
              <a:ext uri="{FF2B5EF4-FFF2-40B4-BE49-F238E27FC236}">
                <a16:creationId xmlns:a16="http://schemas.microsoft.com/office/drawing/2014/main" id="{24DB4582-F47F-BD8B-EEAA-EF0C8181D0B9}"/>
              </a:ext>
            </a:extLst>
          </p:cNvPr>
          <p:cNvSpPr/>
          <p:nvPr/>
        </p:nvSpPr>
        <p:spPr>
          <a:xfrm>
            <a:off x="181464" y="3772915"/>
            <a:ext cx="1254721" cy="1224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競合</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選択理由：</a:t>
            </a: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6" name="正方形/長方形 35">
            <a:extLst>
              <a:ext uri="{FF2B5EF4-FFF2-40B4-BE49-F238E27FC236}">
                <a16:creationId xmlns:a16="http://schemas.microsoft.com/office/drawing/2014/main" id="{7DD177D9-62E5-77FD-5C6A-35D39C9DDE53}"/>
              </a:ext>
            </a:extLst>
          </p:cNvPr>
          <p:cNvSpPr/>
          <p:nvPr/>
        </p:nvSpPr>
        <p:spPr>
          <a:xfrm>
            <a:off x="1565040" y="377291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37" name="正方形/長方形 36">
            <a:extLst>
              <a:ext uri="{FF2B5EF4-FFF2-40B4-BE49-F238E27FC236}">
                <a16:creationId xmlns:a16="http://schemas.microsoft.com/office/drawing/2014/main" id="{9AA27B5A-96AF-72BC-5237-AD375CAB24B1}"/>
              </a:ext>
            </a:extLst>
          </p:cNvPr>
          <p:cNvSpPr/>
          <p:nvPr/>
        </p:nvSpPr>
        <p:spPr>
          <a:xfrm>
            <a:off x="3133895" y="377291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04E35457-73C7-14D9-0F66-89DFE42B3F7D}"/>
              </a:ext>
            </a:extLst>
          </p:cNvPr>
          <p:cNvSpPr/>
          <p:nvPr/>
        </p:nvSpPr>
        <p:spPr>
          <a:xfrm>
            <a:off x="4702750" y="377291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C942A82F-F780-DA54-B8FD-D53F669C3D9B}"/>
              </a:ext>
            </a:extLst>
          </p:cNvPr>
          <p:cNvSpPr/>
          <p:nvPr/>
        </p:nvSpPr>
        <p:spPr>
          <a:xfrm>
            <a:off x="1565048" y="507252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41" name="正方形/長方形 40">
            <a:extLst>
              <a:ext uri="{FF2B5EF4-FFF2-40B4-BE49-F238E27FC236}">
                <a16:creationId xmlns:a16="http://schemas.microsoft.com/office/drawing/2014/main" id="{704B48B8-8A3E-3712-31A6-4E44DD0D63E7}"/>
              </a:ext>
            </a:extLst>
          </p:cNvPr>
          <p:cNvSpPr/>
          <p:nvPr/>
        </p:nvSpPr>
        <p:spPr>
          <a:xfrm>
            <a:off x="3133899" y="507252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4E4D39A5-D8F4-3963-016D-174DB924344D}"/>
              </a:ext>
            </a:extLst>
          </p:cNvPr>
          <p:cNvSpPr/>
          <p:nvPr/>
        </p:nvSpPr>
        <p:spPr>
          <a:xfrm>
            <a:off x="4702750" y="507252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43" name="Group 41">
            <a:extLst>
              <a:ext uri="{FF2B5EF4-FFF2-40B4-BE49-F238E27FC236}">
                <a16:creationId xmlns:a16="http://schemas.microsoft.com/office/drawing/2014/main" id="{1FFE038A-32BF-D1CA-AA29-8D7E4F7B999F}"/>
              </a:ext>
            </a:extLst>
          </p:cNvPr>
          <p:cNvGrpSpPr/>
          <p:nvPr/>
        </p:nvGrpSpPr>
        <p:grpSpPr>
          <a:xfrm rot="10800000" flipH="1">
            <a:off x="6266700" y="4055679"/>
            <a:ext cx="216000" cy="216000"/>
            <a:chOff x="5937564" y="3833745"/>
            <a:chExt cx="306171" cy="306910"/>
          </a:xfrm>
        </p:grpSpPr>
        <p:sp>
          <p:nvSpPr>
            <p:cNvPr id="44" name="Freeform 94">
              <a:extLst>
                <a:ext uri="{FF2B5EF4-FFF2-40B4-BE49-F238E27FC236}">
                  <a16:creationId xmlns:a16="http://schemas.microsoft.com/office/drawing/2014/main" id="{B566A816-68E9-19BA-54DD-ECF545A09FA7}"/>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5" name="Freeform 95">
              <a:extLst>
                <a:ext uri="{FF2B5EF4-FFF2-40B4-BE49-F238E27FC236}">
                  <a16:creationId xmlns:a16="http://schemas.microsoft.com/office/drawing/2014/main" id="{41F1FA72-6198-B83D-CA5C-DD18317C8EA7}"/>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grpSp>
        <p:nvGrpSpPr>
          <p:cNvPr id="46" name="Group 41">
            <a:extLst>
              <a:ext uri="{FF2B5EF4-FFF2-40B4-BE49-F238E27FC236}">
                <a16:creationId xmlns:a16="http://schemas.microsoft.com/office/drawing/2014/main" id="{A8427716-96A7-CDF9-0727-F42BAFB08D33}"/>
              </a:ext>
            </a:extLst>
          </p:cNvPr>
          <p:cNvGrpSpPr/>
          <p:nvPr/>
        </p:nvGrpSpPr>
        <p:grpSpPr>
          <a:xfrm rot="16200000" flipH="1">
            <a:off x="9072562" y="4205696"/>
            <a:ext cx="216000" cy="205277"/>
            <a:chOff x="5937564" y="3833745"/>
            <a:chExt cx="306171" cy="306910"/>
          </a:xfrm>
        </p:grpSpPr>
        <p:sp>
          <p:nvSpPr>
            <p:cNvPr id="47" name="Freeform 94">
              <a:extLst>
                <a:ext uri="{FF2B5EF4-FFF2-40B4-BE49-F238E27FC236}">
                  <a16:creationId xmlns:a16="http://schemas.microsoft.com/office/drawing/2014/main" id="{85523C88-F120-0EBF-FD35-3472F67B4F5A}"/>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8" name="Freeform 95">
              <a:extLst>
                <a:ext uri="{FF2B5EF4-FFF2-40B4-BE49-F238E27FC236}">
                  <a16:creationId xmlns:a16="http://schemas.microsoft.com/office/drawing/2014/main" id="{57C73E08-AE3E-DA7E-5267-1DB87D5B981C}"/>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grpSp>
        <p:nvGrpSpPr>
          <p:cNvPr id="49" name="グループ化 48">
            <a:extLst>
              <a:ext uri="{FF2B5EF4-FFF2-40B4-BE49-F238E27FC236}">
                <a16:creationId xmlns:a16="http://schemas.microsoft.com/office/drawing/2014/main" id="{7A5A719A-9F90-F40C-E298-F9C10FE997A7}"/>
              </a:ext>
            </a:extLst>
          </p:cNvPr>
          <p:cNvGrpSpPr/>
          <p:nvPr/>
        </p:nvGrpSpPr>
        <p:grpSpPr>
          <a:xfrm>
            <a:off x="179999" y="1659209"/>
            <a:ext cx="5957517" cy="288000"/>
            <a:chOff x="156000" y="1879963"/>
            <a:chExt cx="5760000" cy="288000"/>
          </a:xfrm>
        </p:grpSpPr>
        <p:sp>
          <p:nvSpPr>
            <p:cNvPr id="50" name="正方形/長方形 49">
              <a:extLst>
                <a:ext uri="{FF2B5EF4-FFF2-40B4-BE49-F238E27FC236}">
                  <a16:creationId xmlns:a16="http://schemas.microsoft.com/office/drawing/2014/main" id="{65814083-C917-A3DA-70C3-75A6AEAD5056}"/>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競合に対する自社の優位性　</a:t>
              </a:r>
              <a:endParaRPr kumimoji="1" lang="ja-JP" altLang="en-US"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51" name="直線コネクタ 50">
              <a:extLst>
                <a:ext uri="{FF2B5EF4-FFF2-40B4-BE49-F238E27FC236}">
                  <a16:creationId xmlns:a16="http://schemas.microsoft.com/office/drawing/2014/main" id="{8CB67073-CC21-700A-CDE6-E8972BC95BB8}"/>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52" name="グループ化 51">
            <a:extLst>
              <a:ext uri="{FF2B5EF4-FFF2-40B4-BE49-F238E27FC236}">
                <a16:creationId xmlns:a16="http://schemas.microsoft.com/office/drawing/2014/main" id="{5FDA1483-0A7D-2FDE-12FB-E67C68F76A11}"/>
              </a:ext>
            </a:extLst>
          </p:cNvPr>
          <p:cNvGrpSpPr/>
          <p:nvPr/>
        </p:nvGrpSpPr>
        <p:grpSpPr>
          <a:xfrm>
            <a:off x="6616700" y="1659209"/>
            <a:ext cx="5419300" cy="288000"/>
            <a:chOff x="156000" y="1879963"/>
            <a:chExt cx="5760000" cy="288000"/>
          </a:xfrm>
        </p:grpSpPr>
        <p:sp>
          <p:nvSpPr>
            <p:cNvPr id="53" name="正方形/長方形 52">
              <a:extLst>
                <a:ext uri="{FF2B5EF4-FFF2-40B4-BE49-F238E27FC236}">
                  <a16:creationId xmlns:a16="http://schemas.microsoft.com/office/drawing/2014/main" id="{0A670CB5-7293-8699-BA0B-9980F1D47ADE}"/>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自社の強み、弱み（経営資源）</a:t>
              </a:r>
            </a:p>
          </p:txBody>
        </p:sp>
        <p:cxnSp>
          <p:nvCxnSpPr>
            <p:cNvPr id="54" name="直線コネクタ 53">
              <a:extLst>
                <a:ext uri="{FF2B5EF4-FFF2-40B4-BE49-F238E27FC236}">
                  <a16:creationId xmlns:a16="http://schemas.microsoft.com/office/drawing/2014/main" id="{FD9ED612-356D-FEF9-FBFB-0B1A37452F4F}"/>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55" name="TextBox 52">
            <a:extLst>
              <a:ext uri="{FF2B5EF4-FFF2-40B4-BE49-F238E27FC236}">
                <a16:creationId xmlns:a16="http://schemas.microsoft.com/office/drawing/2014/main" id="{057AE00D-2A7F-1CEC-988A-AEFF2C3E0C27}"/>
              </a:ext>
            </a:extLst>
          </p:cNvPr>
          <p:cNvSpPr txBox="1"/>
          <p:nvPr/>
        </p:nvSpPr>
        <p:spPr>
          <a:xfrm>
            <a:off x="6607101" y="4532524"/>
            <a:ext cx="5419300" cy="176399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戦略方針</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541338" marR="0" lvl="1" indent="-185738" algn="l" defTabSz="914400" rtl="0" eaLnBrk="1" fontAlgn="auto" latinLnBrk="0" hangingPunct="1">
              <a:lnSpc>
                <a:spcPct val="100000"/>
              </a:lnSpc>
              <a:spcBef>
                <a:spcPts val="60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XXXXX</a:t>
            </a:r>
          </a:p>
          <a:p>
            <a:pPr marL="808038" marR="0" lvl="2" indent="-1778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2" name="正方形/長方形 1">
            <a:extLst>
              <a:ext uri="{FF2B5EF4-FFF2-40B4-BE49-F238E27FC236}">
                <a16:creationId xmlns:a16="http://schemas.microsoft.com/office/drawing/2014/main" id="{4266EDD6-6E63-1993-7D04-66BDB0AFAA4B}"/>
              </a:ext>
            </a:extLst>
          </p:cNvPr>
          <p:cNvSpPr/>
          <p:nvPr/>
        </p:nvSpPr>
        <p:spPr>
          <a:xfrm>
            <a:off x="2328450" y="2708185"/>
            <a:ext cx="7535100" cy="3757133"/>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競合に対する自社の優位性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評価軸を設定したうえで、競合他社との差別化を考慮して、自社の対象事業におけるポジショニングや優位性が分かるように特徴等を記載することなお、競合（国内外を問わない）の選択理由も合わせて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評価軸の具体例</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・技術</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・事業基盤（顧客基盤、原料調達網、物流網等）</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・顧客ニーズとの親和性</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自社の強み、弱み（経営資源）</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戦略方針については、公募要領に記載されている事業目的等を踏まえ、技術的・事業的優位性をどのように活かし、どのように事業拡大していくか（独自性・新規性・有効性・実現可能性・継続性等）について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14E6E867-4877-06B5-5B87-368FCC267531}"/>
              </a:ext>
            </a:extLst>
          </p:cNvPr>
          <p:cNvSpPr/>
          <p:nvPr/>
        </p:nvSpPr>
        <p:spPr>
          <a:xfrm>
            <a:off x="181464" y="5078340"/>
            <a:ext cx="1254721" cy="1224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競合</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選択理由：</a:t>
            </a: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3" name="タイトル 12">
            <a:extLst>
              <a:ext uri="{FF2B5EF4-FFF2-40B4-BE49-F238E27FC236}">
                <a16:creationId xmlns:a16="http://schemas.microsoft.com/office/drawing/2014/main" id="{15DFCA75-9760-E55D-7656-7322E6797B44}"/>
              </a:ext>
            </a:extLst>
          </p:cNvPr>
          <p:cNvSpPr>
            <a:spLocks noGrp="1"/>
          </p:cNvSpPr>
          <p:nvPr>
            <p:ph type="title"/>
          </p:nvPr>
        </p:nvSpPr>
        <p:spPr/>
        <p:txBody>
          <a:bodyPr vert="horz" rIns="91440">
            <a:normAutofit/>
          </a:bodyPr>
          <a:lstStyle/>
          <a:p>
            <a:r>
              <a:rPr lang="ja-JP" altLang="en-US"/>
              <a:t>［②ウ］グリーン市場創造のコミット（グリーン市場獲得に向けた事業戦略）</a:t>
            </a:r>
          </a:p>
        </p:txBody>
      </p:sp>
      <p:sp>
        <p:nvSpPr>
          <p:cNvPr id="14" name="テキスト プレースホルダー 13">
            <a:extLst>
              <a:ext uri="{FF2B5EF4-FFF2-40B4-BE49-F238E27FC236}">
                <a16:creationId xmlns:a16="http://schemas.microsoft.com/office/drawing/2014/main" id="{33DDBF39-8C79-3FDA-D54C-1E3F318EC202}"/>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競合に対する自社の優位性や強み、弱み等について説明文を記載すること</a:t>
            </a:r>
            <a:br>
              <a:rPr lang="en-US" altLang="ja-JP">
                <a:solidFill>
                  <a:schemeClr val="accent1"/>
                </a:solidFill>
              </a:rPr>
            </a:br>
            <a:r>
              <a:rPr lang="ja-JP" altLang="en-US">
                <a:solidFill>
                  <a:schemeClr val="accent1"/>
                </a:solidFill>
              </a:rPr>
              <a:t>例）自社の強みは</a:t>
            </a:r>
            <a:r>
              <a:rPr lang="en-US" altLang="ja-JP">
                <a:solidFill>
                  <a:schemeClr val="accent1"/>
                </a:solidFill>
              </a:rPr>
              <a:t>xx</a:t>
            </a:r>
            <a:r>
              <a:rPr lang="ja-JP" altLang="en-US">
                <a:solidFill>
                  <a:schemeClr val="accent1"/>
                </a:solidFill>
              </a:rPr>
              <a:t>であり、</a:t>
            </a:r>
            <a:r>
              <a:rPr lang="en-US" altLang="ja-JP">
                <a:solidFill>
                  <a:schemeClr val="accent1"/>
                </a:solidFill>
              </a:rPr>
              <a:t>xx</a:t>
            </a:r>
            <a:r>
              <a:rPr lang="ja-JP" altLang="en-US">
                <a:solidFill>
                  <a:schemeClr val="accent1"/>
                </a:solidFill>
              </a:rPr>
              <a:t>によって競合他社との差別化を目指す</a:t>
            </a:r>
            <a:endParaRPr lang="en-US" altLang="ja-JP">
              <a:solidFill>
                <a:schemeClr val="accent1"/>
              </a:solidFill>
              <a:highlight>
                <a:srgbClr val="FFFF00"/>
              </a:highlight>
            </a:endParaRPr>
          </a:p>
        </p:txBody>
      </p:sp>
      <p:sp>
        <p:nvSpPr>
          <p:cNvPr id="3" name="スライド番号プレースホルダー 2">
            <a:extLst>
              <a:ext uri="{FF2B5EF4-FFF2-40B4-BE49-F238E27FC236}">
                <a16:creationId xmlns:a16="http://schemas.microsoft.com/office/drawing/2014/main" id="{FF89F45D-0CE3-5DFA-0058-DBD27B9A41D0}"/>
              </a:ext>
            </a:extLst>
          </p:cNvPr>
          <p:cNvSpPr>
            <a:spLocks noGrp="1"/>
          </p:cNvSpPr>
          <p:nvPr>
            <p:ph type="sldNum" sz="quarter" idx="14"/>
          </p:nvPr>
        </p:nvSpPr>
        <p:spPr/>
        <p:txBody>
          <a:bodyPr/>
          <a:lstStyle/>
          <a:p>
            <a:fld id="{D9550142-B990-490A-A107-ED7302A7FD52}" type="slidenum">
              <a:rPr lang="en-US" altLang="ja-JP" smtClean="0"/>
              <a:pPr/>
              <a:t>31</a:t>
            </a:fld>
            <a:endParaRPr lang="en-US" altLang="ja-JP">
              <a:solidFill>
                <a:schemeClr val="tx1"/>
              </a:solidFill>
            </a:endParaRPr>
          </a:p>
        </p:txBody>
      </p:sp>
      <p:sp>
        <p:nvSpPr>
          <p:cNvPr id="16" name="正方形/長方形 15">
            <a:extLst>
              <a:ext uri="{FF2B5EF4-FFF2-40B4-BE49-F238E27FC236}">
                <a16:creationId xmlns:a16="http://schemas.microsoft.com/office/drawing/2014/main" id="{115DAD6A-8CC9-B62F-541E-428E444E039F}"/>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Tree>
    <p:extLst>
      <p:ext uri="{BB962C8B-B14F-4D97-AF65-F5344CB8AC3E}">
        <p14:creationId xmlns:p14="http://schemas.microsoft.com/office/powerpoint/2010/main" val="27666573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71017-4C97-13C3-9FA2-4B5267CAD812}"/>
            </a:ext>
          </a:extLst>
        </p:cNvPr>
        <p:cNvGrpSpPr/>
        <p:nvPr/>
      </p:nvGrpSpPr>
      <p:grpSpPr>
        <a:xfrm>
          <a:off x="0" y="0"/>
          <a:ext cx="0" cy="0"/>
          <a:chOff x="0" y="0"/>
          <a:chExt cx="0" cy="0"/>
        </a:xfrm>
      </p:grpSpPr>
      <p:graphicFrame>
        <p:nvGraphicFramePr>
          <p:cNvPr id="24" name="think-cell data - do not delete" hidden="1">
            <a:extLst>
              <a:ext uri="{FF2B5EF4-FFF2-40B4-BE49-F238E27FC236}">
                <a16:creationId xmlns:a16="http://schemas.microsoft.com/office/drawing/2014/main" id="{F655879A-C23A-AE18-87A7-E84A7DAC530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24" name="think-cell data - do not delete" hidden="1">
                        <a:extLst>
                          <a:ext uri="{FF2B5EF4-FFF2-40B4-BE49-F238E27FC236}">
                            <a16:creationId xmlns:a16="http://schemas.microsoft.com/office/drawing/2014/main" id="{F655879A-C23A-AE18-87A7-E84A7DAC53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5" name="タイトル 24">
            <a:extLst>
              <a:ext uri="{FF2B5EF4-FFF2-40B4-BE49-F238E27FC236}">
                <a16:creationId xmlns:a16="http://schemas.microsoft.com/office/drawing/2014/main" id="{41DDE020-C603-61DC-4166-D08EDDC46E4B}"/>
              </a:ext>
            </a:extLst>
          </p:cNvPr>
          <p:cNvSpPr>
            <a:spLocks noGrp="1"/>
          </p:cNvSpPr>
          <p:nvPr>
            <p:ph type="title"/>
          </p:nvPr>
        </p:nvSpPr>
        <p:spPr/>
        <p:txBody>
          <a:bodyPr vert="horz" rIns="91440">
            <a:normAutofit fontScale="90000"/>
          </a:bodyPr>
          <a:lstStyle/>
          <a:p>
            <a:r>
              <a:rPr lang="ja-JP" altLang="en-US"/>
              <a:t>［②エ］市場獲得に向けたルール形成</a:t>
            </a:r>
            <a:br>
              <a:rPr lang="en-US" altLang="ja-JP"/>
            </a:br>
            <a:r>
              <a:rPr lang="ja-JP" altLang="en-US"/>
              <a:t>　　　　　（戦略市場性・産業戦略上の意義（定性的要件））</a:t>
            </a:r>
          </a:p>
        </p:txBody>
      </p:sp>
      <p:sp>
        <p:nvSpPr>
          <p:cNvPr id="26" name="テキスト プレースホルダー 25">
            <a:extLst>
              <a:ext uri="{FF2B5EF4-FFF2-40B4-BE49-F238E27FC236}">
                <a16:creationId xmlns:a16="http://schemas.microsoft.com/office/drawing/2014/main" id="{3F4F9DA4-4C17-11DB-6044-F3A4C4B4AD56}"/>
              </a:ext>
            </a:extLst>
          </p:cNvPr>
          <p:cNvSpPr>
            <a:spLocks noGrp="1"/>
          </p:cNvSpPr>
          <p:nvPr>
            <p:ph type="body" sz="quarter" idx="13"/>
          </p:nvPr>
        </p:nvSpPr>
        <p:spPr>
          <a:xfrm>
            <a:off x="283664" y="692150"/>
            <a:ext cx="11624673" cy="710552"/>
          </a:xfrm>
        </p:spPr>
        <p:txBody>
          <a:bodyPr/>
          <a:lstStyle/>
          <a:p>
            <a:r>
              <a:rPr lang="ja-JP" altLang="ja-JP">
                <a:solidFill>
                  <a:srgbClr val="FF0000"/>
                </a:solidFill>
              </a:rPr>
              <a:t>戦略検討の背景</a:t>
            </a:r>
            <a:r>
              <a:rPr lang="ja-JP" altLang="en-US">
                <a:solidFill>
                  <a:srgbClr val="FF0000"/>
                </a:solidFill>
              </a:rPr>
              <a:t>や</a:t>
            </a:r>
            <a:r>
              <a:rPr lang="ja-JP" altLang="ja-JP">
                <a:solidFill>
                  <a:srgbClr val="FF0000"/>
                </a:solidFill>
              </a:rPr>
              <a:t>実施するオープン・クローズ戦略の概要</a:t>
            </a:r>
            <a:r>
              <a:rPr lang="ja-JP" altLang="en-US">
                <a:solidFill>
                  <a:srgbClr val="FF0000"/>
                </a:solidFill>
              </a:rPr>
              <a:t>について説明文を記載すること</a:t>
            </a:r>
            <a:br>
              <a:rPr lang="en-US" altLang="ja-JP">
                <a:solidFill>
                  <a:schemeClr val="accent1"/>
                </a:solidFill>
                <a:sym typeface="Trebuchet MS" panose="020B0603020202020204" pitchFamily="34" charset="0"/>
              </a:rPr>
            </a:br>
            <a:r>
              <a:rPr lang="ja-JP" altLang="en-US">
                <a:solidFill>
                  <a:schemeClr val="accent1"/>
                </a:solidFill>
                <a:sym typeface="Trebuchet MS" panose="020B0603020202020204" pitchFamily="34" charset="0"/>
              </a:rPr>
              <a:t>例）市場獲得に向けたオープン・クローズ戦略として、</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を実施する</a:t>
            </a:r>
            <a:endParaRPr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B8B0C97B-DE30-0DD4-8915-B56F455254A5}"/>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F4070CA5-77E4-E077-2E94-DB7BE66A1EFD}"/>
              </a:ext>
            </a:extLst>
          </p:cNvPr>
          <p:cNvSpPr/>
          <p:nvPr/>
        </p:nvSpPr>
        <p:spPr>
          <a:xfrm>
            <a:off x="180000" y="2056250"/>
            <a:ext cx="4789120" cy="2163727"/>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前提となる取組方針・考え方</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 name="正方形/長方形 6">
            <a:extLst>
              <a:ext uri="{FF2B5EF4-FFF2-40B4-BE49-F238E27FC236}">
                <a16:creationId xmlns:a16="http://schemas.microsoft.com/office/drawing/2014/main" id="{0F198CAD-FE8F-B99C-104C-E7709FAF3696}"/>
              </a:ext>
            </a:extLst>
          </p:cNvPr>
          <p:cNvSpPr/>
          <p:nvPr/>
        </p:nvSpPr>
        <p:spPr>
          <a:xfrm>
            <a:off x="180000" y="4401546"/>
            <a:ext cx="4789120" cy="2163727"/>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国内外の動向・自社の取組状況</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8" name="グループ化 7">
            <a:extLst>
              <a:ext uri="{FF2B5EF4-FFF2-40B4-BE49-F238E27FC236}">
                <a16:creationId xmlns:a16="http://schemas.microsoft.com/office/drawing/2014/main" id="{FA984107-3E78-6275-876B-B048E25D0387}"/>
              </a:ext>
            </a:extLst>
          </p:cNvPr>
          <p:cNvGrpSpPr/>
          <p:nvPr/>
        </p:nvGrpSpPr>
        <p:grpSpPr>
          <a:xfrm>
            <a:off x="5054293" y="2056250"/>
            <a:ext cx="216000" cy="4509024"/>
            <a:chOff x="6120034" y="2151659"/>
            <a:chExt cx="216000" cy="4509024"/>
          </a:xfrm>
        </p:grpSpPr>
        <p:cxnSp>
          <p:nvCxnSpPr>
            <p:cNvPr id="9" name="Straight Connector 40">
              <a:extLst>
                <a:ext uri="{FF2B5EF4-FFF2-40B4-BE49-F238E27FC236}">
                  <a16:creationId xmlns:a16="http://schemas.microsoft.com/office/drawing/2014/main" id="{FCA2F795-70DA-3354-5839-9F1FC6C5F6B9}"/>
                </a:ext>
              </a:extLst>
            </p:cNvPr>
            <p:cNvCxnSpPr>
              <a:cxnSpLocks/>
            </p:cNvCxnSpPr>
            <p:nvPr/>
          </p:nvCxnSpPr>
          <p:spPr>
            <a:xfrm flipV="1">
              <a:off x="6228033" y="2151659"/>
              <a:ext cx="0" cy="4509024"/>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10" name="Freeform 94">
              <a:extLst>
                <a:ext uri="{FF2B5EF4-FFF2-40B4-BE49-F238E27FC236}">
                  <a16:creationId xmlns:a16="http://schemas.microsoft.com/office/drawing/2014/main" id="{A95DC97D-E2C4-51D2-1086-F93C06553FDA}"/>
                </a:ext>
              </a:extLst>
            </p:cNvPr>
            <p:cNvSpPr>
              <a:spLocks/>
            </p:cNvSpPr>
            <p:nvPr/>
          </p:nvSpPr>
          <p:spPr bwMode="gray">
            <a:xfrm flipH="1">
              <a:off x="6120034" y="4298171"/>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grpSp>
        <p:nvGrpSpPr>
          <p:cNvPr id="11" name="グループ化 10">
            <a:extLst>
              <a:ext uri="{FF2B5EF4-FFF2-40B4-BE49-F238E27FC236}">
                <a16:creationId xmlns:a16="http://schemas.microsoft.com/office/drawing/2014/main" id="{65E4F39B-FE16-C81E-1915-7BEA0B21BA3C}"/>
              </a:ext>
            </a:extLst>
          </p:cNvPr>
          <p:cNvGrpSpPr/>
          <p:nvPr/>
        </p:nvGrpSpPr>
        <p:grpSpPr>
          <a:xfrm>
            <a:off x="180000" y="1659209"/>
            <a:ext cx="4733341" cy="288000"/>
            <a:chOff x="156000" y="1879963"/>
            <a:chExt cx="5760000" cy="288000"/>
          </a:xfrm>
        </p:grpSpPr>
        <p:sp>
          <p:nvSpPr>
            <p:cNvPr id="12" name="正方形/長方形 11">
              <a:extLst>
                <a:ext uri="{FF2B5EF4-FFF2-40B4-BE49-F238E27FC236}">
                  <a16:creationId xmlns:a16="http://schemas.microsoft.com/office/drawing/2014/main" id="{E8D584A1-AB7E-D6C8-2601-CC631ABD0B76}"/>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戦略検討の背景</a:t>
              </a:r>
            </a:p>
          </p:txBody>
        </p:sp>
        <p:cxnSp>
          <p:nvCxnSpPr>
            <p:cNvPr id="13" name="直線コネクタ 12">
              <a:extLst>
                <a:ext uri="{FF2B5EF4-FFF2-40B4-BE49-F238E27FC236}">
                  <a16:creationId xmlns:a16="http://schemas.microsoft.com/office/drawing/2014/main" id="{7606070B-B5FE-06D8-9DE6-578A6647082C}"/>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4" name="グループ化 13">
            <a:extLst>
              <a:ext uri="{FF2B5EF4-FFF2-40B4-BE49-F238E27FC236}">
                <a16:creationId xmlns:a16="http://schemas.microsoft.com/office/drawing/2014/main" id="{2C73451C-B887-9CB3-5225-4DA331D3CF39}"/>
              </a:ext>
            </a:extLst>
          </p:cNvPr>
          <p:cNvGrpSpPr/>
          <p:nvPr/>
        </p:nvGrpSpPr>
        <p:grpSpPr>
          <a:xfrm>
            <a:off x="5352159" y="1659209"/>
            <a:ext cx="6616642" cy="288000"/>
            <a:chOff x="156000" y="1879963"/>
            <a:chExt cx="5760000" cy="288000"/>
          </a:xfrm>
        </p:grpSpPr>
        <p:sp>
          <p:nvSpPr>
            <p:cNvPr id="15" name="正方形/長方形 14">
              <a:extLst>
                <a:ext uri="{FF2B5EF4-FFF2-40B4-BE49-F238E27FC236}">
                  <a16:creationId xmlns:a16="http://schemas.microsoft.com/office/drawing/2014/main" id="{40373DEE-C777-11F7-5481-155787FFB5A7}"/>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実施するオープン・クローズ戦略の概要</a:t>
              </a:r>
            </a:p>
          </p:txBody>
        </p:sp>
        <p:cxnSp>
          <p:nvCxnSpPr>
            <p:cNvPr id="16" name="直線コネクタ 15">
              <a:extLst>
                <a:ext uri="{FF2B5EF4-FFF2-40B4-BE49-F238E27FC236}">
                  <a16:creationId xmlns:a16="http://schemas.microsoft.com/office/drawing/2014/main" id="{12659027-27B4-F531-BAE4-90FD16EE5AD0}"/>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8" name="正方形/長方形 17">
            <a:extLst>
              <a:ext uri="{FF2B5EF4-FFF2-40B4-BE49-F238E27FC236}">
                <a16:creationId xmlns:a16="http://schemas.microsoft.com/office/drawing/2014/main" id="{608FE202-4C75-F3DD-04D7-3C36FDF1157D}"/>
              </a:ext>
            </a:extLst>
          </p:cNvPr>
          <p:cNvSpPr/>
          <p:nvPr/>
        </p:nvSpPr>
        <p:spPr>
          <a:xfrm>
            <a:off x="6096000" y="2056250"/>
            <a:ext cx="5940000" cy="2163727"/>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5C3F6016-C84A-D7C9-E243-2A989A7D6847}"/>
              </a:ext>
            </a:extLst>
          </p:cNvPr>
          <p:cNvSpPr/>
          <p:nvPr/>
        </p:nvSpPr>
        <p:spPr>
          <a:xfrm>
            <a:off x="5352159" y="2056250"/>
            <a:ext cx="641513" cy="2163727"/>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オープン戦略</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75D61F97-D714-1A73-AD33-C362768B7C0A}"/>
              </a:ext>
            </a:extLst>
          </p:cNvPr>
          <p:cNvSpPr/>
          <p:nvPr/>
        </p:nvSpPr>
        <p:spPr>
          <a:xfrm>
            <a:off x="6096000" y="4401546"/>
            <a:ext cx="5940000" cy="2163727"/>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721537E3-4DCF-826E-A8F5-45E0917EBAFA}"/>
              </a:ext>
            </a:extLst>
          </p:cNvPr>
          <p:cNvSpPr/>
          <p:nvPr/>
        </p:nvSpPr>
        <p:spPr>
          <a:xfrm>
            <a:off x="5352159" y="4401546"/>
            <a:ext cx="641513" cy="2163727"/>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クローズ戦略</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2" name="正方形/長方形 21">
            <a:extLst>
              <a:ext uri="{FF2B5EF4-FFF2-40B4-BE49-F238E27FC236}">
                <a16:creationId xmlns:a16="http://schemas.microsoft.com/office/drawing/2014/main" id="{05237774-CB97-3730-3E5F-484903F95E50}"/>
              </a:ext>
            </a:extLst>
          </p:cNvPr>
          <p:cNvSpPr/>
          <p:nvPr/>
        </p:nvSpPr>
        <p:spPr>
          <a:xfrm>
            <a:off x="1836017" y="2314262"/>
            <a:ext cx="7868093" cy="4118938"/>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戦略検討の背景</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→以下を全て記載すること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前提となる取組方針</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→間接補助事業の特徴、用途市場の特徴・目標とする販売量・販売時期等を踏まえた上で、市場導入に向けた取組方針（競合他社との差別化シナリオ等）について記載すること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複数の差別化シナリオを描くことを推奨する。</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国内外の動向・自社の取組状況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→自社の取組状況については、具体的に記載すること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標準化団体に参加、</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規格の開発に参画」という記載だけでは不十分。　「○○するために、▲▲団体と、製品化までに■■の標準化を行う」等の粒度で記載すること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endParaRPr kumimoji="1" lang="en-US" altLang="ja-JP" sz="1400" b="0" i="0" u="none" strike="sng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実施するオープン・クローズ戦略の概要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→本事業期間に実施するオープン戦略（標準化等）クローズ戦略（知財保護等）の考え方や取組内容を具体的に記載すること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粒度感は、「自社の取組状況」において例示しているものと同程度以上を推奨。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 name="正方形/長方形 3">
            <a:extLst>
              <a:ext uri="{FF2B5EF4-FFF2-40B4-BE49-F238E27FC236}">
                <a16:creationId xmlns:a16="http://schemas.microsoft.com/office/drawing/2014/main" id="{8B535A0F-BC25-EF50-8C5B-C1AF0F6339AD}"/>
              </a:ext>
            </a:extLst>
          </p:cNvPr>
          <p:cNvSpPr/>
          <p:nvPr/>
        </p:nvSpPr>
        <p:spPr>
          <a:xfrm>
            <a:off x="8490858" y="88016"/>
            <a:ext cx="1838874" cy="358373"/>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大企業：必須項目</a:t>
            </a:r>
          </a:p>
        </p:txBody>
      </p:sp>
      <p:sp>
        <p:nvSpPr>
          <p:cNvPr id="23" name="正方形/長方形 22">
            <a:extLst>
              <a:ext uri="{FF2B5EF4-FFF2-40B4-BE49-F238E27FC236}">
                <a16:creationId xmlns:a16="http://schemas.microsoft.com/office/drawing/2014/main" id="{CE6222BA-DA5D-7232-86C2-183A3E9F9F15}"/>
              </a:ext>
            </a:extLst>
          </p:cNvPr>
          <p:cNvSpPr/>
          <p:nvPr/>
        </p:nvSpPr>
        <p:spPr>
          <a:xfrm>
            <a:off x="10406743" y="93528"/>
            <a:ext cx="1676325" cy="352852"/>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中小等：加点項目</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5430261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2569F-AE6F-CDE4-9F6C-33165D76CA11}"/>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EEBE0057-01DE-A5CA-055D-E4DD38881EB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8" name="think-cell data - do not delete" hidden="1">
                        <a:extLst>
                          <a:ext uri="{FF2B5EF4-FFF2-40B4-BE49-F238E27FC236}">
                            <a16:creationId xmlns:a16="http://schemas.microsoft.com/office/drawing/2014/main" id="{EEBE0057-01DE-A5CA-055D-E4DD38881EB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9" name="タイトル 18">
            <a:extLst>
              <a:ext uri="{FF2B5EF4-FFF2-40B4-BE49-F238E27FC236}">
                <a16:creationId xmlns:a16="http://schemas.microsoft.com/office/drawing/2014/main" id="{7EE4BD2F-6335-5727-5F35-EB4E1D15B5EE}"/>
              </a:ext>
            </a:extLst>
          </p:cNvPr>
          <p:cNvSpPr>
            <a:spLocks noGrp="1"/>
          </p:cNvSpPr>
          <p:nvPr>
            <p:ph type="title"/>
          </p:nvPr>
        </p:nvSpPr>
        <p:spPr/>
        <p:txBody>
          <a:bodyPr vert="horz" rIns="91440">
            <a:normAutofit fontScale="90000"/>
          </a:bodyPr>
          <a:lstStyle/>
          <a:p>
            <a:r>
              <a:rPr lang="ja-JP" altLang="en-US"/>
              <a:t>［②エ］市場獲得に向けたルール形成戦略</a:t>
            </a:r>
            <a:br>
              <a:rPr lang="en-US" altLang="ja-JP"/>
            </a:br>
            <a:r>
              <a:rPr lang="ja-JP" altLang="en-US"/>
              <a:t>　　　　　（市場性・産業戦略上の意義（定性的要件））</a:t>
            </a:r>
          </a:p>
        </p:txBody>
      </p:sp>
      <p:sp>
        <p:nvSpPr>
          <p:cNvPr id="20" name="テキスト プレースホルダー 19">
            <a:extLst>
              <a:ext uri="{FF2B5EF4-FFF2-40B4-BE49-F238E27FC236}">
                <a16:creationId xmlns:a16="http://schemas.microsoft.com/office/drawing/2014/main" id="{A5FA397D-3102-5D6D-65E2-7300A3E83EA0}"/>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海外進出に向けた戦略や具体的な方法について説明文を記載すること</a:t>
            </a:r>
            <a:br>
              <a:rPr lang="en-US" altLang="ja-JP">
                <a:solidFill>
                  <a:schemeClr val="accent1"/>
                </a:solidFill>
              </a:rPr>
            </a:br>
            <a:r>
              <a:rPr lang="ja-JP" altLang="en-US">
                <a:solidFill>
                  <a:schemeClr val="accent1"/>
                </a:solidFill>
              </a:rPr>
              <a:t>例）</a:t>
            </a:r>
            <a:r>
              <a:rPr lang="ja-JP" altLang="en-US">
                <a:solidFill>
                  <a:schemeClr val="accent1"/>
                </a:solidFill>
                <a:sym typeface="Trebuchet MS" panose="020B0603020202020204" pitchFamily="34" charset="0"/>
              </a:rPr>
              <a:t>海外の需要を獲得するため、</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に取り組む</a:t>
            </a:r>
            <a:endParaRPr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2E14A9CC-73DB-FAF3-8772-C1CEE11CA247}"/>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7" name="TextBox 24">
            <a:extLst>
              <a:ext uri="{FF2B5EF4-FFF2-40B4-BE49-F238E27FC236}">
                <a16:creationId xmlns:a16="http://schemas.microsoft.com/office/drawing/2014/main" id="{3EF31128-A85F-14EA-29C3-A7B194C986C7}"/>
              </a:ext>
            </a:extLst>
          </p:cNvPr>
          <p:cNvSpPr txBox="1"/>
          <p:nvPr/>
        </p:nvSpPr>
        <p:spPr>
          <a:xfrm>
            <a:off x="6333599" y="2125122"/>
            <a:ext cx="5702395"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grpSp>
        <p:nvGrpSpPr>
          <p:cNvPr id="8" name="グループ化 7">
            <a:extLst>
              <a:ext uri="{FF2B5EF4-FFF2-40B4-BE49-F238E27FC236}">
                <a16:creationId xmlns:a16="http://schemas.microsoft.com/office/drawing/2014/main" id="{C786A1F8-B5CD-1A2B-6250-DD2AF2DC34B2}"/>
              </a:ext>
            </a:extLst>
          </p:cNvPr>
          <p:cNvGrpSpPr/>
          <p:nvPr/>
        </p:nvGrpSpPr>
        <p:grpSpPr>
          <a:xfrm>
            <a:off x="180000" y="1659209"/>
            <a:ext cx="5702400" cy="288000"/>
            <a:chOff x="156000" y="1879963"/>
            <a:chExt cx="5760000" cy="288000"/>
          </a:xfrm>
        </p:grpSpPr>
        <p:sp>
          <p:nvSpPr>
            <p:cNvPr id="9" name="正方形/長方形 8">
              <a:extLst>
                <a:ext uri="{FF2B5EF4-FFF2-40B4-BE49-F238E27FC236}">
                  <a16:creationId xmlns:a16="http://schemas.microsoft.com/office/drawing/2014/main" id="{2FA701EC-EF7E-7CE3-3854-6C86BCE426DD}"/>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海外進出に向けた戦略</a:t>
              </a:r>
            </a:p>
          </p:txBody>
        </p:sp>
        <p:cxnSp>
          <p:nvCxnSpPr>
            <p:cNvPr id="10" name="直線コネクタ 9">
              <a:extLst>
                <a:ext uri="{FF2B5EF4-FFF2-40B4-BE49-F238E27FC236}">
                  <a16:creationId xmlns:a16="http://schemas.microsoft.com/office/drawing/2014/main" id="{24E7DD80-D802-6737-CCCF-A70C7846249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30F357A9-7F32-30D2-FDED-0962D934EFBD}"/>
              </a:ext>
            </a:extLst>
          </p:cNvPr>
          <p:cNvGrpSpPr/>
          <p:nvPr/>
        </p:nvGrpSpPr>
        <p:grpSpPr>
          <a:xfrm>
            <a:off x="6333600" y="1659209"/>
            <a:ext cx="5702400" cy="288000"/>
            <a:chOff x="156000" y="1879963"/>
            <a:chExt cx="5760000" cy="288000"/>
          </a:xfrm>
        </p:grpSpPr>
        <p:sp>
          <p:nvSpPr>
            <p:cNvPr id="12" name="正方形/長方形 11">
              <a:extLst>
                <a:ext uri="{FF2B5EF4-FFF2-40B4-BE49-F238E27FC236}">
                  <a16:creationId xmlns:a16="http://schemas.microsoft.com/office/drawing/2014/main" id="{167EA288-DB09-2908-3C8F-93B5A49101E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海外進出の具体的な方法</a:t>
              </a:r>
            </a:p>
          </p:txBody>
        </p:sp>
        <p:cxnSp>
          <p:nvCxnSpPr>
            <p:cNvPr id="13" name="直線コネクタ 12">
              <a:extLst>
                <a:ext uri="{FF2B5EF4-FFF2-40B4-BE49-F238E27FC236}">
                  <a16:creationId xmlns:a16="http://schemas.microsoft.com/office/drawing/2014/main" id="{76D8B923-B3AE-104B-8B53-C48BEA2CBA4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cxnSp>
        <p:nvCxnSpPr>
          <p:cNvPr id="14" name="Straight Connector 40">
            <a:extLst>
              <a:ext uri="{FF2B5EF4-FFF2-40B4-BE49-F238E27FC236}">
                <a16:creationId xmlns:a16="http://schemas.microsoft.com/office/drawing/2014/main" id="{2F06078F-EFFB-1E00-6889-3CD6F95A0974}"/>
              </a:ext>
            </a:extLst>
          </p:cNvPr>
          <p:cNvCxnSpPr>
            <a:cxnSpLocks/>
          </p:cNvCxnSpPr>
          <p:nvPr/>
        </p:nvCxnSpPr>
        <p:spPr>
          <a:xfrm flipV="1">
            <a:off x="6114792" y="2056250"/>
            <a:ext cx="0" cy="4509024"/>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CBC4F45A-69C9-9C3F-55E1-069739B15003}"/>
              </a:ext>
            </a:extLst>
          </p:cNvPr>
          <p:cNvSpPr/>
          <p:nvPr/>
        </p:nvSpPr>
        <p:spPr>
          <a:xfrm>
            <a:off x="1836017" y="3357741"/>
            <a:ext cx="7868093" cy="2808109"/>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海外進出に向けた戦略</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→中長期的に海外需要を獲得するための戦略を記載すること（必要に応じて、海外需要の獲得に向けた継続的な技術開発計画や部素材調達計画等を踏まえること）。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海外進出の具体的な方法</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→上記の戦略を踏まえて、具体的な海外進出の方法等の道筋を記載すること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6" name="TextBox 24">
            <a:extLst>
              <a:ext uri="{FF2B5EF4-FFF2-40B4-BE49-F238E27FC236}">
                <a16:creationId xmlns:a16="http://schemas.microsoft.com/office/drawing/2014/main" id="{0E9CDFE4-BC7C-6E71-3B48-94BC67F411FC}"/>
              </a:ext>
            </a:extLst>
          </p:cNvPr>
          <p:cNvSpPr txBox="1"/>
          <p:nvPr/>
        </p:nvSpPr>
        <p:spPr>
          <a:xfrm>
            <a:off x="180000" y="2125122"/>
            <a:ext cx="5702395"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4" name="正方形/長方形 3">
            <a:extLst>
              <a:ext uri="{FF2B5EF4-FFF2-40B4-BE49-F238E27FC236}">
                <a16:creationId xmlns:a16="http://schemas.microsoft.com/office/drawing/2014/main" id="{361DCAE0-824B-51F8-BA77-EEC75AB34A62}"/>
              </a:ext>
            </a:extLst>
          </p:cNvPr>
          <p:cNvSpPr/>
          <p:nvPr/>
        </p:nvSpPr>
        <p:spPr>
          <a:xfrm>
            <a:off x="8490858" y="88016"/>
            <a:ext cx="1838874" cy="358373"/>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大企業：必須項目</a:t>
            </a:r>
          </a:p>
        </p:txBody>
      </p:sp>
      <p:sp>
        <p:nvSpPr>
          <p:cNvPr id="17" name="正方形/長方形 16">
            <a:extLst>
              <a:ext uri="{FF2B5EF4-FFF2-40B4-BE49-F238E27FC236}">
                <a16:creationId xmlns:a16="http://schemas.microsoft.com/office/drawing/2014/main" id="{46B427CC-B987-ADC0-5508-260A8C1E32DE}"/>
              </a:ext>
            </a:extLst>
          </p:cNvPr>
          <p:cNvSpPr/>
          <p:nvPr/>
        </p:nvSpPr>
        <p:spPr>
          <a:xfrm>
            <a:off x="10406743" y="93528"/>
            <a:ext cx="1676325" cy="352852"/>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中小等：加点項目</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778239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52892-90AA-47B7-8374-38BA78DB1FF7}"/>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0388571-C94A-59EF-F7F1-816FF1C443E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4" name="think-cell data - do not delete" hidden="1">
                        <a:extLst>
                          <a:ext uri="{FF2B5EF4-FFF2-40B4-BE49-F238E27FC236}">
                            <a16:creationId xmlns:a16="http://schemas.microsoft.com/office/drawing/2014/main" id="{90388571-C94A-59EF-F7F1-816FF1C443E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extBox 40">
            <a:extLst>
              <a:ext uri="{FF2B5EF4-FFF2-40B4-BE49-F238E27FC236}">
                <a16:creationId xmlns:a16="http://schemas.microsoft.com/office/drawing/2014/main" id="{80813384-9373-8C92-67EC-E8EB5C777C4B}"/>
              </a:ext>
            </a:extLst>
          </p:cNvPr>
          <p:cNvSpPr txBox="1"/>
          <p:nvPr/>
        </p:nvSpPr>
        <p:spPr>
          <a:xfrm>
            <a:off x="1799613" y="3043933"/>
            <a:ext cx="2402435" cy="59505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従来技術等をベースとした活動に伴う</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排出量及び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コスト</a:t>
            </a:r>
          </a:p>
        </p:txBody>
      </p:sp>
      <p:sp>
        <p:nvSpPr>
          <p:cNvPr id="10" name="TextBox 40">
            <a:extLst>
              <a:ext uri="{FF2B5EF4-FFF2-40B4-BE49-F238E27FC236}">
                <a16:creationId xmlns:a16="http://schemas.microsoft.com/office/drawing/2014/main" id="{563FA21C-858A-E868-91F7-1FA51646E05D}"/>
              </a:ext>
            </a:extLst>
          </p:cNvPr>
          <p:cNvSpPr txBox="1"/>
          <p:nvPr/>
        </p:nvSpPr>
        <p:spPr>
          <a:xfrm>
            <a:off x="4202048" y="3043939"/>
            <a:ext cx="1407042" cy="59504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12" name="TextBox 40">
            <a:extLst>
              <a:ext uri="{FF2B5EF4-FFF2-40B4-BE49-F238E27FC236}">
                <a16:creationId xmlns:a16="http://schemas.microsoft.com/office/drawing/2014/main" id="{7F3A404E-F578-7CD6-9E54-42FA40826E09}"/>
              </a:ext>
            </a:extLst>
          </p:cNvPr>
          <p:cNvSpPr txBox="1"/>
          <p:nvPr/>
        </p:nvSpPr>
        <p:spPr>
          <a:xfrm>
            <a:off x="4169244" y="2233533"/>
            <a:ext cx="7811224" cy="496607"/>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具体的な活動</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に由来する</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排出</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（例：自社における、石炭など化石燃料を使用した火力発電に由来する</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排出）</a:t>
            </a:r>
          </a:p>
        </p:txBody>
      </p:sp>
      <p:sp>
        <p:nvSpPr>
          <p:cNvPr id="16" name="TextBox 40">
            <a:extLst>
              <a:ext uri="{FF2B5EF4-FFF2-40B4-BE49-F238E27FC236}">
                <a16:creationId xmlns:a16="http://schemas.microsoft.com/office/drawing/2014/main" id="{FA7BC2A4-A569-1E32-EDEC-E791FAD0FD08}"/>
              </a:ext>
            </a:extLst>
          </p:cNvPr>
          <p:cNvSpPr txBox="1"/>
          <p:nvPr/>
        </p:nvSpPr>
        <p:spPr>
          <a:xfrm>
            <a:off x="4202049" y="3696091"/>
            <a:ext cx="1407042" cy="880279"/>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b-1+b-2+b-3</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5" name="TextBox 40">
            <a:extLst>
              <a:ext uri="{FF2B5EF4-FFF2-40B4-BE49-F238E27FC236}">
                <a16:creationId xmlns:a16="http://schemas.microsoft.com/office/drawing/2014/main" id="{9B8F2B93-3344-2732-6DDE-975DEE358FDD}"/>
              </a:ext>
            </a:extLst>
          </p:cNvPr>
          <p:cNvSpPr txBox="1"/>
          <p:nvPr/>
        </p:nvSpPr>
        <p:spPr>
          <a:xfrm>
            <a:off x="180001" y="3043933"/>
            <a:ext cx="1619612" cy="595051"/>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ベースラインとなる</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排出量およびコスト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0" name="TextBox 40">
            <a:extLst>
              <a:ext uri="{FF2B5EF4-FFF2-40B4-BE49-F238E27FC236}">
                <a16:creationId xmlns:a16="http://schemas.microsoft.com/office/drawing/2014/main" id="{5B50ECF9-30FD-490A-22AA-356986F9E2F1}"/>
              </a:ext>
            </a:extLst>
          </p:cNvPr>
          <p:cNvSpPr txBox="1"/>
          <p:nvPr/>
        </p:nvSpPr>
        <p:spPr>
          <a:xfrm>
            <a:off x="1799611" y="2233533"/>
            <a:ext cx="2386183" cy="49661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ベースラインとなる活動の概要</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2" name="TextBox 40">
            <a:extLst>
              <a:ext uri="{FF2B5EF4-FFF2-40B4-BE49-F238E27FC236}">
                <a16:creationId xmlns:a16="http://schemas.microsoft.com/office/drawing/2014/main" id="{14BD8A99-D370-6159-84B4-B6AE716E0B65}"/>
              </a:ext>
            </a:extLst>
          </p:cNvPr>
          <p:cNvSpPr txBox="1"/>
          <p:nvPr/>
        </p:nvSpPr>
        <p:spPr>
          <a:xfrm>
            <a:off x="180000" y="1659835"/>
            <a:ext cx="1619611" cy="1070306"/>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算定の前提条件</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3" name="TextBox 40">
            <a:extLst>
              <a:ext uri="{FF2B5EF4-FFF2-40B4-BE49-F238E27FC236}">
                <a16:creationId xmlns:a16="http://schemas.microsoft.com/office/drawing/2014/main" id="{5ADFAA6B-A890-2E71-D34C-5BA53CD90B12}"/>
              </a:ext>
            </a:extLst>
          </p:cNvPr>
          <p:cNvSpPr txBox="1"/>
          <p:nvPr/>
        </p:nvSpPr>
        <p:spPr>
          <a:xfrm>
            <a:off x="4169245" y="1659834"/>
            <a:ext cx="7811224" cy="496607"/>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）で同一の年度とすること）</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4" name="TextBox 40">
            <a:extLst>
              <a:ext uri="{FF2B5EF4-FFF2-40B4-BE49-F238E27FC236}">
                <a16:creationId xmlns:a16="http://schemas.microsoft.com/office/drawing/2014/main" id="{720F8456-C412-3960-669B-46700070EEBD}"/>
              </a:ext>
            </a:extLst>
          </p:cNvPr>
          <p:cNvSpPr txBox="1"/>
          <p:nvPr/>
        </p:nvSpPr>
        <p:spPr>
          <a:xfrm>
            <a:off x="1799611" y="1659834"/>
            <a:ext cx="2369633" cy="49661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削減量を計算する対象年度</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TextBox 40">
            <a:extLst>
              <a:ext uri="{FF2B5EF4-FFF2-40B4-BE49-F238E27FC236}">
                <a16:creationId xmlns:a16="http://schemas.microsoft.com/office/drawing/2014/main" id="{CA852DA1-EF35-48E7-A4A7-474BE4A51155}"/>
              </a:ext>
            </a:extLst>
          </p:cNvPr>
          <p:cNvSpPr txBox="1"/>
          <p:nvPr/>
        </p:nvSpPr>
        <p:spPr>
          <a:xfrm>
            <a:off x="2094571" y="4663701"/>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b-1</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Scope1</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TextBox 40">
            <a:extLst>
              <a:ext uri="{FF2B5EF4-FFF2-40B4-BE49-F238E27FC236}">
                <a16:creationId xmlns:a16="http://schemas.microsoft.com/office/drawing/2014/main" id="{2D34A523-5F28-2242-9F48-67E094CE710D}"/>
              </a:ext>
            </a:extLst>
          </p:cNvPr>
          <p:cNvSpPr txBox="1"/>
          <p:nvPr/>
        </p:nvSpPr>
        <p:spPr>
          <a:xfrm>
            <a:off x="4202047" y="4663701"/>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37" name="TextBox 40">
            <a:extLst>
              <a:ext uri="{FF2B5EF4-FFF2-40B4-BE49-F238E27FC236}">
                <a16:creationId xmlns:a16="http://schemas.microsoft.com/office/drawing/2014/main" id="{F9641085-15B4-E140-B9E6-1D1570964835}"/>
              </a:ext>
            </a:extLst>
          </p:cNvPr>
          <p:cNvSpPr txBox="1"/>
          <p:nvPr/>
        </p:nvSpPr>
        <p:spPr>
          <a:xfrm>
            <a:off x="2094570" y="5402554"/>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b-2</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Scope2</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TextBox 40">
            <a:extLst>
              <a:ext uri="{FF2B5EF4-FFF2-40B4-BE49-F238E27FC236}">
                <a16:creationId xmlns:a16="http://schemas.microsoft.com/office/drawing/2014/main" id="{6CCAA3BC-3D3A-FA3B-ECEA-7112AAC20859}"/>
              </a:ext>
            </a:extLst>
          </p:cNvPr>
          <p:cNvSpPr txBox="1"/>
          <p:nvPr/>
        </p:nvSpPr>
        <p:spPr>
          <a:xfrm>
            <a:off x="4202047" y="5400586"/>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39" name="TextBox 40">
            <a:extLst>
              <a:ext uri="{FF2B5EF4-FFF2-40B4-BE49-F238E27FC236}">
                <a16:creationId xmlns:a16="http://schemas.microsoft.com/office/drawing/2014/main" id="{B0F960E5-2018-96D2-6463-81F3DBC41486}"/>
              </a:ext>
            </a:extLst>
          </p:cNvPr>
          <p:cNvSpPr txBox="1"/>
          <p:nvPr/>
        </p:nvSpPr>
        <p:spPr>
          <a:xfrm>
            <a:off x="2106442" y="6141408"/>
            <a:ext cx="2095605"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b-3</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Scope3</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TextBox 40">
            <a:extLst>
              <a:ext uri="{FF2B5EF4-FFF2-40B4-BE49-F238E27FC236}">
                <a16:creationId xmlns:a16="http://schemas.microsoft.com/office/drawing/2014/main" id="{7A4F1C20-1592-CB98-0EC5-DFACA25B3FC8}"/>
              </a:ext>
            </a:extLst>
          </p:cNvPr>
          <p:cNvSpPr txBox="1"/>
          <p:nvPr/>
        </p:nvSpPr>
        <p:spPr>
          <a:xfrm>
            <a:off x="4202047" y="6141413"/>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41" name="TextBox 40">
            <a:extLst>
              <a:ext uri="{FF2B5EF4-FFF2-40B4-BE49-F238E27FC236}">
                <a16:creationId xmlns:a16="http://schemas.microsoft.com/office/drawing/2014/main" id="{409685FE-3F92-8F08-CAF2-0EA64035373A}"/>
              </a:ext>
            </a:extLst>
          </p:cNvPr>
          <p:cNvSpPr txBox="1"/>
          <p:nvPr/>
        </p:nvSpPr>
        <p:spPr>
          <a:xfrm>
            <a:off x="7086679" y="3046299"/>
            <a:ext cx="970232" cy="1524371"/>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削減シナリオ</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7" name="TextBox 40">
            <a:extLst>
              <a:ext uri="{FF2B5EF4-FFF2-40B4-BE49-F238E27FC236}">
                <a16:creationId xmlns:a16="http://schemas.microsoft.com/office/drawing/2014/main" id="{AD0F56D7-9BA0-CD53-3D9E-B91AC76A4CFC}"/>
              </a:ext>
            </a:extLst>
          </p:cNvPr>
          <p:cNvSpPr txBox="1"/>
          <p:nvPr/>
        </p:nvSpPr>
        <p:spPr>
          <a:xfrm>
            <a:off x="8056910" y="3046300"/>
            <a:ext cx="3923557" cy="1523209"/>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（例：再生材由来の○○を製造することによって、バージン材から○○を製造する場合と比べて、製造量１トン当たり</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％程度</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CO₂</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が削減可能）</a:t>
            </a:r>
          </a:p>
        </p:txBody>
      </p:sp>
      <p:grpSp>
        <p:nvGrpSpPr>
          <p:cNvPr id="58" name="グループ化 57">
            <a:extLst>
              <a:ext uri="{FF2B5EF4-FFF2-40B4-BE49-F238E27FC236}">
                <a16:creationId xmlns:a16="http://schemas.microsoft.com/office/drawing/2014/main" id="{C330A252-43B0-D00F-62EA-0181C5E804DB}"/>
              </a:ext>
            </a:extLst>
          </p:cNvPr>
          <p:cNvGrpSpPr/>
          <p:nvPr/>
        </p:nvGrpSpPr>
        <p:grpSpPr>
          <a:xfrm>
            <a:off x="1799613" y="3696091"/>
            <a:ext cx="2402436" cy="3108733"/>
            <a:chOff x="1479428" y="3634770"/>
            <a:chExt cx="2402436" cy="2998576"/>
          </a:xfrm>
        </p:grpSpPr>
        <p:sp>
          <p:nvSpPr>
            <p:cNvPr id="11" name="TextBox 40">
              <a:extLst>
                <a:ext uri="{FF2B5EF4-FFF2-40B4-BE49-F238E27FC236}">
                  <a16:creationId xmlns:a16="http://schemas.microsoft.com/office/drawing/2014/main" id="{78A492B7-FA7C-25C8-2B2D-37A3CD0D59E7}"/>
                </a:ext>
              </a:extLst>
            </p:cNvPr>
            <p:cNvSpPr txBox="1"/>
            <p:nvPr/>
          </p:nvSpPr>
          <p:spPr>
            <a:xfrm>
              <a:off x="1479428" y="3634770"/>
              <a:ext cx="2402436" cy="84908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排出量及び（</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コスト</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6" name="正方形/長方形 55">
              <a:extLst>
                <a:ext uri="{FF2B5EF4-FFF2-40B4-BE49-F238E27FC236}">
                  <a16:creationId xmlns:a16="http://schemas.microsoft.com/office/drawing/2014/main" id="{3A884358-1A8B-25E3-B81A-6CA99D0E039F}"/>
                </a:ext>
              </a:extLst>
            </p:cNvPr>
            <p:cNvSpPr/>
            <p:nvPr/>
          </p:nvSpPr>
          <p:spPr bwMode="gray">
            <a:xfrm>
              <a:off x="1479428" y="4479674"/>
              <a:ext cx="248710" cy="2153672"/>
            </a:xfrm>
            <a:prstGeom prst="rect">
              <a:avLst/>
            </a:prstGeom>
            <a:solidFill>
              <a:srgbClr val="E5FFFF"/>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7" name="正方形/長方形 56">
              <a:extLst>
                <a:ext uri="{FF2B5EF4-FFF2-40B4-BE49-F238E27FC236}">
                  <a16:creationId xmlns:a16="http://schemas.microsoft.com/office/drawing/2014/main" id="{352E8A04-0BB7-8BA1-329A-2EFAF48748DE}"/>
                </a:ext>
              </a:extLst>
            </p:cNvPr>
            <p:cNvSpPr/>
            <p:nvPr/>
          </p:nvSpPr>
          <p:spPr bwMode="gray">
            <a:xfrm>
              <a:off x="1487185" y="4450091"/>
              <a:ext cx="234000" cy="107420"/>
            </a:xfrm>
            <a:prstGeom prst="rect">
              <a:avLst/>
            </a:prstGeom>
            <a:solidFill>
              <a:srgbClr val="E5FFFF"/>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6" name="正方形/長方形 5">
            <a:extLst>
              <a:ext uri="{FF2B5EF4-FFF2-40B4-BE49-F238E27FC236}">
                <a16:creationId xmlns:a16="http://schemas.microsoft.com/office/drawing/2014/main" id="{D35AFA95-4AE0-BDAD-39C0-3E475D49A28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grpSp>
        <p:nvGrpSpPr>
          <p:cNvPr id="49" name="グループ化 48">
            <a:extLst>
              <a:ext uri="{FF2B5EF4-FFF2-40B4-BE49-F238E27FC236}">
                <a16:creationId xmlns:a16="http://schemas.microsoft.com/office/drawing/2014/main" id="{27385BF1-FCAA-152A-2781-AB8268AEF09F}"/>
              </a:ext>
            </a:extLst>
          </p:cNvPr>
          <p:cNvGrpSpPr/>
          <p:nvPr/>
        </p:nvGrpSpPr>
        <p:grpSpPr>
          <a:xfrm>
            <a:off x="576536" y="772733"/>
            <a:ext cx="4884802" cy="667601"/>
            <a:chOff x="496899" y="772733"/>
            <a:chExt cx="4884802" cy="667601"/>
          </a:xfrm>
        </p:grpSpPr>
        <p:sp>
          <p:nvSpPr>
            <p:cNvPr id="8" name="正方形/長方形 7">
              <a:extLst>
                <a:ext uri="{FF2B5EF4-FFF2-40B4-BE49-F238E27FC236}">
                  <a16:creationId xmlns:a16="http://schemas.microsoft.com/office/drawing/2014/main" id="{341A4A96-19ED-11BC-0ABB-5F0C970809D9}"/>
                </a:ext>
              </a:extLst>
            </p:cNvPr>
            <p:cNvSpPr/>
            <p:nvPr/>
          </p:nvSpPr>
          <p:spPr>
            <a:xfrm>
              <a:off x="496899" y="1155767"/>
              <a:ext cx="3159616" cy="284567"/>
            </a:xfrm>
            <a:prstGeom prst="rect">
              <a:avLst/>
            </a:prstGeom>
            <a:solidFill>
              <a:schemeClr val="accent6">
                <a:lumMod val="20000"/>
                <a:lumOff val="80000"/>
              </a:schemeClr>
            </a:solidFill>
            <a:ln w="28575">
              <a:noFill/>
            </a:ln>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ベースラインの</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42465058-4F5F-6089-E371-145BDC351045}"/>
                </a:ext>
              </a:extLst>
            </p:cNvPr>
            <p:cNvSpPr/>
            <p:nvPr/>
          </p:nvSpPr>
          <p:spPr>
            <a:xfrm>
              <a:off x="496899" y="772733"/>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87F15985-6EF7-34E9-F264-C962921CE5A2}"/>
                </a:ext>
              </a:extLst>
            </p:cNvPr>
            <p:cNvSpPr/>
            <p:nvPr/>
          </p:nvSpPr>
          <p:spPr>
            <a:xfrm>
              <a:off x="2186815" y="772733"/>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478B28D8-BED9-8643-991A-62E2A30BEBF3}"/>
                </a:ext>
              </a:extLst>
            </p:cNvPr>
            <p:cNvSpPr/>
            <p:nvPr/>
          </p:nvSpPr>
          <p:spPr>
            <a:xfrm>
              <a:off x="4568092" y="966094"/>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削減率</a:t>
              </a:r>
            </a:p>
          </p:txBody>
        </p:sp>
        <p:cxnSp>
          <p:nvCxnSpPr>
            <p:cNvPr id="21" name="直線コネクタ 20">
              <a:extLst>
                <a:ext uri="{FF2B5EF4-FFF2-40B4-BE49-F238E27FC236}">
                  <a16:creationId xmlns:a16="http://schemas.microsoft.com/office/drawing/2014/main" id="{9202F36D-F96D-A6BA-54E0-684D491A831C}"/>
                </a:ext>
              </a:extLst>
            </p:cNvPr>
            <p:cNvCxnSpPr>
              <a:cxnSpLocks/>
            </p:cNvCxnSpPr>
            <p:nvPr/>
          </p:nvCxnSpPr>
          <p:spPr>
            <a:xfrm>
              <a:off x="496899" y="1109455"/>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4" name="正方形/長方形 23">
              <a:extLst>
                <a:ext uri="{FF2B5EF4-FFF2-40B4-BE49-F238E27FC236}">
                  <a16:creationId xmlns:a16="http://schemas.microsoft.com/office/drawing/2014/main" id="{31F6EB76-8BC4-36C3-71C6-BC9E295AA9A6}"/>
                </a:ext>
              </a:extLst>
            </p:cNvPr>
            <p:cNvSpPr/>
            <p:nvPr/>
          </p:nvSpPr>
          <p:spPr>
            <a:xfrm>
              <a:off x="1948308" y="812625"/>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正方形/長方形 25">
              <a:extLst>
                <a:ext uri="{FF2B5EF4-FFF2-40B4-BE49-F238E27FC236}">
                  <a16:creationId xmlns:a16="http://schemas.microsoft.com/office/drawing/2014/main" id="{C9229C29-3266-DBA4-E231-CD2A65EEDA77}"/>
                </a:ext>
              </a:extLst>
            </p:cNvPr>
            <p:cNvSpPr/>
            <p:nvPr/>
          </p:nvSpPr>
          <p:spPr>
            <a:xfrm>
              <a:off x="3786540" y="962139"/>
              <a:ext cx="382705"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100</a:t>
              </a: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正方形/長方形 26">
              <a:extLst>
                <a:ext uri="{FF2B5EF4-FFF2-40B4-BE49-F238E27FC236}">
                  <a16:creationId xmlns:a16="http://schemas.microsoft.com/office/drawing/2014/main" id="{19404940-A50F-5925-52DD-2D8CEC5F1714}"/>
                </a:ext>
              </a:extLst>
            </p:cNvPr>
            <p:cNvSpPr/>
            <p:nvPr/>
          </p:nvSpPr>
          <p:spPr>
            <a:xfrm>
              <a:off x="4185794" y="962139"/>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8" name="正方形/長方形 27">
            <a:extLst>
              <a:ext uri="{FF2B5EF4-FFF2-40B4-BE49-F238E27FC236}">
                <a16:creationId xmlns:a16="http://schemas.microsoft.com/office/drawing/2014/main" id="{E3F21B8D-59FC-2CFC-1F22-467F9F1D9FA9}"/>
              </a:ext>
            </a:extLst>
          </p:cNvPr>
          <p:cNvSpPr/>
          <p:nvPr/>
        </p:nvSpPr>
        <p:spPr bwMode="gray">
          <a:xfrm>
            <a:off x="180000" y="733807"/>
            <a:ext cx="5677875" cy="751357"/>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3" name="テキスト ボックス 12">
            <a:extLst>
              <a:ext uri="{FF2B5EF4-FFF2-40B4-BE49-F238E27FC236}">
                <a16:creationId xmlns:a16="http://schemas.microsoft.com/office/drawing/2014/main" id="{677485DD-FD99-F007-808D-2A2F243A764D}"/>
              </a:ext>
            </a:extLst>
          </p:cNvPr>
          <p:cNvSpPr txBox="1"/>
          <p:nvPr/>
        </p:nvSpPr>
        <p:spPr>
          <a:xfrm>
            <a:off x="4202047" y="2792910"/>
            <a:ext cx="1407042"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p:txBody>
      </p:sp>
      <p:sp>
        <p:nvSpPr>
          <p:cNvPr id="15" name="テキスト ボックス 14">
            <a:extLst>
              <a:ext uri="{FF2B5EF4-FFF2-40B4-BE49-F238E27FC236}">
                <a16:creationId xmlns:a16="http://schemas.microsoft.com/office/drawing/2014/main" id="{2A67648D-F6EF-92BC-C675-BF35B1FD774F}"/>
              </a:ext>
            </a:extLst>
          </p:cNvPr>
          <p:cNvSpPr txBox="1"/>
          <p:nvPr/>
        </p:nvSpPr>
        <p:spPr>
          <a:xfrm>
            <a:off x="8063344" y="2792910"/>
            <a:ext cx="3913281"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削減量・削減率・削減コスト</a:t>
            </a:r>
          </a:p>
        </p:txBody>
      </p:sp>
      <p:sp>
        <p:nvSpPr>
          <p:cNvPr id="31" name="TextBox 40">
            <a:extLst>
              <a:ext uri="{FF2B5EF4-FFF2-40B4-BE49-F238E27FC236}">
                <a16:creationId xmlns:a16="http://schemas.microsoft.com/office/drawing/2014/main" id="{F471062E-1A9C-1B7D-594C-B2D5681F8323}"/>
              </a:ext>
            </a:extLst>
          </p:cNvPr>
          <p:cNvSpPr txBox="1"/>
          <p:nvPr/>
        </p:nvSpPr>
        <p:spPr>
          <a:xfrm>
            <a:off x="180000" y="3696097"/>
            <a:ext cx="1619612" cy="3108727"/>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新規に導入する技術等をベースとした活動に</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伴う</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排出量及びコスト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2" name="TextBox 40">
            <a:extLst>
              <a:ext uri="{FF2B5EF4-FFF2-40B4-BE49-F238E27FC236}">
                <a16:creationId xmlns:a16="http://schemas.microsoft.com/office/drawing/2014/main" id="{1D7D180E-6E5E-E4AD-7C67-F464667D1EA1}"/>
              </a:ext>
            </a:extLst>
          </p:cNvPr>
          <p:cNvSpPr txBox="1"/>
          <p:nvPr/>
        </p:nvSpPr>
        <p:spPr>
          <a:xfrm>
            <a:off x="5679637" y="3046300"/>
            <a:ext cx="1296226" cy="59504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yy</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43" name="TextBox 40">
            <a:extLst>
              <a:ext uri="{FF2B5EF4-FFF2-40B4-BE49-F238E27FC236}">
                <a16:creationId xmlns:a16="http://schemas.microsoft.com/office/drawing/2014/main" id="{A17CAE4F-33E7-A6A5-E593-553408B648C6}"/>
              </a:ext>
            </a:extLst>
          </p:cNvPr>
          <p:cNvSpPr txBox="1"/>
          <p:nvPr/>
        </p:nvSpPr>
        <p:spPr>
          <a:xfrm>
            <a:off x="5679637" y="3691752"/>
            <a:ext cx="1296226" cy="880282"/>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yy</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44" name="テキスト ボックス 43">
            <a:extLst>
              <a:ext uri="{FF2B5EF4-FFF2-40B4-BE49-F238E27FC236}">
                <a16:creationId xmlns:a16="http://schemas.microsoft.com/office/drawing/2014/main" id="{7FC386B0-99E9-6F57-8533-C1C406E13C93}"/>
              </a:ext>
            </a:extLst>
          </p:cNvPr>
          <p:cNvSpPr txBox="1"/>
          <p:nvPr/>
        </p:nvSpPr>
        <p:spPr>
          <a:xfrm>
            <a:off x="5679958" y="2792910"/>
            <a:ext cx="1295905"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コスト</a:t>
            </a:r>
          </a:p>
        </p:txBody>
      </p:sp>
      <p:sp>
        <p:nvSpPr>
          <p:cNvPr id="53" name="TextBox 40">
            <a:extLst>
              <a:ext uri="{FF2B5EF4-FFF2-40B4-BE49-F238E27FC236}">
                <a16:creationId xmlns:a16="http://schemas.microsoft.com/office/drawing/2014/main" id="{B1F6D09E-CA6F-A720-7D5C-9F349CB662B0}"/>
              </a:ext>
            </a:extLst>
          </p:cNvPr>
          <p:cNvSpPr txBox="1"/>
          <p:nvPr/>
        </p:nvSpPr>
        <p:spPr>
          <a:xfrm>
            <a:off x="7086679" y="4663150"/>
            <a:ext cx="970232" cy="1283571"/>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削減量・</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削減率</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4" name="TextBox 40">
            <a:extLst>
              <a:ext uri="{FF2B5EF4-FFF2-40B4-BE49-F238E27FC236}">
                <a16:creationId xmlns:a16="http://schemas.microsoft.com/office/drawing/2014/main" id="{AF61E760-D8B1-DE38-8CE8-3C4EAF737C2B}"/>
              </a:ext>
            </a:extLst>
          </p:cNvPr>
          <p:cNvSpPr txBox="1"/>
          <p:nvPr/>
        </p:nvSpPr>
        <p:spPr>
          <a:xfrm>
            <a:off x="8056911" y="4664979"/>
            <a:ext cx="2793898" cy="38383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年間当たりの生産量・消費量：</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単位</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10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5" name="TextBox 40">
            <a:extLst>
              <a:ext uri="{FF2B5EF4-FFF2-40B4-BE49-F238E27FC236}">
                <a16:creationId xmlns:a16="http://schemas.microsoft.com/office/drawing/2014/main" id="{0B2EFDA6-FB3F-E288-5EBB-4F77DBA12619}"/>
              </a:ext>
            </a:extLst>
          </p:cNvPr>
          <p:cNvSpPr txBox="1"/>
          <p:nvPr/>
        </p:nvSpPr>
        <p:spPr>
          <a:xfrm>
            <a:off x="10850809" y="4660446"/>
            <a:ext cx="1129658" cy="38836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p>
        </p:txBody>
      </p:sp>
      <p:sp>
        <p:nvSpPr>
          <p:cNvPr id="59" name="TextBox 40">
            <a:extLst>
              <a:ext uri="{FF2B5EF4-FFF2-40B4-BE49-F238E27FC236}">
                <a16:creationId xmlns:a16="http://schemas.microsoft.com/office/drawing/2014/main" id="{8CBD959F-6AA7-C5AA-0027-4C7B55FFFC90}"/>
              </a:ext>
            </a:extLst>
          </p:cNvPr>
          <p:cNvSpPr txBox="1"/>
          <p:nvPr/>
        </p:nvSpPr>
        <p:spPr>
          <a:xfrm>
            <a:off x="8056911" y="5562891"/>
            <a:ext cx="2793898" cy="38383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削減率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 100</a:t>
            </a:r>
            <a:endParaRPr kumimoji="1" lang="en-US" altLang="ja-JP" sz="10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0" name="TextBox 40">
            <a:extLst>
              <a:ext uri="{FF2B5EF4-FFF2-40B4-BE49-F238E27FC236}">
                <a16:creationId xmlns:a16="http://schemas.microsoft.com/office/drawing/2014/main" id="{5D7B4B87-D08F-7296-3879-1A084184F239}"/>
              </a:ext>
            </a:extLst>
          </p:cNvPr>
          <p:cNvSpPr txBox="1"/>
          <p:nvPr/>
        </p:nvSpPr>
        <p:spPr>
          <a:xfrm>
            <a:off x="10846966" y="5562891"/>
            <a:ext cx="1129659" cy="383830"/>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 </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2" name="TextBox 40">
            <a:extLst>
              <a:ext uri="{FF2B5EF4-FFF2-40B4-BE49-F238E27FC236}">
                <a16:creationId xmlns:a16="http://schemas.microsoft.com/office/drawing/2014/main" id="{96B0A0D8-F3CF-260F-9783-CA569F773035}"/>
              </a:ext>
            </a:extLst>
          </p:cNvPr>
          <p:cNvSpPr txBox="1"/>
          <p:nvPr/>
        </p:nvSpPr>
        <p:spPr>
          <a:xfrm>
            <a:off x="8056259" y="5118148"/>
            <a:ext cx="2790708" cy="38383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削減量：</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x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0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TextBox 40">
            <a:extLst>
              <a:ext uri="{FF2B5EF4-FFF2-40B4-BE49-F238E27FC236}">
                <a16:creationId xmlns:a16="http://schemas.microsoft.com/office/drawing/2014/main" id="{546892DE-A490-7ED0-EE86-E400CDCB83E1}"/>
              </a:ext>
            </a:extLst>
          </p:cNvPr>
          <p:cNvSpPr txBox="1"/>
          <p:nvPr/>
        </p:nvSpPr>
        <p:spPr>
          <a:xfrm>
            <a:off x="10846970" y="5118147"/>
            <a:ext cx="1129659" cy="383830"/>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p>
        </p:txBody>
      </p:sp>
      <p:sp>
        <p:nvSpPr>
          <p:cNvPr id="45" name="TextBox 40">
            <a:extLst>
              <a:ext uri="{FF2B5EF4-FFF2-40B4-BE49-F238E27FC236}">
                <a16:creationId xmlns:a16="http://schemas.microsoft.com/office/drawing/2014/main" id="{10C8BB27-D8C5-00B0-AE3D-38099547804A}"/>
              </a:ext>
            </a:extLst>
          </p:cNvPr>
          <p:cNvSpPr txBox="1"/>
          <p:nvPr/>
        </p:nvSpPr>
        <p:spPr>
          <a:xfrm>
            <a:off x="7086026" y="6022269"/>
            <a:ext cx="970232" cy="410931"/>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削減コスト</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0" name="TextBox 40">
            <a:extLst>
              <a:ext uri="{FF2B5EF4-FFF2-40B4-BE49-F238E27FC236}">
                <a16:creationId xmlns:a16="http://schemas.microsoft.com/office/drawing/2014/main" id="{D178FB1D-DDCD-A423-4FBC-87D1721A8650}"/>
              </a:ext>
            </a:extLst>
          </p:cNvPr>
          <p:cNvSpPr txBox="1"/>
          <p:nvPr/>
        </p:nvSpPr>
        <p:spPr>
          <a:xfrm>
            <a:off x="8063344" y="6022269"/>
            <a:ext cx="2800332" cy="41093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e</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0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1" name="TextBox 40">
            <a:extLst>
              <a:ext uri="{FF2B5EF4-FFF2-40B4-BE49-F238E27FC236}">
                <a16:creationId xmlns:a16="http://schemas.microsoft.com/office/drawing/2014/main" id="{FA1069F4-D187-E822-5709-8BE174FF968B}"/>
              </a:ext>
            </a:extLst>
          </p:cNvPr>
          <p:cNvSpPr txBox="1"/>
          <p:nvPr/>
        </p:nvSpPr>
        <p:spPr>
          <a:xfrm>
            <a:off x="10850810" y="6022267"/>
            <a:ext cx="1125816" cy="410931"/>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endParaRPr kumimoji="1" lang="ja-JP" altLang="en-US"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68" name="正方形/長方形 67">
            <a:extLst>
              <a:ext uri="{FF2B5EF4-FFF2-40B4-BE49-F238E27FC236}">
                <a16:creationId xmlns:a16="http://schemas.microsoft.com/office/drawing/2014/main" id="{0297F262-548D-C12B-067D-956D1AF7B571}"/>
              </a:ext>
            </a:extLst>
          </p:cNvPr>
          <p:cNvSpPr/>
          <p:nvPr/>
        </p:nvSpPr>
        <p:spPr bwMode="gray">
          <a:xfrm>
            <a:off x="6334127" y="733807"/>
            <a:ext cx="5646343" cy="757849"/>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nvGrpSpPr>
          <p:cNvPr id="61" name="グループ化 60">
            <a:extLst>
              <a:ext uri="{FF2B5EF4-FFF2-40B4-BE49-F238E27FC236}">
                <a16:creationId xmlns:a16="http://schemas.microsoft.com/office/drawing/2014/main" id="{C85C3EF3-8EED-C97F-E83D-31690D37E345}"/>
              </a:ext>
            </a:extLst>
          </p:cNvPr>
          <p:cNvGrpSpPr/>
          <p:nvPr/>
        </p:nvGrpSpPr>
        <p:grpSpPr>
          <a:xfrm>
            <a:off x="6815420" y="766950"/>
            <a:ext cx="4683757" cy="705984"/>
            <a:chOff x="6949092" y="766950"/>
            <a:chExt cx="4683757" cy="705984"/>
          </a:xfrm>
        </p:grpSpPr>
        <p:sp>
          <p:nvSpPr>
            <p:cNvPr id="63" name="正方形/長方形 62">
              <a:extLst>
                <a:ext uri="{FF2B5EF4-FFF2-40B4-BE49-F238E27FC236}">
                  <a16:creationId xmlns:a16="http://schemas.microsoft.com/office/drawing/2014/main" id="{C93E4975-CD4B-D292-2C1F-90320032E004}"/>
                </a:ext>
              </a:extLst>
            </p:cNvPr>
            <p:cNvSpPr/>
            <p:nvPr/>
          </p:nvSpPr>
          <p:spPr>
            <a:xfrm>
              <a:off x="10819240" y="972328"/>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削減コスト</a:t>
              </a:r>
            </a:p>
          </p:txBody>
        </p:sp>
        <p:cxnSp>
          <p:nvCxnSpPr>
            <p:cNvPr id="64" name="直線コネクタ 63">
              <a:extLst>
                <a:ext uri="{FF2B5EF4-FFF2-40B4-BE49-F238E27FC236}">
                  <a16:creationId xmlns:a16="http://schemas.microsoft.com/office/drawing/2014/main" id="{C9C6D9BB-DD73-9851-F1C0-9C3E31C10F6D}"/>
                </a:ext>
              </a:extLst>
            </p:cNvPr>
            <p:cNvCxnSpPr>
              <a:cxnSpLocks/>
            </p:cNvCxnSpPr>
            <p:nvPr/>
          </p:nvCxnSpPr>
          <p:spPr>
            <a:xfrm>
              <a:off x="6949094" y="1115689"/>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65" name="正方形/長方形 64">
              <a:extLst>
                <a:ext uri="{FF2B5EF4-FFF2-40B4-BE49-F238E27FC236}">
                  <a16:creationId xmlns:a16="http://schemas.microsoft.com/office/drawing/2014/main" id="{A157D13E-A136-3E12-DDC0-1EE29B895E88}"/>
                </a:ext>
              </a:extLst>
            </p:cNvPr>
            <p:cNvSpPr/>
            <p:nvPr/>
          </p:nvSpPr>
          <p:spPr>
            <a:xfrm>
              <a:off x="8400503" y="818859"/>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7" name="正方形/長方形 66">
              <a:extLst>
                <a:ext uri="{FF2B5EF4-FFF2-40B4-BE49-F238E27FC236}">
                  <a16:creationId xmlns:a16="http://schemas.microsoft.com/office/drawing/2014/main" id="{4D4BAF02-7F08-4274-C5C7-411DD5CA4AD0}"/>
                </a:ext>
              </a:extLst>
            </p:cNvPr>
            <p:cNvSpPr/>
            <p:nvPr/>
          </p:nvSpPr>
          <p:spPr>
            <a:xfrm>
              <a:off x="10295469" y="968373"/>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9" name="正方形/長方形 68">
              <a:extLst>
                <a:ext uri="{FF2B5EF4-FFF2-40B4-BE49-F238E27FC236}">
                  <a16:creationId xmlns:a16="http://schemas.microsoft.com/office/drawing/2014/main" id="{758E65C9-EE2C-2390-5E06-0E7FEA03CC19}"/>
                </a:ext>
              </a:extLst>
            </p:cNvPr>
            <p:cNvSpPr/>
            <p:nvPr/>
          </p:nvSpPr>
          <p:spPr>
            <a:xfrm>
              <a:off x="6949093" y="1159852"/>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0" name="正方形/長方形 69">
              <a:extLst>
                <a:ext uri="{FF2B5EF4-FFF2-40B4-BE49-F238E27FC236}">
                  <a16:creationId xmlns:a16="http://schemas.microsoft.com/office/drawing/2014/main" id="{E385D600-E30B-79CC-C139-5B072DD89952}"/>
                </a:ext>
              </a:extLst>
            </p:cNvPr>
            <p:cNvSpPr/>
            <p:nvPr/>
          </p:nvSpPr>
          <p:spPr>
            <a:xfrm>
              <a:off x="8639009" y="1159852"/>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2" name="正方形/長方形 71">
              <a:extLst>
                <a:ext uri="{FF2B5EF4-FFF2-40B4-BE49-F238E27FC236}">
                  <a16:creationId xmlns:a16="http://schemas.microsoft.com/office/drawing/2014/main" id="{05131254-080E-C387-B6A2-FDF2B23573E0}"/>
                </a:ext>
              </a:extLst>
            </p:cNvPr>
            <p:cNvSpPr/>
            <p:nvPr/>
          </p:nvSpPr>
          <p:spPr>
            <a:xfrm>
              <a:off x="8400502" y="1199744"/>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5" name="正方形/長方形 74">
              <a:extLst>
                <a:ext uri="{FF2B5EF4-FFF2-40B4-BE49-F238E27FC236}">
                  <a16:creationId xmlns:a16="http://schemas.microsoft.com/office/drawing/2014/main" id="{CA3BC8DC-845A-BD46-B43B-210D54DCABB6}"/>
                </a:ext>
              </a:extLst>
            </p:cNvPr>
            <p:cNvSpPr/>
            <p:nvPr/>
          </p:nvSpPr>
          <p:spPr>
            <a:xfrm>
              <a:off x="8651197" y="769172"/>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従来技術等をベースとした活動に伴うコスト</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6" name="正方形/長方形 75">
              <a:extLst>
                <a:ext uri="{FF2B5EF4-FFF2-40B4-BE49-F238E27FC236}">
                  <a16:creationId xmlns:a16="http://schemas.microsoft.com/office/drawing/2014/main" id="{B091254F-9A69-3F8E-707C-EE2D86F49930}"/>
                </a:ext>
              </a:extLst>
            </p:cNvPr>
            <p:cNvSpPr/>
            <p:nvPr/>
          </p:nvSpPr>
          <p:spPr>
            <a:xfrm>
              <a:off x="6949092" y="766950"/>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新規に導入する技術等をベースとした活動に伴うコスト</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7" name="タイトル 6">
            <a:extLst>
              <a:ext uri="{FF2B5EF4-FFF2-40B4-BE49-F238E27FC236}">
                <a16:creationId xmlns:a16="http://schemas.microsoft.com/office/drawing/2014/main" id="{579C1A95-11DD-674F-E00D-CDFCB55B1072}"/>
              </a:ext>
            </a:extLst>
          </p:cNvPr>
          <p:cNvSpPr>
            <a:spLocks noGrp="1"/>
          </p:cNvSpPr>
          <p:nvPr>
            <p:ph type="title"/>
          </p:nvPr>
        </p:nvSpPr>
        <p:spPr/>
        <p:txBody>
          <a:bodyPr vert="horz" rIns="91440">
            <a:normAutofit fontScale="90000"/>
          </a:bodyPr>
          <a:lstStyle/>
          <a:p>
            <a:r>
              <a:rPr lang="ja-JP" altLang="en-US"/>
              <a:t>［③ア］間接補助事業による</a:t>
            </a:r>
            <a:r>
              <a:rPr lang="en-US" altLang="ja-JP"/>
              <a:t>CO2</a:t>
            </a:r>
            <a:r>
              <a:rPr lang="ja-JP" altLang="en-US"/>
              <a:t>排出削減効果</a:t>
            </a:r>
            <a:br>
              <a:rPr lang="en-US" altLang="ja-JP"/>
            </a:br>
            <a:r>
              <a:rPr lang="ja-JP" altLang="en-US"/>
              <a:t>　　　　　（</a:t>
            </a:r>
            <a:r>
              <a:rPr lang="zh-CN" altLang="en-US"/>
              <a:t>脱炭素効果（定量的要件）</a:t>
            </a:r>
            <a:r>
              <a:rPr lang="ja-JP" altLang="en-US"/>
              <a:t>　間接補助事業による国内の</a:t>
            </a:r>
            <a:r>
              <a:rPr lang="en-US" altLang="ja-JP"/>
              <a:t>CO</a:t>
            </a:r>
            <a:r>
              <a:rPr lang="en-US" altLang="ja-JP" baseline="-25000"/>
              <a:t>2</a:t>
            </a:r>
            <a:r>
              <a:rPr lang="ja-JP" altLang="en-US"/>
              <a:t>排出削減効果）</a:t>
            </a:r>
          </a:p>
        </p:txBody>
      </p:sp>
      <p:sp>
        <p:nvSpPr>
          <p:cNvPr id="29" name="正方形/長方形 28">
            <a:extLst>
              <a:ext uri="{FF2B5EF4-FFF2-40B4-BE49-F238E27FC236}">
                <a16:creationId xmlns:a16="http://schemas.microsoft.com/office/drawing/2014/main" id="{67C4A2DD-2707-9939-619A-D332A1494817}"/>
              </a:ext>
            </a:extLst>
          </p:cNvPr>
          <p:cNvSpPr/>
          <p:nvPr/>
        </p:nvSpPr>
        <p:spPr>
          <a:xfrm>
            <a:off x="2161953" y="3866451"/>
            <a:ext cx="7868093" cy="2274959"/>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→技術導入等による</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CO</a:t>
            </a:r>
            <a:r>
              <a:rPr kumimoji="1" lang="en-US" altLang="ja-JP" sz="1400" b="0" i="0" u="none" strike="noStrike" kern="1200" cap="none" spc="0" normalizeH="0" baseline="-2500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削減効果を数字で裏付けること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8170CF19-B047-0BFB-CA63-7F86B51A43BF}"/>
              </a:ext>
            </a:extLst>
          </p:cNvPr>
          <p:cNvSpPr>
            <a:spLocks noGrp="1"/>
          </p:cNvSpPr>
          <p:nvPr>
            <p:ph type="sldNum" sz="quarter" idx="14"/>
          </p:nvPr>
        </p:nvSpPr>
        <p:spPr/>
        <p:txBody>
          <a:bodyPr/>
          <a:lstStyle/>
          <a:p>
            <a:fld id="{D9550142-B990-490A-A107-ED7302A7FD52}" type="slidenum">
              <a:rPr lang="en-US" altLang="ja-JP" smtClean="0"/>
              <a:pPr/>
              <a:t>34</a:t>
            </a:fld>
            <a:endParaRPr lang="en-US" altLang="ja-JP">
              <a:solidFill>
                <a:schemeClr val="tx1"/>
              </a:solidFill>
            </a:endParaRPr>
          </a:p>
        </p:txBody>
      </p:sp>
    </p:spTree>
    <p:extLst>
      <p:ext uri="{BB962C8B-B14F-4D97-AF65-F5344CB8AC3E}">
        <p14:creationId xmlns:p14="http://schemas.microsoft.com/office/powerpoint/2010/main" val="3286018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071C5-E292-E98C-1A7E-F75D9690EBF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7C837D0-9D14-7530-9F76-DCA54A8D64C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6" name="think-cell data - do not delete" hidden="1">
                        <a:extLst>
                          <a:ext uri="{FF2B5EF4-FFF2-40B4-BE49-F238E27FC236}">
                            <a16:creationId xmlns:a16="http://schemas.microsoft.com/office/drawing/2014/main" id="{67C837D0-9D14-7530-9F76-DCA54A8D64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E79C3ED0-16E2-0C9F-215F-EFAD1C70956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8" name="TextBox 40">
            <a:extLst>
              <a:ext uri="{FF2B5EF4-FFF2-40B4-BE49-F238E27FC236}">
                <a16:creationId xmlns:a16="http://schemas.microsoft.com/office/drawing/2014/main" id="{14939385-704A-E98C-BD24-530EF3FC59A9}"/>
              </a:ext>
            </a:extLst>
          </p:cNvPr>
          <p:cNvSpPr txBox="1"/>
          <p:nvPr/>
        </p:nvSpPr>
        <p:spPr>
          <a:xfrm>
            <a:off x="1799614" y="1780022"/>
            <a:ext cx="2402435" cy="57544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従来技術等をベースとした活動に伴う</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排出量</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及び （</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コスト</a:t>
            </a:r>
          </a:p>
        </p:txBody>
      </p:sp>
      <p:sp>
        <p:nvSpPr>
          <p:cNvPr id="19" name="TextBox 40">
            <a:extLst>
              <a:ext uri="{FF2B5EF4-FFF2-40B4-BE49-F238E27FC236}">
                <a16:creationId xmlns:a16="http://schemas.microsoft.com/office/drawing/2014/main" id="{F3D2DEAF-9E57-2793-139D-C5BC0DEE1F2F}"/>
              </a:ext>
            </a:extLst>
          </p:cNvPr>
          <p:cNvSpPr txBox="1"/>
          <p:nvPr/>
        </p:nvSpPr>
        <p:spPr>
          <a:xfrm>
            <a:off x="4202048" y="1780028"/>
            <a:ext cx="1407042" cy="57544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3" name="TextBox 40">
            <a:extLst>
              <a:ext uri="{FF2B5EF4-FFF2-40B4-BE49-F238E27FC236}">
                <a16:creationId xmlns:a16="http://schemas.microsoft.com/office/drawing/2014/main" id="{B00C60B9-C22A-54B7-A168-BE19040F627D}"/>
              </a:ext>
            </a:extLst>
          </p:cNvPr>
          <p:cNvSpPr txBox="1"/>
          <p:nvPr/>
        </p:nvSpPr>
        <p:spPr>
          <a:xfrm>
            <a:off x="4202049" y="2431828"/>
            <a:ext cx="1407042" cy="880279"/>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b-1+b-2+b-3</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4" name="TextBox 40">
            <a:extLst>
              <a:ext uri="{FF2B5EF4-FFF2-40B4-BE49-F238E27FC236}">
                <a16:creationId xmlns:a16="http://schemas.microsoft.com/office/drawing/2014/main" id="{AE6CD296-4C8E-DA6C-E1F4-CCD054ADD58D}"/>
              </a:ext>
            </a:extLst>
          </p:cNvPr>
          <p:cNvSpPr txBox="1"/>
          <p:nvPr/>
        </p:nvSpPr>
        <p:spPr>
          <a:xfrm>
            <a:off x="180002" y="1780022"/>
            <a:ext cx="1619612" cy="575449"/>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ベースラインとなる</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排出量およびコスト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5" name="TextBox 40">
            <a:extLst>
              <a:ext uri="{FF2B5EF4-FFF2-40B4-BE49-F238E27FC236}">
                <a16:creationId xmlns:a16="http://schemas.microsoft.com/office/drawing/2014/main" id="{A84637A1-544F-8147-4872-0E368DA4A6A8}"/>
              </a:ext>
            </a:extLst>
          </p:cNvPr>
          <p:cNvSpPr txBox="1"/>
          <p:nvPr/>
        </p:nvSpPr>
        <p:spPr>
          <a:xfrm>
            <a:off x="2094571" y="3399438"/>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b-1</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Scope1</a:t>
            </a:r>
            <a:endParaRPr kumimoji="1" lang="en-US" altLang="ja-JP" sz="10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26" name="TextBox 40">
            <a:extLst>
              <a:ext uri="{FF2B5EF4-FFF2-40B4-BE49-F238E27FC236}">
                <a16:creationId xmlns:a16="http://schemas.microsoft.com/office/drawing/2014/main" id="{431ED257-4BB0-8532-9245-86192684F925}"/>
              </a:ext>
            </a:extLst>
          </p:cNvPr>
          <p:cNvSpPr txBox="1"/>
          <p:nvPr/>
        </p:nvSpPr>
        <p:spPr>
          <a:xfrm>
            <a:off x="4202047" y="3399438"/>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7" name="TextBox 40">
            <a:extLst>
              <a:ext uri="{FF2B5EF4-FFF2-40B4-BE49-F238E27FC236}">
                <a16:creationId xmlns:a16="http://schemas.microsoft.com/office/drawing/2014/main" id="{09863F58-5548-5721-8F56-3FF4D5DFA047}"/>
              </a:ext>
            </a:extLst>
          </p:cNvPr>
          <p:cNvSpPr txBox="1"/>
          <p:nvPr/>
        </p:nvSpPr>
        <p:spPr>
          <a:xfrm>
            <a:off x="2094570" y="4138291"/>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b-2</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Scope2</a:t>
            </a:r>
            <a:endParaRPr kumimoji="1" lang="en-US" altLang="ja-JP" sz="10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28" name="TextBox 40">
            <a:extLst>
              <a:ext uri="{FF2B5EF4-FFF2-40B4-BE49-F238E27FC236}">
                <a16:creationId xmlns:a16="http://schemas.microsoft.com/office/drawing/2014/main" id="{6A6309E5-47F1-8654-1BEA-EEF7FFDD19E7}"/>
              </a:ext>
            </a:extLst>
          </p:cNvPr>
          <p:cNvSpPr txBox="1"/>
          <p:nvPr/>
        </p:nvSpPr>
        <p:spPr>
          <a:xfrm>
            <a:off x="4202047" y="4136323"/>
            <a:ext cx="1407043" cy="66735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9" name="TextBox 40">
            <a:extLst>
              <a:ext uri="{FF2B5EF4-FFF2-40B4-BE49-F238E27FC236}">
                <a16:creationId xmlns:a16="http://schemas.microsoft.com/office/drawing/2014/main" id="{36024455-CD2B-FC37-7851-AC5EB4DBBABC}"/>
              </a:ext>
            </a:extLst>
          </p:cNvPr>
          <p:cNvSpPr txBox="1"/>
          <p:nvPr/>
        </p:nvSpPr>
        <p:spPr>
          <a:xfrm>
            <a:off x="2106442" y="4877145"/>
            <a:ext cx="2095605"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b-3</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Scope3</a:t>
            </a:r>
            <a:endParaRPr kumimoji="1" lang="en-US" altLang="ja-JP" sz="10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30" name="TextBox 40">
            <a:extLst>
              <a:ext uri="{FF2B5EF4-FFF2-40B4-BE49-F238E27FC236}">
                <a16:creationId xmlns:a16="http://schemas.microsoft.com/office/drawing/2014/main" id="{CA677212-CC34-59D6-6569-6B68E837F2EC}"/>
              </a:ext>
            </a:extLst>
          </p:cNvPr>
          <p:cNvSpPr txBox="1"/>
          <p:nvPr/>
        </p:nvSpPr>
        <p:spPr>
          <a:xfrm>
            <a:off x="4202047" y="4873209"/>
            <a:ext cx="1407043" cy="656848"/>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grpSp>
        <p:nvGrpSpPr>
          <p:cNvPr id="31" name="グループ化 30">
            <a:extLst>
              <a:ext uri="{FF2B5EF4-FFF2-40B4-BE49-F238E27FC236}">
                <a16:creationId xmlns:a16="http://schemas.microsoft.com/office/drawing/2014/main" id="{72693F5C-F934-356D-7C47-4816531556F0}"/>
              </a:ext>
            </a:extLst>
          </p:cNvPr>
          <p:cNvGrpSpPr/>
          <p:nvPr/>
        </p:nvGrpSpPr>
        <p:grpSpPr>
          <a:xfrm>
            <a:off x="1799612" y="2431828"/>
            <a:ext cx="2402437" cy="3108733"/>
            <a:chOff x="1479427" y="3634770"/>
            <a:chExt cx="2402437" cy="2998576"/>
          </a:xfrm>
        </p:grpSpPr>
        <p:sp>
          <p:nvSpPr>
            <p:cNvPr id="32" name="TextBox 40">
              <a:extLst>
                <a:ext uri="{FF2B5EF4-FFF2-40B4-BE49-F238E27FC236}">
                  <a16:creationId xmlns:a16="http://schemas.microsoft.com/office/drawing/2014/main" id="{DCB12C84-7AF8-C4BB-D3C2-00EFE26A57C0}"/>
                </a:ext>
              </a:extLst>
            </p:cNvPr>
            <p:cNvSpPr txBox="1"/>
            <p:nvPr/>
          </p:nvSpPr>
          <p:spPr>
            <a:xfrm>
              <a:off x="1479428" y="3634770"/>
              <a:ext cx="2402436" cy="84908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排出量及び（</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コスト</a:t>
              </a:r>
              <a:endPar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33" name="正方形/長方形 32">
              <a:extLst>
                <a:ext uri="{FF2B5EF4-FFF2-40B4-BE49-F238E27FC236}">
                  <a16:creationId xmlns:a16="http://schemas.microsoft.com/office/drawing/2014/main" id="{8BC63220-869A-79E0-F8C2-255A130711A2}"/>
                </a:ext>
              </a:extLst>
            </p:cNvPr>
            <p:cNvSpPr/>
            <p:nvPr/>
          </p:nvSpPr>
          <p:spPr bwMode="gray">
            <a:xfrm>
              <a:off x="1479428" y="4479674"/>
              <a:ext cx="248710" cy="2153672"/>
            </a:xfrm>
            <a:prstGeom prst="rect">
              <a:avLst/>
            </a:prstGeom>
            <a:solidFill>
              <a:srgbClr val="E5FFFF"/>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4" name="正方形/長方形 33">
              <a:extLst>
                <a:ext uri="{FF2B5EF4-FFF2-40B4-BE49-F238E27FC236}">
                  <a16:creationId xmlns:a16="http://schemas.microsoft.com/office/drawing/2014/main" id="{1D213AEB-801B-09ED-BFFC-8728D992F967}"/>
                </a:ext>
              </a:extLst>
            </p:cNvPr>
            <p:cNvSpPr/>
            <p:nvPr/>
          </p:nvSpPr>
          <p:spPr bwMode="gray">
            <a:xfrm>
              <a:off x="1479427" y="4450091"/>
              <a:ext cx="248710" cy="44099"/>
            </a:xfrm>
            <a:prstGeom prst="rect">
              <a:avLst/>
            </a:prstGeom>
            <a:solidFill>
              <a:srgbClr val="E5FFFF"/>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sp>
        <p:nvSpPr>
          <p:cNvPr id="36" name="TextBox 40">
            <a:extLst>
              <a:ext uri="{FF2B5EF4-FFF2-40B4-BE49-F238E27FC236}">
                <a16:creationId xmlns:a16="http://schemas.microsoft.com/office/drawing/2014/main" id="{FBB5F3B1-9C9F-1665-CC97-8C269ACE86D2}"/>
              </a:ext>
            </a:extLst>
          </p:cNvPr>
          <p:cNvSpPr txBox="1"/>
          <p:nvPr/>
        </p:nvSpPr>
        <p:spPr>
          <a:xfrm>
            <a:off x="180000" y="2431834"/>
            <a:ext cx="1619612" cy="3108727"/>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新規に導入する技術等をベースとした活動に</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伴う</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排出量及びコスト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TextBox 40">
            <a:extLst>
              <a:ext uri="{FF2B5EF4-FFF2-40B4-BE49-F238E27FC236}">
                <a16:creationId xmlns:a16="http://schemas.microsoft.com/office/drawing/2014/main" id="{9B184D00-0AC2-4457-E5E5-32A10A52A9F5}"/>
              </a:ext>
            </a:extLst>
          </p:cNvPr>
          <p:cNvSpPr txBox="1"/>
          <p:nvPr/>
        </p:nvSpPr>
        <p:spPr>
          <a:xfrm>
            <a:off x="5715602" y="1780028"/>
            <a:ext cx="720804" cy="4625576"/>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導出</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根拠</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TextBox 40">
            <a:extLst>
              <a:ext uri="{FF2B5EF4-FFF2-40B4-BE49-F238E27FC236}">
                <a16:creationId xmlns:a16="http://schemas.microsoft.com/office/drawing/2014/main" id="{CB43FF34-3009-1DE4-7FD8-CD54A2A993BB}"/>
              </a:ext>
            </a:extLst>
          </p:cNvPr>
          <p:cNvSpPr txBox="1"/>
          <p:nvPr/>
        </p:nvSpPr>
        <p:spPr>
          <a:xfrm>
            <a:off x="6513421" y="1780028"/>
            <a:ext cx="5498578" cy="462557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（導出過程）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（出典）</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sp>
        <p:nvSpPr>
          <p:cNvPr id="7" name="タイトル 6">
            <a:extLst>
              <a:ext uri="{FF2B5EF4-FFF2-40B4-BE49-F238E27FC236}">
                <a16:creationId xmlns:a16="http://schemas.microsoft.com/office/drawing/2014/main" id="{2F696947-CFB7-FFE3-19CE-73FAEEA065A5}"/>
              </a:ext>
            </a:extLst>
          </p:cNvPr>
          <p:cNvSpPr>
            <a:spLocks noGrp="1"/>
          </p:cNvSpPr>
          <p:nvPr>
            <p:ph type="title"/>
          </p:nvPr>
        </p:nvSpPr>
        <p:spPr/>
        <p:txBody>
          <a:bodyPr vert="horz" rIns="91440">
            <a:normAutofit fontScale="90000"/>
          </a:bodyPr>
          <a:lstStyle/>
          <a:p>
            <a:r>
              <a:rPr lang="ja-JP" altLang="en-US"/>
              <a:t>［③ア］間接補助事業による</a:t>
            </a:r>
            <a:r>
              <a:rPr lang="en-US" altLang="ja-JP"/>
              <a:t>CO2</a:t>
            </a:r>
            <a:r>
              <a:rPr lang="ja-JP" altLang="en-US"/>
              <a:t>排出削減効果</a:t>
            </a:r>
            <a:br>
              <a:rPr lang="en-US" altLang="ja-JP"/>
            </a:br>
            <a:r>
              <a:rPr lang="ja-JP" altLang="en-US"/>
              <a:t>　　　　　（</a:t>
            </a:r>
            <a:r>
              <a:rPr lang="zh-CN" altLang="en-US"/>
              <a:t>脱炭素効果（定量的要件）</a:t>
            </a:r>
            <a:r>
              <a:rPr lang="ja-JP" altLang="en-US"/>
              <a:t>　間接補助事業による国内の</a:t>
            </a:r>
            <a:r>
              <a:rPr lang="en-US" altLang="ja-JP"/>
              <a:t>CO</a:t>
            </a:r>
            <a:r>
              <a:rPr lang="en-US" altLang="ja-JP" baseline="-25000"/>
              <a:t>2</a:t>
            </a:r>
            <a:r>
              <a:rPr lang="ja-JP" altLang="en-US"/>
              <a:t>排出削減効果）</a:t>
            </a:r>
          </a:p>
        </p:txBody>
      </p:sp>
      <p:sp>
        <p:nvSpPr>
          <p:cNvPr id="21" name="テキスト ボックス 20">
            <a:extLst>
              <a:ext uri="{FF2B5EF4-FFF2-40B4-BE49-F238E27FC236}">
                <a16:creationId xmlns:a16="http://schemas.microsoft.com/office/drawing/2014/main" id="{053B2CEF-60DB-327E-BDDD-8BA22BCB5B96}"/>
              </a:ext>
            </a:extLst>
          </p:cNvPr>
          <p:cNvSpPr txBox="1"/>
          <p:nvPr/>
        </p:nvSpPr>
        <p:spPr>
          <a:xfrm>
            <a:off x="4202048" y="1534378"/>
            <a:ext cx="1407042"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p:txBody>
      </p:sp>
      <p:grpSp>
        <p:nvGrpSpPr>
          <p:cNvPr id="40" name="グループ化 39">
            <a:extLst>
              <a:ext uri="{FF2B5EF4-FFF2-40B4-BE49-F238E27FC236}">
                <a16:creationId xmlns:a16="http://schemas.microsoft.com/office/drawing/2014/main" id="{3A241D27-B24B-AA0D-76FF-242B573B579B}"/>
              </a:ext>
            </a:extLst>
          </p:cNvPr>
          <p:cNvGrpSpPr/>
          <p:nvPr/>
        </p:nvGrpSpPr>
        <p:grpSpPr>
          <a:xfrm>
            <a:off x="576536" y="772733"/>
            <a:ext cx="4884802" cy="667601"/>
            <a:chOff x="496899" y="772733"/>
            <a:chExt cx="4884802" cy="667601"/>
          </a:xfrm>
        </p:grpSpPr>
        <p:sp>
          <p:nvSpPr>
            <p:cNvPr id="41" name="正方形/長方形 40">
              <a:extLst>
                <a:ext uri="{FF2B5EF4-FFF2-40B4-BE49-F238E27FC236}">
                  <a16:creationId xmlns:a16="http://schemas.microsoft.com/office/drawing/2014/main" id="{57893557-981E-3F7C-9CC4-5EAE08779416}"/>
                </a:ext>
              </a:extLst>
            </p:cNvPr>
            <p:cNvSpPr/>
            <p:nvPr/>
          </p:nvSpPr>
          <p:spPr>
            <a:xfrm>
              <a:off x="496899" y="1155767"/>
              <a:ext cx="3159616" cy="284567"/>
            </a:xfrm>
            <a:prstGeom prst="rect">
              <a:avLst/>
            </a:prstGeom>
            <a:solidFill>
              <a:schemeClr val="accent6">
                <a:lumMod val="20000"/>
                <a:lumOff val="80000"/>
              </a:schemeClr>
            </a:solidFill>
            <a:ln w="28575">
              <a:noFill/>
            </a:ln>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ベースラインの</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558BCD14-E6AE-893E-500F-4F873D48C092}"/>
                </a:ext>
              </a:extLst>
            </p:cNvPr>
            <p:cNvSpPr/>
            <p:nvPr/>
          </p:nvSpPr>
          <p:spPr>
            <a:xfrm>
              <a:off x="496899" y="772733"/>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729C42CE-BE74-CB2F-8B0C-DF022983FA62}"/>
                </a:ext>
              </a:extLst>
            </p:cNvPr>
            <p:cNvSpPr/>
            <p:nvPr/>
          </p:nvSpPr>
          <p:spPr>
            <a:xfrm>
              <a:off x="2186815" y="772733"/>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44" name="正方形/長方形 43">
              <a:extLst>
                <a:ext uri="{FF2B5EF4-FFF2-40B4-BE49-F238E27FC236}">
                  <a16:creationId xmlns:a16="http://schemas.microsoft.com/office/drawing/2014/main" id="{10C8112A-CB8B-1E5A-1B17-C34B7CA6F7FF}"/>
                </a:ext>
              </a:extLst>
            </p:cNvPr>
            <p:cNvSpPr/>
            <p:nvPr/>
          </p:nvSpPr>
          <p:spPr>
            <a:xfrm>
              <a:off x="4568092" y="966094"/>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削減率</a:t>
              </a:r>
            </a:p>
          </p:txBody>
        </p:sp>
        <p:cxnSp>
          <p:nvCxnSpPr>
            <p:cNvPr id="45" name="直線コネクタ 44">
              <a:extLst>
                <a:ext uri="{FF2B5EF4-FFF2-40B4-BE49-F238E27FC236}">
                  <a16:creationId xmlns:a16="http://schemas.microsoft.com/office/drawing/2014/main" id="{18E922F0-E611-654F-C992-4E0EB688BD87}"/>
                </a:ext>
              </a:extLst>
            </p:cNvPr>
            <p:cNvCxnSpPr>
              <a:cxnSpLocks/>
            </p:cNvCxnSpPr>
            <p:nvPr/>
          </p:nvCxnSpPr>
          <p:spPr>
            <a:xfrm>
              <a:off x="496899" y="1109455"/>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6" name="正方形/長方形 45">
              <a:extLst>
                <a:ext uri="{FF2B5EF4-FFF2-40B4-BE49-F238E27FC236}">
                  <a16:creationId xmlns:a16="http://schemas.microsoft.com/office/drawing/2014/main" id="{A827A8F2-02FB-E09E-344E-CB2582DE4A06}"/>
                </a:ext>
              </a:extLst>
            </p:cNvPr>
            <p:cNvSpPr/>
            <p:nvPr/>
          </p:nvSpPr>
          <p:spPr>
            <a:xfrm>
              <a:off x="1948308" y="812625"/>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7" name="正方形/長方形 46">
              <a:extLst>
                <a:ext uri="{FF2B5EF4-FFF2-40B4-BE49-F238E27FC236}">
                  <a16:creationId xmlns:a16="http://schemas.microsoft.com/office/drawing/2014/main" id="{F7CC8823-5A54-EB2C-0846-0C5333F10D3C}"/>
                </a:ext>
              </a:extLst>
            </p:cNvPr>
            <p:cNvSpPr/>
            <p:nvPr/>
          </p:nvSpPr>
          <p:spPr>
            <a:xfrm>
              <a:off x="3786540" y="962139"/>
              <a:ext cx="382705"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100</a:t>
              </a: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8" name="正方形/長方形 47">
              <a:extLst>
                <a:ext uri="{FF2B5EF4-FFF2-40B4-BE49-F238E27FC236}">
                  <a16:creationId xmlns:a16="http://schemas.microsoft.com/office/drawing/2014/main" id="{CB615C76-6EBB-D0D3-E21B-4C6F1FD8F4CA}"/>
                </a:ext>
              </a:extLst>
            </p:cNvPr>
            <p:cNvSpPr/>
            <p:nvPr/>
          </p:nvSpPr>
          <p:spPr>
            <a:xfrm>
              <a:off x="4185794" y="962139"/>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49" name="正方形/長方形 48">
            <a:extLst>
              <a:ext uri="{FF2B5EF4-FFF2-40B4-BE49-F238E27FC236}">
                <a16:creationId xmlns:a16="http://schemas.microsoft.com/office/drawing/2014/main" id="{C0C312FA-ADCA-7667-E2DA-9D87B54BAECE}"/>
              </a:ext>
            </a:extLst>
          </p:cNvPr>
          <p:cNvSpPr/>
          <p:nvPr/>
        </p:nvSpPr>
        <p:spPr bwMode="gray">
          <a:xfrm>
            <a:off x="180000" y="733807"/>
            <a:ext cx="5677875" cy="751357"/>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1" name="正方形/長方形 50">
            <a:extLst>
              <a:ext uri="{FF2B5EF4-FFF2-40B4-BE49-F238E27FC236}">
                <a16:creationId xmlns:a16="http://schemas.microsoft.com/office/drawing/2014/main" id="{C444A855-9F9C-E481-2FAA-13CA839777BA}"/>
              </a:ext>
            </a:extLst>
          </p:cNvPr>
          <p:cNvSpPr/>
          <p:nvPr/>
        </p:nvSpPr>
        <p:spPr>
          <a:xfrm>
            <a:off x="2161953" y="3545894"/>
            <a:ext cx="7868093" cy="2030059"/>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→技術導入等による</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CO</a:t>
            </a:r>
            <a:r>
              <a:rPr kumimoji="1" lang="en-US" altLang="ja-JP" sz="1400" b="0" i="0" u="none" strike="noStrike" kern="1200" cap="none" spc="0" normalizeH="0" baseline="-2500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削減効果を数字で裏付けること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704B97BA-C981-D223-C880-DA99EF348BF1}"/>
              </a:ext>
            </a:extLst>
          </p:cNvPr>
          <p:cNvSpPr>
            <a:spLocks noGrp="1"/>
          </p:cNvSpPr>
          <p:nvPr>
            <p:ph type="sldNum" sz="quarter" idx="14"/>
          </p:nvPr>
        </p:nvSpPr>
        <p:spPr/>
        <p:txBody>
          <a:bodyPr/>
          <a:lstStyle/>
          <a:p>
            <a:fld id="{D9550142-B990-490A-A107-ED7302A7FD52}" type="slidenum">
              <a:rPr lang="en-US" altLang="ja-JP" smtClean="0"/>
              <a:pPr/>
              <a:t>35</a:t>
            </a:fld>
            <a:endParaRPr lang="en-US" altLang="ja-JP">
              <a:solidFill>
                <a:schemeClr val="tx1"/>
              </a:solidFill>
            </a:endParaRPr>
          </a:p>
        </p:txBody>
      </p:sp>
    </p:spTree>
    <p:extLst>
      <p:ext uri="{BB962C8B-B14F-4D97-AF65-F5344CB8AC3E}">
        <p14:creationId xmlns:p14="http://schemas.microsoft.com/office/powerpoint/2010/main" val="19974452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DEBF0-E34E-9C83-F9C7-95CC31E6CAC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1139D1BE-F20B-D57D-F7C7-00E3DF2E4CB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6" name="think-cell data - do not delete" hidden="1">
                        <a:extLst>
                          <a:ext uri="{FF2B5EF4-FFF2-40B4-BE49-F238E27FC236}">
                            <a16:creationId xmlns:a16="http://schemas.microsoft.com/office/drawing/2014/main" id="{1139D1BE-F20B-D57D-F7C7-00E3DF2E4C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05BDF873-0B67-43C4-92E7-27D4785272FA}"/>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23" name="TextBox 40">
            <a:extLst>
              <a:ext uri="{FF2B5EF4-FFF2-40B4-BE49-F238E27FC236}">
                <a16:creationId xmlns:a16="http://schemas.microsoft.com/office/drawing/2014/main" id="{7CE166E8-9870-09B1-D30B-B4E64D7D03D2}"/>
              </a:ext>
            </a:extLst>
          </p:cNvPr>
          <p:cNvSpPr txBox="1"/>
          <p:nvPr/>
        </p:nvSpPr>
        <p:spPr>
          <a:xfrm>
            <a:off x="4202049" y="2431828"/>
            <a:ext cx="1407042" cy="880279"/>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b-1+b-2+b-3</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5" name="TextBox 40">
            <a:extLst>
              <a:ext uri="{FF2B5EF4-FFF2-40B4-BE49-F238E27FC236}">
                <a16:creationId xmlns:a16="http://schemas.microsoft.com/office/drawing/2014/main" id="{F7617BE6-E4F2-BE4F-9AC9-DF2F03F90658}"/>
              </a:ext>
            </a:extLst>
          </p:cNvPr>
          <p:cNvSpPr txBox="1"/>
          <p:nvPr/>
        </p:nvSpPr>
        <p:spPr>
          <a:xfrm>
            <a:off x="2094571" y="3399438"/>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b-1</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Scope1</a:t>
            </a:r>
            <a:endPar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6" name="TextBox 40">
            <a:extLst>
              <a:ext uri="{FF2B5EF4-FFF2-40B4-BE49-F238E27FC236}">
                <a16:creationId xmlns:a16="http://schemas.microsoft.com/office/drawing/2014/main" id="{7E3A628D-FEB4-7D9F-1F3C-FD9C9CD2C37A}"/>
              </a:ext>
            </a:extLst>
          </p:cNvPr>
          <p:cNvSpPr txBox="1"/>
          <p:nvPr/>
        </p:nvSpPr>
        <p:spPr>
          <a:xfrm>
            <a:off x="4202047" y="3399438"/>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7" name="TextBox 40">
            <a:extLst>
              <a:ext uri="{FF2B5EF4-FFF2-40B4-BE49-F238E27FC236}">
                <a16:creationId xmlns:a16="http://schemas.microsoft.com/office/drawing/2014/main" id="{8AF6B86B-A1CB-9E7B-1A97-ACA4F85FD767}"/>
              </a:ext>
            </a:extLst>
          </p:cNvPr>
          <p:cNvSpPr txBox="1"/>
          <p:nvPr/>
        </p:nvSpPr>
        <p:spPr>
          <a:xfrm>
            <a:off x="2094570" y="4138291"/>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b-2</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Scope2</a:t>
            </a:r>
            <a:endPar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8" name="TextBox 40">
            <a:extLst>
              <a:ext uri="{FF2B5EF4-FFF2-40B4-BE49-F238E27FC236}">
                <a16:creationId xmlns:a16="http://schemas.microsoft.com/office/drawing/2014/main" id="{4476E1E8-E083-181A-67E6-EE4EA1E7F35A}"/>
              </a:ext>
            </a:extLst>
          </p:cNvPr>
          <p:cNvSpPr txBox="1"/>
          <p:nvPr/>
        </p:nvSpPr>
        <p:spPr>
          <a:xfrm>
            <a:off x="4202047" y="4136323"/>
            <a:ext cx="1407043" cy="66735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9" name="TextBox 40">
            <a:extLst>
              <a:ext uri="{FF2B5EF4-FFF2-40B4-BE49-F238E27FC236}">
                <a16:creationId xmlns:a16="http://schemas.microsoft.com/office/drawing/2014/main" id="{219BAF1A-9978-4036-01C9-1286A3B14911}"/>
              </a:ext>
            </a:extLst>
          </p:cNvPr>
          <p:cNvSpPr txBox="1"/>
          <p:nvPr/>
        </p:nvSpPr>
        <p:spPr>
          <a:xfrm>
            <a:off x="2106442" y="4877145"/>
            <a:ext cx="2095605"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b-3</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Scope3</a:t>
            </a:r>
            <a:endPar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0" name="TextBox 40">
            <a:extLst>
              <a:ext uri="{FF2B5EF4-FFF2-40B4-BE49-F238E27FC236}">
                <a16:creationId xmlns:a16="http://schemas.microsoft.com/office/drawing/2014/main" id="{14AE3D94-2988-08D1-0A49-8ECB7DD4C1B8}"/>
              </a:ext>
            </a:extLst>
          </p:cNvPr>
          <p:cNvSpPr txBox="1"/>
          <p:nvPr/>
        </p:nvSpPr>
        <p:spPr>
          <a:xfrm>
            <a:off x="4202047" y="4873208"/>
            <a:ext cx="1407043" cy="66735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grpSp>
        <p:nvGrpSpPr>
          <p:cNvPr id="31" name="グループ化 30">
            <a:extLst>
              <a:ext uri="{FF2B5EF4-FFF2-40B4-BE49-F238E27FC236}">
                <a16:creationId xmlns:a16="http://schemas.microsoft.com/office/drawing/2014/main" id="{D383A49B-A3B9-80C1-AE23-76A235B6FC87}"/>
              </a:ext>
            </a:extLst>
          </p:cNvPr>
          <p:cNvGrpSpPr/>
          <p:nvPr/>
        </p:nvGrpSpPr>
        <p:grpSpPr>
          <a:xfrm>
            <a:off x="1799613" y="2431828"/>
            <a:ext cx="2402436" cy="3108733"/>
            <a:chOff x="1479428" y="3634770"/>
            <a:chExt cx="2402436" cy="2998576"/>
          </a:xfrm>
        </p:grpSpPr>
        <p:sp>
          <p:nvSpPr>
            <p:cNvPr id="32" name="TextBox 40">
              <a:extLst>
                <a:ext uri="{FF2B5EF4-FFF2-40B4-BE49-F238E27FC236}">
                  <a16:creationId xmlns:a16="http://schemas.microsoft.com/office/drawing/2014/main" id="{D6DC1705-6F14-872E-BCA8-92FC3DD3E225}"/>
                </a:ext>
              </a:extLst>
            </p:cNvPr>
            <p:cNvSpPr txBox="1"/>
            <p:nvPr/>
          </p:nvSpPr>
          <p:spPr>
            <a:xfrm>
              <a:off x="1479428" y="3634770"/>
              <a:ext cx="2402436" cy="84908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排出量</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及び（</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コスト</a:t>
              </a:r>
              <a:endPar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33" name="正方形/長方形 32">
              <a:extLst>
                <a:ext uri="{FF2B5EF4-FFF2-40B4-BE49-F238E27FC236}">
                  <a16:creationId xmlns:a16="http://schemas.microsoft.com/office/drawing/2014/main" id="{56913C8E-A53F-60B7-6DC0-D888AABE72ED}"/>
                </a:ext>
              </a:extLst>
            </p:cNvPr>
            <p:cNvSpPr/>
            <p:nvPr/>
          </p:nvSpPr>
          <p:spPr bwMode="gray">
            <a:xfrm>
              <a:off x="1479428" y="4479674"/>
              <a:ext cx="248710" cy="2153672"/>
            </a:xfrm>
            <a:prstGeom prst="rect">
              <a:avLst/>
            </a:prstGeom>
            <a:solidFill>
              <a:srgbClr val="E5FFFF"/>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4" name="正方形/長方形 33">
              <a:extLst>
                <a:ext uri="{FF2B5EF4-FFF2-40B4-BE49-F238E27FC236}">
                  <a16:creationId xmlns:a16="http://schemas.microsoft.com/office/drawing/2014/main" id="{AB2159D2-5F90-BE99-7462-FDC70AA718EE}"/>
                </a:ext>
              </a:extLst>
            </p:cNvPr>
            <p:cNvSpPr/>
            <p:nvPr/>
          </p:nvSpPr>
          <p:spPr bwMode="gray">
            <a:xfrm>
              <a:off x="1494326" y="4450091"/>
              <a:ext cx="214759" cy="107419"/>
            </a:xfrm>
            <a:prstGeom prst="rect">
              <a:avLst/>
            </a:prstGeom>
            <a:solidFill>
              <a:srgbClr val="E5FFFF"/>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36" name="TextBox 40">
            <a:extLst>
              <a:ext uri="{FF2B5EF4-FFF2-40B4-BE49-F238E27FC236}">
                <a16:creationId xmlns:a16="http://schemas.microsoft.com/office/drawing/2014/main" id="{D08BCF9D-31B1-4B85-C0A6-45FEEBE81905}"/>
              </a:ext>
            </a:extLst>
          </p:cNvPr>
          <p:cNvSpPr txBox="1"/>
          <p:nvPr/>
        </p:nvSpPr>
        <p:spPr>
          <a:xfrm>
            <a:off x="180000" y="2431834"/>
            <a:ext cx="1619612" cy="3108727"/>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新規に導入する技術等をベースとした活動に</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伴う</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排出量及びコスト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TextBox 40">
            <a:extLst>
              <a:ext uri="{FF2B5EF4-FFF2-40B4-BE49-F238E27FC236}">
                <a16:creationId xmlns:a16="http://schemas.microsoft.com/office/drawing/2014/main" id="{56E8D699-0E24-8D35-943E-8873BE943008}"/>
              </a:ext>
            </a:extLst>
          </p:cNvPr>
          <p:cNvSpPr txBox="1"/>
          <p:nvPr/>
        </p:nvSpPr>
        <p:spPr>
          <a:xfrm>
            <a:off x="5715602" y="1858859"/>
            <a:ext cx="720804" cy="4625576"/>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導出</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根拠</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TextBox 40">
            <a:extLst>
              <a:ext uri="{FF2B5EF4-FFF2-40B4-BE49-F238E27FC236}">
                <a16:creationId xmlns:a16="http://schemas.microsoft.com/office/drawing/2014/main" id="{E9657DFF-2385-6910-5A8A-000B788CCCAA}"/>
              </a:ext>
            </a:extLst>
          </p:cNvPr>
          <p:cNvSpPr txBox="1"/>
          <p:nvPr/>
        </p:nvSpPr>
        <p:spPr>
          <a:xfrm>
            <a:off x="6513421" y="1858860"/>
            <a:ext cx="5498578" cy="462557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（導出過程）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（出典）</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grpSp>
        <p:nvGrpSpPr>
          <p:cNvPr id="17" name="グループ化 16">
            <a:extLst>
              <a:ext uri="{FF2B5EF4-FFF2-40B4-BE49-F238E27FC236}">
                <a16:creationId xmlns:a16="http://schemas.microsoft.com/office/drawing/2014/main" id="{3B554CB7-1EE1-9F2D-FD0E-91E0CCEDEB96}"/>
              </a:ext>
            </a:extLst>
          </p:cNvPr>
          <p:cNvGrpSpPr/>
          <p:nvPr/>
        </p:nvGrpSpPr>
        <p:grpSpPr>
          <a:xfrm>
            <a:off x="576536" y="772733"/>
            <a:ext cx="4884802" cy="667601"/>
            <a:chOff x="496899" y="772733"/>
            <a:chExt cx="4884802" cy="667601"/>
          </a:xfrm>
        </p:grpSpPr>
        <p:sp>
          <p:nvSpPr>
            <p:cNvPr id="42" name="正方形/長方形 41">
              <a:extLst>
                <a:ext uri="{FF2B5EF4-FFF2-40B4-BE49-F238E27FC236}">
                  <a16:creationId xmlns:a16="http://schemas.microsoft.com/office/drawing/2014/main" id="{6DBBCEC7-7D53-8E14-E6F2-45118BF6A002}"/>
                </a:ext>
              </a:extLst>
            </p:cNvPr>
            <p:cNvSpPr/>
            <p:nvPr/>
          </p:nvSpPr>
          <p:spPr>
            <a:xfrm>
              <a:off x="496899" y="1155767"/>
              <a:ext cx="3159616" cy="284567"/>
            </a:xfrm>
            <a:prstGeom prst="rect">
              <a:avLst/>
            </a:prstGeom>
            <a:solidFill>
              <a:schemeClr val="accent6">
                <a:lumMod val="20000"/>
                <a:lumOff val="80000"/>
              </a:schemeClr>
            </a:solidFill>
            <a:ln w="28575">
              <a:noFill/>
            </a:ln>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ベースラインの</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6286D596-E500-4110-BA50-43886E5AA253}"/>
                </a:ext>
              </a:extLst>
            </p:cNvPr>
            <p:cNvSpPr/>
            <p:nvPr/>
          </p:nvSpPr>
          <p:spPr>
            <a:xfrm>
              <a:off x="496899" y="772733"/>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44" name="正方形/長方形 43">
              <a:extLst>
                <a:ext uri="{FF2B5EF4-FFF2-40B4-BE49-F238E27FC236}">
                  <a16:creationId xmlns:a16="http://schemas.microsoft.com/office/drawing/2014/main" id="{B0DFB87A-8E19-84A9-EC8B-165DA6664A1A}"/>
                </a:ext>
              </a:extLst>
            </p:cNvPr>
            <p:cNvSpPr/>
            <p:nvPr/>
          </p:nvSpPr>
          <p:spPr>
            <a:xfrm>
              <a:off x="2186815" y="772733"/>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5" name="正方形/長方形 44">
              <a:extLst>
                <a:ext uri="{FF2B5EF4-FFF2-40B4-BE49-F238E27FC236}">
                  <a16:creationId xmlns:a16="http://schemas.microsoft.com/office/drawing/2014/main" id="{44275E4C-1ED3-929E-E1D8-19BD8FF7674F}"/>
                </a:ext>
              </a:extLst>
            </p:cNvPr>
            <p:cNvSpPr/>
            <p:nvPr/>
          </p:nvSpPr>
          <p:spPr>
            <a:xfrm>
              <a:off x="4568092" y="966094"/>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削減率</a:t>
              </a:r>
            </a:p>
          </p:txBody>
        </p:sp>
        <p:cxnSp>
          <p:nvCxnSpPr>
            <p:cNvPr id="46" name="直線コネクタ 45">
              <a:extLst>
                <a:ext uri="{FF2B5EF4-FFF2-40B4-BE49-F238E27FC236}">
                  <a16:creationId xmlns:a16="http://schemas.microsoft.com/office/drawing/2014/main" id="{F7E1B16D-C002-333D-0D33-F82CF4F9E716}"/>
                </a:ext>
              </a:extLst>
            </p:cNvPr>
            <p:cNvCxnSpPr>
              <a:cxnSpLocks/>
            </p:cNvCxnSpPr>
            <p:nvPr/>
          </p:nvCxnSpPr>
          <p:spPr>
            <a:xfrm>
              <a:off x="496899" y="1109455"/>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7" name="正方形/長方形 46">
              <a:extLst>
                <a:ext uri="{FF2B5EF4-FFF2-40B4-BE49-F238E27FC236}">
                  <a16:creationId xmlns:a16="http://schemas.microsoft.com/office/drawing/2014/main" id="{00379F0A-EF06-6CE1-18EA-4210CB221C4C}"/>
                </a:ext>
              </a:extLst>
            </p:cNvPr>
            <p:cNvSpPr/>
            <p:nvPr/>
          </p:nvSpPr>
          <p:spPr>
            <a:xfrm>
              <a:off x="1948308" y="812625"/>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8" name="正方形/長方形 47">
              <a:extLst>
                <a:ext uri="{FF2B5EF4-FFF2-40B4-BE49-F238E27FC236}">
                  <a16:creationId xmlns:a16="http://schemas.microsoft.com/office/drawing/2014/main" id="{B51D7F8D-2777-0BF9-B86E-272CFB16CEFC}"/>
                </a:ext>
              </a:extLst>
            </p:cNvPr>
            <p:cNvSpPr/>
            <p:nvPr/>
          </p:nvSpPr>
          <p:spPr>
            <a:xfrm>
              <a:off x="3786540" y="962139"/>
              <a:ext cx="382705"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100</a:t>
              </a: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9" name="正方形/長方形 48">
              <a:extLst>
                <a:ext uri="{FF2B5EF4-FFF2-40B4-BE49-F238E27FC236}">
                  <a16:creationId xmlns:a16="http://schemas.microsoft.com/office/drawing/2014/main" id="{15700FF7-A923-B3BA-F75E-5BEF2AE0DCF4}"/>
                </a:ext>
              </a:extLst>
            </p:cNvPr>
            <p:cNvSpPr/>
            <p:nvPr/>
          </p:nvSpPr>
          <p:spPr>
            <a:xfrm>
              <a:off x="4185794" y="962139"/>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50" name="正方形/長方形 49">
            <a:extLst>
              <a:ext uri="{FF2B5EF4-FFF2-40B4-BE49-F238E27FC236}">
                <a16:creationId xmlns:a16="http://schemas.microsoft.com/office/drawing/2014/main" id="{82D5C755-7FA4-63C9-13C2-C64E0905717B}"/>
              </a:ext>
            </a:extLst>
          </p:cNvPr>
          <p:cNvSpPr/>
          <p:nvPr/>
        </p:nvSpPr>
        <p:spPr bwMode="gray">
          <a:xfrm>
            <a:off x="180000" y="733807"/>
            <a:ext cx="5677875" cy="751357"/>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1" name="TextBox 40">
            <a:extLst>
              <a:ext uri="{FF2B5EF4-FFF2-40B4-BE49-F238E27FC236}">
                <a16:creationId xmlns:a16="http://schemas.microsoft.com/office/drawing/2014/main" id="{791E20E5-9498-5EFF-704F-00918C64DD5F}"/>
              </a:ext>
            </a:extLst>
          </p:cNvPr>
          <p:cNvSpPr txBox="1"/>
          <p:nvPr/>
        </p:nvSpPr>
        <p:spPr>
          <a:xfrm>
            <a:off x="1799614" y="1780022"/>
            <a:ext cx="2402435" cy="57544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従来技術等をベースとした活動に伴う</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排出量及び （</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コスト</a:t>
            </a:r>
          </a:p>
        </p:txBody>
      </p:sp>
      <p:sp>
        <p:nvSpPr>
          <p:cNvPr id="52" name="TextBox 40">
            <a:extLst>
              <a:ext uri="{FF2B5EF4-FFF2-40B4-BE49-F238E27FC236}">
                <a16:creationId xmlns:a16="http://schemas.microsoft.com/office/drawing/2014/main" id="{D9D95EE7-037C-5F3F-60AF-4AA9AD4AE62E}"/>
              </a:ext>
            </a:extLst>
          </p:cNvPr>
          <p:cNvSpPr txBox="1"/>
          <p:nvPr/>
        </p:nvSpPr>
        <p:spPr>
          <a:xfrm>
            <a:off x="4202048" y="1780028"/>
            <a:ext cx="1407042" cy="57544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53" name="TextBox 40">
            <a:extLst>
              <a:ext uri="{FF2B5EF4-FFF2-40B4-BE49-F238E27FC236}">
                <a16:creationId xmlns:a16="http://schemas.microsoft.com/office/drawing/2014/main" id="{AEEC0669-1A6F-A529-D717-C213CB786A96}"/>
              </a:ext>
            </a:extLst>
          </p:cNvPr>
          <p:cNvSpPr txBox="1"/>
          <p:nvPr/>
        </p:nvSpPr>
        <p:spPr>
          <a:xfrm>
            <a:off x="180002" y="1780022"/>
            <a:ext cx="1619612" cy="575449"/>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ベースラインとなる</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排出量およびコスト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4" name="テキスト ボックス 53">
            <a:extLst>
              <a:ext uri="{FF2B5EF4-FFF2-40B4-BE49-F238E27FC236}">
                <a16:creationId xmlns:a16="http://schemas.microsoft.com/office/drawing/2014/main" id="{E28898CC-8FE1-F449-3AC7-B9D259731DF0}"/>
              </a:ext>
            </a:extLst>
          </p:cNvPr>
          <p:cNvSpPr txBox="1"/>
          <p:nvPr/>
        </p:nvSpPr>
        <p:spPr>
          <a:xfrm>
            <a:off x="4202048" y="1534378"/>
            <a:ext cx="1407042"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p:txBody>
      </p:sp>
      <p:sp>
        <p:nvSpPr>
          <p:cNvPr id="57" name="正方形/長方形 56">
            <a:extLst>
              <a:ext uri="{FF2B5EF4-FFF2-40B4-BE49-F238E27FC236}">
                <a16:creationId xmlns:a16="http://schemas.microsoft.com/office/drawing/2014/main" id="{0FB834D9-0979-A34D-F21A-5CAFD588FC7F}"/>
              </a:ext>
            </a:extLst>
          </p:cNvPr>
          <p:cNvSpPr/>
          <p:nvPr/>
        </p:nvSpPr>
        <p:spPr>
          <a:xfrm>
            <a:off x="2161953" y="3545894"/>
            <a:ext cx="7868093" cy="1953973"/>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→技術導入等による</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CO</a:t>
            </a:r>
            <a:r>
              <a:rPr kumimoji="1" lang="en-US" altLang="ja-JP" sz="1400" b="0" i="0" u="none" strike="noStrike" kern="1200" cap="none" spc="0" normalizeH="0" baseline="-2500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削減効果を数字で裏付けること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0B9FEFC7-B288-DD07-0F3B-D44CB56C6AA3}"/>
              </a:ext>
            </a:extLst>
          </p:cNvPr>
          <p:cNvSpPr>
            <a:spLocks noGrp="1"/>
          </p:cNvSpPr>
          <p:nvPr>
            <p:ph type="sldNum" sz="quarter" idx="14"/>
          </p:nvPr>
        </p:nvSpPr>
        <p:spPr/>
        <p:txBody>
          <a:bodyPr/>
          <a:lstStyle/>
          <a:p>
            <a:fld id="{D9550142-B990-490A-A107-ED7302A7FD52}" type="slidenum">
              <a:rPr lang="en-US" altLang="ja-JP" smtClean="0"/>
              <a:pPr/>
              <a:t>36</a:t>
            </a:fld>
            <a:endParaRPr lang="en-US" altLang="ja-JP">
              <a:solidFill>
                <a:schemeClr val="tx1"/>
              </a:solidFill>
            </a:endParaRPr>
          </a:p>
        </p:txBody>
      </p:sp>
      <p:sp>
        <p:nvSpPr>
          <p:cNvPr id="4" name="タイトル 3">
            <a:extLst>
              <a:ext uri="{FF2B5EF4-FFF2-40B4-BE49-F238E27FC236}">
                <a16:creationId xmlns:a16="http://schemas.microsoft.com/office/drawing/2014/main" id="{D935E1A6-449C-E337-559E-418E4953292B}"/>
              </a:ext>
            </a:extLst>
          </p:cNvPr>
          <p:cNvSpPr>
            <a:spLocks noGrp="1"/>
          </p:cNvSpPr>
          <p:nvPr>
            <p:ph type="title"/>
          </p:nvPr>
        </p:nvSpPr>
        <p:spPr/>
        <p:txBody>
          <a:bodyPr>
            <a:normAutofit fontScale="90000"/>
          </a:bodyPr>
          <a:lstStyle/>
          <a:p>
            <a:r>
              <a:rPr lang="ja-JP" altLang="en-US"/>
              <a:t>［③ア］間接補助事業による</a:t>
            </a:r>
            <a:r>
              <a:rPr lang="en-US" altLang="ja-JP"/>
              <a:t>CO2</a:t>
            </a:r>
            <a:r>
              <a:rPr lang="ja-JP" altLang="en-US"/>
              <a:t>排出削減効果</a:t>
            </a:r>
            <a:br>
              <a:rPr lang="en-US" altLang="ja-JP"/>
            </a:br>
            <a:r>
              <a:rPr lang="ja-JP" altLang="en-US"/>
              <a:t>　　　　　（</a:t>
            </a:r>
            <a:r>
              <a:rPr lang="zh-CN" altLang="en-US"/>
              <a:t>脱炭素効果（定量的要件）</a:t>
            </a:r>
            <a:r>
              <a:rPr lang="ja-JP" altLang="en-US"/>
              <a:t>　間接補助事業による国内の</a:t>
            </a:r>
            <a:r>
              <a:rPr lang="en-US" altLang="ja-JP"/>
              <a:t>CO</a:t>
            </a:r>
            <a:r>
              <a:rPr lang="en-US" altLang="ja-JP" baseline="-25000"/>
              <a:t>2</a:t>
            </a:r>
            <a:r>
              <a:rPr lang="ja-JP" altLang="en-US"/>
              <a:t>排出削減効果）</a:t>
            </a:r>
          </a:p>
        </p:txBody>
      </p:sp>
    </p:spTree>
    <p:extLst>
      <p:ext uri="{BB962C8B-B14F-4D97-AF65-F5344CB8AC3E}">
        <p14:creationId xmlns:p14="http://schemas.microsoft.com/office/powerpoint/2010/main" val="26625410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116D1-732C-4F35-2B5E-56F26A4A3B8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15FA4BE-EF06-FB5E-28FA-8BB9CB91273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6" name="think-cell data - do not delete" hidden="1">
                        <a:extLst>
                          <a:ext uri="{FF2B5EF4-FFF2-40B4-BE49-F238E27FC236}">
                            <a16:creationId xmlns:a16="http://schemas.microsoft.com/office/drawing/2014/main" id="{215FA4BE-EF06-FB5E-28FA-8BB9CB91273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3BBB55E3-5534-E584-A6C1-D8CE9F93A72C}"/>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37" name="TextBox 40">
            <a:extLst>
              <a:ext uri="{FF2B5EF4-FFF2-40B4-BE49-F238E27FC236}">
                <a16:creationId xmlns:a16="http://schemas.microsoft.com/office/drawing/2014/main" id="{32EE1537-4C0A-845C-3D5A-03BB2289698C}"/>
              </a:ext>
            </a:extLst>
          </p:cNvPr>
          <p:cNvSpPr txBox="1"/>
          <p:nvPr/>
        </p:nvSpPr>
        <p:spPr>
          <a:xfrm>
            <a:off x="5715602" y="1858859"/>
            <a:ext cx="720804" cy="4625576"/>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導出</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根拠</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TextBox 40">
            <a:extLst>
              <a:ext uri="{FF2B5EF4-FFF2-40B4-BE49-F238E27FC236}">
                <a16:creationId xmlns:a16="http://schemas.microsoft.com/office/drawing/2014/main" id="{4D7865CD-6A7B-9FC5-138C-E77CD2A804DF}"/>
              </a:ext>
            </a:extLst>
          </p:cNvPr>
          <p:cNvSpPr txBox="1"/>
          <p:nvPr/>
        </p:nvSpPr>
        <p:spPr>
          <a:xfrm>
            <a:off x="6513421" y="1858860"/>
            <a:ext cx="5498578" cy="462557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（導出過程）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（出典）</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grpSp>
        <p:nvGrpSpPr>
          <p:cNvPr id="43" name="グループ化 42">
            <a:extLst>
              <a:ext uri="{FF2B5EF4-FFF2-40B4-BE49-F238E27FC236}">
                <a16:creationId xmlns:a16="http://schemas.microsoft.com/office/drawing/2014/main" id="{2A26FD78-1B5C-6787-2033-B813B7693DE0}"/>
              </a:ext>
            </a:extLst>
          </p:cNvPr>
          <p:cNvGrpSpPr/>
          <p:nvPr/>
        </p:nvGrpSpPr>
        <p:grpSpPr>
          <a:xfrm>
            <a:off x="1816899" y="2431830"/>
            <a:ext cx="2402437" cy="3108735"/>
            <a:chOff x="1479427" y="3634770"/>
            <a:chExt cx="2402437" cy="2998576"/>
          </a:xfrm>
        </p:grpSpPr>
        <p:sp>
          <p:nvSpPr>
            <p:cNvPr id="44" name="TextBox 40">
              <a:extLst>
                <a:ext uri="{FF2B5EF4-FFF2-40B4-BE49-F238E27FC236}">
                  <a16:creationId xmlns:a16="http://schemas.microsoft.com/office/drawing/2014/main" id="{3E891FCE-8299-5333-71EF-8F2AD4073E0C}"/>
                </a:ext>
              </a:extLst>
            </p:cNvPr>
            <p:cNvSpPr txBox="1"/>
            <p:nvPr/>
          </p:nvSpPr>
          <p:spPr>
            <a:xfrm>
              <a:off x="1479428" y="3634770"/>
              <a:ext cx="2402436" cy="84908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排出量及び</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コスト</a:t>
              </a:r>
              <a:endPar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5" name="正方形/長方形 44">
              <a:extLst>
                <a:ext uri="{FF2B5EF4-FFF2-40B4-BE49-F238E27FC236}">
                  <a16:creationId xmlns:a16="http://schemas.microsoft.com/office/drawing/2014/main" id="{CC399749-BDF7-DD52-C1A6-353FD6A03280}"/>
                </a:ext>
              </a:extLst>
            </p:cNvPr>
            <p:cNvSpPr/>
            <p:nvPr/>
          </p:nvSpPr>
          <p:spPr bwMode="gray">
            <a:xfrm>
              <a:off x="1479428" y="4479674"/>
              <a:ext cx="248710" cy="2153672"/>
            </a:xfrm>
            <a:prstGeom prst="rect">
              <a:avLst/>
            </a:prstGeom>
            <a:solidFill>
              <a:srgbClr val="E5FFFF"/>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6" name="正方形/長方形 45">
              <a:extLst>
                <a:ext uri="{FF2B5EF4-FFF2-40B4-BE49-F238E27FC236}">
                  <a16:creationId xmlns:a16="http://schemas.microsoft.com/office/drawing/2014/main" id="{B112F3D0-110B-4787-E0EB-90A148768A5B}"/>
                </a:ext>
              </a:extLst>
            </p:cNvPr>
            <p:cNvSpPr/>
            <p:nvPr/>
          </p:nvSpPr>
          <p:spPr bwMode="gray">
            <a:xfrm>
              <a:off x="1479427" y="4450091"/>
              <a:ext cx="248710" cy="107419"/>
            </a:xfrm>
            <a:prstGeom prst="rect">
              <a:avLst/>
            </a:prstGeom>
            <a:solidFill>
              <a:srgbClr val="E5FFFF"/>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48" name="TextBox 40">
            <a:extLst>
              <a:ext uri="{FF2B5EF4-FFF2-40B4-BE49-F238E27FC236}">
                <a16:creationId xmlns:a16="http://schemas.microsoft.com/office/drawing/2014/main" id="{ECB68439-C550-933C-2E63-BDE7260FC73E}"/>
              </a:ext>
            </a:extLst>
          </p:cNvPr>
          <p:cNvSpPr txBox="1"/>
          <p:nvPr/>
        </p:nvSpPr>
        <p:spPr>
          <a:xfrm>
            <a:off x="197287" y="2431834"/>
            <a:ext cx="1619612" cy="3108727"/>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新規に導入する技術等をベースとした活動に</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伴う</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排出量及びコスト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0" name="TextBox 40">
            <a:extLst>
              <a:ext uri="{FF2B5EF4-FFF2-40B4-BE49-F238E27FC236}">
                <a16:creationId xmlns:a16="http://schemas.microsoft.com/office/drawing/2014/main" id="{881800B7-FCA6-3933-A414-651A567DF55F}"/>
              </a:ext>
            </a:extLst>
          </p:cNvPr>
          <p:cNvSpPr txBox="1"/>
          <p:nvPr/>
        </p:nvSpPr>
        <p:spPr>
          <a:xfrm>
            <a:off x="4219014" y="2429467"/>
            <a:ext cx="1390076" cy="87830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yy</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grpSp>
        <p:nvGrpSpPr>
          <p:cNvPr id="31" name="グループ化 30">
            <a:extLst>
              <a:ext uri="{FF2B5EF4-FFF2-40B4-BE49-F238E27FC236}">
                <a16:creationId xmlns:a16="http://schemas.microsoft.com/office/drawing/2014/main" id="{B982BB29-CA02-E647-5F08-C53C5D6FC419}"/>
              </a:ext>
            </a:extLst>
          </p:cNvPr>
          <p:cNvGrpSpPr/>
          <p:nvPr/>
        </p:nvGrpSpPr>
        <p:grpSpPr>
          <a:xfrm>
            <a:off x="180002" y="733807"/>
            <a:ext cx="5646343" cy="757849"/>
            <a:chOff x="6334127" y="733807"/>
            <a:chExt cx="5646343" cy="757849"/>
          </a:xfrm>
        </p:grpSpPr>
        <p:sp>
          <p:nvSpPr>
            <p:cNvPr id="7" name="正方形/長方形 6">
              <a:extLst>
                <a:ext uri="{FF2B5EF4-FFF2-40B4-BE49-F238E27FC236}">
                  <a16:creationId xmlns:a16="http://schemas.microsoft.com/office/drawing/2014/main" id="{115066B9-1E70-D129-F262-98072B75E0B1}"/>
                </a:ext>
              </a:extLst>
            </p:cNvPr>
            <p:cNvSpPr/>
            <p:nvPr/>
          </p:nvSpPr>
          <p:spPr bwMode="gray">
            <a:xfrm>
              <a:off x="6334127" y="733807"/>
              <a:ext cx="5646343" cy="757849"/>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nvGrpSpPr>
            <p:cNvPr id="10" name="グループ化 9">
              <a:extLst>
                <a:ext uri="{FF2B5EF4-FFF2-40B4-BE49-F238E27FC236}">
                  <a16:creationId xmlns:a16="http://schemas.microsoft.com/office/drawing/2014/main" id="{14CF837B-6F2E-9758-F282-6E396AC5C334}"/>
                </a:ext>
              </a:extLst>
            </p:cNvPr>
            <p:cNvGrpSpPr/>
            <p:nvPr/>
          </p:nvGrpSpPr>
          <p:grpSpPr>
            <a:xfrm>
              <a:off x="6815420" y="766950"/>
              <a:ext cx="4683757" cy="705984"/>
              <a:chOff x="6949092" y="766950"/>
              <a:chExt cx="4683757" cy="705984"/>
            </a:xfrm>
          </p:grpSpPr>
          <p:sp>
            <p:nvSpPr>
              <p:cNvPr id="12" name="正方形/長方形 11">
                <a:extLst>
                  <a:ext uri="{FF2B5EF4-FFF2-40B4-BE49-F238E27FC236}">
                    <a16:creationId xmlns:a16="http://schemas.microsoft.com/office/drawing/2014/main" id="{B8D2A462-0578-7A9B-C77E-32A309DB2475}"/>
                  </a:ext>
                </a:extLst>
              </p:cNvPr>
              <p:cNvSpPr/>
              <p:nvPr/>
            </p:nvSpPr>
            <p:spPr>
              <a:xfrm>
                <a:off x="10819240" y="972328"/>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削減コスト</a:t>
                </a:r>
              </a:p>
            </p:txBody>
          </p:sp>
          <p:cxnSp>
            <p:nvCxnSpPr>
              <p:cNvPr id="13" name="直線コネクタ 12">
                <a:extLst>
                  <a:ext uri="{FF2B5EF4-FFF2-40B4-BE49-F238E27FC236}">
                    <a16:creationId xmlns:a16="http://schemas.microsoft.com/office/drawing/2014/main" id="{47D6DF29-A633-124B-6C31-136993A8693A}"/>
                  </a:ext>
                </a:extLst>
              </p:cNvPr>
              <p:cNvCxnSpPr>
                <a:cxnSpLocks/>
              </p:cNvCxnSpPr>
              <p:nvPr/>
            </p:nvCxnSpPr>
            <p:spPr>
              <a:xfrm>
                <a:off x="6949094" y="1115689"/>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BC75360A-74B4-D57B-0534-6DE47E03E3DF}"/>
                  </a:ext>
                </a:extLst>
              </p:cNvPr>
              <p:cNvSpPr/>
              <p:nvPr/>
            </p:nvSpPr>
            <p:spPr>
              <a:xfrm>
                <a:off x="8400503" y="818859"/>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46C5102E-3404-740E-AF37-6A86FDA570D5}"/>
                  </a:ext>
                </a:extLst>
              </p:cNvPr>
              <p:cNvSpPr/>
              <p:nvPr/>
            </p:nvSpPr>
            <p:spPr>
              <a:xfrm>
                <a:off x="10295469" y="968373"/>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5E1B6677-82BF-7C65-EB85-7B8A221B97C1}"/>
                  </a:ext>
                </a:extLst>
              </p:cNvPr>
              <p:cNvSpPr/>
              <p:nvPr/>
            </p:nvSpPr>
            <p:spPr>
              <a:xfrm>
                <a:off x="6949093" y="1159852"/>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C627EDD6-E8AC-FA0E-F104-6CCC42069F51}"/>
                  </a:ext>
                </a:extLst>
              </p:cNvPr>
              <p:cNvSpPr/>
              <p:nvPr/>
            </p:nvSpPr>
            <p:spPr>
              <a:xfrm>
                <a:off x="8639009" y="1159852"/>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正方形/長方形 17">
                <a:extLst>
                  <a:ext uri="{FF2B5EF4-FFF2-40B4-BE49-F238E27FC236}">
                    <a16:creationId xmlns:a16="http://schemas.microsoft.com/office/drawing/2014/main" id="{E3E9C294-6333-67A0-229D-42A06B9027A5}"/>
                  </a:ext>
                </a:extLst>
              </p:cNvPr>
              <p:cNvSpPr/>
              <p:nvPr/>
            </p:nvSpPr>
            <p:spPr>
              <a:xfrm>
                <a:off x="8400502" y="1199744"/>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6180317D-6A90-5871-F01A-EDD509C26594}"/>
                  </a:ext>
                </a:extLst>
              </p:cNvPr>
              <p:cNvSpPr/>
              <p:nvPr/>
            </p:nvSpPr>
            <p:spPr>
              <a:xfrm>
                <a:off x="8651197" y="769172"/>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従来技術等をベースとした活動に伴うコスト</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8A852C3C-8B10-7814-959A-288F4BA5305A}"/>
                  </a:ext>
                </a:extLst>
              </p:cNvPr>
              <p:cNvSpPr/>
              <p:nvPr/>
            </p:nvSpPr>
            <p:spPr>
              <a:xfrm>
                <a:off x="6949092" y="766950"/>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新規に導入する技術等をベースとした活動に伴うコスト</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grpSp>
      <p:sp>
        <p:nvSpPr>
          <p:cNvPr id="25" name="タイトル 24">
            <a:extLst>
              <a:ext uri="{FF2B5EF4-FFF2-40B4-BE49-F238E27FC236}">
                <a16:creationId xmlns:a16="http://schemas.microsoft.com/office/drawing/2014/main" id="{8B1A128E-E6C6-89EE-7EAE-89F10969D504}"/>
              </a:ext>
            </a:extLst>
          </p:cNvPr>
          <p:cNvSpPr>
            <a:spLocks noGrp="1"/>
          </p:cNvSpPr>
          <p:nvPr>
            <p:ph type="title"/>
          </p:nvPr>
        </p:nvSpPr>
        <p:spPr/>
        <p:txBody>
          <a:bodyPr vert="horz" rIns="91440">
            <a:normAutofit fontScale="90000"/>
          </a:bodyPr>
          <a:lstStyle/>
          <a:p>
            <a:r>
              <a:rPr lang="ja-JP" altLang="en-US"/>
              <a:t>［③ア］間接補助事業による</a:t>
            </a:r>
            <a:r>
              <a:rPr lang="en-US" altLang="ja-JP"/>
              <a:t>CO2</a:t>
            </a:r>
            <a:r>
              <a:rPr lang="ja-JP" altLang="en-US"/>
              <a:t>排出削減効果</a:t>
            </a:r>
            <a:br>
              <a:rPr lang="en-US" altLang="ja-JP"/>
            </a:br>
            <a:r>
              <a:rPr lang="ja-JP" altLang="en-US"/>
              <a:t>　　　　　（</a:t>
            </a:r>
            <a:r>
              <a:rPr lang="zh-CN" altLang="en-US"/>
              <a:t>脱炭素効果（定量的要件）</a:t>
            </a:r>
            <a:r>
              <a:rPr lang="ja-JP" altLang="en-US"/>
              <a:t>　間接補助事業による国内の</a:t>
            </a:r>
            <a:r>
              <a:rPr lang="en-US" altLang="ja-JP"/>
              <a:t>CO</a:t>
            </a:r>
            <a:r>
              <a:rPr lang="en-US" altLang="ja-JP" baseline="-25000"/>
              <a:t>2</a:t>
            </a:r>
            <a:r>
              <a:rPr lang="ja-JP" altLang="en-US"/>
              <a:t>排出削減効果）</a:t>
            </a:r>
          </a:p>
        </p:txBody>
      </p:sp>
      <p:sp>
        <p:nvSpPr>
          <p:cNvPr id="27" name="TextBox 40">
            <a:extLst>
              <a:ext uri="{FF2B5EF4-FFF2-40B4-BE49-F238E27FC236}">
                <a16:creationId xmlns:a16="http://schemas.microsoft.com/office/drawing/2014/main" id="{49D7AD3B-72A4-4ED9-AE96-2F4108FFECAD}"/>
              </a:ext>
            </a:extLst>
          </p:cNvPr>
          <p:cNvSpPr txBox="1"/>
          <p:nvPr/>
        </p:nvSpPr>
        <p:spPr>
          <a:xfrm>
            <a:off x="1799614" y="1780022"/>
            <a:ext cx="2402435" cy="57544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排出量及び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コスト</a:t>
            </a:r>
          </a:p>
        </p:txBody>
      </p:sp>
      <p:sp>
        <p:nvSpPr>
          <p:cNvPr id="28" name="TextBox 40">
            <a:extLst>
              <a:ext uri="{FF2B5EF4-FFF2-40B4-BE49-F238E27FC236}">
                <a16:creationId xmlns:a16="http://schemas.microsoft.com/office/drawing/2014/main" id="{A3EAE75B-4E57-92C2-8221-D71A64D390A8}"/>
              </a:ext>
            </a:extLst>
          </p:cNvPr>
          <p:cNvSpPr txBox="1"/>
          <p:nvPr/>
        </p:nvSpPr>
        <p:spPr>
          <a:xfrm>
            <a:off x="4202048" y="1780028"/>
            <a:ext cx="1407042" cy="57544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yy</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9" name="TextBox 40">
            <a:extLst>
              <a:ext uri="{FF2B5EF4-FFF2-40B4-BE49-F238E27FC236}">
                <a16:creationId xmlns:a16="http://schemas.microsoft.com/office/drawing/2014/main" id="{A43FEC6C-2AC9-D91A-D8BE-5B76B88261BA}"/>
              </a:ext>
            </a:extLst>
          </p:cNvPr>
          <p:cNvSpPr txBox="1"/>
          <p:nvPr/>
        </p:nvSpPr>
        <p:spPr>
          <a:xfrm>
            <a:off x="180002" y="1780022"/>
            <a:ext cx="1619612" cy="575449"/>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ベースラインとなる</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排出量およびコスト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B1DC0DC4-E9F2-D265-82BF-474784127D63}"/>
              </a:ext>
            </a:extLst>
          </p:cNvPr>
          <p:cNvSpPr txBox="1"/>
          <p:nvPr/>
        </p:nvSpPr>
        <p:spPr>
          <a:xfrm>
            <a:off x="4202048" y="1534378"/>
            <a:ext cx="1407042"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コスト</a:t>
            </a:r>
          </a:p>
        </p:txBody>
      </p:sp>
      <p:sp>
        <p:nvSpPr>
          <p:cNvPr id="32" name="正方形/長方形 31">
            <a:extLst>
              <a:ext uri="{FF2B5EF4-FFF2-40B4-BE49-F238E27FC236}">
                <a16:creationId xmlns:a16="http://schemas.microsoft.com/office/drawing/2014/main" id="{52726490-CAC1-3841-ECA2-AAF8F7992879}"/>
              </a:ext>
            </a:extLst>
          </p:cNvPr>
          <p:cNvSpPr/>
          <p:nvPr/>
        </p:nvSpPr>
        <p:spPr>
          <a:xfrm>
            <a:off x="2130996" y="3523039"/>
            <a:ext cx="7868093" cy="2175109"/>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→技術導入等による</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CO</a:t>
            </a:r>
            <a:r>
              <a:rPr kumimoji="1" lang="en-US" altLang="ja-JP" sz="1400" b="0" i="0" u="none" strike="noStrike" kern="1200" cap="none" spc="0" normalizeH="0" baseline="-2500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削減効果を数字で裏付けること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19A2B7C9-FC77-803C-1335-4EDF3913BF1C}"/>
              </a:ext>
            </a:extLst>
          </p:cNvPr>
          <p:cNvSpPr>
            <a:spLocks noGrp="1"/>
          </p:cNvSpPr>
          <p:nvPr>
            <p:ph type="sldNum" sz="quarter" idx="14"/>
          </p:nvPr>
        </p:nvSpPr>
        <p:spPr/>
        <p:txBody>
          <a:bodyPr/>
          <a:lstStyle/>
          <a:p>
            <a:fld id="{D9550142-B990-490A-A107-ED7302A7FD52}" type="slidenum">
              <a:rPr lang="en-US" altLang="ja-JP" smtClean="0"/>
              <a:pPr/>
              <a:t>37</a:t>
            </a:fld>
            <a:endParaRPr lang="en-US" altLang="ja-JP">
              <a:solidFill>
                <a:schemeClr val="tx1"/>
              </a:solidFill>
            </a:endParaRPr>
          </a:p>
        </p:txBody>
      </p:sp>
    </p:spTree>
    <p:extLst>
      <p:ext uri="{BB962C8B-B14F-4D97-AF65-F5344CB8AC3E}">
        <p14:creationId xmlns:p14="http://schemas.microsoft.com/office/powerpoint/2010/main" val="15303523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5E3206-0411-7CA7-DA94-0F96E5CDD59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9C5E3206-0411-7CA7-DA94-0F96E5CDD59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AD1C07BF-4A5C-455B-2CC7-4C1854BDDC74}"/>
              </a:ext>
            </a:extLst>
          </p:cNvPr>
          <p:cNvSpPr>
            <a:spLocks noGrp="1"/>
          </p:cNvSpPr>
          <p:nvPr>
            <p:ph type="title"/>
          </p:nvPr>
        </p:nvSpPr>
        <p:spPr/>
        <p:txBody>
          <a:bodyPr vert="horz" rIns="91440">
            <a:normAutofit/>
          </a:bodyPr>
          <a:lstStyle/>
          <a:p>
            <a:r>
              <a:rPr lang="ja-JP" altLang="en-US"/>
              <a:t>［④ア </a:t>
            </a:r>
            <a:r>
              <a:rPr lang="en-US" altLang="ja-JP"/>
              <a:t>ⅰ</a:t>
            </a:r>
            <a:r>
              <a:rPr lang="ja-JP" altLang="en-US"/>
              <a:t>］経済的基準（</a:t>
            </a:r>
            <a:r>
              <a:rPr lang="en-US" altLang="ja-JP"/>
              <a:t>GX</a:t>
            </a:r>
            <a:r>
              <a:rPr lang="ja-JP" altLang="ja-JP"/>
              <a:t>投資の必要性・公的関与の合理性</a:t>
            </a:r>
            <a:r>
              <a:rPr lang="ja-JP" altLang="en-US"/>
              <a:t>）</a:t>
            </a:r>
          </a:p>
        </p:txBody>
      </p:sp>
      <p:sp>
        <p:nvSpPr>
          <p:cNvPr id="7" name="テキスト プレースホルダー 6">
            <a:extLst>
              <a:ext uri="{FF2B5EF4-FFF2-40B4-BE49-F238E27FC236}">
                <a16:creationId xmlns:a16="http://schemas.microsoft.com/office/drawing/2014/main" id="{EE795C16-CFAC-783C-0A53-AB4E7468A3C0}"/>
              </a:ext>
            </a:extLst>
          </p:cNvPr>
          <p:cNvSpPr>
            <a:spLocks noGrp="1"/>
          </p:cNvSpPr>
          <p:nvPr>
            <p:ph type="body" sz="quarter" idx="13"/>
          </p:nvPr>
        </p:nvSpPr>
        <p:spPr>
          <a:xfrm>
            <a:off x="283664" y="692150"/>
            <a:ext cx="11624673" cy="710552"/>
          </a:xfrm>
        </p:spPr>
        <p:txBody>
          <a:bodyPr/>
          <a:lstStyle/>
          <a:p>
            <a:r>
              <a:rPr lang="zh-TW" altLang="en-US">
                <a:solidFill>
                  <a:srgbClr val="FF0000"/>
                </a:solidFill>
                <a:sym typeface="Trebuchet MS" panose="020B0603020202020204" pitchFamily="34" charset="0"/>
              </a:rPr>
              <a:t>投資判断基準</a:t>
            </a:r>
            <a:r>
              <a:rPr lang="ja-JP" altLang="en-US">
                <a:solidFill>
                  <a:srgbClr val="FF0000"/>
                </a:solidFill>
                <a:sym typeface="Trebuchet MS" panose="020B0603020202020204" pitchFamily="34" charset="0"/>
              </a:rPr>
              <a:t>について説明文を記載すること</a:t>
            </a:r>
            <a:br>
              <a:rPr lang="en-US" altLang="ja-JP">
                <a:solidFill>
                  <a:schemeClr val="accent1"/>
                </a:solidFill>
                <a:sym typeface="Trebuchet MS" panose="020B0603020202020204" pitchFamily="34" charset="0"/>
              </a:rPr>
            </a:br>
            <a:r>
              <a:rPr lang="ja-JP" altLang="en-US">
                <a:solidFill>
                  <a:schemeClr val="accent1"/>
                </a:solidFill>
                <a:sym typeface="Trebuchet MS" panose="020B0603020202020204" pitchFamily="34" charset="0"/>
              </a:rPr>
              <a:t>例）補助を前提としない場合、自社の投資判断基準を満たさないため、投資が困難</a:t>
            </a:r>
            <a:endParaRPr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34FF50D6-1F5D-9CF9-8DB9-CBEC8B5A7804}"/>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147" name="Straight Connector 22">
            <a:extLst>
              <a:ext uri="{FF2B5EF4-FFF2-40B4-BE49-F238E27FC236}">
                <a16:creationId xmlns:a16="http://schemas.microsoft.com/office/drawing/2014/main" id="{26305F77-AAE6-76DC-D89D-83FCCB7AF3F5}"/>
              </a:ext>
            </a:extLst>
          </p:cNvPr>
          <p:cNvCxnSpPr>
            <a:cxnSpLocks/>
          </p:cNvCxnSpPr>
          <p:nvPr/>
        </p:nvCxnSpPr>
        <p:spPr>
          <a:xfrm>
            <a:off x="765599" y="2129269"/>
            <a:ext cx="127983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48" name="TextBox 34">
            <a:extLst>
              <a:ext uri="{FF2B5EF4-FFF2-40B4-BE49-F238E27FC236}">
                <a16:creationId xmlns:a16="http://schemas.microsoft.com/office/drawing/2014/main" id="{1BA0F076-3386-8511-4171-F7F15F18B5C9}"/>
              </a:ext>
            </a:extLst>
          </p:cNvPr>
          <p:cNvSpPr txBox="1"/>
          <p:nvPr/>
        </p:nvSpPr>
        <p:spPr>
          <a:xfrm>
            <a:off x="765598" y="1873833"/>
            <a:ext cx="1279835"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基準</a:t>
            </a:r>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9" name="TextBox 39">
            <a:extLst>
              <a:ext uri="{FF2B5EF4-FFF2-40B4-BE49-F238E27FC236}">
                <a16:creationId xmlns:a16="http://schemas.microsoft.com/office/drawing/2014/main" id="{DA193821-372E-FDE1-F9CD-4FA6A1B893EE}"/>
              </a:ext>
            </a:extLst>
          </p:cNvPr>
          <p:cNvSpPr txBox="1"/>
          <p:nvPr/>
        </p:nvSpPr>
        <p:spPr>
          <a:xfrm>
            <a:off x="765598" y="2190338"/>
            <a:ext cx="1279835" cy="1044000"/>
          </a:xfrm>
          <a:prstGeom prst="rect">
            <a:avLst/>
          </a:prstGeom>
          <a:solidFill>
            <a:schemeClr val="accent1">
              <a:lumMod val="20000"/>
              <a:lumOff val="80000"/>
            </a:schemeClr>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IRR</a:t>
            </a:r>
            <a:endParaRPr kumimoji="1" lang="en-US" altLang="ja-JP" sz="1400" b="0" i="0" u="none" strike="sngStrike" kern="1200" cap="none" spc="0" normalizeH="0" baseline="0" noProof="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※Project IRR</a:t>
            </a:r>
            <a:r>
              <a:rPr kumimoji="1" lang="ja-JP" altLang="en-US"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r>
              <a:rPr kumimoji="1" lang="en-US" altLang="ja-JP"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Equity IRR</a:t>
            </a:r>
            <a:r>
              <a:rPr kumimoji="1" lang="ja-JP" altLang="en-US"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の</a:t>
            </a:r>
            <a:br>
              <a:rPr kumimoji="1" lang="en-US" altLang="ja-JP"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どちらに該当するか明記すること</a:t>
            </a:r>
            <a:endParaRPr kumimoji="1" lang="en-US" altLang="ja-JP" sz="1050" b="0" i="0" u="none" strike="sng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77800" algn="l"/>
              </a:tabLst>
              <a:defRPr/>
            </a:pPr>
            <a:endParaRPr kumimoji="1" 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0" name="TextBox 40">
            <a:extLst>
              <a:ext uri="{FF2B5EF4-FFF2-40B4-BE49-F238E27FC236}">
                <a16:creationId xmlns:a16="http://schemas.microsoft.com/office/drawing/2014/main" id="{754DA747-2F2F-769E-80F3-BB5FD8C1D1FC}"/>
              </a:ext>
            </a:extLst>
          </p:cNvPr>
          <p:cNvSpPr txBox="1"/>
          <p:nvPr/>
        </p:nvSpPr>
        <p:spPr>
          <a:xfrm>
            <a:off x="765598" y="3334033"/>
            <a:ext cx="1279835" cy="1044000"/>
          </a:xfrm>
          <a:prstGeom prst="rect">
            <a:avLst/>
          </a:prstGeom>
          <a:solidFill>
            <a:schemeClr val="accent1">
              <a:lumMod val="20000"/>
              <a:lumOff val="80000"/>
            </a:schemeClr>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投資回収期間</a:t>
            </a:r>
            <a:endParaRPr kumimoji="1" 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51" name="Straight Connector 22">
            <a:extLst>
              <a:ext uri="{FF2B5EF4-FFF2-40B4-BE49-F238E27FC236}">
                <a16:creationId xmlns:a16="http://schemas.microsoft.com/office/drawing/2014/main" id="{4AB1113B-9097-1692-AFC1-BAB050660D61}"/>
              </a:ext>
            </a:extLst>
          </p:cNvPr>
          <p:cNvCxnSpPr>
            <a:cxnSpLocks/>
          </p:cNvCxnSpPr>
          <p:nvPr/>
        </p:nvCxnSpPr>
        <p:spPr>
          <a:xfrm>
            <a:off x="2193419" y="2129269"/>
            <a:ext cx="127983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2" name="TextBox 34">
            <a:extLst>
              <a:ext uri="{FF2B5EF4-FFF2-40B4-BE49-F238E27FC236}">
                <a16:creationId xmlns:a16="http://schemas.microsoft.com/office/drawing/2014/main" id="{F323F961-E3C1-E94B-4A7E-1018C0E25358}"/>
              </a:ext>
            </a:extLst>
          </p:cNvPr>
          <p:cNvSpPr txBox="1"/>
          <p:nvPr/>
        </p:nvSpPr>
        <p:spPr>
          <a:xfrm>
            <a:off x="2193419" y="1873833"/>
            <a:ext cx="1279835"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補助がない場合</a:t>
            </a:r>
            <a:endParaRPr kumimoji="1" lang="zh-TW"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3" name="TextBox 39">
            <a:extLst>
              <a:ext uri="{FF2B5EF4-FFF2-40B4-BE49-F238E27FC236}">
                <a16:creationId xmlns:a16="http://schemas.microsoft.com/office/drawing/2014/main" id="{D4F0DB38-7F68-E13D-F0D2-8DA8B816239E}"/>
              </a:ext>
            </a:extLst>
          </p:cNvPr>
          <p:cNvSpPr txBox="1"/>
          <p:nvPr/>
        </p:nvSpPr>
        <p:spPr>
          <a:xfrm>
            <a:off x="2193419" y="2190338"/>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54" name="TextBox 40">
            <a:extLst>
              <a:ext uri="{FF2B5EF4-FFF2-40B4-BE49-F238E27FC236}">
                <a16:creationId xmlns:a16="http://schemas.microsoft.com/office/drawing/2014/main" id="{F17145AA-3045-C50C-5059-02259BC8FD4F}"/>
              </a:ext>
            </a:extLst>
          </p:cNvPr>
          <p:cNvSpPr txBox="1"/>
          <p:nvPr/>
        </p:nvSpPr>
        <p:spPr>
          <a:xfrm>
            <a:off x="2193419" y="3334033"/>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cxnSp>
        <p:nvCxnSpPr>
          <p:cNvPr id="155" name="Straight Connector 22">
            <a:extLst>
              <a:ext uri="{FF2B5EF4-FFF2-40B4-BE49-F238E27FC236}">
                <a16:creationId xmlns:a16="http://schemas.microsoft.com/office/drawing/2014/main" id="{F2C092BF-8F1B-3D0E-A086-E72EBB77A41A}"/>
              </a:ext>
            </a:extLst>
          </p:cNvPr>
          <p:cNvCxnSpPr>
            <a:cxnSpLocks/>
          </p:cNvCxnSpPr>
          <p:nvPr/>
        </p:nvCxnSpPr>
        <p:spPr>
          <a:xfrm>
            <a:off x="3578897" y="2129269"/>
            <a:ext cx="127983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6" name="TextBox 34">
            <a:extLst>
              <a:ext uri="{FF2B5EF4-FFF2-40B4-BE49-F238E27FC236}">
                <a16:creationId xmlns:a16="http://schemas.microsoft.com/office/drawing/2014/main" id="{85109081-7AE3-E6F0-F1BC-8C4AF6F5C8D4}"/>
              </a:ext>
            </a:extLst>
          </p:cNvPr>
          <p:cNvSpPr txBox="1"/>
          <p:nvPr/>
        </p:nvSpPr>
        <p:spPr>
          <a:xfrm>
            <a:off x="3578897" y="1873833"/>
            <a:ext cx="1279835"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補助がある場合</a:t>
            </a:r>
            <a:endParaRPr kumimoji="1" lang="zh-TW"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7" name="TextBox 39">
            <a:extLst>
              <a:ext uri="{FF2B5EF4-FFF2-40B4-BE49-F238E27FC236}">
                <a16:creationId xmlns:a16="http://schemas.microsoft.com/office/drawing/2014/main" id="{2073D8A2-7B4E-FB02-68A6-E9490D951855}"/>
              </a:ext>
            </a:extLst>
          </p:cNvPr>
          <p:cNvSpPr txBox="1"/>
          <p:nvPr/>
        </p:nvSpPr>
        <p:spPr>
          <a:xfrm>
            <a:off x="3578897" y="2190338"/>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58" name="TextBox 40">
            <a:extLst>
              <a:ext uri="{FF2B5EF4-FFF2-40B4-BE49-F238E27FC236}">
                <a16:creationId xmlns:a16="http://schemas.microsoft.com/office/drawing/2014/main" id="{9C2D3061-D84B-F2DC-E98A-8B7335FB9F78}"/>
              </a:ext>
            </a:extLst>
          </p:cNvPr>
          <p:cNvSpPr txBox="1"/>
          <p:nvPr/>
        </p:nvSpPr>
        <p:spPr>
          <a:xfrm>
            <a:off x="3578897" y="3334033"/>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cxnSp>
        <p:nvCxnSpPr>
          <p:cNvPr id="159" name="Straight Connector 22">
            <a:extLst>
              <a:ext uri="{FF2B5EF4-FFF2-40B4-BE49-F238E27FC236}">
                <a16:creationId xmlns:a16="http://schemas.microsoft.com/office/drawing/2014/main" id="{B1EA69B0-1B8A-67E4-93EF-F9E0BA7234DD}"/>
              </a:ext>
            </a:extLst>
          </p:cNvPr>
          <p:cNvCxnSpPr>
            <a:cxnSpLocks/>
          </p:cNvCxnSpPr>
          <p:nvPr/>
        </p:nvCxnSpPr>
        <p:spPr>
          <a:xfrm>
            <a:off x="4964375" y="2129269"/>
            <a:ext cx="127983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60" name="TextBox 34">
            <a:extLst>
              <a:ext uri="{FF2B5EF4-FFF2-40B4-BE49-F238E27FC236}">
                <a16:creationId xmlns:a16="http://schemas.microsoft.com/office/drawing/2014/main" id="{A11B1DF2-8E86-B0A2-7A02-AE3EBC999323}"/>
              </a:ext>
            </a:extLst>
          </p:cNvPr>
          <p:cNvSpPr txBox="1"/>
          <p:nvPr/>
        </p:nvSpPr>
        <p:spPr>
          <a:xfrm>
            <a:off x="4964375" y="1873833"/>
            <a:ext cx="1279835"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自社の基準値</a:t>
            </a:r>
            <a:endParaRPr kumimoji="1" lang="zh-TW"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1" name="TextBox 39">
            <a:extLst>
              <a:ext uri="{FF2B5EF4-FFF2-40B4-BE49-F238E27FC236}">
                <a16:creationId xmlns:a16="http://schemas.microsoft.com/office/drawing/2014/main" id="{3C8E393F-B9A3-B126-EBFF-97DB81E6DE1E}"/>
              </a:ext>
            </a:extLst>
          </p:cNvPr>
          <p:cNvSpPr txBox="1"/>
          <p:nvPr/>
        </p:nvSpPr>
        <p:spPr>
          <a:xfrm>
            <a:off x="4964374" y="2194436"/>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62" name="TextBox 40">
            <a:extLst>
              <a:ext uri="{FF2B5EF4-FFF2-40B4-BE49-F238E27FC236}">
                <a16:creationId xmlns:a16="http://schemas.microsoft.com/office/drawing/2014/main" id="{C4251367-901E-DE82-825F-31DEA6941E13}"/>
              </a:ext>
            </a:extLst>
          </p:cNvPr>
          <p:cNvSpPr txBox="1"/>
          <p:nvPr/>
        </p:nvSpPr>
        <p:spPr>
          <a:xfrm>
            <a:off x="4964375" y="3334033"/>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cxnSp>
        <p:nvCxnSpPr>
          <p:cNvPr id="163" name="Straight Connector 22">
            <a:extLst>
              <a:ext uri="{FF2B5EF4-FFF2-40B4-BE49-F238E27FC236}">
                <a16:creationId xmlns:a16="http://schemas.microsoft.com/office/drawing/2014/main" id="{C8BD65CB-D9DD-99B5-7E14-1357FC51DD2F}"/>
              </a:ext>
            </a:extLst>
          </p:cNvPr>
          <p:cNvCxnSpPr>
            <a:cxnSpLocks/>
          </p:cNvCxnSpPr>
          <p:nvPr/>
        </p:nvCxnSpPr>
        <p:spPr>
          <a:xfrm>
            <a:off x="6349853" y="2129269"/>
            <a:ext cx="5068749"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64" name="TextBox 34">
            <a:extLst>
              <a:ext uri="{FF2B5EF4-FFF2-40B4-BE49-F238E27FC236}">
                <a16:creationId xmlns:a16="http://schemas.microsoft.com/office/drawing/2014/main" id="{6DA70145-1A62-E852-91BD-1987BA76F1B6}"/>
              </a:ext>
            </a:extLst>
          </p:cNvPr>
          <p:cNvSpPr txBox="1"/>
          <p:nvPr/>
        </p:nvSpPr>
        <p:spPr>
          <a:xfrm>
            <a:off x="6349853" y="1873833"/>
            <a:ext cx="5068749"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導出過程（計算式により、定量的に記載すること）</a:t>
            </a:r>
            <a:endParaRPr kumimoji="1" lang="zh-TW"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5" name="TextBox 39">
            <a:extLst>
              <a:ext uri="{FF2B5EF4-FFF2-40B4-BE49-F238E27FC236}">
                <a16:creationId xmlns:a16="http://schemas.microsoft.com/office/drawing/2014/main" id="{3A509E46-BD2D-8CBE-E948-A66CD625467E}"/>
              </a:ext>
            </a:extLst>
          </p:cNvPr>
          <p:cNvSpPr txBox="1"/>
          <p:nvPr/>
        </p:nvSpPr>
        <p:spPr>
          <a:xfrm>
            <a:off x="6349853" y="2190338"/>
            <a:ext cx="5076000"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（補助がない場合）</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（補助がある場合）</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66" name="TextBox 40">
            <a:extLst>
              <a:ext uri="{FF2B5EF4-FFF2-40B4-BE49-F238E27FC236}">
                <a16:creationId xmlns:a16="http://schemas.microsoft.com/office/drawing/2014/main" id="{368DC82A-2547-16E3-FF66-9F25057CB9F3}"/>
              </a:ext>
            </a:extLst>
          </p:cNvPr>
          <p:cNvSpPr txBox="1"/>
          <p:nvPr/>
        </p:nvSpPr>
        <p:spPr>
          <a:xfrm>
            <a:off x="6349853" y="3334033"/>
            <a:ext cx="5076000"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（補助がない場合）</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（補助がある場合）</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nvGrpSpPr>
          <p:cNvPr id="167" name="グループ化 166">
            <a:extLst>
              <a:ext uri="{FF2B5EF4-FFF2-40B4-BE49-F238E27FC236}">
                <a16:creationId xmlns:a16="http://schemas.microsoft.com/office/drawing/2014/main" id="{FBE32D82-D462-2C8F-403E-114F1A9B3F93}"/>
              </a:ext>
            </a:extLst>
          </p:cNvPr>
          <p:cNvGrpSpPr/>
          <p:nvPr/>
        </p:nvGrpSpPr>
        <p:grpSpPr>
          <a:xfrm>
            <a:off x="765598" y="1500588"/>
            <a:ext cx="10653004" cy="288000"/>
            <a:chOff x="156000" y="1879963"/>
            <a:chExt cx="5760000" cy="288000"/>
          </a:xfrm>
        </p:grpSpPr>
        <p:sp>
          <p:nvSpPr>
            <p:cNvPr id="168" name="正方形/長方形 167">
              <a:extLst>
                <a:ext uri="{FF2B5EF4-FFF2-40B4-BE49-F238E27FC236}">
                  <a16:creationId xmlns:a16="http://schemas.microsoft.com/office/drawing/2014/main" id="{95014F22-97E9-0262-E853-B242482F3C9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b="0" i="1"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投資判断基準</a:t>
              </a:r>
            </a:p>
          </p:txBody>
        </p:sp>
        <p:cxnSp>
          <p:nvCxnSpPr>
            <p:cNvPr id="169" name="直線コネクタ 168">
              <a:extLst>
                <a:ext uri="{FF2B5EF4-FFF2-40B4-BE49-F238E27FC236}">
                  <a16:creationId xmlns:a16="http://schemas.microsoft.com/office/drawing/2014/main" id="{C46520D1-356C-43E2-BC06-653FA7191740}"/>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70" name="グループ化 169">
            <a:extLst>
              <a:ext uri="{FF2B5EF4-FFF2-40B4-BE49-F238E27FC236}">
                <a16:creationId xmlns:a16="http://schemas.microsoft.com/office/drawing/2014/main" id="{88121881-A532-CA83-8387-0C8468B49052}"/>
              </a:ext>
            </a:extLst>
          </p:cNvPr>
          <p:cNvGrpSpPr/>
          <p:nvPr/>
        </p:nvGrpSpPr>
        <p:grpSpPr>
          <a:xfrm>
            <a:off x="765597" y="4879487"/>
            <a:ext cx="10660255" cy="288000"/>
            <a:chOff x="156000" y="1879963"/>
            <a:chExt cx="5760000" cy="288000"/>
          </a:xfrm>
        </p:grpSpPr>
        <p:sp>
          <p:nvSpPr>
            <p:cNvPr id="171" name="正方形/長方形 170">
              <a:extLst>
                <a:ext uri="{FF2B5EF4-FFF2-40B4-BE49-F238E27FC236}">
                  <a16:creationId xmlns:a16="http://schemas.microsoft.com/office/drawing/2014/main" id="{608CD624-F623-79A3-6A09-0217701059DD}"/>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その他の投資判断基準</a:t>
              </a:r>
            </a:p>
          </p:txBody>
        </p:sp>
        <p:cxnSp>
          <p:nvCxnSpPr>
            <p:cNvPr id="172" name="直線コネクタ 171">
              <a:extLst>
                <a:ext uri="{FF2B5EF4-FFF2-40B4-BE49-F238E27FC236}">
                  <a16:creationId xmlns:a16="http://schemas.microsoft.com/office/drawing/2014/main" id="{104D7E0D-10EE-57DF-61C8-6BB1E40C1D7B}"/>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73" name="TextBox 24">
            <a:extLst>
              <a:ext uri="{FF2B5EF4-FFF2-40B4-BE49-F238E27FC236}">
                <a16:creationId xmlns:a16="http://schemas.microsoft.com/office/drawing/2014/main" id="{485943CF-2F79-6CA2-6FE2-88E7ED4C2C29}"/>
              </a:ext>
            </a:extLst>
          </p:cNvPr>
          <p:cNvSpPr txBox="1"/>
          <p:nvPr/>
        </p:nvSpPr>
        <p:spPr>
          <a:xfrm>
            <a:off x="765595" y="5227456"/>
            <a:ext cx="10660255"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176" name="正方形/長方形 175">
            <a:extLst>
              <a:ext uri="{FF2B5EF4-FFF2-40B4-BE49-F238E27FC236}">
                <a16:creationId xmlns:a16="http://schemas.microsoft.com/office/drawing/2014/main" id="{F8428E78-DB90-0380-FBA3-EF6F9A811813}"/>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77" name="正方形/長方形 176">
            <a:extLst>
              <a:ext uri="{FF2B5EF4-FFF2-40B4-BE49-F238E27FC236}">
                <a16:creationId xmlns:a16="http://schemas.microsoft.com/office/drawing/2014/main" id="{31F42DEB-3002-9E22-EA7C-2C172C36B4B4}"/>
              </a:ext>
            </a:extLst>
          </p:cNvPr>
          <p:cNvSpPr/>
          <p:nvPr/>
        </p:nvSpPr>
        <p:spPr>
          <a:xfrm>
            <a:off x="1836017" y="3073938"/>
            <a:ext cx="7868093" cy="2945518"/>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投資判断基準</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→以下に注意して記載すること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補助対象となる製品の生産に係る設備投資計画が、補助を前提としない場合には、投資計画の</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IRR</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internal rate of return</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：内部収益率）や  投資回収期間が投資判断に至る水準には達しないが、補助対象となることで</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IRR</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及び投資回収期間が投資判断に至る水準に達する計画であるなど、民間企業のみでは経済性の確保が困難な計画となっていることを示すこと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IRR</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などの指標を用いる場合は、その導出過程を具体的に記載すること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IRR</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や投資回収期間以外に、自社の投資判断において重視している基準があれば、その基準の補助がない場合／ある場合の数値を記載すること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338630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17C5E-1D59-0DFC-8100-9801F5981B63}"/>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5C9A6F3-B7F7-D44C-4020-C81792BF27E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F5C9A6F3-B7F7-D44C-4020-C81792BF27E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7BD59443-E7C2-DA34-78D2-71014D4F5BD9}"/>
              </a:ext>
            </a:extLst>
          </p:cNvPr>
          <p:cNvSpPr>
            <a:spLocks noGrp="1"/>
          </p:cNvSpPr>
          <p:nvPr>
            <p:ph type="title"/>
          </p:nvPr>
        </p:nvSpPr>
        <p:spPr/>
        <p:txBody>
          <a:bodyPr vert="horz" rIns="91440">
            <a:normAutofit/>
          </a:bodyPr>
          <a:lstStyle/>
          <a:p>
            <a:r>
              <a:rPr lang="ja-JP" altLang="en-US"/>
              <a:t>［④ア］経済的基準（</a:t>
            </a:r>
            <a:r>
              <a:rPr lang="en-US" altLang="ja-JP"/>
              <a:t>GX</a:t>
            </a:r>
            <a:r>
              <a:rPr lang="ja-JP" altLang="ja-JP"/>
              <a:t>投資の必要性・公的関与の合理性</a:t>
            </a:r>
            <a:r>
              <a:rPr lang="ja-JP" altLang="en-US"/>
              <a:t>）</a:t>
            </a:r>
          </a:p>
        </p:txBody>
      </p:sp>
      <p:sp>
        <p:nvSpPr>
          <p:cNvPr id="7" name="テキスト プレースホルダー 6">
            <a:extLst>
              <a:ext uri="{FF2B5EF4-FFF2-40B4-BE49-F238E27FC236}">
                <a16:creationId xmlns:a16="http://schemas.microsoft.com/office/drawing/2014/main" id="{F0C85635-6335-CA0F-C270-47D0E4121092}"/>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会社全体の売上高に対する補助対象事業総事業費比率と</a:t>
            </a:r>
            <a:r>
              <a:rPr lang="en-US" altLang="ja-JP">
                <a:solidFill>
                  <a:srgbClr val="FF0000"/>
                </a:solidFill>
              </a:rPr>
              <a:t>GX</a:t>
            </a:r>
            <a:r>
              <a:rPr lang="ja-JP" altLang="en-US">
                <a:solidFill>
                  <a:srgbClr val="FF0000"/>
                </a:solidFill>
              </a:rPr>
              <a:t>投資の必要性等について説明文を記載すること</a:t>
            </a:r>
            <a:br>
              <a:rPr lang="en-US" altLang="ja-JP">
                <a:solidFill>
                  <a:schemeClr val="accent1"/>
                </a:solidFill>
              </a:rPr>
            </a:br>
            <a:r>
              <a:rPr lang="ja-JP" altLang="en-US">
                <a:solidFill>
                  <a:schemeClr val="accent1"/>
                </a:solidFill>
              </a:rPr>
              <a:t>例）</a:t>
            </a:r>
            <a:r>
              <a:rPr lang="ja-JP" altLang="ja-JP">
                <a:solidFill>
                  <a:schemeClr val="accent1"/>
                </a:solidFill>
              </a:rPr>
              <a:t>補助を前提としない場合、間接補助事業は自社にとって大規模な投資であり、投資が困難</a:t>
            </a:r>
            <a:r>
              <a:rPr lang="ja-JP" altLang="en-US">
                <a:solidFill>
                  <a:schemeClr val="accent1"/>
                </a:solidFill>
              </a:rPr>
              <a:t>である。</a:t>
            </a:r>
          </a:p>
        </p:txBody>
      </p:sp>
      <p:sp>
        <p:nvSpPr>
          <p:cNvPr id="2" name="スライド番号プレースホルダー 1">
            <a:extLst>
              <a:ext uri="{FF2B5EF4-FFF2-40B4-BE49-F238E27FC236}">
                <a16:creationId xmlns:a16="http://schemas.microsoft.com/office/drawing/2014/main" id="{98701CA7-39C8-8E72-9546-2AD32349BE66}"/>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3" name="TextBox 35" descr="ｔ">
            <a:extLst>
              <a:ext uri="{FF2B5EF4-FFF2-40B4-BE49-F238E27FC236}">
                <a16:creationId xmlns:a16="http://schemas.microsoft.com/office/drawing/2014/main" id="{A4009B21-D9B0-EF77-EA8E-502AF10969C2}"/>
              </a:ext>
            </a:extLst>
          </p:cNvPr>
          <p:cNvSpPr txBox="1"/>
          <p:nvPr/>
        </p:nvSpPr>
        <p:spPr>
          <a:xfrm>
            <a:off x="765596" y="2393245"/>
            <a:ext cx="8887361" cy="407464"/>
          </a:xfrm>
          <a:prstGeom prst="rect">
            <a:avLst/>
          </a:prstGeom>
          <a:solidFill>
            <a:sysClr val="window" lastClr="FFFFFF"/>
          </a:solidFill>
          <a:ln w="9525" cap="rnd" cmpd="sng" algn="ctr">
            <a:noFill/>
            <a:prstDash val="solid"/>
            <a:round/>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E2841"/>
              </a:buClr>
              <a:buSzPct val="100000"/>
              <a:buFontTx/>
              <a:buNone/>
              <a:tabLst/>
              <a:defRPr/>
            </a:pPr>
            <a:r>
              <a:rPr kumimoji="0" lang="zh-TW"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補助対象事業総事業費比率</a:t>
            </a:r>
            <a:r>
              <a:rPr kumimoji="0"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会社全体の売上高（直近３事業年度の平均）</a:t>
            </a:r>
            <a:endParaRPr kumimoji="0"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TextBox 35" descr="ｔ">
            <a:extLst>
              <a:ext uri="{FF2B5EF4-FFF2-40B4-BE49-F238E27FC236}">
                <a16:creationId xmlns:a16="http://schemas.microsoft.com/office/drawing/2014/main" id="{19BDBB59-89B1-8557-51F1-E331D6D8BD8C}"/>
              </a:ext>
            </a:extLst>
          </p:cNvPr>
          <p:cNvSpPr txBox="1"/>
          <p:nvPr/>
        </p:nvSpPr>
        <p:spPr>
          <a:xfrm>
            <a:off x="1113521" y="2849165"/>
            <a:ext cx="5956146" cy="407464"/>
          </a:xfrm>
          <a:prstGeom prst="rect">
            <a:avLst/>
          </a:prstGeom>
          <a:solidFill>
            <a:sysClr val="window" lastClr="FFFFFF"/>
          </a:solidFill>
          <a:ln w="9525" cap="rnd" cmpd="sng" algn="ctr">
            <a:noFill/>
            <a:prstDash val="solid"/>
            <a:round/>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E2841"/>
              </a:buClr>
              <a:buSzPct val="100000"/>
              <a:buFontTx/>
              <a:buNone/>
              <a:tabLst/>
              <a:defRPr/>
            </a:pPr>
            <a:r>
              <a:rPr kumimoji="0" lang="ja-JP" altLang="en-US" sz="18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r>
              <a:rPr kumimoji="0" lang="en-US" altLang="ja-JP" sz="18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0" lang="ja-JP" altLang="en-US" sz="18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具体の途中式等も記すこと</a:t>
            </a:r>
            <a:r>
              <a:rPr kumimoji="0" lang="en-US" altLang="ja-JP" sz="18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endParaRPr kumimoji="0" lang="en-US" altLang="ja-JP" sz="18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nvGrpSpPr>
          <p:cNvPr id="15" name="グループ化 14">
            <a:extLst>
              <a:ext uri="{FF2B5EF4-FFF2-40B4-BE49-F238E27FC236}">
                <a16:creationId xmlns:a16="http://schemas.microsoft.com/office/drawing/2014/main" id="{18ECD22D-BDB8-87A1-105D-A2F893E33189}"/>
              </a:ext>
            </a:extLst>
          </p:cNvPr>
          <p:cNvGrpSpPr/>
          <p:nvPr/>
        </p:nvGrpSpPr>
        <p:grpSpPr>
          <a:xfrm>
            <a:off x="765597" y="1981833"/>
            <a:ext cx="10657837" cy="288000"/>
            <a:chOff x="156000" y="1879963"/>
            <a:chExt cx="5760000" cy="288000"/>
          </a:xfrm>
        </p:grpSpPr>
        <p:sp>
          <p:nvSpPr>
            <p:cNvPr id="16" name="正方形/長方形 15">
              <a:extLst>
                <a:ext uri="{FF2B5EF4-FFF2-40B4-BE49-F238E27FC236}">
                  <a16:creationId xmlns:a16="http://schemas.microsoft.com/office/drawing/2014/main" id="{989D61DC-ED72-473E-8D72-2297EFA82C7C}"/>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会社全体の売上高に対する補助対象事業総事業費比率</a:t>
              </a:r>
            </a:p>
          </p:txBody>
        </p:sp>
        <p:cxnSp>
          <p:nvCxnSpPr>
            <p:cNvPr id="17" name="直線コネクタ 16">
              <a:extLst>
                <a:ext uri="{FF2B5EF4-FFF2-40B4-BE49-F238E27FC236}">
                  <a16:creationId xmlns:a16="http://schemas.microsoft.com/office/drawing/2014/main" id="{D714B25B-3F4B-3C47-A9FE-8DDE1CD65936}"/>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sp>
        <p:nvSpPr>
          <p:cNvPr id="20" name="正方形/長方形 19">
            <a:extLst>
              <a:ext uri="{FF2B5EF4-FFF2-40B4-BE49-F238E27FC236}">
                <a16:creationId xmlns:a16="http://schemas.microsoft.com/office/drawing/2014/main" id="{DDB6C867-D97D-B9D0-3129-BE9A1D574A23}"/>
              </a:ext>
            </a:extLst>
          </p:cNvPr>
          <p:cNvSpPr/>
          <p:nvPr/>
        </p:nvSpPr>
        <p:spPr>
          <a:xfrm>
            <a:off x="11152486" y="85758"/>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ja-JP" altLang="en-US" sz="16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加点項目</a:t>
            </a:r>
          </a:p>
        </p:txBody>
      </p:sp>
      <p:sp>
        <p:nvSpPr>
          <p:cNvPr id="21" name="正方形/長方形 20">
            <a:extLst>
              <a:ext uri="{FF2B5EF4-FFF2-40B4-BE49-F238E27FC236}">
                <a16:creationId xmlns:a16="http://schemas.microsoft.com/office/drawing/2014/main" id="{8C2748F0-48A4-F660-C676-C194C979A8D8}"/>
              </a:ext>
            </a:extLst>
          </p:cNvPr>
          <p:cNvSpPr/>
          <p:nvPr/>
        </p:nvSpPr>
        <p:spPr>
          <a:xfrm>
            <a:off x="2160468" y="3429000"/>
            <a:ext cx="7868093" cy="2920913"/>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会社全体の売上高に対する補助対象事業総事業費比率</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→補助対象事業の総事業費が、企業規模に対して大規模なものである場合は、会社全体の売上高に対する補助対象事業の総事業費比率を記載すること</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分母は部門の売上高ではなく、会社全体の売上高とし、分子は補助対象事業総事業費とすること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加点を目指す場合のみ記載すること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05506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51560-9C38-F4A2-0069-8465E29F2E5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7EB3AD0-827A-1F96-E1D7-3F2F641ADDEE}"/>
              </a:ext>
            </a:extLst>
          </p:cNvPr>
          <p:cNvGraphicFramePr>
            <a:graphicFrameLocks/>
          </p:cNvGraphicFramePr>
          <p:nvPr>
            <p:custDataLst>
              <p:tags r:id="rId1"/>
            </p:custDataLst>
            <p:extLst>
              <p:ext uri="{D42A27DB-BD31-4B8C-83A1-F6EECF244321}">
                <p14:modId xmlns:p14="http://schemas.microsoft.com/office/powerpoint/2010/main" val="37061153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87EB3AD0-827A-1F96-E1D7-3F2F641ADD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タイトル 13">
            <a:extLst>
              <a:ext uri="{FF2B5EF4-FFF2-40B4-BE49-F238E27FC236}">
                <a16:creationId xmlns:a16="http://schemas.microsoft.com/office/drawing/2014/main" id="{780C6A8A-ECE8-3378-7994-8B4A7A39A3C3}"/>
              </a:ext>
            </a:extLst>
          </p:cNvPr>
          <p:cNvSpPr>
            <a:spLocks noGrp="1"/>
          </p:cNvSpPr>
          <p:nvPr>
            <p:ph type="title"/>
          </p:nvPr>
        </p:nvSpPr>
        <p:spPr/>
        <p:txBody>
          <a:bodyPr vert="horz" rIns="91440">
            <a:normAutofit/>
          </a:bodyPr>
          <a:lstStyle/>
          <a:p>
            <a:r>
              <a:rPr lang="ja-JP" altLang="en-US"/>
              <a:t>３．事業と</a:t>
            </a:r>
            <a:r>
              <a:rPr lang="en-US" altLang="ja-JP"/>
              <a:t>GX</a:t>
            </a:r>
            <a:r>
              <a:rPr lang="ja-JP" altLang="en-US"/>
              <a:t>政策・投資基本原則との整合性（定性的要件）　</a:t>
            </a:r>
            <a:r>
              <a:rPr lang="en-US" altLang="ja-JP"/>
              <a:t>GX</a:t>
            </a:r>
            <a:r>
              <a:rPr lang="ja-JP" altLang="en-US"/>
              <a:t>政策における事業の位置づけ</a:t>
            </a:r>
          </a:p>
        </p:txBody>
      </p:sp>
      <p:sp>
        <p:nvSpPr>
          <p:cNvPr id="15" name="テキスト プレースホルダー 14">
            <a:extLst>
              <a:ext uri="{FF2B5EF4-FFF2-40B4-BE49-F238E27FC236}">
                <a16:creationId xmlns:a16="http://schemas.microsoft.com/office/drawing/2014/main" id="{D7A6A589-9233-C74A-D347-DCADB8C86E16}"/>
              </a:ext>
            </a:extLst>
          </p:cNvPr>
          <p:cNvSpPr>
            <a:spLocks noGrp="1"/>
          </p:cNvSpPr>
          <p:nvPr>
            <p:ph type="body" sz="quarter" idx="13"/>
          </p:nvPr>
        </p:nvSpPr>
        <p:spPr>
          <a:xfrm>
            <a:off x="283664" y="692150"/>
            <a:ext cx="5692263" cy="864440"/>
          </a:xfrm>
        </p:spPr>
        <p:txBody>
          <a:bodyPr/>
          <a:lstStyle/>
          <a:p>
            <a:r>
              <a:rPr lang="en-US" altLang="ja-JP">
                <a:solidFill>
                  <a:srgbClr val="FF0000"/>
                </a:solidFill>
              </a:rPr>
              <a:t>GX</a:t>
            </a:r>
            <a:r>
              <a:rPr lang="ja-JP" altLang="en-US">
                <a:solidFill>
                  <a:srgbClr val="FF0000"/>
                </a:solidFill>
              </a:rPr>
              <a:t>政策における事業の位置づけについて簡潔に記載すること</a:t>
            </a:r>
            <a:endParaRPr lang="en-US" altLang="ja-JP">
              <a:solidFill>
                <a:srgbClr val="FF0000"/>
              </a:solidFill>
            </a:endParaRPr>
          </a:p>
          <a:p>
            <a:r>
              <a:rPr lang="ja-JP" altLang="en-US">
                <a:solidFill>
                  <a:schemeClr val="accent1"/>
                </a:solidFill>
              </a:rPr>
              <a:t>例）○○～</a:t>
            </a:r>
          </a:p>
        </p:txBody>
      </p:sp>
      <p:sp>
        <p:nvSpPr>
          <p:cNvPr id="2" name="スライド番号プレースホルダー 1">
            <a:extLst>
              <a:ext uri="{FF2B5EF4-FFF2-40B4-BE49-F238E27FC236}">
                <a16:creationId xmlns:a16="http://schemas.microsoft.com/office/drawing/2014/main" id="{C8B1863F-0E24-786B-02EC-B2ED0903FF9D}"/>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E97A3486-2C7D-1632-0746-EE91937DB76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4" name="テキスト ボックス 3">
            <a:extLst>
              <a:ext uri="{FF2B5EF4-FFF2-40B4-BE49-F238E27FC236}">
                <a16:creationId xmlns:a16="http://schemas.microsoft.com/office/drawing/2014/main" id="{042CD129-DC41-E956-7D48-B9D2848C75CE}"/>
              </a:ext>
            </a:extLst>
          </p:cNvPr>
          <p:cNvSpPr txBox="1"/>
          <p:nvPr/>
        </p:nvSpPr>
        <p:spPr>
          <a:xfrm>
            <a:off x="2766925" y="3850515"/>
            <a:ext cx="6658150" cy="461665"/>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2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570ABE67-30FB-495E-420D-6A5AE2D33F35}"/>
              </a:ext>
            </a:extLst>
          </p:cNvPr>
          <p:cNvSpPr/>
          <p:nvPr/>
        </p:nvSpPr>
        <p:spPr>
          <a:xfrm>
            <a:off x="2161953" y="2435679"/>
            <a:ext cx="7868093" cy="350520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なぜ</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として支援・推進すべき事業なのかを明確に記載すること（不可欠性やポテンシャルなど）</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簡潔に文章で説明するとともに、表紙に記載の通り、図表（写真、パース、位置図、区域図、配置図、エネルギー・マテリアル等のフロー、体制図、スキーム図、グラフ、線表等）などを用い、ヴィジュアルに表現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ja-JP" sz="1400">
              <a:solidFill>
                <a:srgbClr val="FF0000"/>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事業の競争力及び競争力の源泉について記載すること</a:t>
            </a:r>
            <a:endParaRPr lang="en-US" altLang="ja-JP" sz="1400">
              <a:solidFill>
                <a:srgbClr val="FF0000"/>
              </a:solidFill>
              <a:latin typeface="Meiryo UI" panose="020B0604030504040204" pitchFamily="50" charset="-128"/>
              <a:ea typeface="Meiryo UI" panose="020B0604030504040204" pitchFamily="50" charset="-128"/>
            </a:endParaRPr>
          </a:p>
          <a:p>
            <a:pPr marL="742950" lvl="1" indent="-285750">
              <a:buFont typeface="Arial" panose="020B0604020202020204" pitchFamily="34" charset="0"/>
              <a:buChar char="•"/>
              <a:defRPr/>
            </a:pPr>
            <a:r>
              <a:rPr lang="ja-JP" altLang="en-US" sz="1400">
                <a:solidFill>
                  <a:srgbClr val="FF0000"/>
                </a:solidFill>
                <a:latin typeface="Meiryo UI" panose="020B0604030504040204" pitchFamily="50" charset="-128"/>
                <a:ea typeface="Meiryo UI" panose="020B0604030504040204" pitchFamily="50" charset="-128"/>
              </a:rPr>
              <a:t>想定される市場規模。また獲得を目指す市場規模。</a:t>
            </a:r>
            <a:endParaRPr lang="en-US" altLang="ja-JP" sz="1400">
              <a:solidFill>
                <a:srgbClr val="FF0000"/>
              </a:solidFill>
              <a:latin typeface="Meiryo UI" panose="020B0604030504040204" pitchFamily="50" charset="-128"/>
              <a:ea typeface="Meiryo UI" panose="020B0604030504040204" pitchFamily="50" charset="-128"/>
            </a:endParaRPr>
          </a:p>
          <a:p>
            <a:pPr marL="742950" lvl="1" indent="-285750">
              <a:buFont typeface="Arial" panose="020B0604020202020204" pitchFamily="34" charset="0"/>
              <a:buChar char="•"/>
              <a:defRPr/>
            </a:pPr>
            <a:r>
              <a:rPr lang="ja-JP" altLang="en-US" sz="1400">
                <a:solidFill>
                  <a:srgbClr val="FF0000"/>
                </a:solidFill>
                <a:latin typeface="Meiryo UI" panose="020B0604030504040204" pitchFamily="50" charset="-128"/>
                <a:ea typeface="Meiryo UI" panose="020B0604030504040204" pitchFamily="50" charset="-128"/>
              </a:rPr>
              <a:t>目標とする市場規模を獲得する上での競争力の源泉</a:t>
            </a:r>
            <a:endParaRPr lang="en-US" altLang="ja-JP" sz="1400">
              <a:solidFill>
                <a:srgbClr val="FF0000"/>
              </a:solidFill>
              <a:latin typeface="Meiryo UI" panose="020B0604030504040204" pitchFamily="50" charset="-128"/>
              <a:ea typeface="Meiryo UI" panose="020B0604030504040204" pitchFamily="50" charset="-128"/>
            </a:endParaRPr>
          </a:p>
          <a:p>
            <a:pPr marL="742950" lvl="1" indent="-285750">
              <a:buFont typeface="Arial" panose="020B0604020202020204" pitchFamily="34" charset="0"/>
              <a:buChar char="•"/>
              <a:defRPr/>
            </a:pPr>
            <a:r>
              <a:rPr lang="en-US" altLang="ja-JP" sz="1400">
                <a:solidFill>
                  <a:srgbClr val="FF0000"/>
                </a:solidFill>
                <a:latin typeface="Meiryo UI" panose="020B0604030504040204" pitchFamily="50" charset="-128"/>
                <a:ea typeface="Meiryo UI" panose="020B0604030504040204" pitchFamily="50" charset="-128"/>
              </a:rPr>
              <a:t>GX</a:t>
            </a:r>
            <a:r>
              <a:rPr lang="ja-JP" altLang="en-US" sz="1400">
                <a:solidFill>
                  <a:srgbClr val="FF0000"/>
                </a:solidFill>
                <a:latin typeface="Meiryo UI" panose="020B0604030504040204" pitchFamily="50" charset="-128"/>
                <a:ea typeface="Meiryo UI" panose="020B0604030504040204" pitchFamily="50" charset="-128"/>
              </a:rPr>
              <a:t>の観点から見た技術革新性</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R="0" lvl="1" algn="l" defTabSz="914400" rtl="0" eaLnBrk="1" fontAlgn="auto" latinLnBrk="0" hangingPunct="1">
              <a:lnSpc>
                <a:spcPct val="100000"/>
              </a:lnSpc>
              <a:spcBef>
                <a:spcPts val="0"/>
              </a:spcBef>
              <a:spcAft>
                <a:spcPts val="0"/>
              </a:spcAft>
              <a:buClrTx/>
              <a:buSzTx/>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7094983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4EE6341-FA87-04D3-5C0C-697AB9A6668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84EE6341-FA87-04D3-5C0C-697AB9A6668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228F1968-F713-5532-3830-BBB6B8CB5377}"/>
              </a:ext>
            </a:extLst>
          </p:cNvPr>
          <p:cNvSpPr>
            <a:spLocks noGrp="1"/>
          </p:cNvSpPr>
          <p:nvPr>
            <p:ph type="title"/>
          </p:nvPr>
        </p:nvSpPr>
        <p:spPr/>
        <p:txBody>
          <a:bodyPr vert="horz" rIns="91440">
            <a:normAutofit/>
          </a:bodyPr>
          <a:lstStyle/>
          <a:p>
            <a:r>
              <a:rPr lang="ja-JP" altLang="en-US"/>
              <a:t>［④ア］経済的基準（</a:t>
            </a:r>
            <a:r>
              <a:rPr lang="en-US" altLang="ja-JP"/>
              <a:t>GX</a:t>
            </a:r>
            <a:r>
              <a:rPr lang="ja-JP" altLang="ja-JP"/>
              <a:t>投資の必要性・公的関与の合理性</a:t>
            </a:r>
            <a:r>
              <a:rPr lang="ja-JP" altLang="en-US"/>
              <a:t>）</a:t>
            </a:r>
          </a:p>
        </p:txBody>
      </p:sp>
      <p:sp>
        <p:nvSpPr>
          <p:cNvPr id="7" name="テキスト プレースホルダー 6">
            <a:extLst>
              <a:ext uri="{FF2B5EF4-FFF2-40B4-BE49-F238E27FC236}">
                <a16:creationId xmlns:a16="http://schemas.microsoft.com/office/drawing/2014/main" id="{507AFBD7-9F62-9815-FA77-A743209F762B}"/>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経済面及び技術面以外のリスクと</a:t>
            </a:r>
            <a:r>
              <a:rPr lang="en-US" altLang="ja-JP">
                <a:solidFill>
                  <a:srgbClr val="FF0000"/>
                </a:solidFill>
              </a:rPr>
              <a:t>GX</a:t>
            </a:r>
            <a:r>
              <a:rPr lang="ja-JP" altLang="en-US">
                <a:solidFill>
                  <a:srgbClr val="FF0000"/>
                </a:solidFill>
              </a:rPr>
              <a:t>投資の必要性等について説明文を記載すること</a:t>
            </a:r>
            <a:br>
              <a:rPr lang="en-US" altLang="ja-JP">
                <a:solidFill>
                  <a:schemeClr val="accent1"/>
                </a:solidFill>
              </a:rPr>
            </a:br>
            <a:r>
              <a:rPr lang="ja-JP" altLang="en-US">
                <a:solidFill>
                  <a:schemeClr val="accent1"/>
                </a:solidFill>
              </a:rPr>
              <a:t>例）補助を前提としない場合、間接補助事業は自社にとって</a:t>
            </a:r>
            <a:r>
              <a:rPr lang="en-US" altLang="ja-JP">
                <a:solidFill>
                  <a:schemeClr val="accent1"/>
                </a:solidFill>
              </a:rPr>
              <a:t>xx</a:t>
            </a:r>
            <a:r>
              <a:rPr lang="ja-JP" altLang="en-US">
                <a:solidFill>
                  <a:schemeClr val="accent1"/>
                </a:solidFill>
              </a:rPr>
              <a:t>のリスクが見込まれ、投資が困難</a:t>
            </a:r>
          </a:p>
        </p:txBody>
      </p:sp>
      <p:sp>
        <p:nvSpPr>
          <p:cNvPr id="5" name="スライド番号プレースホルダー 4">
            <a:extLst>
              <a:ext uri="{FF2B5EF4-FFF2-40B4-BE49-F238E27FC236}">
                <a16:creationId xmlns:a16="http://schemas.microsoft.com/office/drawing/2014/main" id="{D231AE7E-DA1C-7166-ABEF-FF335CC1BC81}"/>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17" name="グループ化 16">
            <a:extLst>
              <a:ext uri="{FF2B5EF4-FFF2-40B4-BE49-F238E27FC236}">
                <a16:creationId xmlns:a16="http://schemas.microsoft.com/office/drawing/2014/main" id="{06C5896A-CABA-C404-D8BF-F3F6DE7852DC}"/>
              </a:ext>
            </a:extLst>
          </p:cNvPr>
          <p:cNvGrpSpPr/>
          <p:nvPr/>
        </p:nvGrpSpPr>
        <p:grpSpPr>
          <a:xfrm>
            <a:off x="765597" y="1997800"/>
            <a:ext cx="10657837" cy="288000"/>
            <a:chOff x="156000" y="1879963"/>
            <a:chExt cx="5760000" cy="288000"/>
          </a:xfrm>
        </p:grpSpPr>
        <p:sp>
          <p:nvSpPr>
            <p:cNvPr id="18" name="正方形/長方形 17">
              <a:extLst>
                <a:ext uri="{FF2B5EF4-FFF2-40B4-BE49-F238E27FC236}">
                  <a16:creationId xmlns:a16="http://schemas.microsoft.com/office/drawing/2014/main" id="{A76D7AD1-46CC-C78A-0FF8-0AECBB77F22B}"/>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経済面及び技術面以外のリスク</a:t>
              </a:r>
            </a:p>
          </p:txBody>
        </p:sp>
        <p:cxnSp>
          <p:nvCxnSpPr>
            <p:cNvPr id="19" name="直線コネクタ 18">
              <a:extLst>
                <a:ext uri="{FF2B5EF4-FFF2-40B4-BE49-F238E27FC236}">
                  <a16:creationId xmlns:a16="http://schemas.microsoft.com/office/drawing/2014/main" id="{98DBAD3C-63D8-3492-2023-FA813CED101F}"/>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sp>
        <p:nvSpPr>
          <p:cNvPr id="20" name="ee4pContent3">
            <a:extLst>
              <a:ext uri="{FF2B5EF4-FFF2-40B4-BE49-F238E27FC236}">
                <a16:creationId xmlns:a16="http://schemas.microsoft.com/office/drawing/2014/main" id="{FB351760-04EB-6437-9B95-3BD299C1EE69}"/>
              </a:ext>
            </a:extLst>
          </p:cNvPr>
          <p:cNvSpPr txBox="1"/>
          <p:nvPr/>
        </p:nvSpPr>
        <p:spPr>
          <a:xfrm>
            <a:off x="765598" y="2420270"/>
            <a:ext cx="5220000" cy="648000"/>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によるリスク</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108000" marR="0" lvl="1" indent="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　</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等を実施</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p:txBody>
      </p:sp>
      <p:sp>
        <p:nvSpPr>
          <p:cNvPr id="21" name="ee4pContent3">
            <a:extLst>
              <a:ext uri="{FF2B5EF4-FFF2-40B4-BE49-F238E27FC236}">
                <a16:creationId xmlns:a16="http://schemas.microsoft.com/office/drawing/2014/main" id="{6F48126E-CADF-1A54-CC08-1937E0D8BB5C}"/>
              </a:ext>
            </a:extLst>
          </p:cNvPr>
          <p:cNvSpPr txBox="1"/>
          <p:nvPr/>
        </p:nvSpPr>
        <p:spPr>
          <a:xfrm>
            <a:off x="6206404" y="2420270"/>
            <a:ext cx="5220000" cy="648000"/>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根拠</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sp>
        <p:nvSpPr>
          <p:cNvPr id="24" name="正方形/長方形 23">
            <a:extLst>
              <a:ext uri="{FF2B5EF4-FFF2-40B4-BE49-F238E27FC236}">
                <a16:creationId xmlns:a16="http://schemas.microsoft.com/office/drawing/2014/main" id="{227A07F6-1726-2B9D-7664-D306FB44BE4B}"/>
              </a:ext>
            </a:extLst>
          </p:cNvPr>
          <p:cNvSpPr/>
          <p:nvPr/>
        </p:nvSpPr>
        <p:spPr>
          <a:xfrm>
            <a:off x="11152486" y="85758"/>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ja-JP" altLang="en-US" sz="16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加点項目</a:t>
            </a:r>
          </a:p>
        </p:txBody>
      </p:sp>
      <p:sp>
        <p:nvSpPr>
          <p:cNvPr id="25" name="正方形/長方形 24">
            <a:extLst>
              <a:ext uri="{FF2B5EF4-FFF2-40B4-BE49-F238E27FC236}">
                <a16:creationId xmlns:a16="http://schemas.microsoft.com/office/drawing/2014/main" id="{0A0103DC-751A-EDF9-BA60-16951C883BC3}"/>
              </a:ext>
            </a:extLst>
          </p:cNvPr>
          <p:cNvSpPr/>
          <p:nvPr/>
        </p:nvSpPr>
        <p:spPr>
          <a:xfrm>
            <a:off x="2051550" y="3068270"/>
            <a:ext cx="7868093" cy="2920913"/>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経済面及び技術面以外のリスク</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→その他投資判断が困難となる経済面及び技術面以外のリスクを検討していれば、その根拠とともに記載すること</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一方、当該リスクがない場合は、その旨を記載のうえ、根拠についても記載すること</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加点を目指す場合のみ記載すること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054609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F5B2631-9022-9A27-DF88-21FE421D407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 name="think-cell data - do not delete" hidden="1">
                        <a:extLst>
                          <a:ext uri="{FF2B5EF4-FFF2-40B4-BE49-F238E27FC236}">
                            <a16:creationId xmlns:a16="http://schemas.microsoft.com/office/drawing/2014/main" id="{BF5B2631-9022-9A27-DF88-21FE421D407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タイトル 7">
            <a:extLst>
              <a:ext uri="{FF2B5EF4-FFF2-40B4-BE49-F238E27FC236}">
                <a16:creationId xmlns:a16="http://schemas.microsoft.com/office/drawing/2014/main" id="{589B0D0C-785B-8B3F-837B-72414D8A52A1}"/>
              </a:ext>
            </a:extLst>
          </p:cNvPr>
          <p:cNvSpPr>
            <a:spLocks noGrp="1"/>
          </p:cNvSpPr>
          <p:nvPr>
            <p:ph type="title"/>
          </p:nvPr>
        </p:nvSpPr>
        <p:spPr/>
        <p:txBody>
          <a:bodyPr vert="horz" rIns="91440">
            <a:normAutofit/>
          </a:bodyPr>
          <a:lstStyle/>
          <a:p>
            <a:r>
              <a:rPr lang="ja-JP" altLang="en-US"/>
              <a:t>［④イ］技術的基準（事業の技術的・事業的妥当性（定性的要件））</a:t>
            </a:r>
          </a:p>
        </p:txBody>
      </p:sp>
      <p:sp>
        <p:nvSpPr>
          <p:cNvPr id="9" name="テキスト プレースホルダー 8">
            <a:extLst>
              <a:ext uri="{FF2B5EF4-FFF2-40B4-BE49-F238E27FC236}">
                <a16:creationId xmlns:a16="http://schemas.microsoft.com/office/drawing/2014/main" id="{C3DBED41-88F0-BC68-F4E7-917110833178}"/>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事業における技術的な革新性や新規性について簡潔に記載すること</a:t>
            </a:r>
            <a:br>
              <a:rPr lang="en-US" altLang="ja-JP">
                <a:solidFill>
                  <a:schemeClr val="accent1"/>
                </a:solidFill>
              </a:rPr>
            </a:br>
            <a:r>
              <a:rPr lang="ja-JP" altLang="en-US">
                <a:solidFill>
                  <a:schemeClr val="accent1"/>
                </a:solidFill>
              </a:rPr>
              <a:t>例）本事業は技術革新性／事業革新性を有し～</a:t>
            </a:r>
          </a:p>
        </p:txBody>
      </p:sp>
      <p:sp>
        <p:nvSpPr>
          <p:cNvPr id="2" name="スライド番号プレースホルダー 1">
            <a:extLst>
              <a:ext uri="{FF2B5EF4-FFF2-40B4-BE49-F238E27FC236}">
                <a16:creationId xmlns:a16="http://schemas.microsoft.com/office/drawing/2014/main" id="{815E2C09-5C1D-047C-7DBD-CA8E045BE747}"/>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8" name="TextBox 35" descr="ｔ">
            <a:extLst>
              <a:ext uri="{FF2B5EF4-FFF2-40B4-BE49-F238E27FC236}">
                <a16:creationId xmlns:a16="http://schemas.microsoft.com/office/drawing/2014/main" id="{2299B496-3661-CFB3-8AEE-C10811D7A647}"/>
              </a:ext>
            </a:extLst>
          </p:cNvPr>
          <p:cNvSpPr txBox="1"/>
          <p:nvPr/>
        </p:nvSpPr>
        <p:spPr>
          <a:xfrm>
            <a:off x="765598" y="2588923"/>
            <a:ext cx="5184000" cy="1641958"/>
          </a:xfrm>
          <a:prstGeom prst="rect">
            <a:avLst/>
          </a:prstGeom>
          <a:solidFill>
            <a:sysClr val="window" lastClr="FFFFFF"/>
          </a:solidFill>
          <a:ln w="9525" cap="rnd" cmpd="sng" algn="ctr">
            <a:noFill/>
            <a:prstDash val="solid"/>
            <a:round/>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E2841"/>
              </a:buClr>
              <a:buSzPct val="100000"/>
              <a:buFontTx/>
              <a:buNone/>
              <a:tabLst/>
              <a:defRPr/>
            </a:pPr>
            <a:r>
              <a:rPr kumimoji="0" lang="ja-JP" altLang="en-US"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（設定根拠）</a:t>
            </a: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355600" marR="0" lvl="1" indent="-182563"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55600" marR="0" lvl="1" indent="-182563"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1" name="TextBox 35" descr="ｔ">
            <a:extLst>
              <a:ext uri="{FF2B5EF4-FFF2-40B4-BE49-F238E27FC236}">
                <a16:creationId xmlns:a16="http://schemas.microsoft.com/office/drawing/2014/main" id="{38FFA1AF-C5F2-EEAA-5086-51D02E5596E9}"/>
              </a:ext>
            </a:extLst>
          </p:cNvPr>
          <p:cNvSpPr txBox="1"/>
          <p:nvPr/>
        </p:nvSpPr>
        <p:spPr>
          <a:xfrm>
            <a:off x="765598" y="2101373"/>
            <a:ext cx="3998869" cy="407464"/>
          </a:xfrm>
          <a:prstGeom prst="rect">
            <a:avLst/>
          </a:prstGeom>
          <a:solidFill>
            <a:sysClr val="window" lastClr="FFFFFF"/>
          </a:solidFill>
          <a:ln w="9525" cap="rnd" cmpd="sng" algn="ctr">
            <a:noFill/>
            <a:prstDash val="solid"/>
            <a:round/>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E2841"/>
              </a:buClr>
              <a:buSzPct val="100000"/>
              <a:buFontTx/>
              <a:buNone/>
              <a:tabLst/>
              <a:defRPr/>
            </a:pPr>
            <a:r>
              <a:rPr kumimoji="0" lang="en-US" altLang="ja-JP" sz="14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TRL</a:t>
            </a:r>
            <a:r>
              <a:rPr kumimoji="0" lang="ja-JP" altLang="en-US" sz="14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en-US" altLang="ja-JP" sz="14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2" name="TextBox 35" descr="ｔ">
            <a:extLst>
              <a:ext uri="{FF2B5EF4-FFF2-40B4-BE49-F238E27FC236}">
                <a16:creationId xmlns:a16="http://schemas.microsoft.com/office/drawing/2014/main" id="{4BF9106B-4933-8D23-1788-B05F090D086E}"/>
              </a:ext>
            </a:extLst>
          </p:cNvPr>
          <p:cNvSpPr txBox="1"/>
          <p:nvPr/>
        </p:nvSpPr>
        <p:spPr>
          <a:xfrm>
            <a:off x="6231521" y="2156772"/>
            <a:ext cx="5323912" cy="2609871"/>
          </a:xfrm>
          <a:prstGeom prst="rect">
            <a:avLst/>
          </a:prstGeom>
          <a:noFill/>
          <a:ln w="9525" cap="rnd" cmpd="sng" algn="ctr">
            <a:noFill/>
            <a:prstDash val="solid"/>
            <a:round/>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marL="355600" marR="0" lvl="1" indent="-182563"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55600" marR="0" lvl="1" indent="-182563"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24" name="グループ化 23">
            <a:extLst>
              <a:ext uri="{FF2B5EF4-FFF2-40B4-BE49-F238E27FC236}">
                <a16:creationId xmlns:a16="http://schemas.microsoft.com/office/drawing/2014/main" id="{9D167A9F-69A7-E284-9E7A-C462034C4F7C}"/>
              </a:ext>
            </a:extLst>
          </p:cNvPr>
          <p:cNvGrpSpPr/>
          <p:nvPr/>
        </p:nvGrpSpPr>
        <p:grpSpPr>
          <a:xfrm>
            <a:off x="765598" y="1733286"/>
            <a:ext cx="5184000" cy="288000"/>
            <a:chOff x="156000" y="1879963"/>
            <a:chExt cx="5760000" cy="288000"/>
          </a:xfrm>
        </p:grpSpPr>
        <p:sp>
          <p:nvSpPr>
            <p:cNvPr id="25" name="正方形/長方形 24">
              <a:extLst>
                <a:ext uri="{FF2B5EF4-FFF2-40B4-BE49-F238E27FC236}">
                  <a16:creationId xmlns:a16="http://schemas.microsoft.com/office/drawing/2014/main" id="{D006FE6B-95E5-44D5-2F0D-6EF9179F2EDE}"/>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技術革新性</a:t>
              </a:r>
            </a:p>
          </p:txBody>
        </p:sp>
        <p:cxnSp>
          <p:nvCxnSpPr>
            <p:cNvPr id="27" name="直線コネクタ 26">
              <a:extLst>
                <a:ext uri="{FF2B5EF4-FFF2-40B4-BE49-F238E27FC236}">
                  <a16:creationId xmlns:a16="http://schemas.microsoft.com/office/drawing/2014/main" id="{5E1C7C01-F9F7-5E4A-738F-79A65D98622F}"/>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grpSp>
        <p:nvGrpSpPr>
          <p:cNvPr id="28" name="グループ化 27">
            <a:extLst>
              <a:ext uri="{FF2B5EF4-FFF2-40B4-BE49-F238E27FC236}">
                <a16:creationId xmlns:a16="http://schemas.microsoft.com/office/drawing/2014/main" id="{10C43436-17F3-0D69-4E3C-D9E86DB2D935}"/>
              </a:ext>
            </a:extLst>
          </p:cNvPr>
          <p:cNvGrpSpPr/>
          <p:nvPr/>
        </p:nvGrpSpPr>
        <p:grpSpPr>
          <a:xfrm>
            <a:off x="6239438" y="1733286"/>
            <a:ext cx="5184000" cy="288000"/>
            <a:chOff x="156000" y="1879963"/>
            <a:chExt cx="5760000" cy="288000"/>
          </a:xfrm>
        </p:grpSpPr>
        <p:sp>
          <p:nvSpPr>
            <p:cNvPr id="29" name="正方形/長方形 28">
              <a:extLst>
                <a:ext uri="{FF2B5EF4-FFF2-40B4-BE49-F238E27FC236}">
                  <a16:creationId xmlns:a16="http://schemas.microsoft.com/office/drawing/2014/main" id="{C4B73429-8820-F6E6-AF1B-0BE173B1F000}"/>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事業革新性</a:t>
              </a:r>
            </a:p>
          </p:txBody>
        </p:sp>
        <p:cxnSp>
          <p:nvCxnSpPr>
            <p:cNvPr id="30" name="直線コネクタ 29">
              <a:extLst>
                <a:ext uri="{FF2B5EF4-FFF2-40B4-BE49-F238E27FC236}">
                  <a16:creationId xmlns:a16="http://schemas.microsoft.com/office/drawing/2014/main" id="{2B5101E1-9E42-C43F-E588-37E22791394E}"/>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cxnSp>
        <p:nvCxnSpPr>
          <p:cNvPr id="31" name="Straight Connector 40">
            <a:extLst>
              <a:ext uri="{FF2B5EF4-FFF2-40B4-BE49-F238E27FC236}">
                <a16:creationId xmlns:a16="http://schemas.microsoft.com/office/drawing/2014/main" id="{962A67A0-C21B-D326-893E-033F904758BB}"/>
              </a:ext>
            </a:extLst>
          </p:cNvPr>
          <p:cNvCxnSpPr>
            <a:cxnSpLocks/>
          </p:cNvCxnSpPr>
          <p:nvPr/>
        </p:nvCxnSpPr>
        <p:spPr>
          <a:xfrm flipV="1">
            <a:off x="6094515" y="1733286"/>
            <a:ext cx="1485" cy="3295914"/>
          </a:xfrm>
          <a:prstGeom prst="line">
            <a:avLst/>
          </a:prstGeom>
          <a:noFill/>
          <a:ln w="9525" cap="rnd" cmpd="sng" algn="ctr">
            <a:solidFill>
              <a:srgbClr val="9A9A9A"/>
            </a:solidFill>
            <a:prstDash val="solid"/>
            <a:miter lim="800000"/>
          </a:ln>
          <a:effectLst/>
        </p:spPr>
      </p:cxnSp>
      <p:sp>
        <p:nvSpPr>
          <p:cNvPr id="35" name="正方形/長方形 34">
            <a:extLst>
              <a:ext uri="{FF2B5EF4-FFF2-40B4-BE49-F238E27FC236}">
                <a16:creationId xmlns:a16="http://schemas.microsoft.com/office/drawing/2014/main" id="{B251C972-5D0F-8349-1D7D-E530E79C3EF9}"/>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0" name="正方形/長方形 9">
            <a:extLst>
              <a:ext uri="{FF2B5EF4-FFF2-40B4-BE49-F238E27FC236}">
                <a16:creationId xmlns:a16="http://schemas.microsoft.com/office/drawing/2014/main" id="{51C06981-5CA2-E6E1-A8FC-069693BC6906}"/>
              </a:ext>
            </a:extLst>
          </p:cNvPr>
          <p:cNvSpPr/>
          <p:nvPr/>
        </p:nvSpPr>
        <p:spPr>
          <a:xfrm>
            <a:off x="2160468" y="3080699"/>
            <a:ext cx="7868093" cy="3085151"/>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事業の新規性・革新性、既存技術・既存事業との差異、他社・海外技術との違い、技術成熟度・将来拡張性</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8221026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F66C2-A3AB-F946-1213-A054115BE30F}"/>
            </a:ext>
          </a:extLst>
        </p:cNvPr>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1EAF77F2-796A-3546-466B-3E12FCF5D8E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0" name="think-cell data - do not delete" hidden="1">
                        <a:extLst>
                          <a:ext uri="{FF2B5EF4-FFF2-40B4-BE49-F238E27FC236}">
                            <a16:creationId xmlns:a16="http://schemas.microsoft.com/office/drawing/2014/main" id="{1EAF77F2-796A-3546-466B-3E12FCF5D8E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extBox 24">
            <a:extLst>
              <a:ext uri="{FF2B5EF4-FFF2-40B4-BE49-F238E27FC236}">
                <a16:creationId xmlns:a16="http://schemas.microsoft.com/office/drawing/2014/main" id="{B7EC26AB-BA1B-27DE-1A73-482E341B0392}"/>
              </a:ext>
            </a:extLst>
          </p:cNvPr>
          <p:cNvSpPr txBox="1"/>
          <p:nvPr/>
        </p:nvSpPr>
        <p:spPr>
          <a:xfrm>
            <a:off x="180001" y="2125122"/>
            <a:ext cx="3585172"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3" name="TextBox 24">
            <a:extLst>
              <a:ext uri="{FF2B5EF4-FFF2-40B4-BE49-F238E27FC236}">
                <a16:creationId xmlns:a16="http://schemas.microsoft.com/office/drawing/2014/main" id="{98E6C688-9F65-ADBB-FBEE-B40243E2325C}"/>
              </a:ext>
            </a:extLst>
          </p:cNvPr>
          <p:cNvSpPr txBox="1"/>
          <p:nvPr/>
        </p:nvSpPr>
        <p:spPr>
          <a:xfrm>
            <a:off x="4558379" y="2169946"/>
            <a:ext cx="7453620" cy="157730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計画</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根拠</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grpSp>
        <p:nvGrpSpPr>
          <p:cNvPr id="5" name="グループ化 4">
            <a:extLst>
              <a:ext uri="{FF2B5EF4-FFF2-40B4-BE49-F238E27FC236}">
                <a16:creationId xmlns:a16="http://schemas.microsoft.com/office/drawing/2014/main" id="{4E215C26-F6F7-983A-EAA0-4763CC8D0881}"/>
              </a:ext>
            </a:extLst>
          </p:cNvPr>
          <p:cNvGrpSpPr/>
          <p:nvPr/>
        </p:nvGrpSpPr>
        <p:grpSpPr>
          <a:xfrm>
            <a:off x="180000" y="1659209"/>
            <a:ext cx="3543418" cy="288000"/>
            <a:chOff x="156000" y="1879963"/>
            <a:chExt cx="5760000" cy="288000"/>
          </a:xfrm>
        </p:grpSpPr>
        <p:sp>
          <p:nvSpPr>
            <p:cNvPr id="7" name="正方形/長方形 6">
              <a:extLst>
                <a:ext uri="{FF2B5EF4-FFF2-40B4-BE49-F238E27FC236}">
                  <a16:creationId xmlns:a16="http://schemas.microsoft.com/office/drawing/2014/main" id="{3AFACE66-6853-9125-2AD6-EE7ED4B73929}"/>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今後入手困難になる可能性のある原材料</a:t>
              </a:r>
            </a:p>
          </p:txBody>
        </p:sp>
        <p:cxnSp>
          <p:nvCxnSpPr>
            <p:cNvPr id="8" name="直線コネクタ 7">
              <a:extLst>
                <a:ext uri="{FF2B5EF4-FFF2-40B4-BE49-F238E27FC236}">
                  <a16:creationId xmlns:a16="http://schemas.microsoft.com/office/drawing/2014/main" id="{5CE4F8A9-2827-9F49-0D76-A2A8153F0473}"/>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EE545F76-DA4E-3F81-8997-085927B0135D}"/>
              </a:ext>
            </a:extLst>
          </p:cNvPr>
          <p:cNvGrpSpPr/>
          <p:nvPr/>
        </p:nvGrpSpPr>
        <p:grpSpPr>
          <a:xfrm>
            <a:off x="4582379" y="1659209"/>
            <a:ext cx="7453621" cy="288000"/>
            <a:chOff x="156000" y="1879963"/>
            <a:chExt cx="5760000" cy="288000"/>
          </a:xfrm>
        </p:grpSpPr>
        <p:sp>
          <p:nvSpPr>
            <p:cNvPr id="12" name="正方形/長方形 11">
              <a:extLst>
                <a:ext uri="{FF2B5EF4-FFF2-40B4-BE49-F238E27FC236}">
                  <a16:creationId xmlns:a16="http://schemas.microsoft.com/office/drawing/2014/main" id="{91E7E0B7-E808-BED4-44CB-E9DE67485A7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安定的な確保に関する計画</a:t>
              </a:r>
            </a:p>
          </p:txBody>
        </p:sp>
        <p:cxnSp>
          <p:nvCxnSpPr>
            <p:cNvPr id="13" name="直線コネクタ 12">
              <a:extLst>
                <a:ext uri="{FF2B5EF4-FFF2-40B4-BE49-F238E27FC236}">
                  <a16:creationId xmlns:a16="http://schemas.microsoft.com/office/drawing/2014/main" id="{D66E997D-B25F-E3A0-9A4E-B4C3BB483F59}"/>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6" name="グループ化 5">
            <a:extLst>
              <a:ext uri="{FF2B5EF4-FFF2-40B4-BE49-F238E27FC236}">
                <a16:creationId xmlns:a16="http://schemas.microsoft.com/office/drawing/2014/main" id="{D8930959-445B-66B4-F9E3-0EC1DA3E2808}"/>
              </a:ext>
            </a:extLst>
          </p:cNvPr>
          <p:cNvGrpSpPr/>
          <p:nvPr/>
        </p:nvGrpSpPr>
        <p:grpSpPr>
          <a:xfrm>
            <a:off x="4044898" y="2056250"/>
            <a:ext cx="216000" cy="4509024"/>
            <a:chOff x="6120034" y="2151659"/>
            <a:chExt cx="216000" cy="4509024"/>
          </a:xfrm>
        </p:grpSpPr>
        <p:cxnSp>
          <p:nvCxnSpPr>
            <p:cNvPr id="9" name="Straight Connector 40">
              <a:extLst>
                <a:ext uri="{FF2B5EF4-FFF2-40B4-BE49-F238E27FC236}">
                  <a16:creationId xmlns:a16="http://schemas.microsoft.com/office/drawing/2014/main" id="{143A5336-DC47-87F4-CB94-CDECF53C4EC9}"/>
                </a:ext>
              </a:extLst>
            </p:cNvPr>
            <p:cNvCxnSpPr>
              <a:cxnSpLocks/>
            </p:cNvCxnSpPr>
            <p:nvPr/>
          </p:nvCxnSpPr>
          <p:spPr>
            <a:xfrm flipV="1">
              <a:off x="6228033" y="2151659"/>
              <a:ext cx="0" cy="4509024"/>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25" name="Freeform 94">
              <a:extLst>
                <a:ext uri="{FF2B5EF4-FFF2-40B4-BE49-F238E27FC236}">
                  <a16:creationId xmlns:a16="http://schemas.microsoft.com/office/drawing/2014/main" id="{A5012EE2-596B-6315-3ACE-EE7CD008B18C}"/>
                </a:ext>
              </a:extLst>
            </p:cNvPr>
            <p:cNvSpPr>
              <a:spLocks/>
            </p:cNvSpPr>
            <p:nvPr/>
          </p:nvSpPr>
          <p:spPr bwMode="gray">
            <a:xfrm flipH="1">
              <a:off x="6120034" y="4298171"/>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grpSp>
      <p:sp>
        <p:nvSpPr>
          <p:cNvPr id="20" name="正方形/長方形 19">
            <a:extLst>
              <a:ext uri="{FF2B5EF4-FFF2-40B4-BE49-F238E27FC236}">
                <a16:creationId xmlns:a16="http://schemas.microsoft.com/office/drawing/2014/main" id="{2D7DA05E-D482-1A26-A119-56D25C00EFF0}"/>
              </a:ext>
            </a:extLst>
          </p:cNvPr>
          <p:cNvSpPr/>
          <p:nvPr/>
        </p:nvSpPr>
        <p:spPr>
          <a:xfrm>
            <a:off x="1836017" y="3429000"/>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今後入手困難になる可能性のある原材料・安定的な確保に関する計画</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→当該製品の製造にあたって、今後入手困難になる可能性のある原材料があれば、その具体的な内容と安定的な確保に関する計画について、その根拠とともに記載すること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B80F8A67-D71A-861F-7C0F-6E796C836495}"/>
              </a:ext>
            </a:extLst>
          </p:cNvPr>
          <p:cNvSpPr/>
          <p:nvPr/>
        </p:nvSpPr>
        <p:spPr>
          <a:xfrm>
            <a:off x="11152486" y="85759"/>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加点項目</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8" name="タイトル 17">
            <a:extLst>
              <a:ext uri="{FF2B5EF4-FFF2-40B4-BE49-F238E27FC236}">
                <a16:creationId xmlns:a16="http://schemas.microsoft.com/office/drawing/2014/main" id="{8A71F17B-4929-58C8-69F0-5DF755F8B7D4}"/>
              </a:ext>
            </a:extLst>
          </p:cNvPr>
          <p:cNvSpPr>
            <a:spLocks noGrp="1"/>
          </p:cNvSpPr>
          <p:nvPr>
            <p:ph type="title"/>
          </p:nvPr>
        </p:nvSpPr>
        <p:spPr/>
        <p:txBody>
          <a:bodyPr vert="horz" rIns="91440">
            <a:normAutofit/>
          </a:bodyPr>
          <a:lstStyle/>
          <a:p>
            <a:r>
              <a:rPr lang="ja-JP" altLang="en-US"/>
              <a:t>［④ウ］その他定性的基準（グリーン市場獲得に向けた事業戦略）</a:t>
            </a:r>
          </a:p>
        </p:txBody>
      </p:sp>
      <p:sp>
        <p:nvSpPr>
          <p:cNvPr id="19" name="テキスト プレースホルダー 18">
            <a:extLst>
              <a:ext uri="{FF2B5EF4-FFF2-40B4-BE49-F238E27FC236}">
                <a16:creationId xmlns:a16="http://schemas.microsoft.com/office/drawing/2014/main" id="{09B2E329-03FA-95C9-2E12-C314A8076748}"/>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今後入手困難になる可能性のある原材料・安定的な確保に関する計画について説明文を記載すること</a:t>
            </a:r>
            <a:br>
              <a:rPr lang="en-US" altLang="ja-JP">
                <a:solidFill>
                  <a:srgbClr val="FF0000"/>
                </a:solidFill>
              </a:rPr>
            </a:br>
            <a:r>
              <a:rPr lang="ja-JP" altLang="en-US">
                <a:solidFill>
                  <a:schemeClr val="accent1"/>
                </a:solidFill>
              </a:rPr>
              <a:t>例）本事業では、安定供給リスクのある</a:t>
            </a:r>
            <a:r>
              <a:rPr lang="en-US" altLang="ja-JP">
                <a:solidFill>
                  <a:schemeClr val="accent1"/>
                </a:solidFill>
              </a:rPr>
              <a:t>xx</a:t>
            </a:r>
            <a:r>
              <a:rPr lang="ja-JP" altLang="en-US">
                <a:solidFill>
                  <a:schemeClr val="accent1"/>
                </a:solidFill>
              </a:rPr>
              <a:t>を使用するが、</a:t>
            </a:r>
            <a:r>
              <a:rPr lang="en-US" altLang="ja-JP">
                <a:solidFill>
                  <a:schemeClr val="accent1"/>
                </a:solidFill>
              </a:rPr>
              <a:t>xx</a:t>
            </a:r>
            <a:r>
              <a:rPr lang="ja-JP" altLang="en-US">
                <a:solidFill>
                  <a:schemeClr val="accent1"/>
                </a:solidFill>
              </a:rPr>
              <a:t>の対策を取り、安定確保を目指す</a:t>
            </a:r>
          </a:p>
        </p:txBody>
      </p:sp>
      <p:sp>
        <p:nvSpPr>
          <p:cNvPr id="4" name="スライド番号プレースホルダー 3">
            <a:extLst>
              <a:ext uri="{FF2B5EF4-FFF2-40B4-BE49-F238E27FC236}">
                <a16:creationId xmlns:a16="http://schemas.microsoft.com/office/drawing/2014/main" id="{ED41806E-458B-C57D-EA5A-1424F5435AC6}"/>
              </a:ext>
            </a:extLst>
          </p:cNvPr>
          <p:cNvSpPr>
            <a:spLocks noGrp="1"/>
          </p:cNvSpPr>
          <p:nvPr>
            <p:ph type="sldNum" sz="quarter" idx="14"/>
          </p:nvPr>
        </p:nvSpPr>
        <p:spPr/>
        <p:txBody>
          <a:bodyPr/>
          <a:lstStyle/>
          <a:p>
            <a:fld id="{D9550142-B990-490A-A107-ED7302A7FD52}" type="slidenum">
              <a:rPr lang="en-US" altLang="ja-JP" smtClean="0"/>
              <a:pPr/>
              <a:t>42</a:t>
            </a:fld>
            <a:endParaRPr lang="en-US" altLang="ja-JP">
              <a:solidFill>
                <a:schemeClr val="tx1"/>
              </a:solidFill>
            </a:endParaRPr>
          </a:p>
        </p:txBody>
      </p:sp>
    </p:spTree>
    <p:extLst>
      <p:ext uri="{BB962C8B-B14F-4D97-AF65-F5344CB8AC3E}">
        <p14:creationId xmlns:p14="http://schemas.microsoft.com/office/powerpoint/2010/main" val="3049969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BF499-4055-5049-5FCC-95CB7F1194CB}"/>
            </a:ext>
          </a:extLst>
        </p:cNvPr>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3151F8-73FF-9C7F-D52B-3FCBD382E6D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0" name="think-cell data - do not delete" hidden="1">
                        <a:extLst>
                          <a:ext uri="{FF2B5EF4-FFF2-40B4-BE49-F238E27FC236}">
                            <a16:creationId xmlns:a16="http://schemas.microsoft.com/office/drawing/2014/main" id="{A13151F8-73FF-9C7F-D52B-3FCBD382E6D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11" name="表 10">
            <a:extLst>
              <a:ext uri="{FF2B5EF4-FFF2-40B4-BE49-F238E27FC236}">
                <a16:creationId xmlns:a16="http://schemas.microsoft.com/office/drawing/2014/main" id="{1B782462-83C2-7298-DF75-431D6EC360AE}"/>
              </a:ext>
            </a:extLst>
          </p:cNvPr>
          <p:cNvGraphicFramePr>
            <a:graphicFrameLocks noGrp="1"/>
          </p:cNvGraphicFramePr>
          <p:nvPr>
            <p:extLst>
              <p:ext uri="{D42A27DB-BD31-4B8C-83A1-F6EECF244321}">
                <p14:modId xmlns:p14="http://schemas.microsoft.com/office/powerpoint/2010/main" val="686359123"/>
              </p:ext>
            </p:extLst>
          </p:nvPr>
        </p:nvGraphicFramePr>
        <p:xfrm>
          <a:off x="179998" y="1551333"/>
          <a:ext cx="11856001" cy="4704587"/>
        </p:xfrm>
        <a:graphic>
          <a:graphicData uri="http://schemas.openxmlformats.org/drawingml/2006/table">
            <a:tbl>
              <a:tblPr firstRow="1" bandRow="1">
                <a:tableStyleId>{5C22544A-7EE6-4342-B048-85BDC9FD1C3A}</a:tableStyleId>
              </a:tblPr>
              <a:tblGrid>
                <a:gridCol w="6092613">
                  <a:extLst>
                    <a:ext uri="{9D8B030D-6E8A-4147-A177-3AD203B41FA5}">
                      <a16:colId xmlns:a16="http://schemas.microsoft.com/office/drawing/2014/main" val="3449904519"/>
                    </a:ext>
                  </a:extLst>
                </a:gridCol>
                <a:gridCol w="5763388">
                  <a:extLst>
                    <a:ext uri="{9D8B030D-6E8A-4147-A177-3AD203B41FA5}">
                      <a16:colId xmlns:a16="http://schemas.microsoft.com/office/drawing/2014/main" val="2365904519"/>
                    </a:ext>
                  </a:extLst>
                </a:gridCol>
              </a:tblGrid>
              <a:tr h="284099">
                <a:tc>
                  <a:txBody>
                    <a:bodyPr/>
                    <a:lstStyle/>
                    <a:p>
                      <a:pPr algn="ctr"/>
                      <a:r>
                        <a:rPr kumimoji="1" lang="ja-JP" altLang="en-US" sz="1200">
                          <a:latin typeface="Meiryo UI" panose="020B0604030504040204" pitchFamily="50" charset="-128"/>
                          <a:ea typeface="Meiryo UI" panose="020B0604030504040204" pitchFamily="50" charset="-128"/>
                        </a:rPr>
                        <a:t>審査項目</a:t>
                      </a:r>
                    </a:p>
                  </a:txBody>
                  <a:tcPr>
                    <a:lnL w="12700" cap="flat" cmpd="sng" algn="ctr">
                      <a:noFill/>
                      <a:prstDash val="solid"/>
                      <a:round/>
                      <a:headEnd type="none" w="med" len="med"/>
                      <a:tailEnd type="none" w="med" len="med"/>
                    </a:lnL>
                    <a:lnR w="28575" cap="flat" cmpd="sng" algn="ctr">
                      <a:solidFill>
                        <a:srgbClr val="C00000"/>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本応募申請における対応状況</a:t>
                      </a:r>
                    </a:p>
                  </a:txBody>
                  <a:tcP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2996951091"/>
                  </a:ext>
                </a:extLst>
              </a:tr>
              <a:tr h="14734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latin typeface="Meiryo UI" panose="020B0604030504040204" pitchFamily="50" charset="-128"/>
                          <a:ea typeface="Meiryo UI" panose="020B0604030504040204" pitchFamily="50" charset="-128"/>
                        </a:rPr>
                        <a:t>ア　人材確保に向けた取組</a:t>
                      </a:r>
                      <a:endParaRPr kumimoji="1" lang="en-US" altLang="ja-JP" sz="1200">
                        <a:latin typeface="Meiryo UI" panose="020B0604030504040204" pitchFamily="50" charset="-128"/>
                        <a:ea typeface="Meiryo UI" panose="020B0604030504040204" pitchFamily="50" charset="-128"/>
                      </a:endParaRPr>
                    </a:p>
                    <a:p>
                      <a:endParaRPr kumimoji="1" lang="en-US" altLang="ja-JP" sz="1200">
                        <a:latin typeface="Meiryo UI" panose="020B0604030504040204" pitchFamily="50" charset="-128"/>
                        <a:ea typeface="Meiryo UI" panose="020B0604030504040204" pitchFamily="50" charset="-128"/>
                      </a:endParaRPr>
                    </a:p>
                    <a:p>
                      <a:r>
                        <a:rPr kumimoji="1" lang="ja-JP" altLang="en-US" sz="1200">
                          <a:latin typeface="Meiryo UI" panose="020B0604030504040204" pitchFamily="50" charset="-128"/>
                          <a:ea typeface="Meiryo UI" panose="020B0604030504040204" pitchFamily="50" charset="-128"/>
                        </a:rPr>
                        <a:t>間接補助事業の実施にあたり、賃上げ等の具体的な手段によって、人材確保に向けた取組を行っているか</a:t>
                      </a:r>
                    </a:p>
                  </a:txBody>
                  <a:tcPr anchor="ctr">
                    <a:lnL w="12700" cap="flat" cmpd="sng" algn="ctr">
                      <a:no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a:solidFill>
                            <a:schemeClr val="accent1"/>
                          </a:solidFill>
                          <a:latin typeface="Meiryo UI" panose="020B0604030504040204" pitchFamily="50" charset="-128"/>
                          <a:ea typeface="Meiryo UI" panose="020B0604030504040204" pitchFamily="50" charset="-128"/>
                        </a:rPr>
                        <a:t>XX</a:t>
                      </a:r>
                      <a:r>
                        <a:rPr kumimoji="1" lang="ja-JP" altLang="en-US" sz="1200">
                          <a:solidFill>
                            <a:schemeClr val="accent1"/>
                          </a:solidFill>
                          <a:latin typeface="Meiryo UI" panose="020B0604030504040204" pitchFamily="50" charset="-128"/>
                          <a:ea typeface="Meiryo UI" panose="020B0604030504040204" pitchFamily="50" charset="-128"/>
                        </a:rPr>
                        <a:t>等を実施している。</a:t>
                      </a:r>
                      <a:endParaRPr kumimoji="1" lang="en-US" altLang="ja-JP" sz="1200">
                        <a:solidFill>
                          <a:schemeClr val="accent1"/>
                        </a:solidFill>
                        <a:latin typeface="Meiryo UI" panose="020B0604030504040204" pitchFamily="50" charset="-128"/>
                        <a:ea typeface="Meiryo UI" panose="020B0604030504040204" pitchFamily="50" charset="-128"/>
                      </a:endParaRPr>
                    </a:p>
                    <a:p>
                      <a:r>
                        <a:rPr kumimoji="1" lang="ja-JP" altLang="en-US" sz="1200">
                          <a:solidFill>
                            <a:schemeClr val="accent1"/>
                          </a:solidFill>
                          <a:latin typeface="Meiryo UI" panose="020B0604030504040204" pitchFamily="50" charset="-128"/>
                          <a:ea typeface="Meiryo UI" panose="020B0604030504040204" pitchFamily="50" charset="-128"/>
                        </a:rPr>
                        <a:t>詳細は別添資料に記載の通り</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6743642"/>
                  </a:ext>
                </a:extLst>
              </a:tr>
              <a:tr h="1473496">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a:latin typeface="Meiryo UI" panose="020B0604030504040204" pitchFamily="50" charset="-128"/>
                          <a:ea typeface="Meiryo UI" panose="020B0604030504040204" pitchFamily="50" charset="-128"/>
                        </a:rPr>
                        <a:t>イ　従業員の賃金引上げ計画の表明</a:t>
                      </a:r>
                      <a:endParaRPr kumimoji="1" lang="en-US" altLang="ja-JP" sz="120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mj-ea"/>
                        <a:buNone/>
                        <a:tabLst/>
                        <a:defRPr/>
                      </a:pPr>
                      <a:endParaRPr kumimoji="1" lang="en-US" altLang="ja-JP" sz="120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a:latin typeface="Meiryo UI" panose="020B0604030504040204" pitchFamily="50" charset="-128"/>
                          <a:ea typeface="Meiryo UI" panose="020B0604030504040204" pitchFamily="50" charset="-128"/>
                        </a:rPr>
                        <a:t>暦年</a:t>
                      </a:r>
                      <a:r>
                        <a:rPr kumimoji="1" lang="en-US" altLang="ja-JP" sz="1200">
                          <a:latin typeface="Meiryo UI" panose="020B0604030504040204" pitchFamily="50" charset="-128"/>
                          <a:ea typeface="Meiryo UI" panose="020B0604030504040204" pitchFamily="50" charset="-128"/>
                        </a:rPr>
                        <a:t>/</a:t>
                      </a:r>
                      <a:r>
                        <a:rPr kumimoji="1" lang="ja-JP" altLang="en-US" sz="1200">
                          <a:latin typeface="Meiryo UI" panose="020B0604030504040204" pitchFamily="50" charset="-128"/>
                          <a:ea typeface="Meiryo UI" panose="020B0604030504040204" pitchFamily="50" charset="-128"/>
                        </a:rPr>
                        <a:t>事業年度において、対前年</a:t>
                      </a:r>
                      <a:r>
                        <a:rPr kumimoji="1" lang="en-US" altLang="ja-JP" sz="1200">
                          <a:latin typeface="Meiryo UI" panose="020B0604030504040204" pitchFamily="50" charset="-128"/>
                          <a:ea typeface="Meiryo UI" panose="020B0604030504040204" pitchFamily="50" charset="-128"/>
                        </a:rPr>
                        <a:t>/</a:t>
                      </a:r>
                      <a:r>
                        <a:rPr kumimoji="1" lang="ja-JP" altLang="en-US" sz="1200">
                          <a:latin typeface="Meiryo UI" panose="020B0604030504040204" pitchFamily="50" charset="-128"/>
                          <a:ea typeface="Meiryo UI" panose="020B0604030504040204" pitchFamily="50" charset="-128"/>
                        </a:rPr>
                        <a:t>前年度比で大企業は３％以上、中小企業等は</a:t>
                      </a:r>
                      <a:r>
                        <a:rPr kumimoji="1" lang="en-US" altLang="ja-JP" sz="1200">
                          <a:latin typeface="Meiryo UI" panose="020B0604030504040204" pitchFamily="50" charset="-128"/>
                          <a:ea typeface="Meiryo UI" panose="020B0604030504040204" pitchFamily="50" charset="-128"/>
                        </a:rPr>
                        <a:t>1.5</a:t>
                      </a:r>
                      <a:r>
                        <a:rPr kumimoji="1" lang="ja-JP" altLang="en-US" sz="1200">
                          <a:latin typeface="Meiryo UI" panose="020B0604030504040204" pitchFamily="50" charset="-128"/>
                          <a:ea typeface="Meiryo UI" panose="020B0604030504040204" pitchFamily="50" charset="-128"/>
                        </a:rPr>
                        <a:t>％以上の賃上げに取り組む予定があり、その旨を従業員に表明しているか</a:t>
                      </a:r>
                    </a:p>
                  </a:txBody>
                  <a:tcPr anchor="ctr">
                    <a:lnL w="12700" cap="flat" cmpd="sng" algn="ctr">
                      <a:no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a:solidFill>
                            <a:schemeClr val="accent1"/>
                          </a:solidFill>
                          <a:latin typeface="Meiryo UI" panose="020B0604030504040204" pitchFamily="50" charset="-128"/>
                          <a:ea typeface="Meiryo UI" panose="020B0604030504040204" pitchFamily="50" charset="-128"/>
                        </a:rPr>
                        <a:t>2026</a:t>
                      </a:r>
                      <a:r>
                        <a:rPr kumimoji="1" lang="ja-JP" altLang="en-US" sz="1200">
                          <a:solidFill>
                            <a:schemeClr val="accent1"/>
                          </a:solidFill>
                          <a:latin typeface="Meiryo UI" panose="020B0604030504040204" pitchFamily="50" charset="-128"/>
                          <a:ea typeface="Meiryo UI" panose="020B0604030504040204" pitchFamily="50" charset="-128"/>
                        </a:rPr>
                        <a:t>年度－</a:t>
                      </a:r>
                      <a:r>
                        <a:rPr kumimoji="1" lang="en-US" altLang="ja-JP" sz="1200">
                          <a:solidFill>
                            <a:schemeClr val="accent1"/>
                          </a:solidFill>
                          <a:latin typeface="Meiryo UI" panose="020B0604030504040204" pitchFamily="50" charset="-128"/>
                          <a:ea typeface="Meiryo UI" panose="020B0604030504040204" pitchFamily="50" charset="-128"/>
                        </a:rPr>
                        <a:t>2027</a:t>
                      </a:r>
                      <a:r>
                        <a:rPr kumimoji="1" lang="ja-JP" altLang="en-US" sz="1200">
                          <a:solidFill>
                            <a:schemeClr val="accent1"/>
                          </a:solidFill>
                          <a:latin typeface="Meiryo UI" panose="020B0604030504040204" pitchFamily="50" charset="-128"/>
                          <a:ea typeface="Meiryo UI" panose="020B0604030504040204" pitchFamily="50" charset="-128"/>
                        </a:rPr>
                        <a:t>年度に</a:t>
                      </a:r>
                      <a:r>
                        <a:rPr kumimoji="1" lang="en-US" altLang="ja-JP" sz="1200">
                          <a:solidFill>
                            <a:schemeClr val="accent1"/>
                          </a:solidFill>
                          <a:latin typeface="Meiryo UI" panose="020B0604030504040204" pitchFamily="50" charset="-128"/>
                          <a:ea typeface="Meiryo UI" panose="020B0604030504040204" pitchFamily="50" charset="-128"/>
                        </a:rPr>
                        <a:t>X</a:t>
                      </a:r>
                      <a:r>
                        <a:rPr kumimoji="1" lang="ja-JP" altLang="en-US" sz="1200">
                          <a:solidFill>
                            <a:schemeClr val="accent1"/>
                          </a:solidFill>
                          <a:latin typeface="Meiryo UI" panose="020B0604030504040204" pitchFamily="50" charset="-128"/>
                          <a:ea typeface="Meiryo UI" panose="020B0604030504040204" pitchFamily="50" charset="-128"/>
                        </a:rPr>
                        <a:t>％の賃上げ計画を表明している。</a:t>
                      </a:r>
                      <a:endParaRPr kumimoji="1" lang="en-US" altLang="ja-JP" sz="1200">
                        <a:solidFill>
                          <a:schemeClr val="accent1"/>
                        </a:solidFill>
                        <a:latin typeface="Meiryo UI" panose="020B0604030504040204" pitchFamily="50" charset="-128"/>
                        <a:ea typeface="Meiryo UI" panose="020B0604030504040204" pitchFamily="50" charset="-128"/>
                      </a:endParaRPr>
                    </a:p>
                    <a:p>
                      <a:r>
                        <a:rPr kumimoji="1" lang="ja-JP" altLang="en-US" sz="1200">
                          <a:solidFill>
                            <a:schemeClr val="accent1"/>
                          </a:solidFill>
                          <a:latin typeface="Meiryo UI" panose="020B0604030504040204" pitchFamily="50" charset="-128"/>
                          <a:ea typeface="Meiryo UI" panose="020B0604030504040204" pitchFamily="50" charset="-128"/>
                        </a:rPr>
                        <a:t>詳細は別添資料に記載の通り</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0080660"/>
                  </a:ext>
                </a:extLst>
              </a:tr>
              <a:tr h="1473496">
                <a:tc>
                  <a:txBody>
                    <a:bodyPr/>
                    <a:lstStyle/>
                    <a:p>
                      <a:r>
                        <a:rPr kumimoji="1" lang="ja-JP" altLang="en-US" sz="1200">
                          <a:latin typeface="Meiryo UI" panose="020B0604030504040204" pitchFamily="50" charset="-128"/>
                          <a:ea typeface="Meiryo UI" panose="020B0604030504040204" pitchFamily="50" charset="-128"/>
                        </a:rPr>
                        <a:t>ウ　ワーク・ライフ・バランス等の推進</a:t>
                      </a:r>
                      <a:endParaRPr kumimoji="1" lang="en-US" altLang="ja-JP" sz="1200">
                        <a:latin typeface="Meiryo UI" panose="020B0604030504040204" pitchFamily="50" charset="-128"/>
                        <a:ea typeface="Meiryo UI" panose="020B0604030504040204" pitchFamily="50" charset="-128"/>
                      </a:endParaRPr>
                    </a:p>
                    <a:p>
                      <a:endParaRPr kumimoji="1" lang="en-US" altLang="ja-JP" sz="1200">
                        <a:latin typeface="Meiryo UI" panose="020B0604030504040204" pitchFamily="50" charset="-128"/>
                        <a:ea typeface="Meiryo UI" panose="020B0604030504040204" pitchFamily="50" charset="-128"/>
                      </a:endParaRPr>
                    </a:p>
                    <a:p>
                      <a:r>
                        <a:rPr kumimoji="1" lang="ja-JP" altLang="en-US" sz="1200">
                          <a:latin typeface="Meiryo UI" panose="020B0604030504040204" pitchFamily="50" charset="-128"/>
                          <a:ea typeface="Meiryo UI" panose="020B0604030504040204" pitchFamily="50" charset="-128"/>
                        </a:rPr>
                        <a:t>ワーク・ライフ・バランス等の推進に向けて、女性の職業生活における活躍の推進や次世代育成支援対策、青少年の雇用の促進等に関する取組を行っているか、ワーク・ライフ・バランス等推進企業の認定等を受けているか</a:t>
                      </a:r>
                    </a:p>
                  </a:txBody>
                  <a:tcPr anchor="ctr">
                    <a:lnL w="12700" cap="flat" cmpd="sng" algn="ctr">
                      <a:no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a:solidFill>
                            <a:schemeClr val="accent1"/>
                          </a:solidFill>
                          <a:latin typeface="Meiryo UI" panose="020B0604030504040204" pitchFamily="50" charset="-128"/>
                          <a:ea typeface="Meiryo UI" panose="020B0604030504040204" pitchFamily="50" charset="-128"/>
                        </a:rPr>
                        <a:t>XX</a:t>
                      </a:r>
                      <a:r>
                        <a:rPr kumimoji="1" lang="ja-JP" altLang="en-US" sz="1200">
                          <a:solidFill>
                            <a:schemeClr val="accent1"/>
                          </a:solidFill>
                          <a:latin typeface="Meiryo UI" panose="020B0604030504040204" pitchFamily="50" charset="-128"/>
                          <a:ea typeface="Meiryo UI" panose="020B0604030504040204" pitchFamily="50" charset="-128"/>
                        </a:rPr>
                        <a:t>等を実施している。また、</a:t>
                      </a:r>
                      <a:r>
                        <a:rPr kumimoji="1" lang="en-US" altLang="ja-JP" sz="1200">
                          <a:solidFill>
                            <a:schemeClr val="accent1"/>
                          </a:solidFill>
                          <a:latin typeface="Meiryo UI" panose="020B0604030504040204" pitchFamily="50" charset="-128"/>
                          <a:ea typeface="Meiryo UI" panose="020B0604030504040204" pitchFamily="50" charset="-128"/>
                        </a:rPr>
                        <a:t>20XX</a:t>
                      </a:r>
                      <a:r>
                        <a:rPr kumimoji="1" lang="ja-JP" altLang="en-US" sz="1200">
                          <a:solidFill>
                            <a:schemeClr val="accent1"/>
                          </a:solidFill>
                          <a:latin typeface="Meiryo UI" panose="020B0604030504040204" pitchFamily="50" charset="-128"/>
                          <a:ea typeface="Meiryo UI" panose="020B0604030504040204" pitchFamily="50" charset="-128"/>
                        </a:rPr>
                        <a:t>年に、</a:t>
                      </a:r>
                      <a:r>
                        <a:rPr kumimoji="1" lang="en-US" altLang="ja-JP" sz="1200">
                          <a:solidFill>
                            <a:schemeClr val="accent1"/>
                          </a:solidFill>
                          <a:latin typeface="Meiryo UI" panose="020B0604030504040204" pitchFamily="50" charset="-128"/>
                          <a:ea typeface="Meiryo UI" panose="020B0604030504040204" pitchFamily="50" charset="-128"/>
                        </a:rPr>
                        <a:t>XX</a:t>
                      </a:r>
                      <a:r>
                        <a:rPr kumimoji="1" lang="ja-JP" altLang="en-US" sz="1200">
                          <a:solidFill>
                            <a:schemeClr val="accent1"/>
                          </a:solidFill>
                          <a:latin typeface="Meiryo UI" panose="020B0604030504040204" pitchFamily="50" charset="-128"/>
                          <a:ea typeface="Meiryo UI" panose="020B0604030504040204" pitchFamily="50" charset="-128"/>
                        </a:rPr>
                        <a:t>の認定を取得している。</a:t>
                      </a:r>
                      <a:endParaRPr kumimoji="1" lang="en-US" altLang="ja-JP" sz="1200">
                        <a:solidFill>
                          <a:schemeClr val="accent1"/>
                        </a:solidFill>
                        <a:latin typeface="Meiryo UI" panose="020B0604030504040204" pitchFamily="50" charset="-128"/>
                        <a:ea typeface="Meiryo UI" panose="020B0604030504040204" pitchFamily="50" charset="-128"/>
                      </a:endParaRPr>
                    </a:p>
                    <a:p>
                      <a:r>
                        <a:rPr kumimoji="1" lang="ja-JP" altLang="en-US" sz="1200">
                          <a:solidFill>
                            <a:schemeClr val="accent1"/>
                          </a:solidFill>
                          <a:latin typeface="Meiryo UI" panose="020B0604030504040204" pitchFamily="50" charset="-128"/>
                          <a:ea typeface="Meiryo UI" panose="020B0604030504040204" pitchFamily="50" charset="-128"/>
                        </a:rPr>
                        <a:t>詳細は別添資料に記載の通り</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5435985"/>
                  </a:ext>
                </a:extLst>
              </a:tr>
            </a:tbl>
          </a:graphicData>
        </a:graphic>
      </p:graphicFrame>
      <p:sp>
        <p:nvSpPr>
          <p:cNvPr id="9" name="正方形/長方形 8">
            <a:extLst>
              <a:ext uri="{FF2B5EF4-FFF2-40B4-BE49-F238E27FC236}">
                <a16:creationId xmlns:a16="http://schemas.microsoft.com/office/drawing/2014/main" id="{0E1F891F-EFBC-2427-1F66-ECD5F762EC13}"/>
              </a:ext>
            </a:extLst>
          </p:cNvPr>
          <p:cNvSpPr/>
          <p:nvPr/>
        </p:nvSpPr>
        <p:spPr>
          <a:xfrm>
            <a:off x="5142207" y="1963833"/>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2" name="正方形/長方形 1">
            <a:extLst>
              <a:ext uri="{FF2B5EF4-FFF2-40B4-BE49-F238E27FC236}">
                <a16:creationId xmlns:a16="http://schemas.microsoft.com/office/drawing/2014/main" id="{A3AF6902-840F-4422-03CD-17062C3FDF22}"/>
              </a:ext>
            </a:extLst>
          </p:cNvPr>
          <p:cNvSpPr/>
          <p:nvPr/>
        </p:nvSpPr>
        <p:spPr>
          <a:xfrm>
            <a:off x="5142206" y="3429000"/>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加点項目</a:t>
            </a:r>
          </a:p>
        </p:txBody>
      </p:sp>
      <p:sp>
        <p:nvSpPr>
          <p:cNvPr id="3" name="正方形/長方形 2">
            <a:extLst>
              <a:ext uri="{FF2B5EF4-FFF2-40B4-BE49-F238E27FC236}">
                <a16:creationId xmlns:a16="http://schemas.microsoft.com/office/drawing/2014/main" id="{4E338E7B-4E48-C246-379E-F2D9CFC3A363}"/>
              </a:ext>
            </a:extLst>
          </p:cNvPr>
          <p:cNvSpPr/>
          <p:nvPr/>
        </p:nvSpPr>
        <p:spPr>
          <a:xfrm>
            <a:off x="5142206" y="4906042"/>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加点項目</a:t>
            </a:r>
          </a:p>
        </p:txBody>
      </p:sp>
      <p:sp>
        <p:nvSpPr>
          <p:cNvPr id="7" name="正方形/長方形 6">
            <a:extLst>
              <a:ext uri="{FF2B5EF4-FFF2-40B4-BE49-F238E27FC236}">
                <a16:creationId xmlns:a16="http://schemas.microsoft.com/office/drawing/2014/main" id="{B49C8A05-53FE-5EC9-AF9C-00C3453FC3FB}"/>
              </a:ext>
            </a:extLst>
          </p:cNvPr>
          <p:cNvSpPr/>
          <p:nvPr/>
        </p:nvSpPr>
        <p:spPr>
          <a:xfrm>
            <a:off x="2161952" y="2880963"/>
            <a:ext cx="7868093" cy="199840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アからウの各項目</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→各項目について、要件を満たす／満たさないについて明記すること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タイトル 11">
            <a:extLst>
              <a:ext uri="{FF2B5EF4-FFF2-40B4-BE49-F238E27FC236}">
                <a16:creationId xmlns:a16="http://schemas.microsoft.com/office/drawing/2014/main" id="{948F024A-A49C-1EBF-7192-9296DED27CF6}"/>
              </a:ext>
            </a:extLst>
          </p:cNvPr>
          <p:cNvSpPr>
            <a:spLocks noGrp="1"/>
          </p:cNvSpPr>
          <p:nvPr>
            <p:ph type="title"/>
          </p:nvPr>
        </p:nvSpPr>
        <p:spPr/>
        <p:txBody>
          <a:bodyPr vert="horz" rIns="91440">
            <a:normAutofit/>
          </a:bodyPr>
          <a:lstStyle/>
          <a:p>
            <a:r>
              <a:rPr lang="ja-JP" altLang="en-US"/>
              <a:t>［⑤アイウ］</a:t>
            </a:r>
            <a:r>
              <a:rPr lang="ja-JP" altLang="ja-JP"/>
              <a:t>人材確保に向けた取組、従業員の賃金引上げ計画の表明、ワーク・ライフ・バランス等の推進</a:t>
            </a:r>
            <a:endParaRPr lang="ja-JP" altLang="en-US"/>
          </a:p>
        </p:txBody>
      </p:sp>
      <p:sp>
        <p:nvSpPr>
          <p:cNvPr id="13" name="テキスト プレースホルダー 12">
            <a:extLst>
              <a:ext uri="{FF2B5EF4-FFF2-40B4-BE49-F238E27FC236}">
                <a16:creationId xmlns:a16="http://schemas.microsoft.com/office/drawing/2014/main" id="{5CBAAD32-FBD3-23C6-92F5-00B25A498D82}"/>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アからウの各項目の要件を満たしているか、説明文を記載すること</a:t>
            </a:r>
            <a:br>
              <a:rPr lang="en-US" altLang="ja-JP">
                <a:solidFill>
                  <a:schemeClr val="accent1"/>
                </a:solidFill>
              </a:rPr>
            </a:br>
            <a:r>
              <a:rPr lang="ja-JP" altLang="ja-JP">
                <a:solidFill>
                  <a:schemeClr val="accent1"/>
                </a:solidFill>
              </a:rPr>
              <a:t>例）以下の通り、必須項目については満たしている</a:t>
            </a:r>
            <a:endParaRPr lang="ja-JP" altLang="en-US">
              <a:solidFill>
                <a:schemeClr val="accent1"/>
              </a:solidFill>
            </a:endParaRPr>
          </a:p>
        </p:txBody>
      </p:sp>
      <p:sp>
        <p:nvSpPr>
          <p:cNvPr id="14" name="正方形/長方形 13">
            <a:extLst>
              <a:ext uri="{FF2B5EF4-FFF2-40B4-BE49-F238E27FC236}">
                <a16:creationId xmlns:a16="http://schemas.microsoft.com/office/drawing/2014/main" id="{C50EC183-A3DE-5B36-3C14-A7A0442E383C}"/>
              </a:ext>
            </a:extLst>
          </p:cNvPr>
          <p:cNvSpPr/>
          <p:nvPr/>
        </p:nvSpPr>
        <p:spPr>
          <a:xfrm>
            <a:off x="10820827" y="129864"/>
            <a:ext cx="1297108"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一部必須項目</a:t>
            </a:r>
          </a:p>
        </p:txBody>
      </p:sp>
      <p:sp>
        <p:nvSpPr>
          <p:cNvPr id="4" name="スライド番号プレースホルダー 3">
            <a:extLst>
              <a:ext uri="{FF2B5EF4-FFF2-40B4-BE49-F238E27FC236}">
                <a16:creationId xmlns:a16="http://schemas.microsoft.com/office/drawing/2014/main" id="{F96CF225-E756-9A77-9BA8-B3F17978F598}"/>
              </a:ext>
            </a:extLst>
          </p:cNvPr>
          <p:cNvSpPr>
            <a:spLocks noGrp="1"/>
          </p:cNvSpPr>
          <p:nvPr>
            <p:ph type="sldNum" sz="quarter" idx="14"/>
          </p:nvPr>
        </p:nvSpPr>
        <p:spPr/>
        <p:txBody>
          <a:bodyPr/>
          <a:lstStyle/>
          <a:p>
            <a:fld id="{D9550142-B990-490A-A107-ED7302A7FD52}" type="slidenum">
              <a:rPr lang="en-US" altLang="ja-JP" smtClean="0"/>
              <a:pPr/>
              <a:t>43</a:t>
            </a:fld>
            <a:endParaRPr lang="en-US" altLang="ja-JP">
              <a:solidFill>
                <a:schemeClr val="tx1"/>
              </a:solidFill>
            </a:endParaRPr>
          </a:p>
        </p:txBody>
      </p:sp>
    </p:spTree>
    <p:extLst>
      <p:ext uri="{BB962C8B-B14F-4D97-AF65-F5344CB8AC3E}">
        <p14:creationId xmlns:p14="http://schemas.microsoft.com/office/powerpoint/2010/main" val="35031991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36A1D-C129-E8A5-947A-6A0E88DA331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BD2E0BC-5E0C-DC3A-3746-20483EBBEB7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1BD2E0BC-5E0C-DC3A-3746-20483EBBEB7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テキスト ボックス 7">
            <a:extLst>
              <a:ext uri="{FF2B5EF4-FFF2-40B4-BE49-F238E27FC236}">
                <a16:creationId xmlns:a16="http://schemas.microsoft.com/office/drawing/2014/main" id="{4E1033F9-678E-A1EA-3AB1-9DEA8FFEA63F}"/>
              </a:ext>
            </a:extLst>
          </p:cNvPr>
          <p:cNvSpPr txBox="1"/>
          <p:nvPr/>
        </p:nvSpPr>
        <p:spPr>
          <a:xfrm>
            <a:off x="1271588" y="1683435"/>
            <a:ext cx="9648825" cy="3491130"/>
          </a:xfrm>
          <a:prstGeom prst="rect">
            <a:avLst/>
          </a:prstGeom>
          <a:solidFill>
            <a:schemeClr val="bg1"/>
          </a:solidFill>
          <a:ln w="3175">
            <a:solidFill>
              <a:schemeClr val="tx1"/>
            </a:solidFill>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賃上げに関し</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取り組み予定：　</a:t>
            </a:r>
            <a:r>
              <a:rPr kumimoji="1" lang="ja-JP" altLang="en-US"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あり（　　　　）％以上、　</a:t>
            </a:r>
            <a:r>
              <a:rPr kumimoji="1" lang="ja-JP" altLang="en-US"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なし</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取り組み予定がある場合は、以下のいずれかにチェックをしてください。</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① 令和</a:t>
            </a:r>
            <a:r>
              <a:rPr kumimoji="1" lang="ja-JP" altLang="en-US"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８</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年以降に開始する申請者の事業年度において、対前年度比で「給与等受給者一人当たりの平均受給額」を</a:t>
            </a:r>
            <a:endPar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大企業：</a:t>
            </a:r>
            <a:r>
              <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3</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％・中小企業： </a:t>
            </a:r>
            <a:r>
              <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1.5</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以上増加させる旨を従業員に表明している</a:t>
            </a:r>
            <a:r>
              <a:rPr kumimoji="1" lang="ja-JP" altLang="en-US"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こと</a:t>
            </a:r>
            <a:endPar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endParaRPr kumimoji="1" lang="ja-JP" altLang="ja-JP" sz="12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2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② 令和</a:t>
            </a:r>
            <a:r>
              <a:rPr kumimoji="1" lang="ja-JP" altLang="en-US"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８</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年以降の暦年において、対前年比で「給与等受給者一人当たりの平均受給額」を</a:t>
            </a:r>
            <a:endPar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大企業：</a:t>
            </a:r>
            <a:r>
              <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3</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％・中小企業：</a:t>
            </a:r>
            <a:r>
              <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1.5</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en-US"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以上増加させる旨を従業員に表明している</a:t>
            </a:r>
            <a:r>
              <a:rPr kumimoji="1" lang="ja-JP" altLang="en-US"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こと</a:t>
            </a:r>
            <a:endParaRPr kumimoji="1" lang="ja-JP" altLang="ja-JP" sz="1400" b="0" i="0" u="none" strike="noStrike" kern="1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5" name="タイトル 4">
            <a:extLst>
              <a:ext uri="{FF2B5EF4-FFF2-40B4-BE49-F238E27FC236}">
                <a16:creationId xmlns:a16="http://schemas.microsoft.com/office/drawing/2014/main" id="{B0ECC983-A4D0-378E-BF98-123D0B01B7D7}"/>
              </a:ext>
            </a:extLst>
          </p:cNvPr>
          <p:cNvSpPr>
            <a:spLocks noGrp="1"/>
          </p:cNvSpPr>
          <p:nvPr>
            <p:ph type="title"/>
          </p:nvPr>
        </p:nvSpPr>
        <p:spPr/>
        <p:txBody>
          <a:bodyPr vert="horz" rIns="91440">
            <a:normAutofit/>
          </a:bodyPr>
          <a:lstStyle/>
          <a:p>
            <a:r>
              <a:rPr lang="ja-JP" altLang="en-US"/>
              <a:t>［⑤イ］</a:t>
            </a:r>
            <a:r>
              <a:rPr lang="ja-JP" altLang="ja-JP"/>
              <a:t>従業員の賃金引上げ計画の表明</a:t>
            </a:r>
            <a:endParaRPr lang="ja-JP" altLang="en-US"/>
          </a:p>
        </p:txBody>
      </p:sp>
      <p:sp>
        <p:nvSpPr>
          <p:cNvPr id="2" name="スライド番号プレースホルダー 1">
            <a:extLst>
              <a:ext uri="{FF2B5EF4-FFF2-40B4-BE49-F238E27FC236}">
                <a16:creationId xmlns:a16="http://schemas.microsoft.com/office/drawing/2014/main" id="{808F9844-B7A8-6F37-DD30-B58E5735A639}"/>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A8D4A6D-85F2-41B7-A27E-54BD60322951}" type="slidenum">
              <a:rPr kumimoji="0" lang="ja-JP" altLang="en-US" sz="1400" b="0" i="0" u="none" strike="noStrike" kern="1200" cap="none" spc="0" normalizeH="0" baseline="0" noProof="0" smtClean="0">
                <a:ln>
                  <a:noFill/>
                </a:ln>
                <a:solidFill>
                  <a:srgbClr val="000000"/>
                </a:solidFill>
                <a:effectLst/>
                <a:uLnTx/>
                <a:uFillTx/>
                <a:latin typeface="Meiryo UI" panose="020B0604030504040204" pitchFamily="50" charset="-128"/>
                <a:ea typeface="メイリオ"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921BA041-02D5-86D1-A7BF-B8C57CFF2B24}"/>
              </a:ext>
            </a:extLst>
          </p:cNvPr>
          <p:cNvSpPr/>
          <p:nvPr/>
        </p:nvSpPr>
        <p:spPr>
          <a:xfrm>
            <a:off x="11152486" y="85758"/>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ja-JP" altLang="en-US" sz="16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加点項目</a:t>
            </a:r>
          </a:p>
        </p:txBody>
      </p:sp>
      <p:sp>
        <p:nvSpPr>
          <p:cNvPr id="12" name="正方形/長方形 11">
            <a:extLst>
              <a:ext uri="{FF2B5EF4-FFF2-40B4-BE49-F238E27FC236}">
                <a16:creationId xmlns:a16="http://schemas.microsoft.com/office/drawing/2014/main" id="{23337962-40B0-694E-9957-43D8970E62DF}"/>
              </a:ext>
            </a:extLst>
          </p:cNvPr>
          <p:cNvSpPr/>
          <p:nvPr/>
        </p:nvSpPr>
        <p:spPr>
          <a:xfrm>
            <a:off x="2161953" y="4518264"/>
            <a:ext cx="7868093" cy="199840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大企業は</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3</a:t>
            </a:r>
            <a:r>
              <a:rPr kumimoji="1" lang="ja-JP"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％以上、中小企業等は</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1.5</a:t>
            </a:r>
            <a:r>
              <a:rPr kumimoji="1" lang="ja-JP"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％以上の賃上げに取り組む予定があるか</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✔を付けること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3" name="テキスト プレースホルダー 15">
            <a:extLst>
              <a:ext uri="{FF2B5EF4-FFF2-40B4-BE49-F238E27FC236}">
                <a16:creationId xmlns:a16="http://schemas.microsoft.com/office/drawing/2014/main" id="{E4EB9AE7-F28F-7D22-CAB9-3C83E029E2BE}"/>
              </a:ext>
            </a:extLst>
          </p:cNvPr>
          <p:cNvSpPr>
            <a:spLocks noGrp="1"/>
          </p:cNvSpPr>
          <p:nvPr>
            <p:ph type="body" sz="quarter" idx="13"/>
          </p:nvPr>
        </p:nvSpPr>
        <p:spPr>
          <a:xfrm>
            <a:off x="283664" y="692150"/>
            <a:ext cx="11624673" cy="864440"/>
          </a:xfrm>
        </p:spPr>
        <p:txBody>
          <a:bodyPr/>
          <a:lstStyle/>
          <a:p>
            <a:r>
              <a:rPr lang="ja-JP" altLang="en-US">
                <a:solidFill>
                  <a:srgbClr val="FF0000"/>
                </a:solidFill>
              </a:rPr>
              <a:t>賃上げに関する取組等について説明文を記載すること</a:t>
            </a:r>
            <a:endParaRPr lang="en-US" altLang="ja-JP">
              <a:solidFill>
                <a:srgbClr val="FF0000"/>
              </a:solidFill>
            </a:endParaRPr>
          </a:p>
          <a:p>
            <a:r>
              <a:rPr lang="ja-JP" altLang="en-US">
                <a:solidFill>
                  <a:srgbClr val="0064C8"/>
                </a:solidFill>
              </a:rPr>
              <a:t>例）弊社は令和〇年において、〇％の賃上げを表明している。</a:t>
            </a:r>
          </a:p>
        </p:txBody>
      </p:sp>
    </p:spTree>
    <p:extLst>
      <p:ext uri="{BB962C8B-B14F-4D97-AF65-F5344CB8AC3E}">
        <p14:creationId xmlns:p14="http://schemas.microsoft.com/office/powerpoint/2010/main" val="9399866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C796C-EE00-3852-4A85-64F306114706}"/>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BE167CF-3DA2-DC68-FB58-64E4E94B64C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 name="think-cell data - do not delete" hidden="1">
                        <a:extLst>
                          <a:ext uri="{FF2B5EF4-FFF2-40B4-BE49-F238E27FC236}">
                            <a16:creationId xmlns:a16="http://schemas.microsoft.com/office/drawing/2014/main" id="{3BE167CF-3DA2-DC68-FB58-64E4E94B64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タイトル 11">
            <a:extLst>
              <a:ext uri="{FF2B5EF4-FFF2-40B4-BE49-F238E27FC236}">
                <a16:creationId xmlns:a16="http://schemas.microsoft.com/office/drawing/2014/main" id="{5D28B063-EC68-3797-3E36-924C96EF7304}"/>
              </a:ext>
            </a:extLst>
          </p:cNvPr>
          <p:cNvSpPr>
            <a:spLocks noGrp="1"/>
          </p:cNvSpPr>
          <p:nvPr>
            <p:ph type="title"/>
          </p:nvPr>
        </p:nvSpPr>
        <p:spPr/>
        <p:txBody>
          <a:bodyPr vert="horz" rIns="91440">
            <a:normAutofit/>
          </a:bodyPr>
          <a:lstStyle/>
          <a:p>
            <a:r>
              <a:rPr lang="ja-JP" altLang="en-US"/>
              <a:t>［⑤ウ］</a:t>
            </a:r>
            <a:r>
              <a:rPr lang="ja-JP" altLang="ja-JP"/>
              <a:t>ワーク・ライフ・バランス等の推進</a:t>
            </a:r>
            <a:endParaRPr lang="ja-JP" altLang="en-US"/>
          </a:p>
        </p:txBody>
      </p:sp>
      <p:sp>
        <p:nvSpPr>
          <p:cNvPr id="16" name="テキスト プレースホルダー 15">
            <a:extLst>
              <a:ext uri="{FF2B5EF4-FFF2-40B4-BE49-F238E27FC236}">
                <a16:creationId xmlns:a16="http://schemas.microsoft.com/office/drawing/2014/main" id="{7CC6B145-9DED-89C0-7771-7EBD562AF93F}"/>
              </a:ext>
            </a:extLst>
          </p:cNvPr>
          <p:cNvSpPr>
            <a:spLocks noGrp="1"/>
          </p:cNvSpPr>
          <p:nvPr>
            <p:ph type="body" sz="quarter" idx="13"/>
          </p:nvPr>
        </p:nvSpPr>
        <p:spPr>
          <a:xfrm>
            <a:off x="283664" y="692150"/>
            <a:ext cx="11624673" cy="864440"/>
          </a:xfrm>
        </p:spPr>
        <p:txBody>
          <a:bodyPr/>
          <a:lstStyle/>
          <a:p>
            <a:r>
              <a:rPr lang="ja-JP" altLang="en-US">
                <a:solidFill>
                  <a:srgbClr val="FF0000"/>
                </a:solidFill>
              </a:rPr>
              <a:t>ワーク・ライフ・バランス等の推進に向けて行っている支援策や認定の取得に関する取組等について説明文を記載すること</a:t>
            </a:r>
            <a:endParaRPr lang="en-US" altLang="ja-JP">
              <a:solidFill>
                <a:srgbClr val="FF0000"/>
              </a:solidFill>
            </a:endParaRPr>
          </a:p>
          <a:p>
            <a:r>
              <a:rPr lang="ja-JP" altLang="en-US">
                <a:solidFill>
                  <a:srgbClr val="0064C8"/>
                </a:solidFill>
              </a:rPr>
              <a:t>例）弊社は令和○○年に</a:t>
            </a:r>
            <a:r>
              <a:rPr lang="en-US" altLang="ja-JP">
                <a:solidFill>
                  <a:srgbClr val="0064C8"/>
                </a:solidFill>
              </a:rPr>
              <a:t>××</a:t>
            </a:r>
            <a:r>
              <a:rPr lang="ja-JP" altLang="en-US">
                <a:solidFill>
                  <a:srgbClr val="0064C8"/>
                </a:solidFill>
              </a:rPr>
              <a:t>認定を取得し～</a:t>
            </a:r>
          </a:p>
        </p:txBody>
      </p:sp>
      <p:sp>
        <p:nvSpPr>
          <p:cNvPr id="2" name="スライド番号プレースホルダー 1">
            <a:extLst>
              <a:ext uri="{FF2B5EF4-FFF2-40B4-BE49-F238E27FC236}">
                <a16:creationId xmlns:a16="http://schemas.microsoft.com/office/drawing/2014/main" id="{DC00536F-1839-824B-3547-95F222819792}"/>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A8D4A6D-85F2-41B7-A27E-54BD60322951}" type="slidenum">
              <a:rPr kumimoji="0" lang="ja-JP" altLang="en-US" sz="1400" b="0" i="0" u="none" strike="noStrike" kern="1200" cap="none" spc="0" normalizeH="0" baseline="0" noProof="0" smtClean="0">
                <a:ln>
                  <a:noFill/>
                </a:ln>
                <a:solidFill>
                  <a:srgbClr val="000000"/>
                </a:solidFill>
                <a:effectLst/>
                <a:uLnTx/>
                <a:uFillTx/>
                <a:latin typeface="Meiryo UI" panose="020B0604030504040204" pitchFamily="50" charset="-128"/>
                <a:ea typeface="メイリオ"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45</a:t>
            </a:fld>
            <a:endParaRPr kumimoji="0"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92C9BBF7-DA10-0BD1-DDD4-F48D20D8EE7B}"/>
              </a:ext>
            </a:extLst>
          </p:cNvPr>
          <p:cNvSpPr/>
          <p:nvPr/>
        </p:nvSpPr>
        <p:spPr>
          <a:xfrm>
            <a:off x="11152486" y="85758"/>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ja-JP" altLang="en-US" sz="16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加点項目</a:t>
            </a:r>
          </a:p>
        </p:txBody>
      </p:sp>
      <p:sp>
        <p:nvSpPr>
          <p:cNvPr id="15" name="正方形/長方形 14">
            <a:extLst>
              <a:ext uri="{FF2B5EF4-FFF2-40B4-BE49-F238E27FC236}">
                <a16:creationId xmlns:a16="http://schemas.microsoft.com/office/drawing/2014/main" id="{A17C7164-9DD6-555C-DA34-EEA108D0844C}"/>
              </a:ext>
            </a:extLst>
          </p:cNvPr>
          <p:cNvSpPr/>
          <p:nvPr/>
        </p:nvSpPr>
        <p:spPr>
          <a:xfrm>
            <a:off x="2161953" y="2618072"/>
            <a:ext cx="7868093" cy="3189933"/>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以下の点について、図表等を用いてわかりやすく具体的に記載すること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ワーク・ライフ・バランス等の推進に向けて行っている支援策や認定の取得に関する取組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例：女性の職業生活における活躍の推進や次世代育成支援対策、青少年の雇用の促進、ワーク・ライフ・バランス等推進企業の認定取得（えるぼし認定、くるみん認定、ユースエール認定等）</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認定については認定書の写し等を別途添付すること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本項目について、該当しない場合は「該当なし」とだけ記載すること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スライド以内で作成すること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26571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0E025-BC94-93AB-1183-D3A0FC6A62D2}"/>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4015AC0C-1CD1-CAE4-825A-29411373CA20}"/>
              </a:ext>
            </a:extLst>
          </p:cNvPr>
          <p:cNvGraphicFramePr>
            <a:graphicFrameLocks/>
          </p:cNvGraphicFramePr>
          <p:nvPr>
            <p:custDataLst>
              <p:tags r:id="rId1"/>
            </p:custDataLst>
            <p:extLst>
              <p:ext uri="{D42A27DB-BD31-4B8C-83A1-F6EECF244321}">
                <p14:modId xmlns:p14="http://schemas.microsoft.com/office/powerpoint/2010/main" val="31039723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16" name="think-cell data - do not delete" hidden="1">
                        <a:extLst>
                          <a:ext uri="{FF2B5EF4-FFF2-40B4-BE49-F238E27FC236}">
                            <a16:creationId xmlns:a16="http://schemas.microsoft.com/office/drawing/2014/main" id="{4015AC0C-1CD1-CAE4-825A-29411373CA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D8B8FE70-67A2-D8E2-C4E3-2F884CF1DE9F}"/>
              </a:ext>
            </a:extLst>
          </p:cNvPr>
          <p:cNvSpPr>
            <a:spLocks noGrp="1"/>
          </p:cNvSpPr>
          <p:nvPr>
            <p:ph type="title"/>
          </p:nvPr>
        </p:nvSpPr>
        <p:spPr/>
        <p:txBody>
          <a:bodyPr vert="horz" rIns="91440">
            <a:noAutofit/>
          </a:bodyPr>
          <a:lstStyle/>
          <a:p>
            <a:r>
              <a:rPr lang="ja-JP" altLang="en-US"/>
              <a:t>４．</a:t>
            </a:r>
            <a:r>
              <a:rPr lang="ja-JP" altLang="en-US">
                <a:latin typeface="Meiryo UI" panose="020B0604030504040204" pitchFamily="50" charset="-128"/>
                <a:ea typeface="Meiryo UI" panose="020B0604030504040204" pitchFamily="50" charset="-128"/>
              </a:rPr>
              <a:t>導入設備の妥当性（定性的要件）</a:t>
            </a:r>
          </a:p>
        </p:txBody>
      </p:sp>
      <p:grpSp>
        <p:nvGrpSpPr>
          <p:cNvPr id="3" name="グループ化 2">
            <a:extLst>
              <a:ext uri="{FF2B5EF4-FFF2-40B4-BE49-F238E27FC236}">
                <a16:creationId xmlns:a16="http://schemas.microsoft.com/office/drawing/2014/main" id="{E5040296-4823-9BEE-3B28-948D384A49EA}"/>
              </a:ext>
            </a:extLst>
          </p:cNvPr>
          <p:cNvGrpSpPr/>
          <p:nvPr/>
        </p:nvGrpSpPr>
        <p:grpSpPr>
          <a:xfrm>
            <a:off x="156003" y="1843186"/>
            <a:ext cx="11879998" cy="360000"/>
            <a:chOff x="543578" y="1377175"/>
            <a:chExt cx="5239039" cy="360000"/>
          </a:xfrm>
        </p:grpSpPr>
        <p:cxnSp>
          <p:nvCxnSpPr>
            <p:cNvPr id="4" name="Straight Connector 18">
              <a:extLst>
                <a:ext uri="{FF2B5EF4-FFF2-40B4-BE49-F238E27FC236}">
                  <a16:creationId xmlns:a16="http://schemas.microsoft.com/office/drawing/2014/main" id="{EB02C8B1-7026-207F-ADEF-DDECD2570F0B}"/>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5" name="TextBox 23">
              <a:extLst>
                <a:ext uri="{FF2B5EF4-FFF2-40B4-BE49-F238E27FC236}">
                  <a16:creationId xmlns:a16="http://schemas.microsoft.com/office/drawing/2014/main" id="{5096ADF7-F2AF-47A7-917B-CA155C29113C}"/>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設備の特徴等</a:t>
              </a:r>
            </a:p>
          </p:txBody>
        </p:sp>
      </p:grpSp>
      <p:sp>
        <p:nvSpPr>
          <p:cNvPr id="6" name="正方形/長方形 5">
            <a:extLst>
              <a:ext uri="{FF2B5EF4-FFF2-40B4-BE49-F238E27FC236}">
                <a16:creationId xmlns:a16="http://schemas.microsoft.com/office/drawing/2014/main" id="{F1BCCB92-8605-B8EB-0A74-43E35C7C2C10}"/>
              </a:ext>
            </a:extLst>
          </p:cNvPr>
          <p:cNvSpPr/>
          <p:nvPr/>
        </p:nvSpPr>
        <p:spPr>
          <a:xfrm>
            <a:off x="156003" y="2318332"/>
            <a:ext cx="11879998" cy="3842310"/>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xxx</a:t>
            </a:r>
          </a:p>
        </p:txBody>
      </p:sp>
      <p:grpSp>
        <p:nvGrpSpPr>
          <p:cNvPr id="7" name="グループ化 6">
            <a:extLst>
              <a:ext uri="{FF2B5EF4-FFF2-40B4-BE49-F238E27FC236}">
                <a16:creationId xmlns:a16="http://schemas.microsoft.com/office/drawing/2014/main" id="{60B42576-F05A-D775-2A67-8150EE79AE28}"/>
              </a:ext>
            </a:extLst>
          </p:cNvPr>
          <p:cNvGrpSpPr/>
          <p:nvPr/>
        </p:nvGrpSpPr>
        <p:grpSpPr>
          <a:xfrm>
            <a:off x="155999" y="776800"/>
            <a:ext cx="11880002" cy="360000"/>
            <a:chOff x="543577" y="1377175"/>
            <a:chExt cx="5239040" cy="360000"/>
          </a:xfrm>
        </p:grpSpPr>
        <p:cxnSp>
          <p:nvCxnSpPr>
            <p:cNvPr id="8" name="Straight Connector 18">
              <a:extLst>
                <a:ext uri="{FF2B5EF4-FFF2-40B4-BE49-F238E27FC236}">
                  <a16:creationId xmlns:a16="http://schemas.microsoft.com/office/drawing/2014/main" id="{1829C5EC-C2C3-90E1-5CF2-08CBF0FB4404}"/>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9" name="TextBox 23">
              <a:extLst>
                <a:ext uri="{FF2B5EF4-FFF2-40B4-BE49-F238E27FC236}">
                  <a16:creationId xmlns:a16="http://schemas.microsoft.com/office/drawing/2014/main" id="{BF3EA5DD-C2A3-39D1-9B39-4E673C70C6B9}"/>
                </a:ext>
              </a:extLst>
            </p:cNvPr>
            <p:cNvSpPr txBox="1"/>
            <p:nvPr/>
          </p:nvSpPr>
          <p:spPr>
            <a:xfrm>
              <a:off x="543577" y="1377175"/>
              <a:ext cx="5220000"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設備名</a:t>
              </a:r>
            </a:p>
          </p:txBody>
        </p:sp>
      </p:grpSp>
      <p:sp>
        <p:nvSpPr>
          <p:cNvPr id="10" name="正方形/長方形 9">
            <a:extLst>
              <a:ext uri="{FF2B5EF4-FFF2-40B4-BE49-F238E27FC236}">
                <a16:creationId xmlns:a16="http://schemas.microsoft.com/office/drawing/2014/main" id="{6D840B1E-185B-A71C-C6F7-4C009FE43E1D}"/>
              </a:ext>
            </a:extLst>
          </p:cNvPr>
          <p:cNvSpPr/>
          <p:nvPr/>
        </p:nvSpPr>
        <p:spPr>
          <a:xfrm>
            <a:off x="156002" y="1219702"/>
            <a:ext cx="11879999" cy="436700"/>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xxx</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テキスト ボックス 11">
            <a:extLst>
              <a:ext uri="{FF2B5EF4-FFF2-40B4-BE49-F238E27FC236}">
                <a16:creationId xmlns:a16="http://schemas.microsoft.com/office/drawing/2014/main" id="{9FAE8BB4-A043-48F1-2D6B-91EA87D33ECC}"/>
              </a:ext>
            </a:extLst>
          </p:cNvPr>
          <p:cNvSpPr txBox="1"/>
          <p:nvPr/>
        </p:nvSpPr>
        <p:spPr>
          <a:xfrm>
            <a:off x="1487636" y="3074354"/>
            <a:ext cx="9216727" cy="2465740"/>
          </a:xfrm>
          <a:prstGeom prst="rect">
            <a:avLst/>
          </a:prstGeom>
          <a:solidFill>
            <a:schemeClr val="accent6">
              <a:lumMod val="20000"/>
              <a:lumOff val="80000"/>
            </a:schemeClr>
          </a:solidFill>
          <a:ln w="3175">
            <a:solidFill>
              <a:srgbClr val="FF0000"/>
            </a:solidFill>
            <a:prstDash val="sysDash"/>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設備の特徴等</a:t>
            </a:r>
            <a:b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a:ea typeface="Meiryo UI"/>
                <a:cs typeface="+mn-cs"/>
              </a:rPr>
              <a:t>導入設備の製造国・仕様・スペックや強み、選定理由等をイメージ図などを用いて詳細に記載すること</a:t>
            </a:r>
            <a:endParaRPr kumimoji="1" lang="en-US" altLang="ja-JP" sz="1400" b="0" i="0" u="none" strike="noStrike" kern="1200" cap="none" spc="0" normalizeH="0" baseline="0" noProof="0">
              <a:ln>
                <a:noFill/>
              </a:ln>
              <a:solidFill>
                <a:srgbClr val="FF0000"/>
              </a:solidFill>
              <a:effectLst/>
              <a:uLnTx/>
              <a:uFillTx/>
              <a:latin typeface="Meiryo UI"/>
              <a:ea typeface="Meiryo UI"/>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a:ea typeface="Meiryo UI"/>
                <a:cs typeface="+mn-cs"/>
              </a:rPr>
              <a:t>海外製の装置を入れる場合、独自に改良を加えるなどプラントエンジニアリングでの独自性がある場合は記載すること</a:t>
            </a: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a:extLst>
              <a:ext uri="{FF2B5EF4-FFF2-40B4-BE49-F238E27FC236}">
                <a16:creationId xmlns:a16="http://schemas.microsoft.com/office/drawing/2014/main" id="{D1011168-724E-5A03-4047-2D03221D4DC0}"/>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8" name="スライド番号プレースホルダー 17">
            <a:extLst>
              <a:ext uri="{FF2B5EF4-FFF2-40B4-BE49-F238E27FC236}">
                <a16:creationId xmlns:a16="http://schemas.microsoft.com/office/drawing/2014/main" id="{62CF8B96-224B-0880-3AD1-DBB7555C2A60}"/>
              </a:ext>
            </a:extLst>
          </p:cNvPr>
          <p:cNvSpPr>
            <a:spLocks noGrp="1"/>
          </p:cNvSpPr>
          <p:nvPr>
            <p:ph type="sldNum" sz="quarter" idx="14"/>
          </p:nvPr>
        </p:nvSpPr>
        <p:spPr/>
        <p:txBody>
          <a:bodyPr/>
          <a:lstStyle/>
          <a:p>
            <a:fld id="{D9550142-B990-490A-A107-ED7302A7FD52}" type="slidenum">
              <a:rPr lang="en-US" altLang="ja-JP" smtClean="0"/>
              <a:pPr/>
              <a:t>5</a:t>
            </a:fld>
            <a:endParaRPr lang="en-US" altLang="ja-JP">
              <a:solidFill>
                <a:schemeClr val="tx1"/>
              </a:solidFill>
            </a:endParaRPr>
          </a:p>
        </p:txBody>
      </p:sp>
    </p:spTree>
    <p:extLst>
      <p:ext uri="{BB962C8B-B14F-4D97-AF65-F5344CB8AC3E}">
        <p14:creationId xmlns:p14="http://schemas.microsoft.com/office/powerpoint/2010/main" val="272706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109F9FC-705D-F8AA-4953-DBE2573CE9A0}"/>
              </a:ext>
            </a:extLst>
          </p:cNvPr>
          <p:cNvGraphicFramePr>
            <a:graphicFrameLocks/>
          </p:cNvGraphicFramePr>
          <p:nvPr>
            <p:custDataLst>
              <p:tags r:id="rId1"/>
            </p:custDataLst>
            <p:extLst>
              <p:ext uri="{D42A27DB-BD31-4B8C-83A1-F6EECF244321}">
                <p14:modId xmlns:p14="http://schemas.microsoft.com/office/powerpoint/2010/main" val="2573578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 name="think-cell data - do not delete" hidden="1">
                        <a:extLst>
                          <a:ext uri="{FF2B5EF4-FFF2-40B4-BE49-F238E27FC236}">
                            <a16:creationId xmlns:a16="http://schemas.microsoft.com/office/drawing/2014/main" id="{7109F9FC-705D-F8AA-4953-DBE2573CE9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タイトル 9">
            <a:extLst>
              <a:ext uri="{FF2B5EF4-FFF2-40B4-BE49-F238E27FC236}">
                <a16:creationId xmlns:a16="http://schemas.microsoft.com/office/drawing/2014/main" id="{9F1032F6-8BCB-F6CA-4E28-2C9CEB0BC087}"/>
              </a:ext>
            </a:extLst>
          </p:cNvPr>
          <p:cNvSpPr>
            <a:spLocks noGrp="1"/>
          </p:cNvSpPr>
          <p:nvPr>
            <p:ph type="title"/>
          </p:nvPr>
        </p:nvSpPr>
        <p:spPr/>
        <p:txBody>
          <a:bodyPr vert="horz" rIns="91440">
            <a:normAutofit/>
          </a:bodyPr>
          <a:lstStyle/>
          <a:p>
            <a:r>
              <a:rPr lang="ja-JP" altLang="en-US"/>
              <a:t>５．事業の技術的・事業的妥当性（定性的要件）</a:t>
            </a:r>
          </a:p>
        </p:txBody>
      </p:sp>
      <p:sp>
        <p:nvSpPr>
          <p:cNvPr id="11" name="テキスト プレースホルダー 10">
            <a:extLst>
              <a:ext uri="{FF2B5EF4-FFF2-40B4-BE49-F238E27FC236}">
                <a16:creationId xmlns:a16="http://schemas.microsoft.com/office/drawing/2014/main" id="{DF5BB928-85F2-9077-D2FD-5FEFBEEA9959}"/>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事業の技術的・事業的妥当性について簡潔に記載すること</a:t>
            </a:r>
            <a:br>
              <a:rPr lang="en-US" altLang="ja-JP">
                <a:solidFill>
                  <a:schemeClr val="accent1"/>
                </a:solidFill>
              </a:rPr>
            </a:br>
            <a:r>
              <a:rPr lang="ja-JP" altLang="en-US">
                <a:solidFill>
                  <a:schemeClr val="accent1"/>
                </a:solidFill>
              </a:rPr>
              <a:t>例）現状、市場は</a:t>
            </a:r>
            <a:r>
              <a:rPr lang="en-US" altLang="ja-JP">
                <a:solidFill>
                  <a:schemeClr val="accent1"/>
                </a:solidFill>
              </a:rPr>
              <a:t>xx</a:t>
            </a:r>
            <a:r>
              <a:rPr lang="ja-JP" altLang="en-US">
                <a:solidFill>
                  <a:schemeClr val="accent1"/>
                </a:solidFill>
              </a:rPr>
              <a:t>のように変化する中、競合は</a:t>
            </a:r>
            <a:r>
              <a:rPr lang="en-US" altLang="ja-JP">
                <a:solidFill>
                  <a:schemeClr val="accent1"/>
                </a:solidFill>
              </a:rPr>
              <a:t>xx</a:t>
            </a:r>
            <a:r>
              <a:rPr lang="ja-JP" altLang="en-US">
                <a:solidFill>
                  <a:schemeClr val="accent1"/>
                </a:solidFill>
              </a:rPr>
              <a:t>に注力。自社は</a:t>
            </a:r>
            <a:r>
              <a:rPr lang="en-US" altLang="ja-JP">
                <a:solidFill>
                  <a:schemeClr val="accent1"/>
                </a:solidFill>
              </a:rPr>
              <a:t>xx</a:t>
            </a:r>
            <a:r>
              <a:rPr lang="ja-JP" altLang="en-US">
                <a:solidFill>
                  <a:schemeClr val="accent1"/>
                </a:solidFill>
              </a:rPr>
              <a:t>の方針</a:t>
            </a:r>
          </a:p>
        </p:txBody>
      </p:sp>
      <p:sp>
        <p:nvSpPr>
          <p:cNvPr id="2" name="スライド番号プレースホルダー 1">
            <a:extLst>
              <a:ext uri="{FF2B5EF4-FFF2-40B4-BE49-F238E27FC236}">
                <a16:creationId xmlns:a16="http://schemas.microsoft.com/office/drawing/2014/main" id="{A28E46CE-DE19-995B-03CA-0D599FA910A9}"/>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7" name="正方形/長方形 6">
            <a:extLst>
              <a:ext uri="{FF2B5EF4-FFF2-40B4-BE49-F238E27FC236}">
                <a16:creationId xmlns:a16="http://schemas.microsoft.com/office/drawing/2014/main" id="{1E455721-E9AB-3EF2-3EAA-BBF85A30DE9E}"/>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grpSp>
        <p:nvGrpSpPr>
          <p:cNvPr id="13" name="グループ化 12">
            <a:extLst>
              <a:ext uri="{FF2B5EF4-FFF2-40B4-BE49-F238E27FC236}">
                <a16:creationId xmlns:a16="http://schemas.microsoft.com/office/drawing/2014/main" id="{F02DFC0C-D1E5-3191-D813-2147E046C242}"/>
              </a:ext>
            </a:extLst>
          </p:cNvPr>
          <p:cNvGrpSpPr/>
          <p:nvPr/>
        </p:nvGrpSpPr>
        <p:grpSpPr>
          <a:xfrm>
            <a:off x="180000" y="1408705"/>
            <a:ext cx="11856000" cy="5100951"/>
            <a:chOff x="180000" y="1408706"/>
            <a:chExt cx="11856000" cy="4805700"/>
          </a:xfrm>
        </p:grpSpPr>
        <p:grpSp>
          <p:nvGrpSpPr>
            <p:cNvPr id="8" name="グループ化 7">
              <a:extLst>
                <a:ext uri="{FF2B5EF4-FFF2-40B4-BE49-F238E27FC236}">
                  <a16:creationId xmlns:a16="http://schemas.microsoft.com/office/drawing/2014/main" id="{0F39E84F-2EE8-45EF-F2F3-D2F6C916D876}"/>
                </a:ext>
              </a:extLst>
            </p:cNvPr>
            <p:cNvGrpSpPr/>
            <p:nvPr/>
          </p:nvGrpSpPr>
          <p:grpSpPr>
            <a:xfrm>
              <a:off x="180000" y="1408706"/>
              <a:ext cx="5239039" cy="360000"/>
              <a:chOff x="543578" y="1377175"/>
              <a:chExt cx="5239039" cy="360000"/>
            </a:xfrm>
          </p:grpSpPr>
          <p:cxnSp>
            <p:nvCxnSpPr>
              <p:cNvPr id="9" name="Straight Connector 18">
                <a:extLst>
                  <a:ext uri="{FF2B5EF4-FFF2-40B4-BE49-F238E27FC236}">
                    <a16:creationId xmlns:a16="http://schemas.microsoft.com/office/drawing/2014/main" id="{A3FF2424-1590-9881-836F-8B11BD6F61EA}"/>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 name="TextBox 23">
                <a:extLst>
                  <a:ext uri="{FF2B5EF4-FFF2-40B4-BE49-F238E27FC236}">
                    <a16:creationId xmlns:a16="http://schemas.microsoft.com/office/drawing/2014/main" id="{3C4A2A7A-4670-DC37-9A51-3735D65BD33D}"/>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事業環境と自社のポジショニング</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grpSp>
          <p:nvGrpSpPr>
            <p:cNvPr id="16" name="グループ化 15">
              <a:extLst>
                <a:ext uri="{FF2B5EF4-FFF2-40B4-BE49-F238E27FC236}">
                  <a16:creationId xmlns:a16="http://schemas.microsoft.com/office/drawing/2014/main" id="{AEDBCFEB-3F89-5F69-ACF3-4E9D4FEEF8F6}"/>
                </a:ext>
              </a:extLst>
            </p:cNvPr>
            <p:cNvGrpSpPr/>
            <p:nvPr/>
          </p:nvGrpSpPr>
          <p:grpSpPr>
            <a:xfrm>
              <a:off x="6092684" y="1408706"/>
              <a:ext cx="5943316" cy="360000"/>
              <a:chOff x="543578" y="1377175"/>
              <a:chExt cx="5239039" cy="360000"/>
            </a:xfrm>
          </p:grpSpPr>
          <p:cxnSp>
            <p:nvCxnSpPr>
              <p:cNvPr id="18" name="Straight Connector 18">
                <a:extLst>
                  <a:ext uri="{FF2B5EF4-FFF2-40B4-BE49-F238E27FC236}">
                    <a16:creationId xmlns:a16="http://schemas.microsoft.com/office/drawing/2014/main" id="{E487B086-A3F1-F8C2-29D9-59B700902AD8}"/>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9" name="TextBox 23">
                <a:extLst>
                  <a:ext uri="{FF2B5EF4-FFF2-40B4-BE49-F238E27FC236}">
                    <a16:creationId xmlns:a16="http://schemas.microsoft.com/office/drawing/2014/main" id="{1C5F912C-850B-F470-55B8-28486BC79B2F}"/>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今後の自社の事業戦略</a:t>
                </a:r>
              </a:p>
            </p:txBody>
          </p:sp>
        </p:grpSp>
        <p:sp>
          <p:nvSpPr>
            <p:cNvPr id="24" name="正方形/長方形 23">
              <a:extLst>
                <a:ext uri="{FF2B5EF4-FFF2-40B4-BE49-F238E27FC236}">
                  <a16:creationId xmlns:a16="http://schemas.microsoft.com/office/drawing/2014/main" id="{AD2371E8-4C82-E096-1B54-E676752A7915}"/>
                </a:ext>
              </a:extLst>
            </p:cNvPr>
            <p:cNvSpPr/>
            <p:nvPr/>
          </p:nvSpPr>
          <p:spPr>
            <a:xfrm>
              <a:off x="180000" y="1884783"/>
              <a:ext cx="5239037" cy="1350023"/>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市場</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市場規模は</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兆円ほどであり、地産地消型の市場である。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推定または引用資料名（</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URL</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など）も記載可　</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正方形/長方形 26">
              <a:extLst>
                <a:ext uri="{FF2B5EF4-FFF2-40B4-BE49-F238E27FC236}">
                  <a16:creationId xmlns:a16="http://schemas.microsoft.com/office/drawing/2014/main" id="{B80F726A-3F14-A7A6-4874-F12DAF51029D}"/>
                </a:ext>
              </a:extLst>
            </p:cNvPr>
            <p:cNvSpPr/>
            <p:nvPr/>
          </p:nvSpPr>
          <p:spPr>
            <a:xfrm>
              <a:off x="180000" y="3374583"/>
              <a:ext cx="5239037" cy="1350023"/>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競合</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産業のプレイヤーは○○社ほどプレイヤーがおり、市場の</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3</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割を、競合</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社が占めている。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正方形/長方形 28">
              <a:extLst>
                <a:ext uri="{FF2B5EF4-FFF2-40B4-BE49-F238E27FC236}">
                  <a16:creationId xmlns:a16="http://schemas.microsoft.com/office/drawing/2014/main" id="{A516ADC0-7531-5326-610B-B4685E774B6C}"/>
                </a:ext>
              </a:extLst>
            </p:cNvPr>
            <p:cNvSpPr/>
            <p:nvPr/>
          </p:nvSpPr>
          <p:spPr>
            <a:xfrm>
              <a:off x="180000" y="4864383"/>
              <a:ext cx="5239037" cy="1350023"/>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自社</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当社は業界２番目に大きいシェアを占めている。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当社の強みとしては、</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であり、特に</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向けに出荷している。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30" name="正方形/長方形 29">
              <a:extLst>
                <a:ext uri="{FF2B5EF4-FFF2-40B4-BE49-F238E27FC236}">
                  <a16:creationId xmlns:a16="http://schemas.microsoft.com/office/drawing/2014/main" id="{C4024912-FEF1-6A59-E905-75E03C06D15E}"/>
                </a:ext>
              </a:extLst>
            </p:cNvPr>
            <p:cNvSpPr/>
            <p:nvPr/>
          </p:nvSpPr>
          <p:spPr>
            <a:xfrm>
              <a:off x="6111722" y="1882525"/>
              <a:ext cx="5921715" cy="4331879"/>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事業</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の全体戦略</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31" name="グループ化 30">
              <a:extLst>
                <a:ext uri="{FF2B5EF4-FFF2-40B4-BE49-F238E27FC236}">
                  <a16:creationId xmlns:a16="http://schemas.microsoft.com/office/drawing/2014/main" id="{A5DA87AC-9BC5-4FA6-4C48-9B805F0B43BF}"/>
                </a:ext>
              </a:extLst>
            </p:cNvPr>
            <p:cNvGrpSpPr/>
            <p:nvPr/>
          </p:nvGrpSpPr>
          <p:grpSpPr>
            <a:xfrm>
              <a:off x="5647861" y="1842418"/>
              <a:ext cx="216000" cy="4371988"/>
              <a:chOff x="6120034" y="2188198"/>
              <a:chExt cx="216000" cy="4371988"/>
            </a:xfrm>
          </p:grpSpPr>
          <p:cxnSp>
            <p:nvCxnSpPr>
              <p:cNvPr id="32" name="Straight Connector 40">
                <a:extLst>
                  <a:ext uri="{FF2B5EF4-FFF2-40B4-BE49-F238E27FC236}">
                    <a16:creationId xmlns:a16="http://schemas.microsoft.com/office/drawing/2014/main" id="{7E864CEF-B7A5-7B8A-08E7-163EB09E095B}"/>
                  </a:ext>
                </a:extLst>
              </p:cNvPr>
              <p:cNvCxnSpPr>
                <a:cxnSpLocks/>
              </p:cNvCxnSpPr>
              <p:nvPr/>
            </p:nvCxnSpPr>
            <p:spPr>
              <a:xfrm flipV="1">
                <a:off x="6228033" y="2188198"/>
                <a:ext cx="0" cy="4371988"/>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33" name="Freeform 94">
                <a:extLst>
                  <a:ext uri="{FF2B5EF4-FFF2-40B4-BE49-F238E27FC236}">
                    <a16:creationId xmlns:a16="http://schemas.microsoft.com/office/drawing/2014/main" id="{724957BE-08E8-66E7-501F-871BFE19913D}"/>
                  </a:ext>
                </a:extLst>
              </p:cNvPr>
              <p:cNvSpPr>
                <a:spLocks/>
              </p:cNvSpPr>
              <p:nvPr/>
            </p:nvSpPr>
            <p:spPr bwMode="gray">
              <a:xfrm flipH="1">
                <a:off x="6120034" y="4266192"/>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12" name="テキスト ボックス 11">
              <a:extLst>
                <a:ext uri="{FF2B5EF4-FFF2-40B4-BE49-F238E27FC236}">
                  <a16:creationId xmlns:a16="http://schemas.microsoft.com/office/drawing/2014/main" id="{B550AAA7-D72F-0614-27C1-06412DAD616F}"/>
                </a:ext>
              </a:extLst>
            </p:cNvPr>
            <p:cNvSpPr txBox="1"/>
            <p:nvPr/>
          </p:nvSpPr>
          <p:spPr>
            <a:xfrm>
              <a:off x="1055440" y="5774816"/>
              <a:ext cx="365400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国際競争力・競争優位性・不可欠性</a:t>
              </a:r>
              <a:endParaRPr kumimoji="1" lang="en-US" altLang="ja-JP" sz="18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4" name="テキスト ボックス 13">
              <a:extLst>
                <a:ext uri="{FF2B5EF4-FFF2-40B4-BE49-F238E27FC236}">
                  <a16:creationId xmlns:a16="http://schemas.microsoft.com/office/drawing/2014/main" id="{477E78D7-3227-828C-0811-ADF0794878A4}"/>
                </a:ext>
              </a:extLst>
            </p:cNvPr>
            <p:cNvSpPr txBox="1"/>
            <p:nvPr/>
          </p:nvSpPr>
          <p:spPr>
            <a:xfrm>
              <a:off x="1873025" y="2550558"/>
              <a:ext cx="206273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市場発展の見込み</a:t>
              </a:r>
              <a:endParaRPr kumimoji="1" lang="en-US" altLang="ja-JP" sz="18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grpSp>
      <p:sp>
        <p:nvSpPr>
          <p:cNvPr id="3" name="正方形/長方形 2">
            <a:extLst>
              <a:ext uri="{FF2B5EF4-FFF2-40B4-BE49-F238E27FC236}">
                <a16:creationId xmlns:a16="http://schemas.microsoft.com/office/drawing/2014/main" id="{DEFB8B48-D17C-63B4-D23A-CB29A4B30918}"/>
              </a:ext>
            </a:extLst>
          </p:cNvPr>
          <p:cNvSpPr/>
          <p:nvPr/>
        </p:nvSpPr>
        <p:spPr>
          <a:xfrm>
            <a:off x="1836017" y="4074724"/>
            <a:ext cx="7868093" cy="1484768"/>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競争優位性・不可欠性（代替手段の有無、ボトルネック解消への寄与、サプライチェーン上の不可欠性等）を記載すること</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7649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2119509-5F19-1225-4084-216E34D9D7A4}"/>
              </a:ext>
            </a:extLst>
          </p:cNvPr>
          <p:cNvGraphicFramePr>
            <a:graphicFrameLocks/>
          </p:cNvGraphicFramePr>
          <p:nvPr>
            <p:custDataLst>
              <p:tags r:id="rId1"/>
            </p:custDataLst>
            <p:extLst>
              <p:ext uri="{D42A27DB-BD31-4B8C-83A1-F6EECF244321}">
                <p14:modId xmlns:p14="http://schemas.microsoft.com/office/powerpoint/2010/main" val="16708123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72119509-5F19-1225-4084-216E34D9D7A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53A8BD12-345E-BD6C-D67B-D6762D9CFAB2}"/>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pSp>
        <p:nvGrpSpPr>
          <p:cNvPr id="10" name="グループ化 9">
            <a:extLst>
              <a:ext uri="{FF2B5EF4-FFF2-40B4-BE49-F238E27FC236}">
                <a16:creationId xmlns:a16="http://schemas.microsoft.com/office/drawing/2014/main" id="{BEB0BC8F-5063-4661-F9F4-C07B12281F66}"/>
              </a:ext>
            </a:extLst>
          </p:cNvPr>
          <p:cNvGrpSpPr/>
          <p:nvPr/>
        </p:nvGrpSpPr>
        <p:grpSpPr>
          <a:xfrm>
            <a:off x="180000" y="1732958"/>
            <a:ext cx="5702400" cy="288000"/>
            <a:chOff x="156000" y="1879963"/>
            <a:chExt cx="5760000" cy="288000"/>
          </a:xfrm>
        </p:grpSpPr>
        <p:sp>
          <p:nvSpPr>
            <p:cNvPr id="11" name="正方形/長方形 10">
              <a:extLst>
                <a:ext uri="{FF2B5EF4-FFF2-40B4-BE49-F238E27FC236}">
                  <a16:creationId xmlns:a16="http://schemas.microsoft.com/office/drawing/2014/main" id="{EBFC7BF7-D6D7-91B2-4996-02F757B6E0F7}"/>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間接補助事業の実施目的</a:t>
              </a:r>
            </a:p>
          </p:txBody>
        </p:sp>
        <p:cxnSp>
          <p:nvCxnSpPr>
            <p:cNvPr id="14" name="直線コネクタ 13">
              <a:extLst>
                <a:ext uri="{FF2B5EF4-FFF2-40B4-BE49-F238E27FC236}">
                  <a16:creationId xmlns:a16="http://schemas.microsoft.com/office/drawing/2014/main" id="{54518CA4-CC3A-3D8C-4694-A90A38DDA1A5}"/>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5" name="グループ化 14">
            <a:extLst>
              <a:ext uri="{FF2B5EF4-FFF2-40B4-BE49-F238E27FC236}">
                <a16:creationId xmlns:a16="http://schemas.microsoft.com/office/drawing/2014/main" id="{A48C7FD9-1FB3-F079-69FE-365CD4C4B9C2}"/>
              </a:ext>
            </a:extLst>
          </p:cNvPr>
          <p:cNvGrpSpPr/>
          <p:nvPr/>
        </p:nvGrpSpPr>
        <p:grpSpPr>
          <a:xfrm>
            <a:off x="6333600" y="1732958"/>
            <a:ext cx="5702400" cy="288000"/>
            <a:chOff x="156000" y="1879963"/>
            <a:chExt cx="5760000" cy="288000"/>
          </a:xfrm>
        </p:grpSpPr>
        <p:sp>
          <p:nvSpPr>
            <p:cNvPr id="16" name="正方形/長方形 15">
              <a:extLst>
                <a:ext uri="{FF2B5EF4-FFF2-40B4-BE49-F238E27FC236}">
                  <a16:creationId xmlns:a16="http://schemas.microsoft.com/office/drawing/2014/main" id="{EA4439BB-F5AF-0655-C3CD-3848706571BF}"/>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間接補助事業の実施内容</a:t>
              </a:r>
            </a:p>
          </p:txBody>
        </p:sp>
        <p:cxnSp>
          <p:nvCxnSpPr>
            <p:cNvPr id="18" name="直線コネクタ 17">
              <a:extLst>
                <a:ext uri="{FF2B5EF4-FFF2-40B4-BE49-F238E27FC236}">
                  <a16:creationId xmlns:a16="http://schemas.microsoft.com/office/drawing/2014/main" id="{F8791303-8DA1-C55A-FAAB-B24285DBDC1D}"/>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cxnSp>
        <p:nvCxnSpPr>
          <p:cNvPr id="19" name="Straight Connector 40">
            <a:extLst>
              <a:ext uri="{FF2B5EF4-FFF2-40B4-BE49-F238E27FC236}">
                <a16:creationId xmlns:a16="http://schemas.microsoft.com/office/drawing/2014/main" id="{9F97D60E-A819-6197-F20A-E127FDEF54A5}"/>
              </a:ext>
            </a:extLst>
          </p:cNvPr>
          <p:cNvCxnSpPr>
            <a:cxnSpLocks/>
          </p:cNvCxnSpPr>
          <p:nvPr/>
        </p:nvCxnSpPr>
        <p:spPr>
          <a:xfrm flipV="1">
            <a:off x="6108000" y="2125833"/>
            <a:ext cx="0" cy="4517338"/>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5" name="タイトル 4">
            <a:extLst>
              <a:ext uri="{FF2B5EF4-FFF2-40B4-BE49-F238E27FC236}">
                <a16:creationId xmlns:a16="http://schemas.microsoft.com/office/drawing/2014/main" id="{DC1B7199-3EED-63B1-19DD-0F2BB2B26C1D}"/>
              </a:ext>
            </a:extLst>
          </p:cNvPr>
          <p:cNvSpPr>
            <a:spLocks noGrp="1"/>
          </p:cNvSpPr>
          <p:nvPr>
            <p:ph type="title"/>
          </p:nvPr>
        </p:nvSpPr>
        <p:spPr/>
        <p:txBody>
          <a:bodyPr vert="horz" rIns="91440">
            <a:normAutofit/>
          </a:bodyPr>
          <a:lstStyle/>
          <a:p>
            <a:r>
              <a:rPr lang="ja-JP" altLang="en-US"/>
              <a:t>［①ア］基本的要件</a:t>
            </a:r>
          </a:p>
        </p:txBody>
      </p:sp>
      <p:sp>
        <p:nvSpPr>
          <p:cNvPr id="6" name="テキスト プレースホルダー 5">
            <a:extLst>
              <a:ext uri="{FF2B5EF4-FFF2-40B4-BE49-F238E27FC236}">
                <a16:creationId xmlns:a16="http://schemas.microsoft.com/office/drawing/2014/main" id="{5DB8EA42-1078-4A8A-486E-056CC6002E1A}"/>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実施目的や実施内容について簡潔に記載すること</a:t>
            </a:r>
            <a:br>
              <a:rPr lang="en-US" altLang="ja-JP">
                <a:solidFill>
                  <a:srgbClr val="FF0000"/>
                </a:solidFill>
              </a:rPr>
            </a:br>
            <a:r>
              <a:rPr lang="ja-JP" altLang="en-US">
                <a:solidFill>
                  <a:schemeClr val="accent1"/>
                </a:solidFill>
              </a:rPr>
              <a:t>例）前述の事業戦略を踏まえ、</a:t>
            </a:r>
            <a:r>
              <a:rPr lang="en-US" altLang="ja-JP">
                <a:solidFill>
                  <a:schemeClr val="accent1"/>
                </a:solidFill>
              </a:rPr>
              <a:t>xx</a:t>
            </a:r>
            <a:r>
              <a:rPr lang="ja-JP" altLang="en-US">
                <a:solidFill>
                  <a:schemeClr val="accent1"/>
                </a:solidFill>
              </a:rPr>
              <a:t>を目的として、</a:t>
            </a:r>
            <a:r>
              <a:rPr lang="en-US" altLang="ja-JP">
                <a:solidFill>
                  <a:schemeClr val="accent1"/>
                </a:solidFill>
              </a:rPr>
              <a:t>xx</a:t>
            </a:r>
            <a:r>
              <a:rPr lang="ja-JP" altLang="en-US">
                <a:solidFill>
                  <a:schemeClr val="accent1"/>
                </a:solidFill>
              </a:rPr>
              <a:t>を実施する</a:t>
            </a:r>
            <a:endParaRPr lang="en-US" altLang="ja-JP">
              <a:solidFill>
                <a:schemeClr val="accent1"/>
              </a:solidFill>
            </a:endParaRPr>
          </a:p>
        </p:txBody>
      </p:sp>
      <p:sp>
        <p:nvSpPr>
          <p:cNvPr id="8" name="テキスト ボックス 7">
            <a:extLst>
              <a:ext uri="{FF2B5EF4-FFF2-40B4-BE49-F238E27FC236}">
                <a16:creationId xmlns:a16="http://schemas.microsoft.com/office/drawing/2014/main" id="{7B55B9FB-4535-AAB9-2801-09897AFB1367}"/>
              </a:ext>
            </a:extLst>
          </p:cNvPr>
          <p:cNvSpPr txBox="1"/>
          <p:nvPr/>
        </p:nvSpPr>
        <p:spPr>
          <a:xfrm>
            <a:off x="1161700" y="3151632"/>
            <a:ext cx="9216727" cy="2465740"/>
          </a:xfrm>
          <a:prstGeom prst="rect">
            <a:avLst/>
          </a:prstGeom>
          <a:solidFill>
            <a:schemeClr val="accent6">
              <a:lumMod val="20000"/>
              <a:lumOff val="80000"/>
            </a:schemeClr>
          </a:solidFill>
          <a:ln w="3175">
            <a:solidFill>
              <a:srgbClr val="FF0000"/>
            </a:solidFill>
            <a:prstDash val="sysDash"/>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間接補助事業の実施目的、実施内容</a:t>
            </a:r>
            <a:b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本事業の事業目的については、公募要領「</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（１）事業目的」を参照し、本事業以外も含め、</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R="0" lvl="1" algn="l" defTabSz="914400" rtl="0" eaLnBrk="1" fontAlgn="auto" latinLnBrk="0" hangingPunct="1">
              <a:lnSpc>
                <a:spcPct val="100000"/>
              </a:lnSpc>
              <a:spcBef>
                <a:spcPts val="0"/>
              </a:spcBef>
              <a:spcAft>
                <a:spcPts val="0"/>
              </a:spcAft>
              <a:buClrTx/>
              <a:buSzTx/>
              <a:tabLst/>
              <a:defRPr/>
            </a:pPr>
            <a:r>
              <a:rPr lang="ja-JP" altLang="en-US" sz="1400">
                <a:solidFill>
                  <a:srgbClr val="FF0000"/>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国の各</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政策との整合性がどこにあるのか、どのように整合しているかが分かるように記載をすること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導入する設備についてもイメージが明確となるよう、図や写真などを掲載すること</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p>
        </p:txBody>
      </p:sp>
      <p:sp>
        <p:nvSpPr>
          <p:cNvPr id="3" name="スライド番号プレースホルダー 2">
            <a:extLst>
              <a:ext uri="{FF2B5EF4-FFF2-40B4-BE49-F238E27FC236}">
                <a16:creationId xmlns:a16="http://schemas.microsoft.com/office/drawing/2014/main" id="{D630A49B-20B2-11E1-ADB8-21F537F644D1}"/>
              </a:ext>
            </a:extLst>
          </p:cNvPr>
          <p:cNvSpPr>
            <a:spLocks noGrp="1"/>
          </p:cNvSpPr>
          <p:nvPr>
            <p:ph type="sldNum" sz="quarter" idx="14"/>
          </p:nvPr>
        </p:nvSpPr>
        <p:spPr/>
        <p:txBody>
          <a:bodyPr/>
          <a:lstStyle/>
          <a:p>
            <a:fld id="{D9550142-B990-490A-A107-ED7302A7FD52}" type="slidenum">
              <a:rPr lang="en-US" altLang="ja-JP" smtClean="0"/>
              <a:pPr/>
              <a:t>7</a:t>
            </a:fld>
            <a:endParaRPr lang="en-US" altLang="ja-JP">
              <a:solidFill>
                <a:schemeClr val="tx1"/>
              </a:solidFill>
            </a:endParaRPr>
          </a:p>
        </p:txBody>
      </p:sp>
    </p:spTree>
    <p:extLst>
      <p:ext uri="{BB962C8B-B14F-4D97-AF65-F5344CB8AC3E}">
        <p14:creationId xmlns:p14="http://schemas.microsoft.com/office/powerpoint/2010/main" val="1302203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4896-0CEB-8895-9C3A-B10D79931310}"/>
            </a:ext>
          </a:extLst>
        </p:cNvPr>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F56D60DB-A58C-1450-5601-15D8BD7299A8}"/>
              </a:ext>
            </a:extLst>
          </p:cNvPr>
          <p:cNvGraphicFramePr>
            <a:graphicFrameLocks/>
          </p:cNvGraphicFramePr>
          <p:nvPr>
            <p:custDataLst>
              <p:tags r:id="rId1"/>
            </p:custDataLst>
            <p:extLst>
              <p:ext uri="{D42A27DB-BD31-4B8C-83A1-F6EECF244321}">
                <p14:modId xmlns:p14="http://schemas.microsoft.com/office/powerpoint/2010/main" val="719564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52" name="think-cell data - do not delete" hidden="1">
                        <a:extLst>
                          <a:ext uri="{FF2B5EF4-FFF2-40B4-BE49-F238E27FC236}">
                            <a16:creationId xmlns:a16="http://schemas.microsoft.com/office/drawing/2014/main" id="{F56D60DB-A58C-1450-5601-15D8BD7299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977FDE43-0D54-8814-7C83-925C0E14C8FF}"/>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38" name="正方形/長方形 37">
            <a:extLst>
              <a:ext uri="{FF2B5EF4-FFF2-40B4-BE49-F238E27FC236}">
                <a16:creationId xmlns:a16="http://schemas.microsoft.com/office/drawing/2014/main" id="{DF560985-5BA1-D4B2-3A14-40BC44B9034A}"/>
              </a:ext>
            </a:extLst>
          </p:cNvPr>
          <p:cNvSpPr/>
          <p:nvPr/>
        </p:nvSpPr>
        <p:spPr>
          <a:xfrm>
            <a:off x="156000" y="1923470"/>
            <a:ext cx="11879998" cy="4621038"/>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間接補助事業の実施により新規に得られる年間あたりの製造能力と将来的な生産体制構築に向けた対応</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国内への営業・販売構想</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海外展開（海外への営業・販売、標準化・知財戦略を含む）に向けた構想</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中長期目標（将来的な自立化）に向けた取組方針等</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6" name="グループ化 5">
            <a:extLst>
              <a:ext uri="{FF2B5EF4-FFF2-40B4-BE49-F238E27FC236}">
                <a16:creationId xmlns:a16="http://schemas.microsoft.com/office/drawing/2014/main" id="{EF1C276E-FE44-E7E5-23BF-AF0E16430C60}"/>
              </a:ext>
            </a:extLst>
          </p:cNvPr>
          <p:cNvGrpSpPr/>
          <p:nvPr/>
        </p:nvGrpSpPr>
        <p:grpSpPr>
          <a:xfrm>
            <a:off x="155996" y="1482462"/>
            <a:ext cx="11880002" cy="360000"/>
            <a:chOff x="543577" y="1377175"/>
            <a:chExt cx="5239040" cy="360000"/>
          </a:xfrm>
        </p:grpSpPr>
        <p:cxnSp>
          <p:nvCxnSpPr>
            <p:cNvPr id="12" name="Straight Connector 18">
              <a:extLst>
                <a:ext uri="{FF2B5EF4-FFF2-40B4-BE49-F238E27FC236}">
                  <a16:creationId xmlns:a16="http://schemas.microsoft.com/office/drawing/2014/main" id="{91D47898-BECA-6996-83D5-7CAEBC11FA38}"/>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3" name="TextBox 23">
              <a:extLst>
                <a:ext uri="{FF2B5EF4-FFF2-40B4-BE49-F238E27FC236}">
                  <a16:creationId xmlns:a16="http://schemas.microsoft.com/office/drawing/2014/main" id="{C9236D3B-F196-58D2-B7D8-E09408064526}"/>
                </a:ext>
              </a:extLst>
            </p:cNvPr>
            <p:cNvSpPr txBox="1"/>
            <p:nvPr/>
          </p:nvSpPr>
          <p:spPr>
            <a:xfrm>
              <a:off x="543577" y="1377175"/>
              <a:ext cx="5220000"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今後の取組方針等</a:t>
              </a:r>
            </a:p>
          </p:txBody>
        </p:sp>
      </p:grpSp>
      <p:sp>
        <p:nvSpPr>
          <p:cNvPr id="51" name="正方形/長方形 50">
            <a:extLst>
              <a:ext uri="{FF2B5EF4-FFF2-40B4-BE49-F238E27FC236}">
                <a16:creationId xmlns:a16="http://schemas.microsoft.com/office/drawing/2014/main" id="{D209AE65-4070-1E01-F4D2-008975DDA76E}"/>
              </a:ext>
            </a:extLst>
          </p:cNvPr>
          <p:cNvSpPr/>
          <p:nvPr/>
        </p:nvSpPr>
        <p:spPr>
          <a:xfrm>
            <a:off x="1600733" y="3154573"/>
            <a:ext cx="8990532" cy="291640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今後の取組方針等</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間接補助事業の実施により新規に得られる年間あたりの製造能力と将来的な生産体制構築に向けた対応</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国内への営業・販売構想</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海外展開（海外への営業・販売、標準化・知財戦略を含む）に向けた構想</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中長期目標（将来的な自立化）に向けた取組方針等</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CE</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コマースの事業については、「製造能力」を「処理能力」等と読み替えて記載すること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必要に応じて頁が複数になることは妨げない。</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タイトル 1">
            <a:extLst>
              <a:ext uri="{FF2B5EF4-FFF2-40B4-BE49-F238E27FC236}">
                <a16:creationId xmlns:a16="http://schemas.microsoft.com/office/drawing/2014/main" id="{3925F596-85F2-FA4A-0393-AAB3D9519318}"/>
              </a:ext>
            </a:extLst>
          </p:cNvPr>
          <p:cNvSpPr>
            <a:spLocks noGrp="1"/>
          </p:cNvSpPr>
          <p:nvPr>
            <p:ph type="title"/>
          </p:nvPr>
        </p:nvSpPr>
        <p:spPr/>
        <p:txBody>
          <a:bodyPr vert="horz" rIns="91440">
            <a:normAutofit/>
          </a:bodyPr>
          <a:lstStyle/>
          <a:p>
            <a:r>
              <a:rPr lang="ja-JP" altLang="en-US"/>
              <a:t>［①ア］基本的要件</a:t>
            </a:r>
          </a:p>
        </p:txBody>
      </p:sp>
      <p:sp>
        <p:nvSpPr>
          <p:cNvPr id="3" name="テキスト プレースホルダー 2">
            <a:extLst>
              <a:ext uri="{FF2B5EF4-FFF2-40B4-BE49-F238E27FC236}">
                <a16:creationId xmlns:a16="http://schemas.microsoft.com/office/drawing/2014/main" id="{D8812AAC-C443-A57A-7F9A-D6C5F02C1E4F}"/>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今後の取組方針などについて簡潔に記載すること</a:t>
            </a:r>
            <a:br>
              <a:rPr lang="en-US" altLang="ja-JP">
                <a:solidFill>
                  <a:srgbClr val="FF0000"/>
                </a:solidFill>
              </a:rPr>
            </a:br>
            <a:r>
              <a:rPr lang="ja-JP" altLang="en-US">
                <a:solidFill>
                  <a:schemeClr val="accent1"/>
                </a:solidFill>
              </a:rPr>
              <a:t>例）将来的には、</a:t>
            </a:r>
            <a:r>
              <a:rPr lang="en-US" altLang="ja-JP">
                <a:solidFill>
                  <a:schemeClr val="accent1"/>
                </a:solidFill>
              </a:rPr>
              <a:t>xx</a:t>
            </a:r>
            <a:r>
              <a:rPr lang="ja-JP" altLang="en-US">
                <a:solidFill>
                  <a:schemeClr val="accent1"/>
                </a:solidFill>
              </a:rPr>
              <a:t>を行う。また、国内外での販売は</a:t>
            </a:r>
            <a:r>
              <a:rPr lang="en-US" altLang="ja-JP">
                <a:solidFill>
                  <a:schemeClr val="accent1"/>
                </a:solidFill>
              </a:rPr>
              <a:t>xx</a:t>
            </a:r>
            <a:r>
              <a:rPr lang="ja-JP" altLang="en-US">
                <a:solidFill>
                  <a:schemeClr val="accent1"/>
                </a:solidFill>
              </a:rPr>
              <a:t>を行い、自立化に向けて</a:t>
            </a:r>
            <a:r>
              <a:rPr lang="en-US" altLang="ja-JP">
                <a:solidFill>
                  <a:schemeClr val="accent1"/>
                </a:solidFill>
              </a:rPr>
              <a:t>xx</a:t>
            </a:r>
            <a:r>
              <a:rPr lang="ja-JP" altLang="en-US">
                <a:solidFill>
                  <a:schemeClr val="accent1"/>
                </a:solidFill>
              </a:rPr>
              <a:t>を行う方針である</a:t>
            </a:r>
            <a:endParaRPr lang="en-US" altLang="ja-JP">
              <a:solidFill>
                <a:schemeClr val="accent1"/>
              </a:solidFill>
            </a:endParaRPr>
          </a:p>
        </p:txBody>
      </p:sp>
      <p:sp>
        <p:nvSpPr>
          <p:cNvPr id="4" name="スライド番号プレースホルダー 3">
            <a:extLst>
              <a:ext uri="{FF2B5EF4-FFF2-40B4-BE49-F238E27FC236}">
                <a16:creationId xmlns:a16="http://schemas.microsoft.com/office/drawing/2014/main" id="{65E8D69E-0E46-647D-D2C5-F17E6929FC95}"/>
              </a:ext>
            </a:extLst>
          </p:cNvPr>
          <p:cNvSpPr>
            <a:spLocks noGrp="1"/>
          </p:cNvSpPr>
          <p:nvPr>
            <p:ph type="sldNum" sz="quarter" idx="14"/>
          </p:nvPr>
        </p:nvSpPr>
        <p:spPr/>
        <p:txBody>
          <a:bodyPr/>
          <a:lstStyle/>
          <a:p>
            <a:fld id="{D9550142-B990-490A-A107-ED7302A7FD52}" type="slidenum">
              <a:rPr lang="en-US" altLang="ja-JP" smtClean="0"/>
              <a:pPr/>
              <a:t>8</a:t>
            </a:fld>
            <a:endParaRPr lang="en-US" altLang="ja-JP">
              <a:solidFill>
                <a:schemeClr val="tx1"/>
              </a:solidFill>
            </a:endParaRPr>
          </a:p>
        </p:txBody>
      </p:sp>
    </p:spTree>
    <p:extLst>
      <p:ext uri="{BB962C8B-B14F-4D97-AF65-F5344CB8AC3E}">
        <p14:creationId xmlns:p14="http://schemas.microsoft.com/office/powerpoint/2010/main" val="2676154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51AFDF-EB25-A753-2C41-3D1F67AF0C6D}"/>
              </a:ext>
            </a:extLst>
          </p:cNvPr>
          <p:cNvGraphicFramePr>
            <a:graphicFrameLocks/>
          </p:cNvGraphicFramePr>
          <p:nvPr>
            <p:custDataLst>
              <p:tags r:id="rId1"/>
            </p:custDataLst>
            <p:extLst>
              <p:ext uri="{D42A27DB-BD31-4B8C-83A1-F6EECF244321}">
                <p14:modId xmlns:p14="http://schemas.microsoft.com/office/powerpoint/2010/main" val="40638851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6151AFDF-EB25-A753-2C41-3D1F67AF0C6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TextBox 39">
            <a:extLst>
              <a:ext uri="{FF2B5EF4-FFF2-40B4-BE49-F238E27FC236}">
                <a16:creationId xmlns:a16="http://schemas.microsoft.com/office/drawing/2014/main" id="{40B2C80F-0269-E86A-6DAA-9541ECB47F1A}"/>
              </a:ext>
            </a:extLst>
          </p:cNvPr>
          <p:cNvSpPr txBox="1"/>
          <p:nvPr/>
        </p:nvSpPr>
        <p:spPr>
          <a:xfrm>
            <a:off x="180000" y="2756677"/>
            <a:ext cx="1195209" cy="1834135"/>
          </a:xfrm>
          <a:prstGeom prst="rect">
            <a:avLst/>
          </a:prstGeom>
          <a:solidFill>
            <a:schemeClr val="accent4">
              <a:lumMod val="20000"/>
              <a:lumOff val="80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a:t>
            </a:r>
            <a:b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事業の実施により新規に</a:t>
            </a:r>
            <a:b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得られる</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年間あたりの</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製造能力</a:t>
            </a:r>
            <a:endParaRPr kumimoji="1" 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3" name="TextBox 40">
            <a:extLst>
              <a:ext uri="{FF2B5EF4-FFF2-40B4-BE49-F238E27FC236}">
                <a16:creationId xmlns:a16="http://schemas.microsoft.com/office/drawing/2014/main" id="{F169E572-FDC7-BAC1-B4FA-82549D7DF8BD}"/>
              </a:ext>
            </a:extLst>
          </p:cNvPr>
          <p:cNvSpPr txBox="1"/>
          <p:nvPr/>
        </p:nvSpPr>
        <p:spPr>
          <a:xfrm>
            <a:off x="180000" y="4665074"/>
            <a:ext cx="1195209" cy="1834135"/>
          </a:xfrm>
          <a:prstGeom prst="rect">
            <a:avLst/>
          </a:prstGeom>
          <a:solidFill>
            <a:schemeClr val="accent4">
              <a:lumMod val="20000"/>
              <a:lumOff val="80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コスト目標</a:t>
            </a:r>
            <a:endParaRPr kumimoji="1"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1" name="TextBox 39">
            <a:extLst>
              <a:ext uri="{FF2B5EF4-FFF2-40B4-BE49-F238E27FC236}">
                <a16:creationId xmlns:a16="http://schemas.microsoft.com/office/drawing/2014/main" id="{2B1DD7D1-2B3B-EA1A-AA88-A62E7CD99E65}"/>
              </a:ext>
            </a:extLst>
          </p:cNvPr>
          <p:cNvSpPr txBox="1"/>
          <p:nvPr/>
        </p:nvSpPr>
        <p:spPr>
          <a:xfrm>
            <a:off x="1429992" y="2756677"/>
            <a:ext cx="1108045"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b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年度）</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2" name="TextBox 40">
            <a:extLst>
              <a:ext uri="{FF2B5EF4-FFF2-40B4-BE49-F238E27FC236}">
                <a16:creationId xmlns:a16="http://schemas.microsoft.com/office/drawing/2014/main" id="{35D3621C-104E-EEBC-2E0D-7A535CBC9E15}"/>
              </a:ext>
            </a:extLst>
          </p:cNvPr>
          <p:cNvSpPr txBox="1"/>
          <p:nvPr/>
        </p:nvSpPr>
        <p:spPr>
          <a:xfrm>
            <a:off x="1429992" y="4665074"/>
            <a:ext cx="1108045"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年度）</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2" name="TextBox 39">
            <a:extLst>
              <a:ext uri="{FF2B5EF4-FFF2-40B4-BE49-F238E27FC236}">
                <a16:creationId xmlns:a16="http://schemas.microsoft.com/office/drawing/2014/main" id="{6F1ABF80-B5B4-573C-41A2-730CCFCBC5F9}"/>
              </a:ext>
            </a:extLst>
          </p:cNvPr>
          <p:cNvSpPr txBox="1"/>
          <p:nvPr/>
        </p:nvSpPr>
        <p:spPr>
          <a:xfrm>
            <a:off x="3986748" y="2756677"/>
            <a:ext cx="3696912"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sp>
        <p:nvSpPr>
          <p:cNvPr id="43" name="TextBox 40">
            <a:extLst>
              <a:ext uri="{FF2B5EF4-FFF2-40B4-BE49-F238E27FC236}">
                <a16:creationId xmlns:a16="http://schemas.microsoft.com/office/drawing/2014/main" id="{0377E27B-E5D5-9DAB-B37C-41FDE59CB413}"/>
              </a:ext>
            </a:extLst>
          </p:cNvPr>
          <p:cNvSpPr txBox="1"/>
          <p:nvPr/>
        </p:nvSpPr>
        <p:spPr>
          <a:xfrm>
            <a:off x="3986748" y="4665074"/>
            <a:ext cx="3696912"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180975" indent="-180975">
              <a:buFont typeface="Arial" panose="020B0604020202020204" pitchFamily="34" charset="0"/>
              <a:buChar char="•"/>
              <a:defRPr kumimoji="1" sz="1400">
                <a:solidFill>
                  <a:schemeClr val="tx1"/>
                </a:solidFill>
                <a:latin typeface="Meiryo UI" panose="020B0604030504040204" pitchFamily="50" charset="-128"/>
                <a:ea typeface="Meiryo UI" panose="020B0604030504040204" pitchFamily="50" charset="-128"/>
              </a:defRPr>
            </a:lvl1p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sp>
        <p:nvSpPr>
          <p:cNvPr id="55" name="TextBox 39">
            <a:extLst>
              <a:ext uri="{FF2B5EF4-FFF2-40B4-BE49-F238E27FC236}">
                <a16:creationId xmlns:a16="http://schemas.microsoft.com/office/drawing/2014/main" id="{0D23EF7E-417D-D56C-C8B7-EBB894649A01}"/>
              </a:ext>
            </a:extLst>
          </p:cNvPr>
          <p:cNvSpPr txBox="1"/>
          <p:nvPr/>
        </p:nvSpPr>
        <p:spPr>
          <a:xfrm>
            <a:off x="8076956" y="2756677"/>
            <a:ext cx="3959044"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180975" indent="-180975">
              <a:buFont typeface="Arial" panose="020B0604020202020204" pitchFamily="34" charset="0"/>
              <a:buChar char="•"/>
              <a:defRPr kumimoji="1" sz="1400">
                <a:solidFill>
                  <a:schemeClr val="tx1"/>
                </a:solidFill>
                <a:latin typeface="Meiryo UI" panose="020B0604030504040204" pitchFamily="50" charset="-128"/>
                <a:ea typeface="Meiryo UI" panose="020B0604030504040204" pitchFamily="50" charset="-128"/>
              </a:defRPr>
            </a:lvl1p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6" name="TextBox 40">
            <a:extLst>
              <a:ext uri="{FF2B5EF4-FFF2-40B4-BE49-F238E27FC236}">
                <a16:creationId xmlns:a16="http://schemas.microsoft.com/office/drawing/2014/main" id="{F3C0BFB6-198D-B409-D4C3-DC6A3FDE1E33}"/>
              </a:ext>
            </a:extLst>
          </p:cNvPr>
          <p:cNvSpPr txBox="1"/>
          <p:nvPr/>
        </p:nvSpPr>
        <p:spPr>
          <a:xfrm>
            <a:off x="8076957" y="4665074"/>
            <a:ext cx="3959044"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180975" indent="-180975">
              <a:buFont typeface="Arial" panose="020B0604020202020204" pitchFamily="34" charset="0"/>
              <a:buChar char="•"/>
              <a:defRPr kumimoji="1" sz="1400">
                <a:solidFill>
                  <a:schemeClr val="tx1"/>
                </a:solidFill>
                <a:latin typeface="Meiryo UI" panose="020B0604030504040204" pitchFamily="50" charset="-128"/>
                <a:ea typeface="Meiryo UI" panose="020B0604030504040204" pitchFamily="50" charset="-128"/>
              </a:defRPr>
            </a:lvl1p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nvGrpSpPr>
          <p:cNvPr id="19" name="グループ化 18">
            <a:extLst>
              <a:ext uri="{FF2B5EF4-FFF2-40B4-BE49-F238E27FC236}">
                <a16:creationId xmlns:a16="http://schemas.microsoft.com/office/drawing/2014/main" id="{8A837141-9755-6547-E97B-F8CA453B73A1}"/>
              </a:ext>
            </a:extLst>
          </p:cNvPr>
          <p:cNvGrpSpPr/>
          <p:nvPr/>
        </p:nvGrpSpPr>
        <p:grpSpPr>
          <a:xfrm>
            <a:off x="156000" y="1526371"/>
            <a:ext cx="11856000" cy="288000"/>
            <a:chOff x="156000" y="1879963"/>
            <a:chExt cx="5760000" cy="288000"/>
          </a:xfrm>
        </p:grpSpPr>
        <p:sp>
          <p:nvSpPr>
            <p:cNvPr id="20" name="正方形/長方形 19">
              <a:extLst>
                <a:ext uri="{FF2B5EF4-FFF2-40B4-BE49-F238E27FC236}">
                  <a16:creationId xmlns:a16="http://schemas.microsoft.com/office/drawing/2014/main" id="{7AF70CC0-4628-C40D-82A1-983BD45D2ACB}"/>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補助対象事業の要件充足に係る</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KPI</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設定　</a:t>
              </a:r>
            </a:p>
          </p:txBody>
        </p:sp>
        <p:cxnSp>
          <p:nvCxnSpPr>
            <p:cNvPr id="21" name="直線コネクタ 20">
              <a:extLst>
                <a:ext uri="{FF2B5EF4-FFF2-40B4-BE49-F238E27FC236}">
                  <a16:creationId xmlns:a16="http://schemas.microsoft.com/office/drawing/2014/main" id="{2F8BA410-4F94-4997-0332-FA1C8471D9FE}"/>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22" name="グループ化 21">
            <a:extLst>
              <a:ext uri="{FF2B5EF4-FFF2-40B4-BE49-F238E27FC236}">
                <a16:creationId xmlns:a16="http://schemas.microsoft.com/office/drawing/2014/main" id="{81BB482C-138E-16CC-11B7-20DB1ADC4EF0}"/>
              </a:ext>
            </a:extLst>
          </p:cNvPr>
          <p:cNvGrpSpPr/>
          <p:nvPr/>
        </p:nvGrpSpPr>
        <p:grpSpPr>
          <a:xfrm>
            <a:off x="180001" y="2377184"/>
            <a:ext cx="1195209" cy="288000"/>
            <a:chOff x="156000" y="1879963"/>
            <a:chExt cx="5760000" cy="288000"/>
          </a:xfrm>
        </p:grpSpPr>
        <p:sp>
          <p:nvSpPr>
            <p:cNvPr id="23" name="正方形/長方形 22">
              <a:extLst>
                <a:ext uri="{FF2B5EF4-FFF2-40B4-BE49-F238E27FC236}">
                  <a16:creationId xmlns:a16="http://schemas.microsoft.com/office/drawing/2014/main" id="{A1189C69-E75B-D4D5-EAD2-8E64D05CF8E7}"/>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KPI</a:t>
              </a:r>
              <a:endPar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24" name="直線コネクタ 23">
              <a:extLst>
                <a:ext uri="{FF2B5EF4-FFF2-40B4-BE49-F238E27FC236}">
                  <a16:creationId xmlns:a16="http://schemas.microsoft.com/office/drawing/2014/main" id="{2D61CDCC-8FA2-8669-BBEF-25EE1500E382}"/>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9" name="正方形/長方形 8">
            <a:extLst>
              <a:ext uri="{FF2B5EF4-FFF2-40B4-BE49-F238E27FC236}">
                <a16:creationId xmlns:a16="http://schemas.microsoft.com/office/drawing/2014/main" id="{AECF0552-9B3D-CB2D-27A8-BA983C99455A}"/>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pSp>
        <p:nvGrpSpPr>
          <p:cNvPr id="29" name="グループ化 28">
            <a:extLst>
              <a:ext uri="{FF2B5EF4-FFF2-40B4-BE49-F238E27FC236}">
                <a16:creationId xmlns:a16="http://schemas.microsoft.com/office/drawing/2014/main" id="{AEB0ADE1-1511-542F-A1C5-56F8536D8A04}"/>
              </a:ext>
            </a:extLst>
          </p:cNvPr>
          <p:cNvGrpSpPr/>
          <p:nvPr/>
        </p:nvGrpSpPr>
        <p:grpSpPr>
          <a:xfrm>
            <a:off x="1429993" y="2377184"/>
            <a:ext cx="1108044" cy="288000"/>
            <a:chOff x="156000" y="1879963"/>
            <a:chExt cx="5760000" cy="288000"/>
          </a:xfrm>
        </p:grpSpPr>
        <p:sp>
          <p:nvSpPr>
            <p:cNvPr id="30" name="正方形/長方形 29">
              <a:extLst>
                <a:ext uri="{FF2B5EF4-FFF2-40B4-BE49-F238E27FC236}">
                  <a16:creationId xmlns:a16="http://schemas.microsoft.com/office/drawing/2014/main" id="{D4A69BE9-7D0F-0CC2-44CF-944EDA0EC64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目標値・</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目標年度</a:t>
              </a:r>
              <a:endParaRPr kumimoji="1" lang="en-US" altLang="ja-JP" sz="1400" b="0" i="0" u="none" strike="noStrike" kern="1200" cap="none" spc="0" normalizeH="0" baseline="3000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39" name="直線コネクタ 38">
              <a:extLst>
                <a:ext uri="{FF2B5EF4-FFF2-40B4-BE49-F238E27FC236}">
                  <a16:creationId xmlns:a16="http://schemas.microsoft.com/office/drawing/2014/main" id="{9BE52F8F-060E-3B87-916F-E8ECADB70E59}"/>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40" name="グループ化 39">
            <a:extLst>
              <a:ext uri="{FF2B5EF4-FFF2-40B4-BE49-F238E27FC236}">
                <a16:creationId xmlns:a16="http://schemas.microsoft.com/office/drawing/2014/main" id="{32E82ED5-AD18-05CC-3282-A89A1ED5E5A5}"/>
              </a:ext>
            </a:extLst>
          </p:cNvPr>
          <p:cNvGrpSpPr/>
          <p:nvPr/>
        </p:nvGrpSpPr>
        <p:grpSpPr>
          <a:xfrm>
            <a:off x="3986748" y="2377184"/>
            <a:ext cx="3696912" cy="288000"/>
            <a:chOff x="156000" y="1879963"/>
            <a:chExt cx="5760000" cy="288000"/>
          </a:xfrm>
        </p:grpSpPr>
        <p:sp>
          <p:nvSpPr>
            <p:cNvPr id="41" name="正方形/長方形 40">
              <a:extLst>
                <a:ext uri="{FF2B5EF4-FFF2-40B4-BE49-F238E27FC236}">
                  <a16:creationId xmlns:a16="http://schemas.microsoft.com/office/drawing/2014/main" id="{0B7FCC68-0864-8547-3B57-8A74234EF27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目標値・目標年度の設定の考え方</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44" name="直線コネクタ 43">
              <a:extLst>
                <a:ext uri="{FF2B5EF4-FFF2-40B4-BE49-F238E27FC236}">
                  <a16:creationId xmlns:a16="http://schemas.microsoft.com/office/drawing/2014/main" id="{25513807-45AB-1EF5-E7D8-AE52CC9070CD}"/>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45" name="グループ化 44">
            <a:extLst>
              <a:ext uri="{FF2B5EF4-FFF2-40B4-BE49-F238E27FC236}">
                <a16:creationId xmlns:a16="http://schemas.microsoft.com/office/drawing/2014/main" id="{F73CDC47-29DA-1923-06FF-6911AC2CD76D}"/>
              </a:ext>
            </a:extLst>
          </p:cNvPr>
          <p:cNvGrpSpPr/>
          <p:nvPr/>
        </p:nvGrpSpPr>
        <p:grpSpPr>
          <a:xfrm>
            <a:off x="8076956" y="2377184"/>
            <a:ext cx="3959044" cy="288000"/>
            <a:chOff x="156000" y="1879963"/>
            <a:chExt cx="5760000" cy="288000"/>
          </a:xfrm>
        </p:grpSpPr>
        <p:sp>
          <p:nvSpPr>
            <p:cNvPr id="46" name="正方形/長方形 45">
              <a:extLst>
                <a:ext uri="{FF2B5EF4-FFF2-40B4-BE49-F238E27FC236}">
                  <a16:creationId xmlns:a16="http://schemas.microsoft.com/office/drawing/2014/main" id="{1CFAB760-276F-AFC1-2CF3-1C0BFEEB7B5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目標達成に向けたアプローチ</a:t>
              </a:r>
              <a:endParaRPr kumimoji="1" lang="en-US" altLang="ja-JP" sz="1400" b="0"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endParaRPr>
            </a:p>
          </p:txBody>
        </p:sp>
        <p:cxnSp>
          <p:nvCxnSpPr>
            <p:cNvPr id="47" name="直線コネクタ 46">
              <a:extLst>
                <a:ext uri="{FF2B5EF4-FFF2-40B4-BE49-F238E27FC236}">
                  <a16:creationId xmlns:a16="http://schemas.microsoft.com/office/drawing/2014/main" id="{0A148D29-E28A-6A04-55DD-A66CE2748AB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48" name="二等辺三角形 47">
            <a:extLst>
              <a:ext uri="{FF2B5EF4-FFF2-40B4-BE49-F238E27FC236}">
                <a16:creationId xmlns:a16="http://schemas.microsoft.com/office/drawing/2014/main" id="{4778CC65-E181-0FAF-F090-2447D540D7D7}"/>
              </a:ext>
            </a:extLst>
          </p:cNvPr>
          <p:cNvSpPr/>
          <p:nvPr/>
        </p:nvSpPr>
        <p:spPr bwMode="gray">
          <a:xfrm rot="5400000">
            <a:off x="7776453" y="3613887"/>
            <a:ext cx="207710" cy="119714"/>
          </a:xfrm>
          <a:prstGeom prst="triangle">
            <a:avLst/>
          </a:prstGeom>
          <a:solidFill>
            <a:schemeClr val="tx1">
              <a:lumMod val="50000"/>
              <a:lumOff val="50000"/>
            </a:schemeClr>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49" name="二等辺三角形 48">
            <a:extLst>
              <a:ext uri="{FF2B5EF4-FFF2-40B4-BE49-F238E27FC236}">
                <a16:creationId xmlns:a16="http://schemas.microsoft.com/office/drawing/2014/main" id="{2CC98C1C-3A3A-AA14-0283-F5C05BB13FB0}"/>
              </a:ext>
            </a:extLst>
          </p:cNvPr>
          <p:cNvSpPr/>
          <p:nvPr/>
        </p:nvSpPr>
        <p:spPr bwMode="gray">
          <a:xfrm rot="5400000">
            <a:off x="7776453" y="5522284"/>
            <a:ext cx="207710" cy="119714"/>
          </a:xfrm>
          <a:prstGeom prst="triangle">
            <a:avLst/>
          </a:prstGeom>
          <a:solidFill>
            <a:schemeClr val="tx1">
              <a:lumMod val="50000"/>
              <a:lumOff val="50000"/>
            </a:schemeClr>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6" name="TextBox 39">
            <a:extLst>
              <a:ext uri="{FF2B5EF4-FFF2-40B4-BE49-F238E27FC236}">
                <a16:creationId xmlns:a16="http://schemas.microsoft.com/office/drawing/2014/main" id="{71A312D9-BDCF-A2F3-4A58-80797B2AEB38}"/>
              </a:ext>
            </a:extLst>
          </p:cNvPr>
          <p:cNvSpPr txBox="1"/>
          <p:nvPr/>
        </p:nvSpPr>
        <p:spPr>
          <a:xfrm>
            <a:off x="2592820" y="2756677"/>
            <a:ext cx="1339145"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11" name="TextBox 40">
            <a:extLst>
              <a:ext uri="{FF2B5EF4-FFF2-40B4-BE49-F238E27FC236}">
                <a16:creationId xmlns:a16="http://schemas.microsoft.com/office/drawing/2014/main" id="{B31D93A7-B51A-9571-A159-2848A190E361}"/>
              </a:ext>
            </a:extLst>
          </p:cNvPr>
          <p:cNvSpPr txBox="1"/>
          <p:nvPr/>
        </p:nvSpPr>
        <p:spPr>
          <a:xfrm>
            <a:off x="2592820" y="4665074"/>
            <a:ext cx="1339145"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14" name="グループ化 13">
            <a:extLst>
              <a:ext uri="{FF2B5EF4-FFF2-40B4-BE49-F238E27FC236}">
                <a16:creationId xmlns:a16="http://schemas.microsoft.com/office/drawing/2014/main" id="{B5C62186-5448-13FD-2055-3AF9CD788C3F}"/>
              </a:ext>
            </a:extLst>
          </p:cNvPr>
          <p:cNvGrpSpPr/>
          <p:nvPr/>
        </p:nvGrpSpPr>
        <p:grpSpPr>
          <a:xfrm>
            <a:off x="2592820" y="2377184"/>
            <a:ext cx="1339144" cy="288000"/>
            <a:chOff x="156000" y="1879963"/>
            <a:chExt cx="5760000" cy="288000"/>
          </a:xfrm>
        </p:grpSpPr>
        <p:sp>
          <p:nvSpPr>
            <p:cNvPr id="16" name="正方形/長方形 15">
              <a:extLst>
                <a:ext uri="{FF2B5EF4-FFF2-40B4-BE49-F238E27FC236}">
                  <a16:creationId xmlns:a16="http://schemas.microsoft.com/office/drawing/2014/main" id="{96E7A855-D790-995F-BC52-5DA98BC3E1E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申請時の値</a:t>
              </a:r>
              <a:endParaRPr kumimoji="1" lang="en-US" altLang="ja-JP" sz="1400" b="0" i="0" u="none" strike="noStrike" kern="1200" cap="none" spc="0" normalizeH="0" baseline="3000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25" name="直線コネクタ 24">
              <a:extLst>
                <a:ext uri="{FF2B5EF4-FFF2-40B4-BE49-F238E27FC236}">
                  <a16:creationId xmlns:a16="http://schemas.microsoft.com/office/drawing/2014/main" id="{A6AE4CAE-DC9C-21F6-0A21-700EB0C5FD64}"/>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51" name="正方形/長方形 50">
            <a:extLst>
              <a:ext uri="{FF2B5EF4-FFF2-40B4-BE49-F238E27FC236}">
                <a16:creationId xmlns:a16="http://schemas.microsoft.com/office/drawing/2014/main" id="{E0F21A99-CACE-69F2-DB6B-DC99168FF128}"/>
              </a:ext>
            </a:extLst>
          </p:cNvPr>
          <p:cNvSpPr/>
          <p:nvPr/>
        </p:nvSpPr>
        <p:spPr>
          <a:xfrm>
            <a:off x="1999961" y="2489904"/>
            <a:ext cx="8192077" cy="409009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間接補助事業の実施により得られる年間あたりの製造能力</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lvl="0" indent="-285750">
              <a:buFont typeface="Arial" panose="020B0604020202020204" pitchFamily="34" charset="0"/>
              <a:buChar char="•"/>
              <a:defRPr/>
            </a:pPr>
            <a:r>
              <a:rPr lang="ja-JP" altLang="en-US" sz="1400">
                <a:solidFill>
                  <a:srgbClr val="FF0000"/>
                </a:solidFill>
                <a:latin typeface="Meiryo UI" panose="020B0604030504040204" pitchFamily="50" charset="-128"/>
                <a:ea typeface="Meiryo UI" panose="020B0604030504040204" pitchFamily="50" charset="-128"/>
              </a:rPr>
              <a:t>コスト目標</a:t>
            </a:r>
            <a:endParaRPr lang="en-US" altLang="ja-JP" sz="1400">
              <a:solidFill>
                <a:srgbClr val="FF0000"/>
              </a:solidFill>
              <a:latin typeface="Meiryo UI" panose="020B0604030504040204" pitchFamily="50" charset="-128"/>
              <a:ea typeface="Meiryo UI" panose="020B0604030504040204" pitchFamily="50" charset="-128"/>
            </a:endParaRPr>
          </a:p>
          <a:p>
            <a:pPr lvl="1">
              <a:defRPr/>
            </a:pPr>
            <a:r>
              <a:rPr lang="ja-JP" altLang="en-US" sz="1400">
                <a:solidFill>
                  <a:srgbClr val="FF0000"/>
                </a:solidFill>
                <a:latin typeface="Meiryo UI" panose="020B0604030504040204" pitchFamily="50" charset="-128"/>
                <a:ea typeface="Meiryo UI" panose="020B0604030504040204" pitchFamily="50" charset="-128"/>
              </a:rPr>
              <a:t>→以下に注意すること。</a:t>
            </a:r>
            <a:br>
              <a:rPr lang="en-US" altLang="ja-JP" sz="1400">
                <a:solidFill>
                  <a:srgbClr val="FF0000"/>
                </a:solidFill>
                <a:latin typeface="Meiryo UI" panose="020B0604030504040204" pitchFamily="50" charset="-128"/>
                <a:ea typeface="Meiryo UI" panose="020B0604030504040204" pitchFamily="50" charset="-128"/>
              </a:rPr>
            </a:br>
            <a:r>
              <a:rPr lang="ja-JP" altLang="en-US" sz="1400">
                <a:solidFill>
                  <a:srgbClr val="FF0000"/>
                </a:solidFill>
                <a:latin typeface="Meiryo UI" panose="020B0604030504040204" pitchFamily="50" charset="-128"/>
                <a:ea typeface="Meiryo UI" panose="020B0604030504040204" pitchFamily="50" charset="-128"/>
              </a:rPr>
              <a:t>カーボンニュートラル及びサーキュラーエコノミーの市場の広がりを見据え、世界トップクラスを目指し、</a:t>
            </a:r>
            <a:r>
              <a:rPr lang="en-US" altLang="ja-JP" sz="1400">
                <a:solidFill>
                  <a:srgbClr val="FF0000"/>
                </a:solidFill>
                <a:latin typeface="Meiryo UI" panose="020B0604030504040204" pitchFamily="50" charset="-128"/>
                <a:ea typeface="Meiryo UI" panose="020B0604030504040204" pitchFamily="50" charset="-128"/>
              </a:rPr>
              <a:t>2030</a:t>
            </a:r>
            <a:r>
              <a:rPr lang="ja-JP" altLang="en-US" sz="1400">
                <a:solidFill>
                  <a:srgbClr val="FF0000"/>
                </a:solidFill>
                <a:latin typeface="Meiryo UI" panose="020B0604030504040204" pitchFamily="50" charset="-128"/>
                <a:ea typeface="Meiryo UI" panose="020B0604030504040204" pitchFamily="50" charset="-128"/>
              </a:rPr>
              <a:t>年に向けた製造能力等に関する野心的な目標を対外的に掲げていること。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必要に応じて頁が複数になることは妨げない。</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7" name="タイトル 6">
            <a:extLst>
              <a:ext uri="{FF2B5EF4-FFF2-40B4-BE49-F238E27FC236}">
                <a16:creationId xmlns:a16="http://schemas.microsoft.com/office/drawing/2014/main" id="{46DA41D8-BCCA-7034-DD57-539BC90DD0BE}"/>
              </a:ext>
            </a:extLst>
          </p:cNvPr>
          <p:cNvSpPr>
            <a:spLocks noGrp="1"/>
          </p:cNvSpPr>
          <p:nvPr>
            <p:ph type="title"/>
          </p:nvPr>
        </p:nvSpPr>
        <p:spPr/>
        <p:txBody>
          <a:bodyPr vert="horz" rIns="91440">
            <a:normAutofit/>
          </a:bodyPr>
          <a:lstStyle/>
          <a:p>
            <a:r>
              <a:rPr lang="ja-JP" altLang="en-US"/>
              <a:t>［①ア］基本的要件</a:t>
            </a:r>
          </a:p>
        </p:txBody>
      </p:sp>
      <p:sp>
        <p:nvSpPr>
          <p:cNvPr id="10" name="テキスト プレースホルダー 9">
            <a:extLst>
              <a:ext uri="{FF2B5EF4-FFF2-40B4-BE49-F238E27FC236}">
                <a16:creationId xmlns:a16="http://schemas.microsoft.com/office/drawing/2014/main" id="{CAF2BF92-4DBF-8DCE-BB9E-D5F384A9A5E2}"/>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年間の製造能力やコスト目標について簡潔に記載すること</a:t>
            </a:r>
            <a:br>
              <a:rPr lang="en-US" altLang="ja-JP">
                <a:solidFill>
                  <a:srgbClr val="FF0000"/>
                </a:solidFill>
              </a:rPr>
            </a:br>
            <a:r>
              <a:rPr lang="ja-JP" altLang="en-US">
                <a:solidFill>
                  <a:schemeClr val="accent1"/>
                </a:solidFill>
              </a:rPr>
              <a:t>例）製造能力としては</a:t>
            </a:r>
            <a:r>
              <a:rPr lang="en-US" altLang="ja-JP">
                <a:solidFill>
                  <a:schemeClr val="accent1"/>
                </a:solidFill>
              </a:rPr>
              <a:t>xx</a:t>
            </a:r>
            <a:r>
              <a:rPr lang="ja-JP" altLang="en-US">
                <a:solidFill>
                  <a:schemeClr val="accent1"/>
                </a:solidFill>
              </a:rPr>
              <a:t>（</a:t>
            </a:r>
            <a:r>
              <a:rPr lang="en-US" altLang="ja-JP">
                <a:solidFill>
                  <a:schemeClr val="accent1"/>
                </a:solidFill>
              </a:rPr>
              <a:t>xx</a:t>
            </a:r>
            <a:r>
              <a:rPr lang="ja-JP" altLang="en-US">
                <a:solidFill>
                  <a:schemeClr val="accent1"/>
                </a:solidFill>
              </a:rPr>
              <a:t>年度）、コスト目標としては</a:t>
            </a:r>
            <a:r>
              <a:rPr lang="en-US" altLang="ja-JP">
                <a:solidFill>
                  <a:schemeClr val="accent1"/>
                </a:solidFill>
              </a:rPr>
              <a:t>xx</a:t>
            </a:r>
            <a:r>
              <a:rPr lang="ja-JP" altLang="en-US">
                <a:solidFill>
                  <a:schemeClr val="accent1"/>
                </a:solidFill>
              </a:rPr>
              <a:t>（</a:t>
            </a:r>
            <a:r>
              <a:rPr lang="en-US" altLang="ja-JP">
                <a:solidFill>
                  <a:schemeClr val="accent1"/>
                </a:solidFill>
              </a:rPr>
              <a:t>xx</a:t>
            </a:r>
            <a:r>
              <a:rPr lang="ja-JP" altLang="en-US">
                <a:solidFill>
                  <a:schemeClr val="accent1"/>
                </a:solidFill>
              </a:rPr>
              <a:t>年度）を目指す</a:t>
            </a:r>
          </a:p>
          <a:p>
            <a:endParaRPr lang="ja-JP" altLang="en-US">
              <a:solidFill>
                <a:schemeClr val="accent1"/>
              </a:solidFill>
            </a:endParaRPr>
          </a:p>
        </p:txBody>
      </p:sp>
      <p:sp>
        <p:nvSpPr>
          <p:cNvPr id="2" name="スライド番号プレースホルダー 1">
            <a:extLst>
              <a:ext uri="{FF2B5EF4-FFF2-40B4-BE49-F238E27FC236}">
                <a16:creationId xmlns:a16="http://schemas.microsoft.com/office/drawing/2014/main" id="{580CF0AC-8F59-E090-6345-8A964C7B15B2}"/>
              </a:ext>
            </a:extLst>
          </p:cNvPr>
          <p:cNvSpPr>
            <a:spLocks noGrp="1"/>
          </p:cNvSpPr>
          <p:nvPr>
            <p:ph type="sldNum" sz="quarter" idx="14"/>
          </p:nvPr>
        </p:nvSpPr>
        <p:spPr/>
        <p:txBody>
          <a:bodyPr/>
          <a:lstStyle/>
          <a:p>
            <a:fld id="{D9550142-B990-490A-A107-ED7302A7FD52}" type="slidenum">
              <a:rPr lang="en-US" altLang="ja-JP" smtClean="0"/>
              <a:pPr/>
              <a:t>9</a:t>
            </a:fld>
            <a:endParaRPr lang="en-US" altLang="ja-JP">
              <a:solidFill>
                <a:schemeClr val="tx1"/>
              </a:solidFill>
            </a:endParaRPr>
          </a:p>
        </p:txBody>
      </p:sp>
    </p:spTree>
    <p:extLst>
      <p:ext uri="{BB962C8B-B14F-4D97-AF65-F5344CB8AC3E}">
        <p14:creationId xmlns:p14="http://schemas.microsoft.com/office/powerpoint/2010/main" val="35994640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機○・記載例なし】">
  <a:themeElements>
    <a:clrScheme name="METI color palette">
      <a:dk1>
        <a:srgbClr val="000000"/>
      </a:dk1>
      <a:lt1>
        <a:srgbClr val="FEFFFF"/>
      </a:lt1>
      <a:dk2>
        <a:srgbClr val="000000"/>
      </a:dk2>
      <a:lt2>
        <a:srgbClr val="F8FBFB"/>
      </a:lt2>
      <a:accent1>
        <a:srgbClr val="016F96"/>
      </a:accent1>
      <a:accent2>
        <a:srgbClr val="0098D0"/>
      </a:accent2>
      <a:accent3>
        <a:srgbClr val="01AFDC"/>
      </a:accent3>
      <a:accent4>
        <a:srgbClr val="727070"/>
      </a:accent4>
      <a:accent5>
        <a:srgbClr val="DBDDDD"/>
      </a:accent5>
      <a:accent6>
        <a:srgbClr val="F6F9F7"/>
      </a:accent6>
      <a:hlink>
        <a:srgbClr val="0000FF"/>
      </a:hlink>
      <a:folHlink>
        <a:srgbClr val="800080"/>
      </a:folHlink>
    </a:clrScheme>
    <a:fontScheme name="meiryo">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square" rtlCol="0" anchor="ctr"/>
      <a:lstStyle>
        <a:defPPr algn="l">
          <a:defRPr kumimoji="0" sz="1200" dirty="0" smtClean="0">
            <a:latin typeface="+mj-ea"/>
            <a:ea typeface="+mj-ea"/>
          </a:defRPr>
        </a:defPPr>
      </a:lstStyle>
    </a:spDef>
    <a:txDef>
      <a:spPr>
        <a:noFill/>
      </a:spPr>
      <a:bodyPr wrap="square" rtlCol="0">
        <a:spAutoFit/>
      </a:bodyPr>
      <a:lstStyle>
        <a:defPPr marL="285750" indent="-285750" algn="l">
          <a:buFont typeface="Arial" panose="020B0604020202020204" pitchFamily="34" charset="0"/>
          <a:buChar char="•"/>
          <a:defRPr kumimoji="1" sz="1600" dirty="0" smtClean="0">
            <a:latin typeface="+mn-ea"/>
            <a:cs typeface="Meiryo UI" panose="020B0604030504040204" pitchFamily="50" charset="-128"/>
          </a:defRPr>
        </a:defPPr>
      </a:lstStyle>
    </a:txDef>
  </a:objectDefaults>
  <a:extraClrSchemeLst/>
  <a:extLst>
    <a:ext uri="{05A4C25C-085E-4340-85A3-A5531E510DB2}">
      <thm15:themeFamily xmlns:thm15="http://schemas.microsoft.com/office/thememl/2012/main" name="METI Slide Format_DefaultTheme.pptx" id="{2F4818D7-655D-4077-89AA-242267508028}" vid="{0E5B690F-3A1C-4644-85FD-3F3212C13178}"/>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14b20f3-dc60-4cab-848d-340fa6b0231d">
      <Terms xmlns="http://schemas.microsoft.com/office/infopath/2007/PartnerControls"/>
    </lcf76f155ced4ddcb4097134ff3c332f>
    <TaxCatchAll xmlns="623cf6b6-8c1c-4441-af41-7baf7c9a28a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4D73D1BFE876BF43A760BAD664AB1D72" ma:contentTypeVersion="14" ma:contentTypeDescription="新しいドキュメントを作成します。" ma:contentTypeScope="" ma:versionID="0c4b0bc861770439251bf0bac9161e16">
  <xsd:schema xmlns:xsd="http://www.w3.org/2001/XMLSchema" xmlns:xs="http://www.w3.org/2001/XMLSchema" xmlns:p="http://schemas.microsoft.com/office/2006/metadata/properties" xmlns:ns2="214b20f3-dc60-4cab-848d-340fa6b0231d" xmlns:ns3="623cf6b6-8c1c-4441-af41-7baf7c9a28aa" targetNamespace="http://schemas.microsoft.com/office/2006/metadata/properties" ma:root="true" ma:fieldsID="ea54b94374254d440ad4d96b10ed679d" ns2:_="" ns3:_="">
    <xsd:import namespace="214b20f3-dc60-4cab-848d-340fa6b0231d"/>
    <xsd:import namespace="623cf6b6-8c1c-4441-af41-7baf7c9a28a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4b20f3-dc60-4cab-848d-340fa6b023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f6a3f5ef-cd54-4ef7-b1b9-4a46cb3bb5a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3cf6b6-8c1c-4441-af41-7baf7c9a28a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ee52b66-7f8f-4b3d-99f6-ab1b8af1adfc}" ma:internalName="TaxCatchAll" ma:showField="CatchAllData" ma:web="623cf6b6-8c1c-4441-af41-7baf7c9a2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E1C1214-D9E2-4D73-B70B-033DFC4AB8C2}">
  <ds:schemaRefs>
    <ds:schemaRef ds:uri="214b20f3-dc60-4cab-848d-340fa6b0231d"/>
    <ds:schemaRef ds:uri="623cf6b6-8c1c-4441-af41-7baf7c9a28a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AD97FF3-746A-49B5-B025-C370525A6F8C}">
  <ds:schemaRefs>
    <ds:schemaRef ds:uri="214b20f3-dc60-4cab-848d-340fa6b0231d"/>
    <ds:schemaRef ds:uri="623cf6b6-8c1c-4441-af41-7baf7c9a28a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24A275A-32F8-4117-879C-5F4189EC96E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Application>Microsoft Office PowerPoint</Application>
  <PresentationFormat>Widescreen</PresentationFormat>
  <Slides>45</Slides>
  <Notes>44</Notes>
  <HiddenSlides>0</HiddenSlide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1_【機○・記載例なし】</vt:lpstr>
      <vt:lpstr>間接補助事業の名称</vt:lpstr>
      <vt:lpstr>１．間接補助事業の概要</vt:lpstr>
      <vt:lpstr>２．事業とCE政策との整合性（定性的要件）　CE政策における事業の位置づけ</vt:lpstr>
      <vt:lpstr>３．事業とGX政策・投資基本原則との整合性（定性的要件）　GX政策における事業の位置づけ</vt:lpstr>
      <vt:lpstr>４．導入設備の妥当性（定性的要件）</vt:lpstr>
      <vt:lpstr>５．事業の技術的・事業的妥当性（定性的要件）</vt:lpstr>
      <vt:lpstr>［①ア］基本的要件</vt:lpstr>
      <vt:lpstr>［①ア］基本的要件</vt:lpstr>
      <vt:lpstr>［①ア］基本的要件</vt:lpstr>
      <vt:lpstr>［①ウ］間接補助事業の実施体制</vt:lpstr>
      <vt:lpstr>［①ウ］間接補助事業の実施体制　（市場性・産業戦略上の意義（定性的要件））</vt:lpstr>
      <vt:lpstr>［①エ］経営層のコミット</vt:lpstr>
      <vt:lpstr>［①エ ⅰ］経営層のコミット｜xxx株式会社｜</vt:lpstr>
      <vt:lpstr>［①エ ⅰ］経営層のコミット｜xxx株式会社｜</vt:lpstr>
      <vt:lpstr>［①エⅰ］経営層のコミット｜xxx株式会社｜</vt:lpstr>
      <vt:lpstr>［①エ ⅱ］経営層のコミット｜xxx株式会社｜</vt:lpstr>
      <vt:lpstr>［①エ］経営層のコミット（共同申請者の代替手段）</vt:lpstr>
      <vt:lpstr>［①オ］財務の健全性</vt:lpstr>
      <vt:lpstr>［①オ］財務の健全性</vt:lpstr>
      <vt:lpstr>［①カ ⅰ］間接補助事業の実現性（間接補助事業の内容及び実施スケジュール）</vt:lpstr>
      <vt:lpstr>［①カ］間接補助事業の実現性 （間接補助事業の内容及び実施スケジュール）</vt:lpstr>
      <vt:lpstr>［①カ］間接補助事業の実現（市場性・産業戦略上の意義（定性的要件））</vt:lpstr>
      <vt:lpstr>［①カ］間接補助事業の実現 　　　　　（市場性・産業戦略上の意義（定性的要件））［②ウ、エ］、［④ウ］</vt:lpstr>
      <vt:lpstr>［①カ ⅲ］ 間接補助事業の実現（市場性・産業戦略上の意義（定性的要件）） ［②ウ］</vt:lpstr>
      <vt:lpstr>［①キ］ 間接補助事業のリスク対応　</vt:lpstr>
      <vt:lpstr>［②ア］自社成長性のコミット（間接補助事業の内容及び実施スケジュール）</vt:lpstr>
      <vt:lpstr>［②ア］自社成長性のコミット（間接補助事業の内容及び実施スケジュール）</vt:lpstr>
      <vt:lpstr>［②ア］自社成長性のコミット（間接補助事業の内容及び実施スケジュール）</vt:lpstr>
      <vt:lpstr>［②イ］間接補助事業による投資誘発効果（市場性・産業戦略上の意義（定性的要件））</vt:lpstr>
      <vt:lpstr>［②イ］間接補助事業による投資誘発効果（公正な移行に関する取組）</vt:lpstr>
      <vt:lpstr>［②ウ］グリーン市場創造のコミット（グリーン市場獲得に向けた事業戦略）</vt:lpstr>
      <vt:lpstr>［②エ］市場獲得に向けたルール形成 　　　　　（戦略市場性・産業戦略上の意義（定性的要件））</vt:lpstr>
      <vt:lpstr>［②エ］市場獲得に向けたルール形成戦略 　　　　　（市場性・産業戦略上の意義（定性的要件））</vt:lpstr>
      <vt:lpstr>［③ア］間接補助事業によるCO2排出削減効果 　　　　　（脱炭素効果（定量的要件）　間接補助事業による国内のCO2排出削減効果）</vt:lpstr>
      <vt:lpstr>［③ア］間接補助事業によるCO2排出削減効果 　　　　　（脱炭素効果（定量的要件）　間接補助事業による国内のCO2排出削減効果）</vt:lpstr>
      <vt:lpstr>［③ア］間接補助事業によるCO2排出削減効果 　　　　　（脱炭素効果（定量的要件）　間接補助事業による国内のCO2排出削減効果）</vt:lpstr>
      <vt:lpstr>［③ア］間接補助事業によるCO2排出削減効果 　　　　　（脱炭素効果（定量的要件）　間接補助事業による国内のCO2排出削減効果）</vt:lpstr>
      <vt:lpstr>［④ア ⅰ］経済的基準（GX投資の必要性・公的関与の合理性）</vt:lpstr>
      <vt:lpstr>［④ア］経済的基準（GX投資の必要性・公的関与の合理性）</vt:lpstr>
      <vt:lpstr>［④ア］経済的基準（GX投資の必要性・公的関与の合理性）</vt:lpstr>
      <vt:lpstr>［④イ］技術的基準（事業の技術的・事業的妥当性（定性的要件））</vt:lpstr>
      <vt:lpstr>［④ウ］その他定性的基準（グリーン市場獲得に向けた事業戦略）</vt:lpstr>
      <vt:lpstr>［⑤アイウ］人材確保に向けた取組、従業員の賃金引上げ計画の表明、ワーク・ライフ・バランス等の推進</vt:lpstr>
      <vt:lpstr>［⑤イ］従業員の賃金引上げ計画の表明</vt:lpstr>
      <vt:lpstr>［⑤ウ］ワーク・ライフ・バランス等の推進</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Windows ユーザー</dc:creator>
  <cp:keywords/>
  <dc:description/>
  <cp:revision>1</cp:revision>
  <cp:lastPrinted>2026-06-16T04:56:41Z</cp:lastPrinted>
  <dcterms:created xsi:type="dcterms:W3CDTF">2025-04-22T11:45:54Z</dcterms:created>
  <dcterms:modified xsi:type="dcterms:W3CDTF">2026-07-27T05:30:55Z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0x0101004D73D1BFE876BF43A760BAD664AB1D72</vt:lpwstr>
  </property>
  <property fmtid="{D5CDD505-2E9C-101B-9397-08002B2CF9AE}" pid="3" name="MediaServiceImageTags">
    <vt:lpwstr/>
  </property>
</Properties>
</file>