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4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5EA757-5489-0CFE-84A8-D2FE81D561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6F2F16F-9661-8349-06F9-848CB81EA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4614414-FEDF-5C72-6EDC-E5B0C141C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F404C-BFEA-4AB0-A1C4-6734D6A3A1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C7DA023-D829-9C11-2AA3-389AAFA92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94A00B0-D8A6-3F1A-2668-6227E64C5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73D13-6415-447C-A112-15013528F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1089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175C6C-F21D-A3AF-7B97-4ABD79A3D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4C51BD3-20B0-2628-0291-19B4491C59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94DF14-B610-E0E9-BA2E-0C51EBBC2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F404C-BFEA-4AB0-A1C4-6734D6A3A1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64E16B-4035-DB2E-3053-82DE06085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594AC63-F850-34D5-72A3-0220BD97A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73D13-6415-447C-A112-15013528F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7001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DF7CB2D-F7F6-ED83-5CFE-0DA4F76032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12DBD3C-2267-5A99-9BA1-8A248EAF98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4D3FB44-77DC-A438-C566-6DDD9D65F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F404C-BFEA-4AB0-A1C4-6734D6A3A1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47110CD-CC5A-B83A-9211-3F5E643A9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B527A19-9A98-F529-7369-82ED8A057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73D13-6415-447C-A112-15013528F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7322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38A7A4-F3AB-859C-2BB5-FFCAF1B67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98AE63-8854-A781-ABBF-241376882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9BF168-C8A5-1B52-6329-403083ED7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F404C-BFEA-4AB0-A1C4-6734D6A3A1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0AF1A6F-FD26-590B-79DE-4BC9C4876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6670082-2B2A-6E19-E29F-1EE4D2008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73D13-6415-447C-A112-15013528F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4397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A1153D-3296-5236-6678-253B2D899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34CCF0A-FD51-1374-BAF0-293276C3B7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C9ED6E8-0215-A809-90EF-CF1CB2679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F404C-BFEA-4AB0-A1C4-6734D6A3A1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3C4AB56-32E7-A0E2-D50C-A8F8C5362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4C140EC-CD2B-01F1-513F-A1E7C0830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73D13-6415-447C-A112-15013528F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2537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0AA7A0-D1DB-F1DE-02DB-D2FDA2F9B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6EE80DD-6F12-E72D-BE68-6CC8505A7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296102B-1539-56C3-0F98-4D4775DDE6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371EC6D-62D8-DB42-24FF-4EA5BA119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F404C-BFEA-4AB0-A1C4-6734D6A3A1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F24466B-6970-BF33-0414-788111CDD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46C0055-8583-0362-32C2-C720A58B9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73D13-6415-447C-A112-15013528F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358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A51C15-7F73-4D6E-EA68-5949193A8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F82BB44-984C-9C23-95E3-0C70266CF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F44D2A2-6441-C226-0C3E-C5C8DA9424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0E77E24-7914-CFBB-0084-2453F1500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5C513EC-16E8-E9E8-A544-AC6D321DE8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E6E5945-CEBE-C4EE-6476-E23DCB7CB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F404C-BFEA-4AB0-A1C4-6734D6A3A1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028FF4D-3A6F-9DB1-16B9-591970404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841532B-3126-7AAA-922D-FAAE4D173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73D13-6415-447C-A112-15013528F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292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B1FFB6-AF8F-2569-06BD-8EEF7AEFE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A12CFC0-FC59-57B8-5C18-CA15E808E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F404C-BFEA-4AB0-A1C4-6734D6A3A1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9C8939B-4B84-D01B-173C-8A5FE0CCC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BA61CA8-7C46-A6EC-D50B-A84FAA7F0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73D13-6415-447C-A112-15013528F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554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6AD1DE7-7328-4463-6E98-272C1C499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F404C-BFEA-4AB0-A1C4-6734D6A3A1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D67221A-1D75-B24B-36DC-75122229F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4B89C2-B4BE-B6C5-0F6C-6C7E2293A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73D13-6415-447C-A112-15013528F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CEDAF34-3364-F9F2-5D09-E685839BDF8E}"/>
              </a:ext>
            </a:extLst>
          </p:cNvPr>
          <p:cNvSpPr/>
          <p:nvPr userDrawn="1"/>
        </p:nvSpPr>
        <p:spPr>
          <a:xfrm>
            <a:off x="-6350" y="560716"/>
            <a:ext cx="12198350" cy="5047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46200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A82FCA-88FA-C2FE-C2A5-9650ECB76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3E4425F-37F3-6920-E3B5-AD7D7AB1D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296E0BB-384F-3CAC-3619-0841E9AB0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3AB8D54-7FCE-B38C-D2D5-C76D9B114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F404C-BFEA-4AB0-A1C4-6734D6A3A1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97452D1-BD37-1318-5D5D-F08D87E39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D0F63D8-D788-77BB-EC93-88C071FF1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73D13-6415-447C-A112-15013528F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5207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B09586-228B-8D14-E0D2-818DE30FF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2B6E577-3191-64BF-81EE-326106E777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DFB9EFB-7479-5505-2D42-B64E14BA2B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11D1330-FD2B-830A-C75F-63F0BEFF3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F404C-BFEA-4AB0-A1C4-6734D6A3A1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1FE2F8D-1FBD-50BE-AB06-43B07BAEE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EE8C726-2191-9261-4716-238C65FFA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73D13-6415-447C-A112-15013528F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8324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BA78719-F5FA-D5B3-7140-5DDFD5258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9AC6FBB-B56A-460F-634F-2078B44A4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A9FF82A-283C-C0D5-0579-B9BB6025C0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1F404C-BFEA-4AB0-A1C4-6734D6A3A1C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DE032D5-DAE4-BD6C-B3E2-518CD6D2A4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F28675-1F03-304A-04BC-1A6AE1C24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273D13-6415-447C-A112-15013528FB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9060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C09623B3-1247-B053-64AF-FA9438BDDE45}"/>
              </a:ext>
            </a:extLst>
          </p:cNvPr>
          <p:cNvSpPr txBox="1">
            <a:spLocks/>
          </p:cNvSpPr>
          <p:nvPr/>
        </p:nvSpPr>
        <p:spPr>
          <a:xfrm>
            <a:off x="0" y="95302"/>
            <a:ext cx="9906000" cy="3771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令和８年度自律型資源循環システム強靭化促進事業　事前申請書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5AC8DBD6-5EF8-5373-639A-E79A297F9652}"/>
              </a:ext>
            </a:extLst>
          </p:cNvPr>
          <p:cNvSpPr/>
          <p:nvPr/>
        </p:nvSpPr>
        <p:spPr>
          <a:xfrm>
            <a:off x="-124726" y="604482"/>
            <a:ext cx="4222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（１）事業概要　</a:t>
            </a:r>
            <a:r>
              <a:rPr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事業名：○○○</a:t>
            </a:r>
          </a:p>
        </p:txBody>
      </p:sp>
      <p:graphicFrame>
        <p:nvGraphicFramePr>
          <p:cNvPr id="28" name="表 27">
            <a:extLst>
              <a:ext uri="{FF2B5EF4-FFF2-40B4-BE49-F238E27FC236}">
                <a16:creationId xmlns:a16="http://schemas.microsoft.com/office/drawing/2014/main" id="{02585D2C-BE6C-C07F-3FDA-C8310319D7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401265"/>
              </p:ext>
            </p:extLst>
          </p:nvPr>
        </p:nvGraphicFramePr>
        <p:xfrm>
          <a:off x="200007" y="908720"/>
          <a:ext cx="5792579" cy="23654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62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1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9212">
                  <a:extLst>
                    <a:ext uri="{9D8B030D-6E8A-4147-A177-3AD203B41FA5}">
                      <a16:colId xmlns:a16="http://schemas.microsoft.com/office/drawing/2014/main" val="3572665178"/>
                    </a:ext>
                  </a:extLst>
                </a:gridCol>
                <a:gridCol w="582088">
                  <a:extLst>
                    <a:ext uri="{9D8B030D-6E8A-4147-A177-3AD203B41FA5}">
                      <a16:colId xmlns:a16="http://schemas.microsoft.com/office/drawing/2014/main" val="1418403791"/>
                    </a:ext>
                  </a:extLst>
                </a:gridCol>
                <a:gridCol w="682830">
                  <a:extLst>
                    <a:ext uri="{9D8B030D-6E8A-4147-A177-3AD203B41FA5}">
                      <a16:colId xmlns:a16="http://schemas.microsoft.com/office/drawing/2014/main" val="1574638420"/>
                    </a:ext>
                  </a:extLst>
                </a:gridCol>
                <a:gridCol w="272409">
                  <a:extLst>
                    <a:ext uri="{9D8B030D-6E8A-4147-A177-3AD203B41FA5}">
                      <a16:colId xmlns:a16="http://schemas.microsoft.com/office/drawing/2014/main" val="3337856103"/>
                    </a:ext>
                  </a:extLst>
                </a:gridCol>
                <a:gridCol w="859308">
                  <a:extLst>
                    <a:ext uri="{9D8B030D-6E8A-4147-A177-3AD203B41FA5}">
                      <a16:colId xmlns:a16="http://schemas.microsoft.com/office/drawing/2014/main" val="230291538"/>
                    </a:ext>
                  </a:extLst>
                </a:gridCol>
                <a:gridCol w="272409">
                  <a:extLst>
                    <a:ext uri="{9D8B030D-6E8A-4147-A177-3AD203B41FA5}">
                      <a16:colId xmlns:a16="http://schemas.microsoft.com/office/drawing/2014/main" val="2139159434"/>
                    </a:ext>
                  </a:extLst>
                </a:gridCol>
              </a:tblGrid>
              <a:tr h="379822">
                <a:tc>
                  <a:txBody>
                    <a:bodyPr/>
                    <a:lstStyle/>
                    <a:p>
                      <a:pPr marL="0">
                        <a:lnSpc>
                          <a:spcPts val="1300"/>
                        </a:lnSpc>
                      </a:pPr>
                      <a:r>
                        <a:rPr kumimoji="1" lang="ja-JP" altLang="en-US" sz="900" b="0">
                          <a:latin typeface="+mn-ea"/>
                          <a:ea typeface="+mn-ea"/>
                        </a:rPr>
                        <a:t>事業者</a:t>
                      </a:r>
                    </a:p>
                  </a:txBody>
                  <a:tcPr marL="99060" marR="990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kumimoji="1" lang="ja-JP" altLang="en-US" sz="900">
                          <a:solidFill>
                            <a:srgbClr val="0000CC"/>
                          </a:solidFill>
                          <a:latin typeface="+mn-ea"/>
                          <a:ea typeface="+mn-ea"/>
                        </a:rPr>
                        <a:t>◎　主申請者</a:t>
                      </a:r>
                      <a:endParaRPr kumimoji="1" lang="en-US" altLang="ja-JP" sz="90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300"/>
                        </a:lnSpc>
                      </a:pPr>
                      <a:r>
                        <a:rPr kumimoji="1" lang="ja-JP" altLang="en-US" sz="900">
                          <a:solidFill>
                            <a:srgbClr val="0000CC"/>
                          </a:solidFill>
                          <a:latin typeface="+mn-ea"/>
                          <a:ea typeface="+mn-ea"/>
                        </a:rPr>
                        <a:t>〇　共同申請者</a:t>
                      </a:r>
                      <a:endParaRPr kumimoji="1" lang="en-US" altLang="ja-JP" sz="90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 marL="99060" marR="9906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0364753"/>
                  </a:ext>
                </a:extLst>
              </a:tr>
              <a:tr h="224231">
                <a:tc>
                  <a:txBody>
                    <a:bodyPr/>
                    <a:lstStyle/>
                    <a:p>
                      <a:pPr marL="0">
                        <a:lnSpc>
                          <a:spcPts val="1300"/>
                        </a:lnSpc>
                      </a:pPr>
                      <a:r>
                        <a:rPr kumimoji="1" lang="ja-JP" altLang="en-US" sz="900" b="0">
                          <a:latin typeface="+mn-ea"/>
                          <a:ea typeface="+mn-ea"/>
                        </a:rPr>
                        <a:t>事業地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kumimoji="1" lang="ja-JP" altLang="en-US" sz="900">
                          <a:solidFill>
                            <a:srgbClr val="0000CC"/>
                          </a:solidFill>
                          <a:latin typeface="+mn-ea"/>
                          <a:ea typeface="+mn-ea"/>
                        </a:rPr>
                        <a:t>〇〇県△△市□□町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4231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申請</a:t>
                      </a:r>
                      <a:r>
                        <a:rPr kumimoji="1" lang="ja-JP" altLang="en-US" sz="900" b="0" dirty="0">
                          <a:latin typeface="+mn-ea"/>
                          <a:ea typeface="+mn-ea"/>
                        </a:rPr>
                        <a:t>テーマ</a:t>
                      </a:r>
                      <a:br>
                        <a:rPr kumimoji="1" lang="en-US" altLang="ja-JP" sz="900" b="0" dirty="0">
                          <a:latin typeface="+mn-ea"/>
                          <a:ea typeface="+mn-ea"/>
                        </a:rPr>
                      </a:br>
                      <a:r>
                        <a:rPr kumimoji="1" lang="ja-JP" altLang="en-US" sz="900" b="0" dirty="0">
                          <a:latin typeface="+mn-ea"/>
                          <a:ea typeface="+mn-ea"/>
                        </a:rPr>
                        <a:t>（事業の区分）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kumimoji="1" lang="ja-JP" altLang="en-US" sz="900">
                          <a:latin typeface="+mn-ea"/>
                          <a:ea typeface="+mn-ea"/>
                        </a:rPr>
                        <a:t>①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kumimoji="1" lang="ja-JP" altLang="en-US" sz="900">
                          <a:latin typeface="+mn-ea"/>
                          <a:ea typeface="+mn-ea"/>
                        </a:rPr>
                        <a:t>②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➂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kumimoji="1" lang="ja-JP" altLang="en-US" sz="900">
                          <a:latin typeface="+mn-ea"/>
                          <a:ea typeface="+mn-ea"/>
                        </a:rPr>
                        <a:t>企業分類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endParaRPr kumimoji="1" lang="ja-JP" altLang="en-US" sz="900">
                        <a:latin typeface="+mn-ea"/>
                        <a:ea typeface="+mn-ea"/>
                      </a:endParaRPr>
                    </a:p>
                  </a:txBody>
                  <a:tcPr marL="99060" marR="990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23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endParaRPr kumimoji="1" lang="ja-JP" altLang="en-US" sz="900">
                        <a:latin typeface="+mn-ea"/>
                        <a:ea typeface="+mn-ea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kumimoji="1" lang="ja-JP" altLang="en-US" sz="900">
                          <a:solidFill>
                            <a:srgbClr val="0000CC"/>
                          </a:solidFill>
                          <a:latin typeface="+mn-ea"/>
                          <a:ea typeface="+mn-ea"/>
                        </a:rPr>
                        <a:t>✓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endParaRPr kumimoji="1" lang="ja-JP" altLang="en-US" sz="90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kumimoji="1" lang="ja-JP" altLang="en-US" sz="900">
                          <a:latin typeface="+mn-ea"/>
                          <a:ea typeface="+mn-ea"/>
                        </a:rPr>
                        <a:t>大企業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endParaRPr kumimoji="1" lang="ja-JP" altLang="en-US" sz="90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kumimoji="1" lang="ja-JP" altLang="en-US" sz="900">
                          <a:latin typeface="+mn-ea"/>
                          <a:ea typeface="+mn-ea"/>
                        </a:rPr>
                        <a:t>中小企業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dirty="0">
                          <a:solidFill>
                            <a:srgbClr val="0000CC"/>
                          </a:solidFill>
                          <a:latin typeface="+mn-ea"/>
                          <a:ea typeface="+mn-ea"/>
                        </a:rPr>
                        <a:t>✓</a:t>
                      </a:r>
                    </a:p>
                  </a:txBody>
                  <a:tcPr marL="99060" marR="9906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6967768"/>
                  </a:ext>
                </a:extLst>
              </a:tr>
              <a:tr h="304699">
                <a:tc>
                  <a:txBody>
                    <a:bodyPr/>
                    <a:lstStyle/>
                    <a:p>
                      <a:pPr marL="0">
                        <a:lnSpc>
                          <a:spcPts val="1300"/>
                        </a:lnSpc>
                      </a:pPr>
                      <a:r>
                        <a:rPr kumimoji="1" lang="ja-JP" altLang="en-US" sz="900" b="0">
                          <a:latin typeface="+mn-ea"/>
                          <a:ea typeface="+mn-ea"/>
                        </a:rPr>
                        <a:t>事業期間（稼働予定）</a:t>
                      </a:r>
                    </a:p>
                  </a:txBody>
                  <a:tcPr marL="99060" marR="9906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kumimoji="1" lang="ja-JP" altLang="en-US" sz="900">
                          <a:solidFill>
                            <a:srgbClr val="0000CC"/>
                          </a:solidFill>
                          <a:latin typeface="+mn-ea"/>
                          <a:ea typeface="+mn-ea"/>
                        </a:rPr>
                        <a:t>〇年〇月～〇年〇月（〇年〇月稼働予定）</a:t>
                      </a:r>
                    </a:p>
                  </a:txBody>
                  <a:tcPr marL="99060" marR="9906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8929">
                <a:tc>
                  <a:txBody>
                    <a:bodyPr/>
                    <a:lstStyle/>
                    <a:p>
                      <a:pPr marL="0">
                        <a:lnSpc>
                          <a:spcPts val="1300"/>
                        </a:lnSpc>
                      </a:pPr>
                      <a:r>
                        <a:rPr kumimoji="1" lang="zh-TW" altLang="en-US" sz="900" b="0">
                          <a:latin typeface="+mn-ea"/>
                          <a:ea typeface="+mn-ea"/>
                        </a:rPr>
                        <a:t>間接補助事業</a:t>
                      </a:r>
                      <a:r>
                        <a:rPr kumimoji="1" lang="ja-JP" altLang="en-US" sz="900" b="0">
                          <a:latin typeface="+mn-ea"/>
                          <a:ea typeface="+mn-ea"/>
                        </a:rPr>
                        <a:t>に要する経費</a:t>
                      </a:r>
                    </a:p>
                  </a:txBody>
                  <a:tcPr marL="99060" marR="990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概算　　　　　　　　　　　　　　　　　　　　百万円（税抜き）</a:t>
                      </a:r>
                    </a:p>
                  </a:txBody>
                  <a:tcPr marL="99060" marR="9906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311">
                <a:tc>
                  <a:txBody>
                    <a:bodyPr/>
                    <a:lstStyle/>
                    <a:p>
                      <a:pPr marL="0">
                        <a:lnSpc>
                          <a:spcPts val="1300"/>
                        </a:lnSpc>
                      </a:pPr>
                      <a:r>
                        <a:rPr kumimoji="1" lang="ja-JP" altLang="en-US" sz="900" b="0">
                          <a:latin typeface="+mn-ea"/>
                          <a:ea typeface="+mn-ea"/>
                        </a:rPr>
                        <a:t>補助対象経費</a:t>
                      </a:r>
                    </a:p>
                  </a:txBody>
                  <a:tcPr marL="99060" marR="990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概算　　　　　　　　　　　　　　　　　　　　百万円（税抜き）</a:t>
                      </a:r>
                    </a:p>
                  </a:txBody>
                  <a:tcPr marL="99060" marR="9906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9536">
                <a:tc>
                  <a:txBody>
                    <a:bodyPr/>
                    <a:lstStyle/>
                    <a:p>
                      <a:pPr marL="0">
                        <a:lnSpc>
                          <a:spcPts val="1300"/>
                        </a:lnSpc>
                      </a:pPr>
                      <a:r>
                        <a:rPr kumimoji="1" lang="ja-JP" altLang="en-US" sz="900" b="0">
                          <a:latin typeface="+mn-ea"/>
                          <a:ea typeface="+mn-ea"/>
                        </a:rPr>
                        <a:t>補助金額</a:t>
                      </a:r>
                    </a:p>
                  </a:txBody>
                  <a:tcPr marL="99060" marR="990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概算　　　　　　　　　　　　　　　　　　　　百万円</a:t>
                      </a:r>
                    </a:p>
                  </a:txBody>
                  <a:tcPr marL="99060" marR="9906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33F49D72-31A3-44B6-C05E-27E446645118}"/>
              </a:ext>
            </a:extLst>
          </p:cNvPr>
          <p:cNvSpPr txBox="1"/>
          <p:nvPr/>
        </p:nvSpPr>
        <p:spPr>
          <a:xfrm>
            <a:off x="6021111" y="617140"/>
            <a:ext cx="46769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（２）申請テーマの特徴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12760F8F-E5AF-D82C-70F3-57887452E3AA}"/>
              </a:ext>
            </a:extLst>
          </p:cNvPr>
          <p:cNvSpPr/>
          <p:nvPr/>
        </p:nvSpPr>
        <p:spPr>
          <a:xfrm>
            <a:off x="3535489" y="1101814"/>
            <a:ext cx="128270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ot"/>
          </a:ln>
        </p:spPr>
        <p:txBody>
          <a:bodyPr wrap="square">
            <a:spAutoFit/>
          </a:bodyPr>
          <a:lstStyle/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>
                <a:solidFill>
                  <a:srgbClr val="0000CC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青字は例</a:t>
            </a:r>
            <a:endParaRPr lang="en-US" altLang="ja-JP" sz="1400">
              <a:solidFill>
                <a:srgbClr val="0000CC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E3C2B0DE-D886-74C1-858D-E1DBF4C814FA}"/>
              </a:ext>
            </a:extLst>
          </p:cNvPr>
          <p:cNvSpPr txBox="1"/>
          <p:nvPr/>
        </p:nvSpPr>
        <p:spPr>
          <a:xfrm>
            <a:off x="-124725" y="3265239"/>
            <a:ext cx="4951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（３）</a:t>
            </a:r>
            <a:r>
              <a:rPr lang="zh-TW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間接補助事業</a:t>
            </a: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の目的</a:t>
            </a:r>
            <a:endParaRPr lang="en-US" altLang="ja-JP" sz="14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36" name="表 35">
            <a:extLst>
              <a:ext uri="{FF2B5EF4-FFF2-40B4-BE49-F238E27FC236}">
                <a16:creationId xmlns:a16="http://schemas.microsoft.com/office/drawing/2014/main" id="{C75D07DB-160D-3C51-C08B-34E610AA34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227770"/>
              </p:ext>
            </p:extLst>
          </p:nvPr>
        </p:nvGraphicFramePr>
        <p:xfrm>
          <a:off x="6384471" y="910735"/>
          <a:ext cx="5571645" cy="1527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71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9300">
                <a:tc>
                  <a:txBody>
                    <a:bodyPr/>
                    <a:lstStyle/>
                    <a:p>
                      <a:pPr marL="0" algn="l">
                        <a:lnSpc>
                          <a:spcPts val="1300"/>
                        </a:lnSpc>
                      </a:pPr>
                      <a:endParaRPr kumimoji="1" lang="ja-JP" altLang="en-US" sz="900" b="0">
                        <a:latin typeface="+mn-ea"/>
                        <a:ea typeface="+mn-ea"/>
                      </a:endParaRPr>
                    </a:p>
                  </a:txBody>
                  <a:tcPr marL="99060" marR="9906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0364753"/>
                  </a:ext>
                </a:extLst>
              </a:tr>
              <a:tr h="509300">
                <a:tc>
                  <a:txBody>
                    <a:bodyPr/>
                    <a:lstStyle/>
                    <a:p>
                      <a:pPr marL="0">
                        <a:lnSpc>
                          <a:spcPts val="1300"/>
                        </a:lnSpc>
                      </a:pPr>
                      <a:endParaRPr kumimoji="1" lang="ja-JP" altLang="en-US" sz="900" b="0" dirty="0">
                        <a:latin typeface="+mn-ea"/>
                        <a:ea typeface="+mn-ea"/>
                      </a:endParaRPr>
                    </a:p>
                  </a:txBody>
                  <a:tcPr marL="99060" marR="9906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3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dirty="0">
                        <a:latin typeface="+mn-ea"/>
                        <a:ea typeface="+mn-ea"/>
                      </a:endParaRPr>
                    </a:p>
                  </a:txBody>
                  <a:tcPr marL="99060" marR="9906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666E0CDC-5190-34DD-F80B-6C625AF28C94}"/>
              </a:ext>
            </a:extLst>
          </p:cNvPr>
          <p:cNvSpPr/>
          <p:nvPr/>
        </p:nvSpPr>
        <p:spPr>
          <a:xfrm>
            <a:off x="8169342" y="1227229"/>
            <a:ext cx="2520280" cy="8506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ja-JP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記入上の注意</a:t>
            </a:r>
            <a:r>
              <a:rPr lang="en-US" altLang="ja-JP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申請テーマの特徴を簡潔に</a:t>
            </a:r>
            <a:endParaRPr lang="en-US" altLang="ja-JP" sz="9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en-US" altLang="ja-JP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項目以内にまとめること</a:t>
            </a:r>
            <a:r>
              <a:rPr lang="ja-JP" altLang="en-US" sz="1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lang="en-US" altLang="ja-JP" sz="14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0" name="テキスト ボックス 5">
            <a:extLst>
              <a:ext uri="{FF2B5EF4-FFF2-40B4-BE49-F238E27FC236}">
                <a16:creationId xmlns:a16="http://schemas.microsoft.com/office/drawing/2014/main" id="{C6AD9D18-B9DC-0AEC-3FAC-BEA0AC808C3E}"/>
              </a:ext>
            </a:extLst>
          </p:cNvPr>
          <p:cNvSpPr txBox="1"/>
          <p:nvPr/>
        </p:nvSpPr>
        <p:spPr>
          <a:xfrm>
            <a:off x="6537514" y="2471691"/>
            <a:ext cx="231178" cy="827018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eaVert"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ja-JP" altLang="en-US" sz="1000" dirty="0">
                <a:solidFill>
                  <a:schemeClr val="dk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事業の区分</a:t>
            </a:r>
            <a:endParaRPr lang="ja-JP" altLang="ja-JP" sz="1000" dirty="0">
              <a:solidFill>
                <a:schemeClr val="dk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AEAAEE26-E2F0-2331-6121-00BB89F5198D}"/>
              </a:ext>
            </a:extLst>
          </p:cNvPr>
          <p:cNvSpPr txBox="1"/>
          <p:nvPr/>
        </p:nvSpPr>
        <p:spPr>
          <a:xfrm>
            <a:off x="6736779" y="2506566"/>
            <a:ext cx="5105435" cy="827019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ja-JP" altLang="en-US" sz="800" b="0" i="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公募要領</a:t>
            </a:r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ja-JP" altLang="en-US" sz="800" b="0" i="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別表１ 中の</a:t>
            </a:r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内容に</a:t>
            </a:r>
            <a:r>
              <a:rPr lang="ja-JP" altLang="en-US" sz="800" b="0" i="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記載の①</a:t>
            </a:r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ja-JP" altLang="en-US" sz="800" b="0" i="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②・➂参照下さい。</a:t>
            </a:r>
            <a:endParaRPr lang="en-US" altLang="ja-JP" sz="800" b="0" i="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ja-JP" sz="8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明朝" panose="02020609040205080304" pitchFamily="17" charset="-128"/>
              </a:rPr>
              <a:t>①</a:t>
            </a:r>
            <a:r>
              <a:rPr lang="ja-JP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再生材等を原料として活用し、再生材利用製品を製造するための技術開発、実証及び商用化に係る設備投資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等</a:t>
            </a:r>
            <a:endParaRPr lang="en-US" altLang="ja-JP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ja-JP" sz="8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②</a:t>
            </a:r>
            <a:r>
              <a:rPr lang="ja-JP" altLang="en-US" sz="8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長寿命化や再資源化の容易性の確保等に資する「</a:t>
            </a:r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環境</a:t>
            </a:r>
            <a:r>
              <a:rPr lang="ja-JP" altLang="en-US" sz="8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配慮型ものづくり」のための技術開発、実証及び商用化に係る設備投資等</a:t>
            </a:r>
            <a:endParaRPr lang="en-US" altLang="ja-JP" sz="8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➂</a:t>
            </a:r>
            <a:r>
              <a:rPr lang="ja-JP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リユース、リファービッシュ等のＣＥコマース促進のための技術開発、実証及び商用化に係る設備投資等</a:t>
            </a:r>
            <a:endParaRPr kumimoji="1" lang="ja-JP" altLang="en-US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44" name="表 43">
            <a:extLst>
              <a:ext uri="{FF2B5EF4-FFF2-40B4-BE49-F238E27FC236}">
                <a16:creationId xmlns:a16="http://schemas.microsoft.com/office/drawing/2014/main" id="{AEAE7F47-84E7-9C81-431E-D2E7C64B5A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2997935"/>
              </p:ext>
            </p:extLst>
          </p:nvPr>
        </p:nvGraphicFramePr>
        <p:xfrm>
          <a:off x="200007" y="3546454"/>
          <a:ext cx="11768835" cy="1421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68835">
                  <a:extLst>
                    <a:ext uri="{9D8B030D-6E8A-4147-A177-3AD203B41FA5}">
                      <a16:colId xmlns:a16="http://schemas.microsoft.com/office/drawing/2014/main" val="3483300814"/>
                    </a:ext>
                  </a:extLst>
                </a:gridCol>
              </a:tblGrid>
              <a:tr h="1421664">
                <a:tc>
                  <a:txBody>
                    <a:bodyPr/>
                    <a:lstStyle/>
                    <a:p>
                      <a:endParaRPr kumimoji="1" lang="en-US" altLang="ja-JP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589214"/>
                  </a:ext>
                </a:extLst>
              </a:tr>
            </a:tbl>
          </a:graphicData>
        </a:graphic>
      </p:graphicFrame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924FC46C-0D99-828D-7D08-40D6A2E05FBC}"/>
              </a:ext>
            </a:extLst>
          </p:cNvPr>
          <p:cNvSpPr txBox="1"/>
          <p:nvPr/>
        </p:nvSpPr>
        <p:spPr>
          <a:xfrm>
            <a:off x="-124726" y="4993431"/>
            <a:ext cx="4951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（４）</a:t>
            </a:r>
            <a:r>
              <a:rPr lang="zh-TW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間接補助事業</a:t>
            </a: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の概要</a:t>
            </a:r>
            <a:endParaRPr lang="en-US" altLang="ja-JP" sz="14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48" name="表 47">
            <a:extLst>
              <a:ext uri="{FF2B5EF4-FFF2-40B4-BE49-F238E27FC236}">
                <a16:creationId xmlns:a16="http://schemas.microsoft.com/office/drawing/2014/main" id="{3393584B-3116-6DDC-3D3F-E0E8AB86D8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2024022"/>
              </p:ext>
            </p:extLst>
          </p:nvPr>
        </p:nvGraphicFramePr>
        <p:xfrm>
          <a:off x="187281" y="5266666"/>
          <a:ext cx="11768835" cy="14056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68835">
                  <a:extLst>
                    <a:ext uri="{9D8B030D-6E8A-4147-A177-3AD203B41FA5}">
                      <a16:colId xmlns:a16="http://schemas.microsoft.com/office/drawing/2014/main" val="3483300814"/>
                    </a:ext>
                  </a:extLst>
                </a:gridCol>
              </a:tblGrid>
              <a:tr h="1405683">
                <a:tc>
                  <a:txBody>
                    <a:bodyPr/>
                    <a:lstStyle/>
                    <a:p>
                      <a:endParaRPr kumimoji="1" lang="en-US" altLang="ja-JP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589214"/>
                  </a:ext>
                </a:extLst>
              </a:tr>
            </a:tbl>
          </a:graphicData>
        </a:graphic>
      </p:graphicFrame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3D745195-AE86-F1A1-F9BD-C79DFB0091D4}"/>
              </a:ext>
            </a:extLst>
          </p:cNvPr>
          <p:cNvSpPr/>
          <p:nvPr/>
        </p:nvSpPr>
        <p:spPr>
          <a:xfrm>
            <a:off x="3566682" y="4745318"/>
            <a:ext cx="2520280" cy="8040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ja-JP" sz="9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9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記入上の注意</a:t>
            </a:r>
            <a:r>
              <a:rPr lang="en-US" altLang="ja-JP" sz="9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ja-JP" altLang="en-US" sz="9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簡潔に記載すること。</a:t>
            </a:r>
            <a:endParaRPr lang="en-US" altLang="ja-JP" sz="140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2932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15969CB-5FDA-7760-41E2-2AACB471BBDA}"/>
              </a:ext>
            </a:extLst>
          </p:cNvPr>
          <p:cNvSpPr txBox="1"/>
          <p:nvPr/>
        </p:nvSpPr>
        <p:spPr>
          <a:xfrm>
            <a:off x="135393" y="1009816"/>
            <a:ext cx="11921214" cy="5587536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prstDash val="soli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9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BC1F65-4F8E-16EA-8E8E-134C708DF3F7}"/>
              </a:ext>
            </a:extLst>
          </p:cNvPr>
          <p:cNvSpPr txBox="1"/>
          <p:nvPr/>
        </p:nvSpPr>
        <p:spPr>
          <a:xfrm>
            <a:off x="-87560" y="620688"/>
            <a:ext cx="4951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（５）事業イメージ（全体像）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1ABAAA-4EA8-2F36-5B33-0BF409AE39C7}"/>
              </a:ext>
            </a:extLst>
          </p:cNvPr>
          <p:cNvSpPr txBox="1"/>
          <p:nvPr/>
        </p:nvSpPr>
        <p:spPr>
          <a:xfrm>
            <a:off x="5945808" y="1348862"/>
            <a:ext cx="5010417" cy="23626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rgbClr val="FF0000"/>
            </a:solidFill>
            <a:prstDash val="sysDash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9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記入上の注意</a:t>
            </a:r>
            <a:r>
              <a:rPr lang="en-US" altLang="ja-JP" sz="9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9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事業の全体像</a:t>
            </a: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について、記載してください。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事業期間中だけでなく、事業終了後の普及拡大・出口戦略等迄含めた、</a:t>
            </a:r>
            <a:endParaRPr lang="en-US" altLang="ja-JP" sz="9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事業の概略・構想の全体像を図示してください。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9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9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本資料作成上の注意</a:t>
            </a:r>
            <a:r>
              <a:rPr lang="en-US" altLang="ja-JP" sz="9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本資料は</a:t>
            </a:r>
            <a:r>
              <a:rPr lang="ja-JP" altLang="en-US" sz="9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各注意事項を熟読のうえ</a:t>
            </a: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作成を行って下さい。</a:t>
            </a:r>
            <a:endParaRPr lang="en-US" altLang="ja-JP" sz="9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539750" indent="-357188" eaLnBrk="1" fontAlgn="auto" hangingPunct="1">
              <a:spcBef>
                <a:spcPts val="0"/>
              </a:spcBef>
              <a:spcAft>
                <a:spcPts val="0"/>
              </a:spcAft>
              <a:buFont typeface="+mj-ea"/>
              <a:buAutoNum type="circleNumDbPlain"/>
              <a:defRPr/>
            </a:pP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文字の大きさは９</a:t>
            </a:r>
            <a:r>
              <a:rPr lang="en-US" altLang="ja-JP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pt</a:t>
            </a: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以上とすること</a:t>
            </a:r>
            <a:endParaRPr lang="en-US" altLang="ja-JP" sz="9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539750" indent="-357188" eaLnBrk="1" fontAlgn="auto" hangingPunct="1">
              <a:spcBef>
                <a:spcPts val="0"/>
              </a:spcBef>
              <a:spcAft>
                <a:spcPts val="0"/>
              </a:spcAft>
              <a:buFont typeface="+mj-ea"/>
              <a:buAutoNum type="circleNumDbPlain"/>
              <a:defRPr/>
            </a:pP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既定のフォント（</a:t>
            </a:r>
            <a:r>
              <a:rPr lang="en-US" altLang="ja-JP" sz="900" dirty="0" err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Meiryo</a:t>
            </a:r>
            <a:r>
              <a:rPr lang="en-US" altLang="ja-JP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UI</a:t>
            </a: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）を使用すること。</a:t>
            </a:r>
            <a:endParaRPr lang="en-US" altLang="ja-JP" sz="9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539750" indent="-357188" eaLnBrk="1" fontAlgn="auto" hangingPunct="1">
              <a:spcBef>
                <a:spcPts val="0"/>
              </a:spcBef>
              <a:spcAft>
                <a:spcPts val="0"/>
              </a:spcAft>
              <a:buFont typeface="+mj-ea"/>
              <a:buAutoNum type="circleNumDbPlain"/>
              <a:defRPr/>
            </a:pP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図表（写真、パース、位置図、区域図、配置図、エネルギーフロー、体制図、スキーム図、グラフ、線表等）などを用い、ヴィジュアルに表現すること。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9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　　　　　　　　　　　　　　　　</a:t>
            </a:r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当注意書きは提出前に削除すること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CF6C860-E7A4-F20E-A8B8-6ADC7A24B8F0}"/>
              </a:ext>
            </a:extLst>
          </p:cNvPr>
          <p:cNvSpPr txBox="1"/>
          <p:nvPr/>
        </p:nvSpPr>
        <p:spPr>
          <a:xfrm>
            <a:off x="135393" y="1087252"/>
            <a:ext cx="5810415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11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事業名</a:t>
            </a:r>
            <a:r>
              <a:rPr kumimoji="1" lang="ja-JP" altLang="en-US" sz="11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：○○技術を用いた再生</a:t>
            </a:r>
            <a:r>
              <a:rPr kumimoji="1" lang="en-US" altLang="ja-JP" sz="11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××</a:t>
            </a:r>
            <a:r>
              <a:rPr kumimoji="1" lang="ja-JP" altLang="en-US" sz="11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材の製造</a:t>
            </a:r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D0691491-D684-9993-182B-8D0750F5FF24}"/>
              </a:ext>
            </a:extLst>
          </p:cNvPr>
          <p:cNvSpPr txBox="1">
            <a:spLocks/>
          </p:cNvSpPr>
          <p:nvPr/>
        </p:nvSpPr>
        <p:spPr>
          <a:xfrm>
            <a:off x="0" y="95302"/>
            <a:ext cx="9906000" cy="3771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令和８年度自律型資源循環システム強靭化促進事業　事前申請書</a:t>
            </a:r>
          </a:p>
        </p:txBody>
      </p:sp>
    </p:spTree>
    <p:extLst>
      <p:ext uri="{BB962C8B-B14F-4D97-AF65-F5344CB8AC3E}">
        <p14:creationId xmlns:p14="http://schemas.microsoft.com/office/powerpoint/2010/main" val="57527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06C4581F-759E-3966-8C3B-34E333AE9F14}"/>
              </a:ext>
            </a:extLst>
          </p:cNvPr>
          <p:cNvSpPr txBox="1">
            <a:spLocks/>
          </p:cNvSpPr>
          <p:nvPr/>
        </p:nvSpPr>
        <p:spPr>
          <a:xfrm>
            <a:off x="0" y="95302"/>
            <a:ext cx="9906000" cy="3771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令和８年度自律型資源循環システム強靭化促進事業　事前申請書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3619FFA-EE90-3389-BE37-0D57BAF1EAD1}"/>
              </a:ext>
            </a:extLst>
          </p:cNvPr>
          <p:cNvSpPr txBox="1"/>
          <p:nvPr/>
        </p:nvSpPr>
        <p:spPr>
          <a:xfrm>
            <a:off x="82672" y="1048486"/>
            <a:ext cx="12041291" cy="5668888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prstDash val="solid"/>
          </a:ln>
          <a:effectLst/>
        </p:spPr>
        <p:txBody>
          <a:bodyPr lIns="91440" tIns="45720" rIns="91440" bIns="45720" anchor="t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9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0C10907-B5CA-491D-0798-B41AE7DBEBE8}"/>
              </a:ext>
            </a:extLst>
          </p:cNvPr>
          <p:cNvSpPr txBox="1"/>
          <p:nvPr/>
        </p:nvSpPr>
        <p:spPr>
          <a:xfrm>
            <a:off x="-87560" y="620688"/>
            <a:ext cx="67147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（６）</a:t>
            </a:r>
            <a:r>
              <a:rPr lang="zh-TW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間接補助事業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の具体的な内容</a:t>
            </a:r>
            <a:endParaRPr lang="en-US" altLang="ja-JP" sz="1400" strike="sngStrike" dirty="0">
              <a:solidFill>
                <a:srgbClr val="FF0000"/>
              </a:solidFill>
              <a:highlight>
                <a:srgbClr val="FFFF00"/>
              </a:highligh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E8723E9-47E9-EBEE-11EB-7B3A7CA6C6A7}"/>
              </a:ext>
            </a:extLst>
          </p:cNvPr>
          <p:cNvSpPr txBox="1"/>
          <p:nvPr/>
        </p:nvSpPr>
        <p:spPr>
          <a:xfrm>
            <a:off x="160398" y="1086572"/>
            <a:ext cx="5810415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11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事業名</a:t>
            </a:r>
            <a:r>
              <a:rPr kumimoji="1" lang="ja-JP" altLang="en-US" sz="11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：○○技術を用いた再生</a:t>
            </a:r>
            <a:r>
              <a:rPr kumimoji="1" lang="en-US" altLang="ja-JP" sz="11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××</a:t>
            </a:r>
            <a:r>
              <a:rPr kumimoji="1" lang="ja-JP" altLang="en-US" sz="11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材の製造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114D4B7-D79E-C499-DBD8-A3A27D2909AA}"/>
              </a:ext>
            </a:extLst>
          </p:cNvPr>
          <p:cNvSpPr txBox="1"/>
          <p:nvPr/>
        </p:nvSpPr>
        <p:spPr>
          <a:xfrm>
            <a:off x="5970813" y="1348182"/>
            <a:ext cx="5607945" cy="30953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rgbClr val="FF0000"/>
            </a:solidFill>
            <a:prstDash val="sysDash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9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記入上の注意</a:t>
            </a:r>
            <a:r>
              <a:rPr lang="en-US" altLang="ja-JP" sz="9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9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事業期間内における具体的な実施内容</a:t>
            </a: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を記載してください。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必要に応じて図表等を記載してください。</a:t>
            </a:r>
            <a:endParaRPr lang="en-US" altLang="ja-JP" sz="9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導入・開発等を行う技術・設備等について図示してください。</a:t>
            </a:r>
            <a:endParaRPr lang="en-US" altLang="ja-JP" sz="9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事業における工程イメージを記載し、補助対象となる設備・インフラ等をバックハッチングするなどして明示してください。</a:t>
            </a:r>
            <a:endParaRPr lang="en-US" altLang="ja-JP" sz="9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また、各設備の導入に必要な費用を記載してください。</a:t>
            </a:r>
            <a:endParaRPr lang="en-US" altLang="ja-JP" sz="9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公募要領 表１における、（１）～（３）いずれかの目標を満たしていることを明記すること。</a:t>
            </a:r>
            <a:endParaRPr lang="en-US" altLang="ja-JP" sz="9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9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9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9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本資料作成上の注意</a:t>
            </a:r>
            <a:r>
              <a:rPr lang="en-US" altLang="ja-JP" sz="9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本資料は</a:t>
            </a:r>
            <a:r>
              <a:rPr lang="ja-JP" altLang="en-US" sz="9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各注意事項を熟読のうえ</a:t>
            </a: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作成を行って下さい。</a:t>
            </a:r>
            <a:endParaRPr lang="en-US" altLang="ja-JP" sz="9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539750" indent="-357188" eaLnBrk="1" fontAlgn="auto" hangingPunct="1">
              <a:spcBef>
                <a:spcPts val="0"/>
              </a:spcBef>
              <a:spcAft>
                <a:spcPts val="0"/>
              </a:spcAft>
              <a:buFont typeface="+mj-ea"/>
              <a:buAutoNum type="circleNumDbPlain"/>
              <a:defRPr/>
            </a:pP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文字の大きさは９</a:t>
            </a:r>
            <a:r>
              <a:rPr lang="en-US" altLang="ja-JP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pt</a:t>
            </a: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以上とすること</a:t>
            </a:r>
            <a:endParaRPr lang="en-US" altLang="ja-JP" sz="9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539750" indent="-357188" eaLnBrk="1" fontAlgn="auto" hangingPunct="1">
              <a:spcBef>
                <a:spcPts val="0"/>
              </a:spcBef>
              <a:spcAft>
                <a:spcPts val="0"/>
              </a:spcAft>
              <a:buFont typeface="+mj-ea"/>
              <a:buAutoNum type="circleNumDbPlain"/>
              <a:defRPr/>
            </a:pP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既定のフォント（</a:t>
            </a:r>
            <a:r>
              <a:rPr lang="en-US" altLang="ja-JP" sz="900" dirty="0" err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Meiryo</a:t>
            </a:r>
            <a:r>
              <a:rPr lang="en-US" altLang="ja-JP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UI</a:t>
            </a: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）を使用すること。</a:t>
            </a:r>
            <a:endParaRPr lang="en-US" altLang="ja-JP" sz="9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539750" indent="-357188" eaLnBrk="1" fontAlgn="auto" hangingPunct="1">
              <a:spcBef>
                <a:spcPts val="0"/>
              </a:spcBef>
              <a:spcAft>
                <a:spcPts val="0"/>
              </a:spcAft>
              <a:buFont typeface="+mj-ea"/>
              <a:buAutoNum type="circleNumDbPlain"/>
              <a:defRPr/>
            </a:pP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説明にあたっては可能な限り定量的な説明を行うこと。</a:t>
            </a:r>
            <a:endParaRPr lang="en-US" altLang="ja-JP" sz="9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825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　　　</a:t>
            </a:r>
            <a:endParaRPr lang="en-US" altLang="ja-JP" sz="9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　　　　　</a:t>
            </a:r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当注意書きは提出前に削除すること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D91079FC-FB79-41B2-3F86-2A607C427D6F}"/>
              </a:ext>
            </a:extLst>
          </p:cNvPr>
          <p:cNvGrpSpPr/>
          <p:nvPr/>
        </p:nvGrpSpPr>
        <p:grpSpPr>
          <a:xfrm>
            <a:off x="613242" y="4246788"/>
            <a:ext cx="4578852" cy="1932173"/>
            <a:chOff x="712453" y="2735387"/>
            <a:chExt cx="5281947" cy="3281309"/>
          </a:xfrm>
        </p:grpSpPr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6239511-4439-3B4A-2836-131FB195607A}"/>
                </a:ext>
              </a:extLst>
            </p:cNvPr>
            <p:cNvSpPr/>
            <p:nvPr/>
          </p:nvSpPr>
          <p:spPr bwMode="auto">
            <a:xfrm>
              <a:off x="2127786" y="3157330"/>
              <a:ext cx="2989096" cy="1281808"/>
            </a:xfrm>
            <a:prstGeom prst="rect">
              <a:avLst/>
            </a:prstGeom>
            <a:solidFill>
              <a:srgbClr val="FF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l"/>
              <a:endParaRPr kumimoji="0"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C9351DF0-848E-48C7-E7CA-0C8E29481152}"/>
                </a:ext>
              </a:extLst>
            </p:cNvPr>
            <p:cNvGrpSpPr/>
            <p:nvPr/>
          </p:nvGrpSpPr>
          <p:grpSpPr>
            <a:xfrm>
              <a:off x="712453" y="2735387"/>
              <a:ext cx="5281947" cy="3281309"/>
              <a:chOff x="1047245" y="1387434"/>
              <a:chExt cx="10755384" cy="4333768"/>
            </a:xfrm>
          </p:grpSpPr>
          <p:grpSp>
            <p:nvGrpSpPr>
              <p:cNvPr id="11" name="グループ化 10">
                <a:extLst>
                  <a:ext uri="{FF2B5EF4-FFF2-40B4-BE49-F238E27FC236}">
                    <a16:creationId xmlns:a16="http://schemas.microsoft.com/office/drawing/2014/main" id="{DC803F91-96C6-BE05-1510-B1A0412677C0}"/>
                  </a:ext>
                </a:extLst>
              </p:cNvPr>
              <p:cNvGrpSpPr/>
              <p:nvPr/>
            </p:nvGrpSpPr>
            <p:grpSpPr>
              <a:xfrm>
                <a:off x="1047245" y="1387434"/>
                <a:ext cx="10755384" cy="441366"/>
                <a:chOff x="1364789" y="1562929"/>
                <a:chExt cx="10113663" cy="441366"/>
              </a:xfrm>
            </p:grpSpPr>
            <p:sp>
              <p:nvSpPr>
                <p:cNvPr id="30" name="矢印: 五方向 29">
                  <a:extLst>
                    <a:ext uri="{FF2B5EF4-FFF2-40B4-BE49-F238E27FC236}">
                      <a16:creationId xmlns:a16="http://schemas.microsoft.com/office/drawing/2014/main" id="{A13FC868-81A5-6190-6755-887D3FCE0428}"/>
                    </a:ext>
                  </a:extLst>
                </p:cNvPr>
                <p:cNvSpPr/>
                <p:nvPr/>
              </p:nvSpPr>
              <p:spPr>
                <a:xfrm>
                  <a:off x="1364789" y="1562929"/>
                  <a:ext cx="3887095" cy="441366"/>
                </a:xfrm>
                <a:prstGeom prst="homePlate">
                  <a:avLst/>
                </a:prstGeom>
                <a:solidFill>
                  <a:srgbClr val="070F26">
                    <a:lumMod val="75000"/>
                    <a:lumOff val="25000"/>
                  </a:srgbClr>
                </a:solidFill>
                <a:ln w="25400" cap="flat" cmpd="sng" algn="ctr">
                  <a:solidFill>
                    <a:srgbClr val="FFFFFF">
                      <a:hueOff val="0"/>
                      <a:satOff val="0"/>
                      <a:lumOff val="0"/>
                      <a:alphaOff val="0"/>
                    </a:srgbClr>
                  </a:solidFill>
                  <a:prstDash val="solid"/>
                </a:ln>
                <a:effectLst/>
              </p:spPr>
              <p:txBody>
                <a:bodyPr spcFirstLastPara="0" vert="horz" wrap="square" lIns="276690" tIns="18669" rIns="239352" bIns="18669" numCol="1" spcCol="1270" anchor="ctr" anchorCtr="0">
                  <a:noAutofit/>
                </a:bodyPr>
                <a:lstStyle/>
                <a:p>
                  <a:pPr marL="0" marR="0" lvl="0" indent="0" algn="ctr" defTabSz="62230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ja-JP" altLang="en-US" sz="1200" kern="0" dirty="0">
                      <a:solidFill>
                        <a:srgbClr val="FFFFFF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○○工程</a:t>
                  </a:r>
                  <a:endParaRPr kumimoji="0" lang="ja-JP" alt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</a:endParaRPr>
                </a:p>
              </p:txBody>
            </p:sp>
            <p:sp>
              <p:nvSpPr>
                <p:cNvPr id="31" name="フリーフォーム: 図形 30">
                  <a:extLst>
                    <a:ext uri="{FF2B5EF4-FFF2-40B4-BE49-F238E27FC236}">
                      <a16:creationId xmlns:a16="http://schemas.microsoft.com/office/drawing/2014/main" id="{D18A913C-7652-C309-872C-D8B653BAF67A}"/>
                    </a:ext>
                  </a:extLst>
                </p:cNvPr>
                <p:cNvSpPr/>
                <p:nvPr/>
              </p:nvSpPr>
              <p:spPr>
                <a:xfrm>
                  <a:off x="4931298" y="1562929"/>
                  <a:ext cx="1921215" cy="441366"/>
                </a:xfrm>
                <a:custGeom>
                  <a:avLst/>
                  <a:gdLst>
                    <a:gd name="connsiteX0" fmla="*/ 0 w 2733422"/>
                    <a:gd name="connsiteY0" fmla="*/ 0 h 441366"/>
                    <a:gd name="connsiteX1" fmla="*/ 2512739 w 2733422"/>
                    <a:gd name="connsiteY1" fmla="*/ 0 h 441366"/>
                    <a:gd name="connsiteX2" fmla="*/ 2733422 w 2733422"/>
                    <a:gd name="connsiteY2" fmla="*/ 220683 h 441366"/>
                    <a:gd name="connsiteX3" fmla="*/ 2512739 w 2733422"/>
                    <a:gd name="connsiteY3" fmla="*/ 441366 h 441366"/>
                    <a:gd name="connsiteX4" fmla="*/ 0 w 2733422"/>
                    <a:gd name="connsiteY4" fmla="*/ 441366 h 441366"/>
                    <a:gd name="connsiteX5" fmla="*/ 220683 w 2733422"/>
                    <a:gd name="connsiteY5" fmla="*/ 220683 h 441366"/>
                    <a:gd name="connsiteX6" fmla="*/ 0 w 2733422"/>
                    <a:gd name="connsiteY6" fmla="*/ 0 h 441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733422" h="441366">
                      <a:moveTo>
                        <a:pt x="0" y="0"/>
                      </a:moveTo>
                      <a:lnTo>
                        <a:pt x="2512739" y="0"/>
                      </a:lnTo>
                      <a:lnTo>
                        <a:pt x="2733422" y="220683"/>
                      </a:lnTo>
                      <a:lnTo>
                        <a:pt x="2512739" y="441366"/>
                      </a:lnTo>
                      <a:lnTo>
                        <a:pt x="0" y="441366"/>
                      </a:lnTo>
                      <a:lnTo>
                        <a:pt x="220683" y="22068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70F26">
                    <a:lumMod val="75000"/>
                    <a:lumOff val="25000"/>
                  </a:srgbClr>
                </a:solidFill>
                <a:ln w="25400" cap="flat" cmpd="sng" algn="ctr">
                  <a:solidFill>
                    <a:srgbClr val="FFFFFF">
                      <a:hueOff val="0"/>
                      <a:satOff val="0"/>
                      <a:lumOff val="0"/>
                      <a:alphaOff val="0"/>
                    </a:srgbClr>
                  </a:solidFill>
                  <a:prstDash val="solid"/>
                </a:ln>
                <a:effectLst/>
              </p:spPr>
              <p:txBody>
                <a:bodyPr spcFirstLastPara="0" vert="horz" wrap="square" lIns="276690" tIns="18669" rIns="239352" bIns="18669" numCol="1" spcCol="1270" anchor="ctr" anchorCtr="0">
                  <a:noAutofit/>
                </a:bodyPr>
                <a:lstStyle/>
                <a:p>
                  <a:pPr marL="0" marR="0" lvl="0" indent="0" algn="ctr" defTabSz="62230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9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×</a:t>
                  </a:r>
                  <a:r>
                    <a:rPr kumimoji="0" lang="ja-JP" altLang="en-US" sz="9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工程</a:t>
                  </a:r>
                </a:p>
              </p:txBody>
            </p:sp>
            <p:sp>
              <p:nvSpPr>
                <p:cNvPr id="32" name="フリーフォーム: 図形 31">
                  <a:extLst>
                    <a:ext uri="{FF2B5EF4-FFF2-40B4-BE49-F238E27FC236}">
                      <a16:creationId xmlns:a16="http://schemas.microsoft.com/office/drawing/2014/main" id="{07AC710F-8D3B-4BA9-DF6E-206085F3443C}"/>
                    </a:ext>
                  </a:extLst>
                </p:cNvPr>
                <p:cNvSpPr/>
                <p:nvPr/>
              </p:nvSpPr>
              <p:spPr>
                <a:xfrm>
                  <a:off x="6389369" y="1562929"/>
                  <a:ext cx="2629002" cy="441366"/>
                </a:xfrm>
                <a:custGeom>
                  <a:avLst/>
                  <a:gdLst>
                    <a:gd name="connsiteX0" fmla="*/ 0 w 2733422"/>
                    <a:gd name="connsiteY0" fmla="*/ 0 h 441366"/>
                    <a:gd name="connsiteX1" fmla="*/ 2512739 w 2733422"/>
                    <a:gd name="connsiteY1" fmla="*/ 0 h 441366"/>
                    <a:gd name="connsiteX2" fmla="*/ 2733422 w 2733422"/>
                    <a:gd name="connsiteY2" fmla="*/ 220683 h 441366"/>
                    <a:gd name="connsiteX3" fmla="*/ 2512739 w 2733422"/>
                    <a:gd name="connsiteY3" fmla="*/ 441366 h 441366"/>
                    <a:gd name="connsiteX4" fmla="*/ 0 w 2733422"/>
                    <a:gd name="connsiteY4" fmla="*/ 441366 h 441366"/>
                    <a:gd name="connsiteX5" fmla="*/ 220683 w 2733422"/>
                    <a:gd name="connsiteY5" fmla="*/ 220683 h 441366"/>
                    <a:gd name="connsiteX6" fmla="*/ 0 w 2733422"/>
                    <a:gd name="connsiteY6" fmla="*/ 0 h 441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733422" h="441366">
                      <a:moveTo>
                        <a:pt x="0" y="0"/>
                      </a:moveTo>
                      <a:lnTo>
                        <a:pt x="2512739" y="0"/>
                      </a:lnTo>
                      <a:lnTo>
                        <a:pt x="2733422" y="220683"/>
                      </a:lnTo>
                      <a:lnTo>
                        <a:pt x="2512739" y="441366"/>
                      </a:lnTo>
                      <a:lnTo>
                        <a:pt x="0" y="441366"/>
                      </a:lnTo>
                      <a:lnTo>
                        <a:pt x="220683" y="22068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70F26">
                    <a:lumMod val="75000"/>
                    <a:lumOff val="25000"/>
                  </a:srgbClr>
                </a:solidFill>
                <a:ln w="25400" cap="flat" cmpd="sng" algn="ctr">
                  <a:solidFill>
                    <a:srgbClr val="FFFFFF">
                      <a:hueOff val="0"/>
                      <a:satOff val="0"/>
                      <a:lumOff val="0"/>
                      <a:alphaOff val="0"/>
                    </a:srgbClr>
                  </a:solidFill>
                  <a:prstDash val="solid"/>
                </a:ln>
                <a:effectLst/>
              </p:spPr>
              <p:txBody>
                <a:bodyPr spcFirstLastPara="0" vert="horz" wrap="square" lIns="276690" tIns="18669" rIns="239352" bIns="18669" numCol="1" spcCol="1270" anchor="ctr" anchorCtr="0">
                  <a:noAutofit/>
                </a:bodyPr>
                <a:lstStyle/>
                <a:p>
                  <a:pPr marL="0" marR="0" lvl="0" indent="0" algn="ctr" defTabSz="62230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ja-JP" altLang="en-US" sz="1200" kern="0">
                      <a:solidFill>
                        <a:srgbClr val="FFFFFF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△△工程</a:t>
                  </a:r>
                  <a:endParaRPr kumimoji="0" lang="ja-JP" altLang="en-US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</a:endParaRPr>
                </a:p>
              </p:txBody>
            </p:sp>
            <p:sp>
              <p:nvSpPr>
                <p:cNvPr id="33" name="フリーフォーム: 図形 32">
                  <a:extLst>
                    <a:ext uri="{FF2B5EF4-FFF2-40B4-BE49-F238E27FC236}">
                      <a16:creationId xmlns:a16="http://schemas.microsoft.com/office/drawing/2014/main" id="{EB3DC616-BF20-5ED7-0EFA-7FC0FDA0B6C4}"/>
                    </a:ext>
                  </a:extLst>
                </p:cNvPr>
                <p:cNvSpPr/>
                <p:nvPr/>
              </p:nvSpPr>
              <p:spPr>
                <a:xfrm>
                  <a:off x="8745030" y="1562929"/>
                  <a:ext cx="2733422" cy="441366"/>
                </a:xfrm>
                <a:custGeom>
                  <a:avLst/>
                  <a:gdLst>
                    <a:gd name="connsiteX0" fmla="*/ 0 w 2733422"/>
                    <a:gd name="connsiteY0" fmla="*/ 0 h 441366"/>
                    <a:gd name="connsiteX1" fmla="*/ 2512739 w 2733422"/>
                    <a:gd name="connsiteY1" fmla="*/ 0 h 441366"/>
                    <a:gd name="connsiteX2" fmla="*/ 2733422 w 2733422"/>
                    <a:gd name="connsiteY2" fmla="*/ 220683 h 441366"/>
                    <a:gd name="connsiteX3" fmla="*/ 2512739 w 2733422"/>
                    <a:gd name="connsiteY3" fmla="*/ 441366 h 441366"/>
                    <a:gd name="connsiteX4" fmla="*/ 0 w 2733422"/>
                    <a:gd name="connsiteY4" fmla="*/ 441366 h 441366"/>
                    <a:gd name="connsiteX5" fmla="*/ 220683 w 2733422"/>
                    <a:gd name="connsiteY5" fmla="*/ 220683 h 441366"/>
                    <a:gd name="connsiteX6" fmla="*/ 0 w 2733422"/>
                    <a:gd name="connsiteY6" fmla="*/ 0 h 441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733422" h="441366">
                      <a:moveTo>
                        <a:pt x="0" y="0"/>
                      </a:moveTo>
                      <a:lnTo>
                        <a:pt x="2512739" y="0"/>
                      </a:lnTo>
                      <a:lnTo>
                        <a:pt x="2733422" y="220683"/>
                      </a:lnTo>
                      <a:lnTo>
                        <a:pt x="2512739" y="441366"/>
                      </a:lnTo>
                      <a:lnTo>
                        <a:pt x="0" y="441366"/>
                      </a:lnTo>
                      <a:lnTo>
                        <a:pt x="220683" y="22068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70F26">
                    <a:lumMod val="75000"/>
                    <a:lumOff val="25000"/>
                  </a:srgbClr>
                </a:solidFill>
                <a:ln w="25400" cap="flat" cmpd="sng" algn="ctr">
                  <a:solidFill>
                    <a:srgbClr val="FFFFFF">
                      <a:hueOff val="0"/>
                      <a:satOff val="0"/>
                      <a:lumOff val="0"/>
                      <a:alphaOff val="0"/>
                    </a:srgbClr>
                  </a:solidFill>
                  <a:prstDash val="solid"/>
                </a:ln>
                <a:effectLst/>
              </p:spPr>
              <p:txBody>
                <a:bodyPr spcFirstLastPara="0" vert="horz" wrap="square" lIns="276690" tIns="18669" rIns="239352" bIns="18669" numCol="1" spcCol="1270" anchor="ctr" anchorCtr="0">
                  <a:noAutofit/>
                </a:bodyPr>
                <a:lstStyle/>
                <a:p>
                  <a:pPr marL="0" marR="0" lvl="0" indent="0" algn="ctr" defTabSz="62230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ja-JP" altLang="en-US" sz="1200" kern="0">
                      <a:solidFill>
                        <a:srgbClr val="FFFFFF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■■工程</a:t>
                  </a:r>
                  <a:endParaRPr kumimoji="0" lang="ja-JP" altLang="en-US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</a:endParaRPr>
                </a:p>
              </p:txBody>
            </p:sp>
          </p:grpSp>
          <p:cxnSp>
            <p:nvCxnSpPr>
              <p:cNvPr id="12" name="直線矢印コネクタ 11">
                <a:extLst>
                  <a:ext uri="{FF2B5EF4-FFF2-40B4-BE49-F238E27FC236}">
                    <a16:creationId xmlns:a16="http://schemas.microsoft.com/office/drawing/2014/main" id="{DC466BD6-3467-9869-79C3-02D11DE797CF}"/>
                  </a:ext>
                </a:extLst>
              </p:cNvPr>
              <p:cNvCxnSpPr>
                <a:cxnSpLocks/>
                <a:stCxn id="16" idx="3"/>
              </p:cNvCxnSpPr>
              <p:nvPr/>
            </p:nvCxnSpPr>
            <p:spPr>
              <a:xfrm>
                <a:off x="2535225" y="2494908"/>
                <a:ext cx="3125567" cy="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070F26">
                    <a:lumMod val="50000"/>
                    <a:lumOff val="50000"/>
                  </a:srgbClr>
                </a:solidFill>
                <a:prstDash val="solid"/>
                <a:tailEnd type="triangle"/>
              </a:ln>
              <a:effectLst/>
            </p:spPr>
          </p:cxn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E63F009E-2272-5339-4ECD-5F21FF85AC52}"/>
                  </a:ext>
                </a:extLst>
              </p:cNvPr>
              <p:cNvSpPr/>
              <p:nvPr/>
            </p:nvSpPr>
            <p:spPr>
              <a:xfrm>
                <a:off x="2694763" y="2223339"/>
                <a:ext cx="1148845" cy="552373"/>
              </a:xfrm>
              <a:prstGeom prst="rect">
                <a:avLst/>
              </a:prstGeom>
              <a:solidFill>
                <a:srgbClr val="949494">
                  <a:lumMod val="20000"/>
                  <a:lumOff val="80000"/>
                </a:srgbClr>
              </a:solidFill>
              <a:ln w="3175" cap="flat" cmpd="sng" algn="ctr">
                <a:solidFill>
                  <a:srgbClr val="949494"/>
                </a:solidFill>
                <a:prstDash val="solid"/>
              </a:ln>
              <a:effectLst/>
            </p:spPr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100" kern="0">
                    <a:solidFill>
                      <a:srgbClr val="2E404D">
                        <a:lumMod val="50000"/>
                      </a:srgb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装置</a:t>
                </a:r>
                <a:r>
                  <a:rPr kumimoji="0" lang="en-US" altLang="ja-JP" sz="1100" kern="0">
                    <a:solidFill>
                      <a:srgbClr val="2E404D">
                        <a:lumMod val="50000"/>
                      </a:srgb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B</a:t>
                </a:r>
                <a:endParaRPr kumimoji="0" lang="en-US" altLang="ja-JP" sz="1100" b="0" i="0" u="none" strike="noStrike" kern="0" cap="none" spc="0" normalizeH="0" baseline="0" noProof="0">
                  <a:ln>
                    <a:noFill/>
                  </a:ln>
                  <a:solidFill>
                    <a:srgbClr val="2E404D">
                      <a:lumMod val="50000"/>
                    </a:srgbClr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D5DCD26-F47D-98CB-66A7-47A58BA0C7AD}"/>
                  </a:ext>
                </a:extLst>
              </p:cNvPr>
              <p:cNvSpPr/>
              <p:nvPr/>
            </p:nvSpPr>
            <p:spPr>
              <a:xfrm>
                <a:off x="4003146" y="2218721"/>
                <a:ext cx="830719" cy="552373"/>
              </a:xfrm>
              <a:prstGeom prst="rect">
                <a:avLst/>
              </a:prstGeom>
              <a:solidFill>
                <a:srgbClr val="949494">
                  <a:lumMod val="20000"/>
                  <a:lumOff val="80000"/>
                </a:srgbClr>
              </a:solidFill>
              <a:ln w="3175" cap="flat" cmpd="sng" algn="ctr">
                <a:solidFill>
                  <a:srgbClr val="949494"/>
                </a:solidFill>
                <a:prstDash val="solid"/>
              </a:ln>
              <a:effectLst/>
            </p:spPr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100" kern="0">
                    <a:solidFill>
                      <a:srgbClr val="2E404D">
                        <a:lumMod val="50000"/>
                      </a:srgb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装置</a:t>
                </a:r>
                <a:r>
                  <a:rPr kumimoji="0" lang="en-US" altLang="ja-JP" sz="1100" kern="0">
                    <a:solidFill>
                      <a:srgbClr val="2E404D">
                        <a:lumMod val="50000"/>
                      </a:srgb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C</a:t>
                </a:r>
                <a:endParaRPr kumimoji="0" lang="en-US" altLang="ja-JP" sz="1100" b="0" i="0" u="none" strike="noStrike" kern="0" cap="none" spc="0" normalizeH="0" baseline="0" noProof="0">
                  <a:ln>
                    <a:noFill/>
                  </a:ln>
                  <a:solidFill>
                    <a:srgbClr val="2E404D">
                      <a:lumMod val="50000"/>
                    </a:srgbClr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  <p:sp>
            <p:nvSpPr>
              <p:cNvPr id="15" name="正方形/長方形 14">
                <a:extLst>
                  <a:ext uri="{FF2B5EF4-FFF2-40B4-BE49-F238E27FC236}">
                    <a16:creationId xmlns:a16="http://schemas.microsoft.com/office/drawing/2014/main" id="{57F52F46-39D8-5A54-FC6D-09537932D606}"/>
                  </a:ext>
                </a:extLst>
              </p:cNvPr>
              <p:cNvSpPr/>
              <p:nvPr/>
            </p:nvSpPr>
            <p:spPr>
              <a:xfrm>
                <a:off x="5300889" y="2197517"/>
                <a:ext cx="668107" cy="1145538"/>
              </a:xfrm>
              <a:prstGeom prst="rect">
                <a:avLst/>
              </a:prstGeom>
              <a:solidFill>
                <a:srgbClr val="949494">
                  <a:lumMod val="20000"/>
                  <a:lumOff val="80000"/>
                </a:srgbClr>
              </a:solidFill>
              <a:ln w="3175" cap="flat" cmpd="sng" algn="ctr">
                <a:solidFill>
                  <a:srgbClr val="949494"/>
                </a:solidFill>
                <a:prstDash val="solid"/>
              </a:ln>
              <a:effectLst/>
            </p:spPr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100" kern="0">
                    <a:solidFill>
                      <a:srgbClr val="2E404D">
                        <a:lumMod val="50000"/>
                      </a:srgb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装置</a:t>
                </a:r>
                <a:endParaRPr kumimoji="0" lang="en-US" altLang="ja-JP" sz="1100" kern="0">
                  <a:solidFill>
                    <a:srgbClr val="2E404D">
                      <a:lumMod val="50000"/>
                    </a:srgbClr>
                  </a:solidFill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100" kern="0">
                    <a:solidFill>
                      <a:srgbClr val="2E404D">
                        <a:lumMod val="50000"/>
                      </a:srgb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D</a:t>
                </a:r>
                <a:endParaRPr kumimoji="0" lang="en-US" altLang="ja-JP" sz="1100" b="0" i="0" u="none" strike="noStrike" kern="0" cap="none" spc="0" normalizeH="0" baseline="0" noProof="0">
                  <a:ln>
                    <a:noFill/>
                  </a:ln>
                  <a:solidFill>
                    <a:srgbClr val="2E404D">
                      <a:lumMod val="50000"/>
                    </a:srgbClr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B0D60661-C1CD-2359-70FA-4C974FBC20B8}"/>
                  </a:ext>
                </a:extLst>
              </p:cNvPr>
              <p:cNvSpPr/>
              <p:nvPr/>
            </p:nvSpPr>
            <p:spPr>
              <a:xfrm>
                <a:off x="1141229" y="2218721"/>
                <a:ext cx="1393996" cy="552373"/>
              </a:xfrm>
              <a:prstGeom prst="rect">
                <a:avLst/>
              </a:prstGeom>
              <a:solidFill>
                <a:srgbClr val="949494">
                  <a:lumMod val="20000"/>
                  <a:lumOff val="80000"/>
                </a:srgbClr>
              </a:solidFill>
              <a:ln w="3175" cap="flat" cmpd="sng" algn="ctr">
                <a:solidFill>
                  <a:srgbClr val="949494"/>
                </a:solidFill>
                <a:prstDash val="solid"/>
              </a:ln>
              <a:effectLst/>
            </p:spPr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100" kern="0">
                    <a:solidFill>
                      <a:srgbClr val="2E404D">
                        <a:lumMod val="50000"/>
                      </a:srgb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装置</a:t>
                </a:r>
                <a:r>
                  <a:rPr kumimoji="0" lang="en-US" altLang="ja-JP" sz="1100" kern="0">
                    <a:solidFill>
                      <a:srgbClr val="2E404D">
                        <a:lumMod val="50000"/>
                      </a:srgb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A</a:t>
                </a:r>
                <a:endParaRPr kumimoji="0" lang="en-US" altLang="ja-JP" sz="1100" b="0" i="0" u="none" strike="noStrike" kern="0" cap="none" spc="0" normalizeH="0" baseline="0" noProof="0">
                  <a:ln>
                    <a:noFill/>
                  </a:ln>
                  <a:solidFill>
                    <a:srgbClr val="2E404D">
                      <a:lumMod val="50000"/>
                    </a:srgbClr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AD26E850-7BD5-3293-5A20-4E26517DFA4F}"/>
                  </a:ext>
                </a:extLst>
              </p:cNvPr>
              <p:cNvSpPr/>
              <p:nvPr/>
            </p:nvSpPr>
            <p:spPr>
              <a:xfrm>
                <a:off x="4949044" y="4846106"/>
                <a:ext cx="1360315" cy="875095"/>
              </a:xfrm>
              <a:prstGeom prst="rect">
                <a:avLst/>
              </a:prstGeom>
              <a:solidFill>
                <a:srgbClr val="949494">
                  <a:lumMod val="20000"/>
                  <a:lumOff val="80000"/>
                </a:srgbClr>
              </a:solidFill>
              <a:ln w="3175" cap="flat" cmpd="sng" algn="ctr">
                <a:solidFill>
                  <a:srgbClr val="949494"/>
                </a:solidFill>
                <a:prstDash val="solid"/>
              </a:ln>
              <a:effectLst/>
            </p:spPr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2E404D">
                        <a:lumMod val="50000"/>
                      </a:srgbClr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</a:rPr>
                  <a:t>装置</a:t>
                </a:r>
                <a:r>
                  <a:rPr kumimoji="0" lang="en-US" altLang="ja-JP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2E404D">
                        <a:lumMod val="50000"/>
                      </a:srgbClr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</a:rPr>
                  <a:t>E</a:t>
                </a:r>
              </a:p>
            </p:txBody>
          </p: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030D8848-6356-15F7-10B9-E641D718B5E3}"/>
                  </a:ext>
                </a:extLst>
              </p:cNvPr>
              <p:cNvSpPr/>
              <p:nvPr/>
            </p:nvSpPr>
            <p:spPr>
              <a:xfrm>
                <a:off x="6589372" y="2584427"/>
                <a:ext cx="1240751" cy="376529"/>
              </a:xfrm>
              <a:prstGeom prst="rect">
                <a:avLst/>
              </a:prstGeom>
              <a:solidFill>
                <a:srgbClr val="949494">
                  <a:lumMod val="20000"/>
                  <a:lumOff val="80000"/>
                </a:srgbClr>
              </a:solidFill>
              <a:ln w="3175" cap="flat" cmpd="sng" algn="ctr">
                <a:solidFill>
                  <a:srgbClr val="949494"/>
                </a:solidFill>
                <a:prstDash val="solid"/>
              </a:ln>
              <a:effectLst/>
            </p:spPr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100" kern="0">
                    <a:solidFill>
                      <a:srgbClr val="2E404D">
                        <a:lumMod val="50000"/>
                      </a:srgb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装置</a:t>
                </a:r>
                <a:r>
                  <a:rPr kumimoji="0" lang="en-US" altLang="ja-JP" sz="1100" kern="0">
                    <a:solidFill>
                      <a:srgbClr val="2E404D">
                        <a:lumMod val="50000"/>
                      </a:srgb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F</a:t>
                </a:r>
                <a:endParaRPr kumimoji="0" lang="en-US" altLang="ja-JP" sz="1100" b="0" i="0" u="none" strike="noStrike" kern="0" cap="none" spc="0" normalizeH="0" baseline="0" noProof="0">
                  <a:ln>
                    <a:noFill/>
                  </a:ln>
                  <a:solidFill>
                    <a:srgbClr val="2E404D">
                      <a:lumMod val="50000"/>
                    </a:srgbClr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31B2AF4F-B1C9-4A6F-0A23-97937BC79185}"/>
                  </a:ext>
                </a:extLst>
              </p:cNvPr>
              <p:cNvSpPr/>
              <p:nvPr/>
            </p:nvSpPr>
            <p:spPr>
              <a:xfrm>
                <a:off x="10263036" y="2388163"/>
                <a:ext cx="1240751" cy="780010"/>
              </a:xfrm>
              <a:prstGeom prst="rect">
                <a:avLst/>
              </a:prstGeom>
              <a:solidFill>
                <a:srgbClr val="949494">
                  <a:lumMod val="20000"/>
                  <a:lumOff val="80000"/>
                </a:srgbClr>
              </a:solidFill>
              <a:ln w="3175" cap="flat" cmpd="sng" algn="ctr">
                <a:solidFill>
                  <a:srgbClr val="949494"/>
                </a:solidFill>
                <a:prstDash val="solid"/>
              </a:ln>
              <a:effectLst/>
            </p:spPr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2E404D">
                        <a:lumMod val="50000"/>
                      </a:srgbClr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</a:rPr>
                  <a:t>装置</a:t>
                </a:r>
                <a:r>
                  <a:rPr kumimoji="0" lang="en-US" altLang="ja-JP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2E404D">
                        <a:lumMod val="50000"/>
                      </a:srgbClr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</a:rPr>
                  <a:t>I</a:t>
                </a:r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49D1F927-4DB2-D4B6-9B47-5B283C595211}"/>
                  </a:ext>
                </a:extLst>
              </p:cNvPr>
              <p:cNvSpPr/>
              <p:nvPr/>
            </p:nvSpPr>
            <p:spPr>
              <a:xfrm>
                <a:off x="9395403" y="4845118"/>
                <a:ext cx="1240751" cy="876083"/>
              </a:xfrm>
              <a:prstGeom prst="rect">
                <a:avLst/>
              </a:prstGeom>
              <a:solidFill>
                <a:srgbClr val="949494">
                  <a:lumMod val="20000"/>
                  <a:lumOff val="80000"/>
                </a:srgbClr>
              </a:solidFill>
              <a:ln w="3175" cap="flat" cmpd="sng" algn="ctr">
                <a:solidFill>
                  <a:srgbClr val="949494"/>
                </a:solidFill>
                <a:prstDash val="solid"/>
              </a:ln>
              <a:effectLst/>
            </p:spPr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2E404D">
                        <a:lumMod val="50000"/>
                      </a:srgbClr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</a:rPr>
                  <a:t>装置</a:t>
                </a:r>
                <a:r>
                  <a:rPr kumimoji="0" lang="en-US" altLang="ja-JP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2E404D">
                        <a:lumMod val="50000"/>
                      </a:srgbClr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</a:rPr>
                  <a:t>H</a:t>
                </a:r>
              </a:p>
            </p:txBody>
          </p:sp>
          <p:cxnSp>
            <p:nvCxnSpPr>
              <p:cNvPr id="21" name="直線矢印コネクタ 20">
                <a:extLst>
                  <a:ext uri="{FF2B5EF4-FFF2-40B4-BE49-F238E27FC236}">
                    <a16:creationId xmlns:a16="http://schemas.microsoft.com/office/drawing/2014/main" id="{3AB1FD71-31DB-B223-73D3-AC0B948A6313}"/>
                  </a:ext>
                </a:extLst>
              </p:cNvPr>
              <p:cNvCxnSpPr>
                <a:cxnSpLocks/>
                <a:stCxn id="15" idx="2"/>
                <a:endCxn id="17" idx="0"/>
              </p:cNvCxnSpPr>
              <p:nvPr/>
            </p:nvCxnSpPr>
            <p:spPr>
              <a:xfrm flipH="1">
                <a:off x="5629203" y="3343055"/>
                <a:ext cx="5740" cy="1503051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070F26">
                    <a:lumMod val="50000"/>
                    <a:lumOff val="50000"/>
                  </a:srgbClr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22" name="直線矢印コネクタ 21">
                <a:extLst>
                  <a:ext uri="{FF2B5EF4-FFF2-40B4-BE49-F238E27FC236}">
                    <a16:creationId xmlns:a16="http://schemas.microsoft.com/office/drawing/2014/main" id="{6A9D1CF9-D810-F3CC-1770-F77A787AA20C}"/>
                  </a:ext>
                </a:extLst>
              </p:cNvPr>
              <p:cNvCxnSpPr>
                <a:cxnSpLocks/>
                <a:stCxn id="15" idx="3"/>
                <a:endCxn id="18" idx="1"/>
              </p:cNvCxnSpPr>
              <p:nvPr/>
            </p:nvCxnSpPr>
            <p:spPr>
              <a:xfrm>
                <a:off x="5968996" y="2770287"/>
                <a:ext cx="620375" cy="2405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070F26">
                    <a:lumMod val="50000"/>
                    <a:lumOff val="50000"/>
                  </a:srgbClr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23" name="直線矢印コネクタ 22">
                <a:extLst>
                  <a:ext uri="{FF2B5EF4-FFF2-40B4-BE49-F238E27FC236}">
                    <a16:creationId xmlns:a16="http://schemas.microsoft.com/office/drawing/2014/main" id="{8B9864EC-A685-DA8F-FBDC-120133EAEC3C}"/>
                  </a:ext>
                </a:extLst>
              </p:cNvPr>
              <p:cNvCxnSpPr>
                <a:cxnSpLocks/>
                <a:stCxn id="18" idx="3"/>
                <a:endCxn id="24" idx="1"/>
              </p:cNvCxnSpPr>
              <p:nvPr/>
            </p:nvCxnSpPr>
            <p:spPr>
              <a:xfrm flipV="1">
                <a:off x="7830123" y="2770285"/>
                <a:ext cx="324529" cy="2407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070F26">
                    <a:lumMod val="50000"/>
                    <a:lumOff val="50000"/>
                  </a:srgbClr>
                </a:solidFill>
                <a:prstDash val="solid"/>
                <a:tailEnd type="triangle"/>
              </a:ln>
              <a:effectLst/>
            </p:spPr>
          </p:cxn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A08568E2-4F1E-73CB-8E1D-249AFA0A7494}"/>
                  </a:ext>
                </a:extLst>
              </p:cNvPr>
              <p:cNvSpPr/>
              <p:nvPr/>
            </p:nvSpPr>
            <p:spPr>
              <a:xfrm>
                <a:off x="8154652" y="2581203"/>
                <a:ext cx="1240751" cy="378164"/>
              </a:xfrm>
              <a:prstGeom prst="rect">
                <a:avLst/>
              </a:prstGeom>
              <a:solidFill>
                <a:srgbClr val="949494">
                  <a:lumMod val="20000"/>
                  <a:lumOff val="80000"/>
                </a:srgbClr>
              </a:solidFill>
              <a:ln w="3175" cap="flat" cmpd="sng" algn="ctr">
                <a:solidFill>
                  <a:srgbClr val="949494"/>
                </a:solidFill>
                <a:prstDash val="solid"/>
              </a:ln>
              <a:effectLst/>
            </p:spPr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ja-JP" altLang="en-US" sz="1100" kern="0">
                    <a:solidFill>
                      <a:srgbClr val="2E404D">
                        <a:lumMod val="50000"/>
                      </a:srgb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装置</a:t>
                </a:r>
                <a:r>
                  <a:rPr kumimoji="0" lang="en-US" altLang="ja-JP" sz="1100" kern="0">
                    <a:solidFill>
                      <a:srgbClr val="2E404D">
                        <a:lumMod val="50000"/>
                      </a:srgb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G</a:t>
                </a:r>
              </a:p>
            </p:txBody>
          </p:sp>
          <p:cxnSp>
            <p:nvCxnSpPr>
              <p:cNvPr id="25" name="コネクタ: カギ線 24">
                <a:extLst>
                  <a:ext uri="{FF2B5EF4-FFF2-40B4-BE49-F238E27FC236}">
                    <a16:creationId xmlns:a16="http://schemas.microsoft.com/office/drawing/2014/main" id="{72FCFF68-6703-38CE-4886-289EB39D64E2}"/>
                  </a:ext>
                </a:extLst>
              </p:cNvPr>
              <p:cNvCxnSpPr>
                <a:cxnSpLocks/>
                <a:stCxn id="17" idx="1"/>
              </p:cNvCxnSpPr>
              <p:nvPr/>
            </p:nvCxnSpPr>
            <p:spPr>
              <a:xfrm rot="10800000" flipH="1">
                <a:off x="4949044" y="2959366"/>
                <a:ext cx="351844" cy="2324288"/>
              </a:xfrm>
              <a:prstGeom prst="bentConnector4">
                <a:avLst>
                  <a:gd name="adj1" fmla="val -64972"/>
                  <a:gd name="adj2" fmla="val 100065"/>
                </a:avLst>
              </a:prstGeom>
              <a:noFill/>
              <a:ln w="28575" cap="flat" cmpd="sng" algn="ctr">
                <a:solidFill>
                  <a:srgbClr val="070F26">
                    <a:lumMod val="50000"/>
                    <a:lumOff val="50000"/>
                  </a:srgbClr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26" name="直線矢印コネクタ 25">
                <a:extLst>
                  <a:ext uri="{FF2B5EF4-FFF2-40B4-BE49-F238E27FC236}">
                    <a16:creationId xmlns:a16="http://schemas.microsoft.com/office/drawing/2014/main" id="{D5504759-BF79-9FC6-C0A7-6371AF236EFD}"/>
                  </a:ext>
                </a:extLst>
              </p:cNvPr>
              <p:cNvCxnSpPr>
                <a:cxnSpLocks/>
                <a:stCxn id="24" idx="3"/>
                <a:endCxn id="19" idx="1"/>
              </p:cNvCxnSpPr>
              <p:nvPr/>
            </p:nvCxnSpPr>
            <p:spPr>
              <a:xfrm>
                <a:off x="9395403" y="2770285"/>
                <a:ext cx="867633" cy="7883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070F26">
                    <a:lumMod val="50000"/>
                    <a:lumOff val="50000"/>
                  </a:srgbClr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27" name="コネクタ: カギ線 26">
                <a:extLst>
                  <a:ext uri="{FF2B5EF4-FFF2-40B4-BE49-F238E27FC236}">
                    <a16:creationId xmlns:a16="http://schemas.microsoft.com/office/drawing/2014/main" id="{E7518B71-CD27-9F05-59C8-B1EA66429E93}"/>
                  </a:ext>
                </a:extLst>
              </p:cNvPr>
              <p:cNvCxnSpPr>
                <a:cxnSpLocks/>
                <a:stCxn id="24" idx="2"/>
                <a:endCxn id="20" idx="0"/>
              </p:cNvCxnSpPr>
              <p:nvPr/>
            </p:nvCxnSpPr>
            <p:spPr>
              <a:xfrm rot="16200000" flipH="1">
                <a:off x="8452528" y="3281866"/>
                <a:ext cx="1885751" cy="1240751"/>
              </a:xfrm>
              <a:prstGeom prst="bentConnector3">
                <a:avLst>
                  <a:gd name="adj1" fmla="val 50000"/>
                </a:avLst>
              </a:prstGeom>
              <a:noFill/>
              <a:ln w="28575" cap="flat" cmpd="sng" algn="ctr">
                <a:solidFill>
                  <a:srgbClr val="070F26">
                    <a:lumMod val="50000"/>
                    <a:lumOff val="50000"/>
                  </a:srgbClr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28" name="コネクタ: カギ線 27">
                <a:extLst>
                  <a:ext uri="{FF2B5EF4-FFF2-40B4-BE49-F238E27FC236}">
                    <a16:creationId xmlns:a16="http://schemas.microsoft.com/office/drawing/2014/main" id="{82BF9C72-BF7A-2C20-1689-C32F3AD55614}"/>
                  </a:ext>
                </a:extLst>
              </p:cNvPr>
              <p:cNvCxnSpPr>
                <a:cxnSpLocks/>
                <a:stCxn id="20" idx="2"/>
                <a:endCxn id="13" idx="2"/>
              </p:cNvCxnSpPr>
              <p:nvPr/>
            </p:nvCxnSpPr>
            <p:spPr>
              <a:xfrm rot="5400000" flipH="1">
                <a:off x="5169738" y="875161"/>
                <a:ext cx="2945489" cy="6746593"/>
              </a:xfrm>
              <a:prstGeom prst="bentConnector3">
                <a:avLst>
                  <a:gd name="adj1" fmla="val -7761"/>
                </a:avLst>
              </a:prstGeom>
              <a:noFill/>
              <a:ln w="28575" cap="flat" cmpd="sng" algn="ctr">
                <a:solidFill>
                  <a:srgbClr val="070F26">
                    <a:lumMod val="50000"/>
                    <a:lumOff val="50000"/>
                  </a:srgbClr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29" name="コネクタ: カギ線 28">
                <a:extLst>
                  <a:ext uri="{FF2B5EF4-FFF2-40B4-BE49-F238E27FC236}">
                    <a16:creationId xmlns:a16="http://schemas.microsoft.com/office/drawing/2014/main" id="{8D69F090-D45D-CDFB-5EE7-77C42D525C91}"/>
                  </a:ext>
                </a:extLst>
              </p:cNvPr>
              <p:cNvCxnSpPr>
                <a:cxnSpLocks/>
                <a:stCxn id="20" idx="2"/>
                <a:endCxn id="14" idx="2"/>
              </p:cNvCxnSpPr>
              <p:nvPr/>
            </p:nvCxnSpPr>
            <p:spPr>
              <a:xfrm rot="5400000" flipH="1">
                <a:off x="5742089" y="1447512"/>
                <a:ext cx="2950107" cy="5597273"/>
              </a:xfrm>
              <a:prstGeom prst="bentConnector3">
                <a:avLst>
                  <a:gd name="adj1" fmla="val -7749"/>
                </a:avLst>
              </a:prstGeom>
              <a:noFill/>
              <a:ln w="28575" cap="flat" cmpd="sng" algn="ctr">
                <a:solidFill>
                  <a:srgbClr val="070F26">
                    <a:lumMod val="50000"/>
                    <a:lumOff val="50000"/>
                  </a:srgbClr>
                </a:solidFill>
                <a:prstDash val="solid"/>
                <a:tailEnd type="triangle"/>
              </a:ln>
              <a:effectLst/>
            </p:spPr>
          </p:cxnSp>
        </p:grpSp>
      </p:grp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DF56FB0A-546C-B270-A112-60A2D54CD8CC}"/>
              </a:ext>
            </a:extLst>
          </p:cNvPr>
          <p:cNvSpPr txBox="1"/>
          <p:nvPr/>
        </p:nvSpPr>
        <p:spPr>
          <a:xfrm>
            <a:off x="572341" y="3890763"/>
            <a:ext cx="10643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*工程イメージ例</a:t>
            </a:r>
          </a:p>
        </p:txBody>
      </p:sp>
    </p:spTree>
    <p:extLst>
      <p:ext uri="{BB962C8B-B14F-4D97-AF65-F5344CB8AC3E}">
        <p14:creationId xmlns:p14="http://schemas.microsoft.com/office/powerpoint/2010/main" val="961485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4D73D1BFE876BF43A760BAD664AB1D72" ma:contentTypeVersion="14" ma:contentTypeDescription="新しいドキュメントを作成します。" ma:contentTypeScope="" ma:versionID="0c4b0bc861770439251bf0bac9161e16">
  <xsd:schema xmlns:xsd="http://www.w3.org/2001/XMLSchema" xmlns:xs="http://www.w3.org/2001/XMLSchema" xmlns:p="http://schemas.microsoft.com/office/2006/metadata/properties" xmlns:ns2="214b20f3-dc60-4cab-848d-340fa6b0231d" xmlns:ns3="623cf6b6-8c1c-4441-af41-7baf7c9a28aa" targetNamespace="http://schemas.microsoft.com/office/2006/metadata/properties" ma:root="true" ma:fieldsID="ea54b94374254d440ad4d96b10ed679d" ns2:_="" ns3:_="">
    <xsd:import namespace="214b20f3-dc60-4cab-848d-340fa6b0231d"/>
    <xsd:import namespace="623cf6b6-8c1c-4441-af41-7baf7c9a28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4b20f3-dc60-4cab-848d-340fa6b023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f6a3f5ef-cd54-4ef7-b1b9-4a46cb3bb5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3cf6b6-8c1c-4441-af41-7baf7c9a28a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ee52b66-7f8f-4b3d-99f6-ab1b8af1adfc}" ma:internalName="TaxCatchAll" ma:showField="CatchAllData" ma:web="623cf6b6-8c1c-4441-af41-7baf7c9a28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14b20f3-dc60-4cab-848d-340fa6b0231d">
      <Terms xmlns="http://schemas.microsoft.com/office/infopath/2007/PartnerControls"/>
    </lcf76f155ced4ddcb4097134ff3c332f>
    <TaxCatchAll xmlns="623cf6b6-8c1c-4441-af41-7baf7c9a28aa" xsi:nil="true"/>
  </documentManagement>
</p:properties>
</file>

<file path=customXml/itemProps1.xml><?xml version="1.0" encoding="utf-8"?>
<ds:datastoreItem xmlns:ds="http://schemas.openxmlformats.org/officeDocument/2006/customXml" ds:itemID="{DABF6D9D-CB07-4F2B-B4B4-5666DDF89E24}"/>
</file>

<file path=customXml/itemProps2.xml><?xml version="1.0" encoding="utf-8"?>
<ds:datastoreItem xmlns:ds="http://schemas.openxmlformats.org/officeDocument/2006/customXml" ds:itemID="{2A1966D0-4752-43E8-9699-C77B15872213}"/>
</file>

<file path=customXml/itemProps3.xml><?xml version="1.0" encoding="utf-8"?>
<ds:datastoreItem xmlns:ds="http://schemas.openxmlformats.org/officeDocument/2006/customXml" ds:itemID="{C9B4B36D-290E-42E8-AE8D-4EC31C9D7F0D}"/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667</Words>
  <Application>Microsoft Office PowerPoint</Application>
  <PresentationFormat>ワイド画面</PresentationFormat>
  <Paragraphs>87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Meiryo UI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GIO清見</dc:creator>
  <cp:lastModifiedBy>GIO清見</cp:lastModifiedBy>
  <cp:revision>2</cp:revision>
  <dcterms:created xsi:type="dcterms:W3CDTF">2026-07-16T02:52:08Z</dcterms:created>
  <dcterms:modified xsi:type="dcterms:W3CDTF">2026-07-16T03:02:57Z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374400</vt:r8>
  </property>
  <property fmtid="{D5CDD505-2E9C-101B-9397-08002B2CF9AE}" pid="3" name="MediaServiceImageTags">
    <vt:lpwstr/>
  </property>
  <property fmtid="{D5CDD505-2E9C-101B-9397-08002B2CF9AE}" pid="4" name="ContentTypeId">
    <vt:lpwstr>0x0101004D73D1BFE876BF43A760BAD664AB1D72</vt:lpwstr>
  </property>
</Properties>
</file>