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1.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2.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2.xml" ContentType="application/vnd.openxmlformats-officedocument.presentationml.tags+xml"/>
  <Override PartName="/ppt/notesSlides/notesSlide6.xml" ContentType="application/vnd.openxmlformats-officedocument.presentationml.notesSlide+xml"/>
  <Override PartName="/ppt/tags/tag23.xml" ContentType="application/vnd.openxmlformats-officedocument.presentationml.tags+xml"/>
  <Override PartName="/ppt/notesSlides/notesSlide7.xml" ContentType="application/vnd.openxmlformats-officedocument.presentationml.notesSlide+xml"/>
  <Override PartName="/ppt/tags/tag24.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5.xml" ContentType="application/vnd.openxmlformats-officedocument.presentationml.tags+xml"/>
  <Override PartName="/ppt/notesSlides/notesSlide10.xml" ContentType="application/vnd.openxmlformats-officedocument.presentationml.notesSlide+xml"/>
  <Override PartName="/ppt/tags/tag26.xml" ContentType="application/vnd.openxmlformats-officedocument.presentationml.tags+xml"/>
  <Override PartName="/ppt/notesSlides/notesSlide11.xml" ContentType="application/vnd.openxmlformats-officedocument.presentationml.notesSlide+xml"/>
  <Override PartName="/ppt/tags/tag27.xml" ContentType="application/vnd.openxmlformats-officedocument.presentationml.tags+xml"/>
  <Override PartName="/ppt/notesSlides/notesSlide12.xml" ContentType="application/vnd.openxmlformats-officedocument.presentationml.notesSlide+xml"/>
  <Override PartName="/ppt/tags/tag28.xml" ContentType="application/vnd.openxmlformats-officedocument.presentationml.tags+xml"/>
  <Override PartName="/ppt/notesSlides/notesSlide1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31.xml" ContentType="application/vnd.openxmlformats-officedocument.presentationml.tags+xml"/>
  <Override PartName="/ppt/notesSlides/notesSlide16.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35.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5117" r:id="rId4"/>
    <p:sldMasterId id="2147485120" r:id="rId5"/>
  </p:sldMasterIdLst>
  <p:notesMasterIdLst>
    <p:notesMasterId r:id="rId43"/>
  </p:notesMasterIdLst>
  <p:handoutMasterIdLst>
    <p:handoutMasterId r:id="rId44"/>
  </p:handoutMasterIdLst>
  <p:sldIdLst>
    <p:sldId id="2145705059" r:id="rId6"/>
    <p:sldId id="2145705341" r:id="rId7"/>
    <p:sldId id="2145705333" r:id="rId8"/>
    <p:sldId id="2147483253" r:id="rId9"/>
    <p:sldId id="2147483278" r:id="rId10"/>
    <p:sldId id="2147483279" r:id="rId11"/>
    <p:sldId id="267" r:id="rId12"/>
    <p:sldId id="2147483290" r:id="rId13"/>
    <p:sldId id="2147483260" r:id="rId14"/>
    <p:sldId id="2147483291" r:id="rId15"/>
    <p:sldId id="2147483261" r:id="rId16"/>
    <p:sldId id="2147483287" r:id="rId17"/>
    <p:sldId id="2147483280" r:id="rId18"/>
    <p:sldId id="2145705297" r:id="rId19"/>
    <p:sldId id="2147483264" r:id="rId20"/>
    <p:sldId id="2147483285" r:id="rId21"/>
    <p:sldId id="2147483292" r:id="rId22"/>
    <p:sldId id="2147483266" r:id="rId23"/>
    <p:sldId id="2147483267" r:id="rId24"/>
    <p:sldId id="2147483281" r:id="rId25"/>
    <p:sldId id="2147483268" r:id="rId26"/>
    <p:sldId id="2145705279" r:id="rId27"/>
    <p:sldId id="2147483269" r:id="rId28"/>
    <p:sldId id="2147483257" r:id="rId29"/>
    <p:sldId id="2147483288" r:id="rId30"/>
    <p:sldId id="2145705281" r:id="rId31"/>
    <p:sldId id="2147483265" r:id="rId32"/>
    <p:sldId id="2145705319" r:id="rId33"/>
    <p:sldId id="2145705301" r:id="rId34"/>
    <p:sldId id="2145705321" r:id="rId35"/>
    <p:sldId id="2145705266" r:id="rId36"/>
    <p:sldId id="2147483274" r:id="rId37"/>
    <p:sldId id="2147483293" r:id="rId38"/>
    <p:sldId id="2147483283" r:id="rId39"/>
    <p:sldId id="2147483275" r:id="rId40"/>
    <p:sldId id="2147483276" r:id="rId41"/>
    <p:sldId id="2147483277" r:id="rId42"/>
  </p:sldIdLst>
  <p:sldSz cx="12192000" cy="6858000"/>
  <p:notesSz cx="6735763" cy="9866313"/>
  <p:custShowLst>
    <p:custShow name="Format Guide Workshop" id="0">
      <p:sldLst/>
    </p:custShow>
  </p:custShowLst>
  <p:custDataLst>
    <p:tags r:id="rId4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2137" userDrawn="1">
          <p15:clr>
            <a:srgbClr val="A4A3A4"/>
          </p15:clr>
        </p15:guide>
        <p15:guide id="4"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 id="{D7196B27-488A-30CC-C779-D3B9019C9E6D}" name="Koide, Takuro" initials="TK" userId="S::takkoide@tohmatsu.co.jp::f02cd107-dc5b-48b0-92d5-1240a707635e" providerId="AD"/>
  <p188:author id="{C3DF256C-822C-8FD5-4813-E065C786FA54}" name="永岡 夢乃" initials="夢永" userId="S::nagaoka-yumeno@meti.go.jp::2a80668b-4a17-4e37-96c3-3712b8babfe2" providerId="AD"/>
  <p188:author id="{826ECC78-F152-6218-F1F4-8E5D7EC99894}" name="GIO地主" initials="GI" userId="S::yasuhiko-jinushi@teitanso.or.jp::2821ec41-8557-456b-9d00-c07ff4015fa6" providerId="AD"/>
  <p188:author id="{71E32DF0-9F29-BBD5-34BE-6CDCCCE44488}" name="Matsushita, Itsuki" initials="IM" userId="S::imatsushita@tohmatsu.co.jp::eb164d96-db99-4ae7-9d67-a54e5ec5555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BFBF"/>
    <a:srgbClr val="969696"/>
    <a:srgbClr val="3D5B79"/>
    <a:srgbClr val="F79646"/>
    <a:srgbClr val="CCECFF"/>
    <a:srgbClr val="FFFFF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2D9B85-5CA1-4C8D-B2D9-03CB0CDEAEF6}" v="2" dt="2026-06-15T03:58:34.3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0" d="100"/>
          <a:sy n="120" d="100"/>
        </p:scale>
        <p:origin x="96" y="294"/>
      </p:cViewPr>
      <p:guideLst>
        <p:guide orient="horz" pos="2137"/>
        <p:guide pos="3840"/>
      </p:guideLst>
    </p:cSldViewPr>
  </p:slideViewPr>
  <p:notesTextViewPr>
    <p:cViewPr>
      <p:scale>
        <a:sx n="1" d="1"/>
        <a:sy n="1" d="1"/>
      </p:scale>
      <p:origin x="0" y="0"/>
    </p:cViewPr>
  </p:notesTextViewPr>
  <p:notesViewPr>
    <p:cSldViewPr snapToGrid="0">
      <p:cViewPr varScale="1">
        <p:scale>
          <a:sx n="93" d="100"/>
          <a:sy n="93" d="100"/>
        </p:scale>
        <p:origin x="268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ags" Target="tags/tag1.xml"/><Relationship Id="rId53" Type="http://schemas.microsoft.com/office/2018/10/relationships/authors" Target="authors.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handoutMaster" Target="handoutMasters/handoutMaster1.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3.xml"/><Relationship Id="rId51"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commentAuthors" Target="commentAuthors.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O地主" userId="S::yasuhiko-jinushi@teitanso.or.jp::2821ec41-8557-456b-9d00-c07ff4015fa6" providerId="AD" clId="Web-{9EA41C0B-9F64-C953-971B-2E42DEE26D70}"/>
    <pc:docChg chg="modSld">
      <pc:chgData name="GIO地主" userId="S::yasuhiko-jinushi@teitanso.or.jp::2821ec41-8557-456b-9d00-c07ff4015fa6" providerId="AD" clId="Web-{9EA41C0B-9F64-C953-971B-2E42DEE26D70}" dt="2026-04-01T00:38:39.847" v="3"/>
      <pc:docMkLst>
        <pc:docMk/>
      </pc:docMkLst>
      <pc:sldChg chg="delSp">
        <pc:chgData name="GIO地主" userId="S::yasuhiko-jinushi@teitanso.or.jp::2821ec41-8557-456b-9d00-c07ff4015fa6" providerId="AD" clId="Web-{9EA41C0B-9F64-C953-971B-2E42DEE26D70}" dt="2026-04-01T00:38:39.847" v="3"/>
        <pc:sldMkLst>
          <pc:docMk/>
          <pc:sldMk cId="3588035542" sldId="2147483260"/>
        </pc:sldMkLst>
      </pc:sldChg>
    </pc:docChg>
  </pc:docChgLst>
  <pc:docChgLst>
    <pc:chgData name="永岡 夢乃" userId="2a80668b-4a17-4e37-96c3-3712b8babfe2" providerId="ADAL" clId="{E8DE9775-231F-4449-ACC3-14282B285823}"/>
    <pc:docChg chg="undo redo custSel addSld delSld modSld sldOrd">
      <pc:chgData name="永岡 夢乃" userId="2a80668b-4a17-4e37-96c3-3712b8babfe2" providerId="ADAL" clId="{E8DE9775-231F-4449-ACC3-14282B285823}" dt="2026-04-28T06:49:05.681" v="17128" actId="14100"/>
      <pc:docMkLst>
        <pc:docMk/>
      </pc:docMkLst>
      <pc:sldChg chg="addSp delSp modSp mod">
        <pc:chgData name="永岡 夢乃" userId="2a80668b-4a17-4e37-96c3-3712b8babfe2" providerId="ADAL" clId="{E8DE9775-231F-4449-ACC3-14282B285823}" dt="2026-04-27T09:42:43.824" v="17048" actId="14100"/>
        <pc:sldMkLst>
          <pc:docMk/>
          <pc:sldMk cId="4228551859" sldId="2145705297"/>
        </pc:sldMkLst>
      </pc:sldChg>
      <pc:sldChg chg="add">
        <pc:chgData name="永岡 夢乃" userId="2a80668b-4a17-4e37-96c3-3712b8babfe2" providerId="ADAL" clId="{E8DE9775-231F-4449-ACC3-14282B285823}" dt="2026-04-24T12:19:31.893" v="9897"/>
        <pc:sldMkLst>
          <pc:docMk/>
          <pc:sldMk cId="1627806343" sldId="2145705301"/>
        </pc:sldMkLst>
      </pc:sldChg>
      <pc:sldChg chg="add">
        <pc:chgData name="永岡 夢乃" userId="2a80668b-4a17-4e37-96c3-3712b8babfe2" providerId="ADAL" clId="{E8DE9775-231F-4449-ACC3-14282B285823}" dt="2026-04-27T09:41:26.972" v="17032"/>
        <pc:sldMkLst>
          <pc:docMk/>
          <pc:sldMk cId="348472552" sldId="2145705319"/>
        </pc:sldMkLst>
      </pc:sldChg>
      <pc:sldChg chg="add">
        <pc:chgData name="永岡 夢乃" userId="2a80668b-4a17-4e37-96c3-3712b8babfe2" providerId="ADAL" clId="{E8DE9775-231F-4449-ACC3-14282B285823}" dt="2026-04-24T12:19:38.619" v="9898"/>
        <pc:sldMkLst>
          <pc:docMk/>
          <pc:sldMk cId="3830264910" sldId="2145705321"/>
        </pc:sldMkLst>
      </pc:sldChg>
      <pc:sldChg chg="modSp mod modCm">
        <pc:chgData name="永岡 夢乃" userId="2a80668b-4a17-4e37-96c3-3712b8babfe2" providerId="ADAL" clId="{E8DE9775-231F-4449-ACC3-14282B285823}" dt="2026-04-27T08:34:05.179" v="16972" actId="13926"/>
        <pc:sldMkLst>
          <pc:docMk/>
          <pc:sldMk cId="711822072" sldId="2145705333"/>
        </pc:sldMkLst>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7T08:27:53.401" v="16897" actId="20577"/>
              <pc2:cmMkLst xmlns:pc2="http://schemas.microsoft.com/office/powerpoint/2019/9/main/command">
                <pc:docMk/>
                <pc:sldMk cId="711822072" sldId="2145705333"/>
                <pc2:cmMk id="{5B525E43-770F-4603-A611-E72B44504552}"/>
              </pc2:cmMkLst>
            </pc226:cmChg>
            <pc226:cmChg xmlns:pc226="http://schemas.microsoft.com/office/powerpoint/2022/06/main/command" chg="mod">
              <pc226:chgData name="永岡 夢乃" userId="2a80668b-4a17-4e37-96c3-3712b8babfe2" providerId="ADAL" clId="{E8DE9775-231F-4449-ACC3-14282B285823}" dt="2026-04-27T08:27:53.401" v="16897" actId="20577"/>
              <pc2:cmMkLst xmlns:pc2="http://schemas.microsoft.com/office/powerpoint/2019/9/main/command">
                <pc:docMk/>
                <pc:sldMk cId="711822072" sldId="2145705333"/>
                <pc2:cmMk id="{CD3B2EEF-18D8-466E-B989-5297D8EA8A1E}"/>
              </pc2:cmMkLst>
            </pc226:cmChg>
          </p:ext>
        </pc:extLst>
      </pc:sldChg>
      <pc:sldChg chg="delSp modSp mod modCm">
        <pc:chgData name="永岡 夢乃" userId="2a80668b-4a17-4e37-96c3-3712b8babfe2" providerId="ADAL" clId="{E8DE9775-231F-4449-ACC3-14282B285823}" dt="2026-04-27T09:46:28.555" v="17072" actId="1036"/>
        <pc:sldMkLst>
          <pc:docMk/>
          <pc:sldMk cId="3776737121" sldId="2147483253"/>
        </pc:sldMkLst>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7T08:28:11.761" v="16943" actId="20577"/>
              <pc2:cmMkLst xmlns:pc2="http://schemas.microsoft.com/office/powerpoint/2019/9/main/command">
                <pc:docMk/>
                <pc:sldMk cId="3776737121" sldId="2147483253"/>
                <pc2:cmMk id="{446738D8-8E34-4ABC-B0A3-FECA7D8C9CFA}"/>
              </pc2:cmMkLst>
            </pc226:cmChg>
          </p:ext>
        </pc:extLst>
      </pc:sldChg>
      <pc:sldChg chg="delSp modSp mod modShow">
        <pc:chgData name="永岡 夢乃" userId="2a80668b-4a17-4e37-96c3-3712b8babfe2" providerId="ADAL" clId="{E8DE9775-231F-4449-ACC3-14282B285823}" dt="2026-04-28T06:48:25.352" v="17116" actId="20577"/>
        <pc:sldMkLst>
          <pc:docMk/>
          <pc:sldMk cId="2744319084" sldId="2147483257"/>
        </pc:sldMkLst>
      </pc:sldChg>
      <pc:sldChg chg="add del">
        <pc:chgData name="永岡 夢乃" userId="2a80668b-4a17-4e37-96c3-3712b8babfe2" providerId="ADAL" clId="{E8DE9775-231F-4449-ACC3-14282B285823}" dt="2026-04-27T07:05:31.965" v="14016" actId="47"/>
        <pc:sldMkLst>
          <pc:docMk/>
          <pc:sldMk cId="2442673566" sldId="2147483258"/>
        </pc:sldMkLst>
      </pc:sldChg>
      <pc:sldChg chg="del">
        <pc:chgData name="永岡 夢乃" userId="2a80668b-4a17-4e37-96c3-3712b8babfe2" providerId="ADAL" clId="{E8DE9775-231F-4449-ACC3-14282B285823}" dt="2026-04-24T12:13:55.586" v="9483" actId="47"/>
        <pc:sldMkLst>
          <pc:docMk/>
          <pc:sldMk cId="2070990975" sldId="2147483259"/>
        </pc:sldMkLst>
      </pc:sldChg>
      <pc:sldChg chg="addSp delSp modSp mod ord modCm">
        <pc:chgData name="永岡 夢乃" userId="2a80668b-4a17-4e37-96c3-3712b8babfe2" providerId="ADAL" clId="{E8DE9775-231F-4449-ACC3-14282B285823}" dt="2026-04-27T10:09:31.668" v="17102"/>
        <pc:sldMkLst>
          <pc:docMk/>
          <pc:sldMk cId="3588035542" sldId="2147483260"/>
        </pc:sldMkLst>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0T01:52:18.820" v="2692" actId="20577"/>
              <pc2:cmMkLst xmlns:pc2="http://schemas.microsoft.com/office/powerpoint/2019/9/main/command">
                <pc:docMk/>
                <pc:sldMk cId="3588035542" sldId="2147483260"/>
                <pc2:cmMk id="{C21D150C-7302-4A45-BA7E-FF7FFB20641C}"/>
              </pc2:cmMkLst>
            </pc226:cmChg>
            <pc226:cmChg xmlns:pc226="http://schemas.microsoft.com/office/powerpoint/2022/06/main/command" chg="mod">
              <pc226:chgData name="永岡 夢乃" userId="2a80668b-4a17-4e37-96c3-3712b8babfe2" providerId="ADAL" clId="{E8DE9775-231F-4449-ACC3-14282B285823}" dt="2026-04-20T01:52:18.820" v="2692" actId="20577"/>
              <pc2:cmMkLst xmlns:pc2="http://schemas.microsoft.com/office/powerpoint/2019/9/main/command">
                <pc:docMk/>
                <pc:sldMk cId="3588035542" sldId="2147483260"/>
                <pc2:cmMk id="{D2EB911D-704A-47A6-BCB7-BC5F8888C819}"/>
              </pc2:cmMkLst>
            </pc226:cmChg>
            <pc226:cmChg xmlns:pc226="http://schemas.microsoft.com/office/powerpoint/2022/06/main/command" chg="mod">
              <pc226:chgData name="永岡 夢乃" userId="2a80668b-4a17-4e37-96c3-3712b8babfe2" providerId="ADAL" clId="{E8DE9775-231F-4449-ACC3-14282B285823}" dt="2026-04-20T01:52:18.820" v="2692" actId="20577"/>
              <pc2:cmMkLst xmlns:pc2="http://schemas.microsoft.com/office/powerpoint/2019/9/main/command">
                <pc:docMk/>
                <pc:sldMk cId="3588035542" sldId="2147483260"/>
                <pc2:cmMk id="{4F180AA9-E586-4C67-AE65-2527B04FA60D}"/>
              </pc2:cmMkLst>
            </pc226:cmChg>
            <pc226:cmChg xmlns:pc226="http://schemas.microsoft.com/office/powerpoint/2022/06/main/command" chg="mod">
              <pc226:chgData name="永岡 夢乃" userId="2a80668b-4a17-4e37-96c3-3712b8babfe2" providerId="ADAL" clId="{E8DE9775-231F-4449-ACC3-14282B285823}" dt="2026-04-20T01:52:18.820" v="2692" actId="20577"/>
              <pc2:cmMkLst xmlns:pc2="http://schemas.microsoft.com/office/powerpoint/2019/9/main/command">
                <pc:docMk/>
                <pc:sldMk cId="3588035542" sldId="2147483260"/>
                <pc2:cmMk id="{A30440E9-1549-455A-A7D4-30E5E0C090C8}"/>
              </pc2:cmMkLst>
            </pc226:cmChg>
          </p:ext>
        </pc:extLst>
      </pc:sldChg>
      <pc:sldChg chg="modSp mod">
        <pc:chgData name="永岡 夢乃" userId="2a80668b-4a17-4e37-96c3-3712b8babfe2" providerId="ADAL" clId="{E8DE9775-231F-4449-ACC3-14282B285823}" dt="2026-04-27T05:41:24.277" v="11380" actId="20577"/>
        <pc:sldMkLst>
          <pc:docMk/>
          <pc:sldMk cId="251890104" sldId="2147483261"/>
        </pc:sldMkLst>
      </pc:sldChg>
      <pc:sldChg chg="modSp mod">
        <pc:chgData name="永岡 夢乃" userId="2a80668b-4a17-4e37-96c3-3712b8babfe2" providerId="ADAL" clId="{E8DE9775-231F-4449-ACC3-14282B285823}" dt="2026-04-27T08:21:44.530" v="16517"/>
        <pc:sldMkLst>
          <pc:docMk/>
          <pc:sldMk cId="2385761698" sldId="2147483264"/>
        </pc:sldMkLst>
      </pc:sldChg>
      <pc:sldChg chg="modSp add mod">
        <pc:chgData name="永岡 夢乃" userId="2a80668b-4a17-4e37-96c3-3712b8babfe2" providerId="ADAL" clId="{E8DE9775-231F-4449-ACC3-14282B285823}" dt="2026-04-27T10:04:00.189" v="17100"/>
        <pc:sldMkLst>
          <pc:docMk/>
          <pc:sldMk cId="652920110" sldId="2147483265"/>
        </pc:sldMkLst>
      </pc:sldChg>
      <pc:sldChg chg="modSp mod">
        <pc:chgData name="永岡 夢乃" userId="2a80668b-4a17-4e37-96c3-3712b8babfe2" providerId="ADAL" clId="{E8DE9775-231F-4449-ACC3-14282B285823}" dt="2026-04-27T08:22:00.248" v="16536"/>
        <pc:sldMkLst>
          <pc:docMk/>
          <pc:sldMk cId="1632062338" sldId="2147483266"/>
        </pc:sldMkLst>
      </pc:sldChg>
      <pc:sldChg chg="modSp mod">
        <pc:chgData name="永岡 夢乃" userId="2a80668b-4a17-4e37-96c3-3712b8babfe2" providerId="ADAL" clId="{E8DE9775-231F-4449-ACC3-14282B285823}" dt="2026-04-28T06:48:10.305" v="17108" actId="207"/>
        <pc:sldMkLst>
          <pc:docMk/>
          <pc:sldMk cId="1785362283" sldId="2147483267"/>
        </pc:sldMkLst>
      </pc:sldChg>
      <pc:sldChg chg="modSp mod">
        <pc:chgData name="永岡 夢乃" userId="2a80668b-4a17-4e37-96c3-3712b8babfe2" providerId="ADAL" clId="{E8DE9775-231F-4449-ACC3-14282B285823}" dt="2026-04-27T08:22:12.188" v="16556"/>
        <pc:sldMkLst>
          <pc:docMk/>
          <pc:sldMk cId="483889712" sldId="2147483268"/>
        </pc:sldMkLst>
      </pc:sldChg>
      <pc:sldChg chg="modSp mod">
        <pc:chgData name="永岡 夢乃" userId="2a80668b-4a17-4e37-96c3-3712b8babfe2" providerId="ADAL" clId="{E8DE9775-231F-4449-ACC3-14282B285823}" dt="2026-04-28T06:49:05.681" v="17128" actId="14100"/>
        <pc:sldMkLst>
          <pc:docMk/>
          <pc:sldMk cId="1208978973" sldId="2147483269"/>
        </pc:sldMkLst>
      </pc:sldChg>
      <pc:sldChg chg="add del mod modShow">
        <pc:chgData name="永岡 夢乃" userId="2a80668b-4a17-4e37-96c3-3712b8babfe2" providerId="ADAL" clId="{E8DE9775-231F-4449-ACC3-14282B285823}" dt="2026-04-27T07:44:41.098" v="15779" actId="47"/>
        <pc:sldMkLst>
          <pc:docMk/>
          <pc:sldMk cId="3211419583" sldId="2147483270"/>
        </pc:sldMkLst>
      </pc:sldChg>
      <pc:sldChg chg="modSp mod">
        <pc:chgData name="永岡 夢乃" userId="2a80668b-4a17-4e37-96c3-3712b8babfe2" providerId="ADAL" clId="{E8DE9775-231F-4449-ACC3-14282B285823}" dt="2026-04-27T11:04:20.352" v="17107"/>
        <pc:sldMkLst>
          <pc:docMk/>
          <pc:sldMk cId="2718747526" sldId="2147483274"/>
        </pc:sldMkLst>
      </pc:sldChg>
      <pc:sldChg chg="modSp mod">
        <pc:chgData name="永岡 夢乃" userId="2a80668b-4a17-4e37-96c3-3712b8babfe2" providerId="ADAL" clId="{E8DE9775-231F-4449-ACC3-14282B285823}" dt="2026-04-27T05:14:19.219" v="11011" actId="20577"/>
        <pc:sldMkLst>
          <pc:docMk/>
          <pc:sldMk cId="141004051" sldId="2147483278"/>
        </pc:sldMkLst>
      </pc:sldChg>
      <pc:sldChg chg="modSp mod">
        <pc:chgData name="永岡 夢乃" userId="2a80668b-4a17-4e37-96c3-3712b8babfe2" providerId="ADAL" clId="{E8DE9775-231F-4449-ACC3-14282B285823}" dt="2026-04-27T06:56:29.701" v="13887" actId="20577"/>
        <pc:sldMkLst>
          <pc:docMk/>
          <pc:sldMk cId="2435530179" sldId="2147483280"/>
        </pc:sldMkLst>
      </pc:sldChg>
      <pc:sldChg chg="modSp mod">
        <pc:chgData name="永岡 夢乃" userId="2a80668b-4a17-4e37-96c3-3712b8babfe2" providerId="ADAL" clId="{E8DE9775-231F-4449-ACC3-14282B285823}" dt="2026-04-27T08:22:07.951" v="16550"/>
        <pc:sldMkLst>
          <pc:docMk/>
          <pc:sldMk cId="403127562" sldId="2147483281"/>
        </pc:sldMkLst>
      </pc:sldChg>
      <pc:sldChg chg="modSp mod">
        <pc:chgData name="永岡 夢乃" userId="2a80668b-4a17-4e37-96c3-3712b8babfe2" providerId="ADAL" clId="{E8DE9775-231F-4449-ACC3-14282B285823}" dt="2026-04-27T08:21:48.108" v="16523"/>
        <pc:sldMkLst>
          <pc:docMk/>
          <pc:sldMk cId="416859196" sldId="2147483285"/>
        </pc:sldMkLst>
      </pc:sldChg>
      <pc:sldChg chg="addSp modSp mod modCm">
        <pc:chgData name="永岡 夢乃" userId="2a80668b-4a17-4e37-96c3-3712b8babfe2" providerId="ADAL" clId="{E8DE9775-231F-4449-ACC3-14282B285823}" dt="2026-04-27T06:55:11.817" v="13869" actId="20577"/>
        <pc:sldMkLst>
          <pc:docMk/>
          <pc:sldMk cId="2209770362" sldId="2147483287"/>
        </pc:sldMkLst>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7T05:37:48.845" v="11156" actId="20577"/>
              <pc2:cmMkLst xmlns:pc2="http://schemas.microsoft.com/office/powerpoint/2019/9/main/command">
                <pc:docMk/>
                <pc:sldMk cId="2209770362" sldId="2147483287"/>
                <pc2:cmMk id="{F63308A2-85DC-42BE-A977-74C3075CA48A}"/>
              </pc2:cmMkLst>
            </pc226:cmChg>
          </p:ext>
        </pc:extLst>
      </pc:sldChg>
      <pc:sldChg chg="modSp mod modCm">
        <pc:chgData name="永岡 夢乃" userId="2a80668b-4a17-4e37-96c3-3712b8babfe2" providerId="ADAL" clId="{E8DE9775-231F-4449-ACC3-14282B285823}" dt="2026-04-27T07:40:32.148" v="15620"/>
        <pc:sldMkLst>
          <pc:docMk/>
          <pc:sldMk cId="4117899772" sldId="2147483288"/>
        </pc:sldMkLst>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7T07:40:32.132" v="15617" actId="20577"/>
              <pc2:cmMkLst xmlns:pc2="http://schemas.microsoft.com/office/powerpoint/2019/9/main/command">
                <pc:docMk/>
                <pc:sldMk cId="4117899772" sldId="2147483288"/>
                <pc2:cmMk id="{F90B64D0-F0D2-49CC-968F-4E7601EE7CDE}"/>
              </pc2:cmMkLst>
            </pc226:cmChg>
          </p:ext>
        </pc:extLst>
      </pc:sldChg>
      <pc:sldChg chg="modSp del mod ord">
        <pc:chgData name="永岡 夢乃" userId="2a80668b-4a17-4e37-96c3-3712b8babfe2" providerId="ADAL" clId="{E8DE9775-231F-4449-ACC3-14282B285823}" dt="2026-04-27T07:12:49.308" v="14305" actId="47"/>
        <pc:sldMkLst>
          <pc:docMk/>
          <pc:sldMk cId="2474752070" sldId="2147483289"/>
        </pc:sldMkLst>
      </pc:sldChg>
      <pc:sldChg chg="delSp modSp add mod modCm">
        <pc:chgData name="永岡 夢乃" userId="2a80668b-4a17-4e37-96c3-3712b8babfe2" providerId="ADAL" clId="{E8DE9775-231F-4449-ACC3-14282B285823}" dt="2026-04-27T07:29:45.891" v="14864"/>
        <pc:sldMkLst>
          <pc:docMk/>
          <pc:sldMk cId="1410859663" sldId="2147483290"/>
        </pc:sldMkLst>
        <pc:extLst>
          <p:ext xmlns:p="http://schemas.openxmlformats.org/presentationml/2006/main" uri="{D6D511B9-2390-475A-947B-AFAB55BFBCF1}">
            <pc226:cmChg xmlns:pc226="http://schemas.microsoft.com/office/powerpoint/2022/06/main/command" chg="mod">
              <pc226:chgData name="永岡 夢乃" userId="2a80668b-4a17-4e37-96c3-3712b8babfe2" providerId="ADAL" clId="{E8DE9775-231F-4449-ACC3-14282B285823}" dt="2026-04-27T04:45:34.888" v="10553" actId="20577"/>
              <pc2:cmMkLst xmlns:pc2="http://schemas.microsoft.com/office/powerpoint/2019/9/main/command">
                <pc:docMk/>
                <pc:sldMk cId="1410859663" sldId="2147483290"/>
                <pc2:cmMk id="{DBEB2954-E031-44E8-9BFB-30D3BCC8CDA9}"/>
              </pc2:cmMkLst>
            </pc226:cmChg>
            <pc226:cmChg xmlns:pc226="http://schemas.microsoft.com/office/powerpoint/2022/06/main/command" chg="mod">
              <pc226:chgData name="永岡 夢乃" userId="2a80668b-4a17-4e37-96c3-3712b8babfe2" providerId="ADAL" clId="{E8DE9775-231F-4449-ACC3-14282B285823}" dt="2026-04-27T04:45:34.888" v="10553" actId="20577"/>
              <pc2:cmMkLst xmlns:pc2="http://schemas.microsoft.com/office/powerpoint/2019/9/main/command">
                <pc:docMk/>
                <pc:sldMk cId="1410859663" sldId="2147483290"/>
                <pc2:cmMk id="{59B68C68-70D4-4566-9B87-B4AF6270070D}"/>
              </pc2:cmMkLst>
            </pc226:cmChg>
            <pc226:cmChg xmlns:pc226="http://schemas.microsoft.com/office/powerpoint/2022/06/main/command" chg="mod">
              <pc226:chgData name="永岡 夢乃" userId="2a80668b-4a17-4e37-96c3-3712b8babfe2" providerId="ADAL" clId="{E8DE9775-231F-4449-ACC3-14282B285823}" dt="2026-04-27T04:52:50.307" v="10929" actId="20577"/>
              <pc2:cmMkLst xmlns:pc2="http://schemas.microsoft.com/office/powerpoint/2019/9/main/command">
                <pc:docMk/>
                <pc:sldMk cId="1410859663" sldId="2147483290"/>
                <pc2:cmMk id="{610357B3-59E1-4417-A2B4-88260B2B0A1C}"/>
              </pc2:cmMkLst>
            </pc226:cmChg>
            <pc226:cmChg xmlns:pc226="http://schemas.microsoft.com/office/powerpoint/2022/06/main/command" chg="mod">
              <pc226:chgData name="永岡 夢乃" userId="2a80668b-4a17-4e37-96c3-3712b8babfe2" providerId="ADAL" clId="{E8DE9775-231F-4449-ACC3-14282B285823}" dt="2026-04-27T06:04:54.186" v="12174" actId="20577"/>
              <pc2:cmMkLst xmlns:pc2="http://schemas.microsoft.com/office/powerpoint/2019/9/main/command">
                <pc:docMk/>
                <pc:sldMk cId="1410859663" sldId="2147483290"/>
                <pc2:cmMk id="{33BDDDE9-FD1A-4C2A-948A-DD56A5B022A3}"/>
              </pc2:cmMkLst>
            </pc226:cmChg>
          </p:ext>
        </pc:extLst>
      </pc:sldChg>
      <pc:sldChg chg="addSp delSp modSp add mod">
        <pc:chgData name="永岡 夢乃" userId="2a80668b-4a17-4e37-96c3-3712b8babfe2" providerId="ADAL" clId="{E8DE9775-231F-4449-ACC3-14282B285823}" dt="2026-04-27T10:09:35.118" v="17104"/>
        <pc:sldMkLst>
          <pc:docMk/>
          <pc:sldMk cId="1028265691" sldId="2147483291"/>
        </pc:sldMkLst>
      </pc:sldChg>
      <pc:sldChg chg="addSp modSp add mod">
        <pc:chgData name="永岡 夢乃" userId="2a80668b-4a17-4e37-96c3-3712b8babfe2" providerId="ADAL" clId="{E8DE9775-231F-4449-ACC3-14282B285823}" dt="2026-04-27T08:29:03.920" v="16968"/>
        <pc:sldMkLst>
          <pc:docMk/>
          <pc:sldMk cId="2250783397" sldId="2147483292"/>
        </pc:sldMkLst>
      </pc:sldChg>
    </pc:docChg>
  </pc:docChgLst>
  <pc:docChgLst>
    <pc:chgData name="GIO地主" userId="S::yasuhiko-jinushi@teitanso.or.jp::2821ec41-8557-456b-9d00-c07ff4015fa6" providerId="AD" clId="Web-{9AB4AF75-D76F-3DBC-1573-30C361D09AFE}"/>
    <pc:docChg chg="modSld">
      <pc:chgData name="GIO地主" userId="S::yasuhiko-jinushi@teitanso.or.jp::2821ec41-8557-456b-9d00-c07ff4015fa6" providerId="AD" clId="Web-{9AB4AF75-D76F-3DBC-1573-30C361D09AFE}" dt="2026-04-01T05:13:02.497" v="0" actId="20577"/>
      <pc:docMkLst>
        <pc:docMk/>
      </pc:docMkLst>
      <pc:sldChg chg="modSp">
        <pc:chgData name="GIO地主" userId="S::yasuhiko-jinushi@teitanso.or.jp::2821ec41-8557-456b-9d00-c07ff4015fa6" providerId="AD" clId="Web-{9AB4AF75-D76F-3DBC-1573-30C361D09AFE}" dt="2026-04-01T05:13:02.497" v="0" actId="20577"/>
        <pc:sldMkLst>
          <pc:docMk/>
          <pc:sldMk cId="711822072" sldId="2145705333"/>
        </pc:sldMkLst>
      </pc:sldChg>
    </pc:docChg>
  </pc:docChgLst>
  <pc:docChgLst>
    <pc:chgData name="Matsushita, Itsuki" userId="eb164d96-db99-4ae7-9d67-a54e5ec55554" providerId="ADAL" clId="{2B8D9CB8-99B7-42A4-993E-F00322DD5657}"/>
    <pc:docChg chg="undo custSel addSld delSld modSld sldOrd">
      <pc:chgData name="Matsushita, Itsuki" userId="eb164d96-db99-4ae7-9d67-a54e5ec55554" providerId="ADAL" clId="{2B8D9CB8-99B7-42A4-993E-F00322DD5657}" dt="2026-06-15T03:58:34.393" v="875"/>
      <pc:docMkLst>
        <pc:docMk/>
      </pc:docMkLst>
      <pc:sldChg chg="modSp mod ord">
        <pc:chgData name="Matsushita, Itsuki" userId="eb164d96-db99-4ae7-9d67-a54e5ec55554" providerId="ADAL" clId="{2B8D9CB8-99B7-42A4-993E-F00322DD5657}" dt="2026-06-12T01:53:51.111" v="867"/>
        <pc:sldMkLst>
          <pc:docMk/>
          <pc:sldMk cId="656560686" sldId="2145705059"/>
        </pc:sldMkLst>
        <pc:graphicFrameChg chg="mod">
          <ac:chgData name="Matsushita, Itsuki" userId="eb164d96-db99-4ae7-9d67-a54e5ec55554" providerId="ADAL" clId="{2B8D9CB8-99B7-42A4-993E-F00322DD5657}" dt="2026-06-12T01:53:51.111" v="867"/>
          <ac:graphicFrameMkLst>
            <pc:docMk/>
            <pc:sldMk cId="656560686" sldId="2145705059"/>
            <ac:graphicFrameMk id="5" creationId="{F543AED8-CCA8-9932-BF30-9788C2975E1D}"/>
          </ac:graphicFrameMkLst>
        </pc:graphicFrameChg>
      </pc:sldChg>
      <pc:sldChg chg="modSp mod">
        <pc:chgData name="Matsushita, Itsuki" userId="eb164d96-db99-4ae7-9d67-a54e5ec55554" providerId="ADAL" clId="{2B8D9CB8-99B7-42A4-993E-F00322DD5657}" dt="2026-04-28T09:30:27.162" v="271" actId="20577"/>
        <pc:sldMkLst>
          <pc:docMk/>
          <pc:sldMk cId="4228551859" sldId="2145705297"/>
        </pc:sldMkLst>
      </pc:sldChg>
      <pc:sldChg chg="modSp mod">
        <pc:chgData name="Matsushita, Itsuki" userId="eb164d96-db99-4ae7-9d67-a54e5ec55554" providerId="ADAL" clId="{2B8D9CB8-99B7-42A4-993E-F00322DD5657}" dt="2026-04-27T09:24:17.642" v="160" actId="13926"/>
        <pc:sldMkLst>
          <pc:docMk/>
          <pc:sldMk cId="711822072" sldId="2145705333"/>
        </pc:sldMkLst>
      </pc:sldChg>
      <pc:sldChg chg="modSp mod modCm">
        <pc:chgData name="Matsushita, Itsuki" userId="eb164d96-db99-4ae7-9d67-a54e5ec55554" providerId="ADAL" clId="{2B8D9CB8-99B7-42A4-993E-F00322DD5657}" dt="2026-04-27T09:25:54.594" v="163" actId="13926"/>
        <pc:sldMkLst>
          <pc:docMk/>
          <pc:sldMk cId="3776737121" sldId="2147483253"/>
        </pc:sldMkLst>
        <pc:extLst>
          <p:ext xmlns:p="http://schemas.openxmlformats.org/presentationml/2006/main" uri="{D6D511B9-2390-475A-947B-AFAB55BFBCF1}">
            <pc226:cmChg xmlns:pc226="http://schemas.microsoft.com/office/powerpoint/2022/06/main/command" chg="mod">
              <pc226:chgData name="Matsushita, Itsuki" userId="eb164d96-db99-4ae7-9d67-a54e5ec55554" providerId="ADAL" clId="{2B8D9CB8-99B7-42A4-993E-F00322DD5657}" dt="2026-04-14T02:43:03.963" v="116" actId="20577"/>
              <pc2:cmMkLst xmlns:pc2="http://schemas.microsoft.com/office/powerpoint/2019/9/main/command">
                <pc:docMk/>
                <pc:sldMk cId="3776737121" sldId="2147483253"/>
                <pc2:cmMk id="{446738D8-8E34-4ABC-B0A3-FECA7D8C9CFA}"/>
              </pc2:cmMkLst>
            </pc226:cmChg>
          </p:ext>
        </pc:extLst>
      </pc:sldChg>
      <pc:sldChg chg="modSp mod">
        <pc:chgData name="Matsushita, Itsuki" userId="eb164d96-db99-4ae7-9d67-a54e5ec55554" providerId="ADAL" clId="{2B8D9CB8-99B7-42A4-993E-F00322DD5657}" dt="2026-04-03T00:26:47.496" v="10" actId="20577"/>
        <pc:sldMkLst>
          <pc:docMk/>
          <pc:sldMk cId="2442673566" sldId="2147483258"/>
        </pc:sldMkLst>
      </pc:sldChg>
      <pc:sldChg chg="modSp mod">
        <pc:chgData name="Matsushita, Itsuki" userId="eb164d96-db99-4ae7-9d67-a54e5ec55554" providerId="ADAL" clId="{2B8D9CB8-99B7-42A4-993E-F00322DD5657}" dt="2026-06-12T01:53:51.018" v="859"/>
        <pc:sldMkLst>
          <pc:docMk/>
          <pc:sldMk cId="251890104" sldId="2147483261"/>
        </pc:sldMkLst>
        <pc:graphicFrameChg chg="mod">
          <ac:chgData name="Matsushita, Itsuki" userId="eb164d96-db99-4ae7-9d67-a54e5ec55554" providerId="ADAL" clId="{2B8D9CB8-99B7-42A4-993E-F00322DD5657}" dt="2026-06-12T01:53:51.018" v="859"/>
          <ac:graphicFrameMkLst>
            <pc:docMk/>
            <pc:sldMk cId="251890104" sldId="2147483261"/>
            <ac:graphicFrameMk id="10" creationId="{FAFB4F07-AED0-F83D-61E6-547270EA2710}"/>
          </ac:graphicFrameMkLst>
        </pc:graphicFrameChg>
      </pc:sldChg>
      <pc:sldChg chg="modSp mod">
        <pc:chgData name="Matsushita, Itsuki" userId="eb164d96-db99-4ae7-9d67-a54e5ec55554" providerId="ADAL" clId="{2B8D9CB8-99B7-42A4-993E-F00322DD5657}" dt="2026-06-12T01:53:51.092" v="863"/>
        <pc:sldMkLst>
          <pc:docMk/>
          <pc:sldMk cId="2385761698" sldId="2147483264"/>
        </pc:sldMkLst>
        <pc:spChg chg="mod">
          <ac:chgData name="Matsushita, Itsuki" userId="eb164d96-db99-4ae7-9d67-a54e5ec55554" providerId="ADAL" clId="{2B8D9CB8-99B7-42A4-993E-F00322DD5657}" dt="2026-06-12T01:53:50.929" v="857" actId="1076"/>
          <ac:spMkLst>
            <pc:docMk/>
            <pc:sldMk cId="2385761698" sldId="2147483264"/>
            <ac:spMk id="3" creationId="{2CE3F3D6-C2A1-9D7B-007E-28B9283FB80A}"/>
          </ac:spMkLst>
        </pc:spChg>
        <pc:graphicFrameChg chg="mod">
          <ac:chgData name="Matsushita, Itsuki" userId="eb164d96-db99-4ae7-9d67-a54e5ec55554" providerId="ADAL" clId="{2B8D9CB8-99B7-42A4-993E-F00322DD5657}" dt="2026-06-12T01:53:51.092" v="863"/>
          <ac:graphicFrameMkLst>
            <pc:docMk/>
            <pc:sldMk cId="2385761698" sldId="2147483264"/>
            <ac:graphicFrameMk id="8" creationId="{684FFD20-FC80-C3BF-8417-D4560BD4D0DC}"/>
          </ac:graphicFrameMkLst>
        </pc:graphicFrameChg>
      </pc:sldChg>
      <pc:sldChg chg="addSp delSp modSp mod">
        <pc:chgData name="Matsushita, Itsuki" userId="eb164d96-db99-4ae7-9d67-a54e5ec55554" providerId="ADAL" clId="{2B8D9CB8-99B7-42A4-993E-F00322DD5657}" dt="2026-05-28T14:25:16.616" v="855" actId="1036"/>
        <pc:sldMkLst>
          <pc:docMk/>
          <pc:sldMk cId="652920110" sldId="2147483265"/>
        </pc:sldMkLst>
        <pc:spChg chg="add mod">
          <ac:chgData name="Matsushita, Itsuki" userId="eb164d96-db99-4ae7-9d67-a54e5ec55554" providerId="ADAL" clId="{2B8D9CB8-99B7-42A4-993E-F00322DD5657}" dt="2026-05-27T00:41:52.530" v="854" actId="20577"/>
          <ac:spMkLst>
            <pc:docMk/>
            <pc:sldMk cId="652920110" sldId="2147483265"/>
            <ac:spMk id="2" creationId="{919F51C3-B6B6-C2F8-6D8E-96917EA302F4}"/>
          </ac:spMkLst>
        </pc:spChg>
        <pc:spChg chg="mod">
          <ac:chgData name="Matsushita, Itsuki" userId="eb164d96-db99-4ae7-9d67-a54e5ec55554" providerId="ADAL" clId="{2B8D9CB8-99B7-42A4-993E-F00322DD5657}" dt="2026-05-28T14:25:16.616" v="855" actId="1036"/>
          <ac:spMkLst>
            <pc:docMk/>
            <pc:sldMk cId="652920110" sldId="2147483265"/>
            <ac:spMk id="44" creationId="{998937A7-666B-84AE-33D0-7275EC0AC9EE}"/>
          </ac:spMkLst>
        </pc:spChg>
      </pc:sldChg>
      <pc:sldChg chg="modSp mod">
        <pc:chgData name="Matsushita, Itsuki" userId="eb164d96-db99-4ae7-9d67-a54e5ec55554" providerId="ADAL" clId="{2B8D9CB8-99B7-42A4-993E-F00322DD5657}" dt="2026-04-10T08:18:19.523" v="61" actId="20577"/>
        <pc:sldMkLst>
          <pc:docMk/>
          <pc:sldMk cId="1632062338" sldId="2147483266"/>
        </pc:sldMkLst>
      </pc:sldChg>
      <pc:sldChg chg="addSp delSp modSp mod">
        <pc:chgData name="Matsushita, Itsuki" userId="eb164d96-db99-4ae7-9d67-a54e5ec55554" providerId="ADAL" clId="{2B8D9CB8-99B7-42A4-993E-F00322DD5657}" dt="2026-06-15T03:58:31.084" v="873"/>
        <pc:sldMkLst>
          <pc:docMk/>
          <pc:sldMk cId="1785362283" sldId="2147483267"/>
        </pc:sldMkLst>
        <pc:spChg chg="add mod">
          <ac:chgData name="Matsushita, Itsuki" userId="eb164d96-db99-4ae7-9d67-a54e5ec55554" providerId="ADAL" clId="{2B8D9CB8-99B7-42A4-993E-F00322DD5657}" dt="2026-06-15T03:58:31.084" v="873"/>
          <ac:spMkLst>
            <pc:docMk/>
            <pc:sldMk cId="1785362283" sldId="2147483267"/>
            <ac:spMk id="2" creationId="{4183D5EA-0ED1-7504-22F7-87918D20A789}"/>
          </ac:spMkLst>
        </pc:spChg>
        <pc:spChg chg="del">
          <ac:chgData name="Matsushita, Itsuki" userId="eb164d96-db99-4ae7-9d67-a54e5ec55554" providerId="ADAL" clId="{2B8D9CB8-99B7-42A4-993E-F00322DD5657}" dt="2026-06-15T03:58:30.285" v="872" actId="478"/>
          <ac:spMkLst>
            <pc:docMk/>
            <pc:sldMk cId="1785362283" sldId="2147483267"/>
            <ac:spMk id="4" creationId="{73DAD67F-709F-D055-237A-1C2463E0D6AB}"/>
          </ac:spMkLst>
        </pc:spChg>
        <pc:graphicFrameChg chg="mod">
          <ac:chgData name="Matsushita, Itsuki" userId="eb164d96-db99-4ae7-9d67-a54e5ec55554" providerId="ADAL" clId="{2B8D9CB8-99B7-42A4-993E-F00322DD5657}" dt="2026-06-12T01:53:51.119" v="869"/>
          <ac:graphicFrameMkLst>
            <pc:docMk/>
            <pc:sldMk cId="1785362283" sldId="2147483267"/>
            <ac:graphicFrameMk id="7" creationId="{C7C3C3AE-1D66-909E-DC6C-00AEB2142469}"/>
          </ac:graphicFrameMkLst>
        </pc:graphicFrameChg>
      </pc:sldChg>
      <pc:sldChg chg="addSp delSp modSp mod">
        <pc:chgData name="Matsushita, Itsuki" userId="eb164d96-db99-4ae7-9d67-a54e5ec55554" providerId="ADAL" clId="{2B8D9CB8-99B7-42A4-993E-F00322DD5657}" dt="2026-05-01T03:10:37.445" v="844"/>
        <pc:sldMkLst>
          <pc:docMk/>
          <pc:sldMk cId="483889712" sldId="2147483268"/>
        </pc:sldMkLst>
      </pc:sldChg>
      <pc:sldChg chg="modSp mod">
        <pc:chgData name="Matsushita, Itsuki" userId="eb164d96-db99-4ae7-9d67-a54e5ec55554" providerId="ADAL" clId="{2B8D9CB8-99B7-42A4-993E-F00322DD5657}" dt="2026-04-28T09:30:39.191" v="294" actId="20577"/>
        <pc:sldMkLst>
          <pc:docMk/>
          <pc:sldMk cId="1208978973" sldId="2147483269"/>
        </pc:sldMkLst>
      </pc:sldChg>
      <pc:sldChg chg="modSp mod">
        <pc:chgData name="Matsushita, Itsuki" userId="eb164d96-db99-4ae7-9d67-a54e5ec55554" providerId="ADAL" clId="{2B8D9CB8-99B7-42A4-993E-F00322DD5657}" dt="2026-04-29T23:26:15.569" v="642" actId="20577"/>
        <pc:sldMkLst>
          <pc:docMk/>
          <pc:sldMk cId="2718747526" sldId="2147483274"/>
        </pc:sldMkLst>
      </pc:sldChg>
      <pc:sldChg chg="modSp mod">
        <pc:chgData name="Matsushita, Itsuki" userId="eb164d96-db99-4ae7-9d67-a54e5ec55554" providerId="ADAL" clId="{2B8D9CB8-99B7-42A4-993E-F00322DD5657}" dt="2026-06-12T01:53:51.096" v="865"/>
        <pc:sldMkLst>
          <pc:docMk/>
          <pc:sldMk cId="2435530179" sldId="2147483280"/>
        </pc:sldMkLst>
        <pc:graphicFrameChg chg="mod">
          <ac:chgData name="Matsushita, Itsuki" userId="eb164d96-db99-4ae7-9d67-a54e5ec55554" providerId="ADAL" clId="{2B8D9CB8-99B7-42A4-993E-F00322DD5657}" dt="2026-06-12T01:53:51.096" v="865"/>
          <ac:graphicFrameMkLst>
            <pc:docMk/>
            <pc:sldMk cId="2435530179" sldId="2147483280"/>
            <ac:graphicFrameMk id="70" creationId="{FD642FC0-7EB6-C817-62E9-E244C2DBA285}"/>
          </ac:graphicFrameMkLst>
        </pc:graphicFrameChg>
      </pc:sldChg>
      <pc:sldChg chg="addSp delSp modSp mod">
        <pc:chgData name="Matsushita, Itsuki" userId="eb164d96-db99-4ae7-9d67-a54e5ec55554" providerId="ADAL" clId="{2B8D9CB8-99B7-42A4-993E-F00322DD5657}" dt="2026-06-15T03:58:34.393" v="875"/>
        <pc:sldMkLst>
          <pc:docMk/>
          <pc:sldMk cId="403127562" sldId="2147483281"/>
        </pc:sldMkLst>
        <pc:spChg chg="add mod">
          <ac:chgData name="Matsushita, Itsuki" userId="eb164d96-db99-4ae7-9d67-a54e5ec55554" providerId="ADAL" clId="{2B8D9CB8-99B7-42A4-993E-F00322DD5657}" dt="2026-06-15T03:58:34.393" v="875"/>
          <ac:spMkLst>
            <pc:docMk/>
            <pc:sldMk cId="403127562" sldId="2147483281"/>
            <ac:spMk id="2" creationId="{F68A67C0-25B9-D514-FE68-375F83AC5D6F}"/>
          </ac:spMkLst>
        </pc:spChg>
        <pc:spChg chg="del">
          <ac:chgData name="Matsushita, Itsuki" userId="eb164d96-db99-4ae7-9d67-a54e5ec55554" providerId="ADAL" clId="{2B8D9CB8-99B7-42A4-993E-F00322DD5657}" dt="2026-06-15T03:58:33.936" v="874" actId="478"/>
          <ac:spMkLst>
            <pc:docMk/>
            <pc:sldMk cId="403127562" sldId="2147483281"/>
            <ac:spMk id="3" creationId="{C593D80F-5423-AF8D-8895-1720684E8687}"/>
          </ac:spMkLst>
        </pc:spChg>
        <pc:graphicFrameChg chg="mod">
          <ac:chgData name="Matsushita, Itsuki" userId="eb164d96-db99-4ae7-9d67-a54e5ec55554" providerId="ADAL" clId="{2B8D9CB8-99B7-42A4-993E-F00322DD5657}" dt="2026-06-12T01:53:51.130" v="871"/>
          <ac:graphicFrameMkLst>
            <pc:docMk/>
            <pc:sldMk cId="403127562" sldId="2147483281"/>
            <ac:graphicFrameMk id="70" creationId="{04E27CE0-7C6F-25BA-20EF-F72890971B25}"/>
          </ac:graphicFrameMkLst>
        </pc:graphicFrameChg>
      </pc:sldChg>
      <pc:sldChg chg="modSp mod">
        <pc:chgData name="Matsushita, Itsuki" userId="eb164d96-db99-4ae7-9d67-a54e5ec55554" providerId="ADAL" clId="{2B8D9CB8-99B7-42A4-993E-F00322DD5657}" dt="2026-04-10T08:18:15.821" v="60" actId="20577"/>
        <pc:sldMkLst>
          <pc:docMk/>
          <pc:sldMk cId="416859196" sldId="2147483285"/>
        </pc:sldMkLst>
      </pc:sldChg>
      <pc:sldChg chg="modSp mod">
        <pc:chgData name="Matsushita, Itsuki" userId="eb164d96-db99-4ae7-9d67-a54e5ec55554" providerId="ADAL" clId="{2B8D9CB8-99B7-42A4-993E-F00322DD5657}" dt="2026-06-12T01:53:51.041" v="861"/>
        <pc:sldMkLst>
          <pc:docMk/>
          <pc:sldMk cId="2209770362" sldId="2147483287"/>
        </pc:sldMkLst>
        <pc:graphicFrameChg chg="mod">
          <ac:chgData name="Matsushita, Itsuki" userId="eb164d96-db99-4ae7-9d67-a54e5ec55554" providerId="ADAL" clId="{2B8D9CB8-99B7-42A4-993E-F00322DD5657}" dt="2026-06-12T01:53:51.041" v="861"/>
          <ac:graphicFrameMkLst>
            <pc:docMk/>
            <pc:sldMk cId="2209770362" sldId="2147483287"/>
            <ac:graphicFrameMk id="64" creationId="{C5514198-37B1-12F6-F304-0DE06895223C}"/>
          </ac:graphicFrameMkLst>
        </pc:graphicFrameChg>
      </pc:sldChg>
      <pc:sldChg chg="modSp mod">
        <pc:chgData name="Matsushita, Itsuki" userId="eb164d96-db99-4ae7-9d67-a54e5ec55554" providerId="ADAL" clId="{2B8D9CB8-99B7-42A4-993E-F00322DD5657}" dt="2026-04-27T09:29:41.984" v="167" actId="13926"/>
        <pc:sldMkLst>
          <pc:docMk/>
          <pc:sldMk cId="4117899772" sldId="2147483288"/>
        </pc:sldMkLst>
      </pc:sldChg>
      <pc:sldChg chg="modSp mod">
        <pc:chgData name="Matsushita, Itsuki" userId="eb164d96-db99-4ae7-9d67-a54e5ec55554" providerId="ADAL" clId="{2B8D9CB8-99B7-42A4-993E-F00322DD5657}" dt="2026-04-27T09:28:45.344" v="164" actId="13926"/>
        <pc:sldMkLst>
          <pc:docMk/>
          <pc:sldMk cId="2250783397" sldId="2147483292"/>
        </pc:sldMkLst>
      </pc:sldChg>
      <pc:sldChg chg="modSp add del mod">
        <pc:chgData name="Matsushita, Itsuki" userId="eb164d96-db99-4ae7-9d67-a54e5ec55554" providerId="ADAL" clId="{2B8D9CB8-99B7-42A4-993E-F00322DD5657}" dt="2026-04-28T11:03:03.085" v="373" actId="47"/>
        <pc:sldMkLst>
          <pc:docMk/>
          <pc:sldMk cId="557558367" sldId="2147483293"/>
        </pc:sldMkLst>
      </pc:sldChg>
      <pc:sldChg chg="addSp modSp add mod">
        <pc:chgData name="Matsushita, Itsuki" userId="eb164d96-db99-4ae7-9d67-a54e5ec55554" providerId="ADAL" clId="{2B8D9CB8-99B7-42A4-993E-F00322DD5657}" dt="2026-04-29T23:28:29.138" v="830" actId="14100"/>
        <pc:sldMkLst>
          <pc:docMk/>
          <pc:sldMk cId="906772417" sldId="2147483293"/>
        </pc:sldMkLst>
      </pc:sldChg>
    </pc:docChg>
  </pc:docChgLst>
  <pc:docChgLst>
    <pc:chgData name="Koide, Takuro" userId="f02cd107-dc5b-48b0-92d5-1240a707635e" providerId="ADAL" clId="{1471C0DA-D86D-4BED-B217-FF8AA0BB9E26}"/>
    <pc:docChg chg="undo custSel addSld modSld">
      <pc:chgData name="Koide, Takuro" userId="f02cd107-dc5b-48b0-92d5-1240a707635e" providerId="ADAL" clId="{1471C0DA-D86D-4BED-B217-FF8AA0BB9E26}" dt="2026-04-14T02:36:25.103" v="471" actId="20578"/>
      <pc:docMkLst>
        <pc:docMk/>
      </pc:docMkLst>
      <pc:sldChg chg="modSp mod modCm">
        <pc:chgData name="Koide, Takuro" userId="f02cd107-dc5b-48b0-92d5-1240a707635e" providerId="ADAL" clId="{1471C0DA-D86D-4BED-B217-FF8AA0BB9E26}" dt="2026-04-14T02:36:25.103" v="471" actId="20578"/>
        <pc:sldMkLst>
          <pc:docMk/>
          <pc:sldMk cId="711822072" sldId="2145705333"/>
        </pc:sldMkLst>
        <pc:extLst>
          <p:ext xmlns:p="http://schemas.openxmlformats.org/presentationml/2006/main" uri="{D6D511B9-2390-475A-947B-AFAB55BFBCF1}">
            <pc226:cmChg xmlns:pc226="http://schemas.microsoft.com/office/powerpoint/2022/06/main/command" chg="mod">
              <pc226:chgData name="Koide, Takuro" userId="f02cd107-dc5b-48b0-92d5-1240a707635e" providerId="ADAL" clId="{1471C0DA-D86D-4BED-B217-FF8AA0BB9E26}" dt="2026-04-06T13:58:00.671" v="56" actId="20577"/>
              <pc2:cmMkLst xmlns:pc2="http://schemas.microsoft.com/office/powerpoint/2019/9/main/command">
                <pc:docMk/>
                <pc:sldMk cId="711822072" sldId="2145705333"/>
                <pc2:cmMk id="{5B525E43-770F-4603-A611-E72B44504552}"/>
              </pc2:cmMkLst>
            </pc226:cmChg>
            <pc226:cmChg xmlns:pc226="http://schemas.microsoft.com/office/powerpoint/2022/06/main/command" chg="mod">
              <pc226:chgData name="Koide, Takuro" userId="f02cd107-dc5b-48b0-92d5-1240a707635e" providerId="ADAL" clId="{1471C0DA-D86D-4BED-B217-FF8AA0BB9E26}" dt="2026-04-06T13:58:00.671" v="56" actId="20577"/>
              <pc2:cmMkLst xmlns:pc2="http://schemas.microsoft.com/office/powerpoint/2019/9/main/command">
                <pc:docMk/>
                <pc:sldMk cId="711822072" sldId="2145705333"/>
                <pc2:cmMk id="{CD3B2EEF-18D8-466E-B989-5297D8EA8A1E}"/>
              </pc2:cmMkLst>
            </pc226:cmChg>
          </p:ext>
        </pc:extLst>
      </pc:sldChg>
      <pc:sldChg chg="modSp mod modCm">
        <pc:chgData name="Koide, Takuro" userId="f02cd107-dc5b-48b0-92d5-1240a707635e" providerId="ADAL" clId="{1471C0DA-D86D-4BED-B217-FF8AA0BB9E26}" dt="2026-04-10T08:57:50.984" v="445" actId="20577"/>
        <pc:sldMkLst>
          <pc:docMk/>
          <pc:sldMk cId="3776737121" sldId="2147483253"/>
        </pc:sldMkLst>
        <pc:extLst>
          <p:ext xmlns:p="http://schemas.openxmlformats.org/presentationml/2006/main" uri="{D6D511B9-2390-475A-947B-AFAB55BFBCF1}">
            <pc226:cmChg xmlns:pc226="http://schemas.microsoft.com/office/powerpoint/2022/06/main/command" chg="mod">
              <pc226:chgData name="Koide, Takuro" userId="f02cd107-dc5b-48b0-92d5-1240a707635e" providerId="ADAL" clId="{1471C0DA-D86D-4BED-B217-FF8AA0BB9E26}" dt="2026-04-10T08:57:50.984" v="445" actId="20577"/>
              <pc2:cmMkLst xmlns:pc2="http://schemas.microsoft.com/office/powerpoint/2019/9/main/command">
                <pc:docMk/>
                <pc:sldMk cId="3776737121" sldId="2147483253"/>
                <pc2:cmMk id="{446738D8-8E34-4ABC-B0A3-FECA7D8C9CFA}"/>
              </pc2:cmMkLst>
            </pc226:cmChg>
          </p:ext>
        </pc:extLst>
      </pc:sldChg>
      <pc:sldChg chg="modSp mod">
        <pc:chgData name="Koide, Takuro" userId="f02cd107-dc5b-48b0-92d5-1240a707635e" providerId="ADAL" clId="{1471C0DA-D86D-4BED-B217-FF8AA0BB9E26}" dt="2026-04-10T08:56:50.122" v="437" actId="20577"/>
        <pc:sldMkLst>
          <pc:docMk/>
          <pc:sldMk cId="2744319084" sldId="2147483257"/>
        </pc:sldMkLst>
      </pc:sldChg>
      <pc:sldChg chg="addSp delSp modSp mod modShow">
        <pc:chgData name="Koide, Takuro" userId="f02cd107-dc5b-48b0-92d5-1240a707635e" providerId="ADAL" clId="{1471C0DA-D86D-4BED-B217-FF8AA0BB9E26}" dt="2026-04-10T08:56:41.512" v="420" actId="20577"/>
        <pc:sldMkLst>
          <pc:docMk/>
          <pc:sldMk cId="2442673566" sldId="2147483258"/>
        </pc:sldMkLst>
      </pc:sldChg>
      <pc:sldChg chg="modSp">
        <pc:chgData name="Koide, Takuro" userId="f02cd107-dc5b-48b0-92d5-1240a707635e" providerId="ADAL" clId="{1471C0DA-D86D-4BED-B217-FF8AA0BB9E26}" dt="2026-04-10T08:56:56.772" v="438"/>
        <pc:sldMkLst>
          <pc:docMk/>
          <pc:sldMk cId="2070990975" sldId="2147483259"/>
        </pc:sldMkLst>
      </pc:sldChg>
      <pc:sldChg chg="modSp mod">
        <pc:chgData name="Koide, Takuro" userId="f02cd107-dc5b-48b0-92d5-1240a707635e" providerId="ADAL" clId="{1471C0DA-D86D-4BED-B217-FF8AA0BB9E26}" dt="2026-04-10T09:08:50.913" v="469" actId="1076"/>
        <pc:sldMkLst>
          <pc:docMk/>
          <pc:sldMk cId="1785362283" sldId="2147483267"/>
        </pc:sldMkLst>
      </pc:sldChg>
      <pc:sldChg chg="addSp delSp modSp add mod">
        <pc:chgData name="Koide, Takuro" userId="f02cd107-dc5b-48b0-92d5-1240a707635e" providerId="ADAL" clId="{1471C0DA-D86D-4BED-B217-FF8AA0BB9E26}" dt="2026-04-10T08:58:29.619" v="463" actId="20577"/>
        <pc:sldMkLst>
          <pc:docMk/>
          <pc:sldMk cId="2474752070" sldId="2147483289"/>
        </pc:sldMkLst>
      </pc:sldChg>
    </pc:docChg>
  </pc:docChgLst>
  <pc:docChgLst>
    <pc:chgData name="GIO地主" userId="S::yasuhiko-jinushi@teitanso.or.jp::2821ec41-8557-456b-9d00-c07ff4015fa6" providerId="AD" clId="Web-{DBC4E273-0340-B991-8A0B-22EFA7BC1C95}"/>
    <pc:docChg chg="modSld">
      <pc:chgData name="GIO地主" userId="S::yasuhiko-jinushi@teitanso.or.jp::2821ec41-8557-456b-9d00-c07ff4015fa6" providerId="AD" clId="Web-{DBC4E273-0340-B991-8A0B-22EFA7BC1C95}" dt="2026-04-01T00:37:47.863" v="3"/>
      <pc:docMkLst>
        <pc:docMk/>
      </pc:docMkLst>
      <pc:sldChg chg="addSp">
        <pc:chgData name="GIO地主" userId="S::yasuhiko-jinushi@teitanso.or.jp::2821ec41-8557-456b-9d00-c07ff4015fa6" providerId="AD" clId="Web-{DBC4E273-0340-B991-8A0B-22EFA7BC1C95}" dt="2026-04-01T00:37:47.863" v="3"/>
        <pc:sldMkLst>
          <pc:docMk/>
          <pc:sldMk cId="3588035542" sldId="2147483260"/>
        </pc:sldMkLst>
      </pc:sldChg>
    </pc:docChg>
  </pc:docChgLst>
  <pc:docChgLst>
    <pc:chgData name="GIO地主" userId="S::yasuhiko-jinushi@teitanso.or.jp::2821ec41-8557-456b-9d00-c07ff4015fa6" providerId="AD" clId="Web-{630C7AD2-552E-65FD-91FA-7441EEFE75E5}"/>
    <pc:docChg chg="mod">
      <pc:chgData name="GIO地主" userId="S::yasuhiko-jinushi@teitanso.or.jp::2821ec41-8557-456b-9d00-c07ff4015fa6" providerId="AD" clId="Web-{630C7AD2-552E-65FD-91FA-7441EEFE75E5}" dt="2026-03-31T06:24:01.171" v="0"/>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18831" cy="495029"/>
          </a:xfrm>
          <a:prstGeom prst="rect">
            <a:avLst/>
          </a:prstGeom>
        </p:spPr>
        <p:txBody>
          <a:bodyPr vert="horz" lIns="91697" tIns="45848" rIns="91697" bIns="45848" rtlCol="0"/>
          <a:lstStyle>
            <a:lvl1pPr algn="l">
              <a:defRPr sz="1200"/>
            </a:lvl1pPr>
          </a:lstStyle>
          <a:p>
            <a:endParaRPr lang="en-US" sz="800"/>
          </a:p>
        </p:txBody>
      </p:sp>
      <p:sp>
        <p:nvSpPr>
          <p:cNvPr id="3" name="Date Placeholder 2"/>
          <p:cNvSpPr>
            <a:spLocks noGrp="1"/>
          </p:cNvSpPr>
          <p:nvPr>
            <p:ph type="dt" sz="quarter" idx="1"/>
          </p:nvPr>
        </p:nvSpPr>
        <p:spPr>
          <a:xfrm>
            <a:off x="3815377" y="4"/>
            <a:ext cx="2918831" cy="495029"/>
          </a:xfrm>
          <a:prstGeom prst="rect">
            <a:avLst/>
          </a:prstGeom>
        </p:spPr>
        <p:txBody>
          <a:bodyPr vert="horz" lIns="91697" tIns="45848" rIns="91697" bIns="45848" rtlCol="0"/>
          <a:lstStyle>
            <a:lvl1pPr algn="r">
              <a:defRPr sz="1200"/>
            </a:lvl1pPr>
          </a:lstStyle>
          <a:p>
            <a:fld id="{57691E93-EF64-46CC-85E2-BBB5BEDB9501}" type="datetimeFigureOut">
              <a:rPr lang="en-US" sz="800"/>
              <a:t>6/15/2026</a:t>
            </a:fld>
            <a:endParaRPr lang="en-US" sz="800"/>
          </a:p>
        </p:txBody>
      </p:sp>
      <p:sp>
        <p:nvSpPr>
          <p:cNvPr id="4" name="Footer Placeholder 3"/>
          <p:cNvSpPr>
            <a:spLocks noGrp="1"/>
          </p:cNvSpPr>
          <p:nvPr>
            <p:ph type="ftr" sz="quarter" idx="2"/>
          </p:nvPr>
        </p:nvSpPr>
        <p:spPr>
          <a:xfrm>
            <a:off x="2" y="9371289"/>
            <a:ext cx="2918831" cy="495028"/>
          </a:xfrm>
          <a:prstGeom prst="rect">
            <a:avLst/>
          </a:prstGeom>
        </p:spPr>
        <p:txBody>
          <a:bodyPr vert="horz" lIns="91697" tIns="45848" rIns="91697" bIns="45848" rtlCol="0" anchor="b"/>
          <a:lstStyle>
            <a:lvl1pPr algn="l">
              <a:defRPr sz="1200"/>
            </a:lvl1pPr>
          </a:lstStyle>
          <a:p>
            <a:endParaRPr lang="en-US" sz="800"/>
          </a:p>
        </p:txBody>
      </p:sp>
      <p:sp>
        <p:nvSpPr>
          <p:cNvPr id="5" name="Slide Number Placeholder 4"/>
          <p:cNvSpPr>
            <a:spLocks noGrp="1"/>
          </p:cNvSpPr>
          <p:nvPr>
            <p:ph type="sldNum" sz="quarter" idx="3"/>
          </p:nvPr>
        </p:nvSpPr>
        <p:spPr>
          <a:xfrm>
            <a:off x="3815377" y="9371289"/>
            <a:ext cx="2918831" cy="495028"/>
          </a:xfrm>
          <a:prstGeom prst="rect">
            <a:avLst/>
          </a:prstGeom>
        </p:spPr>
        <p:txBody>
          <a:bodyPr vert="horz" lIns="91697" tIns="45848" rIns="91697" bIns="45848"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1" y="4711693"/>
            <a:ext cx="6734204" cy="51546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697" tIns="45848" rIns="91697" bIns="45848" rtlCol="0" anchor="ctr"/>
          <a:lstStyle/>
          <a:p>
            <a:pPr algn="ctr"/>
            <a:endParaRPr lang="en-US"/>
          </a:p>
        </p:txBody>
      </p:sp>
      <p:sp>
        <p:nvSpPr>
          <p:cNvPr id="2" name="Header Placeholder 1"/>
          <p:cNvSpPr>
            <a:spLocks noGrp="1"/>
          </p:cNvSpPr>
          <p:nvPr>
            <p:ph type="hdr" sz="quarter"/>
          </p:nvPr>
        </p:nvSpPr>
        <p:spPr>
          <a:xfrm>
            <a:off x="79886" y="4"/>
            <a:ext cx="2838947" cy="495029"/>
          </a:xfrm>
          <a:prstGeom prst="rect">
            <a:avLst/>
          </a:prstGeom>
        </p:spPr>
        <p:txBody>
          <a:bodyPr vert="horz" lIns="91697" tIns="45848" rIns="91697" bIns="45848" rtlCol="0"/>
          <a:lstStyle>
            <a:lvl1pPr algn="l">
              <a:defRPr sz="1400"/>
            </a:lvl1pPr>
          </a:lstStyle>
          <a:p>
            <a:endParaRPr lang="en-US"/>
          </a:p>
        </p:txBody>
      </p:sp>
      <p:sp>
        <p:nvSpPr>
          <p:cNvPr id="4" name="Slide Image Placeholder 3"/>
          <p:cNvSpPr>
            <a:spLocks noGrp="1" noRot="1" noChangeAspect="1"/>
          </p:cNvSpPr>
          <p:nvPr>
            <p:ph type="sldImg" idx="2"/>
          </p:nvPr>
        </p:nvSpPr>
        <p:spPr>
          <a:xfrm>
            <a:off x="-176213" y="614363"/>
            <a:ext cx="7070726" cy="3978275"/>
          </a:xfrm>
          <a:prstGeom prst="rect">
            <a:avLst/>
          </a:prstGeom>
          <a:noFill/>
          <a:ln w="9525">
            <a:solidFill>
              <a:schemeClr val="bg2"/>
            </a:solidFill>
          </a:ln>
        </p:spPr>
        <p:txBody>
          <a:bodyPr vert="horz" lIns="91697" tIns="45848" rIns="91697" bIns="45848" rtlCol="0" anchor="ctr"/>
          <a:lstStyle/>
          <a:p>
            <a:endParaRPr lang="en-US"/>
          </a:p>
        </p:txBody>
      </p:sp>
      <p:sp>
        <p:nvSpPr>
          <p:cNvPr id="6" name="Footer Placeholder 5"/>
          <p:cNvSpPr>
            <a:spLocks noGrp="1"/>
          </p:cNvSpPr>
          <p:nvPr>
            <p:ph type="ftr" sz="quarter" idx="4"/>
          </p:nvPr>
        </p:nvSpPr>
        <p:spPr>
          <a:xfrm>
            <a:off x="79886" y="9340764"/>
            <a:ext cx="2838947" cy="495028"/>
          </a:xfrm>
          <a:prstGeom prst="rect">
            <a:avLst/>
          </a:prstGeom>
        </p:spPr>
        <p:txBody>
          <a:bodyPr vert="horz" lIns="91697" tIns="45848" rIns="91697" bIns="45848" rtlCol="0" anchor="b"/>
          <a:lstStyle>
            <a:lvl1pPr algn="l">
              <a:defRPr sz="1400"/>
            </a:lvl1pPr>
          </a:lstStyle>
          <a:p>
            <a:endParaRPr lang="en-US"/>
          </a:p>
        </p:txBody>
      </p:sp>
      <p:sp>
        <p:nvSpPr>
          <p:cNvPr id="7" name="Slide Number Placeholder 6"/>
          <p:cNvSpPr>
            <a:spLocks noGrp="1"/>
          </p:cNvSpPr>
          <p:nvPr>
            <p:ph type="sldNum" sz="quarter" idx="5"/>
          </p:nvPr>
        </p:nvSpPr>
        <p:spPr>
          <a:xfrm>
            <a:off x="3815376" y="9340764"/>
            <a:ext cx="2829918" cy="495028"/>
          </a:xfrm>
          <a:prstGeom prst="rect">
            <a:avLst/>
          </a:prstGeom>
        </p:spPr>
        <p:txBody>
          <a:bodyPr vert="horz" lIns="91697" tIns="45848" rIns="91697" bIns="45848"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1517" y="5036366"/>
            <a:ext cx="6215660" cy="4026127"/>
          </a:xfrm>
          <a:prstGeom prst="rect">
            <a:avLst/>
          </a:prstGeom>
        </p:spPr>
        <p:txBody>
          <a:bodyPr vert="horz" lIns="91697" tIns="45848" rIns="91697" bIns="4584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815599" y="0"/>
            <a:ext cx="2918626" cy="495181"/>
          </a:xfrm>
          <a:prstGeom prst="rect">
            <a:avLst/>
          </a:prstGeom>
        </p:spPr>
        <p:txBody>
          <a:bodyPr vert="horz" lIns="90654" tIns="45327" rIns="90654" bIns="45327" rtlCol="0"/>
          <a:lstStyle>
            <a:lvl1pPr algn="r">
              <a:defRPr sz="1200"/>
            </a:lvl1pPr>
          </a:lstStyle>
          <a:p>
            <a:fld id="{F2C7CF5F-7CF3-4DF3-838A-EE34544862CC}" type="datetimeFigureOut">
              <a:rPr lang="en-US" smtClean="0"/>
              <a:t>6/15/2026</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09" userDrawn="1">
          <p15:clr>
            <a:srgbClr val="F26B43"/>
          </p15:clr>
        </p15:guide>
        <p15:guide id="2" pos="212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3</a:t>
            </a:fld>
            <a:endParaRPr lang="en-US"/>
          </a:p>
        </p:txBody>
      </p:sp>
    </p:spTree>
    <p:extLst>
      <p:ext uri="{BB962C8B-B14F-4D97-AF65-F5344CB8AC3E}">
        <p14:creationId xmlns:p14="http://schemas.microsoft.com/office/powerpoint/2010/main" val="2920736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dirty="0"/>
              <a:t>Notes view: </a:t>
            </a:r>
            <a:fld id="{128CEAFE-FA94-43E5-B0FF-D47E1CCDD1B4}" type="slidenum">
              <a:rPr lang="en-US" smtClean="0"/>
              <a:pPr/>
              <a:t>14</a:t>
            </a:fld>
            <a:endParaRPr lang="en-US" dirty="0"/>
          </a:p>
        </p:txBody>
      </p:sp>
    </p:spTree>
    <p:extLst>
      <p:ext uri="{BB962C8B-B14F-4D97-AF65-F5344CB8AC3E}">
        <p14:creationId xmlns:p14="http://schemas.microsoft.com/office/powerpoint/2010/main" val="32231107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7090987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324E4-F4AA-B2AD-71C1-5C83E837E4C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D857126-5141-3C7E-C7A4-A370ECFE717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4D49D91-4A44-AEBF-2BCA-3289709D7465}"/>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6E2B66BA-2C04-F227-19CB-AFE64F2AE47E}"/>
              </a:ext>
            </a:extLst>
          </p:cNvPr>
          <p:cNvSpPr>
            <a:spLocks noGrp="1"/>
          </p:cNvSpPr>
          <p:nvPr>
            <p:ph type="sldNum" sz="quarter" idx="5"/>
          </p:nvPr>
        </p:nvSpPr>
        <p:spPr/>
        <p:txBody>
          <a:bodyPr/>
          <a:lstStyle/>
          <a:p>
            <a:r>
              <a:rPr lang="en-US"/>
              <a:t>Notes view: </a:t>
            </a:r>
            <a:fld id="{128CEAFE-FA94-43E5-B0FF-D47E1CCDD1B4}" type="slidenum">
              <a:rPr lang="en-US" smtClean="0"/>
              <a:pPr/>
              <a:t>19</a:t>
            </a:fld>
            <a:endParaRPr lang="en-US"/>
          </a:p>
        </p:txBody>
      </p:sp>
    </p:spTree>
    <p:extLst>
      <p:ext uri="{BB962C8B-B14F-4D97-AF65-F5344CB8AC3E}">
        <p14:creationId xmlns:p14="http://schemas.microsoft.com/office/powerpoint/2010/main" val="7142565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20</a:t>
            </a:fld>
            <a:endParaRPr lang="en-US"/>
          </a:p>
        </p:txBody>
      </p:sp>
    </p:spTree>
    <p:extLst>
      <p:ext uri="{BB962C8B-B14F-4D97-AF65-F5344CB8AC3E}">
        <p14:creationId xmlns:p14="http://schemas.microsoft.com/office/powerpoint/2010/main" val="1884966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22</a:t>
            </a:fld>
            <a:endParaRPr lang="en-US"/>
          </a:p>
        </p:txBody>
      </p:sp>
    </p:spTree>
    <p:extLst>
      <p:ext uri="{BB962C8B-B14F-4D97-AF65-F5344CB8AC3E}">
        <p14:creationId xmlns:p14="http://schemas.microsoft.com/office/powerpoint/2010/main" val="26167286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23</a:t>
            </a:fld>
            <a:endParaRPr lang="en-US"/>
          </a:p>
        </p:txBody>
      </p:sp>
    </p:spTree>
    <p:extLst>
      <p:ext uri="{BB962C8B-B14F-4D97-AF65-F5344CB8AC3E}">
        <p14:creationId xmlns:p14="http://schemas.microsoft.com/office/powerpoint/2010/main" val="21195462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86677-A990-0684-F37C-0E40442DE0E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B2D4C5C-E121-FD2C-AEF1-674B45B4A57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2A10E5A-5B59-ED3B-7529-A252659F159D}"/>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7BCDE3C-4D13-7365-1A93-FAC4345B9DB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9825422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8304227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7019648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52571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pPr defTabSz="922355">
              <a:defRPr/>
            </a:pPr>
            <a:r>
              <a:rPr lang="en-US">
                <a:solidFill>
                  <a:srgbClr val="6E6F73"/>
                </a:solidFill>
                <a:latin typeface="Trebuchet MS"/>
              </a:rPr>
              <a:t>Notes view: </a:t>
            </a:r>
            <a:fld id="{128CEAFE-FA94-43E5-B0FF-D47E1CCDD1B4}" type="slidenum">
              <a:rPr lang="en-US">
                <a:solidFill>
                  <a:srgbClr val="6E6F73"/>
                </a:solidFill>
                <a:latin typeface="Trebuchet MS"/>
              </a:rPr>
              <a:pPr defTabSz="922355">
                <a:defRPr/>
              </a:pPr>
              <a:t>5</a:t>
            </a:fld>
            <a:endParaRPr lang="en-US">
              <a:solidFill>
                <a:srgbClr val="6E6F73"/>
              </a:solidFill>
              <a:latin typeface="Trebuchet MS"/>
            </a:endParaRPr>
          </a:p>
        </p:txBody>
      </p:sp>
    </p:spTree>
    <p:extLst>
      <p:ext uri="{BB962C8B-B14F-4D97-AF65-F5344CB8AC3E}">
        <p14:creationId xmlns:p14="http://schemas.microsoft.com/office/powerpoint/2010/main" val="948083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31</a:t>
            </a:fld>
            <a:endParaRPr lang="en-US"/>
          </a:p>
        </p:txBody>
      </p:sp>
    </p:spTree>
    <p:extLst>
      <p:ext uri="{BB962C8B-B14F-4D97-AF65-F5344CB8AC3E}">
        <p14:creationId xmlns:p14="http://schemas.microsoft.com/office/powerpoint/2010/main" val="13759379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E2F19-0C3C-F275-9715-C10E1000946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CD33D9-984D-FB74-53FC-6CC258495E6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3FB946F-2FBC-BA34-D98F-20907CEC6FCF}"/>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C69A9E62-9B0D-80A4-FD6F-C6273315FAAA}"/>
              </a:ext>
            </a:extLst>
          </p:cNvPr>
          <p:cNvSpPr>
            <a:spLocks noGrp="1"/>
          </p:cNvSpPr>
          <p:nvPr>
            <p:ph type="sldNum" sz="quarter" idx="5"/>
          </p:nvPr>
        </p:nvSpPr>
        <p:spPr/>
        <p:txBody>
          <a:bodyPr/>
          <a:lstStyle/>
          <a:p>
            <a:r>
              <a:rPr lang="en-US"/>
              <a:t>Notes view: </a:t>
            </a:r>
            <a:fld id="{128CEAFE-FA94-43E5-B0FF-D47E1CCDD1B4}" type="slidenum">
              <a:rPr lang="en-US" smtClean="0"/>
              <a:pPr/>
              <a:t>32</a:t>
            </a:fld>
            <a:endParaRPr lang="en-US"/>
          </a:p>
        </p:txBody>
      </p:sp>
    </p:spTree>
    <p:extLst>
      <p:ext uri="{BB962C8B-B14F-4D97-AF65-F5344CB8AC3E}">
        <p14:creationId xmlns:p14="http://schemas.microsoft.com/office/powerpoint/2010/main" val="31753692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8651E-2102-323C-CB60-3E38BEA98E8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7BDD7DD-F3D0-80CA-924C-C3471346334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0A7DD11-8D6C-365A-4464-2D9E3CABD54E}"/>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AF46F271-6862-1E7F-E7A6-C5CA4ECDD750}"/>
              </a:ext>
            </a:extLst>
          </p:cNvPr>
          <p:cNvSpPr>
            <a:spLocks noGrp="1"/>
          </p:cNvSpPr>
          <p:nvPr>
            <p:ph type="sldNum" sz="quarter" idx="5"/>
          </p:nvPr>
        </p:nvSpPr>
        <p:spPr/>
        <p:txBody>
          <a:bodyPr/>
          <a:lstStyle/>
          <a:p>
            <a:r>
              <a:rPr lang="en-US"/>
              <a:t>Notes view: </a:t>
            </a:r>
            <a:fld id="{128CEAFE-FA94-43E5-B0FF-D47E1CCDD1B4}" type="slidenum">
              <a:rPr lang="en-US" smtClean="0"/>
              <a:pPr/>
              <a:t>33</a:t>
            </a:fld>
            <a:endParaRPr lang="en-US"/>
          </a:p>
        </p:txBody>
      </p:sp>
    </p:spTree>
    <p:extLst>
      <p:ext uri="{BB962C8B-B14F-4D97-AF65-F5344CB8AC3E}">
        <p14:creationId xmlns:p14="http://schemas.microsoft.com/office/powerpoint/2010/main" val="1394538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3B278-160C-8636-6879-03F5BC7F63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2AE3507-DE8D-FB8B-90DA-36D132C44A9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AA54E63-A56A-26C5-603E-6D1526540AC9}"/>
              </a:ext>
            </a:extLst>
          </p:cNvPr>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a:extLst>
              <a:ext uri="{FF2B5EF4-FFF2-40B4-BE49-F238E27FC236}">
                <a16:creationId xmlns:a16="http://schemas.microsoft.com/office/drawing/2014/main" id="{BFBB5532-6E05-3462-F1A5-9CA669636E9C}"/>
              </a:ext>
            </a:extLst>
          </p:cNvPr>
          <p:cNvSpPr>
            <a:spLocks noGrp="1"/>
          </p:cNvSpPr>
          <p:nvPr>
            <p:ph type="sldNum" sz="quarter" idx="5"/>
          </p:nvPr>
        </p:nvSpPr>
        <p:spPr/>
        <p:txBody>
          <a:bodyPr/>
          <a:lstStyle/>
          <a:p>
            <a:r>
              <a:rPr lang="en-US"/>
              <a:t>Notes view: </a:t>
            </a:r>
            <a:fld id="{128CEAFE-FA94-43E5-B0FF-D47E1CCDD1B4}" type="slidenum">
              <a:rPr lang="en-US" smtClean="0"/>
              <a:pPr/>
              <a:t>7</a:t>
            </a:fld>
            <a:endParaRPr lang="en-US"/>
          </a:p>
        </p:txBody>
      </p:sp>
    </p:spTree>
    <p:extLst>
      <p:ext uri="{BB962C8B-B14F-4D97-AF65-F5344CB8AC3E}">
        <p14:creationId xmlns:p14="http://schemas.microsoft.com/office/powerpoint/2010/main" val="34633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4134930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5C6EF-4924-17F4-8AEB-887D65A444E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34689EF-45DC-EA74-5E96-17073ADF0AA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A2B1F7E-E4A1-4AD4-6B89-53DB57580DDA}"/>
              </a:ext>
            </a:extLst>
          </p:cNvPr>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a:extLst>
              <a:ext uri="{FF2B5EF4-FFF2-40B4-BE49-F238E27FC236}">
                <a16:creationId xmlns:a16="http://schemas.microsoft.com/office/drawing/2014/main" id="{01864641-84C4-7CDD-9E2B-80A0E9B0117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547012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10</a:t>
            </a:fld>
            <a:endParaRPr lang="en-US"/>
          </a:p>
        </p:txBody>
      </p:sp>
    </p:spTree>
    <p:extLst>
      <p:ext uri="{BB962C8B-B14F-4D97-AF65-F5344CB8AC3E}">
        <p14:creationId xmlns:p14="http://schemas.microsoft.com/office/powerpoint/2010/main" val="1194067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94CA2-6FDA-C9AE-4195-D8B733A8B95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F9E7C6A-6A19-94D9-09A9-C41B2C44763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AECDFDB-ED4C-88A1-5009-5F01FC5CF029}"/>
              </a:ext>
            </a:extLst>
          </p:cNvPr>
          <p:cNvSpPr>
            <a:spLocks noGrp="1"/>
          </p:cNvSpPr>
          <p:nvPr>
            <p:ph type="body" idx="1"/>
          </p:nvPr>
        </p:nvSpPr>
        <p:spPr/>
        <p:txBody>
          <a:bodyPr/>
          <a:lstStyle/>
          <a:p>
            <a:pPr>
              <a:buNone/>
            </a:pPr>
            <a:endParaRPr lang="ja-JP" altLang="en-US"/>
          </a:p>
        </p:txBody>
      </p:sp>
      <p:sp>
        <p:nvSpPr>
          <p:cNvPr id="4" name="スライド番号プレースホルダー 3">
            <a:extLst>
              <a:ext uri="{FF2B5EF4-FFF2-40B4-BE49-F238E27FC236}">
                <a16:creationId xmlns:a16="http://schemas.microsoft.com/office/drawing/2014/main" id="{B2C2C3F8-9327-D920-20C2-F39AD3C2A50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032169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4FFBD-BF15-A7F9-BF47-C1FAB640627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FEC91DE-8A58-3966-75E6-C277FA0D712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8D9CC9F-DD88-2A77-BC39-AECD4D6309E8}"/>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95C2A0D0-5B46-10E9-8FC3-623EBADF78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113211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13</a:t>
            </a:fld>
            <a:endParaRPr lang="en-US"/>
          </a:p>
        </p:txBody>
      </p:sp>
    </p:spTree>
    <p:extLst>
      <p:ext uri="{BB962C8B-B14F-4D97-AF65-F5344CB8AC3E}">
        <p14:creationId xmlns:p14="http://schemas.microsoft.com/office/powerpoint/2010/main" val="3165101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10.xml"/><Relationship Id="rId4" Type="http://schemas.openxmlformats.org/officeDocument/2006/relationships/image" Target="../media/image2.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5.jpeg"/><Relationship Id="rId2" Type="http://schemas.openxmlformats.org/officeDocument/2006/relationships/slideMaster" Target="../slideMasters/slideMaster2.xml"/><Relationship Id="rId1" Type="http://schemas.openxmlformats.org/officeDocument/2006/relationships/tags" Target="../tags/tag1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2.xml"/><Relationship Id="rId1" Type="http://schemas.openxmlformats.org/officeDocument/2006/relationships/tags" Target="../tags/tag12.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4.xml"/><Relationship Id="rId4"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5.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2.xml"/><Relationship Id="rId1" Type="http://schemas.openxmlformats.org/officeDocument/2006/relationships/tags" Target="../tags/tag6.xml"/><Relationship Id="rId4" Type="http://schemas.openxmlformats.org/officeDocument/2006/relationships/image" Target="../media/image2.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2.xml"/><Relationship Id="rId1" Type="http://schemas.openxmlformats.org/officeDocument/2006/relationships/tags" Target="../tags/tag7.xml"/><Relationship Id="rId4" Type="http://schemas.openxmlformats.org/officeDocument/2006/relationships/image" Target="../media/image2.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2.xml"/><Relationship Id="rId1" Type="http://schemas.openxmlformats.org/officeDocument/2006/relationships/tags" Target="../tags/tag8.xml"/><Relationship Id="rId4" Type="http://schemas.openxmlformats.org/officeDocument/2006/relationships/image" Target="../media/image2.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2.xml"/><Relationship Id="rId1" Type="http://schemas.openxmlformats.org/officeDocument/2006/relationships/tags" Target="../tags/tag9.xml"/><Relationship Id="rId4"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１">
    <p:bg bwMode="blackWhite">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ysClr val="windowText" lastClr="000000"/>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ysClr val="windowText" lastClr="000000"/>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ysClr val="windowText" lastClr="000000"/>
                </a:solidFill>
                <a:latin typeface="+mn-lt"/>
                <a:sym typeface="Trebuchet MS" panose="020B0603020202020204" pitchFamily="34" charset="0"/>
              </a:defRPr>
            </a:lvl1pPr>
          </a:lstStyle>
          <a:p>
            <a:endParaRPr lang="en-US"/>
          </a:p>
        </p:txBody>
      </p:sp>
      <p:sp>
        <p:nvSpPr>
          <p:cNvPr id="147" name="Title 1"/>
          <p:cNvSpPr>
            <a:spLocks noGrp="1"/>
          </p:cNvSpPr>
          <p:nvPr>
            <p:ph type="title"/>
          </p:nvPr>
        </p:nvSpPr>
        <p:spPr bwMode="blackWhite">
          <a:xfrm>
            <a:off x="630000" y="3826800"/>
            <a:ext cx="10936800" cy="2041200"/>
          </a:xfrm>
        </p:spPr>
        <p:txBody>
          <a:bodyPr anchor="t">
            <a:noAutofit/>
          </a:bodyPr>
          <a:lstStyle>
            <a:lvl1pPr>
              <a:defRPr sz="5400">
                <a:solidFill>
                  <a:sysClr val="windowText" lastClr="000000"/>
                </a:solidFill>
                <a:latin typeface="Meiryo UI" panose="020B0604030504040204" pitchFamily="50" charset="-128"/>
                <a:ea typeface="Meiryo UI" panose="020B0604030504040204" pitchFamily="50" charset="-128"/>
                <a:sym typeface="Trebuchet MS" panose="020B0603020202020204" pitchFamily="34" charset="0"/>
              </a:defRPr>
            </a:lvl1pPr>
          </a:lstStyle>
          <a:p>
            <a:endParaRPr lang="en-US"/>
          </a:p>
        </p:txBody>
      </p:sp>
      <p:cxnSp>
        <p:nvCxnSpPr>
          <p:cNvPr id="148" name="Straight Connector 147"/>
          <p:cNvCxnSpPr/>
          <p:nvPr userDrawn="1"/>
        </p:nvCxnSpPr>
        <p:spPr bwMode="white">
          <a:xfrm>
            <a:off x="618898" y="3680016"/>
            <a:ext cx="11576304" cy="0"/>
          </a:xfrm>
          <a:prstGeom prst="line">
            <a:avLst/>
          </a:prstGeom>
          <a:ln w="19050" cmpd="sng">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513230" y="1476000"/>
            <a:ext cx="11165538"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8" name="テキスト プレースホルダー 2"/>
          <p:cNvSpPr>
            <a:spLocks noGrp="1"/>
          </p:cNvSpPr>
          <p:nvPr>
            <p:ph type="body" sz="quarter" idx="15" hasCustomPrompt="1"/>
          </p:nvPr>
        </p:nvSpPr>
        <p:spPr bwMode="gray">
          <a:xfrm>
            <a:off x="512611" y="1008000"/>
            <a:ext cx="11165538"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147931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328917323"/>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9896859" y="6517421"/>
            <a:ext cx="1465145" cy="251544"/>
          </a:xfrm>
          <a:prstGeom prst="rect">
            <a:avLst/>
          </a:prstGeom>
          <a:noFill/>
        </p:spPr>
        <p:txBody>
          <a:bodyPr wrap="none" lIns="0" tIns="0" rIns="0" bIns="0" rtlCol="0">
            <a:spAutoFit/>
          </a:bodyPr>
          <a:lstStyle/>
          <a:p>
            <a:pPr algn="l">
              <a:lnSpc>
                <a:spcPts val="950"/>
              </a:lnSpc>
            </a:pPr>
            <a:r>
              <a:rPr kumimoji="1" lang="en-US" altLang="ja-JP" sz="800">
                <a:latin typeface="+mn-lt"/>
                <a:cs typeface="+mn-cs"/>
                <a:sym typeface="+mn-lt"/>
              </a:rPr>
              <a:t>Member of</a:t>
            </a:r>
            <a:br>
              <a:rPr kumimoji="1" lang="en-US" altLang="ja-JP" sz="800">
                <a:latin typeface="+mn-lt"/>
                <a:cs typeface="+mn-cs"/>
                <a:sym typeface="+mn-lt"/>
              </a:rPr>
            </a:br>
            <a:r>
              <a:rPr kumimoji="1" lang="en-US" altLang="ja-JP" sz="800" b="1">
                <a:latin typeface="+mn-lt"/>
                <a:cs typeface="+mn-cs"/>
                <a:sym typeface="+mn-lt"/>
              </a:rPr>
              <a:t>Deloitte Touche Tohmatsu Limited</a:t>
            </a:r>
            <a:endParaRPr kumimoji="1" lang="ja-JP" altLang="en-US" sz="800" b="1">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513969" y="6336000"/>
            <a:ext cx="864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513969" y="432000"/>
            <a:ext cx="2304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513969" y="6588000"/>
            <a:ext cx="5361231"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A225710E-CB95-98DD-0E7F-A51C955E4254}"/>
              </a:ext>
            </a:extLst>
          </p:cNvPr>
          <p:cNvGrpSpPr/>
          <p:nvPr userDrawn="1"/>
        </p:nvGrpSpPr>
        <p:grpSpPr>
          <a:xfrm>
            <a:off x="9896858" y="3960001"/>
            <a:ext cx="1772308" cy="1894801"/>
            <a:chOff x="8050246" y="4451478"/>
            <a:chExt cx="1440000" cy="1894801"/>
          </a:xfrm>
        </p:grpSpPr>
        <p:pic>
          <p:nvPicPr>
            <p:cNvPr id="9" name="図 8" descr="ロゴ, 会社名&#10;&#10;自動的に生成された説明">
              <a:extLst>
                <a:ext uri="{FF2B5EF4-FFF2-40B4-BE49-F238E27FC236}">
                  <a16:creationId xmlns:a16="http://schemas.microsoft.com/office/drawing/2014/main" id="{B08C4379-B61C-71BD-16AA-DB14189E0F70}"/>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10" name="図 9" descr="ロゴ&#10;&#10;自動的に生成された説明">
              <a:extLst>
                <a:ext uri="{FF2B5EF4-FFF2-40B4-BE49-F238E27FC236}">
                  <a16:creationId xmlns:a16="http://schemas.microsoft.com/office/drawing/2014/main" id="{D0B28E52-975C-E4C4-9D5C-37EFFEB46C9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866709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8645973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513969" y="5040001"/>
            <a:ext cx="4430769"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513969" y="5652001"/>
            <a:ext cx="4430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513968" y="6408000"/>
            <a:ext cx="4430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477708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２">
    <p:bg>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tx1"/>
                </a:solidFill>
                <a:latin typeface="+mn-lt"/>
                <a:sym typeface="Trebuchet MS" panose="020B0603020202020204" pitchFamily="34" charset="0"/>
              </a:defRPr>
            </a:lvl1pPr>
          </a:lstStyle>
          <a:p>
            <a:endParaRPr lang="en-US"/>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３">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513231"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6317538"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513231" y="180000"/>
            <a:ext cx="11165538" cy="615600"/>
          </a:xfrm>
        </p:spPr>
        <p:txBody>
          <a:bodyPr vert="horz"/>
          <a:lstStyle>
            <a:lvl1pPr>
              <a:defRPr>
                <a:latin typeface="+mj-lt"/>
                <a:ea typeface="+mj-ea"/>
                <a:cs typeface="+mj-cs"/>
                <a:sym typeface="+mj-lt"/>
              </a:defRPr>
            </a:lvl1pPr>
          </a:lstStyle>
          <a:p>
            <a:r>
              <a:rPr kumimoji="1" lang="ja-JP" altLang="en-US"/>
              <a:t>マスター タイトルの書式設定</a:t>
            </a:r>
          </a:p>
        </p:txBody>
      </p:sp>
    </p:spTree>
    <p:extLst>
      <p:ext uri="{BB962C8B-B14F-4D97-AF65-F5344CB8AC3E}">
        <p14:creationId xmlns:p14="http://schemas.microsoft.com/office/powerpoint/2010/main" val="3293959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2329846" y="2340000"/>
            <a:ext cx="7532308"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
        <p:nvSpPr>
          <p:cNvPr id="5" name="Text Box 37">
            <a:extLst>
              <a:ext uri="{FF2B5EF4-FFF2-40B4-BE49-F238E27FC236}">
                <a16:creationId xmlns:a16="http://schemas.microsoft.com/office/drawing/2014/main" id="{572A5758-7750-F8C6-87F3-0A542C078CAD}"/>
              </a:ext>
            </a:extLst>
          </p:cNvPr>
          <p:cNvSpPr txBox="1">
            <a:spLocks noChangeArrowheads="1"/>
          </p:cNvSpPr>
          <p:nvPr userDrawn="1"/>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Tree>
    <p:extLst>
      <p:ext uri="{BB962C8B-B14F-4D97-AF65-F5344CB8AC3E}">
        <p14:creationId xmlns:p14="http://schemas.microsoft.com/office/powerpoint/2010/main" val="2729139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267199" y="2232000"/>
            <a:ext cx="6380308"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Tree>
    <p:extLst>
      <p:ext uri="{BB962C8B-B14F-4D97-AF65-F5344CB8AC3E}">
        <p14:creationId xmlns:p14="http://schemas.microsoft.com/office/powerpoint/2010/main" val="193701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66544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098605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51261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633898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512611" y="5842800"/>
            <a:ext cx="11165538" cy="468000"/>
          </a:xfrm>
          <a:prstGeom prst="rect">
            <a:avLst/>
          </a:prstGeom>
        </p:spPr>
        <p:txBody>
          <a:bodyPr vert="horz" wrap="square" lIns="0" tIns="0" rIns="0" bIns="0" rtlCol="0" anchor="b">
            <a:noAutofit/>
          </a:bodyPr>
          <a:lstStyle>
            <a:lvl1pPr fontAlgn="ctr">
              <a:lnSpc>
                <a:spcPct val="100000"/>
              </a:lnSpc>
              <a:spcBef>
                <a:spcPts val="0"/>
              </a:spcBef>
              <a:defRPr lang="en-US" altLang="zh-CN" sz="1000" b="0" baseline="0" dirty="0">
                <a:solidFill>
                  <a:schemeClr val="tx1"/>
                </a:solidFill>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3"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6338980" y="1008000"/>
            <a:ext cx="5361231" cy="468000"/>
          </a:xfrm>
          <a:prstGeom prst="rect">
            <a:avLst/>
          </a:prstGeom>
        </p:spPr>
        <p:txBody>
          <a:bodyPr vert="horz" wrap="none" lIns="0" tIns="0" rIns="0" bIns="0" rtlCol="0" anchor="ctr">
            <a:noAutofit/>
          </a:bodyPr>
          <a:lstStyle>
            <a:lvl1pPr>
              <a:defRPr lang="en-US" altLang="zh-CN" sz="1600" b="1" baseline="0" dirty="0">
                <a:solidFill>
                  <a:schemeClr val="accent3"/>
                </a:solidFill>
              </a:defRPr>
            </a:lvl1pPr>
          </a:lstStyle>
          <a:p>
            <a:pPr lvl="0"/>
            <a:r>
              <a:rPr kumimoji="1" lang="ja-JP" altLang="en-US"/>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387571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emf"/><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oleObject" Target="../embeddings/oleObject2.bin"/><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ags" Target="../tags/tag3.xml"/><Relationship Id="rId5" Type="http://schemas.openxmlformats.org/officeDocument/2006/relationships/slideLayout" Target="../slideLayouts/slideLayout8.xml"/><Relationship Id="rId10"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13AA9799-FC9D-F8E0-1BFE-4884313CF37D}"/>
              </a:ext>
            </a:extLst>
          </p:cNvPr>
          <p:cNvGraphicFramePr>
            <a:graphicFrameLocks noChangeAspect="1"/>
          </p:cNvGraphicFramePr>
          <p:nvPr userDrawn="1">
            <p:custDataLst>
              <p:tags r:id="rId5"/>
            </p:custDataLst>
            <p:extLst>
              <p:ext uri="{D42A27DB-BD31-4B8C-83A1-F6EECF244321}">
                <p14:modId xmlns:p14="http://schemas.microsoft.com/office/powerpoint/2010/main" val="27410925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639" imgH="642" progId="TCLayout.ActiveDocument.1">
                  <p:embed/>
                </p:oleObj>
              </mc:Choice>
              <mc:Fallback>
                <p:oleObj name="think-cellスライド" r:id="rId6" imgW="639" imgH="642" progId="TCLayout.ActiveDocument.1">
                  <p:embed/>
                  <p:pic>
                    <p:nvPicPr>
                      <p:cNvPr id="3" name="think-cell data - do not delete" hidden="1">
                        <a:extLst>
                          <a:ext uri="{FF2B5EF4-FFF2-40B4-BE49-F238E27FC236}">
                            <a16:creationId xmlns:a16="http://schemas.microsoft.com/office/drawing/2014/main" id="{13AA9799-FC9D-F8E0-1BFE-4884313CF37D}"/>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4" r:id="rId1"/>
    <p:sldLayoutId id="2147485092" r:id="rId2"/>
    <p:sldLayoutId id="2147485119"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1"/>
            </p:custDataLst>
            <p:extLst>
              <p:ext uri="{D42A27DB-BD31-4B8C-83A1-F6EECF244321}">
                <p14:modId xmlns:p14="http://schemas.microsoft.com/office/powerpoint/2010/main" val="3270087120"/>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12" imgW="563" imgH="564" progId="TCLayout.ActiveDocument.1">
                  <p:embed/>
                </p:oleObj>
              </mc:Choice>
              <mc:Fallback>
                <p:oleObj name="think-cellスライド" r:id="rId12" imgW="563" imgH="564" progId="TCLayout.ActiveDocument.1">
                  <p:embed/>
                  <p:pic>
                    <p:nvPicPr>
                      <p:cNvPr id="4" name="オブジェクト 3" hidden="1"/>
                      <p:cNvPicPr/>
                      <p:nvPr/>
                    </p:nvPicPr>
                    <p:blipFill>
                      <a:blip r:embed="rId13"/>
                      <a:stretch>
                        <a:fillRect/>
                      </a:stretch>
                    </p:blipFill>
                    <p:spPr>
                      <a:xfrm>
                        <a:off x="1955" y="1588"/>
                        <a:ext cx="1954" cy="1588"/>
                      </a:xfrm>
                      <a:prstGeom prst="rect">
                        <a:avLst/>
                      </a:prstGeom>
                    </p:spPr>
                  </p:pic>
                </p:oleObj>
              </mc:Fallback>
            </mc:AlternateContent>
          </a:graphicData>
        </a:graphic>
      </p:graphicFrame>
      <p:sp>
        <p:nvSpPr>
          <p:cNvPr id="2" name="Title Placeholder 1"/>
          <p:cNvSpPr>
            <a:spLocks noGrp="1"/>
          </p:cNvSpPr>
          <p:nvPr>
            <p:ph type="title"/>
          </p:nvPr>
        </p:nvSpPr>
        <p:spPr bwMode="gray">
          <a:xfrm>
            <a:off x="513231" y="180000"/>
            <a:ext cx="11165538"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868431" y="6588000"/>
            <a:ext cx="5006769"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r>
              <a:rPr kumimoji="1" lang="zh-TW" altLang="en-US"/>
              <a:t>脱炭素成長型経済構造移行推進対策費補助金（次期航空機開発等支援事業）</a:t>
            </a:r>
            <a:endParaRPr kumimoji="1" lang="en-GB" altLang="en-GB"/>
          </a:p>
        </p:txBody>
      </p:sp>
      <p:sp>
        <p:nvSpPr>
          <p:cNvPr id="9" name="スライド番号プレースホルダ 9"/>
          <p:cNvSpPr>
            <a:spLocks noGrp="1"/>
          </p:cNvSpPr>
          <p:nvPr>
            <p:ph type="sldNum" sz="quarter" idx="4"/>
          </p:nvPr>
        </p:nvSpPr>
        <p:spPr bwMode="gray">
          <a:xfrm>
            <a:off x="513969" y="6588000"/>
            <a:ext cx="221538"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fld id="{AA5FCFE5-FE56-4EF1-80A8-07776887C2A1}" type="slidenum">
              <a:rPr kumimoji="1" lang="ja-JP" altLang="en-US" smtClean="0"/>
              <a:pPr/>
              <a:t>‹#›</a:t>
            </a:fld>
            <a:endParaRPr kumimoji="1" lang="ja-JP" altLang="en-US"/>
          </a:p>
        </p:txBody>
      </p:sp>
      <p:sp>
        <p:nvSpPr>
          <p:cNvPr id="15" name="Text Box 37"/>
          <p:cNvSpPr txBox="1">
            <a:spLocks noChangeArrowheads="1"/>
          </p:cNvSpPr>
          <p:nvPr/>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
        <p:nvSpPr>
          <p:cNvPr id="3" name="テキスト プレースホルダー 2"/>
          <p:cNvSpPr>
            <a:spLocks noGrp="1"/>
          </p:cNvSpPr>
          <p:nvPr>
            <p:ph type="body" idx="1"/>
          </p:nvPr>
        </p:nvSpPr>
        <p:spPr bwMode="gray">
          <a:xfrm>
            <a:off x="513230" y="1476000"/>
            <a:ext cx="11166862"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5646359" y="6444001"/>
            <a:ext cx="899285"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3987197734"/>
      </p:ext>
    </p:extLst>
  </p:cSld>
  <p:clrMap bg1="lt1" tx1="dk1" bg2="lt2" tx2="dk2" accent1="accent1" accent2="accent2" accent3="accent3" accent4="accent4" accent5="accent5" accent6="accent6" hlink="hlink" folHlink="folHlink"/>
  <p:sldLayoutIdLst>
    <p:sldLayoutId id="2147485121" r:id="rId1"/>
    <p:sldLayoutId id="2147485122" r:id="rId2"/>
    <p:sldLayoutId id="2147485123" r:id="rId3"/>
    <p:sldLayoutId id="2147485124" r:id="rId4"/>
    <p:sldLayoutId id="2147485125" r:id="rId5"/>
    <p:sldLayoutId id="2147485126" r:id="rId6"/>
    <p:sldLayoutId id="2147485127" r:id="rId7"/>
    <p:sldLayoutId id="2147485128" r:id="rId8"/>
    <p:sldLayoutId id="2147485129" r:id="rId9"/>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p15:clr>
            <a:srgbClr val="A4A3A4"/>
          </p15:clr>
        </p15:guide>
        <p15:guide id="14" orient="horz" pos="640">
          <p15:clr>
            <a:srgbClr val="A4A3A4"/>
          </p15:clr>
        </p15:guide>
        <p15:guide id="15" orient="horz" pos="96">
          <p15:clr>
            <a:srgbClr val="A4A3A4"/>
          </p15:clr>
        </p15:guide>
        <p15:guide id="17" orient="horz" pos="504">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22.xml"/><Relationship Id="rId5" Type="http://schemas.openxmlformats.org/officeDocument/2006/relationships/image" Target="../media/image8.emf"/><Relationship Id="rId4" Type="http://schemas.openxmlformats.org/officeDocument/2006/relationships/oleObject" Target="../embeddings/oleObject15.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23.xml"/><Relationship Id="rId5" Type="http://schemas.openxmlformats.org/officeDocument/2006/relationships/image" Target="../media/image6.emf"/><Relationship Id="rId4" Type="http://schemas.openxmlformats.org/officeDocument/2006/relationships/oleObject" Target="../embeddings/oleObject16.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24.xml"/><Relationship Id="rId5" Type="http://schemas.openxmlformats.org/officeDocument/2006/relationships/image" Target="../media/image7.emf"/><Relationship Id="rId4" Type="http://schemas.openxmlformats.org/officeDocument/2006/relationships/oleObject" Target="../embeddings/oleObject17.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25.xml"/><Relationship Id="rId5" Type="http://schemas.openxmlformats.org/officeDocument/2006/relationships/image" Target="../media/image9.emf"/><Relationship Id="rId4" Type="http://schemas.openxmlformats.org/officeDocument/2006/relationships/oleObject" Target="../embeddings/oleObject18.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26.xml"/><Relationship Id="rId5" Type="http://schemas.openxmlformats.org/officeDocument/2006/relationships/image" Target="../media/image9.emf"/><Relationship Id="rId4" Type="http://schemas.openxmlformats.org/officeDocument/2006/relationships/oleObject" Target="../embeddings/oleObject1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27.xml"/><Relationship Id="rId5" Type="http://schemas.openxmlformats.org/officeDocument/2006/relationships/image" Target="../media/image7.emf"/><Relationship Id="rId4" Type="http://schemas.openxmlformats.org/officeDocument/2006/relationships/oleObject" Target="../embeddings/oleObject20.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28.xml"/><Relationship Id="rId5" Type="http://schemas.openxmlformats.org/officeDocument/2006/relationships/image" Target="../media/image7.emf"/><Relationship Id="rId4" Type="http://schemas.openxmlformats.org/officeDocument/2006/relationships/oleObject" Target="../embeddings/oleObject21.bin"/></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xml"/><Relationship Id="rId1" Type="http://schemas.openxmlformats.org/officeDocument/2006/relationships/tags" Target="../tags/tag2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tags" Target="../tags/tag31.xml"/><Relationship Id="rId5" Type="http://schemas.openxmlformats.org/officeDocument/2006/relationships/image" Target="../media/image8.emf"/><Relationship Id="rId4" Type="http://schemas.openxmlformats.org/officeDocument/2006/relationships/oleObject" Target="../embeddings/oleObject22.bin"/></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tags" Target="../tags/tag34.xml"/><Relationship Id="rId5" Type="http://schemas.openxmlformats.org/officeDocument/2006/relationships/image" Target="../media/image9.emf"/><Relationship Id="rId4" Type="http://schemas.openxmlformats.org/officeDocument/2006/relationships/oleObject" Target="../embeddings/oleObject23.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3.xml"/><Relationship Id="rId1" Type="http://schemas.openxmlformats.org/officeDocument/2006/relationships/tags" Target="../tags/tag35.xml"/><Relationship Id="rId4" Type="http://schemas.openxmlformats.org/officeDocument/2006/relationships/image" Target="../media/image8.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3.xml"/><Relationship Id="rId1" Type="http://schemas.openxmlformats.org/officeDocument/2006/relationships/tags" Target="../tags/tag18.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19.xml"/><Relationship Id="rId5" Type="http://schemas.openxmlformats.org/officeDocument/2006/relationships/image" Target="../media/image7.emf"/><Relationship Id="rId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543AED8-CCA8-9932-BF30-9788C2975E1D}"/>
              </a:ext>
            </a:extLst>
          </p:cNvPr>
          <p:cNvGraphicFramePr>
            <a:graphicFrameLocks/>
          </p:cNvGraphicFramePr>
          <p:nvPr>
            <p:custDataLst>
              <p:tags r:id="rId1"/>
            </p:custDataLst>
            <p:extLst>
              <p:ext uri="{D42A27DB-BD31-4B8C-83A1-F6EECF244321}">
                <p14:modId xmlns:p14="http://schemas.microsoft.com/office/powerpoint/2010/main" val="38586779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42" progId="TCLayout.ActiveDocument.1">
                  <p:embed/>
                </p:oleObj>
              </mc:Choice>
              <mc:Fallback>
                <p:oleObj name="think-cellスライド" r:id="rId3" imgW="639" imgH="642" progId="TCLayout.ActiveDocument.1">
                  <p:embed/>
                  <p:pic>
                    <p:nvPicPr>
                      <p:cNvPr id="5" name="think-cell data - do not delete" hidden="1">
                        <a:extLst>
                          <a:ext uri="{FF2B5EF4-FFF2-40B4-BE49-F238E27FC236}">
                            <a16:creationId xmlns:a16="http://schemas.microsoft.com/office/drawing/2014/main" id="{F543AED8-CCA8-9932-BF30-9788C2975E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1F0EC748-671F-4E80-A072-520E15019CCE}"/>
              </a:ext>
            </a:extLst>
          </p:cNvPr>
          <p:cNvSpPr>
            <a:spLocks noGrp="1"/>
          </p:cNvSpPr>
          <p:nvPr>
            <p:ph type="title"/>
          </p:nvPr>
        </p:nvSpPr>
        <p:spPr>
          <a:xfrm>
            <a:off x="627600" y="1203980"/>
            <a:ext cx="10936800" cy="1476000"/>
          </a:xfrm>
        </p:spPr>
        <p:txBody>
          <a:bodyPr vert="horz"/>
          <a:lstStyle/>
          <a:p>
            <a:pPr>
              <a:tabLst>
                <a:tab pos="10768013" algn="r"/>
              </a:tabLst>
            </a:pPr>
            <a:r>
              <a:rPr kumimoji="1" lang="zh-TW" altLang="en-US" dirty="0">
                <a:solidFill>
                  <a:sysClr val="windowText" lastClr="000000"/>
                </a:solidFill>
              </a:rPr>
              <a:t>間接補助事業</a:t>
            </a:r>
            <a:r>
              <a:rPr kumimoji="1" lang="ja-JP" altLang="en-US" dirty="0">
                <a:solidFill>
                  <a:sysClr val="windowText" lastClr="000000"/>
                </a:solidFill>
              </a:rPr>
              <a:t>の実施計画</a:t>
            </a:r>
            <a:br>
              <a:rPr kumimoji="1" lang="en-US" altLang="ja-JP" dirty="0">
                <a:solidFill>
                  <a:sysClr val="windowText" lastClr="000000"/>
                </a:solidFill>
              </a:rPr>
            </a:br>
            <a:r>
              <a:rPr kumimoji="1" lang="ja-JP" altLang="en-US" sz="4400" dirty="0">
                <a:solidFill>
                  <a:sysClr val="windowText" lastClr="000000"/>
                </a:solidFill>
              </a:rPr>
              <a:t>（</a:t>
            </a:r>
            <a:r>
              <a:rPr kumimoji="1" lang="ja-JP" altLang="en-US" sz="4400" dirty="0"/>
              <a:t>小型エンジン</a:t>
            </a:r>
            <a:r>
              <a:rPr kumimoji="1" lang="en-US" altLang="ja-JP" sz="4400" dirty="0"/>
              <a:t>MRO</a:t>
            </a:r>
            <a:r>
              <a:rPr kumimoji="1" lang="ja-JP" altLang="en-US" sz="4400" dirty="0"/>
              <a:t>拠点強化支援事業</a:t>
            </a:r>
            <a:r>
              <a:rPr kumimoji="1" lang="ja-JP" altLang="en-US" sz="4400" dirty="0">
                <a:solidFill>
                  <a:sysClr val="windowText" lastClr="000000"/>
                </a:solidFill>
              </a:rPr>
              <a:t>）</a:t>
            </a:r>
            <a:br>
              <a:rPr kumimoji="1" lang="en-US" altLang="ja-JP" dirty="0">
                <a:solidFill>
                  <a:sysClr val="windowText" lastClr="000000"/>
                </a:solidFill>
              </a:rPr>
            </a:br>
            <a:endParaRPr kumimoji="1" lang="en-US" sz="1800" dirty="0">
              <a:solidFill>
                <a:sysClr val="windowText" lastClr="000000"/>
              </a:solidFill>
            </a:endParaRPr>
          </a:p>
        </p:txBody>
      </p:sp>
      <p:sp>
        <p:nvSpPr>
          <p:cNvPr id="8" name="テキスト ボックス 7"/>
          <p:cNvSpPr txBox="1"/>
          <p:nvPr/>
        </p:nvSpPr>
        <p:spPr>
          <a:xfrm>
            <a:off x="9656064" y="205562"/>
            <a:ext cx="2309108" cy="396949"/>
          </a:xfrm>
          <a:prstGeom prst="rect">
            <a:avLst/>
          </a:prstGeom>
          <a:solidFill>
            <a:schemeClr val="bg1"/>
          </a:solidFill>
          <a:ln w="9525" cap="rnd">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575757"/>
                </a:solidFill>
                <a:latin typeface="Meiryo UI" panose="020B0604030504040204" pitchFamily="50" charset="-128"/>
                <a:ea typeface="Meiryo UI" panose="020B0604030504040204" pitchFamily="50" charset="-128"/>
              </a:rPr>
              <a:t>(</a:t>
            </a:r>
            <a:r>
              <a:rPr kumimoji="1" lang="ja-JP" altLang="en-US" sz="1600">
                <a:solidFill>
                  <a:srgbClr val="575757"/>
                </a:solidFill>
                <a:latin typeface="Meiryo UI" panose="020B0604030504040204" pitchFamily="50" charset="-128"/>
                <a:ea typeface="Meiryo UI" panose="020B0604030504040204" pitchFamily="50" charset="-128"/>
              </a:rPr>
              <a:t>応募フォーマット</a:t>
            </a:r>
            <a:r>
              <a:rPr kumimoji="1" lang="en-US" altLang="ja-JP" sz="1600">
                <a:solidFill>
                  <a:srgbClr val="575757"/>
                </a:solidFill>
                <a:latin typeface="Meiryo UI" panose="020B0604030504040204" pitchFamily="50" charset="-128"/>
                <a:ea typeface="Meiryo UI" panose="020B0604030504040204" pitchFamily="50" charset="-128"/>
              </a:rPr>
              <a:t>)</a:t>
            </a:r>
          </a:p>
        </p:txBody>
      </p:sp>
      <p:sp>
        <p:nvSpPr>
          <p:cNvPr id="2" name="テキスト ボックス 1"/>
          <p:cNvSpPr txBox="1">
            <a:spLocks/>
          </p:cNvSpPr>
          <p:nvPr/>
        </p:nvSpPr>
        <p:spPr>
          <a:xfrm>
            <a:off x="5902096" y="3976433"/>
            <a:ext cx="5542961" cy="48076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（共同提案者（委託先除く）：Ｂ社）</a:t>
            </a:r>
            <a:endParaRPr kumimoji="1" lang="en-US" altLang="ja-JP">
              <a:solidFill>
                <a:sysClr val="windowText" lastClr="000000"/>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0181156" y="4044908"/>
            <a:ext cx="1632112" cy="34381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a:solidFill>
                  <a:sysClr val="windowText" lastClr="000000"/>
                </a:solidFill>
                <a:latin typeface="Meiryo UI" panose="020B0604030504040204" pitchFamily="50" charset="-128"/>
                <a:ea typeface="Meiryo UI" panose="020B0604030504040204" pitchFamily="50" charset="-128"/>
              </a:rPr>
              <a:t>※</a:t>
            </a:r>
            <a:r>
              <a:rPr kumimoji="1" lang="ja-JP" altLang="en-US" sz="900">
                <a:solidFill>
                  <a:sysClr val="windowText" lastClr="000000"/>
                </a:solidFill>
                <a:latin typeface="Meiryo UI" panose="020B0604030504040204" pitchFamily="50" charset="-128"/>
                <a:ea typeface="Meiryo UI" panose="020B0604030504040204" pitchFamily="50" charset="-128"/>
              </a:rPr>
              <a:t>共同実施の場合には、</a:t>
            </a:r>
            <a:br>
              <a:rPr kumimoji="1" lang="en-US" altLang="ja-JP" sz="900">
                <a:solidFill>
                  <a:sysClr val="windowText" lastClr="000000"/>
                </a:solidFill>
                <a:latin typeface="Meiryo UI" panose="020B0604030504040204" pitchFamily="50" charset="-128"/>
                <a:ea typeface="Meiryo UI" panose="020B0604030504040204" pitchFamily="50" charset="-128"/>
              </a:rPr>
            </a:br>
            <a:r>
              <a:rPr kumimoji="1" lang="ja-JP" altLang="en-US" sz="900">
                <a:solidFill>
                  <a:sysClr val="windowText" lastClr="000000"/>
                </a:solidFill>
                <a:latin typeface="Meiryo UI" panose="020B0604030504040204" pitchFamily="50" charset="-128"/>
                <a:ea typeface="Meiryo UI" panose="020B0604030504040204" pitchFamily="50" charset="-128"/>
              </a:rPr>
              <a:t>幹事企業を明記して下さい</a:t>
            </a:r>
          </a:p>
        </p:txBody>
      </p:sp>
      <p:sp>
        <p:nvSpPr>
          <p:cNvPr id="21" name="テキスト ボックス 20">
            <a:extLst>
              <a:ext uri="{FF2B5EF4-FFF2-40B4-BE49-F238E27FC236}">
                <a16:creationId xmlns:a16="http://schemas.microsoft.com/office/drawing/2014/main" id="{DCB66B5A-4BD3-DAD5-A42F-E07AC8F6E170}"/>
              </a:ext>
            </a:extLst>
          </p:cNvPr>
          <p:cNvSpPr txBox="1"/>
          <p:nvPr/>
        </p:nvSpPr>
        <p:spPr>
          <a:xfrm>
            <a:off x="649464" y="3013076"/>
            <a:ext cx="11542536" cy="46923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提案事業名：○○○</a:t>
            </a:r>
            <a:r>
              <a:rPr kumimoji="1" lang="en-US" altLang="ja-JP">
                <a:solidFill>
                  <a:sysClr val="windowText" lastClr="000000"/>
                </a:solidFill>
                <a:latin typeface="Meiryo UI" panose="020B0604030504040204" pitchFamily="50" charset="-128"/>
                <a:ea typeface="Meiryo UI" panose="020B0604030504040204" pitchFamily="50" charset="-128"/>
              </a:rPr>
              <a:t>	</a:t>
            </a:r>
            <a:r>
              <a:rPr kumimoji="1" lang="ja-JP" altLang="en-US">
                <a:solidFill>
                  <a:sysClr val="windowText" lastClr="000000"/>
                </a:solidFill>
                <a:latin typeface="Meiryo UI" panose="020B0604030504040204" pitchFamily="50" charset="-128"/>
                <a:ea typeface="Meiryo UI" panose="020B0604030504040204" pitchFamily="50" charset="-128"/>
              </a:rPr>
              <a:t>提案者名：Ａ社（幹事企業） 、代表者名：代表取締役社長　</a:t>
            </a:r>
            <a:r>
              <a:rPr kumimoji="1" lang="en-US" altLang="ja-JP">
                <a:solidFill>
                  <a:sysClr val="windowText" lastClr="000000"/>
                </a:solidFill>
                <a:latin typeface="Meiryo UI" panose="020B0604030504040204" pitchFamily="50" charset="-128"/>
                <a:ea typeface="Meiryo UI" panose="020B0604030504040204" pitchFamily="50" charset="-128"/>
              </a:rPr>
              <a:t>aa </a:t>
            </a:r>
            <a:r>
              <a:rPr kumimoji="1" lang="en-US" altLang="ja-JP" err="1">
                <a:solidFill>
                  <a:sysClr val="windowText" lastClr="000000"/>
                </a:solidFill>
                <a:latin typeface="Meiryo UI" panose="020B0604030504040204" pitchFamily="50" charset="-128"/>
                <a:ea typeface="Meiryo UI" panose="020B0604030504040204" pitchFamily="50" charset="-128"/>
              </a:rPr>
              <a:t>aa</a:t>
            </a:r>
            <a:endParaRPr kumimoji="1" lang="en-US">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65606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D618D-E695-D3C7-CF11-65D0620B6E13}"/>
            </a:ext>
          </a:extLst>
        </p:cNvPr>
        <p:cNvGrpSpPr/>
        <p:nvPr/>
      </p:nvGrpSpPr>
      <p:grpSpPr>
        <a:xfrm>
          <a:off x="0" y="0"/>
          <a:ext cx="0" cy="0"/>
          <a:chOff x="0" y="0"/>
          <a:chExt cx="0" cy="0"/>
        </a:xfrm>
      </p:grpSpPr>
      <p:sp>
        <p:nvSpPr>
          <p:cNvPr id="31" name="Title 1">
            <a:extLst>
              <a:ext uri="{FF2B5EF4-FFF2-40B4-BE49-F238E27FC236}">
                <a16:creationId xmlns:a16="http://schemas.microsoft.com/office/drawing/2014/main" id="{F9CDA715-948A-401E-7CB0-21DB90E0009D}"/>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）事業の目的及び内容</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34" name="直線コネクタ 33">
            <a:extLst>
              <a:ext uri="{FF2B5EF4-FFF2-40B4-BE49-F238E27FC236}">
                <a16:creationId xmlns:a16="http://schemas.microsoft.com/office/drawing/2014/main" id="{D5F4CE85-6DEE-42FD-5A9E-A5D4D6E5720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AA2329DF-2B64-5ED6-D7CB-6C73523B26E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基礎</a:t>
            </a:r>
          </a:p>
        </p:txBody>
      </p:sp>
      <p:cxnSp>
        <p:nvCxnSpPr>
          <p:cNvPr id="2" name="直線コネクタ 1">
            <a:extLst>
              <a:ext uri="{FF2B5EF4-FFF2-40B4-BE49-F238E27FC236}">
                <a16:creationId xmlns:a16="http://schemas.microsoft.com/office/drawing/2014/main" id="{3C868E7D-15F9-9B5D-7420-C6157FAEF979}"/>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55" name="TextBox 51">
            <a:extLst>
              <a:ext uri="{FF2B5EF4-FFF2-40B4-BE49-F238E27FC236}">
                <a16:creationId xmlns:a16="http://schemas.microsoft.com/office/drawing/2014/main" id="{D73270FD-B712-B555-9459-C0C232AA5201}"/>
              </a:ext>
            </a:extLst>
          </p:cNvPr>
          <p:cNvSpPr txBox="1"/>
          <p:nvPr/>
        </p:nvSpPr>
        <p:spPr>
          <a:xfrm>
            <a:off x="360000" y="2060856"/>
            <a:ext cx="11350737" cy="369224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215" marR="0" lvl="0" indent="2540" algn="ctr" defTabSz="74295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a:ln>
                  <a:noFill/>
                </a:ln>
                <a:solidFill>
                  <a:srgbClr val="2E3558"/>
                </a:solidFill>
                <a:effectLst/>
                <a:uLnTx/>
                <a:uFillTx/>
                <a:latin typeface="ＭＳ Ｐゴシック"/>
                <a:ea typeface="ＭＳ Ｐゴシック"/>
                <a:cs typeface="+mn-cs"/>
              </a:rPr>
              <a:t>ガントチャート等により、以下の内容を含めて記載ください</a:t>
            </a:r>
            <a:endParaRPr kumimoji="0" lang="en-US" altLang="ja-JP" sz="2400" b="0" i="0" u="none" strike="noStrike" kern="1200" cap="none" spc="0" normalizeH="0" baseline="0" noProof="0">
              <a:ln>
                <a:noFill/>
              </a:ln>
              <a:solidFill>
                <a:srgbClr val="2E3558"/>
              </a:solidFill>
              <a:effectLst/>
              <a:uLnTx/>
              <a:uFillTx/>
              <a:latin typeface="ＭＳ Ｐゴシック"/>
              <a:ea typeface="ＭＳ Ｐゴシック"/>
              <a:cs typeface="+mn-cs"/>
            </a:endParaRPr>
          </a:p>
          <a:p>
            <a:pPr marL="69215" marR="0" lvl="0" indent="2540" algn="ctr" defTabSz="742950" rtl="0" eaLnBrk="1" fontAlgn="auto" latinLnBrk="0" hangingPunct="1">
              <a:lnSpc>
                <a:spcPct val="100000"/>
              </a:lnSpc>
              <a:spcBef>
                <a:spcPts val="0"/>
              </a:spcBef>
              <a:spcAft>
                <a:spcPts val="0"/>
              </a:spcAft>
              <a:buClrTx/>
              <a:buSzTx/>
              <a:buFontTx/>
              <a:buNone/>
              <a:tabLst/>
              <a:defRPr/>
            </a:pPr>
            <a:endParaRPr kumimoji="0" lang="en-US" altLang="ja-JP" sz="2400" b="0" i="0" u="none" strike="noStrike" kern="1200" cap="none" spc="0" normalizeH="0" baseline="0" noProof="0">
              <a:ln>
                <a:noFill/>
              </a:ln>
              <a:solidFill>
                <a:srgbClr val="2E3558"/>
              </a:solidFill>
              <a:effectLst/>
              <a:uLnTx/>
              <a:uFillTx/>
              <a:latin typeface="ＭＳ Ｐゴシック"/>
              <a:ea typeface="ＭＳ Ｐゴシック"/>
              <a:cs typeface="+mn-cs"/>
            </a:endParaRPr>
          </a:p>
          <a:p>
            <a:pPr marL="216535" marR="0" lvl="0" indent="-146685"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小</a:t>
            </a:r>
            <a:r>
              <a:rPr kumimoji="0" lang="ja-JP" altLang="en-US" b="0" i="0" u="none" strike="noStrike" kern="1200" cap="none" spc="0" normalizeH="0" baseline="0" noProof="0">
                <a:ln>
                  <a:noFill/>
                </a:ln>
                <a:solidFill>
                  <a:srgbClr val="2E3558"/>
                </a:solidFill>
                <a:effectLst/>
                <a:uLnTx/>
                <a:uFillTx/>
                <a:latin typeface="ＭＳ Ｐゴシック"/>
                <a:ea typeface="ＭＳ Ｐゴシック"/>
                <a:cs typeface="+mn-cs"/>
              </a:rPr>
              <a:t>型エンジンの</a:t>
            </a:r>
            <a:r>
              <a:rPr kumimoji="0" lang="en-US" altLang="ja-JP" b="0" i="0" u="none" strike="noStrike" kern="1200" cap="none" spc="0" normalizeH="0" baseline="0" noProof="0">
                <a:ln>
                  <a:noFill/>
                </a:ln>
                <a:solidFill>
                  <a:srgbClr val="2E3558"/>
                </a:solidFill>
                <a:effectLst/>
                <a:uLnTx/>
                <a:uFillTx/>
                <a:latin typeface="ＭＳ Ｐゴシック"/>
                <a:ea typeface="ＭＳ Ｐゴシック"/>
                <a:cs typeface="+mn-cs"/>
              </a:rPr>
              <a:t>MRO</a:t>
            </a:r>
            <a:r>
              <a:rPr kumimoji="0" lang="ja-JP" altLang="en-US" b="0" i="0" u="none" strike="noStrike" kern="1200" cap="none" spc="0" normalizeH="0" baseline="0" noProof="0">
                <a:ln>
                  <a:noFill/>
                </a:ln>
                <a:solidFill>
                  <a:srgbClr val="2E3558"/>
                </a:solidFill>
                <a:effectLst/>
                <a:uLnTx/>
                <a:uFillTx/>
                <a:latin typeface="ＭＳ Ｐゴシック"/>
                <a:ea typeface="ＭＳ Ｐゴシック"/>
                <a:cs typeface="+mn-cs"/>
              </a:rPr>
              <a:t>能力強化、国内共通基盤構築に向けたスケジュール</a:t>
            </a:r>
            <a:br>
              <a:rPr kumimoji="0" lang="en-US" altLang="ja-JP" b="0" i="0" u="none" strike="noStrike" kern="1200" cap="none" spc="0" normalizeH="0" baseline="0" noProof="0">
                <a:ln>
                  <a:noFill/>
                </a:ln>
                <a:solidFill>
                  <a:srgbClr val="2E3558"/>
                </a:solidFill>
                <a:effectLst/>
                <a:uLnTx/>
                <a:uFillTx/>
                <a:latin typeface="ＭＳ Ｐゴシック"/>
                <a:ea typeface="ＭＳ Ｐゴシック"/>
                <a:cs typeface="+mn-cs"/>
              </a:rPr>
            </a:br>
            <a:r>
              <a:rPr kumimoji="0" lang="en-US" altLang="ja-JP" b="0" i="0" u="none" strike="noStrike" kern="1200" cap="none" spc="0" normalizeH="0" baseline="0" noProof="0">
                <a:ln>
                  <a:noFill/>
                </a:ln>
                <a:solidFill>
                  <a:srgbClr val="2E3558"/>
                </a:solidFill>
                <a:effectLst/>
                <a:uLnTx/>
                <a:uFillTx/>
                <a:latin typeface="ＭＳ Ｐゴシック"/>
                <a:ea typeface="ＭＳ Ｐゴシック"/>
                <a:cs typeface="+mn-cs"/>
              </a:rPr>
              <a:t>※</a:t>
            </a:r>
            <a:r>
              <a:rPr kumimoji="0" lang="ja-JP" altLang="en-US" b="0" i="0" u="none" strike="noStrike" kern="1200" cap="none" spc="0" normalizeH="0" baseline="0" noProof="0">
                <a:ln>
                  <a:noFill/>
                </a:ln>
                <a:solidFill>
                  <a:srgbClr val="2E3558"/>
                </a:solidFill>
                <a:effectLst/>
                <a:uLnTx/>
                <a:uFillTx/>
                <a:latin typeface="ＭＳ Ｐゴシック"/>
                <a:ea typeface="ＭＳ Ｐゴシック"/>
                <a:cs typeface="+mn-cs"/>
              </a:rPr>
              <a:t>年度内のステージゲート審査の実施を前提としたスケジュールを記載してください</a:t>
            </a:r>
            <a:endParaRPr kumimoji="0" lang="en-US" altLang="ja-JP" b="0" i="0" u="none" strike="noStrike" kern="1200" cap="none" spc="0" normalizeH="0" baseline="0" noProof="0">
              <a:ln>
                <a:noFill/>
              </a:ln>
              <a:solidFill>
                <a:srgbClr val="2E3558"/>
              </a:solidFill>
              <a:effectLst/>
              <a:uLnTx/>
              <a:uFillTx/>
              <a:latin typeface="ＭＳ Ｐゴシック"/>
              <a:ea typeface="ＭＳ Ｐゴシック"/>
              <a:cs typeface="+mn-cs"/>
            </a:endParaRPr>
          </a:p>
          <a:p>
            <a:pPr marL="301823" indent="-232172" defTabSz="742950">
              <a:buFont typeface="Arial" panose="020B0604020202020204" pitchFamily="34" charset="0"/>
              <a:buChar char="•"/>
              <a:defRPr/>
            </a:pPr>
            <a:r>
              <a:rPr lang="en-US" altLang="ja-JP"/>
              <a:t>MRO</a:t>
            </a:r>
            <a:r>
              <a:rPr lang="ja-JP" altLang="en-US"/>
              <a:t>で得られたデータや知見等を、次期低燃費エンジンの開発等に活かす長期的なスケジュール計画（次期エンジンの開発時期、選定時期の想定年度等のメルクマールを踏まえた計画とすること）</a:t>
            </a:r>
            <a:endParaRPr lang="en-US" altLang="ja-JP"/>
          </a:p>
          <a:p>
            <a:pPr marL="216535" indent="-146685" defTabSz="742950">
              <a:buFont typeface="Arial" panose="020B0604020202020204" pitchFamily="34" charset="0"/>
              <a:buChar char="•"/>
              <a:defRPr/>
            </a:pPr>
            <a:r>
              <a:rPr lang="ja-JP" altLang="en-US"/>
              <a:t>本事業で導入する設備等の概要（写真やイメージ図を含む）、導入目的、導入時期、使用開始時期、設置場所の想定</a:t>
            </a:r>
            <a:endParaRPr lang="en-US" altLang="ja-JP"/>
          </a:p>
        </p:txBody>
      </p:sp>
      <p:sp>
        <p:nvSpPr>
          <p:cNvPr id="8" name="テキスト ボックス 7">
            <a:extLst>
              <a:ext uri="{FF2B5EF4-FFF2-40B4-BE49-F238E27FC236}">
                <a16:creationId xmlns:a16="http://schemas.microsoft.com/office/drawing/2014/main" id="{4CF93E6B-2828-F4CF-9C03-210539E9FE34}"/>
              </a:ext>
            </a:extLst>
          </p:cNvPr>
          <p:cNvSpPr txBox="1"/>
          <p:nvPr/>
        </p:nvSpPr>
        <p:spPr>
          <a:xfrm>
            <a:off x="239169" y="1306209"/>
            <a:ext cx="6097604" cy="36933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ja-JP" altLang="en-US"/>
              <a:t>－１０</a:t>
            </a:r>
          </a:p>
        </p:txBody>
      </p:sp>
      <p:grpSp>
        <p:nvGrpSpPr>
          <p:cNvPr id="9" name="グループ化 8">
            <a:extLst>
              <a:ext uri="{FF2B5EF4-FFF2-40B4-BE49-F238E27FC236}">
                <a16:creationId xmlns:a16="http://schemas.microsoft.com/office/drawing/2014/main" id="{73BADEF9-58D8-43BF-BD93-F274B0EA998D}"/>
              </a:ext>
            </a:extLst>
          </p:cNvPr>
          <p:cNvGrpSpPr/>
          <p:nvPr/>
        </p:nvGrpSpPr>
        <p:grpSpPr>
          <a:xfrm>
            <a:off x="360001" y="1224775"/>
            <a:ext cx="11350736" cy="360000"/>
            <a:chOff x="543578" y="1377175"/>
            <a:chExt cx="5239039" cy="360000"/>
          </a:xfrm>
        </p:grpSpPr>
        <p:cxnSp>
          <p:nvCxnSpPr>
            <p:cNvPr id="10" name="Straight Connector 18">
              <a:extLst>
                <a:ext uri="{FF2B5EF4-FFF2-40B4-BE49-F238E27FC236}">
                  <a16:creationId xmlns:a16="http://schemas.microsoft.com/office/drawing/2014/main" id="{F44DDA2F-FC1C-E0D1-29B8-2802A84FE1FB}"/>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1" name="TextBox 23">
              <a:extLst>
                <a:ext uri="{FF2B5EF4-FFF2-40B4-BE49-F238E27FC236}">
                  <a16:creationId xmlns:a16="http://schemas.microsoft.com/office/drawing/2014/main" id="{F60C8EF2-7DDE-1A9A-AF91-80616E99BCC3}"/>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sz="1800" b="1"/>
                <a:t>スケジュール</a:t>
              </a:r>
            </a:p>
          </p:txBody>
        </p:sp>
      </p:grpSp>
      <p:sp>
        <p:nvSpPr>
          <p:cNvPr id="3" name="Title 1">
            <a:extLst>
              <a:ext uri="{FF2B5EF4-FFF2-40B4-BE49-F238E27FC236}">
                <a16:creationId xmlns:a16="http://schemas.microsoft.com/office/drawing/2014/main" id="{84212D93-9E22-2B12-59FB-C46D35DB3A95}"/>
              </a:ext>
            </a:extLst>
          </p:cNvPr>
          <p:cNvSpPr txBox="1">
            <a:spLocks/>
          </p:cNvSpPr>
          <p:nvPr/>
        </p:nvSpPr>
        <p:spPr>
          <a:xfrm>
            <a:off x="319568" y="742939"/>
            <a:ext cx="11391168" cy="3046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ja-JP" sz="2200"/>
              <a:t>設備</a:t>
            </a:r>
            <a:r>
              <a:rPr lang="ja-JP" altLang="en-US" sz="2200"/>
              <a:t>等</a:t>
            </a:r>
            <a:r>
              <a:rPr lang="ja-JP" altLang="ja-JP" sz="2200"/>
              <a:t>の導入</a:t>
            </a:r>
            <a:r>
              <a:rPr lang="ja-JP" altLang="en-US" sz="2200"/>
              <a:t>による</a:t>
            </a:r>
            <a:r>
              <a:rPr lang="en-US" altLang="ja-JP" sz="2200"/>
              <a:t>MRO</a:t>
            </a:r>
            <a:r>
              <a:rPr lang="ja-JP" altLang="en-US" sz="2200"/>
              <a:t>能力強化</a:t>
            </a:r>
            <a:r>
              <a:rPr lang="ja-JP" altLang="ja-JP" sz="2200"/>
              <a:t>により</a:t>
            </a:r>
            <a:r>
              <a:rPr lang="ja-JP" altLang="en-US" sz="2200">
                <a:solidFill>
                  <a:prstClr val="black"/>
                </a:solidFill>
              </a:rPr>
              <a:t>、国内で一貫して小型エンジンを整備可能な体制を構築する</a:t>
            </a:r>
            <a:endParaRPr lang="en-US" altLang="ja-JP" sz="2200">
              <a:solidFill>
                <a:prstClr val="black"/>
              </a:solidFill>
            </a:endParaRPr>
          </a:p>
        </p:txBody>
      </p:sp>
    </p:spTree>
    <p:extLst>
      <p:ext uri="{BB962C8B-B14F-4D97-AF65-F5344CB8AC3E}">
        <p14:creationId xmlns:p14="http://schemas.microsoft.com/office/powerpoint/2010/main" val="10282656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FAFB4F07-AED0-F83D-61E6-547270EA2710}"/>
              </a:ext>
            </a:extLst>
          </p:cNvPr>
          <p:cNvGraphicFramePr>
            <a:graphicFrameLocks/>
          </p:cNvGraphicFramePr>
          <p:nvPr>
            <p:custDataLst>
              <p:tags r:id="rId1"/>
            </p:custDataLst>
            <p:extLst>
              <p:ext uri="{D42A27DB-BD31-4B8C-83A1-F6EECF244321}">
                <p14:modId xmlns:p14="http://schemas.microsoft.com/office/powerpoint/2010/main" val="31601441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39" imgH="639" progId="TCLayout.ActiveDocument.1">
                  <p:embed/>
                </p:oleObj>
              </mc:Choice>
              <mc:Fallback>
                <p:oleObj name="think-cellスライド" r:id="rId4" imgW="639" imgH="639" progId="TCLayout.ActiveDocument.1">
                  <p:embed/>
                  <p:pic>
                    <p:nvPicPr>
                      <p:cNvPr id="10" name="think-cell data - do not delete" hidden="1">
                        <a:extLst>
                          <a:ext uri="{FF2B5EF4-FFF2-40B4-BE49-F238E27FC236}">
                            <a16:creationId xmlns:a16="http://schemas.microsoft.com/office/drawing/2014/main" id="{FAFB4F07-AED0-F83D-61E6-547270EA271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3" name="Table 25">
            <a:extLst>
              <a:ext uri="{FF2B5EF4-FFF2-40B4-BE49-F238E27FC236}">
                <a16:creationId xmlns:a16="http://schemas.microsoft.com/office/drawing/2014/main" id="{377077C4-4B52-81C6-45B0-6491CB016D33}"/>
              </a:ext>
            </a:extLst>
          </p:cNvPr>
          <p:cNvGraphicFramePr>
            <a:graphicFrameLocks noGrp="1"/>
          </p:cNvGraphicFramePr>
          <p:nvPr>
            <p:extLst>
              <p:ext uri="{D42A27DB-BD31-4B8C-83A1-F6EECF244321}">
                <p14:modId xmlns:p14="http://schemas.microsoft.com/office/powerpoint/2010/main" val="3480012445"/>
              </p:ext>
            </p:extLst>
          </p:nvPr>
        </p:nvGraphicFramePr>
        <p:xfrm>
          <a:off x="722537" y="1508651"/>
          <a:ext cx="10840816" cy="3474720"/>
        </p:xfrm>
        <a:graphic>
          <a:graphicData uri="http://schemas.openxmlformats.org/drawingml/2006/table">
            <a:tbl>
              <a:tblPr firstRow="1" bandRow="1">
                <a:tableStyleId>{5940675A-B579-460E-94D1-54222C63F5DA}</a:tableStyleId>
              </a:tblPr>
              <a:tblGrid>
                <a:gridCol w="875216">
                  <a:extLst>
                    <a:ext uri="{9D8B030D-6E8A-4147-A177-3AD203B41FA5}">
                      <a16:colId xmlns:a16="http://schemas.microsoft.com/office/drawing/2014/main" val="2754854949"/>
                    </a:ext>
                  </a:extLst>
                </a:gridCol>
                <a:gridCol w="1225302">
                  <a:extLst>
                    <a:ext uri="{9D8B030D-6E8A-4147-A177-3AD203B41FA5}">
                      <a16:colId xmlns:a16="http://schemas.microsoft.com/office/drawing/2014/main" val="108642108"/>
                    </a:ext>
                  </a:extLst>
                </a:gridCol>
                <a:gridCol w="1388479">
                  <a:extLst>
                    <a:ext uri="{9D8B030D-6E8A-4147-A177-3AD203B41FA5}">
                      <a16:colId xmlns:a16="http://schemas.microsoft.com/office/drawing/2014/main" val="1578758832"/>
                    </a:ext>
                  </a:extLst>
                </a:gridCol>
                <a:gridCol w="1400347">
                  <a:extLst>
                    <a:ext uri="{9D8B030D-6E8A-4147-A177-3AD203B41FA5}">
                      <a16:colId xmlns:a16="http://schemas.microsoft.com/office/drawing/2014/main" val="3681164895"/>
                    </a:ext>
                  </a:extLst>
                </a:gridCol>
                <a:gridCol w="743934">
                  <a:extLst>
                    <a:ext uri="{9D8B030D-6E8A-4147-A177-3AD203B41FA5}">
                      <a16:colId xmlns:a16="http://schemas.microsoft.com/office/drawing/2014/main" val="3983930382"/>
                    </a:ext>
                  </a:extLst>
                </a:gridCol>
                <a:gridCol w="743934">
                  <a:extLst>
                    <a:ext uri="{9D8B030D-6E8A-4147-A177-3AD203B41FA5}">
                      <a16:colId xmlns:a16="http://schemas.microsoft.com/office/drawing/2014/main" val="3221756989"/>
                    </a:ext>
                  </a:extLst>
                </a:gridCol>
                <a:gridCol w="743934">
                  <a:extLst>
                    <a:ext uri="{9D8B030D-6E8A-4147-A177-3AD203B41FA5}">
                      <a16:colId xmlns:a16="http://schemas.microsoft.com/office/drawing/2014/main" val="156497035"/>
                    </a:ext>
                  </a:extLst>
                </a:gridCol>
                <a:gridCol w="743934">
                  <a:extLst>
                    <a:ext uri="{9D8B030D-6E8A-4147-A177-3AD203B41FA5}">
                      <a16:colId xmlns:a16="http://schemas.microsoft.com/office/drawing/2014/main" val="3852437361"/>
                    </a:ext>
                  </a:extLst>
                </a:gridCol>
                <a:gridCol w="743934">
                  <a:extLst>
                    <a:ext uri="{9D8B030D-6E8A-4147-A177-3AD203B41FA5}">
                      <a16:colId xmlns:a16="http://schemas.microsoft.com/office/drawing/2014/main" val="474125499"/>
                    </a:ext>
                  </a:extLst>
                </a:gridCol>
                <a:gridCol w="743934">
                  <a:extLst>
                    <a:ext uri="{9D8B030D-6E8A-4147-A177-3AD203B41FA5}">
                      <a16:colId xmlns:a16="http://schemas.microsoft.com/office/drawing/2014/main" val="3194168371"/>
                    </a:ext>
                  </a:extLst>
                </a:gridCol>
                <a:gridCol w="743934">
                  <a:extLst>
                    <a:ext uri="{9D8B030D-6E8A-4147-A177-3AD203B41FA5}">
                      <a16:colId xmlns:a16="http://schemas.microsoft.com/office/drawing/2014/main" val="4023144307"/>
                    </a:ext>
                  </a:extLst>
                </a:gridCol>
                <a:gridCol w="743934">
                  <a:extLst>
                    <a:ext uri="{9D8B030D-6E8A-4147-A177-3AD203B41FA5}">
                      <a16:colId xmlns:a16="http://schemas.microsoft.com/office/drawing/2014/main" val="813031846"/>
                    </a:ext>
                  </a:extLst>
                </a:gridCol>
              </a:tblGrid>
              <a:tr h="135974">
                <a:tc rowSpan="2">
                  <a:txBody>
                    <a:bodyPr/>
                    <a:lstStyle/>
                    <a:p>
                      <a:pPr algn="ctr"/>
                      <a:r>
                        <a:rPr kumimoji="1" lang="ja-JP" altLang="en-US" sz="1400" b="1">
                          <a:latin typeface="Meiryo UI" panose="020B0604030504040204" pitchFamily="50" charset="-128"/>
                          <a:ea typeface="Meiryo UI" panose="020B0604030504040204" pitchFamily="50" charset="-128"/>
                        </a:rPr>
                        <a:t>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algn="ctr"/>
                      <a:r>
                        <a:rPr kumimoji="1" lang="ja-JP" altLang="en-US" sz="1400" b="1">
                          <a:latin typeface="Meiryo UI" panose="020B0604030504040204" pitchFamily="50" charset="-128"/>
                          <a:ea typeface="Meiryo UI" panose="020B0604030504040204" pitchFamily="50" charset="-128"/>
                        </a:rPr>
                        <a:t>設備名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8">
                  <a:txBody>
                    <a:bodyPr/>
                    <a:lstStyle/>
                    <a:p>
                      <a:pPr algn="l"/>
                      <a:r>
                        <a:rPr kumimoji="1" lang="ja-JP" altLang="en-US" sz="1100" b="1">
                          <a:latin typeface="Meiryo UI" panose="020B0604030504040204" pitchFamily="50" charset="-128"/>
                          <a:ea typeface="Meiryo UI" panose="020B0604030504040204" pitchFamily="50" charset="-128"/>
                        </a:rPr>
                        <a:t>年度</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71955818"/>
                  </a:ext>
                </a:extLst>
              </a:tr>
              <a:tr h="0">
                <a:tc vMerge="1">
                  <a:txBody>
                    <a:bodyPr/>
                    <a:lstStyle/>
                    <a:p>
                      <a:endParaRPr kumimoji="1" lang="ja-JP" altLang="en-US"/>
                    </a:p>
                  </a:txBody>
                  <a:tcPr/>
                </a:tc>
                <a:tc>
                  <a:txBody>
                    <a:bodyPr/>
                    <a:lstStyle/>
                    <a:p>
                      <a:pPr marL="0" algn="ctr" defTabSz="914400" rtl="0" eaLnBrk="1" latinLnBrk="0" hangingPunct="1"/>
                      <a:r>
                        <a:rPr kumimoji="1" lang="ja-JP" altLang="en-US" sz="1100" b="1" kern="1200">
                          <a:solidFill>
                            <a:schemeClr val="tx1"/>
                          </a:solidFill>
                          <a:latin typeface="Meiryo UI" panose="020B0604030504040204" pitchFamily="50" charset="-128"/>
                          <a:ea typeface="Meiryo UI" panose="020B0604030504040204" pitchFamily="50" charset="-128"/>
                          <a:cs typeface="+mn-cs"/>
                        </a:rPr>
                        <a:t>大区分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latinLnBrk="0" hangingPunct="1"/>
                      <a:r>
                        <a:rPr kumimoji="1" lang="ja-JP" altLang="en-US" sz="1100" b="1" kern="1200">
                          <a:solidFill>
                            <a:schemeClr val="tx1"/>
                          </a:solidFill>
                          <a:latin typeface="Meiryo UI" panose="020B0604030504040204" pitchFamily="50" charset="-128"/>
                          <a:ea typeface="Meiryo UI" panose="020B0604030504040204" pitchFamily="50" charset="-128"/>
                          <a:cs typeface="+mn-cs"/>
                        </a:rPr>
                        <a:t>小区分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kumimoji="1" lang="ja-JP" altLang="en-US"/>
                    </a:p>
                  </a:txBody>
                  <a:tcPr/>
                </a:tc>
                <a:tc>
                  <a:txBody>
                    <a:bodyPr/>
                    <a:lstStyle/>
                    <a:p>
                      <a:pPr algn="ctr"/>
                      <a:r>
                        <a:rPr kumimoji="1" lang="en-US" altLang="ja-JP" sz="1050" b="1">
                          <a:latin typeface="Meiryo UI" panose="020B0604030504040204" pitchFamily="50" charset="-128"/>
                          <a:ea typeface="Meiryo UI" panose="020B0604030504040204" pitchFamily="50" charset="-128"/>
                        </a:rPr>
                        <a:t>2026</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2027</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2028</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2029</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2030</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2031</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2032</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2033</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263133181"/>
                  </a:ext>
                </a:extLst>
              </a:tr>
              <a:tr h="120664">
                <a:tc rowSpan="5">
                  <a:txBody>
                    <a:bodyPr/>
                    <a:lstStyle/>
                    <a:p>
                      <a:pPr algn="ctr"/>
                      <a:r>
                        <a:rPr kumimoji="1" lang="ja-JP" altLang="en-US" sz="1400">
                          <a:latin typeface="Meiryo UI" panose="020B0604030504040204" pitchFamily="50" charset="-128"/>
                          <a:ea typeface="Meiryo UI" panose="020B0604030504040204" pitchFamily="50" charset="-128"/>
                        </a:rPr>
                        <a:t>補助</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対象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設計費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kumimoji="1" lang="en-US" altLang="ja-JP" sz="1050">
                          <a:latin typeface="Meiryo UI" panose="020B0604030504040204" pitchFamily="50" charset="-128"/>
                          <a:ea typeface="Meiryo UI" panose="020B0604030504040204" pitchFamily="50" charset="-128"/>
                        </a:rPr>
                        <a:t>XX</a:t>
                      </a: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設備費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附帯設備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100">
                          <a:latin typeface="Meiryo UI" panose="020B0604030504040204" pitchFamily="50" charset="-128"/>
                          <a:ea typeface="Meiryo UI" panose="020B0604030504040204" pitchFamily="50" charset="-128"/>
                        </a:rPr>
                        <a:t>XX</a:t>
                      </a:r>
                      <a:r>
                        <a:rPr kumimoji="1" lang="ja-JP" altLang="en-US" sz="1100">
                          <a:latin typeface="Meiryo UI" panose="020B0604030504040204" pitchFamily="50" charset="-128"/>
                          <a:ea typeface="Meiryo UI" panose="020B0604030504040204" pitchFamily="50" charset="-128"/>
                        </a:rPr>
                        <a:t>設備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建物等取得費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147210">
                <a:tc rowSpan="5">
                  <a:txBody>
                    <a:bodyPr/>
                    <a:lstStyle/>
                    <a:p>
                      <a:pPr algn="ctr"/>
                      <a:r>
                        <a:rPr kumimoji="1" lang="zh-TW" altLang="en-US" sz="1400">
                          <a:latin typeface="Meiryo UI" panose="020B0604030504040204" pitchFamily="50" charset="-128"/>
                          <a:ea typeface="Meiryo UI" panose="020B0604030504040204" pitchFamily="50" charset="-128"/>
                        </a:rPr>
                        <a:t>補助</a:t>
                      </a:r>
                      <a:br>
                        <a:rPr kumimoji="1" lang="en-US" altLang="zh-TW" sz="1400">
                          <a:latin typeface="Meiryo UI" panose="020B0604030504040204" pitchFamily="50" charset="-128"/>
                          <a:ea typeface="Meiryo UI" panose="020B0604030504040204" pitchFamily="50" charset="-128"/>
                        </a:rPr>
                      </a:br>
                      <a:r>
                        <a:rPr kumimoji="1" lang="zh-TW" altLang="en-US" sz="1400">
                          <a:latin typeface="Meiryo UI" panose="020B0604030504040204" pitchFamily="50" charset="-128"/>
                          <a:ea typeface="Meiryo UI" panose="020B0604030504040204" pitchFamily="50" charset="-128"/>
                        </a:rPr>
                        <a:t>対象外</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6673385"/>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2802461"/>
                  </a:ext>
                </a:extLst>
              </a:tr>
            </a:tbl>
          </a:graphicData>
        </a:graphic>
      </p:graphicFrame>
      <p:sp>
        <p:nvSpPr>
          <p:cNvPr id="109" name="Rectangle 108">
            <a:extLst>
              <a:ext uri="{FF2B5EF4-FFF2-40B4-BE49-F238E27FC236}">
                <a16:creationId xmlns:a16="http://schemas.microsoft.com/office/drawing/2014/main" id="{510945A7-A1AC-4BFD-B18C-581BCCC0A241}"/>
              </a:ext>
            </a:extLst>
          </p:cNvPr>
          <p:cNvSpPr/>
          <p:nvPr/>
        </p:nvSpPr>
        <p:spPr>
          <a:xfrm>
            <a:off x="6537532" y="2789129"/>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2</a:t>
            </a:r>
            <a:r>
              <a:rPr kumimoji="1" lang="ja-JP" altLang="en-US" sz="2000"/>
              <a:t>）事業実施計画（投資額の内訳）</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西暦</a:t>
            </a:r>
            <a:r>
              <a:rPr kumimoji="1" lang="en-US" altLang="ja-JP" dirty="0">
                <a:solidFill>
                  <a:schemeClr val="tx1"/>
                </a:solidFill>
              </a:rPr>
              <a:t>xx</a:t>
            </a:r>
            <a:r>
              <a:rPr kumimoji="1" lang="ja-JP" altLang="en-US" dirty="0">
                <a:solidFill>
                  <a:schemeClr val="tx1"/>
                </a:solidFill>
              </a:rPr>
              <a:t>年度からエンジン</a:t>
            </a:r>
            <a:r>
              <a:rPr kumimoji="1" lang="en-US" altLang="ja-JP" dirty="0">
                <a:solidFill>
                  <a:schemeClr val="tx1"/>
                </a:solidFill>
              </a:rPr>
              <a:t>MRO</a:t>
            </a:r>
            <a:r>
              <a:rPr kumimoji="1" lang="ja-JP" altLang="en-US" dirty="0">
                <a:solidFill>
                  <a:schemeClr val="tx1"/>
                </a:solidFill>
              </a:rPr>
              <a:t>拠点強化（</a:t>
            </a:r>
            <a:r>
              <a:rPr lang="ja-JP" altLang="en-US" dirty="0">
                <a:solidFill>
                  <a:srgbClr val="2E3558"/>
                </a:solidFill>
                <a:latin typeface="ＭＳ Ｐゴシック" panose="020B0600070205080204" pitchFamily="50" charset="-128"/>
              </a:rPr>
              <a:t>小</a:t>
            </a:r>
            <a:r>
              <a:rPr kumimoji="1" lang="ja-JP" altLang="en-US" dirty="0">
                <a:solidFill>
                  <a:schemeClr val="tx1"/>
                </a:solidFill>
              </a:rPr>
              <a:t>型エンジンへの対応等）に向けた投資を開始</a:t>
            </a: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7029428D-6DAA-8BEF-975E-5D166237FA75}"/>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sp>
        <p:nvSpPr>
          <p:cNvPr id="25" name="Rectangle 108">
            <a:extLst>
              <a:ext uri="{FF2B5EF4-FFF2-40B4-BE49-F238E27FC236}">
                <a16:creationId xmlns:a16="http://schemas.microsoft.com/office/drawing/2014/main" id="{71869300-75DD-33D5-049B-C55A2A0DA4A9}"/>
              </a:ext>
            </a:extLst>
          </p:cNvPr>
          <p:cNvSpPr/>
          <p:nvPr/>
        </p:nvSpPr>
        <p:spPr>
          <a:xfrm>
            <a:off x="6540956" y="2777775"/>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6" name="Rectangle 108">
            <a:extLst>
              <a:ext uri="{FF2B5EF4-FFF2-40B4-BE49-F238E27FC236}">
                <a16:creationId xmlns:a16="http://schemas.microsoft.com/office/drawing/2014/main" id="{5D1BE604-A305-D8AB-A4E4-111EAF2F248E}"/>
              </a:ext>
            </a:extLst>
          </p:cNvPr>
          <p:cNvSpPr/>
          <p:nvPr/>
        </p:nvSpPr>
        <p:spPr>
          <a:xfrm>
            <a:off x="6537532" y="2789129"/>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7" name="Rectangle 108">
            <a:extLst>
              <a:ext uri="{FF2B5EF4-FFF2-40B4-BE49-F238E27FC236}">
                <a16:creationId xmlns:a16="http://schemas.microsoft.com/office/drawing/2014/main" id="{DC005F85-E196-EAE9-9EBD-CFA7E84812B5}"/>
              </a:ext>
            </a:extLst>
          </p:cNvPr>
          <p:cNvSpPr/>
          <p:nvPr/>
        </p:nvSpPr>
        <p:spPr>
          <a:xfrm>
            <a:off x="6540956" y="2777775"/>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30AAD629-A5D1-0B40-02FE-A999013C45FC}"/>
              </a:ext>
            </a:extLst>
          </p:cNvPr>
          <p:cNvSpPr/>
          <p:nvPr/>
        </p:nvSpPr>
        <p:spPr>
          <a:xfrm>
            <a:off x="796179" y="5547142"/>
            <a:ext cx="10599642" cy="828000"/>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（留意事項等）</a:t>
            </a:r>
            <a:endParaRPr kumimoji="1"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　・</a:t>
            </a:r>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4" name="TextBox 51">
            <a:extLst>
              <a:ext uri="{FF2B5EF4-FFF2-40B4-BE49-F238E27FC236}">
                <a16:creationId xmlns:a16="http://schemas.microsoft.com/office/drawing/2014/main" id="{E8EE56CF-9577-C4AF-7DA6-1D5A47222E54}"/>
              </a:ext>
            </a:extLst>
          </p:cNvPr>
          <p:cNvSpPr txBox="1"/>
          <p:nvPr/>
        </p:nvSpPr>
        <p:spPr>
          <a:xfrm>
            <a:off x="4982652" y="2303351"/>
            <a:ext cx="6624000" cy="252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投資的経費のみで構いませんので、以下に留意しつつ最低でも</a:t>
            </a:r>
            <a:r>
              <a:rPr lang="en-US" altLang="ja-JP" sz="1600">
                <a:solidFill>
                  <a:srgbClr val="2E3558"/>
                </a:solidFill>
                <a:latin typeface="+mn-ea"/>
              </a:rPr>
              <a:t>2033</a:t>
            </a:r>
            <a:r>
              <a:rPr lang="ja-JP" altLang="en-US" sz="1600">
                <a:solidFill>
                  <a:srgbClr val="2E3558"/>
                </a:solidFill>
                <a:latin typeface="+mn-ea"/>
              </a:rPr>
              <a:t>年度まで記載ください</a:t>
            </a:r>
            <a:endParaRPr lang="en-US" altLang="ja-JP" sz="1600">
              <a:solidFill>
                <a:srgbClr val="2E3558"/>
              </a:solidFill>
              <a:latin typeface="+mn-ea"/>
            </a:endParaRPr>
          </a:p>
          <a:p>
            <a:pPr marL="85725" indent="3175"/>
            <a:endParaRPr lang="ja-JP" altLang="en-US"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設備名（大区分、小区分）：適宜記載ください</a:t>
            </a:r>
          </a:p>
          <a:p>
            <a:pPr marL="266700" indent="-180975">
              <a:buFont typeface="Arial" panose="020B0604020202020204" pitchFamily="34" charset="0"/>
              <a:buChar char="•"/>
            </a:pPr>
            <a:r>
              <a:rPr lang="ja-JP" altLang="en-US" sz="1400">
                <a:solidFill>
                  <a:srgbClr val="2E3558"/>
                </a:solidFill>
                <a:latin typeface="+mn-ea"/>
              </a:rPr>
              <a:t>対象経費：補助対象の場合は、公募要領表</a:t>
            </a:r>
            <a:r>
              <a:rPr lang="en-US" altLang="ja-JP" sz="1400">
                <a:solidFill>
                  <a:srgbClr val="2E3558"/>
                </a:solidFill>
                <a:latin typeface="+mn-ea"/>
              </a:rPr>
              <a:t>2</a:t>
            </a:r>
            <a:r>
              <a:rPr lang="ja-JP" altLang="en-US" sz="1400">
                <a:solidFill>
                  <a:srgbClr val="2E3558"/>
                </a:solidFill>
                <a:latin typeface="+mn-ea"/>
              </a:rPr>
              <a:t>に示す対象経費の区分に応じ記載し、補助対象外の場合は適宜記載ください</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同一設備においても、対象経費ごとに分けて記載ください</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留意事項等がある場合は、表外に適宜記載ください</a:t>
            </a:r>
            <a:endParaRPr lang="en-US" altLang="ja-JP" sz="1400">
              <a:solidFill>
                <a:srgbClr val="2E3558"/>
              </a:solidFill>
              <a:latin typeface="+mn-ea"/>
            </a:endParaRPr>
          </a:p>
        </p:txBody>
      </p:sp>
    </p:spTree>
    <p:extLst>
      <p:ext uri="{BB962C8B-B14F-4D97-AF65-F5344CB8AC3E}">
        <p14:creationId xmlns:p14="http://schemas.microsoft.com/office/powerpoint/2010/main" val="2518901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1F2FB-38F3-93DE-35B0-4176BA0DE83A}"/>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12072A9A-F9FA-260B-AEDA-D3944394179E}"/>
              </a:ext>
            </a:extLst>
          </p:cNvPr>
          <p:cNvSpPr/>
          <p:nvPr/>
        </p:nvSpPr>
        <p:spPr>
          <a:xfrm>
            <a:off x="350357" y="5750850"/>
            <a:ext cx="11212989" cy="591626"/>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（留意事項等）</a:t>
            </a:r>
            <a:endParaRPr kumimoji="1"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　・</a:t>
            </a:r>
            <a:r>
              <a:rPr kumimoji="1" lang="en-US" altLang="ja-JP" sz="1200">
                <a:solidFill>
                  <a:schemeClr val="tx1"/>
                </a:solidFill>
                <a:latin typeface="Meiryo UI" panose="020B0604030504040204" pitchFamily="50" charset="-128"/>
                <a:ea typeface="Meiryo UI" panose="020B0604030504040204" pitchFamily="50" charset="-128"/>
              </a:rPr>
              <a:t>XXX</a:t>
            </a:r>
          </a:p>
        </p:txBody>
      </p:sp>
      <p:graphicFrame>
        <p:nvGraphicFramePr>
          <p:cNvPr id="64" name="think-cell data - do not delete" hidden="1">
            <a:extLst>
              <a:ext uri="{FF2B5EF4-FFF2-40B4-BE49-F238E27FC236}">
                <a16:creationId xmlns:a16="http://schemas.microsoft.com/office/drawing/2014/main" id="{C5514198-37B1-12F6-F304-0DE06895223C}"/>
              </a:ext>
            </a:extLst>
          </p:cNvPr>
          <p:cNvGraphicFramePr>
            <a:graphicFrameLocks/>
          </p:cNvGraphicFramePr>
          <p:nvPr>
            <p:custDataLst>
              <p:tags r:id="rId1"/>
            </p:custDataLst>
            <p:extLst>
              <p:ext uri="{D42A27DB-BD31-4B8C-83A1-F6EECF244321}">
                <p14:modId xmlns:p14="http://schemas.microsoft.com/office/powerpoint/2010/main" val="34103332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9" imgH="360" progId="TCLayout.ActiveDocument.1">
                  <p:embed/>
                </p:oleObj>
              </mc:Choice>
              <mc:Fallback>
                <p:oleObj name="think-cellスライド" r:id="rId4" imgW="359" imgH="360" progId="TCLayout.ActiveDocument.1">
                  <p:embed/>
                  <p:pic>
                    <p:nvPicPr>
                      <p:cNvPr id="64" name="think-cell data - do not delete" hidden="1">
                        <a:extLst>
                          <a:ext uri="{FF2B5EF4-FFF2-40B4-BE49-F238E27FC236}">
                            <a16:creationId xmlns:a16="http://schemas.microsoft.com/office/drawing/2014/main" id="{C5514198-37B1-12F6-F304-0DE06895223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5" name="Title 1">
            <a:extLst>
              <a:ext uri="{FF2B5EF4-FFF2-40B4-BE49-F238E27FC236}">
                <a16:creationId xmlns:a16="http://schemas.microsoft.com/office/drawing/2014/main" id="{EEFBEAF8-B54F-392E-C2C5-B0F9AA0C2F96}"/>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3</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）事業実施計画（投資計画・投資内訳）</a:t>
            </a:r>
            <a:endPar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80" name="Title 1">
            <a:extLst>
              <a:ext uri="{FF2B5EF4-FFF2-40B4-BE49-F238E27FC236}">
                <a16:creationId xmlns:a16="http://schemas.microsoft.com/office/drawing/2014/main" id="{412F0B19-4C8A-B569-6835-B66BB6C48D2F}"/>
              </a:ext>
            </a:extLst>
          </p:cNvPr>
          <p:cNvSpPr txBox="1">
            <a:spLocks/>
          </p:cNvSpPr>
          <p:nvPr/>
        </p:nvSpPr>
        <p:spPr>
          <a:xfrm>
            <a:off x="156000" y="731007"/>
            <a:ext cx="11803425" cy="664797"/>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lvl="0">
              <a:defRPr/>
            </a:pP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西暦</a:t>
            </a:r>
            <a:r>
              <a:rPr kumimoji="1"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年</a:t>
            </a:r>
            <a:r>
              <a:rPr kumimoji="1" lang="ja-JP" altLang="en-US" dirty="0">
                <a:solidFill>
                  <a:prstClr val="black"/>
                </a:solidFill>
              </a:rPr>
              <a:t>に</a:t>
            </a: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新規設備を</a:t>
            </a:r>
            <a:r>
              <a:rPr kumimoji="1" lang="ja-JP" altLang="en-US" dirty="0">
                <a:solidFill>
                  <a:prstClr val="black"/>
                </a:solidFill>
              </a:rPr>
              <a:t>導入</a:t>
            </a: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し、</a:t>
            </a:r>
            <a:r>
              <a:rPr kumimoji="1"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 </a:t>
            </a:r>
            <a:r>
              <a:rPr kumimoji="1" lang="en-US" altLang="ja-JP" dirty="0">
                <a:solidFill>
                  <a:prstClr val="black"/>
                </a:solidFill>
              </a:rPr>
              <a:t>xx</a:t>
            </a: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年度から段階的にエンジン</a:t>
            </a:r>
            <a:r>
              <a:rPr kumimoji="1"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MRO</a:t>
            </a: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能力の強化を想定</a:t>
            </a:r>
          </a:p>
          <a:p>
            <a:pPr lvl="0">
              <a:defRPr/>
            </a:pPr>
            <a:endParaRPr kumimoji="1"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2" name="正方形/長方形 1">
            <a:extLst>
              <a:ext uri="{FF2B5EF4-FFF2-40B4-BE49-F238E27FC236}">
                <a16:creationId xmlns:a16="http://schemas.microsoft.com/office/drawing/2014/main" id="{A7D86219-3BB3-B9CB-49F7-44524D0E83DF}"/>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基礎</a:t>
            </a:r>
          </a:p>
        </p:txBody>
      </p:sp>
      <p:sp>
        <p:nvSpPr>
          <p:cNvPr id="65" name="TextBox 16">
            <a:extLst>
              <a:ext uri="{FF2B5EF4-FFF2-40B4-BE49-F238E27FC236}">
                <a16:creationId xmlns:a16="http://schemas.microsoft.com/office/drawing/2014/main" id="{95A7D75A-71F4-D679-0716-3FFF9F5A2862}"/>
              </a:ext>
            </a:extLst>
          </p:cNvPr>
          <p:cNvSpPr txBox="1"/>
          <p:nvPr/>
        </p:nvSpPr>
        <p:spPr>
          <a:xfrm>
            <a:off x="700859" y="1152142"/>
            <a:ext cx="1175076" cy="835288"/>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sz="1400">
                <a:solidFill>
                  <a:schemeClr val="tx1"/>
                </a:solidFill>
                <a:latin typeface="Meiryo UI" panose="020B0604030504040204" pitchFamily="50" charset="-128"/>
                <a:ea typeface="Meiryo UI" panose="020B0604030504040204" pitchFamily="50" charset="-128"/>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計画の概要・</a:t>
            </a:r>
            <a:b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マイルストン</a:t>
            </a:r>
            <a:endParaRPr kumimoji="0"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6" name="直線コネクタ 65">
            <a:extLst>
              <a:ext uri="{FF2B5EF4-FFF2-40B4-BE49-F238E27FC236}">
                <a16:creationId xmlns:a16="http://schemas.microsoft.com/office/drawing/2014/main" id="{282CA72A-9010-7867-2297-AA629811015D}"/>
              </a:ext>
            </a:extLst>
          </p:cNvPr>
          <p:cNvCxnSpPr>
            <a:cxnSpLocks/>
          </p:cNvCxnSpPr>
          <p:nvPr/>
        </p:nvCxnSpPr>
        <p:spPr>
          <a:xfrm flipV="1">
            <a:off x="156000" y="1152141"/>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3" name="Table 25">
            <a:extLst>
              <a:ext uri="{FF2B5EF4-FFF2-40B4-BE49-F238E27FC236}">
                <a16:creationId xmlns:a16="http://schemas.microsoft.com/office/drawing/2014/main" id="{6868AD39-02F3-A233-7E57-5295C4F0E8C3}"/>
              </a:ext>
            </a:extLst>
          </p:cNvPr>
          <p:cNvGraphicFramePr>
            <a:graphicFrameLocks noGrp="1"/>
          </p:cNvGraphicFramePr>
          <p:nvPr>
            <p:extLst>
              <p:ext uri="{D42A27DB-BD31-4B8C-83A1-F6EECF244321}">
                <p14:modId xmlns:p14="http://schemas.microsoft.com/office/powerpoint/2010/main" val="3714149578"/>
              </p:ext>
            </p:extLst>
          </p:nvPr>
        </p:nvGraphicFramePr>
        <p:xfrm>
          <a:off x="350358" y="2071701"/>
          <a:ext cx="11212989" cy="3594878"/>
        </p:xfrm>
        <a:graphic>
          <a:graphicData uri="http://schemas.openxmlformats.org/drawingml/2006/table">
            <a:tbl>
              <a:tblPr firstRow="1" bandRow="1">
                <a:tableStyleId>{5940675A-B579-460E-94D1-54222C63F5DA}</a:tableStyleId>
              </a:tblPr>
              <a:tblGrid>
                <a:gridCol w="528798">
                  <a:extLst>
                    <a:ext uri="{9D8B030D-6E8A-4147-A177-3AD203B41FA5}">
                      <a16:colId xmlns:a16="http://schemas.microsoft.com/office/drawing/2014/main" val="108642108"/>
                    </a:ext>
                  </a:extLst>
                </a:gridCol>
                <a:gridCol w="3172727">
                  <a:extLst>
                    <a:ext uri="{9D8B030D-6E8A-4147-A177-3AD203B41FA5}">
                      <a16:colId xmlns:a16="http://schemas.microsoft.com/office/drawing/2014/main" val="3681164895"/>
                    </a:ext>
                  </a:extLst>
                </a:gridCol>
                <a:gridCol w="938933">
                  <a:extLst>
                    <a:ext uri="{9D8B030D-6E8A-4147-A177-3AD203B41FA5}">
                      <a16:colId xmlns:a16="http://schemas.microsoft.com/office/drawing/2014/main" val="1867669983"/>
                    </a:ext>
                  </a:extLst>
                </a:gridCol>
                <a:gridCol w="938933">
                  <a:extLst>
                    <a:ext uri="{9D8B030D-6E8A-4147-A177-3AD203B41FA5}">
                      <a16:colId xmlns:a16="http://schemas.microsoft.com/office/drawing/2014/main" val="3983930382"/>
                    </a:ext>
                  </a:extLst>
                </a:gridCol>
                <a:gridCol w="938933">
                  <a:extLst>
                    <a:ext uri="{9D8B030D-6E8A-4147-A177-3AD203B41FA5}">
                      <a16:colId xmlns:a16="http://schemas.microsoft.com/office/drawing/2014/main" val="3221756989"/>
                    </a:ext>
                  </a:extLst>
                </a:gridCol>
                <a:gridCol w="938933">
                  <a:extLst>
                    <a:ext uri="{9D8B030D-6E8A-4147-A177-3AD203B41FA5}">
                      <a16:colId xmlns:a16="http://schemas.microsoft.com/office/drawing/2014/main" val="156497035"/>
                    </a:ext>
                  </a:extLst>
                </a:gridCol>
                <a:gridCol w="938933">
                  <a:extLst>
                    <a:ext uri="{9D8B030D-6E8A-4147-A177-3AD203B41FA5}">
                      <a16:colId xmlns:a16="http://schemas.microsoft.com/office/drawing/2014/main" val="213127484"/>
                    </a:ext>
                  </a:extLst>
                </a:gridCol>
                <a:gridCol w="938933">
                  <a:extLst>
                    <a:ext uri="{9D8B030D-6E8A-4147-A177-3AD203B41FA5}">
                      <a16:colId xmlns:a16="http://schemas.microsoft.com/office/drawing/2014/main" val="303950031"/>
                    </a:ext>
                  </a:extLst>
                </a:gridCol>
                <a:gridCol w="938933">
                  <a:extLst>
                    <a:ext uri="{9D8B030D-6E8A-4147-A177-3AD203B41FA5}">
                      <a16:colId xmlns:a16="http://schemas.microsoft.com/office/drawing/2014/main" val="2215335689"/>
                    </a:ext>
                  </a:extLst>
                </a:gridCol>
                <a:gridCol w="938933">
                  <a:extLst>
                    <a:ext uri="{9D8B030D-6E8A-4147-A177-3AD203B41FA5}">
                      <a16:colId xmlns:a16="http://schemas.microsoft.com/office/drawing/2014/main" val="3453453710"/>
                    </a:ext>
                  </a:extLst>
                </a:gridCol>
              </a:tblGrid>
              <a:tr h="240846">
                <a:tc rowSpan="2" gridSpan="2">
                  <a:txBody>
                    <a:bodyPr/>
                    <a:lstStyle/>
                    <a:p>
                      <a:pPr algn="ctr"/>
                      <a:r>
                        <a:rPr kumimoji="1" lang="ja-JP" altLang="en-US" sz="1400" b="1">
                          <a:latin typeface="Meiryo UI" panose="020B0604030504040204" pitchFamily="50" charset="-128"/>
                          <a:ea typeface="Meiryo UI" panose="020B0604030504040204" pitchFamily="50" charset="-128"/>
                        </a:rPr>
                        <a:t>項目</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hMerge="1">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8">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071955818"/>
                  </a:ext>
                </a:extLst>
              </a:tr>
              <a:tr h="198698">
                <a:tc gridSpan="2" vMerge="1">
                  <a:txBody>
                    <a:bodyPr/>
                    <a:lstStyle/>
                    <a:p>
                      <a:pPr algn="ctr"/>
                      <a:r>
                        <a:rPr kumimoji="1" lang="ja-JP" altLang="en-US" sz="1050">
                          <a:latin typeface="Meiryo UI" panose="020B0604030504040204" pitchFamily="50" charset="-128"/>
                          <a:ea typeface="Meiryo UI" panose="020B0604030504040204" pitchFamily="50" charset="-128"/>
                        </a:rPr>
                        <a:t>設備名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vMerge="1">
                  <a:txBody>
                    <a:bodyPr/>
                    <a:lstStyle/>
                    <a:p>
                      <a:pPr algn="ctr"/>
                      <a:r>
                        <a:rPr kumimoji="1" lang="ja-JP" altLang="en-US" sz="1050">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b="1">
                          <a:latin typeface="Meiryo UI" panose="020B0604030504040204" pitchFamily="50" charset="-128"/>
                          <a:ea typeface="Meiryo UI" panose="020B0604030504040204" pitchFamily="50" charset="-128"/>
                        </a:rPr>
                        <a:t>2026</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2027</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2028</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2029</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2030</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2031</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b="1">
                          <a:latin typeface="Meiryo UI" panose="020B0604030504040204" pitchFamily="50" charset="-128"/>
                          <a:ea typeface="Meiryo UI" panose="020B0604030504040204" pitchFamily="50" charset="-128"/>
                        </a:rPr>
                        <a:t>2032</a:t>
                      </a:r>
                      <a:r>
                        <a:rPr kumimoji="1" lang="ja-JP" altLang="en-US" sz="900" b="1">
                          <a:latin typeface="Meiryo UI" panose="020B0604030504040204" pitchFamily="50" charset="-128"/>
                          <a:ea typeface="Meiryo UI" panose="020B0604030504040204" pitchFamily="50" charset="-128"/>
                        </a:rPr>
                        <a:t>年度</a:t>
                      </a:r>
                      <a:endParaRPr kumimoji="1" lang="ja-JP" altLang="en-US" sz="9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a:latin typeface="Meiryo UI" panose="020B0604030504040204" pitchFamily="50" charset="-128"/>
                          <a:ea typeface="Meiryo UI" panose="020B0604030504040204" pitchFamily="50" charset="-128"/>
                        </a:rPr>
                        <a:t>2033</a:t>
                      </a:r>
                      <a:r>
                        <a:rPr kumimoji="1" lang="ja-JP" altLang="en-US" sz="9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a:t>
                      </a:r>
                      <a:endParaRPr kumimoji="1" lang="ja-JP" altLang="en-US" sz="1400" b="0" i="0" u="none" strike="noStrike" kern="1200" cap="none" spc="0" normalizeH="0" baseline="0" noProof="0">
                        <a:ln>
                          <a:noFill/>
                        </a:ln>
                        <a:solidFill>
                          <a:prstClr val="black"/>
                        </a:solidFill>
                        <a:effectLst/>
                        <a:uLnTx/>
                        <a:uFillTx/>
                        <a:latin typeface="Arial" panose="020B0604020202020204"/>
                        <a:ea typeface="ＭＳ Ｐゴシック" panose="020B060007020508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14996378"/>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1</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売上高</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売上原価</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2</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売上総利益</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販売費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一般管理費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3</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営業利益（</a:t>
                      </a:r>
                      <a:r>
                        <a:rPr kumimoji="1" lang="en-US" altLang="ja-JP" sz="1200">
                          <a:latin typeface="Meiryo UI" panose="020B0604030504040204" pitchFamily="50" charset="-128"/>
                          <a:ea typeface="Meiryo UI" panose="020B0604030504040204" pitchFamily="50" charset="-128"/>
                        </a:rPr>
                        <a:t>a</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4</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減価償却費（</a:t>
                      </a:r>
                      <a:r>
                        <a:rPr kumimoji="1" lang="en-US" altLang="ja-JP" sz="1200">
                          <a:latin typeface="Meiryo UI" panose="020B0604030504040204" pitchFamily="50" charset="-128"/>
                          <a:ea typeface="Meiryo UI" panose="020B0604030504040204" pitchFamily="50" charset="-128"/>
                        </a:rPr>
                        <a:t>b</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225485">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5</a:t>
                      </a:r>
                      <a:endParaRPr kumimoji="1" lang="ja-JP" altLang="en-US" sz="1400">
                        <a:solidFill>
                          <a:schemeClr val="tx1"/>
                        </a:solidFill>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solidFill>
                            <a:schemeClr val="tx1"/>
                          </a:solidFill>
                          <a:latin typeface="Meiryo UI" panose="020B0604030504040204" pitchFamily="50" charset="-128"/>
                          <a:ea typeface="Meiryo UI" panose="020B0604030504040204" pitchFamily="50" charset="-128"/>
                        </a:rPr>
                        <a:t>間接補助事業と後年度事業に要する経費（</a:t>
                      </a:r>
                      <a:r>
                        <a:rPr kumimoji="1" lang="en-US" altLang="ja-JP" sz="1200">
                          <a:solidFill>
                            <a:schemeClr val="tx1"/>
                          </a:solidFill>
                          <a:latin typeface="Meiryo UI" panose="020B0604030504040204" pitchFamily="50" charset="-128"/>
                          <a:ea typeface="Meiryo UI" panose="020B0604030504040204" pitchFamily="50" charset="-128"/>
                        </a:rPr>
                        <a:t>c</a:t>
                      </a:r>
                      <a:r>
                        <a:rPr kumimoji="1" lang="ja-JP" altLang="en-US" sz="1200">
                          <a:solidFill>
                            <a:schemeClr val="tx1"/>
                          </a:solidFill>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6</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補助金額（</a:t>
                      </a:r>
                      <a:r>
                        <a:rPr kumimoji="1" lang="en-US" altLang="ja-JP" sz="1200">
                          <a:latin typeface="Meiryo UI" panose="020B0604030504040204" pitchFamily="50" charset="-128"/>
                          <a:ea typeface="Meiryo UI" panose="020B0604030504040204" pitchFamily="50" charset="-128"/>
                        </a:rPr>
                        <a:t>d</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FBFB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FBFB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FBFB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FBFB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FBFBF"/>
                    </a:solidFill>
                  </a:tcPr>
                </a:tc>
                <a:extLst>
                  <a:ext uri="{0D108BD9-81ED-4DB2-BD59-A6C34878D82A}">
                    <a16:rowId xmlns:a16="http://schemas.microsoft.com/office/drawing/2014/main" val="237667338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他制度による収益等（</a:t>
                      </a:r>
                      <a:r>
                        <a:rPr kumimoji="1" lang="en-US" altLang="ja-JP" sz="1200">
                          <a:latin typeface="Meiryo UI" panose="020B0604030504040204" pitchFamily="50" charset="-128"/>
                          <a:ea typeface="Meiryo UI" panose="020B0604030504040204" pitchFamily="50" charset="-128"/>
                        </a:rPr>
                        <a:t>d’</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085464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7</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補助事業におけるキャッシュフロー（</a:t>
                      </a:r>
                      <a:r>
                        <a:rPr kumimoji="1" lang="en-US" altLang="ja-JP" sz="1200">
                          <a:latin typeface="Meiryo UI" panose="020B0604030504040204" pitchFamily="50" charset="-128"/>
                          <a:ea typeface="Meiryo UI" panose="020B0604030504040204" pitchFamily="50" charset="-128"/>
                        </a:rPr>
                        <a:t>e=</a:t>
                      </a:r>
                      <a:r>
                        <a:rPr kumimoji="1" lang="en-US" altLang="ja-JP" sz="1200" err="1">
                          <a:latin typeface="Meiryo UI" panose="020B0604030504040204" pitchFamily="50" charset="-128"/>
                          <a:ea typeface="Meiryo UI" panose="020B0604030504040204" pitchFamily="50" charset="-128"/>
                        </a:rPr>
                        <a:t>a+b</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9386836"/>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8</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a:latin typeface="Meiryo UI" panose="020B0604030504040204" pitchFamily="50" charset="-128"/>
                          <a:ea typeface="Meiryo UI" panose="020B0604030504040204" pitchFamily="50" charset="-128"/>
                        </a:rPr>
                        <a:t>投資未回収額</a:t>
                      </a:r>
                      <a:endParaRPr kumimoji="1" lang="en-US" altLang="ja-JP" sz="1200">
                        <a:latin typeface="Meiryo UI" panose="020B0604030504040204" pitchFamily="50" charset="-128"/>
                        <a:ea typeface="Meiryo UI" panose="020B0604030504040204" pitchFamily="50" charset="-128"/>
                      </a:endParaRPr>
                    </a:p>
                    <a:p>
                      <a:pPr algn="l"/>
                      <a:r>
                        <a:rPr kumimoji="1" lang="ja-JP" altLang="en-US" sz="1200">
                          <a:latin typeface="Meiryo UI" panose="020B0604030504040204" pitchFamily="50" charset="-128"/>
                          <a:ea typeface="Meiryo UI" panose="020B0604030504040204" pitchFamily="50" charset="-128"/>
                        </a:rPr>
                        <a:t>（</a:t>
                      </a:r>
                      <a:r>
                        <a:rPr kumimoji="1" lang="en-US" altLang="ja-JP" sz="1200">
                          <a:latin typeface="Meiryo UI" panose="020B0604030504040204" pitchFamily="50" charset="-128"/>
                          <a:ea typeface="Meiryo UI" panose="020B0604030504040204" pitchFamily="50" charset="-128"/>
                        </a:rPr>
                        <a:t>f=</a:t>
                      </a:r>
                      <a:r>
                        <a:rPr kumimoji="1" lang="ja-JP" altLang="en-US" sz="1200">
                          <a:latin typeface="Meiryo UI" panose="020B0604030504040204" pitchFamily="50" charset="-128"/>
                          <a:ea typeface="Meiryo UI" panose="020B0604030504040204" pitchFamily="50" charset="-128"/>
                        </a:rPr>
                        <a:t>前年度</a:t>
                      </a:r>
                      <a:r>
                        <a:rPr kumimoji="1" lang="en-US" altLang="ja-JP" sz="1200" err="1">
                          <a:latin typeface="Meiryo UI" panose="020B0604030504040204" pitchFamily="50" charset="-128"/>
                          <a:ea typeface="Meiryo UI" panose="020B0604030504040204" pitchFamily="50" charset="-128"/>
                        </a:rPr>
                        <a:t>f+c-d-d</a:t>
                      </a:r>
                      <a:r>
                        <a:rPr kumimoji="1" lang="en-US" altLang="ja-JP" sz="1200">
                          <a:latin typeface="Meiryo UI" panose="020B0604030504040204" pitchFamily="50" charset="-128"/>
                          <a:ea typeface="Meiryo UI" panose="020B0604030504040204" pitchFamily="50" charset="-128"/>
                        </a:rPr>
                        <a:t>’-e</a:t>
                      </a:r>
                      <a:r>
                        <a:rPr kumimoji="1" lang="ja-JP" altLang="en-US" sz="12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989711"/>
                  </a:ext>
                </a:extLst>
              </a:tr>
            </a:tbl>
          </a:graphicData>
        </a:graphic>
      </p:graphicFrame>
      <p:sp>
        <p:nvSpPr>
          <p:cNvPr id="5" name="TextBox 51">
            <a:extLst>
              <a:ext uri="{FF2B5EF4-FFF2-40B4-BE49-F238E27FC236}">
                <a16:creationId xmlns:a16="http://schemas.microsoft.com/office/drawing/2014/main" id="{CCF79781-6BBD-F184-2800-4A4F38C87501}"/>
              </a:ext>
            </a:extLst>
          </p:cNvPr>
          <p:cNvSpPr txBox="1"/>
          <p:nvPr/>
        </p:nvSpPr>
        <p:spPr>
          <a:xfrm>
            <a:off x="1970203" y="1152141"/>
            <a:ext cx="9695906" cy="83528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ガントチャート等により、以下の内容を含めて記載ください</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66700" lvl="0" indent="-180975">
              <a:buFont typeface="Arial" panose="020B0604020202020204" pitchFamily="34" charset="0"/>
              <a:buChar char="•"/>
              <a:defRPr/>
            </a:pPr>
            <a:r>
              <a:rPr lang="ja-JP" altLang="en-US" sz="1400">
                <a:solidFill>
                  <a:srgbClr val="2E3558"/>
                </a:solidFill>
                <a:latin typeface="+mn-ea"/>
              </a:rPr>
              <a:t>事業開始から事業終了後</a:t>
            </a:r>
            <a:r>
              <a:rPr lang="ja-JP" altLang="en-US" sz="1400">
                <a:solidFill>
                  <a:srgbClr val="2E3558"/>
                </a:solidFill>
                <a:latin typeface="ＭＳ Ｐゴシック"/>
                <a:ea typeface="ＭＳ Ｐゴシック"/>
              </a:rPr>
              <a:t>のエンジンMRO事業全体の</a:t>
            </a:r>
            <a:r>
              <a:rPr kumimoji="0" lang="ja-JP" altLang="en-US" sz="1400" b="0" i="0" u="none" strike="noStrike" kern="1200" cap="none" spc="0" normalizeH="0" baseline="0" noProof="0">
                <a:ln>
                  <a:noFill/>
                </a:ln>
                <a:solidFill>
                  <a:srgbClr val="2E3558"/>
                </a:solidFill>
                <a:effectLst/>
                <a:uLnTx/>
                <a:uFillTx/>
                <a:latin typeface="ＭＳ Ｐゴシック"/>
                <a:ea typeface="ＭＳ Ｐゴシック"/>
              </a:rPr>
              <a:t>スケジュール概要</a:t>
            </a:r>
            <a:endParaRPr kumimoji="0" lang="en-US" altLang="ja-JP" sz="1400" b="0" i="0" u="none" strike="noStrike" kern="1200" cap="none" spc="0" normalizeH="0" baseline="0" noProof="0">
              <a:ln>
                <a:noFill/>
              </a:ln>
              <a:solidFill>
                <a:srgbClr val="2E3558"/>
              </a:solidFill>
              <a:effectLst/>
              <a:uLnTx/>
              <a:uFillTx/>
              <a:latin typeface="ＭＳ Ｐゴシック"/>
              <a:ea typeface="ＭＳ Ｐゴシック"/>
            </a:endParaRPr>
          </a:p>
          <a:p>
            <a:pPr marL="266700" lvl="0" indent="-180975">
              <a:buFont typeface="Arial" panose="020B0604020202020204" pitchFamily="34" charset="0"/>
              <a:buChar char="•"/>
              <a:defRPr/>
            </a:pPr>
            <a:r>
              <a:rPr kumimoji="0" lang="ja-JP" altLang="en-US" sz="1400" b="0" i="0" u="none" strike="noStrike" kern="1200" cap="none" spc="0" normalizeH="0" baseline="0" noProof="0">
                <a:ln>
                  <a:noFill/>
                </a:ln>
                <a:solidFill>
                  <a:srgbClr val="2E3558"/>
                </a:solidFill>
                <a:effectLst/>
                <a:uLnTx/>
                <a:uFillTx/>
                <a:latin typeface="ＭＳ Ｐゴシック"/>
                <a:ea typeface="ＭＳ Ｐゴシック"/>
              </a:rPr>
              <a:t>間接補助事業の各フェーズ（仕様設計、設備導入等）の実施時期、</a:t>
            </a:r>
            <a:r>
              <a:rPr lang="ja-JP" altLang="en-US" sz="1400">
                <a:solidFill>
                  <a:srgbClr val="2E3558"/>
                </a:solidFill>
                <a:latin typeface="+mn-ea"/>
              </a:rPr>
              <a:t>投資回収の開始時期等のマイルストン</a:t>
            </a:r>
            <a:endParaRPr kumimoji="0" lang="en-US" altLang="ja-JP" sz="1400" b="0" i="0" u="none" strike="noStrike" kern="1200" cap="none" spc="0" normalizeH="0" baseline="0" noProof="0">
              <a:ln>
                <a:noFill/>
              </a:ln>
              <a:solidFill>
                <a:srgbClr val="2E3558"/>
              </a:solidFill>
              <a:effectLst/>
              <a:uLnTx/>
              <a:uFillTx/>
              <a:latin typeface="ＭＳ Ｐゴシック"/>
              <a:ea typeface="ＭＳ Ｐゴシック"/>
            </a:endParaRPr>
          </a:p>
        </p:txBody>
      </p:sp>
      <p:sp>
        <p:nvSpPr>
          <p:cNvPr id="4" name="TextBox 51">
            <a:extLst>
              <a:ext uri="{FF2B5EF4-FFF2-40B4-BE49-F238E27FC236}">
                <a16:creationId xmlns:a16="http://schemas.microsoft.com/office/drawing/2014/main" id="{C31FA6BC-A70F-76A7-5BF3-541A86731E64}"/>
              </a:ext>
            </a:extLst>
          </p:cNvPr>
          <p:cNvSpPr txBox="1"/>
          <p:nvPr/>
        </p:nvSpPr>
        <p:spPr>
          <a:xfrm>
            <a:off x="4308722" y="2767325"/>
            <a:ext cx="6696000" cy="2739863"/>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間接補助事業の開始から投資回収期間の開始以降まで、</a:t>
            </a:r>
            <a:br>
              <a:rPr lang="en-US" altLang="ja-JP" sz="1600">
                <a:solidFill>
                  <a:srgbClr val="2E3558"/>
                </a:solidFill>
                <a:latin typeface="+mn-ea"/>
              </a:rPr>
            </a:br>
            <a:r>
              <a:rPr lang="ja-JP" altLang="en-US" sz="1600">
                <a:solidFill>
                  <a:srgbClr val="2E3558"/>
                </a:solidFill>
                <a:latin typeface="+mn-ea"/>
              </a:rPr>
              <a:t>長期的な事業スケジュールの概要について、</a:t>
            </a:r>
            <a:br>
              <a:rPr lang="en-US" altLang="ja-JP" sz="1600">
                <a:solidFill>
                  <a:srgbClr val="2E3558"/>
                </a:solidFill>
                <a:latin typeface="+mn-ea"/>
              </a:rPr>
            </a:br>
            <a:r>
              <a:rPr lang="ja-JP" altLang="en-US" sz="1600">
                <a:solidFill>
                  <a:srgbClr val="2E3558"/>
                </a:solidFill>
                <a:latin typeface="+mn-ea"/>
              </a:rPr>
              <a:t>補助対象事業の不確実性を前提としたうえで、</a:t>
            </a:r>
            <a:br>
              <a:rPr lang="en-US" altLang="ja-JP" sz="1600">
                <a:solidFill>
                  <a:srgbClr val="2E3558"/>
                </a:solidFill>
                <a:latin typeface="+mn-ea"/>
              </a:rPr>
            </a:br>
            <a:r>
              <a:rPr lang="ja-JP" altLang="en-US" sz="1600">
                <a:solidFill>
                  <a:srgbClr val="2E3558"/>
                </a:solidFill>
                <a:latin typeface="+mn-ea"/>
              </a:rPr>
              <a:t>一定の仮定に基づき以下の点に留意しつつ記載ください</a:t>
            </a:r>
            <a:endParaRPr lang="en-US" altLang="ja-JP" sz="1600">
              <a:solidFill>
                <a:srgbClr val="2E3558"/>
              </a:solidFill>
              <a:latin typeface="+mn-ea"/>
            </a:endParaRPr>
          </a:p>
          <a:p>
            <a:pPr marL="85725" indent="3175" algn="ctr"/>
            <a:endParaRPr lang="ja-JP" altLang="en-US"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提案時点での数字や内容は必ずしも正確である必要はなく、</a:t>
            </a:r>
            <a:br>
              <a:rPr lang="en-US" altLang="ja-JP" sz="1400">
                <a:solidFill>
                  <a:srgbClr val="2E3558"/>
                </a:solidFill>
                <a:latin typeface="+mn-ea"/>
              </a:rPr>
            </a:br>
            <a:r>
              <a:rPr lang="ja-JP" altLang="en-US" sz="1400">
                <a:solidFill>
                  <a:srgbClr val="2E3558"/>
                </a:solidFill>
                <a:latin typeface="+mn-ea"/>
              </a:rPr>
              <a:t>設備の導入、投資回収の開始時期等を確認するものです</a:t>
            </a:r>
            <a:endParaRPr lang="en-US" altLang="ja-JP" sz="1400">
              <a:solidFill>
                <a:srgbClr val="2E3558"/>
              </a:solidFill>
              <a:latin typeface="+mn-ea"/>
            </a:endParaRPr>
          </a:p>
          <a:p>
            <a:pPr marL="266700" indent="-180975">
              <a:buFont typeface="Arial" panose="020B0604020202020204" pitchFamily="34" charset="0"/>
              <a:buChar char="•"/>
            </a:pP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a:t>
            </a:r>
            <a:r>
              <a:rPr lang="en-US" altLang="ja-JP" sz="1400">
                <a:solidFill>
                  <a:srgbClr val="2E3558"/>
                </a:solidFill>
                <a:latin typeface="+mn-ea"/>
              </a:rPr>
              <a:t>※</a:t>
            </a:r>
            <a:r>
              <a:rPr lang="ja-JP" altLang="en-US" sz="1400">
                <a:solidFill>
                  <a:srgbClr val="2E3558"/>
                </a:solidFill>
                <a:latin typeface="+mn-ea"/>
              </a:rPr>
              <a:t>）他制度による収益等が見込まれる場合は、（留意事項等）の欄に制度の名称、受給想定額を記載すること。</a:t>
            </a:r>
          </a:p>
        </p:txBody>
      </p:sp>
    </p:spTree>
    <p:extLst>
      <p:ext uri="{BB962C8B-B14F-4D97-AF65-F5344CB8AC3E}">
        <p14:creationId xmlns:p14="http://schemas.microsoft.com/office/powerpoint/2010/main" val="22097703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9B02E-0430-062E-202B-BF0E9C472D4F}"/>
            </a:ext>
          </a:extLst>
        </p:cNvPr>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FD642FC0-7EB6-C817-62E9-E244C2DBA285}"/>
              </a:ext>
            </a:extLst>
          </p:cNvPr>
          <p:cNvGraphicFramePr>
            <a:graphicFrameLocks/>
          </p:cNvGraphicFramePr>
          <p:nvPr>
            <p:custDataLst>
              <p:tags r:id="rId1"/>
            </p:custDataLst>
            <p:extLst>
              <p:ext uri="{D42A27DB-BD31-4B8C-83A1-F6EECF244321}">
                <p14:modId xmlns:p14="http://schemas.microsoft.com/office/powerpoint/2010/main" val="42267665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FD642FC0-7EB6-C817-62E9-E244C2DBA28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5D3B5334-5360-9E3C-D255-8B3E3AB47914}"/>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4</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en-US" altLang="ja-JP"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8A91CF49-8CE1-CA8C-28F7-8485E6C4AD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XXXXX</a:t>
            </a:r>
          </a:p>
        </p:txBody>
      </p:sp>
      <p:cxnSp>
        <p:nvCxnSpPr>
          <p:cNvPr id="34" name="直線コネクタ 33">
            <a:extLst>
              <a:ext uri="{FF2B5EF4-FFF2-40B4-BE49-F238E27FC236}">
                <a16:creationId xmlns:a16="http://schemas.microsoft.com/office/drawing/2014/main" id="{5E066DB9-A008-0784-C729-79C0ADF2347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5" name="グループ化 24">
            <a:extLst>
              <a:ext uri="{FF2B5EF4-FFF2-40B4-BE49-F238E27FC236}">
                <a16:creationId xmlns:a16="http://schemas.microsoft.com/office/drawing/2014/main" id="{1C5F18DF-F47B-6CFE-5097-C8CE4F66CEB8}"/>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E42E988B-40BB-3344-342F-5D1015D75EA1}"/>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F121FBA7-CBED-2B9C-6249-17AF993D3AE2}"/>
                </a:ext>
              </a:extLst>
            </p:cNvPr>
            <p:cNvSpPr txBox="1"/>
            <p:nvPr/>
          </p:nvSpPr>
          <p:spPr>
            <a:xfrm>
              <a:off x="543578" y="1377175"/>
              <a:ext cx="5220000"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年度毎の事業費・補助金交付希望額</a:t>
              </a:r>
              <a:endParaRPr kumimoji="1" lang="ja-JP" altLang="en-US" sz="1400" b="1" i="0" u="none" strike="noStrike" kern="1200" cap="none" spc="0" normalizeH="0" baseline="3000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sp>
        <p:nvSpPr>
          <p:cNvPr id="2" name="正方形/長方形 1">
            <a:extLst>
              <a:ext uri="{FF2B5EF4-FFF2-40B4-BE49-F238E27FC236}">
                <a16:creationId xmlns:a16="http://schemas.microsoft.com/office/drawing/2014/main" id="{1D68A2EA-11C8-096F-2554-EFA96F578847}"/>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基礎</a:t>
            </a:r>
          </a:p>
        </p:txBody>
      </p:sp>
      <p:sp>
        <p:nvSpPr>
          <p:cNvPr id="4" name="TextBox 24">
            <a:extLst>
              <a:ext uri="{FF2B5EF4-FFF2-40B4-BE49-F238E27FC236}">
                <a16:creationId xmlns:a16="http://schemas.microsoft.com/office/drawing/2014/main" id="{7B479CCB-07C4-45BF-967D-C5E865C3489C}"/>
              </a:ext>
            </a:extLst>
          </p:cNvPr>
          <p:cNvSpPr txBox="1"/>
          <p:nvPr/>
        </p:nvSpPr>
        <p:spPr>
          <a:xfrm>
            <a:off x="746778" y="1940982"/>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金額</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742950" marR="0" lvl="1" indent="-285750" algn="l" defTabSz="914400"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TextBox 24">
            <a:extLst>
              <a:ext uri="{FF2B5EF4-FFF2-40B4-BE49-F238E27FC236}">
                <a16:creationId xmlns:a16="http://schemas.microsoft.com/office/drawing/2014/main" id="{05300DBC-C576-73AE-2FB9-07490108A029}"/>
              </a:ext>
            </a:extLst>
          </p:cNvPr>
          <p:cNvSpPr txBox="1"/>
          <p:nvPr/>
        </p:nvSpPr>
        <p:spPr>
          <a:xfrm>
            <a:off x="5983326" y="1939086"/>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理由</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742950" marR="0" lvl="1" indent="-285750" algn="l" defTabSz="914400"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TextBox 51">
            <a:extLst>
              <a:ext uri="{FF2B5EF4-FFF2-40B4-BE49-F238E27FC236}">
                <a16:creationId xmlns:a16="http://schemas.microsoft.com/office/drawing/2014/main" id="{0D4E732A-91F2-8D4E-F0C4-7896BE364E01}"/>
              </a:ext>
            </a:extLst>
          </p:cNvPr>
          <p:cNvSpPr txBox="1"/>
          <p:nvPr/>
        </p:nvSpPr>
        <p:spPr>
          <a:xfrm>
            <a:off x="628650" y="2642414"/>
            <a:ext cx="10934700" cy="12239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3175"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年度毎の事業費・補助金交付希望額とその理由について記載ください</a:t>
            </a:r>
          </a:p>
        </p:txBody>
      </p:sp>
    </p:spTree>
    <p:extLst>
      <p:ext uri="{BB962C8B-B14F-4D97-AF65-F5344CB8AC3E}">
        <p14:creationId xmlns:p14="http://schemas.microsoft.com/office/powerpoint/2010/main" val="24355301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5</a:t>
            </a:r>
            <a:r>
              <a:rPr kumimoji="1" lang="ja-JP" altLang="en-US" sz="2000"/>
              <a:t>）</a:t>
            </a:r>
            <a:r>
              <a:rPr kumimoji="1" lang="en-US" altLang="ja-JP" sz="2000"/>
              <a:t>KPI</a:t>
            </a:r>
            <a:r>
              <a:rPr kumimoji="1" lang="ja-JP" altLang="en-US" sz="2000"/>
              <a:t>達成に向けた計画</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本事業を通じてエンジン整備能力の強化／国内共通基盤の構築、活用を目指す</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7" name="TextBox 35" descr="ｔ">
            <a:extLst>
              <a:ext uri="{FF2B5EF4-FFF2-40B4-BE49-F238E27FC236}">
                <a16:creationId xmlns:a16="http://schemas.microsoft.com/office/drawing/2014/main" id="{AE8B2C13-D28A-B9AD-B59D-64982D232006}"/>
              </a:ext>
            </a:extLst>
          </p:cNvPr>
          <p:cNvSpPr txBox="1"/>
          <p:nvPr/>
        </p:nvSpPr>
        <p:spPr>
          <a:xfrm>
            <a:off x="585348" y="1591180"/>
            <a:ext cx="3445707"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b="1" dirty="0">
                <a:solidFill>
                  <a:schemeClr val="tx1"/>
                </a:solidFill>
                <a:latin typeface="Meiryo UI" panose="020B0604030504040204" pitchFamily="50" charset="-128"/>
                <a:ea typeface="Meiryo UI" panose="020B0604030504040204" pitchFamily="50" charset="-128"/>
              </a:rPr>
              <a:t>西暦</a:t>
            </a:r>
            <a:r>
              <a:rPr kumimoji="1" lang="en-US" altLang="ja-JP" b="1" dirty="0">
                <a:solidFill>
                  <a:schemeClr val="tx1"/>
                </a:solidFill>
                <a:latin typeface="Meiryo UI" panose="020B0604030504040204" pitchFamily="50" charset="-128"/>
                <a:ea typeface="Meiryo UI" panose="020B0604030504040204" pitchFamily="50" charset="-128"/>
              </a:rPr>
              <a:t>XX</a:t>
            </a:r>
            <a:r>
              <a:rPr kumimoji="1" lang="ja-JP" altLang="en-US" b="1" dirty="0">
                <a:solidFill>
                  <a:schemeClr val="tx1"/>
                </a:solidFill>
                <a:latin typeface="Meiryo UI" panose="020B0604030504040204" pitchFamily="50" charset="-128"/>
                <a:ea typeface="Meiryo UI" panose="020B0604030504040204" pitchFamily="50" charset="-128"/>
              </a:rPr>
              <a:t>年度</a:t>
            </a:r>
            <a:endParaRPr kumimoji="1" lang="en-US" altLang="ja-JP" dirty="0">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ADA514D-BFD9-BF29-8F32-E6946E7226B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grpSp>
        <p:nvGrpSpPr>
          <p:cNvPr id="15" name="グループ化 14">
            <a:extLst>
              <a:ext uri="{FF2B5EF4-FFF2-40B4-BE49-F238E27FC236}">
                <a16:creationId xmlns:a16="http://schemas.microsoft.com/office/drawing/2014/main" id="{875E3B59-A2F6-E11F-008A-E418E134DE09}"/>
              </a:ext>
            </a:extLst>
          </p:cNvPr>
          <p:cNvGrpSpPr/>
          <p:nvPr/>
        </p:nvGrpSpPr>
        <p:grpSpPr>
          <a:xfrm>
            <a:off x="585348" y="1272925"/>
            <a:ext cx="2225230" cy="288000"/>
            <a:chOff x="156000" y="1879963"/>
            <a:chExt cx="5760000" cy="288000"/>
          </a:xfrm>
        </p:grpSpPr>
        <p:sp>
          <p:nvSpPr>
            <p:cNvPr id="17" name="正方形/長方形 16">
              <a:extLst>
                <a:ext uri="{FF2B5EF4-FFF2-40B4-BE49-F238E27FC236}">
                  <a16:creationId xmlns:a16="http://schemas.microsoft.com/office/drawing/2014/main" id="{4C050DDA-168E-35D7-BD88-022538E273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の達成年限</a:t>
              </a:r>
            </a:p>
          </p:txBody>
        </p:sp>
        <p:cxnSp>
          <p:nvCxnSpPr>
            <p:cNvPr id="18" name="直線コネクタ 17">
              <a:extLst>
                <a:ext uri="{FF2B5EF4-FFF2-40B4-BE49-F238E27FC236}">
                  <a16:creationId xmlns:a16="http://schemas.microsoft.com/office/drawing/2014/main" id="{504BCE56-1B12-FDB1-5E28-620F8EDC788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9" name="グループ化 18">
            <a:extLst>
              <a:ext uri="{FF2B5EF4-FFF2-40B4-BE49-F238E27FC236}">
                <a16:creationId xmlns:a16="http://schemas.microsoft.com/office/drawing/2014/main" id="{8A837141-9755-6547-E97B-F8CA453B73A1}"/>
              </a:ext>
            </a:extLst>
          </p:cNvPr>
          <p:cNvGrpSpPr/>
          <p:nvPr/>
        </p:nvGrpSpPr>
        <p:grpSpPr>
          <a:xfrm>
            <a:off x="585349" y="1990377"/>
            <a:ext cx="10789386" cy="288000"/>
            <a:chOff x="156000" y="1879963"/>
            <a:chExt cx="5760000" cy="288000"/>
          </a:xfrm>
        </p:grpSpPr>
        <p:sp>
          <p:nvSpPr>
            <p:cNvPr id="20" name="正方形/長方形 19">
              <a:extLst>
                <a:ext uri="{FF2B5EF4-FFF2-40B4-BE49-F238E27FC236}">
                  <a16:creationId xmlns:a16="http://schemas.microsoft.com/office/drawing/2014/main" id="{7AF70CC0-4628-C40D-82A1-983BD45D2AC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の設定</a:t>
              </a:r>
            </a:p>
          </p:txBody>
        </p:sp>
        <p:cxnSp>
          <p:nvCxnSpPr>
            <p:cNvPr id="21" name="直線コネクタ 20">
              <a:extLst>
                <a:ext uri="{FF2B5EF4-FFF2-40B4-BE49-F238E27FC236}">
                  <a16:creationId xmlns:a16="http://schemas.microsoft.com/office/drawing/2014/main" id="{2F8BA410-4F94-4997-0332-FA1C8471D9F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2" name="グループ化 21">
            <a:extLst>
              <a:ext uri="{FF2B5EF4-FFF2-40B4-BE49-F238E27FC236}">
                <a16:creationId xmlns:a16="http://schemas.microsoft.com/office/drawing/2014/main" id="{81BB482C-138E-16CC-11B7-20DB1ADC4EF0}"/>
              </a:ext>
            </a:extLst>
          </p:cNvPr>
          <p:cNvGrpSpPr/>
          <p:nvPr/>
        </p:nvGrpSpPr>
        <p:grpSpPr>
          <a:xfrm>
            <a:off x="585348" y="2386153"/>
            <a:ext cx="2057500" cy="288000"/>
            <a:chOff x="156000" y="1879963"/>
            <a:chExt cx="5760000" cy="288000"/>
          </a:xfrm>
        </p:grpSpPr>
        <p:sp>
          <p:nvSpPr>
            <p:cNvPr id="23" name="正方形/長方形 22">
              <a:extLst>
                <a:ext uri="{FF2B5EF4-FFF2-40B4-BE49-F238E27FC236}">
                  <a16:creationId xmlns:a16="http://schemas.microsoft.com/office/drawing/2014/main" id="{A1189C69-E75B-D4D5-EAD2-8E64D05CF8E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endParaRPr kumimoji="1" lang="ja-JP" altLang="en-US" sz="1400" b="1">
                <a:solidFill>
                  <a:schemeClr val="tx1"/>
                </a:solidFill>
                <a:latin typeface="Meiryo UI" panose="020B0604030504040204" pitchFamily="50" charset="-128"/>
                <a:ea typeface="Meiryo UI" panose="020B0604030504040204" pitchFamily="50" charset="-128"/>
              </a:endParaRPr>
            </a:p>
          </p:txBody>
        </p:sp>
        <p:cxnSp>
          <p:nvCxnSpPr>
            <p:cNvPr id="24" name="直線コネクタ 23">
              <a:extLst>
                <a:ext uri="{FF2B5EF4-FFF2-40B4-BE49-F238E27FC236}">
                  <a16:creationId xmlns:a16="http://schemas.microsoft.com/office/drawing/2014/main" id="{2D61CDCC-8FA2-8669-BBEF-25EE1500E382}"/>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5" name="グループ化 24">
            <a:extLst>
              <a:ext uri="{FF2B5EF4-FFF2-40B4-BE49-F238E27FC236}">
                <a16:creationId xmlns:a16="http://schemas.microsoft.com/office/drawing/2014/main" id="{4F0275F7-544F-E996-AF9C-152782553AB6}"/>
              </a:ext>
            </a:extLst>
          </p:cNvPr>
          <p:cNvGrpSpPr/>
          <p:nvPr/>
        </p:nvGrpSpPr>
        <p:grpSpPr>
          <a:xfrm>
            <a:off x="2749193" y="2303819"/>
            <a:ext cx="2542766" cy="375191"/>
            <a:chOff x="156000" y="1879963"/>
            <a:chExt cx="5760000" cy="288000"/>
          </a:xfrm>
        </p:grpSpPr>
        <p:sp>
          <p:nvSpPr>
            <p:cNvPr id="26" name="正方形/長方形 25">
              <a:extLst>
                <a:ext uri="{FF2B5EF4-FFF2-40B4-BE49-F238E27FC236}">
                  <a16:creationId xmlns:a16="http://schemas.microsoft.com/office/drawing/2014/main" id="{A2BF22C4-B785-286D-776E-FB91E17AC136}"/>
                </a:ext>
              </a:extLst>
            </p:cNvPr>
            <p:cNvSpPr/>
            <p:nvPr/>
          </p:nvSpPr>
          <p:spPr>
            <a:xfrm>
              <a:off x="156000" y="1879963"/>
              <a:ext cx="5465225"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a:t>
              </a:r>
              <a:endParaRPr kumimoji="1" lang="en-US" altLang="ja-JP" sz="1400" b="1" baseline="30000">
                <a:solidFill>
                  <a:schemeClr val="tx1"/>
                </a:solidFill>
                <a:latin typeface="Meiryo UI" panose="020B0604030504040204" pitchFamily="50" charset="-128"/>
                <a:ea typeface="Meiryo UI" panose="020B0604030504040204" pitchFamily="50" charset="-128"/>
              </a:endParaRPr>
            </a:p>
          </p:txBody>
        </p:sp>
        <p:cxnSp>
          <p:nvCxnSpPr>
            <p:cNvPr id="27" name="直線コネクタ 26">
              <a:extLst>
                <a:ext uri="{FF2B5EF4-FFF2-40B4-BE49-F238E27FC236}">
                  <a16:creationId xmlns:a16="http://schemas.microsoft.com/office/drawing/2014/main" id="{14950625-1294-41AA-CCB8-0402E65D75E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8" name="グループ化 27">
            <a:extLst>
              <a:ext uri="{FF2B5EF4-FFF2-40B4-BE49-F238E27FC236}">
                <a16:creationId xmlns:a16="http://schemas.microsoft.com/office/drawing/2014/main" id="{3D5B4A25-2043-5435-B803-27DE11C4E6B9}"/>
              </a:ext>
            </a:extLst>
          </p:cNvPr>
          <p:cNvGrpSpPr/>
          <p:nvPr/>
        </p:nvGrpSpPr>
        <p:grpSpPr>
          <a:xfrm>
            <a:off x="5398300" y="2386153"/>
            <a:ext cx="2990691" cy="288000"/>
            <a:chOff x="156000" y="1879963"/>
            <a:chExt cx="5760000" cy="288000"/>
          </a:xfrm>
        </p:grpSpPr>
        <p:sp>
          <p:nvSpPr>
            <p:cNvPr id="33" name="正方形/長方形 32">
              <a:extLst>
                <a:ext uri="{FF2B5EF4-FFF2-40B4-BE49-F238E27FC236}">
                  <a16:creationId xmlns:a16="http://schemas.microsoft.com/office/drawing/2014/main" id="{496889C9-93DE-A665-BCC3-51BBE1338DF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目標年度・目標値の設定の考え方</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4" name="直線コネクタ 33">
              <a:extLst>
                <a:ext uri="{FF2B5EF4-FFF2-40B4-BE49-F238E27FC236}">
                  <a16:creationId xmlns:a16="http://schemas.microsoft.com/office/drawing/2014/main" id="{85A8BC64-4AF4-E170-75AC-2902FEC527B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5" name="グループ化 34">
            <a:extLst>
              <a:ext uri="{FF2B5EF4-FFF2-40B4-BE49-F238E27FC236}">
                <a16:creationId xmlns:a16="http://schemas.microsoft.com/office/drawing/2014/main" id="{A45C72C3-50E6-7B60-D256-464B2A03EB38}"/>
              </a:ext>
            </a:extLst>
          </p:cNvPr>
          <p:cNvGrpSpPr/>
          <p:nvPr/>
        </p:nvGrpSpPr>
        <p:grpSpPr>
          <a:xfrm>
            <a:off x="8512014" y="2386153"/>
            <a:ext cx="3094638" cy="288000"/>
            <a:chOff x="156000" y="1879963"/>
            <a:chExt cx="5760000" cy="288000"/>
          </a:xfrm>
        </p:grpSpPr>
        <p:sp>
          <p:nvSpPr>
            <p:cNvPr id="36" name="正方形/長方形 35">
              <a:extLst>
                <a:ext uri="{FF2B5EF4-FFF2-40B4-BE49-F238E27FC236}">
                  <a16:creationId xmlns:a16="http://schemas.microsoft.com/office/drawing/2014/main" id="{8502608E-6E39-0637-7DD5-D3C04083531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目標達成に向けたアプローチ</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7" name="直線コネクタ 36">
              <a:extLst>
                <a:ext uri="{FF2B5EF4-FFF2-40B4-BE49-F238E27FC236}">
                  <a16:creationId xmlns:a16="http://schemas.microsoft.com/office/drawing/2014/main" id="{67337281-DDDD-BA4B-CD7D-55FD6018A6B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8" name="TextBox 51">
            <a:extLst>
              <a:ext uri="{FF2B5EF4-FFF2-40B4-BE49-F238E27FC236}">
                <a16:creationId xmlns:a16="http://schemas.microsoft.com/office/drawing/2014/main" id="{2AA8CB50-60E6-BC47-794F-F1FCFBC0A9A6}"/>
              </a:ext>
            </a:extLst>
          </p:cNvPr>
          <p:cNvSpPr txBox="1"/>
          <p:nvPr/>
        </p:nvSpPr>
        <p:spPr>
          <a:xfrm>
            <a:off x="3122394" y="1205265"/>
            <a:ext cx="8484258"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・設定した</a:t>
            </a:r>
            <a:r>
              <a:rPr lang="en-US" altLang="ja-JP" sz="1600">
                <a:solidFill>
                  <a:srgbClr val="2E3558"/>
                </a:solidFill>
                <a:latin typeface="+mn-ea"/>
              </a:rPr>
              <a:t>KPI</a:t>
            </a:r>
            <a:r>
              <a:rPr lang="ja-JP" altLang="en-US" sz="1600">
                <a:solidFill>
                  <a:srgbClr val="2E3558"/>
                </a:solidFill>
                <a:latin typeface="+mn-ea"/>
              </a:rPr>
              <a:t>の水準、運用開始年限を記載し、現状の課題を明らかにしながらその設定の考え方と目標達成に向けたアプローチを記載ください（事業者毎に作成）</a:t>
            </a:r>
            <a:endParaRPr lang="en-US" altLang="ja-JP" sz="1600">
              <a:solidFill>
                <a:srgbClr val="2E3558"/>
              </a:solidFill>
              <a:latin typeface="+mn-ea"/>
            </a:endParaRPr>
          </a:p>
        </p:txBody>
      </p:sp>
      <p:sp>
        <p:nvSpPr>
          <p:cNvPr id="3" name="TextBox 40">
            <a:extLst>
              <a:ext uri="{FF2B5EF4-FFF2-40B4-BE49-F238E27FC236}">
                <a16:creationId xmlns:a16="http://schemas.microsoft.com/office/drawing/2014/main" id="{F3FC4790-1DB6-B505-46E1-0838C2508849}"/>
              </a:ext>
            </a:extLst>
          </p:cNvPr>
          <p:cNvSpPr txBox="1"/>
          <p:nvPr/>
        </p:nvSpPr>
        <p:spPr>
          <a:xfrm>
            <a:off x="585348" y="2772405"/>
            <a:ext cx="2059902" cy="936173"/>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＜整備能力の獲得、強化＞</a:t>
            </a:r>
            <a:endParaRPr kumimoji="1" lang="en-US" altLang="ja-JP" sz="1200">
              <a:solidFill>
                <a:schemeClr val="tx1"/>
              </a:solidFill>
              <a:highlight>
                <a:srgbClr val="FFFF00"/>
              </a:highlight>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自動化等による作業効率の向上</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4" name="TextBox 40">
            <a:extLst>
              <a:ext uri="{FF2B5EF4-FFF2-40B4-BE49-F238E27FC236}">
                <a16:creationId xmlns:a16="http://schemas.microsoft.com/office/drawing/2014/main" id="{E1370DA9-FEB2-BCD7-DC35-35662873E878}"/>
              </a:ext>
            </a:extLst>
          </p:cNvPr>
          <p:cNvSpPr txBox="1"/>
          <p:nvPr/>
        </p:nvSpPr>
        <p:spPr>
          <a:xfrm>
            <a:off x="2751589" y="2772403"/>
            <a:ext cx="2542765" cy="93617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（例）</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目標年度（西暦</a:t>
            </a:r>
            <a:r>
              <a:rPr kumimoji="1" lang="en-US" altLang="ja-JP" sz="1200" dirty="0">
                <a:solidFill>
                  <a:schemeClr val="tx1"/>
                </a:solidFill>
                <a:latin typeface="Meiryo UI" panose="020B0604030504040204" pitchFamily="50" charset="-128"/>
                <a:ea typeface="Meiryo UI" panose="020B0604030504040204" pitchFamily="50" charset="-128"/>
              </a:rPr>
              <a:t>xx</a:t>
            </a:r>
            <a:r>
              <a:rPr kumimoji="1" lang="ja-JP" altLang="en-US" sz="1200" dirty="0">
                <a:solidFill>
                  <a:schemeClr val="tx1"/>
                </a:solidFill>
                <a:latin typeface="Meiryo UI" panose="020B0604030504040204" pitchFamily="50" charset="-128"/>
                <a:ea typeface="Meiryo UI" panose="020B0604030504040204" pitchFamily="50" charset="-128"/>
              </a:rPr>
              <a:t>年度時点） </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目標値：</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作業時間の短縮率　</a:t>
            </a:r>
            <a:r>
              <a:rPr kumimoji="1" lang="en-US" altLang="ja-JP" sz="1200" dirty="0">
                <a:solidFill>
                  <a:schemeClr val="tx1"/>
                </a:solidFill>
                <a:latin typeface="Meiryo UI" panose="020B0604030504040204" pitchFamily="50" charset="-128"/>
                <a:ea typeface="Meiryo UI" panose="020B0604030504040204" pitchFamily="50" charset="-128"/>
              </a:rPr>
              <a:t>XX</a:t>
            </a:r>
            <a:r>
              <a:rPr kumimoji="1" lang="ja-JP" altLang="en-US" sz="1200" dirty="0">
                <a:solidFill>
                  <a:schemeClr val="tx1"/>
                </a:solidFill>
                <a:latin typeface="Meiryo UI" panose="020B0604030504040204" pitchFamily="50" charset="-128"/>
                <a:ea typeface="Meiryo UI" panose="020B0604030504040204" pitchFamily="50" charset="-128"/>
              </a:rPr>
              <a:t>％以上</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5" name="TextBox 40">
            <a:extLst>
              <a:ext uri="{FF2B5EF4-FFF2-40B4-BE49-F238E27FC236}">
                <a16:creationId xmlns:a16="http://schemas.microsoft.com/office/drawing/2014/main" id="{00D0F7B2-76F0-1474-F042-68954864BFF8}"/>
              </a:ext>
            </a:extLst>
          </p:cNvPr>
          <p:cNvSpPr txBox="1"/>
          <p:nvPr/>
        </p:nvSpPr>
        <p:spPr>
          <a:xfrm>
            <a:off x="5398304" y="2772403"/>
            <a:ext cx="2990687" cy="936171"/>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ja-JP" altLang="en-US" sz="1200"/>
              <a:t>設定の考え方、前提</a:t>
            </a:r>
            <a:endParaRPr lang="en-US" altLang="ja-JP" sz="1200"/>
          </a:p>
          <a:p>
            <a:r>
              <a:rPr lang="ja-JP" altLang="en-US" sz="1200"/>
              <a:t>算出方法</a:t>
            </a:r>
            <a:endParaRPr lang="en-US" altLang="ja-JP" sz="1200"/>
          </a:p>
          <a:p>
            <a:r>
              <a:rPr lang="en-US" altLang="ja-JP" sz="1200"/>
              <a:t>XX</a:t>
            </a:r>
          </a:p>
        </p:txBody>
      </p:sp>
      <p:sp>
        <p:nvSpPr>
          <p:cNvPr id="12" name="TextBox 40">
            <a:extLst>
              <a:ext uri="{FF2B5EF4-FFF2-40B4-BE49-F238E27FC236}">
                <a16:creationId xmlns:a16="http://schemas.microsoft.com/office/drawing/2014/main" id="{08E9517F-747A-8CF6-8EFB-9BF8E03ABA38}"/>
              </a:ext>
            </a:extLst>
          </p:cNvPr>
          <p:cNvSpPr txBox="1"/>
          <p:nvPr/>
        </p:nvSpPr>
        <p:spPr>
          <a:xfrm>
            <a:off x="8495330" y="2772402"/>
            <a:ext cx="3111322" cy="93617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sz="1200"/>
              <a:t>XX</a:t>
            </a:r>
          </a:p>
        </p:txBody>
      </p:sp>
      <p:sp>
        <p:nvSpPr>
          <p:cNvPr id="2" name="TextBox 40">
            <a:extLst>
              <a:ext uri="{FF2B5EF4-FFF2-40B4-BE49-F238E27FC236}">
                <a16:creationId xmlns:a16="http://schemas.microsoft.com/office/drawing/2014/main" id="{5F6B19F6-A24E-58F1-9DDC-C167DFEBA20C}"/>
              </a:ext>
            </a:extLst>
          </p:cNvPr>
          <p:cNvSpPr txBox="1"/>
          <p:nvPr/>
        </p:nvSpPr>
        <p:spPr>
          <a:xfrm>
            <a:off x="585347" y="3749646"/>
            <a:ext cx="2057501" cy="936173"/>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＜整備能力の獲得、強化＞</a:t>
            </a:r>
            <a:endParaRPr kumimoji="1"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年間整備台数</a:t>
            </a:r>
            <a:endParaRPr kumimoji="1" lang="en-US" altLang="ja-JP" sz="1200">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13" name="TextBox 40">
            <a:extLst>
              <a:ext uri="{FF2B5EF4-FFF2-40B4-BE49-F238E27FC236}">
                <a16:creationId xmlns:a16="http://schemas.microsoft.com/office/drawing/2014/main" id="{4E8B86AD-2D7A-D7E2-FF9D-4DFA0631ECEA}"/>
              </a:ext>
            </a:extLst>
          </p:cNvPr>
          <p:cNvSpPr txBox="1"/>
          <p:nvPr/>
        </p:nvSpPr>
        <p:spPr>
          <a:xfrm>
            <a:off x="2749193" y="3749644"/>
            <a:ext cx="2542765" cy="936172"/>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（例）</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目標年度（西暦</a:t>
            </a:r>
            <a:r>
              <a:rPr kumimoji="1" lang="en-US" altLang="ja-JP" sz="1200" dirty="0">
                <a:solidFill>
                  <a:schemeClr val="tx1"/>
                </a:solidFill>
                <a:latin typeface="Meiryo UI" panose="020B0604030504040204" pitchFamily="50" charset="-128"/>
                <a:ea typeface="Meiryo UI" panose="020B0604030504040204" pitchFamily="50" charset="-128"/>
              </a:rPr>
              <a:t>xx</a:t>
            </a:r>
            <a:r>
              <a:rPr kumimoji="1" lang="ja-JP" altLang="en-US" sz="1200" dirty="0">
                <a:solidFill>
                  <a:schemeClr val="tx1"/>
                </a:solidFill>
                <a:latin typeface="Meiryo UI" panose="020B0604030504040204" pitchFamily="50" charset="-128"/>
                <a:ea typeface="Meiryo UI" panose="020B0604030504040204" pitchFamily="50" charset="-128"/>
              </a:rPr>
              <a:t>年度時点） </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目標値：</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年間整備可能台数　</a:t>
            </a:r>
            <a:r>
              <a:rPr kumimoji="1" lang="en-US" altLang="ja-JP" sz="1200" dirty="0">
                <a:solidFill>
                  <a:schemeClr val="tx1"/>
                </a:solidFill>
                <a:latin typeface="Meiryo UI" panose="020B0604030504040204" pitchFamily="50" charset="-128"/>
                <a:ea typeface="Meiryo UI" panose="020B0604030504040204" pitchFamily="50" charset="-128"/>
              </a:rPr>
              <a:t>XX</a:t>
            </a:r>
            <a:r>
              <a:rPr kumimoji="1" lang="ja-JP" altLang="en-US" sz="1200" dirty="0">
                <a:solidFill>
                  <a:schemeClr val="tx1"/>
                </a:solidFill>
                <a:latin typeface="Meiryo UI" panose="020B0604030504040204" pitchFamily="50" charset="-128"/>
                <a:ea typeface="Meiryo UI" panose="020B0604030504040204" pitchFamily="50" charset="-128"/>
              </a:rPr>
              <a:t>台以上</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14" name="TextBox 40">
            <a:extLst>
              <a:ext uri="{FF2B5EF4-FFF2-40B4-BE49-F238E27FC236}">
                <a16:creationId xmlns:a16="http://schemas.microsoft.com/office/drawing/2014/main" id="{02B95CCE-4688-CF39-0346-F8433DE32B62}"/>
              </a:ext>
            </a:extLst>
          </p:cNvPr>
          <p:cNvSpPr txBox="1"/>
          <p:nvPr/>
        </p:nvSpPr>
        <p:spPr>
          <a:xfrm>
            <a:off x="5398302" y="3749644"/>
            <a:ext cx="2990689" cy="936171"/>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ja-JP" altLang="en-US" sz="1200"/>
              <a:t>設定の考え方、前提</a:t>
            </a:r>
            <a:endParaRPr lang="en-US" altLang="ja-JP" sz="1200"/>
          </a:p>
          <a:p>
            <a:r>
              <a:rPr lang="ja-JP" altLang="en-US" sz="1200"/>
              <a:t>算出方法</a:t>
            </a:r>
            <a:endParaRPr lang="en-US" altLang="ja-JP" sz="1200"/>
          </a:p>
          <a:p>
            <a:r>
              <a:rPr lang="en-US" altLang="ja-JP" sz="1200"/>
              <a:t>XX</a:t>
            </a:r>
          </a:p>
        </p:txBody>
      </p:sp>
      <p:sp>
        <p:nvSpPr>
          <p:cNvPr id="16" name="TextBox 40">
            <a:extLst>
              <a:ext uri="{FF2B5EF4-FFF2-40B4-BE49-F238E27FC236}">
                <a16:creationId xmlns:a16="http://schemas.microsoft.com/office/drawing/2014/main" id="{5E4F9BDE-2803-08E9-8C05-0691A4AF772D}"/>
              </a:ext>
            </a:extLst>
          </p:cNvPr>
          <p:cNvSpPr txBox="1"/>
          <p:nvPr/>
        </p:nvSpPr>
        <p:spPr>
          <a:xfrm>
            <a:off x="8495330" y="3749643"/>
            <a:ext cx="3111321" cy="93617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sz="1200"/>
              <a:t>XX</a:t>
            </a:r>
          </a:p>
        </p:txBody>
      </p:sp>
      <p:sp>
        <p:nvSpPr>
          <p:cNvPr id="29" name="TextBox 40">
            <a:extLst>
              <a:ext uri="{FF2B5EF4-FFF2-40B4-BE49-F238E27FC236}">
                <a16:creationId xmlns:a16="http://schemas.microsoft.com/office/drawing/2014/main" id="{30DB6AB2-9C3E-D7CC-D002-03B453A44AC6}"/>
              </a:ext>
            </a:extLst>
          </p:cNvPr>
          <p:cNvSpPr txBox="1"/>
          <p:nvPr/>
        </p:nvSpPr>
        <p:spPr>
          <a:xfrm>
            <a:off x="585348" y="4744895"/>
            <a:ext cx="2057500" cy="2021664"/>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＜エンジン開発等への反映＞</a:t>
            </a:r>
            <a:endParaRPr kumimoji="1"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国内共通の仕組み、基盤の構築</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30" name="TextBox 40">
            <a:extLst>
              <a:ext uri="{FF2B5EF4-FFF2-40B4-BE49-F238E27FC236}">
                <a16:creationId xmlns:a16="http://schemas.microsoft.com/office/drawing/2014/main" id="{692404ED-A943-D854-82F3-44765B175CC5}"/>
              </a:ext>
            </a:extLst>
          </p:cNvPr>
          <p:cNvSpPr txBox="1"/>
          <p:nvPr/>
        </p:nvSpPr>
        <p:spPr>
          <a:xfrm>
            <a:off x="2749193" y="4744896"/>
            <a:ext cx="2542765" cy="2021664"/>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dirty="0">
                <a:solidFill>
                  <a:schemeClr val="tx1"/>
                </a:solidFill>
                <a:latin typeface="Meiryo UI" panose="020B0604030504040204" pitchFamily="50" charset="-128"/>
                <a:ea typeface="Meiryo UI" panose="020B0604030504040204" pitchFamily="50" charset="-128"/>
              </a:rPr>
              <a:t>（例）</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目標年度（西暦</a:t>
            </a:r>
            <a:r>
              <a:rPr kumimoji="1" lang="en-US" altLang="ja-JP" sz="1200" dirty="0">
                <a:solidFill>
                  <a:schemeClr val="tx1"/>
                </a:solidFill>
                <a:latin typeface="Meiryo UI" panose="020B0604030504040204" pitchFamily="50" charset="-128"/>
                <a:ea typeface="Meiryo UI" panose="020B0604030504040204" pitchFamily="50" charset="-128"/>
              </a:rPr>
              <a:t>xx</a:t>
            </a:r>
            <a:r>
              <a:rPr kumimoji="1" lang="ja-JP" altLang="en-US" sz="1200" dirty="0">
                <a:solidFill>
                  <a:schemeClr val="tx1"/>
                </a:solidFill>
                <a:latin typeface="Meiryo UI" panose="020B0604030504040204" pitchFamily="50" charset="-128"/>
                <a:ea typeface="Meiryo UI" panose="020B0604030504040204" pitchFamily="50" charset="-128"/>
              </a:rPr>
              <a:t>年度時点） </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目標値：</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 MRO</a:t>
            </a:r>
            <a:r>
              <a:rPr kumimoji="1" lang="ja-JP" altLang="en-US" sz="1200" dirty="0">
                <a:solidFill>
                  <a:schemeClr val="tx1"/>
                </a:solidFill>
                <a:latin typeface="Meiryo UI" panose="020B0604030504040204" pitchFamily="50" charset="-128"/>
                <a:ea typeface="Meiryo UI" panose="020B0604030504040204" pitchFamily="50" charset="-128"/>
              </a:rPr>
              <a:t>の知見やデータ等を共有し、仕組みの構築を行う連携事業者数</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・仕組み、基盤の仕様や、</a:t>
            </a:r>
            <a:r>
              <a:rPr kumimoji="1" lang="en-US" altLang="ja-JP" sz="1200" dirty="0">
                <a:solidFill>
                  <a:schemeClr val="tx1"/>
                </a:solidFill>
                <a:latin typeface="Meiryo UI" panose="020B0604030504040204" pitchFamily="50" charset="-128"/>
                <a:ea typeface="Meiryo UI" panose="020B0604030504040204" pitchFamily="50" charset="-128"/>
              </a:rPr>
              <a:t>MRO</a:t>
            </a:r>
            <a:r>
              <a:rPr kumimoji="1" lang="ja-JP" altLang="en-US" sz="1200" dirty="0">
                <a:solidFill>
                  <a:schemeClr val="tx1"/>
                </a:solidFill>
                <a:latin typeface="Meiryo UI" panose="020B0604030504040204" pitchFamily="50" charset="-128"/>
                <a:ea typeface="Meiryo UI" panose="020B0604030504040204" pitchFamily="50" charset="-128"/>
              </a:rPr>
              <a:t>により蓄積していく情報の詳細、情報の管理、分析方法について検討し、決定する。</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31" name="TextBox 40">
            <a:extLst>
              <a:ext uri="{FF2B5EF4-FFF2-40B4-BE49-F238E27FC236}">
                <a16:creationId xmlns:a16="http://schemas.microsoft.com/office/drawing/2014/main" id="{A6C0A7D6-D4BE-79D0-9052-49EA421F4F16}"/>
              </a:ext>
            </a:extLst>
          </p:cNvPr>
          <p:cNvSpPr txBox="1"/>
          <p:nvPr/>
        </p:nvSpPr>
        <p:spPr>
          <a:xfrm>
            <a:off x="5398300" y="4744896"/>
            <a:ext cx="2990691" cy="2021663"/>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ja-JP" altLang="en-US" sz="1200"/>
              <a:t>設定の考え方、前提</a:t>
            </a:r>
            <a:endParaRPr lang="en-US" altLang="ja-JP" sz="1200"/>
          </a:p>
          <a:p>
            <a:r>
              <a:rPr lang="ja-JP" altLang="en-US" sz="1200"/>
              <a:t>算出方法</a:t>
            </a:r>
            <a:endParaRPr lang="en-US" altLang="ja-JP" sz="1200"/>
          </a:p>
          <a:p>
            <a:r>
              <a:rPr lang="en-US" altLang="ja-JP" sz="1200"/>
              <a:t>XX</a:t>
            </a:r>
          </a:p>
        </p:txBody>
      </p:sp>
      <p:sp>
        <p:nvSpPr>
          <p:cNvPr id="32" name="TextBox 40">
            <a:extLst>
              <a:ext uri="{FF2B5EF4-FFF2-40B4-BE49-F238E27FC236}">
                <a16:creationId xmlns:a16="http://schemas.microsoft.com/office/drawing/2014/main" id="{6E3BCC52-36B5-E650-D9CF-FD0D1CF66E1D}"/>
              </a:ext>
            </a:extLst>
          </p:cNvPr>
          <p:cNvSpPr txBox="1"/>
          <p:nvPr/>
        </p:nvSpPr>
        <p:spPr>
          <a:xfrm>
            <a:off x="8495332" y="4744895"/>
            <a:ext cx="3111320" cy="2021663"/>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sz="1200"/>
              <a:t>XX</a:t>
            </a:r>
          </a:p>
        </p:txBody>
      </p:sp>
    </p:spTree>
    <p:extLst>
      <p:ext uri="{BB962C8B-B14F-4D97-AF65-F5344CB8AC3E}">
        <p14:creationId xmlns:p14="http://schemas.microsoft.com/office/powerpoint/2010/main" val="42285518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84FFD20-FC80-C3BF-8417-D4560BD4D0DC}"/>
              </a:ext>
            </a:extLst>
          </p:cNvPr>
          <p:cNvGraphicFramePr>
            <a:graphicFrameLocks/>
          </p:cNvGraphicFramePr>
          <p:nvPr>
            <p:custDataLst>
              <p:tags r:id="rId1"/>
            </p:custDataLst>
            <p:extLst>
              <p:ext uri="{D42A27DB-BD31-4B8C-83A1-F6EECF244321}">
                <p14:modId xmlns:p14="http://schemas.microsoft.com/office/powerpoint/2010/main" val="8227524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8" name="think-cell data - do not delete" hidden="1">
                        <a:extLst>
                          <a:ext uri="{FF2B5EF4-FFF2-40B4-BE49-F238E27FC236}">
                            <a16:creationId xmlns:a16="http://schemas.microsoft.com/office/drawing/2014/main" id="{684FFD20-FC80-C3BF-8417-D4560BD4D0D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12" name="Table 18">
            <a:extLst>
              <a:ext uri="{FF2B5EF4-FFF2-40B4-BE49-F238E27FC236}">
                <a16:creationId xmlns:a16="http://schemas.microsoft.com/office/drawing/2014/main" id="{AC59545C-3CB4-2189-F43A-B1B7F0BA07D9}"/>
              </a:ext>
            </a:extLst>
          </p:cNvPr>
          <p:cNvGraphicFramePr>
            <a:graphicFrameLocks noGrp="1"/>
          </p:cNvGraphicFramePr>
          <p:nvPr>
            <p:extLst>
              <p:ext uri="{D42A27DB-BD31-4B8C-83A1-F6EECF244321}">
                <p14:modId xmlns:p14="http://schemas.microsoft.com/office/powerpoint/2010/main" val="959954913"/>
              </p:ext>
            </p:extLst>
          </p:nvPr>
        </p:nvGraphicFramePr>
        <p:xfrm>
          <a:off x="765595" y="1584758"/>
          <a:ext cx="10657144" cy="2174640"/>
        </p:xfrm>
        <a:graphic>
          <a:graphicData uri="http://schemas.openxmlformats.org/drawingml/2006/table">
            <a:tbl>
              <a:tblPr firstRow="1" bandRow="1">
                <a:tableStyleId>{5940675A-B579-460E-94D1-54222C63F5DA}</a:tableStyleId>
              </a:tblPr>
              <a:tblGrid>
                <a:gridCol w="2434805">
                  <a:extLst>
                    <a:ext uri="{9D8B030D-6E8A-4147-A177-3AD203B41FA5}">
                      <a16:colId xmlns:a16="http://schemas.microsoft.com/office/drawing/2014/main" val="1889441959"/>
                    </a:ext>
                  </a:extLst>
                </a:gridCol>
                <a:gridCol w="1095375">
                  <a:extLst>
                    <a:ext uri="{9D8B030D-6E8A-4147-A177-3AD203B41FA5}">
                      <a16:colId xmlns:a16="http://schemas.microsoft.com/office/drawing/2014/main" val="446758349"/>
                    </a:ext>
                  </a:extLst>
                </a:gridCol>
                <a:gridCol w="1076889">
                  <a:extLst>
                    <a:ext uri="{9D8B030D-6E8A-4147-A177-3AD203B41FA5}">
                      <a16:colId xmlns:a16="http://schemas.microsoft.com/office/drawing/2014/main" val="354005506"/>
                    </a:ext>
                  </a:extLst>
                </a:gridCol>
                <a:gridCol w="1116796">
                  <a:extLst>
                    <a:ext uri="{9D8B030D-6E8A-4147-A177-3AD203B41FA5}">
                      <a16:colId xmlns:a16="http://schemas.microsoft.com/office/drawing/2014/main" val="616778159"/>
                    </a:ext>
                  </a:extLst>
                </a:gridCol>
                <a:gridCol w="1116796">
                  <a:extLst>
                    <a:ext uri="{9D8B030D-6E8A-4147-A177-3AD203B41FA5}">
                      <a16:colId xmlns:a16="http://schemas.microsoft.com/office/drawing/2014/main" val="658987577"/>
                    </a:ext>
                  </a:extLst>
                </a:gridCol>
                <a:gridCol w="1116796">
                  <a:extLst>
                    <a:ext uri="{9D8B030D-6E8A-4147-A177-3AD203B41FA5}">
                      <a16:colId xmlns:a16="http://schemas.microsoft.com/office/drawing/2014/main" val="1793310317"/>
                    </a:ext>
                  </a:extLst>
                </a:gridCol>
                <a:gridCol w="1116796">
                  <a:extLst>
                    <a:ext uri="{9D8B030D-6E8A-4147-A177-3AD203B41FA5}">
                      <a16:colId xmlns:a16="http://schemas.microsoft.com/office/drawing/2014/main" val="2414137754"/>
                    </a:ext>
                  </a:extLst>
                </a:gridCol>
                <a:gridCol w="1582891">
                  <a:extLst>
                    <a:ext uri="{9D8B030D-6E8A-4147-A177-3AD203B41FA5}">
                      <a16:colId xmlns:a16="http://schemas.microsoft.com/office/drawing/2014/main" val="255751227"/>
                    </a:ext>
                  </a:extLst>
                </a:gridCol>
              </a:tblGrid>
              <a:tr h="0">
                <a:tc>
                  <a:txBody>
                    <a:bodyPr/>
                    <a:lstStyle/>
                    <a:p>
                      <a:pPr algn="ctr"/>
                      <a:endParaRPr lang="en-US" sz="1600" dirty="0">
                        <a:latin typeface="Meiryo UI" panose="020B0604030504040204" pitchFamily="50" charset="-128"/>
                        <a:ea typeface="Meiryo UI" panose="020B0604030504040204" pitchFamily="50" charset="-128"/>
                      </a:endParaRPr>
                    </a:p>
                  </a:txBody>
                  <a:tcPr marL="36000" marR="36000" marT="72000" marB="72000" anchor="ctr">
                    <a:lnL w="12700" cmpd="sng">
                      <a:noFill/>
                    </a:lnL>
                    <a:lnT w="12700" cmpd="sng">
                      <a:noFill/>
                    </a:lnT>
                  </a:tcPr>
                </a:tc>
                <a:tc>
                  <a:txBody>
                    <a:bodyPr/>
                    <a:lstStyle/>
                    <a:p>
                      <a:pPr algn="ctr"/>
                      <a:r>
                        <a:rPr lang="en-US" altLang="ja-JP" sz="1400" dirty="0">
                          <a:latin typeface="Meiryo UI" panose="020B0604030504040204" pitchFamily="50" charset="-128"/>
                          <a:ea typeface="Meiryo UI" panose="020B0604030504040204" pitchFamily="50" charset="-128"/>
                        </a:rPr>
                        <a:t>2026</a:t>
                      </a:r>
                    </a:p>
                    <a:p>
                      <a:pPr algn="ctr"/>
                      <a:r>
                        <a:rPr lang="ja-JP" altLang="en-US" sz="1000" dirty="0">
                          <a:latin typeface="Meiryo UI" panose="020B0604030504040204" pitchFamily="50" charset="-128"/>
                          <a:ea typeface="Meiryo UI" panose="020B0604030504040204" pitchFamily="50" charset="-128"/>
                        </a:rPr>
                        <a:t>年度</a:t>
                      </a:r>
                      <a:endParaRPr lang="en-US" sz="1000" dirty="0">
                        <a:latin typeface="Meiryo UI" panose="020B0604030504040204" pitchFamily="50" charset="-128"/>
                        <a:ea typeface="Meiryo UI" panose="020B0604030504040204" pitchFamily="50" charset="-128"/>
                      </a:endParaRPr>
                    </a:p>
                  </a:txBody>
                  <a:tcPr marL="36000" marR="36000" marT="72000" marB="72000" anchor="ctr">
                    <a:lnR w="12700" cmpd="sng">
                      <a:noFill/>
                    </a:lnR>
                    <a:lnT w="12700" cmpd="sng">
                      <a:noFill/>
                    </a:lnT>
                  </a:tcPr>
                </a:tc>
                <a:tc>
                  <a:txBody>
                    <a:bodyPr/>
                    <a:lstStyle/>
                    <a:p>
                      <a:pPr algn="ctr"/>
                      <a:r>
                        <a:rPr lang="en-US" altLang="ja-JP" sz="1400" dirty="0">
                          <a:latin typeface="Meiryo UI" panose="020B0604030504040204" pitchFamily="50" charset="-128"/>
                          <a:ea typeface="Meiryo UI" panose="020B0604030504040204" pitchFamily="50" charset="-128"/>
                        </a:rPr>
                        <a:t>2027</a:t>
                      </a:r>
                    </a:p>
                    <a:p>
                      <a:pPr algn="ctr"/>
                      <a:r>
                        <a:rPr lang="ja-JP" altLang="en-US" sz="1000" kern="1200" dirty="0">
                          <a:solidFill>
                            <a:schemeClr val="tx1"/>
                          </a:solidFill>
                          <a:latin typeface="Meiryo UI" panose="020B0604030504040204" pitchFamily="50" charset="-128"/>
                          <a:ea typeface="Meiryo UI" panose="020B0604030504040204" pitchFamily="50" charset="-128"/>
                          <a:cs typeface="+mn-cs"/>
                        </a:rPr>
                        <a:t>年度</a:t>
                      </a:r>
                      <a:endParaRPr lang="en-US" sz="1000" kern="1200" dirty="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algn="ctr"/>
                      <a:r>
                        <a:rPr lang="ja-JP" altLang="en-US" sz="1400">
                          <a:latin typeface="Meiryo UI" panose="020B0604030504040204" pitchFamily="50" charset="-128"/>
                          <a:ea typeface="Meiryo UI" panose="020B0604030504040204" pitchFamily="50" charset="-128"/>
                        </a:rPr>
                        <a:t>・・・</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dirty="0">
                          <a:latin typeface="Meiryo UI" panose="020B0604030504040204" pitchFamily="50" charset="-128"/>
                          <a:ea typeface="Meiryo UI" panose="020B0604030504040204" pitchFamily="50" charset="-128"/>
                        </a:rPr>
                        <a:t>2029</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sz="900" kern="1200" dirty="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a:latin typeface="Meiryo UI" panose="020B0604030504040204" pitchFamily="50" charset="-128"/>
                          <a:ea typeface="Meiryo UI" panose="020B0604030504040204" pitchFamily="50" charset="-128"/>
                        </a:rPr>
                        <a:t>・・・</a:t>
                      </a:r>
                      <a:endParaRPr lang="en-US" altLang="ja-JP"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dirty="0">
                          <a:latin typeface="Meiryo UI" panose="020B0604030504040204" pitchFamily="50" charset="-128"/>
                          <a:ea typeface="Meiryo UI" panose="020B0604030504040204" pitchFamily="50" charset="-128"/>
                        </a:rPr>
                        <a:t>X</a:t>
                      </a:r>
                      <a:endParaRPr lang="en-US" sz="1400" dirty="0">
                        <a:latin typeface="Meiryo UI" panose="020B0604030504040204" pitchFamily="50" charset="-128"/>
                        <a:ea typeface="Meiryo UI" panose="020B0604030504040204" pitchFamily="50" charset="-128"/>
                      </a:endParaRP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sz="900" kern="1200" dirty="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mpd="sng">
                      <a:noFill/>
                    </a:lnT>
                  </a:tcPr>
                </a:tc>
                <a:tc>
                  <a:txBody>
                    <a:bodyPr/>
                    <a:lstStyle/>
                    <a:p>
                      <a:pPr algn="ctr"/>
                      <a:r>
                        <a:rPr lang="en-US" altLang="ja-JP" sz="1050" dirty="0">
                          <a:latin typeface="Meiryo UI" panose="020B0604030504040204" pitchFamily="50" charset="-128"/>
                          <a:ea typeface="Meiryo UI" panose="020B0604030504040204" pitchFamily="50" charset="-128"/>
                        </a:rPr>
                        <a:t>X</a:t>
                      </a:r>
                      <a:r>
                        <a:rPr lang="ja-JP" altLang="en-US" sz="900" dirty="0">
                          <a:latin typeface="Meiryo UI" panose="020B0604030504040204" pitchFamily="50" charset="-128"/>
                          <a:ea typeface="Meiryo UI" panose="020B0604030504040204" pitchFamily="50" charset="-128"/>
                        </a:rPr>
                        <a:t>年度まで合計</a:t>
                      </a:r>
                      <a:endParaRPr lang="en-US" sz="900" dirty="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mpd="sng">
                      <a:noFill/>
                    </a:lnT>
                  </a:tcPr>
                </a:tc>
                <a:extLst>
                  <a:ext uri="{0D108BD9-81ED-4DB2-BD59-A6C34878D82A}">
                    <a16:rowId xmlns:a16="http://schemas.microsoft.com/office/drawing/2014/main" val="1157993583"/>
                  </a:ext>
                </a:extLst>
              </a:tr>
              <a:tr h="0">
                <a:tc>
                  <a:txBody>
                    <a:bodyPr/>
                    <a:lstStyle/>
                    <a:p>
                      <a:pPr algn="ctr"/>
                      <a:r>
                        <a:rPr lang="ja-JP" altLang="en-US" sz="1400" dirty="0">
                          <a:latin typeface="Meiryo UI" panose="020B0604030504040204" pitchFamily="50" charset="-128"/>
                          <a:ea typeface="Meiryo UI" panose="020B0604030504040204" pitchFamily="50" charset="-128"/>
                        </a:rPr>
                        <a:t>事業全体の資金需要</a:t>
                      </a:r>
                      <a:endParaRPr lang="en-US" sz="1400" dirty="0">
                        <a:latin typeface="Meiryo UI" panose="020B0604030504040204" pitchFamily="50" charset="-128"/>
                        <a:ea typeface="Meiryo UI" panose="020B0604030504040204" pitchFamily="50" charset="-128"/>
                      </a:endParaRPr>
                    </a:p>
                  </a:txBody>
                  <a:tcPr marL="36000" marR="36000" marT="72000" marB="72000" anchor="ctr">
                    <a:lnL w="12700" cmpd="sng">
                      <a:noFill/>
                    </a:lnL>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円</a:t>
                      </a:r>
                      <a:endParaRPr lang="en-US" sz="14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1563314925"/>
                  </a:ext>
                </a:extLst>
              </a:tr>
              <a:tr h="0">
                <a:tc>
                  <a:txBody>
                    <a:bodyPr/>
                    <a:lstStyle/>
                    <a:p>
                      <a:pPr algn="ctr"/>
                      <a:r>
                        <a:rPr lang="ja-JP" altLang="en-US" sz="1200">
                          <a:latin typeface="Meiryo UI" panose="020B0604030504040204" pitchFamily="50" charset="-128"/>
                          <a:ea typeface="Meiryo UI" panose="020B0604030504040204" pitchFamily="50" charset="-128"/>
                        </a:rPr>
                        <a:t>小型エンジン</a:t>
                      </a:r>
                      <a:r>
                        <a:rPr lang="en-US" altLang="ja-JP" sz="1200">
                          <a:latin typeface="Meiryo UI" panose="020B0604030504040204" pitchFamily="50" charset="-128"/>
                          <a:ea typeface="Meiryo UI" panose="020B0604030504040204" pitchFamily="50" charset="-128"/>
                        </a:rPr>
                        <a:t>MRO</a:t>
                      </a:r>
                      <a:r>
                        <a:rPr lang="ja-JP" altLang="en-US" sz="1200">
                          <a:latin typeface="Meiryo UI" panose="020B0604030504040204" pitchFamily="50" charset="-128"/>
                          <a:ea typeface="Meiryo UI" panose="020B0604030504040204" pitchFamily="50" charset="-128"/>
                        </a:rPr>
                        <a:t>拠点強化支援事業</a:t>
                      </a:r>
                      <a:endParaRPr lang="ja-JP" altLang="en-US" sz="11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855593961"/>
                  </a:ext>
                </a:extLst>
              </a:tr>
              <a:tr h="0">
                <a:tc>
                  <a:txBody>
                    <a:bodyPr/>
                    <a:lstStyle/>
                    <a:p>
                      <a:pPr algn="ctr"/>
                      <a:r>
                        <a:rPr lang="ja-JP" altLang="en-US" sz="1200">
                          <a:latin typeface="Meiryo UI" panose="020B0604030504040204" pitchFamily="50" charset="-128"/>
                          <a:ea typeface="Meiryo UI" panose="020B0604030504040204" pitchFamily="50" charset="-128"/>
                        </a:rPr>
                        <a:t>自己負担（</a:t>
                      </a: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a:t>
                      </a: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632191376"/>
                  </a:ext>
                </a:extLst>
              </a:tr>
              <a:tr h="0">
                <a:tc>
                  <a:txBody>
                    <a:bodyPr/>
                    <a:lstStyle/>
                    <a:p>
                      <a:pPr algn="ct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：自己資金</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719203758"/>
                  </a:ext>
                </a:extLst>
              </a:tr>
              <a:tr h="0">
                <a:tc>
                  <a:txBody>
                    <a:bodyPr/>
                    <a:lstStyle/>
                    <a:p>
                      <a:pPr algn="ct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：外部調達</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dirty="0">
                          <a:latin typeface="Meiryo UI" panose="020B0604030504040204" pitchFamily="50" charset="-128"/>
                          <a:ea typeface="Meiryo UI" panose="020B0604030504040204" pitchFamily="50" charset="-128"/>
                        </a:rPr>
                        <a:t>XX</a:t>
                      </a:r>
                      <a:r>
                        <a:rPr lang="ja-JP" altLang="en-US" sz="1000" dirty="0">
                          <a:latin typeface="Meiryo UI" panose="020B0604030504040204" pitchFamily="50" charset="-128"/>
                          <a:ea typeface="Meiryo UI" panose="020B0604030504040204" pitchFamily="50" charset="-128"/>
                        </a:rPr>
                        <a:t>円</a:t>
                      </a:r>
                      <a:endParaRPr lang="en-US" sz="1000" dirty="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extLst>
                  <a:ext uri="{0D108BD9-81ED-4DB2-BD59-A6C34878D82A}">
                    <a16:rowId xmlns:a16="http://schemas.microsoft.com/office/drawing/2014/main" val="3041414142"/>
                  </a:ext>
                </a:extLst>
              </a:tr>
            </a:tbl>
          </a:graphicData>
        </a:graphic>
      </p:graphicFrame>
      <p:sp>
        <p:nvSpPr>
          <p:cNvPr id="13" name="TextBox 35">
            <a:extLst>
              <a:ext uri="{FF2B5EF4-FFF2-40B4-BE49-F238E27FC236}">
                <a16:creationId xmlns:a16="http://schemas.microsoft.com/office/drawing/2014/main" id="{D28822FF-03FE-AF4A-2A59-7563131661A0}"/>
              </a:ext>
            </a:extLst>
          </p:cNvPr>
          <p:cNvSpPr txBox="1"/>
          <p:nvPr/>
        </p:nvSpPr>
        <p:spPr>
          <a:xfrm>
            <a:off x="769256" y="4003238"/>
            <a:ext cx="10653483" cy="2501766"/>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（外部調達の場合、想定される資金調達方法を記載）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親会社や出資企業がある場合はその会社の財務資料なども提出</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108000" lvl="1">
              <a:buClr>
                <a:schemeClr val="tx2"/>
              </a:buClr>
              <a:buSzPct val="100000"/>
            </a:pP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相談予定</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済みの機関と相談状況を記載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商工会、商工会議所、金融機関、税理士、民間コンサルティング会社等</a:t>
            </a:r>
            <a:r>
              <a:rPr kumimoji="1" lang="en-US" altLang="ja-JP" sz="1400">
                <a:solidFill>
                  <a:schemeClr val="tx1"/>
                </a:solidFill>
                <a:latin typeface="Meiryo UI" panose="020B0604030504040204" pitchFamily="50" charset="-128"/>
                <a:ea typeface="Meiryo UI" panose="020B0604030504040204" pitchFamily="50" charset="-128"/>
              </a:rPr>
              <a:t>))</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（上記の自己負担が会社全体のキャッシュフローに与える影響）</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accent2">
                  <a:lumMod val="75000"/>
                </a:schemeClr>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6</a:t>
            </a:r>
            <a:r>
              <a:rPr kumimoji="1" lang="ja-JP" altLang="en-US" sz="2000"/>
              <a:t>）事業化計画</a:t>
            </a:r>
            <a:endParaRPr kumimoji="1" lang="en-US" altLang="ja-JP"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将来の維持・管理等の事業実施能力獲得や投資回収に向け、</a:t>
            </a:r>
            <a:r>
              <a:rPr kumimoji="1" lang="en-US" altLang="ja-JP">
                <a:solidFill>
                  <a:schemeClr val="tx1"/>
                </a:solidFill>
              </a:rPr>
              <a:t>xx</a:t>
            </a:r>
            <a:r>
              <a:rPr kumimoji="1" lang="ja-JP" altLang="en-US">
                <a:solidFill>
                  <a:schemeClr val="tx1"/>
                </a:solidFill>
              </a:rPr>
              <a:t>等から資金調達する予定</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E87FDCE-842B-1EE6-F4B7-DF976898736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grpSp>
        <p:nvGrpSpPr>
          <p:cNvPr id="5" name="グループ化 4">
            <a:extLst>
              <a:ext uri="{FF2B5EF4-FFF2-40B4-BE49-F238E27FC236}">
                <a16:creationId xmlns:a16="http://schemas.microsoft.com/office/drawing/2014/main" id="{DDAA58FE-1685-9641-C9A3-2DF79CD6A780}"/>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F55D5429-D2F3-4B5F-791C-C3551341F2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zh-TW" altLang="en-US" sz="1400" b="1">
                  <a:solidFill>
                    <a:schemeClr val="tx1"/>
                  </a:solidFill>
                  <a:latin typeface="Meiryo UI" panose="020B0604030504040204" pitchFamily="50" charset="-128"/>
                  <a:ea typeface="Meiryo UI" panose="020B0604030504040204" pitchFamily="50" charset="-128"/>
                </a:rPr>
                <a:t>資金調達方針</a:t>
              </a:r>
            </a:p>
          </p:txBody>
        </p:sp>
        <p:cxnSp>
          <p:nvCxnSpPr>
            <p:cNvPr id="7" name="直線コネクタ 6">
              <a:extLst>
                <a:ext uri="{FF2B5EF4-FFF2-40B4-BE49-F238E27FC236}">
                  <a16:creationId xmlns:a16="http://schemas.microsoft.com/office/drawing/2014/main" id="{7EA7CA44-A4FC-89D7-C497-654B640B14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 name="TextBox 51">
            <a:extLst>
              <a:ext uri="{FF2B5EF4-FFF2-40B4-BE49-F238E27FC236}">
                <a16:creationId xmlns:a16="http://schemas.microsoft.com/office/drawing/2014/main" id="{2CE3F3D6-C2A1-9D7B-007E-28B9283FB80A}"/>
              </a:ext>
            </a:extLst>
          </p:cNvPr>
          <p:cNvSpPr txBox="1"/>
          <p:nvPr/>
        </p:nvSpPr>
        <p:spPr>
          <a:xfrm>
            <a:off x="2172314" y="2498112"/>
            <a:ext cx="7843706" cy="1505126"/>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間接補助事業の実施により、将来の拠点の維持・管理等の事業実施能力獲得に向け、自ら資本市場から資金を呼び込む計画（時期・金額等）の内容について記載ください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補助対象以外のものも含め、当該事業全体の資金需要に対して、国費負担割合を明らかにするとともに、自己負担分の資金調達方針を記載ください</a:t>
            </a:r>
            <a:endParaRPr lang="en-US" altLang="ja-JP" sz="1400">
              <a:solidFill>
                <a:srgbClr val="2E3558"/>
              </a:solidFill>
              <a:latin typeface="+mn-ea"/>
            </a:endParaRPr>
          </a:p>
        </p:txBody>
      </p:sp>
    </p:spTree>
    <p:extLst>
      <p:ext uri="{BB962C8B-B14F-4D97-AF65-F5344CB8AC3E}">
        <p14:creationId xmlns:p14="http://schemas.microsoft.com/office/powerpoint/2010/main" val="23857616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5A6F9-A335-BFD0-B9AE-51C526A5FFC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FEA28D51-8710-665E-490A-C4DBB869B425}"/>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7</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）想定されるリスク要因と対処方針　</a:t>
            </a:r>
            <a:r>
              <a:rPr kumimoji="1" lang="ja-JP" altLang="en-US" sz="2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　</a:t>
            </a:r>
            <a:endParaRPr kumimoji="1" lang="en-US" altLang="ja-JP" sz="2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9" name="Title 1">
            <a:extLst>
              <a:ext uri="{FF2B5EF4-FFF2-40B4-BE49-F238E27FC236}">
                <a16:creationId xmlns:a16="http://schemas.microsoft.com/office/drawing/2014/main" id="{D8BA4E74-0D37-B9C6-C250-5D04086CDBF4}"/>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リスクに対して十分な対策を講じるが、</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等の事態に陥った場合には事業中止も検討</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10" name="直線コネクタ 9">
            <a:extLst>
              <a:ext uri="{FF2B5EF4-FFF2-40B4-BE49-F238E27FC236}">
                <a16:creationId xmlns:a16="http://schemas.microsoft.com/office/drawing/2014/main" id="{F3525EE9-27C2-0A94-FB67-F35103710E18}"/>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25" name="Straight Connector 40">
            <a:extLst>
              <a:ext uri="{FF2B5EF4-FFF2-40B4-BE49-F238E27FC236}">
                <a16:creationId xmlns:a16="http://schemas.microsoft.com/office/drawing/2014/main" id="{0881F832-715E-9AAD-35FF-F5E0CC6376D4}"/>
              </a:ext>
            </a:extLst>
          </p:cNvPr>
          <p:cNvCxnSpPr>
            <a:cxnSpLocks/>
          </p:cNvCxnSpPr>
          <p:nvPr/>
        </p:nvCxnSpPr>
        <p:spPr>
          <a:xfrm flipH="1">
            <a:off x="796926" y="4939131"/>
            <a:ext cx="10484826"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9" name="Rectangle 43">
            <a:extLst>
              <a:ext uri="{FF2B5EF4-FFF2-40B4-BE49-F238E27FC236}">
                <a16:creationId xmlns:a16="http://schemas.microsoft.com/office/drawing/2014/main" id="{AC7609EC-9ED7-72E2-48E3-E40DFF6BFC07}"/>
              </a:ext>
            </a:extLst>
          </p:cNvPr>
          <p:cNvSpPr/>
          <p:nvPr/>
        </p:nvSpPr>
        <p:spPr>
          <a:xfrm>
            <a:off x="796926" y="5057620"/>
            <a:ext cx="10484826" cy="994411"/>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事業中止の判断基準（定量的な基準を含む）：　</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3" name="Group 41">
            <a:extLst>
              <a:ext uri="{FF2B5EF4-FFF2-40B4-BE49-F238E27FC236}">
                <a16:creationId xmlns:a16="http://schemas.microsoft.com/office/drawing/2014/main" id="{8A9DA518-7019-E74E-FF59-899FEAA02F99}"/>
              </a:ext>
            </a:extLst>
          </p:cNvPr>
          <p:cNvGrpSpPr/>
          <p:nvPr/>
        </p:nvGrpSpPr>
        <p:grpSpPr>
          <a:xfrm rot="16200000" flipH="1">
            <a:off x="5988000" y="4830736"/>
            <a:ext cx="216000" cy="216000"/>
            <a:chOff x="5937564" y="3833745"/>
            <a:chExt cx="306171" cy="306910"/>
          </a:xfrm>
        </p:grpSpPr>
        <p:sp>
          <p:nvSpPr>
            <p:cNvPr id="4" name="Freeform 94">
              <a:extLst>
                <a:ext uri="{FF2B5EF4-FFF2-40B4-BE49-F238E27FC236}">
                  <a16:creationId xmlns:a16="http://schemas.microsoft.com/office/drawing/2014/main" id="{F814EFDC-3A72-BBA0-8887-8B0D8C241337}"/>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Freeform 95">
              <a:extLst>
                <a:ext uri="{FF2B5EF4-FFF2-40B4-BE49-F238E27FC236}">
                  <a16:creationId xmlns:a16="http://schemas.microsoft.com/office/drawing/2014/main" id="{0D00FF49-1AC6-4582-E16D-BDBA9915B0F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grpSp>
        <p:nvGrpSpPr>
          <p:cNvPr id="11" name="グループ化 10">
            <a:extLst>
              <a:ext uri="{FF2B5EF4-FFF2-40B4-BE49-F238E27FC236}">
                <a16:creationId xmlns:a16="http://schemas.microsoft.com/office/drawing/2014/main" id="{2023E9F5-9832-764C-D73F-3EB647F10461}"/>
              </a:ext>
            </a:extLst>
          </p:cNvPr>
          <p:cNvGrpSpPr/>
          <p:nvPr/>
        </p:nvGrpSpPr>
        <p:grpSpPr>
          <a:xfrm>
            <a:off x="765597" y="1233842"/>
            <a:ext cx="5129997" cy="288000"/>
            <a:chOff x="156000" y="1879963"/>
            <a:chExt cx="5760000" cy="288000"/>
          </a:xfrm>
        </p:grpSpPr>
        <p:sp>
          <p:nvSpPr>
            <p:cNvPr id="27" name="正方形/長方形 26">
              <a:extLst>
                <a:ext uri="{FF2B5EF4-FFF2-40B4-BE49-F238E27FC236}">
                  <a16:creationId xmlns:a16="http://schemas.microsoft.com/office/drawing/2014/main" id="{6872B679-9250-5BD9-A499-A2D11BCB158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本事業実施における外生的なリスクと対応</a:t>
              </a:r>
            </a:p>
          </p:txBody>
        </p:sp>
        <p:cxnSp>
          <p:nvCxnSpPr>
            <p:cNvPr id="28" name="直線コネクタ 27">
              <a:extLst>
                <a:ext uri="{FF2B5EF4-FFF2-40B4-BE49-F238E27FC236}">
                  <a16:creationId xmlns:a16="http://schemas.microsoft.com/office/drawing/2014/main" id="{AEFE4CB0-054A-C048-652A-C105CBA09AC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0" name="グループ化 29">
            <a:extLst>
              <a:ext uri="{FF2B5EF4-FFF2-40B4-BE49-F238E27FC236}">
                <a16:creationId xmlns:a16="http://schemas.microsoft.com/office/drawing/2014/main" id="{C8FF7180-0CC7-BCEE-A5AD-9A01ED2CF6D2}"/>
              </a:ext>
            </a:extLst>
          </p:cNvPr>
          <p:cNvGrpSpPr/>
          <p:nvPr/>
        </p:nvGrpSpPr>
        <p:grpSpPr>
          <a:xfrm>
            <a:off x="6296404" y="1223457"/>
            <a:ext cx="5129998" cy="288000"/>
            <a:chOff x="156000" y="1879963"/>
            <a:chExt cx="5760000" cy="288000"/>
          </a:xfrm>
        </p:grpSpPr>
        <p:sp>
          <p:nvSpPr>
            <p:cNvPr id="31" name="正方形/長方形 30">
              <a:extLst>
                <a:ext uri="{FF2B5EF4-FFF2-40B4-BE49-F238E27FC236}">
                  <a16:creationId xmlns:a16="http://schemas.microsoft.com/office/drawing/2014/main" id="{A1EDAD7D-93EE-E028-607A-81D42FB9D44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lvl="0"/>
              <a:r>
                <a:rPr kumimoji="1" lang="ja-JP" altLang="en-US" sz="1400" b="1">
                  <a:solidFill>
                    <a:prstClr val="black"/>
                  </a:solidFill>
                  <a:latin typeface="Meiryo UI" panose="020B0604030504040204" pitchFamily="50" charset="-128"/>
                  <a:ea typeface="Meiryo UI" panose="020B0604030504040204" pitchFamily="50" charset="-128"/>
                </a:rPr>
                <a:t>本事業実施における内生的</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なリスクと対応</a:t>
              </a:r>
            </a:p>
          </p:txBody>
        </p:sp>
        <p:cxnSp>
          <p:nvCxnSpPr>
            <p:cNvPr id="32" name="直線コネクタ 31">
              <a:extLst>
                <a:ext uri="{FF2B5EF4-FFF2-40B4-BE49-F238E27FC236}">
                  <a16:creationId xmlns:a16="http://schemas.microsoft.com/office/drawing/2014/main" id="{DB75CE87-5E0B-7FCA-C50B-6B7D5B9AADA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6" name="ee4pContent3">
            <a:extLst>
              <a:ext uri="{FF2B5EF4-FFF2-40B4-BE49-F238E27FC236}">
                <a16:creationId xmlns:a16="http://schemas.microsoft.com/office/drawing/2014/main" id="{A684EFAC-E172-D307-1C33-7E8045D46B41}"/>
              </a:ext>
            </a:extLst>
          </p:cNvPr>
          <p:cNvSpPr txBox="1"/>
          <p:nvPr/>
        </p:nvSpPr>
        <p:spPr>
          <a:xfrm>
            <a:off x="765598" y="1650783"/>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によるリスク：概要</a:t>
            </a:r>
            <a:r>
              <a:rPr kumimoji="1" lang="en-US" altLang="ja-JP" sz="1400">
                <a:solidFill>
                  <a:prstClr val="black"/>
                </a:solidFill>
                <a:latin typeface="Meiryo UI" panose="020B0604030504040204" pitchFamily="50" charset="-128"/>
                <a:ea typeface="Meiryo UI" panose="020B0604030504040204" pitchFamily="50" charset="-128"/>
              </a:rPr>
              <a:t>XXX</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　対応：</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等を実施</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p:txBody>
      </p:sp>
      <p:sp>
        <p:nvSpPr>
          <p:cNvPr id="37" name="ee4pContent3">
            <a:extLst>
              <a:ext uri="{FF2B5EF4-FFF2-40B4-BE49-F238E27FC236}">
                <a16:creationId xmlns:a16="http://schemas.microsoft.com/office/drawing/2014/main" id="{D33DB71C-BA00-1787-6376-F35DED7A0050}"/>
              </a:ext>
            </a:extLst>
          </p:cNvPr>
          <p:cNvSpPr txBox="1"/>
          <p:nvPr/>
        </p:nvSpPr>
        <p:spPr>
          <a:xfrm>
            <a:off x="6296404" y="1641122"/>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によるリスク：概要</a:t>
            </a:r>
            <a:r>
              <a:rPr kumimoji="1" lang="en-US" altLang="ja-JP" sz="1400">
                <a:solidFill>
                  <a:prstClr val="black"/>
                </a:solidFill>
                <a:latin typeface="Meiryo UI" panose="020B0604030504040204" pitchFamily="50" charset="-128"/>
                <a:ea typeface="Meiryo UI" panose="020B0604030504040204" pitchFamily="50" charset="-128"/>
              </a:rPr>
              <a:t>XXX</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　対応：</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等を実施</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p:txBody>
      </p:sp>
      <p:sp>
        <p:nvSpPr>
          <p:cNvPr id="40" name="TextBox 51">
            <a:extLst>
              <a:ext uri="{FF2B5EF4-FFF2-40B4-BE49-F238E27FC236}">
                <a16:creationId xmlns:a16="http://schemas.microsoft.com/office/drawing/2014/main" id="{E3282EBF-C02D-2D9C-D0D6-8FF9CDE6D026}"/>
              </a:ext>
            </a:extLst>
          </p:cNvPr>
          <p:cNvSpPr txBox="1"/>
          <p:nvPr/>
        </p:nvSpPr>
        <p:spPr>
          <a:xfrm>
            <a:off x="765598" y="3026935"/>
            <a:ext cx="10660804" cy="99441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提案事業について、技術・経済・社会等の面においてどのような事業化リスクが存在するかを記載ください</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失敗した状況を仮定し、その要因を探る議論等を社内で実践いただくことは、事業の成功確率を高め、万一の場合の損失を最小化する上で効果的です</a:t>
            </a:r>
          </a:p>
        </p:txBody>
      </p:sp>
      <p:sp>
        <p:nvSpPr>
          <p:cNvPr id="6" name="正方形/長方形 5">
            <a:extLst>
              <a:ext uri="{FF2B5EF4-FFF2-40B4-BE49-F238E27FC236}">
                <a16:creationId xmlns:a16="http://schemas.microsoft.com/office/drawing/2014/main" id="{A940A95C-FAED-89EE-0B1E-0C53C2CAFACC}"/>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sp>
        <p:nvSpPr>
          <p:cNvPr id="7" name="TextBox 51">
            <a:extLst>
              <a:ext uri="{FF2B5EF4-FFF2-40B4-BE49-F238E27FC236}">
                <a16:creationId xmlns:a16="http://schemas.microsoft.com/office/drawing/2014/main" id="{0EC0013A-D5BF-64A4-E4A3-EAE6DB64254A}"/>
              </a:ext>
            </a:extLst>
          </p:cNvPr>
          <p:cNvSpPr txBox="1"/>
          <p:nvPr/>
        </p:nvSpPr>
        <p:spPr>
          <a:xfrm>
            <a:off x="765598" y="5377343"/>
            <a:ext cx="10660804" cy="67468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上記に加え、リスクへの対応策を十分に講じることを前提としつつ、</a:t>
            </a:r>
            <a:b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どのような事態になった場合に事業を中止するかの判断基準についても定量的な観点を含め記載ください</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4168591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93B15-FC49-1C2D-A4C4-A2A0774D6015}"/>
            </a:ext>
          </a:extLst>
        </p:cNvPr>
        <p:cNvGrpSpPr/>
        <p:nvPr/>
      </p:nvGrpSpPr>
      <p:grpSpPr>
        <a:xfrm>
          <a:off x="0" y="0"/>
          <a:ext cx="0" cy="0"/>
          <a:chOff x="0" y="0"/>
          <a:chExt cx="0" cy="0"/>
        </a:xfrm>
      </p:grpSpPr>
      <p:sp>
        <p:nvSpPr>
          <p:cNvPr id="47" name="Title 1">
            <a:extLst>
              <a:ext uri="{FF2B5EF4-FFF2-40B4-BE49-F238E27FC236}">
                <a16:creationId xmlns:a16="http://schemas.microsoft.com/office/drawing/2014/main" id="{3385E43E-3069-9FD2-9705-64ABF280CD16}"/>
              </a:ext>
            </a:extLst>
          </p:cNvPr>
          <p:cNvSpPr txBox="1">
            <a:spLocks/>
          </p:cNvSpPr>
          <p:nvPr/>
        </p:nvSpPr>
        <p:spPr>
          <a:xfrm>
            <a:off x="180000" y="180000"/>
            <a:ext cx="10859912" cy="5539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solidFill>
                  <a:schemeClr val="tx1"/>
                </a:solidFill>
              </a:rPr>
              <a:t>（</a:t>
            </a:r>
            <a:r>
              <a:rPr kumimoji="1" lang="en-US" altLang="ja-JP" sz="2000">
                <a:solidFill>
                  <a:schemeClr val="tx1"/>
                </a:solidFill>
              </a:rPr>
              <a:t>8</a:t>
            </a:r>
            <a:r>
              <a:rPr kumimoji="1" lang="ja-JP" altLang="en-US" sz="2000">
                <a:solidFill>
                  <a:schemeClr val="tx1"/>
                </a:solidFill>
              </a:rPr>
              <a:t>）エンジンの設計、開発への反映に向けた取組計画</a:t>
            </a:r>
          </a:p>
          <a:p>
            <a:endParaRPr kumimoji="1" lang="en-US" altLang="ja-JP" sz="2000"/>
          </a:p>
        </p:txBody>
      </p:sp>
      <p:sp>
        <p:nvSpPr>
          <p:cNvPr id="48" name="Title 1">
            <a:extLst>
              <a:ext uri="{FF2B5EF4-FFF2-40B4-BE49-F238E27FC236}">
                <a16:creationId xmlns:a16="http://schemas.microsoft.com/office/drawing/2014/main" id="{123DE7F6-6BB9-180B-88CA-31A36975FFC7}"/>
              </a:ext>
            </a:extLst>
          </p:cNvPr>
          <p:cNvSpPr txBox="1">
            <a:spLocks/>
          </p:cNvSpPr>
          <p:nvPr/>
        </p:nvSpPr>
        <p:spPr>
          <a:xfrm>
            <a:off x="226279" y="648000"/>
            <a:ext cx="11879999"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t>エンジンの設計、開発への反映に向けて、</a:t>
            </a:r>
            <a:r>
              <a:rPr lang="ja-JP" altLang="ja-JP"/>
              <a:t>国内共通の仕組みや基盤</a:t>
            </a:r>
            <a:r>
              <a:rPr lang="ja-JP" altLang="en-US"/>
              <a:t>を構築し、</a:t>
            </a:r>
            <a:r>
              <a:rPr lang="en-US" altLang="ja-JP"/>
              <a:t>XXX</a:t>
            </a:r>
            <a:r>
              <a:rPr lang="ja-JP" altLang="en-US"/>
              <a:t>等を実施</a:t>
            </a:r>
            <a:endParaRPr kumimoji="1" lang="en-US">
              <a:solidFill>
                <a:schemeClr val="tx1"/>
              </a:solidFill>
            </a:endParaRPr>
          </a:p>
        </p:txBody>
      </p:sp>
      <p:cxnSp>
        <p:nvCxnSpPr>
          <p:cNvPr id="49" name="直線コネクタ 48">
            <a:extLst>
              <a:ext uri="{FF2B5EF4-FFF2-40B4-BE49-F238E27FC236}">
                <a16:creationId xmlns:a16="http://schemas.microsoft.com/office/drawing/2014/main" id="{DEC11E3C-516B-98DE-C021-EAC88316A082}"/>
              </a:ext>
            </a:extLst>
          </p:cNvPr>
          <p:cNvCxnSpPr>
            <a:cxnSpLocks/>
          </p:cNvCxnSpPr>
          <p:nvPr/>
        </p:nvCxnSpPr>
        <p:spPr>
          <a:xfrm flipV="1">
            <a:off x="156000" y="1104900"/>
            <a:ext cx="11880000" cy="0"/>
          </a:xfrm>
          <a:prstGeom prst="line">
            <a:avLst/>
          </a:prstGeom>
          <a:ln w="12700" cap="rnd">
            <a:solidFill>
              <a:schemeClr val="tx1"/>
            </a:solidFill>
            <a:prstDash val="solid"/>
            <a:round/>
          </a:ln>
        </p:spPr>
        <p:style>
          <a:lnRef idx="1">
            <a:schemeClr val="accent1"/>
          </a:lnRef>
          <a:fillRef idx="0">
            <a:schemeClr val="accent1"/>
          </a:fillRef>
          <a:effectRef idx="0">
            <a:schemeClr val="accent1"/>
          </a:effectRef>
          <a:fontRef idx="minor">
            <a:schemeClr val="tx1"/>
          </a:fontRef>
        </p:style>
      </p:cxnSp>
      <p:sp>
        <p:nvSpPr>
          <p:cNvPr id="2" name="TextBox 24">
            <a:extLst>
              <a:ext uri="{FF2B5EF4-FFF2-40B4-BE49-F238E27FC236}">
                <a16:creationId xmlns:a16="http://schemas.microsoft.com/office/drawing/2014/main" id="{AF58AD1B-D026-8D16-A233-E663FCFB1093}"/>
              </a:ext>
            </a:extLst>
          </p:cNvPr>
          <p:cNvSpPr txBox="1"/>
          <p:nvPr/>
        </p:nvSpPr>
        <p:spPr>
          <a:xfrm>
            <a:off x="765597" y="1670727"/>
            <a:ext cx="5183997"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
        <p:nvSpPr>
          <p:cNvPr id="3" name="TextBox 24">
            <a:extLst>
              <a:ext uri="{FF2B5EF4-FFF2-40B4-BE49-F238E27FC236}">
                <a16:creationId xmlns:a16="http://schemas.microsoft.com/office/drawing/2014/main" id="{51AA8EC0-D9AF-61B0-0A2E-466112B339EE}"/>
              </a:ext>
            </a:extLst>
          </p:cNvPr>
          <p:cNvSpPr txBox="1"/>
          <p:nvPr/>
        </p:nvSpPr>
        <p:spPr>
          <a:xfrm>
            <a:off x="6229134" y="1670727"/>
            <a:ext cx="51943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grpSp>
        <p:nvGrpSpPr>
          <p:cNvPr id="5" name="グループ化 4">
            <a:extLst>
              <a:ext uri="{FF2B5EF4-FFF2-40B4-BE49-F238E27FC236}">
                <a16:creationId xmlns:a16="http://schemas.microsoft.com/office/drawing/2014/main" id="{FC53E201-E96F-E866-4EB5-22451115ABD4}"/>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5F3F5971-0E9A-45D4-939B-EB0BA0E49B2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国内共通の仕組みや基盤のコンセプト、連携事業者の想定</a:t>
              </a:r>
            </a:p>
          </p:txBody>
        </p:sp>
        <p:cxnSp>
          <p:nvCxnSpPr>
            <p:cNvPr id="8" name="直線コネクタ 7">
              <a:extLst>
                <a:ext uri="{FF2B5EF4-FFF2-40B4-BE49-F238E27FC236}">
                  <a16:creationId xmlns:a16="http://schemas.microsoft.com/office/drawing/2014/main" id="{BDA1A1CE-2DE8-6743-BBE9-308F36743F5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E6FFC299-A19F-5D5F-14D5-5223534C0101}"/>
              </a:ext>
            </a:extLst>
          </p:cNvPr>
          <p:cNvGrpSpPr/>
          <p:nvPr/>
        </p:nvGrpSpPr>
        <p:grpSpPr>
          <a:xfrm>
            <a:off x="6239438" y="1204814"/>
            <a:ext cx="5184000" cy="288000"/>
            <a:chOff x="156000" y="1879963"/>
            <a:chExt cx="5760000" cy="288000"/>
          </a:xfrm>
        </p:grpSpPr>
        <p:sp>
          <p:nvSpPr>
            <p:cNvPr id="12" name="正方形/長方形 11">
              <a:extLst>
                <a:ext uri="{FF2B5EF4-FFF2-40B4-BE49-F238E27FC236}">
                  <a16:creationId xmlns:a16="http://schemas.microsoft.com/office/drawing/2014/main" id="{2518E779-4C42-961C-DC2C-F74852F13F2E}"/>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国内共通の仕組みや基盤構築にあたっての実施予定項目</a:t>
              </a:r>
            </a:p>
          </p:txBody>
        </p:sp>
        <p:cxnSp>
          <p:nvCxnSpPr>
            <p:cNvPr id="13" name="直線コネクタ 12">
              <a:extLst>
                <a:ext uri="{FF2B5EF4-FFF2-40B4-BE49-F238E27FC236}">
                  <a16:creationId xmlns:a16="http://schemas.microsoft.com/office/drawing/2014/main" id="{A800517E-C600-0B1F-76ED-1887DB9EDD0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4" name="Straight Connector 40">
            <a:extLst>
              <a:ext uri="{FF2B5EF4-FFF2-40B4-BE49-F238E27FC236}">
                <a16:creationId xmlns:a16="http://schemas.microsoft.com/office/drawing/2014/main" id="{6BC35847-044A-8A4D-D5A8-E5BFBFE7A876}"/>
              </a:ext>
            </a:extLst>
          </p:cNvPr>
          <p:cNvCxnSpPr>
            <a:cxnSpLocks/>
          </p:cNvCxnSpPr>
          <p:nvPr/>
        </p:nvCxnSpPr>
        <p:spPr>
          <a:xfrm flipV="1">
            <a:off x="6096000" y="1204814"/>
            <a:ext cx="0" cy="4956274"/>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6" name="TextBox 51">
            <a:extLst>
              <a:ext uri="{FF2B5EF4-FFF2-40B4-BE49-F238E27FC236}">
                <a16:creationId xmlns:a16="http://schemas.microsoft.com/office/drawing/2014/main" id="{B656EFD7-A89A-D76C-5110-02E9FD685A30}"/>
              </a:ext>
            </a:extLst>
          </p:cNvPr>
          <p:cNvSpPr txBox="1"/>
          <p:nvPr/>
        </p:nvSpPr>
        <p:spPr>
          <a:xfrm>
            <a:off x="765597" y="2640639"/>
            <a:ext cx="10454853"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エンジン</a:t>
            </a:r>
            <a:r>
              <a:rPr lang="en-US" altLang="ja-JP" sz="1600">
                <a:solidFill>
                  <a:srgbClr val="2E3558"/>
                </a:solidFill>
                <a:latin typeface="+mn-ea"/>
              </a:rPr>
              <a:t>MRO</a:t>
            </a:r>
            <a:r>
              <a:rPr lang="ja-JP" altLang="en-US" sz="1600">
                <a:solidFill>
                  <a:srgbClr val="2E3558"/>
                </a:solidFill>
                <a:latin typeface="+mn-ea"/>
              </a:rPr>
              <a:t>を実施することで得られるデータや知見を蓄積するための国内共通の仕組みや基盤の構築、その運用体制等について、現時点での計画を記載ください</a:t>
            </a:r>
          </a:p>
        </p:txBody>
      </p:sp>
      <p:sp>
        <p:nvSpPr>
          <p:cNvPr id="4" name="正方形/長方形 3">
            <a:extLst>
              <a:ext uri="{FF2B5EF4-FFF2-40B4-BE49-F238E27FC236}">
                <a16:creationId xmlns:a16="http://schemas.microsoft.com/office/drawing/2014/main" id="{F43AB745-6C18-319D-69D4-6C25D8EEC6EB}"/>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grpSp>
        <p:nvGrpSpPr>
          <p:cNvPr id="10" name="グループ化 9">
            <a:extLst>
              <a:ext uri="{FF2B5EF4-FFF2-40B4-BE49-F238E27FC236}">
                <a16:creationId xmlns:a16="http://schemas.microsoft.com/office/drawing/2014/main" id="{703B9528-0F84-CD91-8E46-93D45731E797}"/>
              </a:ext>
            </a:extLst>
          </p:cNvPr>
          <p:cNvGrpSpPr/>
          <p:nvPr/>
        </p:nvGrpSpPr>
        <p:grpSpPr>
          <a:xfrm>
            <a:off x="6239438" y="4395274"/>
            <a:ext cx="5184000" cy="288000"/>
            <a:chOff x="156000" y="1879963"/>
            <a:chExt cx="5760000" cy="288000"/>
          </a:xfrm>
        </p:grpSpPr>
        <p:sp>
          <p:nvSpPr>
            <p:cNvPr id="15" name="正方形/長方形 14">
              <a:extLst>
                <a:ext uri="{FF2B5EF4-FFF2-40B4-BE49-F238E27FC236}">
                  <a16:creationId xmlns:a16="http://schemas.microsoft.com/office/drawing/2014/main" id="{042BC912-FBE4-13F0-41C8-0D3BE082F32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次期エンジンの設計、開発への反映に向けた実施予定項目</a:t>
              </a:r>
            </a:p>
          </p:txBody>
        </p:sp>
        <p:cxnSp>
          <p:nvCxnSpPr>
            <p:cNvPr id="16" name="直線コネクタ 15">
              <a:extLst>
                <a:ext uri="{FF2B5EF4-FFF2-40B4-BE49-F238E27FC236}">
                  <a16:creationId xmlns:a16="http://schemas.microsoft.com/office/drawing/2014/main" id="{54CE4189-C511-1787-77DE-EAD92D82AE3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7" name="TextBox 24">
            <a:extLst>
              <a:ext uri="{FF2B5EF4-FFF2-40B4-BE49-F238E27FC236}">
                <a16:creationId xmlns:a16="http://schemas.microsoft.com/office/drawing/2014/main" id="{FA3BF57D-FFFC-D978-D4E4-88B3C5049C66}"/>
              </a:ext>
            </a:extLst>
          </p:cNvPr>
          <p:cNvSpPr txBox="1"/>
          <p:nvPr/>
        </p:nvSpPr>
        <p:spPr>
          <a:xfrm>
            <a:off x="6239438" y="4791273"/>
            <a:ext cx="51943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Tree>
    <p:extLst>
      <p:ext uri="{BB962C8B-B14F-4D97-AF65-F5344CB8AC3E}">
        <p14:creationId xmlns:p14="http://schemas.microsoft.com/office/powerpoint/2010/main" val="22507833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itle 1">
            <a:extLst>
              <a:ext uri="{FF2B5EF4-FFF2-40B4-BE49-F238E27FC236}">
                <a16:creationId xmlns:a16="http://schemas.microsoft.com/office/drawing/2014/main" id="{71DDCA08-2968-42A5-B97B-DDDEFF54336D}"/>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9</a:t>
            </a:r>
            <a:r>
              <a:rPr kumimoji="1" lang="ja-JP" altLang="en-US" sz="2000"/>
              <a:t>）経済波及効果</a:t>
            </a:r>
            <a:endParaRPr kumimoji="1" lang="en-US" altLang="ja-JP" sz="2000"/>
          </a:p>
        </p:txBody>
      </p:sp>
      <p:sp>
        <p:nvSpPr>
          <p:cNvPr id="48" name="Title 1">
            <a:extLst>
              <a:ext uri="{FF2B5EF4-FFF2-40B4-BE49-F238E27FC236}">
                <a16:creationId xmlns:a16="http://schemas.microsoft.com/office/drawing/2014/main" id="{4326CB3C-DA24-4019-8E9F-9687D9663F59}"/>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国内経済等への波及効果として、</a:t>
            </a:r>
            <a:r>
              <a:rPr kumimoji="1" lang="en-US" altLang="ja-JP">
                <a:solidFill>
                  <a:schemeClr val="tx1"/>
                </a:solidFill>
              </a:rPr>
              <a:t>xx</a:t>
            </a:r>
            <a:r>
              <a:rPr kumimoji="1" lang="ja-JP" altLang="en-US">
                <a:solidFill>
                  <a:schemeClr val="tx1"/>
                </a:solidFill>
              </a:rPr>
              <a:t>や</a:t>
            </a:r>
            <a:r>
              <a:rPr kumimoji="1" lang="en-US" altLang="ja-JP">
                <a:solidFill>
                  <a:schemeClr val="tx1"/>
                </a:solidFill>
              </a:rPr>
              <a:t>xx</a:t>
            </a:r>
            <a:r>
              <a:rPr kumimoji="1" lang="ja-JP" altLang="en-US">
                <a:solidFill>
                  <a:schemeClr val="tx1"/>
                </a:solidFill>
              </a:rPr>
              <a:t>といった効果が見込まれる</a:t>
            </a:r>
            <a:endParaRPr kumimoji="1" lang="en-US">
              <a:solidFill>
                <a:schemeClr val="tx1"/>
              </a:solidFill>
            </a:endParaRPr>
          </a:p>
        </p:txBody>
      </p:sp>
      <p:cxnSp>
        <p:nvCxnSpPr>
          <p:cNvPr id="49" name="直線コネクタ 48">
            <a:extLst>
              <a:ext uri="{FF2B5EF4-FFF2-40B4-BE49-F238E27FC236}">
                <a16:creationId xmlns:a16="http://schemas.microsoft.com/office/drawing/2014/main" id="{6D653D38-5E96-49A4-A13D-D9D9C4997A57}"/>
              </a:ext>
            </a:extLst>
          </p:cNvPr>
          <p:cNvCxnSpPr>
            <a:cxnSpLocks/>
          </p:cNvCxnSpPr>
          <p:nvPr/>
        </p:nvCxnSpPr>
        <p:spPr>
          <a:xfrm flipV="1">
            <a:off x="156000" y="1104900"/>
            <a:ext cx="11880000" cy="0"/>
          </a:xfrm>
          <a:prstGeom prst="line">
            <a:avLst/>
          </a:prstGeom>
          <a:ln w="12700" cap="rnd">
            <a:solidFill>
              <a:schemeClr val="tx1"/>
            </a:solidFill>
            <a:prstDash val="solid"/>
            <a:round/>
          </a:ln>
        </p:spPr>
        <p:style>
          <a:lnRef idx="1">
            <a:schemeClr val="accent1"/>
          </a:lnRef>
          <a:fillRef idx="0">
            <a:schemeClr val="accent1"/>
          </a:fillRef>
          <a:effectRef idx="0">
            <a:schemeClr val="accent1"/>
          </a:effectRef>
          <a:fontRef idx="minor">
            <a:schemeClr val="tx1"/>
          </a:fontRef>
        </p:style>
      </p:cxnSp>
      <p:sp>
        <p:nvSpPr>
          <p:cNvPr id="2" name="TextBox 24">
            <a:extLst>
              <a:ext uri="{FF2B5EF4-FFF2-40B4-BE49-F238E27FC236}">
                <a16:creationId xmlns:a16="http://schemas.microsoft.com/office/drawing/2014/main" id="{D6CD44D5-6774-2967-D36A-4B6CB7532E7E}"/>
              </a:ext>
            </a:extLst>
          </p:cNvPr>
          <p:cNvSpPr txBox="1"/>
          <p:nvPr/>
        </p:nvSpPr>
        <p:spPr>
          <a:xfrm>
            <a:off x="765597" y="1670727"/>
            <a:ext cx="5183997"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
        <p:nvSpPr>
          <p:cNvPr id="3" name="TextBox 24">
            <a:extLst>
              <a:ext uri="{FF2B5EF4-FFF2-40B4-BE49-F238E27FC236}">
                <a16:creationId xmlns:a16="http://schemas.microsoft.com/office/drawing/2014/main" id="{8D49C37E-8941-7C5A-461D-DDCC3782CC9B}"/>
              </a:ext>
            </a:extLst>
          </p:cNvPr>
          <p:cNvSpPr txBox="1"/>
          <p:nvPr/>
        </p:nvSpPr>
        <p:spPr>
          <a:xfrm>
            <a:off x="6229134" y="1670727"/>
            <a:ext cx="51943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grpSp>
        <p:nvGrpSpPr>
          <p:cNvPr id="5" name="グループ化 4">
            <a:extLst>
              <a:ext uri="{FF2B5EF4-FFF2-40B4-BE49-F238E27FC236}">
                <a16:creationId xmlns:a16="http://schemas.microsoft.com/office/drawing/2014/main" id="{503FF640-ADA2-A879-2E2A-D745EBC61D84}"/>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D3986863-F035-2E47-3553-27D0A0D3E4A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本事業における投資誘発効果（川上企業・川下企業への影響等）</a:t>
              </a:r>
            </a:p>
          </p:txBody>
        </p:sp>
        <p:cxnSp>
          <p:nvCxnSpPr>
            <p:cNvPr id="8" name="直線コネクタ 7">
              <a:extLst>
                <a:ext uri="{FF2B5EF4-FFF2-40B4-BE49-F238E27FC236}">
                  <a16:creationId xmlns:a16="http://schemas.microsoft.com/office/drawing/2014/main" id="{4DB1E040-732C-BE38-8378-97DEC479CDD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AC356AC5-04DF-85FA-2909-40B5A5701778}"/>
              </a:ext>
            </a:extLst>
          </p:cNvPr>
          <p:cNvGrpSpPr/>
          <p:nvPr/>
        </p:nvGrpSpPr>
        <p:grpSpPr>
          <a:xfrm>
            <a:off x="6239438" y="1204814"/>
            <a:ext cx="5184000" cy="288000"/>
            <a:chOff x="156000" y="1879963"/>
            <a:chExt cx="5760000" cy="288000"/>
          </a:xfrm>
        </p:grpSpPr>
        <p:sp>
          <p:nvSpPr>
            <p:cNvPr id="12" name="正方形/長方形 11">
              <a:extLst>
                <a:ext uri="{FF2B5EF4-FFF2-40B4-BE49-F238E27FC236}">
                  <a16:creationId xmlns:a16="http://schemas.microsoft.com/office/drawing/2014/main" id="{9F3245E4-2445-9212-E1BC-9BD7C7675F5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本事業における地域経済への効果・影響</a:t>
              </a:r>
            </a:p>
          </p:txBody>
        </p:sp>
        <p:cxnSp>
          <p:nvCxnSpPr>
            <p:cNvPr id="13" name="直線コネクタ 12">
              <a:extLst>
                <a:ext uri="{FF2B5EF4-FFF2-40B4-BE49-F238E27FC236}">
                  <a16:creationId xmlns:a16="http://schemas.microsoft.com/office/drawing/2014/main" id="{CEB8089D-12B4-5B97-3D53-19BF4E5222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4" name="Straight Connector 40">
            <a:extLst>
              <a:ext uri="{FF2B5EF4-FFF2-40B4-BE49-F238E27FC236}">
                <a16:creationId xmlns:a16="http://schemas.microsoft.com/office/drawing/2014/main" id="{E3087F56-387E-24AF-BF7F-0A97F2F92EF2}"/>
              </a:ext>
            </a:extLst>
          </p:cNvPr>
          <p:cNvCxnSpPr>
            <a:cxnSpLocks/>
          </p:cNvCxnSpPr>
          <p:nvPr/>
        </p:nvCxnSpPr>
        <p:spPr>
          <a:xfrm flipV="1">
            <a:off x="6096000" y="1204814"/>
            <a:ext cx="0" cy="4956274"/>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6" name="TextBox 51">
            <a:extLst>
              <a:ext uri="{FF2B5EF4-FFF2-40B4-BE49-F238E27FC236}">
                <a16:creationId xmlns:a16="http://schemas.microsoft.com/office/drawing/2014/main" id="{1D904D4E-B31D-DEE2-3DC5-ECAAC68D707B}"/>
              </a:ext>
            </a:extLst>
          </p:cNvPr>
          <p:cNvSpPr txBox="1"/>
          <p:nvPr/>
        </p:nvSpPr>
        <p:spPr>
          <a:xfrm>
            <a:off x="765597"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他社への受発注等による経済効果、投資誘発効果を</a:t>
            </a:r>
            <a:endParaRPr lang="en-US" altLang="ja-JP" sz="1600">
              <a:solidFill>
                <a:srgbClr val="2E3558"/>
              </a:solidFill>
              <a:latin typeface="+mn-ea"/>
            </a:endParaRPr>
          </a:p>
          <a:p>
            <a:pPr marL="85725" indent="3175"/>
            <a:r>
              <a:rPr lang="ja-JP" altLang="en-US" sz="1600">
                <a:solidFill>
                  <a:srgbClr val="2E3558"/>
                </a:solidFill>
                <a:latin typeface="+mn-ea"/>
              </a:rPr>
              <a:t>可能な限り定量目標も用いながら具体的に記載ください</a:t>
            </a:r>
          </a:p>
        </p:txBody>
      </p:sp>
      <p:sp>
        <p:nvSpPr>
          <p:cNvPr id="9" name="TextBox 51">
            <a:extLst>
              <a:ext uri="{FF2B5EF4-FFF2-40B4-BE49-F238E27FC236}">
                <a16:creationId xmlns:a16="http://schemas.microsoft.com/office/drawing/2014/main" id="{47AA4AE9-B2A1-11C6-0B87-1C5A90218600}"/>
              </a:ext>
            </a:extLst>
          </p:cNvPr>
          <p:cNvSpPr txBox="1"/>
          <p:nvPr/>
        </p:nvSpPr>
        <p:spPr>
          <a:xfrm>
            <a:off x="6239441"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地域の雇用創出等、地域経済への効果・影響を可能な</a:t>
            </a:r>
            <a:endParaRPr lang="en-US" altLang="ja-JP" sz="1600">
              <a:solidFill>
                <a:srgbClr val="2E3558"/>
              </a:solidFill>
              <a:latin typeface="+mn-ea"/>
            </a:endParaRPr>
          </a:p>
          <a:p>
            <a:pPr marL="85725" indent="3175"/>
            <a:r>
              <a:rPr lang="ja-JP" altLang="en-US" sz="1600">
                <a:solidFill>
                  <a:srgbClr val="2E3558"/>
                </a:solidFill>
                <a:latin typeface="+mn-ea"/>
              </a:rPr>
              <a:t>限り定量目標も用いながら具体的に記載ください</a:t>
            </a:r>
          </a:p>
        </p:txBody>
      </p:sp>
      <p:sp>
        <p:nvSpPr>
          <p:cNvPr id="15" name="正方形/長方形 14">
            <a:extLst>
              <a:ext uri="{FF2B5EF4-FFF2-40B4-BE49-F238E27FC236}">
                <a16:creationId xmlns:a16="http://schemas.microsoft.com/office/drawing/2014/main" id="{ECDE6A23-8354-80EF-079E-B300D2B62FF6}"/>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dirty="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16320623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7C3C3AE-1D66-909E-DC6C-00AEB2142469}"/>
              </a:ext>
            </a:extLst>
          </p:cNvPr>
          <p:cNvGraphicFramePr>
            <a:graphicFrameLocks/>
          </p:cNvGraphicFramePr>
          <p:nvPr>
            <p:custDataLst>
              <p:tags r:id="rId1"/>
            </p:custDataLst>
            <p:extLst>
              <p:ext uri="{D42A27DB-BD31-4B8C-83A1-F6EECF244321}">
                <p14:modId xmlns:p14="http://schemas.microsoft.com/office/powerpoint/2010/main" val="19854324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7" name="think-cell data - do not delete" hidden="1">
                        <a:extLst>
                          <a:ext uri="{FF2B5EF4-FFF2-40B4-BE49-F238E27FC236}">
                            <a16:creationId xmlns:a16="http://schemas.microsoft.com/office/drawing/2014/main" id="{C7C3C3AE-1D66-909E-DC6C-00AEB21424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2" name="Title 1">
            <a:extLst>
              <a:ext uri="{FF2B5EF4-FFF2-40B4-BE49-F238E27FC236}">
                <a16:creationId xmlns:a16="http://schemas.microsoft.com/office/drawing/2014/main" id="{F83B2C84-BBBC-4895-8213-4714EBAC0B7B}"/>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kern="1200" cap="none" spc="0" normalizeH="0" baseline="0" noProof="0">
                <a:ln>
                  <a:noFill/>
                </a:ln>
                <a:solidFill>
                  <a:schemeClr val="tx1"/>
                </a:solidFill>
                <a:effectLst/>
                <a:uLnTx/>
                <a:uFillTx/>
                <a:sym typeface="Trebuchet MS" panose="020B0603020202020204" pitchFamily="34" charset="0"/>
              </a:rPr>
              <a:t>市場導入（</a:t>
            </a:r>
            <a:r>
              <a:rPr kumimoji="1" lang="ja-JP" altLang="en-US" sz="2400" i="0" u="none" kern="1200" cap="none" spc="0" normalizeH="0" baseline="0" noProof="0">
                <a:ln>
                  <a:noFill/>
                </a:ln>
                <a:solidFill>
                  <a:schemeClr val="tx1"/>
                </a:solidFill>
                <a:effectLst/>
                <a:uLnTx/>
                <a:uFillTx/>
                <a:sym typeface="Trebuchet MS" panose="020B0603020202020204" pitchFamily="34" charset="0"/>
              </a:rPr>
              <a:t>事業化）</a:t>
            </a:r>
            <a:r>
              <a:rPr kumimoji="1" lang="ja-JP" altLang="en-US">
                <a:solidFill>
                  <a:schemeClr val="tx1"/>
                </a:solidFill>
              </a:rPr>
              <a:t>後の</a:t>
            </a:r>
            <a:r>
              <a:rPr kumimoji="1" lang="ja-JP" altLang="en-US" sz="2400" i="0" u="none" strike="noStrike" kern="1200" cap="none" spc="0" normalizeH="0" baseline="0" noProof="0">
                <a:ln>
                  <a:noFill/>
                </a:ln>
                <a:solidFill>
                  <a:schemeClr val="tx1"/>
                </a:solidFill>
                <a:effectLst/>
                <a:uLnTx/>
                <a:uFillTx/>
                <a:sym typeface="Trebuchet MS" panose="020B0603020202020204" pitchFamily="34" charset="0"/>
              </a:rPr>
              <a:t>シェアを獲得するために、ルール形成（標準化等）を</a:t>
            </a:r>
            <a:r>
              <a:rPr kumimoji="1" lang="ja-JP" altLang="en-US" sz="2400" b="0" i="0" u="none" strike="noStrike" kern="1200" cap="none" spc="0" normalizeH="0" baseline="0" noProof="0">
                <a:ln>
                  <a:noFill/>
                </a:ln>
                <a:solidFill>
                  <a:schemeClr val="tx1"/>
                </a:solidFill>
                <a:effectLst/>
                <a:uLnTx/>
                <a:uFillTx/>
                <a:sym typeface="Trebuchet MS" panose="020B0603020202020204" pitchFamily="34" charset="0"/>
              </a:rPr>
              <a:t>検討・実施</a:t>
            </a:r>
            <a:endParaRPr kumimoji="1" lang="en-US" altLang="ja-JP" sz="2400" b="0" i="0" u="none" strike="noStrike" kern="1200" cap="none" spc="0" normalizeH="0" baseline="0" noProof="0">
              <a:ln>
                <a:noFill/>
              </a:ln>
              <a:solidFill>
                <a:schemeClr val="tx1"/>
              </a:solidFill>
              <a:effectLst/>
              <a:uLnTx/>
              <a:uFillTx/>
              <a:sym typeface="Trebuchet MS" panose="020B0603020202020204" pitchFamily="34" charset="0"/>
            </a:endParaRPr>
          </a:p>
        </p:txBody>
      </p:sp>
      <p:cxnSp>
        <p:nvCxnSpPr>
          <p:cNvPr id="56" name="直線コネクタ 55">
            <a:extLst>
              <a:ext uri="{FF2B5EF4-FFF2-40B4-BE49-F238E27FC236}">
                <a16:creationId xmlns:a16="http://schemas.microsoft.com/office/drawing/2014/main" id="{6625D351-AE5A-46C9-BDEF-30E9CFDB03FC}"/>
              </a:ext>
            </a:extLst>
          </p:cNvPr>
          <p:cNvCxnSpPr>
            <a:cxnSpLocks/>
          </p:cNvCxnSpPr>
          <p:nvPr/>
        </p:nvCxnSpPr>
        <p:spPr>
          <a:xfrm flipV="1">
            <a:off x="156000" y="1068324"/>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3" name="ee4pHeader1">
            <a:extLst>
              <a:ext uri="{FF2B5EF4-FFF2-40B4-BE49-F238E27FC236}">
                <a16:creationId xmlns:a16="http://schemas.microsoft.com/office/drawing/2014/main" id="{5156BC56-25ED-4E3B-8BEA-97ED75FDE03E}"/>
              </a:ext>
            </a:extLst>
          </p:cNvPr>
          <p:cNvSpPr txBox="1"/>
          <p:nvPr/>
        </p:nvSpPr>
        <p:spPr>
          <a:xfrm>
            <a:off x="972794" y="4326392"/>
            <a:ext cx="5266644" cy="350369"/>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strike="noStrike" kern="1200" cap="none" spc="0" normalizeH="0" baseline="0" noProof="0">
                <a:ln>
                  <a:noFill/>
                </a:ln>
                <a:effectLst/>
                <a:uLnTx/>
                <a:uFillTx/>
                <a:latin typeface="Meiryo UI" panose="020B0604030504040204" pitchFamily="50" charset="-128"/>
                <a:ea typeface="Meiryo UI" panose="020B0604030504040204" pitchFamily="50" charset="-128"/>
              </a:rPr>
              <a:t>（例１）標準化戦略</a:t>
            </a:r>
            <a:endParaRPr kumimoji="0" lang="en-US" sz="1200" b="0" i="0"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8" name="ee4pHeader1">
            <a:extLst>
              <a:ext uri="{FF2B5EF4-FFF2-40B4-BE49-F238E27FC236}">
                <a16:creationId xmlns:a16="http://schemas.microsoft.com/office/drawing/2014/main" id="{A94C9698-2651-4929-AE8B-216B3F41BA33}"/>
              </a:ext>
            </a:extLst>
          </p:cNvPr>
          <p:cNvSpPr txBox="1"/>
          <p:nvPr/>
        </p:nvSpPr>
        <p:spPr>
          <a:xfrm>
            <a:off x="5889191" y="4396609"/>
            <a:ext cx="4642858" cy="278800"/>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rPr>
              <a:t>（例２）</a:t>
            </a:r>
            <a:r>
              <a:rPr lang="ja-JP" altLang="en-US" sz="1200">
                <a:latin typeface="Meiryo UI" panose="020B0604030504040204" pitchFamily="50" charset="-128"/>
                <a:ea typeface="Meiryo UI" panose="020B0604030504040204" pitchFamily="50" charset="-128"/>
              </a:rPr>
              <a:t>知財戦略</a:t>
            </a:r>
            <a:endParaRPr kumimoji="0" lang="en-US"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49" name="Rectangle 43">
            <a:extLst>
              <a:ext uri="{FF2B5EF4-FFF2-40B4-BE49-F238E27FC236}">
                <a16:creationId xmlns:a16="http://schemas.microsoft.com/office/drawing/2014/main" id="{61FC2106-08AA-4DFE-A0D6-257ACAA4F702}"/>
              </a:ext>
            </a:extLst>
          </p:cNvPr>
          <p:cNvSpPr/>
          <p:nvPr/>
        </p:nvSpPr>
        <p:spPr>
          <a:xfrm>
            <a:off x="6038282" y="1522184"/>
            <a:ext cx="5723488" cy="2304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（国内外の標準化や規制の動向）</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（市場導入に向けた自社による標準化、知財、規制対応等に関する取組）</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53" name="Straight Connector 22">
            <a:extLst>
              <a:ext uri="{FF2B5EF4-FFF2-40B4-BE49-F238E27FC236}">
                <a16:creationId xmlns:a16="http://schemas.microsoft.com/office/drawing/2014/main" id="{D8BF2E1E-02EA-45E3-AEAE-D6758B87964C}"/>
              </a:ext>
            </a:extLst>
          </p:cNvPr>
          <p:cNvCxnSpPr>
            <a:cxnSpLocks/>
          </p:cNvCxnSpPr>
          <p:nvPr/>
        </p:nvCxnSpPr>
        <p:spPr>
          <a:xfrm>
            <a:off x="319332" y="1429099"/>
            <a:ext cx="522000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5" name="TextBox 24">
            <a:extLst>
              <a:ext uri="{FF2B5EF4-FFF2-40B4-BE49-F238E27FC236}">
                <a16:creationId xmlns:a16="http://schemas.microsoft.com/office/drawing/2014/main" id="{BE8942BC-C102-4256-B655-907D9AFB1FC0}"/>
              </a:ext>
            </a:extLst>
          </p:cNvPr>
          <p:cNvSpPr txBox="1"/>
          <p:nvPr/>
        </p:nvSpPr>
        <p:spPr>
          <a:xfrm>
            <a:off x="282504" y="1082198"/>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ルール形成の前提となる市場導入に向けての取組方針・考え方</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57" name="Rectangle 137" descr="ｔ">
            <a:extLst>
              <a:ext uri="{FF2B5EF4-FFF2-40B4-BE49-F238E27FC236}">
                <a16:creationId xmlns:a16="http://schemas.microsoft.com/office/drawing/2014/main" id="{DF49EF7B-44FF-4A2F-AD1B-1047389DDC70}"/>
              </a:ext>
            </a:extLst>
          </p:cNvPr>
          <p:cNvSpPr/>
          <p:nvPr/>
        </p:nvSpPr>
        <p:spPr>
          <a:xfrm>
            <a:off x="108551" y="1353998"/>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60" name="Straight Connector 40">
            <a:extLst>
              <a:ext uri="{FF2B5EF4-FFF2-40B4-BE49-F238E27FC236}">
                <a16:creationId xmlns:a16="http://schemas.microsoft.com/office/drawing/2014/main" id="{F7B629D1-161D-4028-BB91-711DFE20F45D}"/>
              </a:ext>
            </a:extLst>
          </p:cNvPr>
          <p:cNvCxnSpPr>
            <a:cxnSpLocks/>
          </p:cNvCxnSpPr>
          <p:nvPr/>
        </p:nvCxnSpPr>
        <p:spPr>
          <a:xfrm flipH="1" flipV="1">
            <a:off x="5832545" y="1045388"/>
            <a:ext cx="0" cy="2806949"/>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cxnSp>
        <p:nvCxnSpPr>
          <p:cNvPr id="64" name="Straight Connector 22">
            <a:extLst>
              <a:ext uri="{FF2B5EF4-FFF2-40B4-BE49-F238E27FC236}">
                <a16:creationId xmlns:a16="http://schemas.microsoft.com/office/drawing/2014/main" id="{CA892C1E-F49D-4C79-A2C6-E3DBD592D375}"/>
              </a:ext>
            </a:extLst>
          </p:cNvPr>
          <p:cNvCxnSpPr>
            <a:cxnSpLocks/>
          </p:cNvCxnSpPr>
          <p:nvPr/>
        </p:nvCxnSpPr>
        <p:spPr>
          <a:xfrm>
            <a:off x="339620" y="4325341"/>
            <a:ext cx="1142215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9" name="Rectangle 137" descr="ｔ">
            <a:extLst>
              <a:ext uri="{FF2B5EF4-FFF2-40B4-BE49-F238E27FC236}">
                <a16:creationId xmlns:a16="http://schemas.microsoft.com/office/drawing/2014/main" id="{458DAB18-1BAF-4770-A7DE-FC70DEB20D9C}"/>
              </a:ext>
            </a:extLst>
          </p:cNvPr>
          <p:cNvSpPr/>
          <p:nvPr/>
        </p:nvSpPr>
        <p:spPr>
          <a:xfrm>
            <a:off x="6128922" y="4295064"/>
            <a:ext cx="5503964" cy="97051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1F497D"/>
              </a:buClr>
              <a:buSzPct val="100000"/>
              <a:buFontTx/>
              <a:buNone/>
              <a:tabLst/>
              <a:defRPr/>
            </a:pP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70" name="Straight Connector 89">
            <a:extLst>
              <a:ext uri="{FF2B5EF4-FFF2-40B4-BE49-F238E27FC236}">
                <a16:creationId xmlns:a16="http://schemas.microsoft.com/office/drawing/2014/main" id="{33848DB8-1EF8-4787-9C6C-B1B4437EB5C6}"/>
              </a:ext>
            </a:extLst>
          </p:cNvPr>
          <p:cNvCxnSpPr>
            <a:cxnSpLocks/>
          </p:cNvCxnSpPr>
          <p:nvPr/>
        </p:nvCxnSpPr>
        <p:spPr>
          <a:xfrm>
            <a:off x="373039" y="3857756"/>
            <a:ext cx="11350984" cy="0"/>
          </a:xfrm>
          <a:prstGeom prst="line">
            <a:avLst/>
          </a:prstGeom>
          <a:ln w="9525" cap="rnd">
            <a:solidFill>
              <a:schemeClr val="tx1">
                <a:lumMod val="50000"/>
                <a:lumOff val="5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73" name="Straight Connector 22">
            <a:extLst>
              <a:ext uri="{FF2B5EF4-FFF2-40B4-BE49-F238E27FC236}">
                <a16:creationId xmlns:a16="http://schemas.microsoft.com/office/drawing/2014/main" id="{1F46676A-2191-4130-94B8-2FAC0B7BD5EC}"/>
              </a:ext>
            </a:extLst>
          </p:cNvPr>
          <p:cNvCxnSpPr>
            <a:cxnSpLocks/>
          </p:cNvCxnSpPr>
          <p:nvPr/>
        </p:nvCxnSpPr>
        <p:spPr>
          <a:xfrm>
            <a:off x="6006499" y="1429099"/>
            <a:ext cx="5274053"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74" name="TextBox 24">
            <a:extLst>
              <a:ext uri="{FF2B5EF4-FFF2-40B4-BE49-F238E27FC236}">
                <a16:creationId xmlns:a16="http://schemas.microsoft.com/office/drawing/2014/main" id="{10CF67CF-8CFE-4F69-9104-9663B0CB5212}"/>
              </a:ext>
            </a:extLst>
          </p:cNvPr>
          <p:cNvSpPr txBox="1"/>
          <p:nvPr/>
        </p:nvSpPr>
        <p:spPr>
          <a:xfrm>
            <a:off x="339620" y="3941628"/>
            <a:ext cx="11422150"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本事業期間におけるオープン戦略（標準化等）及びクローズ戦略（知財等）の具体的な取組内容</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推進体制については、</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4.(1)</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組織内の事業推進体制に記載）</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33" name="TextBox 3">
            <a:extLst>
              <a:ext uri="{FF2B5EF4-FFF2-40B4-BE49-F238E27FC236}">
                <a16:creationId xmlns:a16="http://schemas.microsoft.com/office/drawing/2014/main" id="{35D78D35-D869-7BAB-A9E5-A9C8CDF7171D}"/>
              </a:ext>
            </a:extLst>
          </p:cNvPr>
          <p:cNvSpPr txBox="1"/>
          <p:nvPr/>
        </p:nvSpPr>
        <p:spPr>
          <a:xfrm>
            <a:off x="844733" y="1470321"/>
            <a:ext cx="4958362" cy="2141139"/>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2" algn="ctr">
              <a:spcBef>
                <a:spcPts val="600"/>
              </a:spcBef>
              <a:buClr>
                <a:schemeClr val="tx2"/>
              </a:buClr>
              <a:buSzPct val="100000"/>
            </a:pPr>
            <a:endParaRPr kumimoji="1" lang="en-US" altLang="ja-JP" sz="1100">
              <a:solidFill>
                <a:schemeClr val="tx1"/>
              </a:solidFill>
              <a:latin typeface="Meiryo UI" panose="020B0604030504040204" pitchFamily="50" charset="-128"/>
              <a:ea typeface="Meiryo UI" panose="020B0604030504040204" pitchFamily="50" charset="-128"/>
            </a:endParaRPr>
          </a:p>
          <a:p>
            <a:pPr marL="0" lvl="2" algn="ctr">
              <a:spcBef>
                <a:spcPts val="600"/>
              </a:spcBef>
              <a:buClr>
                <a:schemeClr val="tx2"/>
              </a:buClr>
              <a:buSzPct val="100000"/>
            </a:pPr>
            <a:r>
              <a:rPr kumimoji="1" lang="ja-JP" altLang="en-US" sz="1100">
                <a:solidFill>
                  <a:schemeClr val="tx1"/>
                </a:solidFill>
                <a:latin typeface="Meiryo UI" panose="020B0604030504040204" pitchFamily="50" charset="-128"/>
                <a:ea typeface="Meiryo UI" panose="020B0604030504040204" pitchFamily="50" charset="-128"/>
              </a:rPr>
              <a:t>（適宜、図表・フレームワーク等用いて記載）</a:t>
            </a:r>
            <a:endParaRPr kumimoji="1" lang="en-US" altLang="ja-JP" sz="110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a:solidFill>
                  <a:schemeClr val="tx1"/>
                </a:solidFill>
                <a:latin typeface="Meiryo UI" panose="020B0604030504040204" pitchFamily="50" charset="-128"/>
                <a:ea typeface="Meiryo UI" panose="020B0604030504040204" pitchFamily="50" charset="-128"/>
              </a:rPr>
              <a:t>※</a:t>
            </a:r>
            <a:r>
              <a:rPr kumimoji="1" lang="ja-JP" altLang="en-US" sz="1100">
                <a:solidFill>
                  <a:schemeClr val="tx1"/>
                </a:solidFill>
                <a:latin typeface="Meiryo UI" panose="020B0604030504040204" pitchFamily="50" charset="-128"/>
                <a:ea typeface="Meiryo UI" panose="020B0604030504040204" pitchFamily="50" charset="-128"/>
              </a:rPr>
              <a:t>市場導入するために、必要な取組は何か、現在ある規制との関係性など　</a:t>
            </a:r>
            <a:endParaRPr kumimoji="1" lang="en-US" altLang="ja-JP" sz="110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a:solidFill>
                  <a:schemeClr val="tx1"/>
                </a:solidFill>
                <a:latin typeface="Meiryo UI"/>
                <a:ea typeface="Meiryo UI"/>
              </a:rPr>
              <a:t>※</a:t>
            </a:r>
            <a:r>
              <a:rPr kumimoji="1" lang="ja-JP" altLang="en-US" sz="1100">
                <a:solidFill>
                  <a:schemeClr val="tx1"/>
                </a:solidFill>
                <a:latin typeface="Meiryo UI"/>
                <a:ea typeface="Meiryo UI"/>
              </a:rPr>
              <a:t>「</a:t>
            </a:r>
            <a:r>
              <a:rPr lang="ja-JP" altLang="en-US" sz="1100">
                <a:solidFill>
                  <a:schemeClr val="tx1"/>
                </a:solidFill>
                <a:latin typeface="Meiryo UI"/>
                <a:ea typeface="Meiryo UI"/>
              </a:rPr>
              <a:t>ビジネスモデルの特徴</a:t>
            </a:r>
            <a:r>
              <a:rPr kumimoji="0" lang="ja-JP" altLang="en-US" sz="1100" b="0" i="0" u="none" strike="noStrike" kern="1200" cap="none" spc="0" normalizeH="0" baseline="30000" noProof="0">
                <a:ln>
                  <a:noFill/>
                </a:ln>
                <a:solidFill>
                  <a:schemeClr val="tx1"/>
                </a:solidFill>
                <a:effectLst/>
                <a:uLnTx/>
                <a:uFillTx/>
                <a:latin typeface="Meiryo UI"/>
                <a:ea typeface="Meiryo UI"/>
              </a:rPr>
              <a:t>＊</a:t>
            </a:r>
            <a:r>
              <a:rPr kumimoji="0" lang="en-US" altLang="ja-JP" sz="1100" b="0" i="0" u="none" strike="noStrike" kern="1200" cap="none" spc="0" normalizeH="0" baseline="30000" noProof="0">
                <a:ln>
                  <a:noFill/>
                </a:ln>
                <a:solidFill>
                  <a:schemeClr val="tx1"/>
                </a:solidFill>
                <a:effectLst/>
                <a:uLnTx/>
                <a:uFillTx/>
                <a:latin typeface="Meiryo UI"/>
                <a:ea typeface="Meiryo UI"/>
              </a:rPr>
              <a:t>1</a:t>
            </a:r>
            <a:r>
              <a:rPr kumimoji="0" lang="ja-JP" altLang="en-US" sz="1100" b="0" i="0" u="none" strike="noStrike" kern="1200" cap="none" spc="0" normalizeH="0" baseline="0" noProof="0">
                <a:ln>
                  <a:noFill/>
                </a:ln>
                <a:solidFill>
                  <a:schemeClr val="tx1"/>
                </a:solidFill>
                <a:effectLst/>
                <a:uLnTx/>
                <a:uFillTx/>
                <a:latin typeface="Meiryo UI"/>
                <a:ea typeface="Meiryo UI"/>
              </a:rPr>
              <a:t>」、「ターゲット市場の特徴、目標とするシェア・ 時期</a:t>
            </a:r>
            <a:r>
              <a:rPr kumimoji="0" lang="ja-JP" altLang="en-US" sz="1100" b="0" i="0" u="none" strike="noStrike" kern="1200" cap="none" spc="0" normalizeH="0" baseline="30000" noProof="0">
                <a:ln>
                  <a:noFill/>
                </a:ln>
                <a:solidFill>
                  <a:schemeClr val="tx1"/>
                </a:solidFill>
                <a:effectLst/>
                <a:uLnTx/>
                <a:uFillTx/>
                <a:latin typeface="Meiryo UI"/>
                <a:ea typeface="Meiryo UI"/>
              </a:rPr>
              <a:t>＊</a:t>
            </a:r>
            <a:r>
              <a:rPr kumimoji="0" lang="en-US" altLang="ja-JP" sz="1100" b="0" i="0" u="none" strike="noStrike" kern="1200" cap="none" spc="0" normalizeH="0" baseline="30000" noProof="0">
                <a:ln>
                  <a:noFill/>
                </a:ln>
                <a:solidFill>
                  <a:schemeClr val="tx1"/>
                </a:solidFill>
                <a:effectLst/>
                <a:uLnTx/>
                <a:uFillTx/>
                <a:latin typeface="Meiryo UI"/>
                <a:ea typeface="Meiryo UI"/>
              </a:rPr>
              <a:t>2</a:t>
            </a:r>
            <a:r>
              <a:rPr kumimoji="0" lang="ja-JP" altLang="en-US" sz="1100" b="0" i="0" u="none" strike="noStrike" kern="1200" cap="none" spc="0" normalizeH="0" baseline="0" noProof="0">
                <a:ln>
                  <a:noFill/>
                </a:ln>
                <a:solidFill>
                  <a:schemeClr val="tx1"/>
                </a:solidFill>
                <a:effectLst/>
                <a:uLnTx/>
                <a:uFillTx/>
                <a:latin typeface="Meiryo UI"/>
                <a:ea typeface="Meiryo UI"/>
              </a:rPr>
              <a:t>」等を踏まえた上で、どのようなルール形成を通じて、競合他社と差別化</a:t>
            </a:r>
            <a:r>
              <a:rPr kumimoji="0" lang="ja-JP" altLang="en-US" sz="1100" i="0" u="none" kern="1200" cap="none" spc="0" normalizeH="0" baseline="0" noProof="0">
                <a:ln>
                  <a:noFill/>
                </a:ln>
                <a:solidFill>
                  <a:schemeClr val="tx1"/>
                </a:solidFill>
                <a:effectLst/>
                <a:uLnTx/>
                <a:uFillTx/>
                <a:latin typeface="Meiryo UI"/>
                <a:ea typeface="Meiryo UI"/>
              </a:rPr>
              <a:t>す</a:t>
            </a:r>
            <a:r>
              <a:rPr kumimoji="0" lang="ja-JP" altLang="en-US" sz="1100" b="0" i="0" u="none" strike="noStrike" kern="1200" cap="none" spc="0" normalizeH="0" baseline="0" noProof="0">
                <a:ln>
                  <a:noFill/>
                </a:ln>
                <a:solidFill>
                  <a:schemeClr val="tx1"/>
                </a:solidFill>
                <a:effectLst/>
                <a:uLnTx/>
                <a:uFillTx/>
                <a:latin typeface="Meiryo UI"/>
                <a:ea typeface="Meiryo UI"/>
              </a:rPr>
              <a:t>るか、という想定シナリオを記載。複数のシナリオを描くことを推奨</a:t>
            </a:r>
            <a:endParaRPr lang="en-US" altLang="ja-JP" sz="1100" b="0" i="0" u="none" strike="noStrike" kern="1200" cap="none" spc="0" normalizeH="0" baseline="0" noProof="0">
              <a:ln>
                <a:noFill/>
              </a:ln>
              <a:solidFill>
                <a:schemeClr val="tx1"/>
              </a:solidFill>
              <a:effectLst/>
              <a:uLnTx/>
              <a:uFillTx/>
              <a:latin typeface="Meiryo UI"/>
              <a:ea typeface="Meiryo UI"/>
            </a:endParaRPr>
          </a:p>
          <a:p>
            <a:pPr marL="0" lvl="2">
              <a:buClr>
                <a:schemeClr val="tx2"/>
              </a:buClr>
              <a:buSzPct val="100000"/>
              <a:tabLst>
                <a:tab pos="1073150" algn="l"/>
              </a:tabLst>
            </a:pPr>
            <a:r>
              <a:rPr kumimoji="0" lang="ja-JP" altLang="en-US" sz="900" b="0" i="0" u="none" strike="noStrike" kern="1200" cap="none" spc="0" normalizeH="0" baseline="0" noProof="0">
                <a:ln>
                  <a:noFill/>
                </a:ln>
                <a:solidFill>
                  <a:schemeClr val="tx1"/>
                </a:solidFill>
                <a:effectLst/>
                <a:uLnTx/>
                <a:uFillTx/>
                <a:latin typeface="Meiryo UI"/>
                <a:ea typeface="Meiryo UI"/>
              </a:rPr>
              <a:t>　　</a:t>
            </a:r>
            <a:br>
              <a:rPr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	</a:t>
            </a:r>
            <a:r>
              <a:rPr kumimoji="0" lang="ja-JP" altLang="en-US" sz="900" b="0" i="0" u="none" strike="noStrike" kern="1200" cap="none" spc="0" normalizeH="0" baseline="0" noProof="0">
                <a:ln>
                  <a:noFill/>
                </a:ln>
                <a:solidFill>
                  <a:schemeClr val="tx1"/>
                </a:solidFill>
                <a:effectLst/>
                <a:uLnTx/>
                <a:uFillTx/>
                <a:latin typeface="Meiryo UI"/>
                <a:ea typeface="Meiryo UI"/>
              </a:rPr>
              <a:t>＊</a:t>
            </a:r>
            <a:r>
              <a:rPr kumimoji="0" lang="en-US" altLang="ja-JP" sz="900" b="0" i="0" u="none" strike="noStrike" kern="1200" cap="none" spc="0" normalizeH="0" baseline="0" noProof="0">
                <a:ln>
                  <a:noFill/>
                </a:ln>
                <a:solidFill>
                  <a:schemeClr val="tx1"/>
                </a:solidFill>
                <a:effectLst/>
                <a:uLnTx/>
                <a:uFillTx/>
                <a:latin typeface="Meiryo UI"/>
                <a:ea typeface="Meiryo UI"/>
              </a:rPr>
              <a:t>1</a:t>
            </a: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1.</a:t>
            </a:r>
            <a:r>
              <a:rPr kumimoji="1" lang="ja-JP" altLang="en-US" sz="900">
                <a:solidFill>
                  <a:schemeClr val="tx1"/>
                </a:solidFill>
                <a:latin typeface="Meiryo UI"/>
                <a:ea typeface="Meiryo UI"/>
              </a:rPr>
              <a:t>（</a:t>
            </a:r>
            <a:r>
              <a:rPr kumimoji="1" lang="en-US" altLang="ja-JP" sz="900">
                <a:solidFill>
                  <a:schemeClr val="tx1"/>
                </a:solidFill>
                <a:latin typeface="Meiryo UI"/>
                <a:ea typeface="Meiryo UI"/>
              </a:rPr>
              <a:t>12</a:t>
            </a:r>
            <a:r>
              <a:rPr kumimoji="1" lang="ja-JP" altLang="en-US" sz="900">
                <a:solidFill>
                  <a:schemeClr val="tx1"/>
                </a:solidFill>
                <a:latin typeface="Meiryo UI"/>
                <a:ea typeface="Meiryo UI"/>
              </a:rPr>
              <a:t>）ビジネスモデルの独自性等</a:t>
            </a:r>
            <a:r>
              <a:rPr lang="ja-JP" altLang="en-US" sz="900">
                <a:solidFill>
                  <a:schemeClr val="tx1"/>
                </a:solidFill>
                <a:latin typeface="Meiryo UI"/>
                <a:ea typeface="Meiryo UI"/>
              </a:rPr>
              <a:t>において詳細記載</a:t>
            </a:r>
            <a:endParaRPr lang="en-US" altLang="ja-JP" sz="900">
              <a:solidFill>
                <a:schemeClr val="tx1"/>
              </a:solidFill>
              <a:latin typeface="Meiryo UI"/>
              <a:ea typeface="Meiryo UI"/>
            </a:endParaRPr>
          </a:p>
          <a:p>
            <a:pPr marL="0" lvl="2">
              <a:buClr>
                <a:schemeClr val="tx2"/>
              </a:buClr>
              <a:buSzPct val="100000"/>
              <a:tabLst>
                <a:tab pos="1073150" algn="l"/>
              </a:tabLst>
            </a:pPr>
            <a:endParaRPr lang="en-US" altLang="ja-JP" sz="900" b="0" i="0" u="none" strike="sng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lvl="2">
              <a:buClr>
                <a:schemeClr val="tx2"/>
              </a:buClr>
              <a:buSzPct val="100000"/>
              <a:tabLst>
                <a:tab pos="1073150" algn="l"/>
              </a:tabLst>
            </a:pP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	</a:t>
            </a:r>
            <a:r>
              <a:rPr kumimoji="0" lang="ja-JP" altLang="en-US" sz="900" b="0" i="0" u="none" strike="noStrike" kern="1200" cap="none" spc="0" normalizeH="0" baseline="0" noProof="0">
                <a:ln>
                  <a:noFill/>
                </a:ln>
                <a:solidFill>
                  <a:schemeClr val="tx1"/>
                </a:solidFill>
                <a:effectLst/>
                <a:uLnTx/>
                <a:uFillTx/>
                <a:latin typeface="Meiryo UI"/>
                <a:ea typeface="Meiryo UI"/>
              </a:rPr>
              <a:t>＊</a:t>
            </a:r>
            <a:r>
              <a:rPr kumimoji="0" lang="en-US" altLang="ja-JP" sz="900" b="0" i="0" u="none" strike="noStrike" kern="1200" cap="none" spc="0" normalizeH="0" baseline="0" noProof="0">
                <a:ln>
                  <a:noFill/>
                </a:ln>
                <a:solidFill>
                  <a:schemeClr val="tx1"/>
                </a:solidFill>
                <a:effectLst/>
                <a:uLnTx/>
                <a:uFillTx/>
                <a:latin typeface="Meiryo UI"/>
                <a:ea typeface="Meiryo UI"/>
              </a:rPr>
              <a:t>2</a:t>
            </a: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1.</a:t>
            </a:r>
            <a:r>
              <a:rPr kumimoji="1" lang="ja-JP" altLang="en-US" sz="900">
                <a:solidFill>
                  <a:schemeClr val="tx1"/>
                </a:solidFill>
                <a:latin typeface="Meiryo UI"/>
                <a:ea typeface="Meiryo UI"/>
              </a:rPr>
              <a:t>（</a:t>
            </a:r>
            <a:r>
              <a:rPr kumimoji="1" lang="en-US" altLang="ja-JP" sz="900">
                <a:solidFill>
                  <a:schemeClr val="tx1"/>
                </a:solidFill>
                <a:latin typeface="Meiryo UI"/>
                <a:ea typeface="Meiryo UI"/>
              </a:rPr>
              <a:t>11</a:t>
            </a:r>
            <a:r>
              <a:rPr kumimoji="1" lang="ja-JP" altLang="en-US" sz="900">
                <a:solidFill>
                  <a:schemeClr val="tx1"/>
                </a:solidFill>
                <a:latin typeface="Meiryo UI"/>
                <a:ea typeface="Meiryo UI"/>
              </a:rPr>
              <a:t>）市場環境及び市場成長性等</a:t>
            </a:r>
            <a:r>
              <a:rPr kumimoji="0" lang="ja-JP" altLang="en-US" sz="900" b="0" i="0" u="none" strike="noStrike" kern="1200" cap="none" spc="0" normalizeH="0" baseline="0" noProof="0">
                <a:ln>
                  <a:noFill/>
                </a:ln>
                <a:solidFill>
                  <a:schemeClr val="tx1"/>
                </a:solidFill>
                <a:effectLst/>
                <a:uLnTx/>
                <a:uFillTx/>
                <a:latin typeface="Meiryo UI"/>
                <a:ea typeface="Meiryo UI"/>
              </a:rPr>
              <a:t>において詳細記載</a:t>
            </a:r>
            <a:br>
              <a:rPr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endPar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grpSp>
        <p:nvGrpSpPr>
          <p:cNvPr id="44" name="Group 41">
            <a:extLst>
              <a:ext uri="{FF2B5EF4-FFF2-40B4-BE49-F238E27FC236}">
                <a16:creationId xmlns:a16="http://schemas.microsoft.com/office/drawing/2014/main" id="{CE520732-97F3-F71C-C064-F5520233F121}"/>
              </a:ext>
            </a:extLst>
          </p:cNvPr>
          <p:cNvGrpSpPr/>
          <p:nvPr/>
        </p:nvGrpSpPr>
        <p:grpSpPr>
          <a:xfrm rot="16200000" flipH="1">
            <a:off x="5747111" y="3716563"/>
            <a:ext cx="216000" cy="216000"/>
            <a:chOff x="5937564" y="3833745"/>
            <a:chExt cx="306171" cy="306910"/>
          </a:xfrm>
        </p:grpSpPr>
        <p:sp>
          <p:nvSpPr>
            <p:cNvPr id="45" name="Freeform 94">
              <a:extLst>
                <a:ext uri="{FF2B5EF4-FFF2-40B4-BE49-F238E27FC236}">
                  <a16:creationId xmlns:a16="http://schemas.microsoft.com/office/drawing/2014/main" id="{B6230514-B235-66FF-7C09-32D554B8094D}"/>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48" name="Freeform 95">
              <a:extLst>
                <a:ext uri="{FF2B5EF4-FFF2-40B4-BE49-F238E27FC236}">
                  <a16:creationId xmlns:a16="http://schemas.microsoft.com/office/drawing/2014/main" id="{CDBA4797-CAAA-4EF2-82CB-4918E17FC3F5}"/>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51" name="TextBox 24">
            <a:extLst>
              <a:ext uri="{FF2B5EF4-FFF2-40B4-BE49-F238E27FC236}">
                <a16:creationId xmlns:a16="http://schemas.microsoft.com/office/drawing/2014/main" id="{106A8A6C-213E-BBAA-0857-89F80AE89DB1}"/>
              </a:ext>
            </a:extLst>
          </p:cNvPr>
          <p:cNvSpPr txBox="1"/>
          <p:nvPr/>
        </p:nvSpPr>
        <p:spPr>
          <a:xfrm>
            <a:off x="6006057" y="1077648"/>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国内外の動向・自社のルール形成</a:t>
            </a:r>
            <a:r>
              <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標準化</a:t>
            </a:r>
            <a:r>
              <a:rPr kumimoji="1" lang="ja-JP" altLang="en-US" sz="140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等</a:t>
            </a:r>
            <a:r>
              <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の取組状況</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6" name="Rectangle 137" descr="ｔ">
            <a:extLst>
              <a:ext uri="{FF2B5EF4-FFF2-40B4-BE49-F238E27FC236}">
                <a16:creationId xmlns:a16="http://schemas.microsoft.com/office/drawing/2014/main" id="{B993EB95-749F-2FE5-6E9B-79DBEC8B77B6}"/>
              </a:ext>
            </a:extLst>
          </p:cNvPr>
          <p:cNvSpPr/>
          <p:nvPr/>
        </p:nvSpPr>
        <p:spPr>
          <a:xfrm>
            <a:off x="954236" y="4655509"/>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7" name="Rectangle 137" descr="ｔ">
            <a:extLst>
              <a:ext uri="{FF2B5EF4-FFF2-40B4-BE49-F238E27FC236}">
                <a16:creationId xmlns:a16="http://schemas.microsoft.com/office/drawing/2014/main" id="{CDA3B2A0-4CDF-806E-07FC-7F762D5C514E}"/>
              </a:ext>
            </a:extLst>
          </p:cNvPr>
          <p:cNvSpPr/>
          <p:nvPr/>
        </p:nvSpPr>
        <p:spPr>
          <a:xfrm>
            <a:off x="5887902" y="4599567"/>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9" name="テキスト ボックス 27">
            <a:extLst>
              <a:ext uri="{FF2B5EF4-FFF2-40B4-BE49-F238E27FC236}">
                <a16:creationId xmlns:a16="http://schemas.microsoft.com/office/drawing/2014/main" id="{28D8C4F2-4BD8-4105-8FA0-A1B4A74CCF40}"/>
              </a:ext>
            </a:extLst>
          </p:cNvPr>
          <p:cNvSpPr txBox="1"/>
          <p:nvPr/>
        </p:nvSpPr>
        <p:spPr>
          <a:xfrm>
            <a:off x="6934270" y="3300228"/>
            <a:ext cx="4902671" cy="49244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lvl="2">
              <a:spcBef>
                <a:spcPts val="600"/>
              </a:spcBef>
              <a:buClr>
                <a:schemeClr val="tx2"/>
              </a:buClr>
              <a:buSzPct val="100000"/>
            </a:pPr>
            <a:r>
              <a:rPr kumimoji="1" lang="en-US" altLang="ja-JP" sz="1050">
                <a:solidFill>
                  <a:schemeClr val="tx1"/>
                </a:solidFill>
                <a:latin typeface="Meiryo UI" panose="020B0604030504040204" pitchFamily="50" charset="-128"/>
                <a:ea typeface="Meiryo UI" panose="020B0604030504040204" pitchFamily="50" charset="-128"/>
              </a:rPr>
              <a:t>※</a:t>
            </a:r>
            <a:r>
              <a:rPr kumimoji="1" lang="ja-JP" altLang="en-US" sz="1050">
                <a:solidFill>
                  <a:schemeClr val="tx1"/>
                </a:solidFill>
                <a:latin typeface="Meiryo UI" panose="020B0604030504040204" pitchFamily="50" charset="-128"/>
                <a:ea typeface="Meiryo UI" panose="020B0604030504040204" pitchFamily="50" charset="-128"/>
              </a:rPr>
              <a:t>「標準化団体に参加、</a:t>
            </a:r>
            <a:r>
              <a:rPr kumimoji="1" lang="en-US" altLang="ja-JP" sz="1050">
                <a:solidFill>
                  <a:schemeClr val="tx1"/>
                </a:solidFill>
                <a:latin typeface="Meiryo UI" panose="020B0604030504040204" pitchFamily="50" charset="-128"/>
                <a:ea typeface="Meiryo UI" panose="020B0604030504040204" pitchFamily="50" charset="-128"/>
              </a:rPr>
              <a:t>xx</a:t>
            </a:r>
            <a:r>
              <a:rPr kumimoji="1" lang="ja-JP" altLang="en-US" sz="1050">
                <a:solidFill>
                  <a:schemeClr val="tx1"/>
                </a:solidFill>
                <a:latin typeface="Meiryo UI" panose="020B0604030504040204" pitchFamily="50" charset="-128"/>
                <a:ea typeface="Meiryo UI" panose="020B0604030504040204" pitchFamily="50" charset="-128"/>
              </a:rPr>
              <a:t>規格の開発に参画」という記載だけでは不十分</a:t>
            </a:r>
            <a:endParaRPr kumimoji="1" lang="en-US" altLang="ja-JP" sz="1050" strike="sngStrike">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0" lang="ja-JP" altLang="en-US" sz="105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「○○するために、▲▲団体と、製品化までに■■の標準化を行う」という記載を期待</a:t>
            </a:r>
            <a:endParaRPr kumimoji="0" lang="en-US" altLang="ja-JP" sz="105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30" name="テキスト ボックス 2">
            <a:extLst>
              <a:ext uri="{FF2B5EF4-FFF2-40B4-BE49-F238E27FC236}">
                <a16:creationId xmlns:a16="http://schemas.microsoft.com/office/drawing/2014/main" id="{60CC1CCF-0750-45DC-BD0F-DCE53365FEA6}"/>
              </a:ext>
            </a:extLst>
          </p:cNvPr>
          <p:cNvSpPr txBox="1"/>
          <p:nvPr/>
        </p:nvSpPr>
        <p:spPr>
          <a:xfrm>
            <a:off x="2472132" y="4808379"/>
            <a:ext cx="3274979" cy="62157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市場作り</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のための協調領域（オープン戦略）</a:t>
            </a:r>
            <a:b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b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バリューチェーン、ニーズの喚起</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仲間作り</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の方法</a:t>
            </a:r>
            <a:endPar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実証</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やユーザ獲得</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方法など</a:t>
            </a:r>
            <a:endParaRPr kumimoji="1" lang="ja-JP" altLang="en-US" sz="900">
              <a:solidFill>
                <a:schemeClr val="tx1"/>
              </a:solidFill>
              <a:latin typeface="Meiryo UI" panose="020B0604030504040204" pitchFamily="50" charset="-128"/>
              <a:ea typeface="Meiryo UI" panose="020B0604030504040204" pitchFamily="50" charset="-128"/>
            </a:endParaRPr>
          </a:p>
        </p:txBody>
      </p:sp>
      <p:sp>
        <p:nvSpPr>
          <p:cNvPr id="31" name="テキスト ボックス 28">
            <a:extLst>
              <a:ext uri="{FF2B5EF4-FFF2-40B4-BE49-F238E27FC236}">
                <a16:creationId xmlns:a16="http://schemas.microsoft.com/office/drawing/2014/main" id="{59EDE4CB-FDE6-4FA0-ABBC-1D678F57C5C7}"/>
              </a:ext>
            </a:extLst>
          </p:cNvPr>
          <p:cNvSpPr txBox="1"/>
          <p:nvPr/>
        </p:nvSpPr>
        <p:spPr>
          <a:xfrm>
            <a:off x="7342660" y="4643738"/>
            <a:ext cx="91440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差</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別</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化で競合に勝つポイント</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クローズ戦略</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endPar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技術領域、</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競合</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知財による勝ち筋など記載</a:t>
            </a:r>
            <a:endPar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pPr algn="ctr"/>
            <a:endParaRPr kumimoji="1" lang="ja-JP" altLang="en-US" sz="900">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3" name="Title 1">
            <a:extLst>
              <a:ext uri="{FF2B5EF4-FFF2-40B4-BE49-F238E27FC236}">
                <a16:creationId xmlns:a16="http://schemas.microsoft.com/office/drawing/2014/main" id="{E713CAA4-3C3B-498E-0E8A-E7511049FB8B}"/>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chemeClr val="tx1"/>
                </a:solidFill>
                <a:effectLst/>
                <a:uLnTx/>
                <a:uFillTx/>
                <a:sym typeface="Trebuchet MS" panose="020B0603020202020204" pitchFamily="34" charset="0"/>
              </a:rPr>
              <a:t>1. </a:t>
            </a:r>
            <a:r>
              <a:rPr kumimoji="0" lang="ja-JP" altLang="en-US" sz="2000" b="0" i="0" u="none" strike="noStrike" kern="1200" cap="none" spc="0" normalizeH="0" baseline="0" noProof="0">
                <a:ln>
                  <a:noFill/>
                </a:ln>
                <a:solidFill>
                  <a:schemeClr val="tx1"/>
                </a:solidFill>
                <a:effectLst/>
                <a:uLnTx/>
                <a:uFillTx/>
                <a:sym typeface="Trebuchet MS" panose="020B0603020202020204" pitchFamily="34" charset="0"/>
              </a:rPr>
              <a:t>事業戦略・事業計画／</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en-US" altLang="ja-JP" sz="2000" b="0" i="0" u="none" strike="noStrike" kern="1200" cap="none" spc="0" normalizeH="0" baseline="0" noProof="0">
                <a:ln>
                  <a:noFill/>
                </a:ln>
                <a:solidFill>
                  <a:schemeClr val="tx1"/>
                </a:solidFill>
                <a:effectLst/>
                <a:uLnTx/>
                <a:uFillTx/>
                <a:sym typeface="Trebuchet MS" panose="020B0603020202020204" pitchFamily="34" charset="0"/>
              </a:rPr>
              <a:t>10</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）市場獲得に向けたルール形成戦略</a:t>
            </a:r>
            <a:endParaRPr kumimoji="1" lang="en-US" altLang="ja-JP" sz="2000" strike="sngStrike">
              <a:solidFill>
                <a:srgbClr val="0070C0"/>
              </a:solidFill>
            </a:endParaRPr>
          </a:p>
        </p:txBody>
      </p:sp>
      <p:sp>
        <p:nvSpPr>
          <p:cNvPr id="5" name="Rectangle 4">
            <a:extLst>
              <a:ext uri="{FF2B5EF4-FFF2-40B4-BE49-F238E27FC236}">
                <a16:creationId xmlns:a16="http://schemas.microsoft.com/office/drawing/2014/main" id="{22001F51-A144-45B4-91D9-7A97FB1146BA}"/>
              </a:ext>
            </a:extLst>
          </p:cNvPr>
          <p:cNvSpPr/>
          <p:nvPr/>
        </p:nvSpPr>
        <p:spPr>
          <a:xfrm>
            <a:off x="2843337" y="2501200"/>
            <a:ext cx="7711491" cy="177804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indent="3175"/>
            <a:r>
              <a:rPr lang="ja-JP" altLang="en-US" sz="1600" dirty="0">
                <a:solidFill>
                  <a:srgbClr val="2E3558"/>
                </a:solidFill>
                <a:latin typeface="+mn-ea"/>
              </a:rPr>
              <a:t>国際競争力強化に向け、国内外の動向、自社のルール形成（標準化、知財保護等）に関する現状認識を踏まえ、本事業期間に実施するオープン戦略（</a:t>
            </a:r>
            <a:r>
              <a:rPr lang="ja-JP" altLang="ja-JP" sz="1600" dirty="0">
                <a:solidFill>
                  <a:srgbClr val="2E3558"/>
                </a:solidFill>
              </a:rPr>
              <a:t>標準化等のルール形成、ライセンシング等</a:t>
            </a:r>
            <a:r>
              <a:rPr lang="ja-JP" altLang="en-US" sz="1600" dirty="0">
                <a:solidFill>
                  <a:srgbClr val="2E3558"/>
                </a:solidFill>
                <a:latin typeface="+mn-ea"/>
              </a:rPr>
              <a:t>）及びクローズ戦略（</a:t>
            </a:r>
            <a:r>
              <a:rPr lang="ja-JP" altLang="ja-JP" sz="1600" dirty="0">
                <a:solidFill>
                  <a:srgbClr val="2E3558"/>
                </a:solidFill>
              </a:rPr>
              <a:t>知財・ノウハウ管理等</a:t>
            </a:r>
            <a:r>
              <a:rPr lang="ja-JP" altLang="en-US" sz="1600" dirty="0">
                <a:solidFill>
                  <a:srgbClr val="2E3558"/>
                </a:solidFill>
                <a:latin typeface="+mn-ea"/>
              </a:rPr>
              <a:t>）の考え方や具体的な取組内容</a:t>
            </a:r>
            <a:r>
              <a:rPr lang="en-US" altLang="ja-JP" sz="1600" baseline="30000" dirty="0">
                <a:solidFill>
                  <a:srgbClr val="2E3558"/>
                </a:solidFill>
                <a:latin typeface="+mn-ea"/>
              </a:rPr>
              <a:t>※</a:t>
            </a:r>
            <a:r>
              <a:rPr lang="ja-JP" altLang="en-US" sz="1600" dirty="0">
                <a:solidFill>
                  <a:srgbClr val="2E3558"/>
                </a:solidFill>
                <a:latin typeface="+mn-ea"/>
              </a:rPr>
              <a:t>を記載ください</a:t>
            </a:r>
            <a:endParaRPr lang="en-US" altLang="ja-JP" sz="1600" dirty="0">
              <a:solidFill>
                <a:srgbClr val="2E3558"/>
              </a:solidFill>
              <a:latin typeface="+mn-ea"/>
            </a:endParaRPr>
          </a:p>
          <a:p>
            <a:pPr marL="85725"/>
            <a:r>
              <a:rPr lang="en-US" altLang="ja-JP" sz="1400" dirty="0">
                <a:solidFill>
                  <a:srgbClr val="2E3558"/>
                </a:solidFill>
                <a:latin typeface="+mn-ea"/>
              </a:rPr>
              <a:t>※</a:t>
            </a:r>
            <a:r>
              <a:rPr lang="ja-JP" altLang="en-US" sz="1400" dirty="0">
                <a:solidFill>
                  <a:srgbClr val="2E3558"/>
                </a:solidFill>
                <a:latin typeface="+mn-ea"/>
              </a:rPr>
              <a:t>競合他社との差異化を図る方法、自社の強みを客観的に示すための方法など</a:t>
            </a:r>
            <a:endParaRPr lang="en-US" altLang="ja-JP" sz="1400" dirty="0">
              <a:solidFill>
                <a:srgbClr val="2E3558"/>
              </a:solidFill>
              <a:latin typeface="+mn-ea"/>
            </a:endParaRPr>
          </a:p>
          <a:p>
            <a:pPr marL="371475" indent="-285750">
              <a:buFont typeface="Arial" panose="020B0604020202020204" pitchFamily="34" charset="0"/>
              <a:buChar char="•"/>
            </a:pPr>
            <a:r>
              <a:rPr lang="ja-JP" altLang="en-US" sz="1400" dirty="0">
                <a:solidFill>
                  <a:srgbClr val="2E3558"/>
                </a:solidFill>
                <a:latin typeface="+mn-ea"/>
              </a:rPr>
              <a:t>必ずオープン戦略とクローズ戦略の両方について記載ください</a:t>
            </a:r>
            <a:endParaRPr lang="en-US" altLang="ja-JP" sz="1400" dirty="0">
              <a:solidFill>
                <a:srgbClr val="2E3558"/>
              </a:solidFill>
              <a:latin typeface="+mn-ea"/>
            </a:endParaRPr>
          </a:p>
          <a:p>
            <a:pPr marL="371475" indent="-285750">
              <a:buFont typeface="Arial" panose="020B0604020202020204" pitchFamily="34" charset="0"/>
              <a:buChar char="•"/>
            </a:pPr>
            <a:r>
              <a:rPr lang="ja-JP" altLang="en-US" sz="1400" dirty="0">
                <a:solidFill>
                  <a:srgbClr val="2E3558"/>
                </a:solidFill>
                <a:latin typeface="+mn-ea"/>
              </a:rPr>
              <a:t>標準化、知財保護以外の戦略で市場を創造・拡大する場合は、その方法を記載ください</a:t>
            </a:r>
            <a:endParaRPr lang="en-US" altLang="ja-JP" sz="1400" dirty="0">
              <a:solidFill>
                <a:srgbClr val="2E3558"/>
              </a:solidFill>
              <a:latin typeface="+mn-ea"/>
            </a:endParaRPr>
          </a:p>
        </p:txBody>
      </p:sp>
      <p:sp>
        <p:nvSpPr>
          <p:cNvPr id="2" name="正方形/長方形 1">
            <a:extLst>
              <a:ext uri="{FF2B5EF4-FFF2-40B4-BE49-F238E27FC236}">
                <a16:creationId xmlns:a16="http://schemas.microsoft.com/office/drawing/2014/main" id="{4183D5EA-0ED1-7504-22F7-87918D20A789}"/>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dirty="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17853622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A8156DBF-5A13-0323-6A3C-DBC8CC80E288}"/>
              </a:ext>
            </a:extLst>
          </p:cNvPr>
          <p:cNvSpPr txBox="1">
            <a:spLocks/>
          </p:cNvSpPr>
          <p:nvPr/>
        </p:nvSpPr>
        <p:spPr bwMode="blackWhite">
          <a:xfrm>
            <a:off x="609747" y="897467"/>
            <a:ext cx="10972506" cy="4648200"/>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5400" kern="1200">
                <a:solidFill>
                  <a:schemeClr val="bg1"/>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sz="1800">
                <a:solidFill>
                  <a:schemeClr val="tx1"/>
                </a:solidFill>
              </a:rPr>
              <a:t>＜注意事項＞</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a:pPr>
            <a:r>
              <a:rPr kumimoji="1" lang="ja-JP" altLang="en-US" sz="1800">
                <a:solidFill>
                  <a:schemeClr val="tx1"/>
                </a:solidFill>
              </a:rPr>
              <a:t>本資料に記載している項目に必要情報を入力し、「</a:t>
            </a:r>
            <a:r>
              <a:rPr kumimoji="1" lang="zh-TW" altLang="en-US" sz="1800">
                <a:solidFill>
                  <a:schemeClr val="tx1"/>
                </a:solidFill>
              </a:rPr>
              <a:t>間接補助事業</a:t>
            </a:r>
            <a:r>
              <a:rPr kumimoji="1" lang="ja-JP" altLang="en-US" sz="1800">
                <a:solidFill>
                  <a:schemeClr val="tx1"/>
                </a:solidFill>
              </a:rPr>
              <a:t>の実施計画」を作成してください</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startAt="2"/>
            </a:pPr>
            <a:r>
              <a:rPr kumimoji="1" lang="ja-JP" altLang="en-US" sz="1800" b="1" u="sng">
                <a:solidFill>
                  <a:schemeClr val="tx1"/>
                </a:solidFill>
              </a:rPr>
              <a:t>フォーマットはあくまで例示であり、各項目を１枚にまとめていただく必要はございません</a:t>
            </a:r>
            <a:br>
              <a:rPr kumimoji="1" lang="en-US" altLang="ja-JP" sz="1800" b="1" u="sng">
                <a:solidFill>
                  <a:schemeClr val="tx1"/>
                </a:solidFill>
              </a:rPr>
            </a:br>
            <a:r>
              <a:rPr kumimoji="1" lang="ja-JP" altLang="en-US" sz="1800" b="1" u="sng">
                <a:solidFill>
                  <a:schemeClr val="tx1"/>
                </a:solidFill>
              </a:rPr>
              <a:t>必要な分量</a:t>
            </a:r>
            <a:r>
              <a:rPr kumimoji="1" lang="ja-JP" altLang="en-US" sz="1800">
                <a:solidFill>
                  <a:schemeClr val="tx1"/>
                </a:solidFill>
              </a:rPr>
              <a:t>で計画のご説明を記載いただければと思います</a:t>
            </a:r>
            <a:br>
              <a:rPr kumimoji="1" lang="en-US" altLang="ja-JP" sz="1800">
                <a:solidFill>
                  <a:schemeClr val="tx1"/>
                </a:solidFill>
              </a:rPr>
            </a:br>
            <a:r>
              <a:rPr kumimoji="1" lang="ja-JP" altLang="en-US" sz="1800">
                <a:solidFill>
                  <a:schemeClr val="tx1"/>
                </a:solidFill>
              </a:rPr>
              <a:t>なお、</a:t>
            </a:r>
            <a:r>
              <a:rPr kumimoji="1" lang="ja-JP" altLang="en-US" sz="1800" b="1" u="sng">
                <a:solidFill>
                  <a:schemeClr val="tx1"/>
                </a:solidFill>
              </a:rPr>
              <a:t>引用データ等の記載は、その出典を明記する</a:t>
            </a:r>
            <a:r>
              <a:rPr kumimoji="1" lang="ja-JP" altLang="en-US" sz="1800">
                <a:solidFill>
                  <a:schemeClr val="tx1"/>
                </a:solidFill>
              </a:rPr>
              <a:t>ようお願いします</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資料の体裁の変更は自由ですが、各ページの記載ガイドについて十分な言及がない場合は、</a:t>
            </a:r>
            <a:br>
              <a:rPr kumimoji="1" lang="en-US" altLang="ja-JP" sz="1800">
                <a:solidFill>
                  <a:schemeClr val="tx1"/>
                </a:solidFill>
              </a:rPr>
            </a:br>
            <a:r>
              <a:rPr kumimoji="1" lang="ja-JP" altLang="en-US" sz="1800">
                <a:solidFill>
                  <a:schemeClr val="tx1"/>
                </a:solidFill>
              </a:rPr>
              <a:t>審査において十分に評価されない可能性がありますのでご留意ください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必要に応じて、参考資料（自由様式）を挿入して下さい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応募にあたっては、公募要領等をご覧下さい</a:t>
            </a:r>
            <a:br>
              <a:rPr kumimoji="1" lang="en-US" altLang="ja-JP" sz="1800">
                <a:solidFill>
                  <a:schemeClr val="tx1"/>
                </a:solidFill>
              </a:rPr>
            </a:br>
            <a:r>
              <a:rPr kumimoji="1" lang="ja-JP" altLang="en-US" sz="1800" b="1" u="sng">
                <a:solidFill>
                  <a:schemeClr val="tx1"/>
                </a:solidFill>
              </a:rPr>
              <a:t>審査の結果、採択され、事業を実施するには、これらの内容に同意いただくことが必要です</a:t>
            </a:r>
            <a:endParaRPr kumimoji="1" lang="en-US" altLang="ja-JP" sz="1800" b="1" u="sng">
              <a:solidFill>
                <a:schemeClr val="tx1"/>
              </a:solidFill>
            </a:endParaRPr>
          </a:p>
        </p:txBody>
      </p:sp>
    </p:spTree>
    <p:extLst>
      <p:ext uri="{BB962C8B-B14F-4D97-AF65-F5344CB8AC3E}">
        <p14:creationId xmlns:p14="http://schemas.microsoft.com/office/powerpoint/2010/main" val="25711970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0A6E0-F7FE-7E66-2237-8A1B4C8026E9}"/>
            </a:ext>
          </a:extLst>
        </p:cNvPr>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04E27CE0-7C6F-25BA-20EF-F72890971B25}"/>
              </a:ext>
            </a:extLst>
          </p:cNvPr>
          <p:cNvGraphicFramePr>
            <a:graphicFrameLocks/>
          </p:cNvGraphicFramePr>
          <p:nvPr>
            <p:custDataLst>
              <p:tags r:id="rId1"/>
            </p:custDataLst>
            <p:extLst>
              <p:ext uri="{D42A27DB-BD31-4B8C-83A1-F6EECF244321}">
                <p14:modId xmlns:p14="http://schemas.microsoft.com/office/powerpoint/2010/main" val="21659491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04E27CE0-7C6F-25BA-20EF-F72890971B2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11610342-EC44-0BD9-7578-D444A3B68144}"/>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lang="en-US" altLang="ja-JP" sz="2000"/>
              <a:t>11</a:t>
            </a:r>
            <a:r>
              <a:rPr lang="ja-JP" altLang="en-US" sz="2000"/>
              <a:t>）市場環境及び市場成長性</a:t>
            </a:r>
            <a:endParaRPr kumimoji="1" lang="en-US" altLang="ja-JP" sz="2000">
              <a:solidFill>
                <a:schemeClr val="tx1"/>
              </a:solidFill>
              <a:latin typeface="Meiryo UI" panose="020B0604030504040204" pitchFamily="50" charset="-128"/>
              <a:ea typeface="Meiryo UI" panose="020B0604030504040204" pitchFamily="50" charset="-128"/>
            </a:endParaRPr>
          </a:p>
        </p:txBody>
      </p:sp>
      <p:sp>
        <p:nvSpPr>
          <p:cNvPr id="32" name="Title 1">
            <a:extLst>
              <a:ext uri="{FF2B5EF4-FFF2-40B4-BE49-F238E27FC236}">
                <a16:creationId xmlns:a16="http://schemas.microsoft.com/office/drawing/2014/main" id="{6EE960F2-90F2-17BA-D3A2-0B41DF9653E3}"/>
              </a:ext>
            </a:extLst>
          </p:cNvPr>
          <p:cNvSpPr txBox="1">
            <a:spLocks/>
          </p:cNvSpPr>
          <p:nvPr/>
        </p:nvSpPr>
        <p:spPr>
          <a:xfrm>
            <a:off x="180001" y="648000"/>
            <a:ext cx="12082584"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国内外のエンジン</a:t>
            </a:r>
            <a:r>
              <a:rPr lang="en-US" altLang="ja-JP">
                <a:solidFill>
                  <a:schemeClr val="tx1"/>
                </a:solidFill>
              </a:rPr>
              <a:t>MRO</a:t>
            </a:r>
            <a:r>
              <a:rPr lang="ja-JP" altLang="en-US">
                <a:solidFill>
                  <a:schemeClr val="tx1"/>
                </a:solidFill>
              </a:rPr>
              <a:t>関連市場は現状</a:t>
            </a:r>
            <a:r>
              <a:rPr lang="en-US" altLang="ja-JP">
                <a:solidFill>
                  <a:schemeClr val="tx1"/>
                </a:solidFill>
              </a:rPr>
              <a:t>xx</a:t>
            </a:r>
            <a:r>
              <a:rPr lang="ja-JP" altLang="en-US">
                <a:solidFill>
                  <a:schemeClr val="tx1"/>
                </a:solidFill>
              </a:rPr>
              <a:t>といった状態で、</a:t>
            </a:r>
            <a:r>
              <a:rPr lang="en-US" altLang="ja-JP">
                <a:solidFill>
                  <a:schemeClr val="tx1"/>
                </a:solidFill>
              </a:rPr>
              <a:t>xx</a:t>
            </a:r>
            <a:r>
              <a:rPr lang="ja-JP" altLang="en-US">
                <a:solidFill>
                  <a:schemeClr val="tx1"/>
                </a:solidFill>
              </a:rPr>
              <a:t>年後は</a:t>
            </a:r>
            <a:r>
              <a:rPr lang="en-US" altLang="ja-JP">
                <a:solidFill>
                  <a:schemeClr val="tx1"/>
                </a:solidFill>
              </a:rPr>
              <a:t>xx%</a:t>
            </a:r>
            <a:r>
              <a:rPr lang="ja-JP" altLang="en-US">
                <a:solidFill>
                  <a:schemeClr val="tx1"/>
                </a:solidFill>
              </a:rPr>
              <a:t>の市場成長を見込む</a:t>
            </a:r>
            <a:endParaRPr lang="en-US" altLang="ja-JP">
              <a:solidFill>
                <a:schemeClr val="tx1"/>
              </a:solidFill>
            </a:endParaRPr>
          </a:p>
        </p:txBody>
      </p:sp>
      <p:cxnSp>
        <p:nvCxnSpPr>
          <p:cNvPr id="34" name="直線コネクタ 33">
            <a:extLst>
              <a:ext uri="{FF2B5EF4-FFF2-40B4-BE49-F238E27FC236}">
                <a16:creationId xmlns:a16="http://schemas.microsoft.com/office/drawing/2014/main" id="{56466658-06DD-2456-2AAB-64EAF3909146}"/>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5" name="グループ化 24">
            <a:extLst>
              <a:ext uri="{FF2B5EF4-FFF2-40B4-BE49-F238E27FC236}">
                <a16:creationId xmlns:a16="http://schemas.microsoft.com/office/drawing/2014/main" id="{4D6A1DDC-E103-BF1A-A023-7057F99E3230}"/>
              </a:ext>
            </a:extLst>
          </p:cNvPr>
          <p:cNvGrpSpPr/>
          <p:nvPr/>
        </p:nvGrpSpPr>
        <p:grpSpPr>
          <a:xfrm>
            <a:off x="746779" y="1224775"/>
            <a:ext cx="5238386" cy="360000"/>
            <a:chOff x="543578" y="1377175"/>
            <a:chExt cx="5239039" cy="360000"/>
          </a:xfrm>
        </p:grpSpPr>
        <p:cxnSp>
          <p:nvCxnSpPr>
            <p:cNvPr id="26" name="Straight Connector 18">
              <a:extLst>
                <a:ext uri="{FF2B5EF4-FFF2-40B4-BE49-F238E27FC236}">
                  <a16:creationId xmlns:a16="http://schemas.microsoft.com/office/drawing/2014/main" id="{E53C01A8-F5E9-888E-BB7D-35244DF568DB}"/>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0695CA10-40D3-FE98-95E8-9E75A3C898AF}"/>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solidFill>
                    <a:schemeClr val="tx1"/>
                  </a:solidFill>
                </a:rPr>
                <a:t>エンジン</a:t>
              </a:r>
              <a:r>
                <a:rPr lang="en-US" altLang="ja-JP" b="1">
                  <a:solidFill>
                    <a:schemeClr val="tx1"/>
                  </a:solidFill>
                </a:rPr>
                <a:t>MRO</a:t>
              </a:r>
              <a:r>
                <a:rPr lang="ja-JP" altLang="en-US" b="1">
                  <a:solidFill>
                    <a:schemeClr val="tx1"/>
                  </a:solidFill>
                </a:rPr>
                <a:t>の市場分析</a:t>
              </a:r>
            </a:p>
          </p:txBody>
        </p:sp>
      </p:grpSp>
      <p:cxnSp>
        <p:nvCxnSpPr>
          <p:cNvPr id="5" name="Straight Connector 40">
            <a:extLst>
              <a:ext uri="{FF2B5EF4-FFF2-40B4-BE49-F238E27FC236}">
                <a16:creationId xmlns:a16="http://schemas.microsoft.com/office/drawing/2014/main" id="{5364FFB3-E642-B55E-1A38-0E7E736BFEB9}"/>
              </a:ext>
            </a:extLst>
          </p:cNvPr>
          <p:cNvCxnSpPr>
            <a:cxnSpLocks/>
          </p:cNvCxnSpPr>
          <p:nvPr/>
        </p:nvCxnSpPr>
        <p:spPr>
          <a:xfrm flipV="1">
            <a:off x="6096000" y="1179062"/>
            <a:ext cx="0" cy="4866452"/>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4" name="TextBox 51">
            <a:extLst>
              <a:ext uri="{FF2B5EF4-FFF2-40B4-BE49-F238E27FC236}">
                <a16:creationId xmlns:a16="http://schemas.microsoft.com/office/drawing/2014/main" id="{365C2CA4-16E5-E31C-5A55-F015081D810D}"/>
              </a:ext>
            </a:extLst>
          </p:cNvPr>
          <p:cNvSpPr txBox="1"/>
          <p:nvPr/>
        </p:nvSpPr>
        <p:spPr>
          <a:xfrm>
            <a:off x="1745014" y="2788456"/>
            <a:ext cx="8701973" cy="13240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a:r>
              <a:rPr lang="ja-JP" altLang="en-US" sz="1600">
                <a:solidFill>
                  <a:srgbClr val="2E3558"/>
                </a:solidFill>
                <a:latin typeface="+mn-ea"/>
              </a:rPr>
              <a:t>政治、経済、社会、技術等の動向を踏まえて、国内外の航空機エンジン</a:t>
            </a:r>
            <a:r>
              <a:rPr lang="en-US" altLang="ja-JP" sz="1600">
                <a:solidFill>
                  <a:srgbClr val="2E3558"/>
                </a:solidFill>
                <a:latin typeface="+mn-ea"/>
              </a:rPr>
              <a:t>MRO</a:t>
            </a:r>
            <a:r>
              <a:rPr lang="ja-JP" altLang="en-US" sz="1600">
                <a:solidFill>
                  <a:srgbClr val="2E3558"/>
                </a:solidFill>
                <a:latin typeface="+mn-ea"/>
              </a:rPr>
              <a:t>の市場関係の現状と</a:t>
            </a:r>
            <a:br>
              <a:rPr lang="en-US" altLang="ja-JP" sz="1600">
                <a:solidFill>
                  <a:srgbClr val="2E3558"/>
                </a:solidFill>
                <a:latin typeface="+mn-ea"/>
              </a:rPr>
            </a:br>
            <a:r>
              <a:rPr lang="ja-JP" altLang="en-US" sz="1600">
                <a:solidFill>
                  <a:srgbClr val="2E3558"/>
                </a:solidFill>
                <a:latin typeface="+mn-ea"/>
              </a:rPr>
              <a:t>その成長見込みを記載ください</a:t>
            </a:r>
            <a:endParaRPr lang="en-US" altLang="ja-JP" sz="1600">
              <a:solidFill>
                <a:srgbClr val="2E3558"/>
              </a:solidFill>
              <a:latin typeface="+mn-ea"/>
            </a:endParaRPr>
          </a:p>
          <a:p>
            <a:pPr marL="216694" indent="-147042">
              <a:buFont typeface="Arial" panose="020B0604020202020204" pitchFamily="34" charset="0"/>
              <a:buChar char="•"/>
            </a:pPr>
            <a:r>
              <a:rPr lang="ja-JP" altLang="en-US" sz="1400">
                <a:solidFill>
                  <a:srgbClr val="2E3558"/>
                </a:solidFill>
                <a:latin typeface="+mn-ea"/>
              </a:rPr>
              <a:t>市場がどういったプレイヤーで構成されているのか</a:t>
            </a:r>
            <a:endParaRPr lang="en-US" altLang="ja-JP" sz="1400">
              <a:solidFill>
                <a:srgbClr val="2E3558"/>
              </a:solidFill>
              <a:latin typeface="+mn-ea"/>
            </a:endParaRPr>
          </a:p>
          <a:p>
            <a:pPr marL="216694" indent="-147042">
              <a:buFont typeface="Arial" panose="020B0604020202020204" pitchFamily="34" charset="0"/>
              <a:buChar char="•"/>
            </a:pPr>
            <a:r>
              <a:rPr lang="en-US" altLang="ja-JP" sz="1400">
                <a:solidFill>
                  <a:srgbClr val="2E3558"/>
                </a:solidFill>
                <a:latin typeface="+mn-ea"/>
              </a:rPr>
              <a:t>MRO</a:t>
            </a:r>
            <a:r>
              <a:rPr lang="ja-JP" altLang="en-US" sz="1400">
                <a:solidFill>
                  <a:srgbClr val="2E3558"/>
                </a:solidFill>
                <a:latin typeface="+mn-ea"/>
              </a:rPr>
              <a:t>に関わる各社の動向</a:t>
            </a:r>
            <a:endParaRPr lang="en-US" altLang="ja-JP" sz="1400">
              <a:solidFill>
                <a:srgbClr val="2E3558"/>
              </a:solidFill>
              <a:latin typeface="+mn-ea"/>
            </a:endParaRPr>
          </a:p>
          <a:p>
            <a:pPr marL="216694" indent="-147042">
              <a:buFont typeface="Arial" panose="020B0604020202020204" pitchFamily="34" charset="0"/>
              <a:buChar char="•"/>
            </a:pPr>
            <a:r>
              <a:rPr lang="ja-JP" altLang="en-US" sz="1400">
                <a:solidFill>
                  <a:srgbClr val="2E3558"/>
                </a:solidFill>
                <a:latin typeface="+mn-ea"/>
              </a:rPr>
              <a:t>現在及び将来の市場規模</a:t>
            </a:r>
            <a:endParaRPr lang="en-US" altLang="ja-JP" sz="1400">
              <a:solidFill>
                <a:srgbClr val="2E3558"/>
              </a:solidFill>
              <a:latin typeface="+mn-ea"/>
            </a:endParaRPr>
          </a:p>
        </p:txBody>
      </p:sp>
      <p:sp>
        <p:nvSpPr>
          <p:cNvPr id="2" name="正方形/長方形 1">
            <a:extLst>
              <a:ext uri="{FF2B5EF4-FFF2-40B4-BE49-F238E27FC236}">
                <a16:creationId xmlns:a16="http://schemas.microsoft.com/office/drawing/2014/main" id="{F68A67C0-25B9-D514-FE68-375F83AC5D6F}"/>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dirty="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4031275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12</a:t>
            </a:r>
            <a:r>
              <a:rPr kumimoji="1" lang="ja-JP" altLang="en-US" sz="2000"/>
              <a:t>）</a:t>
            </a:r>
            <a:r>
              <a:rPr kumimoji="1" lang="ja-JP" altLang="en-US" sz="2000">
                <a:solidFill>
                  <a:schemeClr val="tx1"/>
                </a:solidFill>
              </a:rPr>
              <a:t>ビジネスモデルの独自性等</a:t>
            </a:r>
            <a:endParaRPr kumimoji="1" lang="en-US" altLang="ja-JP" sz="2000">
              <a:solidFill>
                <a:schemeClr val="tx1"/>
              </a:solidFill>
              <a:latin typeface="Meiryo UI" panose="020B0604030504040204" pitchFamily="50" charset="-128"/>
              <a:ea typeface="Meiryo UI" panose="020B0604030504040204" pitchFamily="50" charset="-128"/>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の強みを活かして、</a:t>
            </a:r>
            <a:r>
              <a:rPr kumimoji="1" lang="en-US" altLang="ja-JP">
                <a:solidFill>
                  <a:schemeClr val="tx1"/>
                </a:solidFill>
              </a:rPr>
              <a:t>xx</a:t>
            </a:r>
            <a:r>
              <a:rPr kumimoji="1" lang="ja-JP" altLang="en-US">
                <a:solidFill>
                  <a:schemeClr val="tx1"/>
                </a:solidFill>
              </a:rPr>
              <a:t>の観点から差別化を目指す</a:t>
            </a:r>
            <a:endParaRPr kumimoji="1" lang="en-US" altLang="ja-JP">
              <a:solidFill>
                <a:schemeClr val="tx1"/>
              </a:solidFill>
            </a:endParaRP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10" name="Straight Connector 13">
            <a:extLst>
              <a:ext uri="{FF2B5EF4-FFF2-40B4-BE49-F238E27FC236}">
                <a16:creationId xmlns:a16="http://schemas.microsoft.com/office/drawing/2014/main" id="{1E562E98-71A9-B4BC-2754-640E2FCF9633}"/>
              </a:ext>
            </a:extLst>
          </p:cNvPr>
          <p:cNvCxnSpPr>
            <a:cxnSpLocks/>
          </p:cNvCxnSpPr>
          <p:nvPr/>
        </p:nvCxnSpPr>
        <p:spPr>
          <a:xfrm>
            <a:off x="6966127" y="1714872"/>
            <a:ext cx="0" cy="4428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7A6FF9CD-98DC-66D5-9784-4357331799B0}"/>
              </a:ext>
            </a:extLst>
          </p:cNvPr>
          <p:cNvGrpSpPr/>
          <p:nvPr/>
        </p:nvGrpSpPr>
        <p:grpSpPr>
          <a:xfrm>
            <a:off x="7239752" y="4216562"/>
            <a:ext cx="4248000" cy="1764000"/>
            <a:chOff x="7239752" y="4397088"/>
            <a:chExt cx="4248000" cy="1764000"/>
          </a:xfrm>
        </p:grpSpPr>
        <p:sp>
          <p:nvSpPr>
            <p:cNvPr id="13" name="TextBox 35" descr="ｔ">
              <a:extLst>
                <a:ext uri="{FF2B5EF4-FFF2-40B4-BE49-F238E27FC236}">
                  <a16:creationId xmlns:a16="http://schemas.microsoft.com/office/drawing/2014/main" id="{1A02E28D-50EE-6B53-777C-90D9E1F7951D}"/>
                </a:ext>
              </a:extLst>
            </p:cNvPr>
            <p:cNvSpPr txBox="1"/>
            <p:nvPr/>
          </p:nvSpPr>
          <p:spPr>
            <a:xfrm>
              <a:off x="7239752" y="4397088"/>
              <a:ext cx="4248000" cy="1764000"/>
            </a:xfrm>
            <a:prstGeom prst="rect">
              <a:avLst/>
            </a:prstGeom>
            <a:solidFill>
              <a:schemeClr val="accent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戦略方針</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2" name="Straight Connector 30">
              <a:extLst>
                <a:ext uri="{FF2B5EF4-FFF2-40B4-BE49-F238E27FC236}">
                  <a16:creationId xmlns:a16="http://schemas.microsoft.com/office/drawing/2014/main" id="{9EB0286B-02D5-20C7-D5F2-2AD62B16869E}"/>
                </a:ext>
              </a:extLst>
            </p:cNvPr>
            <p:cNvCxnSpPr>
              <a:cxnSpLocks/>
            </p:cNvCxnSpPr>
            <p:nvPr/>
          </p:nvCxnSpPr>
          <p:spPr>
            <a:xfrm flipH="1">
              <a:off x="7243978" y="4397088"/>
              <a:ext cx="0" cy="1764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7" name="グループ化 96">
            <a:extLst>
              <a:ext uri="{FF2B5EF4-FFF2-40B4-BE49-F238E27FC236}">
                <a16:creationId xmlns:a16="http://schemas.microsoft.com/office/drawing/2014/main" id="{9099E443-2247-3B06-1C8C-15319FA21871}"/>
              </a:ext>
            </a:extLst>
          </p:cNvPr>
          <p:cNvGrpSpPr/>
          <p:nvPr/>
        </p:nvGrpSpPr>
        <p:grpSpPr>
          <a:xfrm>
            <a:off x="7232784" y="1800042"/>
            <a:ext cx="4254233" cy="900000"/>
            <a:chOff x="7232784" y="1800042"/>
            <a:chExt cx="4254233" cy="900000"/>
          </a:xfrm>
        </p:grpSpPr>
        <p:sp>
          <p:nvSpPr>
            <p:cNvPr id="12" name="TextBox 52">
              <a:extLst>
                <a:ext uri="{FF2B5EF4-FFF2-40B4-BE49-F238E27FC236}">
                  <a16:creationId xmlns:a16="http://schemas.microsoft.com/office/drawing/2014/main" id="{75234390-01E3-34C3-DCE7-5F86457A28AA}"/>
                </a:ext>
              </a:extLst>
            </p:cNvPr>
            <p:cNvSpPr txBox="1"/>
            <p:nvPr/>
          </p:nvSpPr>
          <p:spPr>
            <a:xfrm>
              <a:off x="7239017" y="1800042"/>
              <a:ext cx="4248000" cy="900000"/>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自社の強み</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3" name="Straight Connector 82">
              <a:extLst>
                <a:ext uri="{FF2B5EF4-FFF2-40B4-BE49-F238E27FC236}">
                  <a16:creationId xmlns:a16="http://schemas.microsoft.com/office/drawing/2014/main" id="{82263101-BF61-F33D-5891-F357003E05F6}"/>
                </a:ext>
              </a:extLst>
            </p:cNvPr>
            <p:cNvCxnSpPr>
              <a:cxnSpLocks/>
            </p:cNvCxnSpPr>
            <p:nvPr/>
          </p:nvCxnSpPr>
          <p:spPr>
            <a:xfrm>
              <a:off x="7232784" y="1800042"/>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60" name="Straight Connector 75">
            <a:extLst>
              <a:ext uri="{FF2B5EF4-FFF2-40B4-BE49-F238E27FC236}">
                <a16:creationId xmlns:a16="http://schemas.microsoft.com/office/drawing/2014/main" id="{6BC5B852-ADD0-2903-D55A-79EEF7181BBD}"/>
              </a:ext>
            </a:extLst>
          </p:cNvPr>
          <p:cNvCxnSpPr>
            <a:cxnSpLocks/>
          </p:cNvCxnSpPr>
          <p:nvPr/>
        </p:nvCxnSpPr>
        <p:spPr>
          <a:xfrm flipH="1">
            <a:off x="7232784" y="3986389"/>
            <a:ext cx="4242735"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98" name="グループ化 97">
            <a:extLst>
              <a:ext uri="{FF2B5EF4-FFF2-40B4-BE49-F238E27FC236}">
                <a16:creationId xmlns:a16="http://schemas.microsoft.com/office/drawing/2014/main" id="{51EA9176-7A75-459C-577C-9E32BC18035C}"/>
              </a:ext>
            </a:extLst>
          </p:cNvPr>
          <p:cNvGrpSpPr/>
          <p:nvPr/>
        </p:nvGrpSpPr>
        <p:grpSpPr>
          <a:xfrm>
            <a:off x="7239753" y="2872176"/>
            <a:ext cx="4254232" cy="900000"/>
            <a:chOff x="7239753" y="2872176"/>
            <a:chExt cx="4254232" cy="900000"/>
          </a:xfrm>
        </p:grpSpPr>
        <p:sp>
          <p:nvSpPr>
            <p:cNvPr id="59" name="TextBox 52">
              <a:extLst>
                <a:ext uri="{FF2B5EF4-FFF2-40B4-BE49-F238E27FC236}">
                  <a16:creationId xmlns:a16="http://schemas.microsoft.com/office/drawing/2014/main" id="{46E40BF9-9189-04CD-3F30-083F51F47028}"/>
                </a:ext>
              </a:extLst>
            </p:cNvPr>
            <p:cNvSpPr txBox="1"/>
            <p:nvPr/>
          </p:nvSpPr>
          <p:spPr>
            <a:xfrm>
              <a:off x="7245985" y="2872176"/>
              <a:ext cx="4248000" cy="90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自社の弱み及び対応</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61" name="Straight Connector 82">
              <a:extLst>
                <a:ext uri="{FF2B5EF4-FFF2-40B4-BE49-F238E27FC236}">
                  <a16:creationId xmlns:a16="http://schemas.microsoft.com/office/drawing/2014/main" id="{A3B580B4-8B11-D67B-E193-875F2C5F94A5}"/>
                </a:ext>
              </a:extLst>
            </p:cNvPr>
            <p:cNvCxnSpPr>
              <a:cxnSpLocks/>
            </p:cNvCxnSpPr>
            <p:nvPr/>
          </p:nvCxnSpPr>
          <p:spPr>
            <a:xfrm>
              <a:off x="7239753" y="2872176"/>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46" name="グループ化 45">
            <a:extLst>
              <a:ext uri="{FF2B5EF4-FFF2-40B4-BE49-F238E27FC236}">
                <a16:creationId xmlns:a16="http://schemas.microsoft.com/office/drawing/2014/main" id="{C6ADA8AD-DA2C-03BB-FCF3-9934302188C2}"/>
              </a:ext>
            </a:extLst>
          </p:cNvPr>
          <p:cNvGrpSpPr/>
          <p:nvPr/>
        </p:nvGrpSpPr>
        <p:grpSpPr>
          <a:xfrm>
            <a:off x="756291" y="2152964"/>
            <a:ext cx="5989378" cy="1224000"/>
            <a:chOff x="756291" y="2152964"/>
            <a:chExt cx="5989378" cy="1145966"/>
          </a:xfrm>
        </p:grpSpPr>
        <p:sp>
          <p:nvSpPr>
            <p:cNvPr id="75" name="正方形/長方形 74">
              <a:extLst>
                <a:ext uri="{FF2B5EF4-FFF2-40B4-BE49-F238E27FC236}">
                  <a16:creationId xmlns:a16="http://schemas.microsoft.com/office/drawing/2014/main" id="{5BCDAF75-6308-EA4F-A052-94D9F4D75108}"/>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自社</a:t>
              </a:r>
              <a:endParaRPr kumimoji="1" lang="ja-JP" altLang="en-US" sz="1100">
                <a:solidFill>
                  <a:srgbClr val="FF0000"/>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D60374D5-3CEA-6EF3-8E36-4113D72273EF}"/>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86" name="正方形/長方形 85">
              <a:extLst>
                <a:ext uri="{FF2B5EF4-FFF2-40B4-BE49-F238E27FC236}">
                  <a16:creationId xmlns:a16="http://schemas.microsoft.com/office/drawing/2014/main" id="{C8998247-9E44-6873-6DAE-D04B07D277EC}"/>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89" name="正方形/長方形 88">
              <a:extLst>
                <a:ext uri="{FF2B5EF4-FFF2-40B4-BE49-F238E27FC236}">
                  <a16:creationId xmlns:a16="http://schemas.microsoft.com/office/drawing/2014/main" id="{BE9FC954-6392-B2D2-1F5E-FCFE04BD10F7}"/>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grpSp>
      <p:grpSp>
        <p:nvGrpSpPr>
          <p:cNvPr id="25" name="グループ化 24">
            <a:extLst>
              <a:ext uri="{FF2B5EF4-FFF2-40B4-BE49-F238E27FC236}">
                <a16:creationId xmlns:a16="http://schemas.microsoft.com/office/drawing/2014/main" id="{24C90848-2AE6-B5FA-41F0-68D759A6DF36}"/>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C8DD0D17-100D-11B3-6929-A9E04B49C3C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3396132E-4646-124F-5D97-BB94A90CD46B}"/>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solidFill>
                    <a:schemeClr val="tx1"/>
                  </a:solidFill>
                </a:rPr>
                <a:t>競合に対する自社の優位性</a:t>
              </a:r>
            </a:p>
          </p:txBody>
        </p:sp>
      </p:grpSp>
      <p:grpSp>
        <p:nvGrpSpPr>
          <p:cNvPr id="28" name="グループ化 27">
            <a:extLst>
              <a:ext uri="{FF2B5EF4-FFF2-40B4-BE49-F238E27FC236}">
                <a16:creationId xmlns:a16="http://schemas.microsoft.com/office/drawing/2014/main" id="{64783453-9F34-E985-D693-206D81DCC898}"/>
              </a:ext>
            </a:extLst>
          </p:cNvPr>
          <p:cNvGrpSpPr/>
          <p:nvPr/>
        </p:nvGrpSpPr>
        <p:grpSpPr>
          <a:xfrm>
            <a:off x="7135350" y="1224775"/>
            <a:ext cx="4356000" cy="360000"/>
            <a:chOff x="543578" y="1377175"/>
            <a:chExt cx="5239039" cy="360000"/>
          </a:xfrm>
        </p:grpSpPr>
        <p:cxnSp>
          <p:nvCxnSpPr>
            <p:cNvPr id="29" name="Straight Connector 18">
              <a:extLst>
                <a:ext uri="{FF2B5EF4-FFF2-40B4-BE49-F238E27FC236}">
                  <a16:creationId xmlns:a16="http://schemas.microsoft.com/office/drawing/2014/main" id="{5F2C898F-64AB-39E4-A9E6-C77E22683C64}"/>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0" name="TextBox 23">
              <a:extLst>
                <a:ext uri="{FF2B5EF4-FFF2-40B4-BE49-F238E27FC236}">
                  <a16:creationId xmlns:a16="http://schemas.microsoft.com/office/drawing/2014/main" id="{75D8F41B-41E8-E0F8-3781-9BE314B4AAA2}"/>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自社の強み、弱み（経営資源）</a:t>
              </a:r>
            </a:p>
          </p:txBody>
        </p:sp>
      </p:grpSp>
      <p:grpSp>
        <p:nvGrpSpPr>
          <p:cNvPr id="37" name="グループ化 36">
            <a:extLst>
              <a:ext uri="{FF2B5EF4-FFF2-40B4-BE49-F238E27FC236}">
                <a16:creationId xmlns:a16="http://schemas.microsoft.com/office/drawing/2014/main" id="{3FE6A02C-FC74-03EB-BB1C-0AD6A6DC2235}"/>
              </a:ext>
            </a:extLst>
          </p:cNvPr>
          <p:cNvGrpSpPr/>
          <p:nvPr/>
        </p:nvGrpSpPr>
        <p:grpSpPr>
          <a:xfrm>
            <a:off x="2209806" y="1721213"/>
            <a:ext cx="1440000" cy="360000"/>
            <a:chOff x="543578" y="1377175"/>
            <a:chExt cx="5239039" cy="360000"/>
          </a:xfrm>
        </p:grpSpPr>
        <p:cxnSp>
          <p:nvCxnSpPr>
            <p:cNvPr id="38" name="Straight Connector 18">
              <a:extLst>
                <a:ext uri="{FF2B5EF4-FFF2-40B4-BE49-F238E27FC236}">
                  <a16:creationId xmlns:a16="http://schemas.microsoft.com/office/drawing/2014/main" id="{02072F63-0225-DBB6-4C9A-526A148FB52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9" name="TextBox 23">
              <a:extLst>
                <a:ext uri="{FF2B5EF4-FFF2-40B4-BE49-F238E27FC236}">
                  <a16:creationId xmlns:a16="http://schemas.microsoft.com/office/drawing/2014/main" id="{AC47956B-EE25-D4AB-16E6-4B71C7EB224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評価軸１</a:t>
              </a:r>
            </a:p>
          </p:txBody>
        </p:sp>
      </p:grpSp>
      <p:grpSp>
        <p:nvGrpSpPr>
          <p:cNvPr id="40" name="グループ化 39">
            <a:extLst>
              <a:ext uri="{FF2B5EF4-FFF2-40B4-BE49-F238E27FC236}">
                <a16:creationId xmlns:a16="http://schemas.microsoft.com/office/drawing/2014/main" id="{FB2B8035-AE85-C8D6-BF8F-ED60FAAFEFEF}"/>
              </a:ext>
            </a:extLst>
          </p:cNvPr>
          <p:cNvGrpSpPr/>
          <p:nvPr/>
        </p:nvGrpSpPr>
        <p:grpSpPr>
          <a:xfrm>
            <a:off x="3756563" y="1714872"/>
            <a:ext cx="1440000" cy="360000"/>
            <a:chOff x="543578" y="1377175"/>
            <a:chExt cx="5239039" cy="360000"/>
          </a:xfrm>
        </p:grpSpPr>
        <p:cxnSp>
          <p:nvCxnSpPr>
            <p:cNvPr id="41" name="Straight Connector 18">
              <a:extLst>
                <a:ext uri="{FF2B5EF4-FFF2-40B4-BE49-F238E27FC236}">
                  <a16:creationId xmlns:a16="http://schemas.microsoft.com/office/drawing/2014/main" id="{89986AAC-31AA-2841-F147-5AC20EFD942F}"/>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2" name="TextBox 23">
              <a:extLst>
                <a:ext uri="{FF2B5EF4-FFF2-40B4-BE49-F238E27FC236}">
                  <a16:creationId xmlns:a16="http://schemas.microsoft.com/office/drawing/2014/main" id="{232F4D43-22A6-49C0-9AE4-B2E22A73A0A4}"/>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評価軸２</a:t>
              </a:r>
            </a:p>
          </p:txBody>
        </p:sp>
      </p:grpSp>
      <p:grpSp>
        <p:nvGrpSpPr>
          <p:cNvPr id="43" name="グループ化 42">
            <a:extLst>
              <a:ext uri="{FF2B5EF4-FFF2-40B4-BE49-F238E27FC236}">
                <a16:creationId xmlns:a16="http://schemas.microsoft.com/office/drawing/2014/main" id="{0F026536-4460-CF13-CDC5-5FAD3DCBAEC5}"/>
              </a:ext>
            </a:extLst>
          </p:cNvPr>
          <p:cNvGrpSpPr/>
          <p:nvPr/>
        </p:nvGrpSpPr>
        <p:grpSpPr>
          <a:xfrm>
            <a:off x="5298087" y="1714872"/>
            <a:ext cx="1440000" cy="360000"/>
            <a:chOff x="543578" y="1377175"/>
            <a:chExt cx="5239039" cy="360000"/>
          </a:xfrm>
        </p:grpSpPr>
        <p:cxnSp>
          <p:nvCxnSpPr>
            <p:cNvPr id="44" name="Straight Connector 18">
              <a:extLst>
                <a:ext uri="{FF2B5EF4-FFF2-40B4-BE49-F238E27FC236}">
                  <a16:creationId xmlns:a16="http://schemas.microsoft.com/office/drawing/2014/main" id="{33A3C038-BFDC-86D0-DE63-370BF752805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5" name="TextBox 23">
              <a:extLst>
                <a:ext uri="{FF2B5EF4-FFF2-40B4-BE49-F238E27FC236}">
                  <a16:creationId xmlns:a16="http://schemas.microsoft.com/office/drawing/2014/main" id="{4F51A48A-AE4C-84E3-9676-DEF235021158}"/>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評価軸３</a:t>
              </a:r>
            </a:p>
          </p:txBody>
        </p:sp>
      </p:grpSp>
      <p:grpSp>
        <p:nvGrpSpPr>
          <p:cNvPr id="55" name="グループ化 54">
            <a:extLst>
              <a:ext uri="{FF2B5EF4-FFF2-40B4-BE49-F238E27FC236}">
                <a16:creationId xmlns:a16="http://schemas.microsoft.com/office/drawing/2014/main" id="{B17DEB72-12A2-F128-E4B0-434C2269F398}"/>
              </a:ext>
            </a:extLst>
          </p:cNvPr>
          <p:cNvGrpSpPr/>
          <p:nvPr/>
        </p:nvGrpSpPr>
        <p:grpSpPr>
          <a:xfrm>
            <a:off x="756291" y="3456952"/>
            <a:ext cx="5989378" cy="1224000"/>
            <a:chOff x="756291" y="2152964"/>
            <a:chExt cx="5989378" cy="1145966"/>
          </a:xfrm>
        </p:grpSpPr>
        <p:sp>
          <p:nvSpPr>
            <p:cNvPr id="56" name="正方形/長方形 55">
              <a:extLst>
                <a:ext uri="{FF2B5EF4-FFF2-40B4-BE49-F238E27FC236}">
                  <a16:creationId xmlns:a16="http://schemas.microsoft.com/office/drawing/2014/main" id="{15A54ED6-3919-D890-A4E6-99F40CCA72FE}"/>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A</a:t>
              </a:r>
              <a:endParaRPr kumimoji="1" lang="ja-JP" altLang="en-US" sz="1400">
                <a:solidFill>
                  <a:schemeClr val="tx1"/>
                </a:solidFill>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9E62E372-B661-92E4-29A5-4A7FA1438C95}"/>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2" name="正方形/長方形 61">
              <a:extLst>
                <a:ext uri="{FF2B5EF4-FFF2-40B4-BE49-F238E27FC236}">
                  <a16:creationId xmlns:a16="http://schemas.microsoft.com/office/drawing/2014/main" id="{D1FA7D05-72B9-2B75-C76C-7B63F5D22304}"/>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F776445B-9802-C20A-7B1F-8E6993D8E069}"/>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grpSp>
        <p:nvGrpSpPr>
          <p:cNvPr id="64" name="グループ化 63">
            <a:extLst>
              <a:ext uri="{FF2B5EF4-FFF2-40B4-BE49-F238E27FC236}">
                <a16:creationId xmlns:a16="http://schemas.microsoft.com/office/drawing/2014/main" id="{7DB14209-5C7C-FE72-69C7-BB2549B1AD15}"/>
              </a:ext>
            </a:extLst>
          </p:cNvPr>
          <p:cNvGrpSpPr/>
          <p:nvPr/>
        </p:nvGrpSpPr>
        <p:grpSpPr>
          <a:xfrm>
            <a:off x="756303" y="4756562"/>
            <a:ext cx="5989378" cy="1224000"/>
            <a:chOff x="756291" y="2152964"/>
            <a:chExt cx="5989378" cy="1145966"/>
          </a:xfrm>
        </p:grpSpPr>
        <p:sp>
          <p:nvSpPr>
            <p:cNvPr id="65" name="正方形/長方形 64">
              <a:extLst>
                <a:ext uri="{FF2B5EF4-FFF2-40B4-BE49-F238E27FC236}">
                  <a16:creationId xmlns:a16="http://schemas.microsoft.com/office/drawing/2014/main" id="{1E8AA585-A106-5FDD-F694-8273450B6D95}"/>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B</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B1BB0017-FC25-60F7-AF31-7DA074F8A6E2}"/>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7" name="正方形/長方形 66">
              <a:extLst>
                <a:ext uri="{FF2B5EF4-FFF2-40B4-BE49-F238E27FC236}">
                  <a16:creationId xmlns:a16="http://schemas.microsoft.com/office/drawing/2014/main" id="{04FD45E4-E010-689E-4BC2-E91961EB55F8}"/>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FCBDA151-FAFF-3876-FFD9-9CF71CF5BB9F}"/>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sp>
        <p:nvSpPr>
          <p:cNvPr id="69" name="TextBox 51">
            <a:extLst>
              <a:ext uri="{FF2B5EF4-FFF2-40B4-BE49-F238E27FC236}">
                <a16:creationId xmlns:a16="http://schemas.microsoft.com/office/drawing/2014/main" id="{FB66451E-FE3B-53D4-2D0B-C8DFD9ABDC6B}"/>
              </a:ext>
            </a:extLst>
          </p:cNvPr>
          <p:cNvSpPr txBox="1"/>
          <p:nvPr/>
        </p:nvSpPr>
        <p:spPr>
          <a:xfrm>
            <a:off x="2385881" y="2236562"/>
            <a:ext cx="4243953" cy="198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競合他社との比較において、自社の現在の</a:t>
            </a:r>
            <a:br>
              <a:rPr lang="en-US" altLang="ja-JP" sz="1600">
                <a:solidFill>
                  <a:srgbClr val="2E3558"/>
                </a:solidFill>
                <a:latin typeface="+mn-ea"/>
              </a:rPr>
            </a:br>
            <a:r>
              <a:rPr lang="ja-JP" altLang="en-US" sz="1600">
                <a:solidFill>
                  <a:srgbClr val="2E3558"/>
                </a:solidFill>
                <a:latin typeface="+mn-ea"/>
              </a:rPr>
              <a:t>優位性・独自性をどのように活かし、将来の</a:t>
            </a:r>
            <a:br>
              <a:rPr lang="en-US" altLang="ja-JP" sz="1600">
                <a:solidFill>
                  <a:srgbClr val="2E3558"/>
                </a:solidFill>
                <a:latin typeface="+mn-ea"/>
              </a:rPr>
            </a:br>
            <a:r>
              <a:rPr lang="ja-JP" altLang="en-US" sz="1600">
                <a:solidFill>
                  <a:srgbClr val="2E3558"/>
                </a:solidFill>
                <a:latin typeface="+mn-ea"/>
              </a:rPr>
              <a:t>優位性・独自性をどのように築いていくか</a:t>
            </a:r>
            <a:br>
              <a:rPr lang="en-US" altLang="ja-JP" sz="1600">
                <a:solidFill>
                  <a:srgbClr val="2E3558"/>
                </a:solidFill>
                <a:latin typeface="+mn-ea"/>
              </a:rPr>
            </a:br>
            <a:r>
              <a:rPr lang="ja-JP" altLang="en-US" sz="1600">
                <a:solidFill>
                  <a:srgbClr val="2E3558"/>
                </a:solidFill>
                <a:latin typeface="+mn-ea"/>
              </a:rPr>
              <a:t>（ビジネスモデルの独自性要素となり得る、</a:t>
            </a:r>
            <a:br>
              <a:rPr lang="en-US" altLang="ja-JP" sz="1600">
                <a:solidFill>
                  <a:srgbClr val="2E3558"/>
                </a:solidFill>
                <a:latin typeface="+mn-ea"/>
              </a:rPr>
            </a:br>
            <a:r>
              <a:rPr lang="ja-JP" altLang="en-US" sz="1600">
                <a:solidFill>
                  <a:srgbClr val="2E3558"/>
                </a:solidFill>
                <a:latin typeface="+mn-ea"/>
              </a:rPr>
              <a:t>自社の強み等を活かした独自性・新規性・有効性・実現可能性・継続性等）を記載ください</a:t>
            </a:r>
          </a:p>
        </p:txBody>
      </p:sp>
      <p:grpSp>
        <p:nvGrpSpPr>
          <p:cNvPr id="78" name="Group 41">
            <a:extLst>
              <a:ext uri="{FF2B5EF4-FFF2-40B4-BE49-F238E27FC236}">
                <a16:creationId xmlns:a16="http://schemas.microsoft.com/office/drawing/2014/main" id="{E62EA7DD-EBB9-0663-7D33-B9F4C4EBD5BF}"/>
              </a:ext>
            </a:extLst>
          </p:cNvPr>
          <p:cNvGrpSpPr/>
          <p:nvPr/>
        </p:nvGrpSpPr>
        <p:grpSpPr>
          <a:xfrm rot="10800000" flipH="1">
            <a:off x="6872708" y="3528445"/>
            <a:ext cx="216000" cy="216000"/>
            <a:chOff x="5937564" y="3833745"/>
            <a:chExt cx="306171" cy="306910"/>
          </a:xfrm>
        </p:grpSpPr>
        <p:sp>
          <p:nvSpPr>
            <p:cNvPr id="82" name="Freeform 94">
              <a:extLst>
                <a:ext uri="{FF2B5EF4-FFF2-40B4-BE49-F238E27FC236}">
                  <a16:creationId xmlns:a16="http://schemas.microsoft.com/office/drawing/2014/main" id="{5D81D5C1-C76F-D61A-15C8-9AA20A07A6F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95" name="Freeform 95">
              <a:extLst>
                <a:ext uri="{FF2B5EF4-FFF2-40B4-BE49-F238E27FC236}">
                  <a16:creationId xmlns:a16="http://schemas.microsoft.com/office/drawing/2014/main" id="{1504DAE6-1915-B1EF-9BF5-266333CEF11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96" name="TextBox 51">
            <a:extLst>
              <a:ext uri="{FF2B5EF4-FFF2-40B4-BE49-F238E27FC236}">
                <a16:creationId xmlns:a16="http://schemas.microsoft.com/office/drawing/2014/main" id="{BD538108-7CB2-3C40-9B85-6A532D702623}"/>
              </a:ext>
            </a:extLst>
          </p:cNvPr>
          <p:cNvSpPr txBox="1"/>
          <p:nvPr/>
        </p:nvSpPr>
        <p:spPr>
          <a:xfrm>
            <a:off x="2385881" y="4390913"/>
            <a:ext cx="4243953" cy="1541933"/>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評価軸の具体例は以下の通りです</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技術的優位性、地理的優位性、コスト的優位性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技術的独自性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顧客ニーズとの親和性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（海外の</a:t>
            </a:r>
            <a:r>
              <a:rPr lang="en-US" altLang="ja-JP" sz="1400">
                <a:solidFill>
                  <a:srgbClr val="2E3558"/>
                </a:solidFill>
                <a:latin typeface="+mn-ea"/>
              </a:rPr>
              <a:t>MRO</a:t>
            </a:r>
            <a:r>
              <a:rPr lang="ja-JP" altLang="en-US" sz="1400">
                <a:solidFill>
                  <a:srgbClr val="2E3558"/>
                </a:solidFill>
                <a:latin typeface="+mn-ea"/>
              </a:rPr>
              <a:t>事業者と比較した場合の）エンジン開発、製造、整備等への参画状況、実績</a:t>
            </a:r>
            <a:endParaRPr lang="en-US" altLang="ja-JP" sz="1400">
              <a:solidFill>
                <a:srgbClr val="2E3558"/>
              </a:solidFill>
              <a:latin typeface="+mn-ea"/>
            </a:endParaRPr>
          </a:p>
        </p:txBody>
      </p:sp>
      <p:grpSp>
        <p:nvGrpSpPr>
          <p:cNvPr id="102" name="Group 41">
            <a:extLst>
              <a:ext uri="{FF2B5EF4-FFF2-40B4-BE49-F238E27FC236}">
                <a16:creationId xmlns:a16="http://schemas.microsoft.com/office/drawing/2014/main" id="{7FA46E50-E5DF-0729-6E70-B22E5935561F}"/>
              </a:ext>
            </a:extLst>
          </p:cNvPr>
          <p:cNvGrpSpPr/>
          <p:nvPr/>
        </p:nvGrpSpPr>
        <p:grpSpPr>
          <a:xfrm rot="16200000" flipH="1">
            <a:off x="9258851" y="3884372"/>
            <a:ext cx="216000" cy="216000"/>
            <a:chOff x="5937564" y="3833745"/>
            <a:chExt cx="306171" cy="306910"/>
          </a:xfrm>
        </p:grpSpPr>
        <p:sp>
          <p:nvSpPr>
            <p:cNvPr id="103" name="Freeform 94">
              <a:extLst>
                <a:ext uri="{FF2B5EF4-FFF2-40B4-BE49-F238E27FC236}">
                  <a16:creationId xmlns:a16="http://schemas.microsoft.com/office/drawing/2014/main" id="{C3CCF5AD-996F-B0C0-709B-E29ED91FA87E}"/>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04" name="Freeform 95">
              <a:extLst>
                <a:ext uri="{FF2B5EF4-FFF2-40B4-BE49-F238E27FC236}">
                  <a16:creationId xmlns:a16="http://schemas.microsoft.com/office/drawing/2014/main" id="{4C8D0ACF-DA06-5830-44EF-F403E21B89A9}"/>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2" name="TextBox 51">
            <a:extLst>
              <a:ext uri="{FF2B5EF4-FFF2-40B4-BE49-F238E27FC236}">
                <a16:creationId xmlns:a16="http://schemas.microsoft.com/office/drawing/2014/main" id="{E58783E7-E2D6-69FC-1E72-DE618EE220D3}"/>
              </a:ext>
            </a:extLst>
          </p:cNvPr>
          <p:cNvSpPr txBox="1"/>
          <p:nvPr/>
        </p:nvSpPr>
        <p:spPr>
          <a:xfrm>
            <a:off x="7421082" y="5045867"/>
            <a:ext cx="4315772" cy="934695"/>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公募要領の１．（１）事業の目的と（２）補助事業区分に鑑みた自社の戦略方針を記載ください</a:t>
            </a:r>
          </a:p>
          <a:p>
            <a:pPr marL="371475" indent="-285750">
              <a:buFont typeface="Arial" panose="020B0604020202020204" pitchFamily="34" charset="0"/>
              <a:buChar char="•"/>
            </a:pPr>
            <a:r>
              <a:rPr lang="ja-JP" altLang="en-US" sz="1400">
                <a:solidFill>
                  <a:srgbClr val="2E3558"/>
                </a:solidFill>
                <a:latin typeface="+mn-ea"/>
              </a:rPr>
              <a:t>優位性や独自性を活かして、今後自社がどのように事業を拡大していくか等を記載ください</a:t>
            </a:r>
            <a:endParaRPr lang="en-US" altLang="ja-JP" sz="1400">
              <a:solidFill>
                <a:srgbClr val="2E3558"/>
              </a:solidFill>
              <a:latin typeface="+mn-ea"/>
            </a:endParaRPr>
          </a:p>
        </p:txBody>
      </p:sp>
      <p:sp>
        <p:nvSpPr>
          <p:cNvPr id="4" name="TextBox 51">
            <a:extLst>
              <a:ext uri="{FF2B5EF4-FFF2-40B4-BE49-F238E27FC236}">
                <a16:creationId xmlns:a16="http://schemas.microsoft.com/office/drawing/2014/main" id="{D43A30CF-90EC-2A38-D26C-7566213087DB}"/>
              </a:ext>
            </a:extLst>
          </p:cNvPr>
          <p:cNvSpPr txBox="1"/>
          <p:nvPr/>
        </p:nvSpPr>
        <p:spPr>
          <a:xfrm>
            <a:off x="8951496" y="2088680"/>
            <a:ext cx="2785363" cy="136827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108000" lvl="1" algn="l" defTabSz="914400" rtl="0" eaLnBrk="1" latinLnBrk="0" hangingPunct="1">
              <a:buClr>
                <a:schemeClr val="tx2"/>
              </a:buClr>
              <a:buSzPct val="100000"/>
              <a:defRPr sz="16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85725" algn="ctr"/>
            <a:r>
              <a:rPr lang="ja-JP" altLang="en-US" sz="1400">
                <a:solidFill>
                  <a:srgbClr val="2E3558"/>
                </a:solidFill>
                <a:latin typeface="+mn-ea"/>
              </a:rPr>
              <a:t>左記の比較を踏まえ、</a:t>
            </a:r>
            <a:endParaRPr lang="en-US" altLang="ja-JP" sz="1400">
              <a:solidFill>
                <a:srgbClr val="2E3558"/>
              </a:solidFill>
              <a:latin typeface="+mn-ea"/>
            </a:endParaRPr>
          </a:p>
          <a:p>
            <a:pPr marL="85725" algn="ctr"/>
            <a:r>
              <a:rPr lang="ja-JP" altLang="en-US" sz="1400">
                <a:solidFill>
                  <a:srgbClr val="2E3558"/>
                </a:solidFill>
                <a:latin typeface="+mn-ea"/>
              </a:rPr>
              <a:t>市場のセグメント分析、市場におけるポジショニング、技術的・コスト両面の観点も含めた競合他社の分析を基に自社の強み・弱みを記載ください</a:t>
            </a:r>
          </a:p>
        </p:txBody>
      </p:sp>
      <p:sp>
        <p:nvSpPr>
          <p:cNvPr id="5" name="正方形/長方形 4">
            <a:extLst>
              <a:ext uri="{FF2B5EF4-FFF2-40B4-BE49-F238E27FC236}">
                <a16:creationId xmlns:a16="http://schemas.microsoft.com/office/drawing/2014/main" id="{6FEAB35A-7FBF-DC22-1022-289606991DB5}"/>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spTree>
    <p:extLst>
      <p:ext uri="{BB962C8B-B14F-4D97-AF65-F5344CB8AC3E}">
        <p14:creationId xmlns:p14="http://schemas.microsoft.com/office/powerpoint/2010/main" val="4838897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２．排出削減への貢献</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C1288A21-173C-53FA-0A41-782143441F4B}"/>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469894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２．排出削減への貢献／（</a:t>
            </a:r>
            <a:r>
              <a:rPr lang="en-US" altLang="ja-JP" sz="2000"/>
              <a:t>1</a:t>
            </a:r>
            <a:r>
              <a:rPr lang="ja-JP" altLang="en-US" sz="2000"/>
              <a:t>）</a:t>
            </a:r>
            <a:r>
              <a:rPr kumimoji="1" lang="zh-TW" altLang="en-US" sz="2000"/>
              <a:t>本事業</a:t>
            </a:r>
            <a:r>
              <a:rPr kumimoji="1" lang="ja-JP" altLang="en-US" sz="2000"/>
              <a:t>による</a:t>
            </a:r>
            <a:r>
              <a:rPr kumimoji="1" lang="en-US" altLang="ja-JP" sz="2000"/>
              <a:t>CO</a:t>
            </a:r>
            <a:r>
              <a:rPr kumimoji="1" lang="en-US" altLang="ja-JP" sz="2000" baseline="-25000"/>
              <a:t>2</a:t>
            </a:r>
            <a:r>
              <a:rPr kumimoji="1" lang="ja-JP" altLang="en-US" sz="2000"/>
              <a:t>排出削減効果</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国内</a:t>
            </a:r>
            <a:r>
              <a:rPr kumimoji="1" lang="en-US" altLang="ja-JP">
                <a:solidFill>
                  <a:schemeClr val="tx1"/>
                </a:solidFill>
              </a:rPr>
              <a:t>MRO</a:t>
            </a:r>
            <a:r>
              <a:rPr kumimoji="1" lang="ja-JP" altLang="en-US">
                <a:solidFill>
                  <a:schemeClr val="tx1"/>
                </a:solidFill>
              </a:rPr>
              <a:t>拠点の整備による</a:t>
            </a:r>
            <a:r>
              <a:rPr kumimoji="1" lang="en-US" altLang="ja-JP">
                <a:solidFill>
                  <a:schemeClr val="tx1"/>
                </a:solidFill>
              </a:rPr>
              <a:t>CO</a:t>
            </a:r>
            <a:r>
              <a:rPr kumimoji="1" lang="en-US" altLang="ja-JP" baseline="-25000">
                <a:solidFill>
                  <a:schemeClr val="tx1"/>
                </a:solidFill>
              </a:rPr>
              <a:t>2</a:t>
            </a:r>
            <a:r>
              <a:rPr kumimoji="1" lang="ja-JP" altLang="en-US">
                <a:solidFill>
                  <a:schemeClr val="tx1"/>
                </a:solidFill>
              </a:rPr>
              <a:t>削減率は、</a:t>
            </a:r>
            <a:r>
              <a:rPr kumimoji="1" lang="en-US" altLang="ja-JP">
                <a:solidFill>
                  <a:schemeClr val="tx1"/>
                </a:solidFill>
              </a:rPr>
              <a:t>xx</a:t>
            </a:r>
            <a:r>
              <a:rPr kumimoji="1" lang="ja-JP" altLang="en-US">
                <a:solidFill>
                  <a:schemeClr val="tx1"/>
                </a:solidFill>
              </a:rPr>
              <a:t>％削減を見込む</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2F1EB6F5-0373-E99A-2D41-CA6EF3D6F3CD}"/>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endParaRPr lang="en-US" altLang="ja-JP" sz="2000">
              <a:latin typeface="Meiryo UI" panose="020B0604030504040204" pitchFamily="50" charset="-128"/>
              <a:ea typeface="Meiryo UI" panose="020B0604030504040204" pitchFamily="50" charset="-128"/>
              <a:cs typeface="+mj-cs"/>
            </a:endParaRPr>
          </a:p>
        </p:txBody>
      </p:sp>
      <p:sp>
        <p:nvSpPr>
          <p:cNvPr id="35" name="Rectangle 43">
            <a:extLst>
              <a:ext uri="{FF2B5EF4-FFF2-40B4-BE49-F238E27FC236}">
                <a16:creationId xmlns:a16="http://schemas.microsoft.com/office/drawing/2014/main" id="{B8EDFB08-89E6-B046-8AEF-6E2796128F77}"/>
              </a:ext>
            </a:extLst>
          </p:cNvPr>
          <p:cNvSpPr/>
          <p:nvPr/>
        </p:nvSpPr>
        <p:spPr>
          <a:xfrm>
            <a:off x="706894" y="1628300"/>
            <a:ext cx="5076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dirty="0">
                <a:solidFill>
                  <a:schemeClr val="tx1"/>
                </a:solidFill>
                <a:latin typeface="Meiryo UI" panose="020B0604030504040204" pitchFamily="50" charset="-128"/>
                <a:ea typeface="Meiryo UI" panose="020B0604030504040204" pitchFamily="50" charset="-128"/>
              </a:rPr>
              <a:t>（対象年度）</a:t>
            </a:r>
            <a:endParaRPr lang="en-US" altLang="ja-JP" sz="1400" b="1" i="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西暦</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年度</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（燃費）</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A</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B</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（輸送）</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A</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B</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dirty="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lang="ja-JP" altLang="en-US" sz="1400" b="1" dirty="0">
                <a:solidFill>
                  <a:schemeClr val="tx1"/>
                </a:solidFill>
                <a:latin typeface="Meiryo UI" panose="020B0604030504040204" pitchFamily="50" charset="-128"/>
                <a:ea typeface="Meiryo UI" panose="020B0604030504040204" pitchFamily="50" charset="-128"/>
              </a:rPr>
              <a:t>（</a:t>
            </a:r>
            <a:r>
              <a:rPr lang="en-US" altLang="ja-JP" sz="1400" b="1" dirty="0">
                <a:solidFill>
                  <a:schemeClr val="tx1"/>
                </a:solidFill>
                <a:latin typeface="Meiryo UI" panose="020B0604030504040204" pitchFamily="50" charset="-128"/>
                <a:ea typeface="Meiryo UI" panose="020B0604030504040204" pitchFamily="50" charset="-128"/>
              </a:rPr>
              <a:t>CO</a:t>
            </a:r>
            <a:r>
              <a:rPr lang="en-US" altLang="ja-JP" sz="1400" b="1" baseline="-25000" dirty="0">
                <a:solidFill>
                  <a:schemeClr val="tx1"/>
                </a:solidFill>
                <a:latin typeface="Meiryo UI" panose="020B0604030504040204" pitchFamily="50" charset="-128"/>
                <a:ea typeface="Meiryo UI" panose="020B0604030504040204" pitchFamily="50" charset="-128"/>
              </a:rPr>
              <a:t>2</a:t>
            </a:r>
            <a:r>
              <a:rPr lang="ja-JP" altLang="en-US" sz="1400" b="1" dirty="0">
                <a:solidFill>
                  <a:schemeClr val="tx1"/>
                </a:solidFill>
                <a:latin typeface="Meiryo UI" panose="020B0604030504040204" pitchFamily="50" charset="-128"/>
                <a:ea typeface="Meiryo UI" panose="020B0604030504040204" pitchFamily="50" charset="-128"/>
              </a:rPr>
              <a:t>削減率・量）</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xxtCO</a:t>
            </a:r>
            <a:r>
              <a:rPr lang="en-US" altLang="ja-JP" sz="1400" baseline="-25000" dirty="0">
                <a:solidFill>
                  <a:schemeClr val="tx1"/>
                </a:solidFill>
                <a:latin typeface="Meiryo UI" panose="020B0604030504040204" pitchFamily="50" charset="-128"/>
                <a:ea typeface="Meiryo UI" panose="020B0604030504040204" pitchFamily="50" charset="-128"/>
              </a:rPr>
              <a:t>2</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年削減</a:t>
            </a:r>
            <a:br>
              <a:rPr lang="en-US" altLang="ja-JP" sz="1400" dirty="0">
                <a:solidFill>
                  <a:schemeClr val="tx1"/>
                </a:solidFill>
                <a:latin typeface="Meiryo UI" panose="020B0604030504040204" pitchFamily="50" charset="-128"/>
                <a:ea typeface="Meiryo UI" panose="020B0604030504040204" pitchFamily="50" charset="-128"/>
              </a:rPr>
            </a:br>
            <a:r>
              <a:rPr lang="ja-JP" altLang="en-US" sz="1400" dirty="0">
                <a:solidFill>
                  <a:schemeClr val="tx1"/>
                </a:solidFill>
                <a:latin typeface="Meiryo UI" panose="020B0604030504040204" pitchFamily="50" charset="-128"/>
                <a:ea typeface="Meiryo UI" panose="020B0604030504040204" pitchFamily="50" charset="-128"/>
              </a:rPr>
              <a:t>（西暦</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年度比</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減）</a:t>
            </a:r>
            <a:endParaRPr lang="en-US" altLang="ja-JP" sz="1400" dirty="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（排出削減に向けた取組）</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Rectangle 43">
            <a:extLst>
              <a:ext uri="{FF2B5EF4-FFF2-40B4-BE49-F238E27FC236}">
                <a16:creationId xmlns:a16="http://schemas.microsoft.com/office/drawing/2014/main" id="{53F2F895-E970-2AC2-E6E9-B11F40FAA7DC}"/>
              </a:ext>
            </a:extLst>
          </p:cNvPr>
          <p:cNvSpPr/>
          <p:nvPr/>
        </p:nvSpPr>
        <p:spPr>
          <a:xfrm>
            <a:off x="6239438" y="1583848"/>
            <a:ext cx="5184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（導出過程）</a:t>
            </a:r>
            <a:endParaRPr lang="en-US" altLang="ja-JP" sz="1400" b="1" i="1">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46038" lvl="1">
              <a:buClr>
                <a:schemeClr val="tx2"/>
              </a:buClr>
              <a:buSzPct val="100000"/>
            </a:pPr>
            <a:r>
              <a:rPr lang="ja-JP" altLang="en-US" sz="1400" b="1" i="1">
                <a:solidFill>
                  <a:schemeClr val="tx1"/>
                </a:solidFill>
                <a:latin typeface="Meiryo UI" panose="020B0604030504040204" pitchFamily="50" charset="-128"/>
                <a:ea typeface="Meiryo UI" panose="020B0604030504040204" pitchFamily="50" charset="-128"/>
              </a:rPr>
              <a:t>（出典）</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55211EF9-E065-BD92-157A-6430625008F3}"/>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4F5EA1B1-EEF9-7498-549A-435EF538945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国内</a:t>
              </a:r>
              <a:r>
                <a:rPr lang="en-US" altLang="ja-JP" sz="1400" b="1">
                  <a:solidFill>
                    <a:schemeClr val="tx1"/>
                  </a:solidFill>
                  <a:latin typeface="Meiryo UI" panose="020B0604030504040204" pitchFamily="50" charset="-128"/>
                  <a:ea typeface="Meiryo UI" panose="020B0604030504040204" pitchFamily="50" charset="-128"/>
                </a:rPr>
                <a:t>MRO</a:t>
              </a:r>
              <a:r>
                <a:rPr lang="ja-JP" altLang="en-US" sz="1400" b="1" i="1">
                  <a:solidFill>
                    <a:schemeClr val="tx1"/>
                  </a:solidFill>
                  <a:latin typeface="Meiryo UI" panose="020B0604030504040204" pitchFamily="50" charset="-128"/>
                  <a:ea typeface="Meiryo UI" panose="020B0604030504040204" pitchFamily="50" charset="-128"/>
                </a:rPr>
                <a:t>拠点整備による</a:t>
              </a:r>
              <a:r>
                <a:rPr kumimoji="1" lang="en-US" altLang="ja-JP" sz="1400" b="1">
                  <a:solidFill>
                    <a:schemeClr val="tx1"/>
                  </a:solidFill>
                  <a:latin typeface="Meiryo UI" panose="020B0604030504040204" pitchFamily="50" charset="-128"/>
                  <a:ea typeface="Meiryo UI" panose="020B0604030504040204" pitchFamily="50" charset="-128"/>
                </a:rPr>
                <a:t>CO</a:t>
              </a:r>
              <a:r>
                <a:rPr kumimoji="1" lang="en-US" altLang="ja-JP" sz="1400" b="1" baseline="-25000">
                  <a:solidFill>
                    <a:schemeClr val="tx1"/>
                  </a:solidFill>
                  <a:latin typeface="Meiryo UI" panose="020B0604030504040204" pitchFamily="50" charset="-128"/>
                  <a:ea typeface="Meiryo UI" panose="020B0604030504040204" pitchFamily="50" charset="-128"/>
                </a:rPr>
                <a:t>2</a:t>
              </a:r>
              <a:r>
                <a:rPr kumimoji="1" lang="ja-JP" altLang="en-US" sz="1400" b="1">
                  <a:solidFill>
                    <a:schemeClr val="tx1"/>
                  </a:solidFill>
                  <a:latin typeface="Meiryo UI" panose="020B0604030504040204" pitchFamily="50" charset="-128"/>
                  <a:ea typeface="Meiryo UI" panose="020B0604030504040204" pitchFamily="50" charset="-128"/>
                </a:rPr>
                <a:t>排出削減効果</a:t>
              </a:r>
            </a:p>
          </p:txBody>
        </p:sp>
        <p:cxnSp>
          <p:nvCxnSpPr>
            <p:cNvPr id="9" name="直線コネクタ 8">
              <a:extLst>
                <a:ext uri="{FF2B5EF4-FFF2-40B4-BE49-F238E27FC236}">
                  <a16:creationId xmlns:a16="http://schemas.microsoft.com/office/drawing/2014/main" id="{4C5FBECA-0D5D-B7E8-AAA3-A12122297A6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2C115DE4-2B71-9783-E223-B2A7699A0E61}"/>
              </a:ext>
            </a:extLst>
          </p:cNvPr>
          <p:cNvGrpSpPr/>
          <p:nvPr/>
        </p:nvGrpSpPr>
        <p:grpSpPr>
          <a:xfrm>
            <a:off x="6239438" y="1204814"/>
            <a:ext cx="5184000" cy="288000"/>
            <a:chOff x="156000" y="1879963"/>
            <a:chExt cx="5760000" cy="288000"/>
          </a:xfrm>
        </p:grpSpPr>
        <p:sp>
          <p:nvSpPr>
            <p:cNvPr id="11" name="正方形/長方形 10">
              <a:extLst>
                <a:ext uri="{FF2B5EF4-FFF2-40B4-BE49-F238E27FC236}">
                  <a16:creationId xmlns:a16="http://schemas.microsoft.com/office/drawing/2014/main" id="{2B733642-F0C2-B231-8EB7-22909FD7657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導出根拠</a:t>
              </a:r>
            </a:p>
          </p:txBody>
        </p:sp>
        <p:cxnSp>
          <p:nvCxnSpPr>
            <p:cNvPr id="12" name="直線コネクタ 11">
              <a:extLst>
                <a:ext uri="{FF2B5EF4-FFF2-40B4-BE49-F238E27FC236}">
                  <a16:creationId xmlns:a16="http://schemas.microsoft.com/office/drawing/2014/main" id="{ADA2FBCA-B4B8-B5B4-8291-85D008CB67E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6" name="TextBox 51">
            <a:extLst>
              <a:ext uri="{FF2B5EF4-FFF2-40B4-BE49-F238E27FC236}">
                <a16:creationId xmlns:a16="http://schemas.microsoft.com/office/drawing/2014/main" id="{878A382A-7FE5-45C3-F19A-78F79FF78AAB}"/>
              </a:ext>
            </a:extLst>
          </p:cNvPr>
          <p:cNvSpPr txBox="1"/>
          <p:nvPr/>
        </p:nvSpPr>
        <p:spPr>
          <a:xfrm>
            <a:off x="8039302" y="4521666"/>
            <a:ext cx="3384136" cy="197980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排出原単位の出典・データソース等を記載ください</a:t>
            </a:r>
            <a:endParaRPr lang="en-US" altLang="ja-JP" sz="1600">
              <a:solidFill>
                <a:srgbClr val="2E3558"/>
              </a:solidFill>
              <a:latin typeface="+mn-ea"/>
            </a:endParaRPr>
          </a:p>
          <a:p>
            <a:pPr marL="85725" indent="3175" algn="ctr"/>
            <a:endParaRPr lang="en-US" altLang="ja-JP" sz="1600">
              <a:solidFill>
                <a:srgbClr val="2E3558"/>
              </a:solidFill>
              <a:latin typeface="+mn-ea"/>
            </a:endParaRPr>
          </a:p>
          <a:p>
            <a:pPr marL="371475" indent="-285750" algn="ctr">
              <a:buFont typeface="Arial" panose="020B0604020202020204" pitchFamily="34" charset="0"/>
              <a:buChar char="•"/>
            </a:pPr>
            <a:r>
              <a:rPr lang="ja-JP" altLang="en-US" sz="1600">
                <a:solidFill>
                  <a:srgbClr val="2E3558"/>
                </a:solidFill>
                <a:latin typeface="+mn-ea"/>
              </a:rPr>
              <a:t>オープンデータを参考とした場合は可能な限り参考としたページの</a:t>
            </a:r>
            <a:r>
              <a:rPr lang="en-US" altLang="ja-JP" sz="1600">
                <a:solidFill>
                  <a:srgbClr val="2E3558"/>
                </a:solidFill>
                <a:latin typeface="+mn-ea"/>
              </a:rPr>
              <a:t>URL</a:t>
            </a:r>
            <a:r>
              <a:rPr lang="ja-JP" altLang="en-US" sz="1600">
                <a:solidFill>
                  <a:srgbClr val="2E3558"/>
                </a:solidFill>
                <a:latin typeface="+mn-ea"/>
              </a:rPr>
              <a:t>を記載ください</a:t>
            </a:r>
            <a:endParaRPr lang="en-US" altLang="ja-JP" sz="1600">
              <a:solidFill>
                <a:srgbClr val="2E3558"/>
              </a:solidFill>
              <a:latin typeface="+mn-ea"/>
            </a:endParaRPr>
          </a:p>
        </p:txBody>
      </p:sp>
      <p:sp>
        <p:nvSpPr>
          <p:cNvPr id="3" name="TextBox 51">
            <a:extLst>
              <a:ext uri="{FF2B5EF4-FFF2-40B4-BE49-F238E27FC236}">
                <a16:creationId xmlns:a16="http://schemas.microsoft.com/office/drawing/2014/main" id="{E8BA34BB-DF65-4933-43C4-1D21D9326245}"/>
              </a:ext>
            </a:extLst>
          </p:cNvPr>
          <p:cNvSpPr txBox="1"/>
          <p:nvPr/>
        </p:nvSpPr>
        <p:spPr>
          <a:xfrm>
            <a:off x="8039302" y="1666473"/>
            <a:ext cx="3384136" cy="209429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エネルギー消費量やそれに対する排出原単位（排出量を示す係数）を基に、排出削減量を導出した</a:t>
            </a:r>
            <a:br>
              <a:rPr lang="en-US" altLang="ja-JP" sz="1600">
                <a:solidFill>
                  <a:srgbClr val="2E3558"/>
                </a:solidFill>
                <a:latin typeface="+mn-ea"/>
              </a:rPr>
            </a:br>
            <a:r>
              <a:rPr lang="ja-JP" altLang="en-US" sz="1600">
                <a:solidFill>
                  <a:srgbClr val="2E3558"/>
                </a:solidFill>
                <a:latin typeface="+mn-ea"/>
              </a:rPr>
              <a:t>計算式を具体的に記載ください</a:t>
            </a:r>
            <a:endParaRPr lang="en-US" altLang="ja-JP" sz="1600">
              <a:solidFill>
                <a:srgbClr val="2E3558"/>
              </a:solidFill>
              <a:latin typeface="+mn-ea"/>
            </a:endParaRPr>
          </a:p>
          <a:p>
            <a:pPr marL="85725" algn="ctr"/>
            <a:endParaRPr lang="en-US" altLang="ja-JP" sz="1600">
              <a:solidFill>
                <a:srgbClr val="2E3558"/>
              </a:solidFill>
              <a:latin typeface="+mn-ea"/>
            </a:endParaRPr>
          </a:p>
          <a:p>
            <a:pPr marL="371475" indent="-285750">
              <a:buFont typeface="Arial" panose="020B0604020202020204" pitchFamily="34" charset="0"/>
              <a:buChar char="•"/>
            </a:pPr>
            <a:r>
              <a:rPr lang="ja-JP" altLang="en-US" sz="1600">
                <a:solidFill>
                  <a:srgbClr val="2E3558"/>
                </a:solidFill>
                <a:latin typeface="+mn-ea"/>
              </a:rPr>
              <a:t>また、上記算出において用いた評価手法とその評価手法を選択した理由も記載ください</a:t>
            </a:r>
          </a:p>
        </p:txBody>
      </p:sp>
      <p:sp>
        <p:nvSpPr>
          <p:cNvPr id="13" name="TextBox 51">
            <a:extLst>
              <a:ext uri="{FF2B5EF4-FFF2-40B4-BE49-F238E27FC236}">
                <a16:creationId xmlns:a16="http://schemas.microsoft.com/office/drawing/2014/main" id="{83A2AA53-76E1-5239-E742-56E7167EC8E3}"/>
              </a:ext>
            </a:extLst>
          </p:cNvPr>
          <p:cNvSpPr txBox="1"/>
          <p:nvPr/>
        </p:nvSpPr>
        <p:spPr>
          <a:xfrm>
            <a:off x="2441196" y="1666472"/>
            <a:ext cx="3508402" cy="321592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indent="2580" defTabSz="742950"/>
            <a:r>
              <a:rPr lang="ja-JP" altLang="en-US" sz="1600" dirty="0">
                <a:solidFill>
                  <a:srgbClr val="2E3558"/>
                </a:solidFill>
                <a:latin typeface="ＭＳ Ｐゴシック" panose="020B0600070205080204" pitchFamily="50" charset="-128"/>
              </a:rPr>
              <a:t>間接補助事業を通じて、小型エンジン</a:t>
            </a:r>
            <a:r>
              <a:rPr lang="en-US" altLang="ja-JP" sz="1600" dirty="0">
                <a:solidFill>
                  <a:srgbClr val="2E3558"/>
                </a:solidFill>
                <a:latin typeface="ＭＳ Ｐゴシック" panose="020B0600070205080204" pitchFamily="50" charset="-128"/>
              </a:rPr>
              <a:t>MRO</a:t>
            </a:r>
            <a:r>
              <a:rPr lang="ja-JP" altLang="en-US" sz="1600" dirty="0">
                <a:solidFill>
                  <a:srgbClr val="2E3558"/>
                </a:solidFill>
                <a:latin typeface="ＭＳ Ｐゴシック" panose="020B0600070205080204" pitchFamily="50" charset="-128"/>
              </a:rPr>
              <a:t>事業において</a:t>
            </a:r>
            <a:r>
              <a:rPr lang="en-US" altLang="ja-JP" sz="1600" dirty="0">
                <a:solidFill>
                  <a:srgbClr val="2E3558"/>
                </a:solidFill>
                <a:latin typeface="ＭＳ Ｐゴシック" panose="020B0600070205080204" pitchFamily="50" charset="-128"/>
              </a:rPr>
              <a:t>CO2</a:t>
            </a:r>
            <a:r>
              <a:rPr lang="ja-JP" altLang="en-US" sz="1600" dirty="0">
                <a:solidFill>
                  <a:srgbClr val="2E3558"/>
                </a:solidFill>
                <a:latin typeface="ＭＳ Ｐゴシック" panose="020B0600070205080204" pitchFamily="50" charset="-128"/>
              </a:rPr>
              <a:t>排出量の削減がどの程度見込まれるか記載ください</a:t>
            </a:r>
            <a:endParaRPr lang="en-US" altLang="ja-JP" sz="1600" dirty="0">
              <a:solidFill>
                <a:srgbClr val="2E3558"/>
              </a:solidFill>
              <a:latin typeface="ＭＳ Ｐゴシック" panose="020B0600070205080204" pitchFamily="50" charset="-128"/>
            </a:endParaRPr>
          </a:p>
          <a:p>
            <a:pPr marL="69652" indent="2580" algn="ctr" defTabSz="742950"/>
            <a:endParaRPr lang="en-US" altLang="ja-JP" sz="1600" dirty="0">
              <a:solidFill>
                <a:srgbClr val="2E3558"/>
              </a:solidFill>
              <a:latin typeface="ＭＳ Ｐゴシック" panose="020B0600070205080204" pitchFamily="50" charset="-128"/>
            </a:endParaRPr>
          </a:p>
          <a:p>
            <a:pPr marL="355402" indent="-285750" defTabSz="742950">
              <a:buFont typeface="Arial" panose="020B0604020202020204" pitchFamily="34" charset="0"/>
              <a:buChar char="•"/>
            </a:pPr>
            <a:r>
              <a:rPr lang="ja-JP" altLang="en-US" sz="1600" dirty="0">
                <a:solidFill>
                  <a:srgbClr val="2E3558"/>
                </a:solidFill>
                <a:latin typeface="ＭＳ Ｐゴシック" panose="020B0600070205080204" pitchFamily="50" charset="-128"/>
              </a:rPr>
              <a:t>国内と海外で発生する見込みの</a:t>
            </a:r>
            <a:r>
              <a:rPr lang="en-US" altLang="ja-JP" sz="1600" dirty="0">
                <a:solidFill>
                  <a:srgbClr val="2E3558"/>
                </a:solidFill>
                <a:latin typeface="ＭＳ Ｐゴシック" panose="020B0600070205080204" pitchFamily="50" charset="-128"/>
              </a:rPr>
              <a:t>CO2</a:t>
            </a:r>
            <a:r>
              <a:rPr lang="ja-JP" altLang="en-US" sz="1600" dirty="0">
                <a:solidFill>
                  <a:srgbClr val="2E3558"/>
                </a:solidFill>
                <a:latin typeface="ＭＳ Ｐゴシック" panose="020B0600070205080204" pitchFamily="50" charset="-128"/>
              </a:rPr>
              <a:t>排出削減量は分けて記載してください</a:t>
            </a:r>
            <a:endParaRPr lang="en-US" altLang="ja-JP" sz="1600" dirty="0">
              <a:solidFill>
                <a:srgbClr val="2E3558"/>
              </a:solidFill>
              <a:latin typeface="ＭＳ Ｐゴシック" panose="020B0600070205080204" pitchFamily="50" charset="-128"/>
            </a:endParaRPr>
          </a:p>
          <a:p>
            <a:pPr marL="355402" indent="-285750" defTabSz="742950">
              <a:buFont typeface="Arial" panose="020B0604020202020204" pitchFamily="34" charset="0"/>
              <a:buChar char="•"/>
            </a:pPr>
            <a:r>
              <a:rPr lang="ja-JP" altLang="en-US" sz="1600" dirty="0">
                <a:solidFill>
                  <a:srgbClr val="2E3558"/>
                </a:solidFill>
                <a:latin typeface="+mn-ea"/>
              </a:rPr>
              <a:t>本事業での対策を実施しなかった場合に想定される</a:t>
            </a:r>
            <a:r>
              <a:rPr lang="en-US" altLang="ja-JP" sz="1600" dirty="0">
                <a:solidFill>
                  <a:srgbClr val="2E3558"/>
                </a:solidFill>
                <a:latin typeface="ＭＳ Ｐゴシック" panose="020B0600070205080204" pitchFamily="50" charset="-128"/>
              </a:rPr>
              <a:t>CO2</a:t>
            </a:r>
            <a:r>
              <a:rPr lang="ja-JP" altLang="en-US" sz="1600" dirty="0">
                <a:solidFill>
                  <a:srgbClr val="2E3558"/>
                </a:solidFill>
                <a:latin typeface="+mn-ea"/>
              </a:rPr>
              <a:t>排出量、その算出式、前提となる考え方についても明記ください</a:t>
            </a:r>
            <a:endParaRPr lang="en-US" altLang="ja-JP" sz="1600" dirty="0">
              <a:solidFill>
                <a:srgbClr val="2E3558"/>
              </a:solidFill>
              <a:latin typeface="+mn-ea"/>
            </a:endParaRPr>
          </a:p>
          <a:p>
            <a:pPr marL="355402" indent="-285750" algn="ctr" defTabSz="742950">
              <a:buFont typeface="Arial" panose="020B0604020202020204" pitchFamily="34" charset="0"/>
              <a:buChar char="•"/>
            </a:pPr>
            <a:endParaRPr lang="en-US" altLang="ja-JP" sz="1600" dirty="0">
              <a:solidFill>
                <a:srgbClr val="2E3558"/>
              </a:solidFill>
              <a:latin typeface="ＭＳ Ｐゴシック" panose="020B0600070205080204" pitchFamily="50" charset="-128"/>
            </a:endParaRPr>
          </a:p>
        </p:txBody>
      </p:sp>
    </p:spTree>
    <p:extLst>
      <p:ext uri="{BB962C8B-B14F-4D97-AF65-F5344CB8AC3E}">
        <p14:creationId xmlns:p14="http://schemas.microsoft.com/office/powerpoint/2010/main" val="12089789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２．排出削減への貢献／（</a:t>
            </a:r>
            <a:r>
              <a:rPr lang="en-US" altLang="ja-JP" sz="2000"/>
              <a:t>2</a:t>
            </a:r>
            <a:r>
              <a:rPr lang="ja-JP" altLang="en-US" sz="2000"/>
              <a:t>）エンジン設計、開発への反映</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en-US">
                <a:solidFill>
                  <a:schemeClr val="tx1"/>
                </a:solidFill>
              </a:rPr>
              <a:t>本事業をステップとして参画するエンジン事業を通して、</a:t>
            </a:r>
            <a:r>
              <a:rPr lang="en-US" altLang="ja-JP">
                <a:solidFill>
                  <a:prstClr val="black"/>
                </a:solidFill>
              </a:rPr>
              <a:t>CO</a:t>
            </a:r>
            <a:r>
              <a:rPr lang="ja-JP" altLang="en-US">
                <a:solidFill>
                  <a:prstClr val="black"/>
                </a:solidFill>
              </a:rPr>
              <a:t>₂排出量の</a:t>
            </a:r>
            <a:r>
              <a:rPr lang="en-US" altLang="ja-JP">
                <a:solidFill>
                  <a:prstClr val="black"/>
                </a:solidFill>
              </a:rPr>
              <a:t>xx</a:t>
            </a:r>
            <a:r>
              <a:rPr lang="ja-JP" altLang="en-US">
                <a:solidFill>
                  <a:prstClr val="black"/>
                </a:solidFill>
              </a:rPr>
              <a:t>％削減を見込む</a:t>
            </a:r>
            <a:endParaRPr lang="en-US" altLang="ja-JP">
              <a:solidFill>
                <a:prstClr val="black"/>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2F1EB6F5-0373-E99A-2D41-CA6EF3D6F3CD}"/>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endParaRPr lang="en-US" altLang="ja-JP" sz="2000">
              <a:latin typeface="Meiryo UI" panose="020B0604030504040204" pitchFamily="50" charset="-128"/>
              <a:ea typeface="Meiryo UI" panose="020B0604030504040204" pitchFamily="50" charset="-128"/>
              <a:cs typeface="+mj-cs"/>
            </a:endParaRPr>
          </a:p>
        </p:txBody>
      </p:sp>
      <p:sp>
        <p:nvSpPr>
          <p:cNvPr id="14" name="TextBox 51">
            <a:extLst>
              <a:ext uri="{FF2B5EF4-FFF2-40B4-BE49-F238E27FC236}">
                <a16:creationId xmlns:a16="http://schemas.microsoft.com/office/drawing/2014/main" id="{3B0B5B6B-5A16-296E-C5E7-BA3F916085D5}"/>
              </a:ext>
            </a:extLst>
          </p:cNvPr>
          <p:cNvSpPr txBox="1"/>
          <p:nvPr/>
        </p:nvSpPr>
        <p:spPr>
          <a:xfrm>
            <a:off x="628650" y="1229402"/>
            <a:ext cx="10934700" cy="49805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1" defTabSz="742950"/>
            <a:r>
              <a:rPr lang="ja-JP" altLang="en-US" sz="1600" dirty="0">
                <a:solidFill>
                  <a:srgbClr val="2E3558"/>
                </a:solidFill>
                <a:latin typeface="+mn-ea"/>
                <a:cs typeface="Meiryo UI" panose="020B0604030504040204" pitchFamily="50" charset="-128"/>
              </a:rPr>
              <a:t>本事業で導入する設備等を用いてエンジン</a:t>
            </a:r>
            <a:r>
              <a:rPr lang="en-US" altLang="ja-JP" sz="1600" dirty="0">
                <a:solidFill>
                  <a:srgbClr val="2E3558"/>
                </a:solidFill>
                <a:latin typeface="+mn-ea"/>
                <a:cs typeface="Meiryo UI" panose="020B0604030504040204" pitchFamily="50" charset="-128"/>
              </a:rPr>
              <a:t>MRO</a:t>
            </a:r>
            <a:r>
              <a:rPr lang="ja-JP" altLang="en-US" sz="1600" dirty="0">
                <a:solidFill>
                  <a:srgbClr val="2E3558"/>
                </a:solidFill>
                <a:latin typeface="+mn-ea"/>
                <a:cs typeface="Meiryo UI" panose="020B0604030504040204" pitchFamily="50" charset="-128"/>
              </a:rPr>
              <a:t>を実施することで得られるデータや知見を蓄積、活用し、顧客訴求力のある低燃費なエンジンの設計や開発等に活かすことにより、</a:t>
            </a:r>
            <a:r>
              <a:rPr lang="en-US" altLang="ja-JP" sz="1600" dirty="0">
                <a:solidFill>
                  <a:srgbClr val="2E3558"/>
                </a:solidFill>
                <a:latin typeface="+mn-ea"/>
                <a:cs typeface="Meiryo UI" panose="020B0604030504040204" pitchFamily="50" charset="-128"/>
              </a:rPr>
              <a:t>CO2</a:t>
            </a:r>
            <a:r>
              <a:rPr lang="ja-JP" altLang="en-US" sz="1600" dirty="0">
                <a:solidFill>
                  <a:srgbClr val="2E3558"/>
                </a:solidFill>
                <a:latin typeface="+mn-ea"/>
                <a:cs typeface="Meiryo UI" panose="020B0604030504040204" pitchFamily="50" charset="-128"/>
              </a:rPr>
              <a:t>排出量の削減がどの程度見込まれるか等について 、定量的または合理的な根拠に基づく見通しを記載ください</a:t>
            </a:r>
            <a:endParaRPr lang="en-US" altLang="ja-JP" sz="1600" dirty="0">
              <a:solidFill>
                <a:srgbClr val="2E3558"/>
              </a:solidFill>
              <a:latin typeface="+mn-ea"/>
              <a:cs typeface="Meiryo UI" panose="020B0604030504040204" pitchFamily="50" charset="-128"/>
            </a:endParaRPr>
          </a:p>
          <a:p>
            <a:pPr marL="69651" defTabSz="742950"/>
            <a:r>
              <a:rPr lang="ja-JP" altLang="en-US" sz="1600" dirty="0">
                <a:solidFill>
                  <a:srgbClr val="2E3558"/>
                </a:solidFill>
                <a:latin typeface="+mn-ea"/>
              </a:rPr>
              <a:t>・算出の前提となる数値・根拠・その掲載先等についても記載ください</a:t>
            </a:r>
            <a:endParaRPr lang="en-US" altLang="ja-JP" sz="1600" dirty="0">
              <a:solidFill>
                <a:srgbClr val="2E3558"/>
              </a:solidFill>
              <a:latin typeface="+mn-ea"/>
            </a:endParaRPr>
          </a:p>
          <a:p>
            <a:pPr marL="69651" defTabSz="742950"/>
            <a:r>
              <a:rPr lang="ja-JP" altLang="en-US" sz="1600" dirty="0">
                <a:solidFill>
                  <a:srgbClr val="2E3558"/>
                </a:solidFill>
                <a:latin typeface="+mn-ea"/>
              </a:rPr>
              <a:t>・本事業での対策を実施しなかった場合に想定される</a:t>
            </a:r>
            <a:r>
              <a:rPr lang="en-US" altLang="ja-JP" sz="1600" dirty="0">
                <a:solidFill>
                  <a:srgbClr val="2E3558"/>
                </a:solidFill>
                <a:latin typeface="ＭＳ Ｐゴシック" panose="020B0600070205080204" pitchFamily="50" charset="-128"/>
              </a:rPr>
              <a:t>CO2</a:t>
            </a:r>
            <a:r>
              <a:rPr lang="ja-JP" altLang="en-US" sz="1600" dirty="0">
                <a:solidFill>
                  <a:srgbClr val="2E3558"/>
                </a:solidFill>
                <a:latin typeface="+mn-ea"/>
              </a:rPr>
              <a:t>排出量、その算出式、前提となる考え方についても明記ください</a:t>
            </a:r>
            <a:endParaRPr lang="en-US" altLang="ja-JP" sz="1600" dirty="0">
              <a:solidFill>
                <a:srgbClr val="2E3558"/>
              </a:solidFill>
              <a:latin typeface="+mn-ea"/>
            </a:endParaRPr>
          </a:p>
        </p:txBody>
      </p:sp>
    </p:spTree>
    <p:extLst>
      <p:ext uri="{BB962C8B-B14F-4D97-AF65-F5344CB8AC3E}">
        <p14:creationId xmlns:p14="http://schemas.microsoft.com/office/powerpoint/2010/main" val="27443190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AF3A6-8E34-2F4D-EDC1-5E2E396C2D7C}"/>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BC7D9B87-3C2B-EA3F-5DFA-1F9243782F90}"/>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39" imgH="639" progId="TCLayout.ActiveDocument.1">
                  <p:embed/>
                </p:oleObj>
              </mc:Choice>
              <mc:Fallback>
                <p:oleObj name="think-cellスライド" r:id="rId4" imgW="639" imgH="639" progId="TCLayout.ActiveDocument.1">
                  <p:embed/>
                  <p:pic>
                    <p:nvPicPr>
                      <p:cNvPr id="5" name="think-cell data - do not delete" hidden="1">
                        <a:extLst>
                          <a:ext uri="{FF2B5EF4-FFF2-40B4-BE49-F238E27FC236}">
                            <a16:creationId xmlns:a16="http://schemas.microsoft.com/office/drawing/2014/main" id="{BC7D9B87-3C2B-EA3F-5DFA-1F9243782F9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5" name="Title 1">
            <a:extLst>
              <a:ext uri="{FF2B5EF4-FFF2-40B4-BE49-F238E27FC236}">
                <a16:creationId xmlns:a16="http://schemas.microsoft.com/office/drawing/2014/main" id="{2530F005-8CF0-5EE5-ABF2-E1BD273D4F69}"/>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lvl="0">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２．排出削減への貢献／</a:t>
            </a:r>
            <a:r>
              <a:rPr lang="ja-JP" altLang="en-US" sz="2000">
                <a:solidFill>
                  <a:srgbClr val="000000"/>
                </a:solidFill>
              </a:rPr>
              <a:t>（</a:t>
            </a:r>
            <a:r>
              <a:rPr lang="en-US" altLang="ja-JP" sz="2000">
                <a:solidFill>
                  <a:srgbClr val="000000"/>
                </a:solidFill>
              </a:rPr>
              <a:t>3</a:t>
            </a:r>
            <a:r>
              <a:rPr lang="ja-JP" altLang="en-US" sz="2000">
                <a:solidFill>
                  <a:srgbClr val="000000"/>
                </a:solidFill>
              </a:rPr>
              <a:t>）ＧＸ製品・サービスの社会実装への貢献</a:t>
            </a:r>
            <a:endParaRPr lang="en-US" sz="2000">
              <a:solidFill>
                <a:srgbClr val="000000"/>
              </a:solidFill>
            </a:endParaRPr>
          </a:p>
        </p:txBody>
      </p:sp>
      <p:sp>
        <p:nvSpPr>
          <p:cNvPr id="80" name="Title 1">
            <a:extLst>
              <a:ext uri="{FF2B5EF4-FFF2-40B4-BE49-F238E27FC236}">
                <a16:creationId xmlns:a16="http://schemas.microsoft.com/office/drawing/2014/main" id="{2DE7EEB4-7577-205C-7C72-855D5BF023C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ja-JP"/>
              <a:t>サプライチェーン全体でのＧＸを推進すべく、ＧＸ率先実行宣言を行っている</a:t>
            </a:r>
          </a:p>
        </p:txBody>
      </p:sp>
      <p:cxnSp>
        <p:nvCxnSpPr>
          <p:cNvPr id="2" name="直線コネクタ 1">
            <a:extLst>
              <a:ext uri="{FF2B5EF4-FFF2-40B4-BE49-F238E27FC236}">
                <a16:creationId xmlns:a16="http://schemas.microsoft.com/office/drawing/2014/main" id="{BCF3798C-0B76-F572-1CB3-D694F9BBDDA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TextBox 51">
            <a:extLst>
              <a:ext uri="{FF2B5EF4-FFF2-40B4-BE49-F238E27FC236}">
                <a16:creationId xmlns:a16="http://schemas.microsoft.com/office/drawing/2014/main" id="{53CB6412-098D-02BA-9C1A-8D88F16FB64D}"/>
              </a:ext>
            </a:extLst>
          </p:cNvPr>
          <p:cNvSpPr txBox="1"/>
          <p:nvPr/>
        </p:nvSpPr>
        <p:spPr>
          <a:xfrm>
            <a:off x="628650" y="1229402"/>
            <a:ext cx="10934700" cy="49805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indent="2580" defTabSz="742950">
              <a:defRPr/>
            </a:pPr>
            <a:r>
              <a:rPr lang="ja-JP" altLang="en-US" sz="1600">
                <a:solidFill>
                  <a:srgbClr val="2E3558"/>
                </a:solidFill>
                <a:latin typeface="+mj-ea"/>
                <a:cs typeface="Meiryo UI" panose="020B0604030504040204" pitchFamily="50" charset="-128"/>
              </a:rPr>
              <a:t>サプライチェーン全体でのＧＸを推進するためのＧＸ率先実行宣言を行っている場合、その内容について以下の項目を参考に具体的に</a:t>
            </a:r>
            <a:r>
              <a:rPr lang="ja-JP" altLang="en-US" sz="1600">
                <a:solidFill>
                  <a:srgbClr val="2E3558"/>
                </a:solidFill>
                <a:latin typeface="+mn-ea"/>
              </a:rPr>
              <a:t>記載ください</a:t>
            </a:r>
            <a:endParaRPr lang="en-US" altLang="ja-JP" sz="1600">
              <a:solidFill>
                <a:srgbClr val="2E3558"/>
              </a:solidFill>
              <a:latin typeface="+mn-ea"/>
            </a:endParaRPr>
          </a:p>
          <a:p>
            <a:pPr marL="69652" indent="2580" defTabSz="742950">
              <a:defRPr/>
            </a:pPr>
            <a:r>
              <a:rPr lang="ja-JP" altLang="en-US" sz="1200">
                <a:solidFill>
                  <a:srgbClr val="2E3558"/>
                </a:solidFill>
              </a:rPr>
              <a:t>・</a:t>
            </a:r>
            <a:r>
              <a:rPr lang="ja-JP" altLang="en-US" sz="1400">
                <a:solidFill>
                  <a:srgbClr val="2E3558"/>
                </a:solidFill>
              </a:rPr>
              <a:t>早期の社会実装に貢献する</a:t>
            </a:r>
            <a:r>
              <a:rPr lang="en-US" altLang="ja-JP" sz="1400">
                <a:solidFill>
                  <a:srgbClr val="2E3558"/>
                </a:solidFill>
              </a:rPr>
              <a:t>GX</a:t>
            </a:r>
            <a:r>
              <a:rPr lang="ja-JP" altLang="en-US" sz="1400">
                <a:solidFill>
                  <a:srgbClr val="2E3558"/>
                </a:solidFill>
              </a:rPr>
              <a:t>製品、貢献のための具体的な行動内容、サーキュラーエコノミーの推進について</a:t>
            </a:r>
            <a:endParaRPr lang="en-US" altLang="ja-JP" sz="1400">
              <a:solidFill>
                <a:srgbClr val="2E3558"/>
              </a:solidFill>
            </a:endParaRPr>
          </a:p>
          <a:p>
            <a:pPr marL="69652" indent="2580" defTabSz="742950">
              <a:defRPr/>
            </a:pPr>
            <a:r>
              <a:rPr lang="ja-JP" altLang="en-US" sz="1400">
                <a:solidFill>
                  <a:srgbClr val="2E3558"/>
                </a:solidFill>
                <a:latin typeface="+mn-ea"/>
              </a:rPr>
              <a:t>・</a:t>
            </a:r>
            <a:r>
              <a:rPr lang="en-US" altLang="ja-JP" sz="1400">
                <a:solidFill>
                  <a:srgbClr val="2E3558"/>
                </a:solidFill>
                <a:latin typeface="+mn-ea"/>
              </a:rPr>
              <a:t>Scope1</a:t>
            </a:r>
            <a:r>
              <a:rPr lang="ja-JP" altLang="en-US" sz="1400">
                <a:solidFill>
                  <a:srgbClr val="2E3558"/>
                </a:solidFill>
                <a:latin typeface="+mn-ea"/>
              </a:rPr>
              <a:t>～</a:t>
            </a:r>
            <a:r>
              <a:rPr lang="en-US" altLang="ja-JP" sz="1400">
                <a:solidFill>
                  <a:srgbClr val="2E3558"/>
                </a:solidFill>
                <a:latin typeface="+mn-ea"/>
              </a:rPr>
              <a:t>3</a:t>
            </a:r>
            <a:r>
              <a:rPr lang="ja-JP" altLang="en-US" sz="1400">
                <a:solidFill>
                  <a:srgbClr val="2E3558"/>
                </a:solidFill>
                <a:latin typeface="+mn-ea"/>
              </a:rPr>
              <a:t>の温室効果ガス削減目標の設定をしている場合、その内容及び目標に対する取組の関係性</a:t>
            </a:r>
            <a:endParaRPr lang="en-US" altLang="ja-JP" sz="1400">
              <a:solidFill>
                <a:srgbClr val="2E3558"/>
              </a:solidFill>
              <a:latin typeface="+mn-ea"/>
            </a:endParaRPr>
          </a:p>
          <a:p>
            <a:pPr marL="69652" indent="2580" defTabSz="742950">
              <a:defRPr/>
            </a:pPr>
            <a:r>
              <a:rPr lang="ja-JP" altLang="en-US" sz="1400">
                <a:solidFill>
                  <a:srgbClr val="2E3558"/>
                </a:solidFill>
              </a:rPr>
              <a:t>・</a:t>
            </a:r>
            <a:r>
              <a:rPr lang="en-US" altLang="ja-JP" sz="1400">
                <a:solidFill>
                  <a:srgbClr val="2E3558"/>
                </a:solidFill>
              </a:rPr>
              <a:t>GX</a:t>
            </a:r>
            <a:r>
              <a:rPr lang="ja-JP" altLang="en-US" sz="1400">
                <a:solidFill>
                  <a:srgbClr val="2E3558"/>
                </a:solidFill>
              </a:rPr>
              <a:t>製品の社会実装促進に向けた目標の設定をしている場合、その内容（時間軸・定量的目標）</a:t>
            </a:r>
            <a:endParaRPr lang="en-US" altLang="ja-JP" sz="1400">
              <a:solidFill>
                <a:srgbClr val="2E3558"/>
              </a:solidFill>
              <a:latin typeface="+mn-ea"/>
            </a:endParaRPr>
          </a:p>
        </p:txBody>
      </p:sp>
      <p:sp>
        <p:nvSpPr>
          <p:cNvPr id="3" name="正方形/長方形 2">
            <a:extLst>
              <a:ext uri="{FF2B5EF4-FFF2-40B4-BE49-F238E27FC236}">
                <a16:creationId xmlns:a16="http://schemas.microsoft.com/office/drawing/2014/main" id="{9D735B45-2858-09C8-709C-E60F458A8990}"/>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41178997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774720" y="1827160"/>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３．民間企業のみでは投資判断が真に困難な事業への適格性</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6FD590BE-1B23-E679-BEA9-79B9AAC6357F}"/>
              </a:ext>
            </a:extLst>
          </p:cNvPr>
          <p:cNvSpPr/>
          <p:nvPr/>
        </p:nvSpPr>
        <p:spPr>
          <a:xfrm flipH="1">
            <a:off x="8584263" y="172646"/>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35962242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think-cell data - do not delete" hidden="1">
            <a:extLst>
              <a:ext uri="{FF2B5EF4-FFF2-40B4-BE49-F238E27FC236}">
                <a16:creationId xmlns:a16="http://schemas.microsoft.com/office/drawing/2014/main" id="{5CB71D63-05B6-6B29-E8F6-CF51F00B2420}"/>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54" name="think-cell data - do not delete" hidden="1">
                        <a:extLst>
                          <a:ext uri="{FF2B5EF4-FFF2-40B4-BE49-F238E27FC236}">
                            <a16:creationId xmlns:a16="http://schemas.microsoft.com/office/drawing/2014/main" id="{5CB71D63-05B6-6B29-E8F6-CF51F00B2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53" name="グループ化 52">
            <a:extLst>
              <a:ext uri="{FF2B5EF4-FFF2-40B4-BE49-F238E27FC236}">
                <a16:creationId xmlns:a16="http://schemas.microsoft.com/office/drawing/2014/main" id="{7D8F6610-8BDC-0983-FC20-FF864B2926A2}"/>
              </a:ext>
            </a:extLst>
          </p:cNvPr>
          <p:cNvGrpSpPr/>
          <p:nvPr/>
        </p:nvGrpSpPr>
        <p:grpSpPr>
          <a:xfrm>
            <a:off x="765598" y="1894564"/>
            <a:ext cx="10660255" cy="2936556"/>
            <a:chOff x="765598" y="1894564"/>
            <a:chExt cx="10660255" cy="3325084"/>
          </a:xfrm>
        </p:grpSpPr>
        <p:sp>
          <p:nvSpPr>
            <p:cNvPr id="8" name="TextBox 39">
              <a:extLst>
                <a:ext uri="{FF2B5EF4-FFF2-40B4-BE49-F238E27FC236}">
                  <a16:creationId xmlns:a16="http://schemas.microsoft.com/office/drawing/2014/main" id="{53A6AB8E-4744-5005-C9A5-04D2E0DB34B2}"/>
                </a:ext>
              </a:extLst>
            </p:cNvPr>
            <p:cNvSpPr txBox="1"/>
            <p:nvPr/>
          </p:nvSpPr>
          <p:spPr>
            <a:xfrm>
              <a:off x="765598" y="1894564"/>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IRR</a:t>
              </a:r>
            </a:p>
            <a:p>
              <a:pPr marL="0" marR="0" lvl="0" indent="0" algn="l" defTabSz="914400" rtl="0" eaLnBrk="1" fontAlgn="auto" latinLnBrk="0" hangingPunct="1">
                <a:lnSpc>
                  <a:spcPct val="100000"/>
                </a:lnSpc>
                <a:spcBef>
                  <a:spcPts val="0"/>
                </a:spcBef>
                <a:spcAft>
                  <a:spcPts val="0"/>
                </a:spcAft>
                <a:buClrTx/>
                <a:buSzTx/>
                <a:buFontTx/>
                <a:buNone/>
                <a:tabLst>
                  <a:tab pos="177800" algn="l"/>
                </a:tabLst>
                <a:defRPr/>
              </a:pPr>
              <a: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Equity IRR</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Project IRR</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の</a:t>
              </a:r>
              <a:b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いずれに該当す</a:t>
              </a:r>
              <a: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るか明記すること</a:t>
              </a:r>
              <a:endParaRPr kumimoji="1" 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TextBox 40">
              <a:extLst>
                <a:ext uri="{FF2B5EF4-FFF2-40B4-BE49-F238E27FC236}">
                  <a16:creationId xmlns:a16="http://schemas.microsoft.com/office/drawing/2014/main" id="{D5E4CAE6-1F7E-ECE6-BB86-2B6A803A66A6}"/>
                </a:ext>
              </a:extLst>
            </p:cNvPr>
            <p:cNvSpPr txBox="1"/>
            <p:nvPr/>
          </p:nvSpPr>
          <p:spPr>
            <a:xfrm>
              <a:off x="765598" y="3038259"/>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投資回収期間</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 name="TextBox 39">
              <a:extLst>
                <a:ext uri="{FF2B5EF4-FFF2-40B4-BE49-F238E27FC236}">
                  <a16:creationId xmlns:a16="http://schemas.microsoft.com/office/drawing/2014/main" id="{4E69EAF5-CFA0-1C47-C2EA-A50AD868B5C5}"/>
                </a:ext>
              </a:extLst>
            </p:cNvPr>
            <p:cNvSpPr txBox="1"/>
            <p:nvPr/>
          </p:nvSpPr>
          <p:spPr>
            <a:xfrm>
              <a:off x="2193419"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 name="TextBox 40">
              <a:extLst>
                <a:ext uri="{FF2B5EF4-FFF2-40B4-BE49-F238E27FC236}">
                  <a16:creationId xmlns:a16="http://schemas.microsoft.com/office/drawing/2014/main" id="{463DCCC9-0BE3-4849-8F9B-A7ECE32F5EAC}"/>
                </a:ext>
              </a:extLst>
            </p:cNvPr>
            <p:cNvSpPr txBox="1"/>
            <p:nvPr/>
          </p:nvSpPr>
          <p:spPr>
            <a:xfrm>
              <a:off x="2193419"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4" name="TextBox 39">
              <a:extLst>
                <a:ext uri="{FF2B5EF4-FFF2-40B4-BE49-F238E27FC236}">
                  <a16:creationId xmlns:a16="http://schemas.microsoft.com/office/drawing/2014/main" id="{BACE2BB9-06B6-4364-F157-DBE7F39F368E}"/>
                </a:ext>
              </a:extLst>
            </p:cNvPr>
            <p:cNvSpPr txBox="1"/>
            <p:nvPr/>
          </p:nvSpPr>
          <p:spPr>
            <a:xfrm>
              <a:off x="3578897"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 name="TextBox 40">
              <a:extLst>
                <a:ext uri="{FF2B5EF4-FFF2-40B4-BE49-F238E27FC236}">
                  <a16:creationId xmlns:a16="http://schemas.microsoft.com/office/drawing/2014/main" id="{5CA606AE-A7B0-D4CD-6AA3-FC1EDE32E013}"/>
                </a:ext>
              </a:extLst>
            </p:cNvPr>
            <p:cNvSpPr txBox="1"/>
            <p:nvPr/>
          </p:nvSpPr>
          <p:spPr>
            <a:xfrm>
              <a:off x="3578897"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9" name="TextBox 39">
              <a:extLst>
                <a:ext uri="{FF2B5EF4-FFF2-40B4-BE49-F238E27FC236}">
                  <a16:creationId xmlns:a16="http://schemas.microsoft.com/office/drawing/2014/main" id="{617F5AE3-1EB6-7CF8-5CD4-71E0605AAB96}"/>
                </a:ext>
              </a:extLst>
            </p:cNvPr>
            <p:cNvSpPr txBox="1"/>
            <p:nvPr/>
          </p:nvSpPr>
          <p:spPr>
            <a:xfrm>
              <a:off x="4964374" y="1898662"/>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0" name="TextBox 40">
              <a:extLst>
                <a:ext uri="{FF2B5EF4-FFF2-40B4-BE49-F238E27FC236}">
                  <a16:creationId xmlns:a16="http://schemas.microsoft.com/office/drawing/2014/main" id="{F811B640-2A69-B230-DC9D-1CC41E59AC0E}"/>
                </a:ext>
              </a:extLst>
            </p:cNvPr>
            <p:cNvSpPr txBox="1"/>
            <p:nvPr/>
          </p:nvSpPr>
          <p:spPr>
            <a:xfrm>
              <a:off x="4964375"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6" name="TextBox 39">
              <a:extLst>
                <a:ext uri="{FF2B5EF4-FFF2-40B4-BE49-F238E27FC236}">
                  <a16:creationId xmlns:a16="http://schemas.microsoft.com/office/drawing/2014/main" id="{61D88752-68A7-D0DD-077E-83AFF48E7C33}"/>
                </a:ext>
              </a:extLst>
            </p:cNvPr>
            <p:cNvSpPr txBox="1"/>
            <p:nvPr/>
          </p:nvSpPr>
          <p:spPr>
            <a:xfrm>
              <a:off x="6349853" y="1894564"/>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marR="0" lvl="0" indent="-1778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7" name="TextBox 40">
              <a:extLst>
                <a:ext uri="{FF2B5EF4-FFF2-40B4-BE49-F238E27FC236}">
                  <a16:creationId xmlns:a16="http://schemas.microsoft.com/office/drawing/2014/main" id="{DEFBEA9D-F973-A617-A537-6B1854320136}"/>
                </a:ext>
              </a:extLst>
            </p:cNvPr>
            <p:cNvSpPr txBox="1"/>
            <p:nvPr/>
          </p:nvSpPr>
          <p:spPr>
            <a:xfrm>
              <a:off x="6349853" y="3038259"/>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marR="0" lvl="0" indent="-1778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TextBox 40">
              <a:extLst>
                <a:ext uri="{FF2B5EF4-FFF2-40B4-BE49-F238E27FC236}">
                  <a16:creationId xmlns:a16="http://schemas.microsoft.com/office/drawing/2014/main" id="{A73617A8-6A93-9005-875A-6D540D53D210}"/>
                </a:ext>
              </a:extLst>
            </p:cNvPr>
            <p:cNvSpPr txBox="1"/>
            <p:nvPr/>
          </p:nvSpPr>
          <p:spPr>
            <a:xfrm>
              <a:off x="765598" y="4175648"/>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研究・開発コスト</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TextBox 40">
              <a:extLst>
                <a:ext uri="{FF2B5EF4-FFF2-40B4-BE49-F238E27FC236}">
                  <a16:creationId xmlns:a16="http://schemas.microsoft.com/office/drawing/2014/main" id="{71D99FBD-B11D-AA62-57CB-54AA12F275FF}"/>
                </a:ext>
              </a:extLst>
            </p:cNvPr>
            <p:cNvSpPr txBox="1"/>
            <p:nvPr/>
          </p:nvSpPr>
          <p:spPr>
            <a:xfrm>
              <a:off x="2193419"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0" name="TextBox 40">
              <a:extLst>
                <a:ext uri="{FF2B5EF4-FFF2-40B4-BE49-F238E27FC236}">
                  <a16:creationId xmlns:a16="http://schemas.microsoft.com/office/drawing/2014/main" id="{9BEF8DD5-885A-2D7D-F14A-86EE94D2BB7E}"/>
                </a:ext>
              </a:extLst>
            </p:cNvPr>
            <p:cNvSpPr txBox="1"/>
            <p:nvPr/>
          </p:nvSpPr>
          <p:spPr>
            <a:xfrm>
              <a:off x="3578897"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1" name="TextBox 40">
              <a:extLst>
                <a:ext uri="{FF2B5EF4-FFF2-40B4-BE49-F238E27FC236}">
                  <a16:creationId xmlns:a16="http://schemas.microsoft.com/office/drawing/2014/main" id="{2FF990CE-A119-72AE-97A2-21D97B387736}"/>
                </a:ext>
              </a:extLst>
            </p:cNvPr>
            <p:cNvSpPr txBox="1"/>
            <p:nvPr/>
          </p:nvSpPr>
          <p:spPr>
            <a:xfrm>
              <a:off x="4964375"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2" name="TextBox 40">
              <a:extLst>
                <a:ext uri="{FF2B5EF4-FFF2-40B4-BE49-F238E27FC236}">
                  <a16:creationId xmlns:a16="http://schemas.microsoft.com/office/drawing/2014/main" id="{D784F567-1907-0CB6-55C7-78D058ACD0B8}"/>
                </a:ext>
              </a:extLst>
            </p:cNvPr>
            <p:cNvSpPr txBox="1"/>
            <p:nvPr/>
          </p:nvSpPr>
          <p:spPr>
            <a:xfrm>
              <a:off x="6349853" y="4175648"/>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marR="0" lvl="0" indent="-1778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cxnSp>
        <p:nvCxnSpPr>
          <p:cNvPr id="3" name="Straight Connector 22">
            <a:extLst>
              <a:ext uri="{FF2B5EF4-FFF2-40B4-BE49-F238E27FC236}">
                <a16:creationId xmlns:a16="http://schemas.microsoft.com/office/drawing/2014/main" id="{BBC3EA99-7C85-BB5F-F52E-0A85A34CE4DE}"/>
              </a:ext>
            </a:extLst>
          </p:cNvPr>
          <p:cNvCxnSpPr>
            <a:cxnSpLocks/>
          </p:cNvCxnSpPr>
          <p:nvPr/>
        </p:nvCxnSpPr>
        <p:spPr>
          <a:xfrm>
            <a:off x="76559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34">
            <a:extLst>
              <a:ext uri="{FF2B5EF4-FFF2-40B4-BE49-F238E27FC236}">
                <a16:creationId xmlns:a16="http://schemas.microsoft.com/office/drawing/2014/main" id="{49B661E2-6A69-7566-6A43-D4F8CF92D1D4}"/>
              </a:ext>
            </a:extLst>
          </p:cNvPr>
          <p:cNvSpPr txBox="1"/>
          <p:nvPr/>
        </p:nvSpPr>
        <p:spPr>
          <a:xfrm>
            <a:off x="765598"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基準</a:t>
            </a:r>
            <a:endParaRPr kumimoji="1" 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３．民間企業のみでは投資判断が真に困難な事業への適格性／</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）経済的基準</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補助を前提としない場合は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であったが、補助対象となることで</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となる見込み</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14" name="Straight Connector 22">
            <a:extLst>
              <a:ext uri="{FF2B5EF4-FFF2-40B4-BE49-F238E27FC236}">
                <a16:creationId xmlns:a16="http://schemas.microsoft.com/office/drawing/2014/main" id="{CA40F6C2-2C0E-5583-53DE-4539681073A6}"/>
              </a:ext>
            </a:extLst>
          </p:cNvPr>
          <p:cNvCxnSpPr>
            <a:cxnSpLocks/>
          </p:cNvCxnSpPr>
          <p:nvPr/>
        </p:nvCxnSpPr>
        <p:spPr>
          <a:xfrm>
            <a:off x="219341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TextBox 34">
            <a:extLst>
              <a:ext uri="{FF2B5EF4-FFF2-40B4-BE49-F238E27FC236}">
                <a16:creationId xmlns:a16="http://schemas.microsoft.com/office/drawing/2014/main" id="{D24EFBCA-7A77-6324-EC29-5A0D032E476F}"/>
              </a:ext>
            </a:extLst>
          </p:cNvPr>
          <p:cNvSpPr txBox="1"/>
          <p:nvPr/>
        </p:nvSpPr>
        <p:spPr>
          <a:xfrm>
            <a:off x="2193419"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補助がない場合</a:t>
            </a:r>
            <a:endParaRPr kumimoji="1" lang="zh-TW"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2" name="Straight Connector 22">
            <a:extLst>
              <a:ext uri="{FF2B5EF4-FFF2-40B4-BE49-F238E27FC236}">
                <a16:creationId xmlns:a16="http://schemas.microsoft.com/office/drawing/2014/main" id="{B45667A8-95E8-3636-DCD4-BC1AC5347DB0}"/>
              </a:ext>
            </a:extLst>
          </p:cNvPr>
          <p:cNvCxnSpPr>
            <a:cxnSpLocks/>
          </p:cNvCxnSpPr>
          <p:nvPr/>
        </p:nvCxnSpPr>
        <p:spPr>
          <a:xfrm>
            <a:off x="3578897"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34">
            <a:extLst>
              <a:ext uri="{FF2B5EF4-FFF2-40B4-BE49-F238E27FC236}">
                <a16:creationId xmlns:a16="http://schemas.microsoft.com/office/drawing/2014/main" id="{B0404232-819A-E4A3-4D0D-6F90F0F7585D}"/>
              </a:ext>
            </a:extLst>
          </p:cNvPr>
          <p:cNvSpPr txBox="1"/>
          <p:nvPr/>
        </p:nvSpPr>
        <p:spPr>
          <a:xfrm>
            <a:off x="3578897"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補助がある場合</a:t>
            </a:r>
            <a:endParaRPr kumimoji="1" lang="zh-TW"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7" name="Straight Connector 22">
            <a:extLst>
              <a:ext uri="{FF2B5EF4-FFF2-40B4-BE49-F238E27FC236}">
                <a16:creationId xmlns:a16="http://schemas.microsoft.com/office/drawing/2014/main" id="{7FD102AB-D069-68F1-0FB6-FE1881BE0184}"/>
              </a:ext>
            </a:extLst>
          </p:cNvPr>
          <p:cNvCxnSpPr>
            <a:cxnSpLocks/>
          </p:cNvCxnSpPr>
          <p:nvPr/>
        </p:nvCxnSpPr>
        <p:spPr>
          <a:xfrm>
            <a:off x="4964375"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8" name="TextBox 34">
            <a:extLst>
              <a:ext uri="{FF2B5EF4-FFF2-40B4-BE49-F238E27FC236}">
                <a16:creationId xmlns:a16="http://schemas.microsoft.com/office/drawing/2014/main" id="{BBB90D36-10CB-D03B-7CC5-08C914D441E1}"/>
              </a:ext>
            </a:extLst>
          </p:cNvPr>
          <p:cNvSpPr txBox="1"/>
          <p:nvPr/>
        </p:nvSpPr>
        <p:spPr>
          <a:xfrm>
            <a:off x="4964375"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自社の基準値</a:t>
            </a:r>
            <a:endParaRPr kumimoji="1" lang="zh-TW"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4" name="Straight Connector 22">
            <a:extLst>
              <a:ext uri="{FF2B5EF4-FFF2-40B4-BE49-F238E27FC236}">
                <a16:creationId xmlns:a16="http://schemas.microsoft.com/office/drawing/2014/main" id="{AE9FBFA3-B87D-2B33-D372-6A858D93D2B2}"/>
              </a:ext>
            </a:extLst>
          </p:cNvPr>
          <p:cNvCxnSpPr>
            <a:cxnSpLocks/>
          </p:cNvCxnSpPr>
          <p:nvPr/>
        </p:nvCxnSpPr>
        <p:spPr>
          <a:xfrm>
            <a:off x="6349853" y="1833495"/>
            <a:ext cx="506874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F783D534-D2F6-4E0C-0C16-74CE0C2AC8A8}"/>
              </a:ext>
            </a:extLst>
          </p:cNvPr>
          <p:cNvSpPr txBox="1"/>
          <p:nvPr/>
        </p:nvSpPr>
        <p:spPr>
          <a:xfrm>
            <a:off x="6349853" y="1578059"/>
            <a:ext cx="5068749"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導出過程（計算式により、定量的に記載すること）</a:t>
            </a:r>
            <a:endParaRPr kumimoji="1" lang="zh-TW"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正方形/長方形 8">
            <a:extLst>
              <a:ext uri="{FF2B5EF4-FFF2-40B4-BE49-F238E27FC236}">
                <a16:creationId xmlns:a16="http://schemas.microsoft.com/office/drawing/2014/main" id="{E4B881E6-EBEE-039A-1363-7227A4CBA30F}"/>
              </a:ext>
            </a:extLst>
          </p:cNvPr>
          <p:cNvSpPr/>
          <p:nvPr/>
        </p:nvSpPr>
        <p:spPr>
          <a:xfrm>
            <a:off x="6436486" y="3986851"/>
            <a:ext cx="4716000" cy="2700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審査基</a:t>
            </a:r>
            <a:r>
              <a:rPr kumimoji="1" lang="ja-JP" altLang="en-US" sz="1400" b="0" i="0" u="none" strike="sng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準</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のイメージ</a:t>
            </a:r>
            <a:endParaRPr kumimoji="1" lang="en-US" altLang="ja-JP"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補助がない場合及び補助がある場合の赤枠を両方とも満たすこと</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1" fontAlgn="auto" latinLnBrk="0" hangingPunct="1">
              <a:lnSpc>
                <a:spcPct val="100000"/>
              </a:lnSpc>
              <a:spcBef>
                <a:spcPts val="60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凡例：〇基準値に達する、✕基準値に達しない</a:t>
            </a:r>
            <a:endParaRPr kumimoji="1" 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21" name="表 25">
            <a:extLst>
              <a:ext uri="{FF2B5EF4-FFF2-40B4-BE49-F238E27FC236}">
                <a16:creationId xmlns:a16="http://schemas.microsoft.com/office/drawing/2014/main" id="{3A385799-A9CD-302D-6802-9BF964F6C280}"/>
              </a:ext>
            </a:extLst>
          </p:cNvPr>
          <p:cNvGraphicFramePr>
            <a:graphicFrameLocks noGrp="1"/>
          </p:cNvGraphicFramePr>
          <p:nvPr/>
        </p:nvGraphicFramePr>
        <p:xfrm>
          <a:off x="6556249" y="4831121"/>
          <a:ext cx="3384000" cy="1795200"/>
        </p:xfrm>
        <a:graphic>
          <a:graphicData uri="http://schemas.openxmlformats.org/drawingml/2006/table">
            <a:tbl>
              <a:tblPr firstRow="1" bandRow="1">
                <a:tableStyleId>{5C22544A-7EE6-4342-B048-85BDC9FD1C3A}</a:tableStyleId>
              </a:tblPr>
              <a:tblGrid>
                <a:gridCol w="540000">
                  <a:extLst>
                    <a:ext uri="{9D8B030D-6E8A-4147-A177-3AD203B41FA5}">
                      <a16:colId xmlns:a16="http://schemas.microsoft.com/office/drawing/2014/main" val="1541622440"/>
                    </a:ext>
                  </a:extLst>
                </a:gridCol>
                <a:gridCol w="936000">
                  <a:extLst>
                    <a:ext uri="{9D8B030D-6E8A-4147-A177-3AD203B41FA5}">
                      <a16:colId xmlns:a16="http://schemas.microsoft.com/office/drawing/2014/main" val="1048493979"/>
                    </a:ext>
                  </a:extLst>
                </a:gridCol>
                <a:gridCol w="432000">
                  <a:extLst>
                    <a:ext uri="{9D8B030D-6E8A-4147-A177-3AD203B41FA5}">
                      <a16:colId xmlns:a16="http://schemas.microsoft.com/office/drawing/2014/main" val="79989130"/>
                    </a:ext>
                  </a:extLst>
                </a:gridCol>
                <a:gridCol w="540000">
                  <a:extLst>
                    <a:ext uri="{9D8B030D-6E8A-4147-A177-3AD203B41FA5}">
                      <a16:colId xmlns:a16="http://schemas.microsoft.com/office/drawing/2014/main" val="3555249619"/>
                    </a:ext>
                  </a:extLst>
                </a:gridCol>
                <a:gridCol w="936000">
                  <a:extLst>
                    <a:ext uri="{9D8B030D-6E8A-4147-A177-3AD203B41FA5}">
                      <a16:colId xmlns:a16="http://schemas.microsoft.com/office/drawing/2014/main" val="1863338362"/>
                    </a:ext>
                  </a:extLst>
                </a:gridCol>
              </a:tblGrid>
              <a:tr h="144000">
                <a:tc gridSpan="2">
                  <a:txBody>
                    <a:bodyPr/>
                    <a:lstStyle/>
                    <a:p>
                      <a:pPr algn="ctr"/>
                      <a:r>
                        <a:rPr lang="ja-JP" altLang="en-US" sz="1000">
                          <a:latin typeface="Meiryo UI" panose="020B0604030504040204" pitchFamily="50" charset="-128"/>
                          <a:ea typeface="Meiryo UI" panose="020B0604030504040204" pitchFamily="50" charset="-128"/>
                        </a:rPr>
                        <a:t>補助がない場合</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p>
                  </a:txBody>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ja-JP" altLang="en-US" sz="1000">
                          <a:solidFill>
                            <a:schemeClr val="bg1"/>
                          </a:solidFill>
                          <a:latin typeface="Meiryo UI" panose="020B0604030504040204" pitchFamily="50" charset="-128"/>
                          <a:ea typeface="Meiryo UI" panose="020B0604030504040204" pitchFamily="50" charset="-128"/>
                        </a:rPr>
                        <a:t>補助がある場合</a:t>
                      </a:r>
                      <a:endParaRPr lang="en-US" sz="1000">
                        <a:solidFill>
                          <a:schemeClr val="bg1"/>
                        </a:solidFill>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solidFill>
                          <a:schemeClr val="bg1"/>
                        </a:solidFill>
                      </a:endParaRPr>
                    </a:p>
                  </a:txBody>
                  <a:tcPr>
                    <a:solidFill>
                      <a:schemeClr val="tx1">
                        <a:lumMod val="50000"/>
                        <a:lumOff val="50000"/>
                      </a:schemeClr>
                    </a:solidFill>
                  </a:tcPr>
                </a:tc>
                <a:extLst>
                  <a:ext uri="{0D108BD9-81ED-4DB2-BD59-A6C34878D82A}">
                    <a16:rowId xmlns:a16="http://schemas.microsoft.com/office/drawing/2014/main" val="3866111226"/>
                  </a:ext>
                </a:extLst>
              </a:tr>
              <a:tr h="144000">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72930237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2983339503"/>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4158115606"/>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446452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01247129"/>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いずれか又は両方とも</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rowSpan="2"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12277120"/>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hMerge="1"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4052775"/>
                  </a:ext>
                </a:extLst>
              </a:tr>
            </a:tbl>
          </a:graphicData>
        </a:graphic>
      </p:graphicFrame>
      <p:cxnSp>
        <p:nvCxnSpPr>
          <p:cNvPr id="10" name="直線矢印コネクタ 9">
            <a:extLst>
              <a:ext uri="{FF2B5EF4-FFF2-40B4-BE49-F238E27FC236}">
                <a16:creationId xmlns:a16="http://schemas.microsoft.com/office/drawing/2014/main" id="{1B5BD8E6-F1AB-B348-A7EF-E139DE30E82E}"/>
              </a:ext>
            </a:extLst>
          </p:cNvPr>
          <p:cNvCxnSpPr>
            <a:cxnSpLocks/>
          </p:cNvCxnSpPr>
          <p:nvPr/>
        </p:nvCxnSpPr>
        <p:spPr>
          <a:xfrm>
            <a:off x="8034879" y="5839751"/>
            <a:ext cx="439321"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2ECCDDE0-72DB-70DB-39E0-98040723B3CB}"/>
              </a:ext>
            </a:extLst>
          </p:cNvPr>
          <p:cNvSpPr/>
          <p:nvPr/>
        </p:nvSpPr>
        <p:spPr>
          <a:xfrm>
            <a:off x="7686155" y="5710681"/>
            <a:ext cx="311611"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正方形/長方形 12">
            <a:extLst>
              <a:ext uri="{FF2B5EF4-FFF2-40B4-BE49-F238E27FC236}">
                <a16:creationId xmlns:a16="http://schemas.microsoft.com/office/drawing/2014/main" id="{369606ED-E313-5E58-ECD9-4257C84F03A6}"/>
              </a:ext>
            </a:extLst>
          </p:cNvPr>
          <p:cNvSpPr/>
          <p:nvPr/>
        </p:nvSpPr>
        <p:spPr>
          <a:xfrm>
            <a:off x="8437087" y="5710681"/>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正方形/長方形 17">
            <a:extLst>
              <a:ext uri="{FF2B5EF4-FFF2-40B4-BE49-F238E27FC236}">
                <a16:creationId xmlns:a16="http://schemas.microsoft.com/office/drawing/2014/main" id="{DF6294FB-199E-E7B9-CE22-FE098282DAC9}"/>
              </a:ext>
            </a:extLst>
          </p:cNvPr>
          <p:cNvSpPr/>
          <p:nvPr/>
        </p:nvSpPr>
        <p:spPr>
          <a:xfrm>
            <a:off x="8480714" y="5886387"/>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2" name="直線矢印コネクタ 31">
            <a:extLst>
              <a:ext uri="{FF2B5EF4-FFF2-40B4-BE49-F238E27FC236}">
                <a16:creationId xmlns:a16="http://schemas.microsoft.com/office/drawing/2014/main" id="{C4CDC373-E73C-2482-394D-351C1E0D9119}"/>
              </a:ext>
            </a:extLst>
          </p:cNvPr>
          <p:cNvCxnSpPr>
            <a:cxnSpLocks/>
          </p:cNvCxnSpPr>
          <p:nvPr/>
        </p:nvCxnSpPr>
        <p:spPr>
          <a:xfrm>
            <a:off x="8034879" y="5839751"/>
            <a:ext cx="439321" cy="576000"/>
          </a:xfrm>
          <a:prstGeom prst="bentConnector3">
            <a:avLst>
              <a:gd name="adj1" fmla="val 50000"/>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46">
            <a:extLst>
              <a:ext uri="{FF2B5EF4-FFF2-40B4-BE49-F238E27FC236}">
                <a16:creationId xmlns:a16="http://schemas.microsoft.com/office/drawing/2014/main" id="{57D0C63D-DA7A-DE5B-1784-2B5A460E85BF}"/>
              </a:ext>
            </a:extLst>
          </p:cNvPr>
          <p:cNvCxnSpPr>
            <a:cxnSpLocks/>
          </p:cNvCxnSpPr>
          <p:nvPr/>
        </p:nvCxnSpPr>
        <p:spPr>
          <a:xfrm>
            <a:off x="8028737" y="5397858"/>
            <a:ext cx="2268000"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正方形/長方形 47">
            <a:extLst>
              <a:ext uri="{FF2B5EF4-FFF2-40B4-BE49-F238E27FC236}">
                <a16:creationId xmlns:a16="http://schemas.microsoft.com/office/drawing/2014/main" id="{514D727C-0AD1-827C-D5DF-A7ECD4841410}"/>
              </a:ext>
            </a:extLst>
          </p:cNvPr>
          <p:cNvSpPr/>
          <p:nvPr/>
        </p:nvSpPr>
        <p:spPr>
          <a:xfrm>
            <a:off x="7686155" y="5487086"/>
            <a:ext cx="311611"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9" name="正方形/長方形 48">
            <a:extLst>
              <a:ext uri="{FF2B5EF4-FFF2-40B4-BE49-F238E27FC236}">
                <a16:creationId xmlns:a16="http://schemas.microsoft.com/office/drawing/2014/main" id="{E0DD29C9-F87B-090D-65D0-32F6D8DFD651}"/>
              </a:ext>
            </a:extLst>
          </p:cNvPr>
          <p:cNvSpPr/>
          <p:nvPr/>
        </p:nvSpPr>
        <p:spPr>
          <a:xfrm>
            <a:off x="10270457" y="5284215"/>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審査基準を</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満たさない</a:t>
            </a:r>
            <a:endParaRPr kumimoji="1" 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55" name="直線矢印コネクタ 54">
            <a:extLst>
              <a:ext uri="{FF2B5EF4-FFF2-40B4-BE49-F238E27FC236}">
                <a16:creationId xmlns:a16="http://schemas.microsoft.com/office/drawing/2014/main" id="{A2F95F48-6D53-D3FC-8286-F0E629073009}"/>
              </a:ext>
            </a:extLst>
          </p:cNvPr>
          <p:cNvCxnSpPr>
            <a:cxnSpLocks/>
          </p:cNvCxnSpPr>
          <p:nvPr/>
        </p:nvCxnSpPr>
        <p:spPr>
          <a:xfrm>
            <a:off x="9940249" y="5848343"/>
            <a:ext cx="356488"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FF953BCB-54EB-674A-C5EB-78FECA0BB89C}"/>
              </a:ext>
            </a:extLst>
          </p:cNvPr>
          <p:cNvSpPr/>
          <p:nvPr/>
        </p:nvSpPr>
        <p:spPr>
          <a:xfrm>
            <a:off x="10296737" y="5733636"/>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審査基準を</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満たす</a:t>
            </a:r>
            <a:endParaRPr kumimoji="1" 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cxnSp>
        <p:nvCxnSpPr>
          <p:cNvPr id="62" name="直線矢印コネクタ 61">
            <a:extLst>
              <a:ext uri="{FF2B5EF4-FFF2-40B4-BE49-F238E27FC236}">
                <a16:creationId xmlns:a16="http://schemas.microsoft.com/office/drawing/2014/main" id="{F6100DB7-B253-C122-57C4-871F5016C7EA}"/>
              </a:ext>
            </a:extLst>
          </p:cNvPr>
          <p:cNvCxnSpPr>
            <a:cxnSpLocks/>
          </p:cNvCxnSpPr>
          <p:nvPr/>
        </p:nvCxnSpPr>
        <p:spPr>
          <a:xfrm>
            <a:off x="9940249" y="6400664"/>
            <a:ext cx="362692"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3" name="正方形/長方形 62">
            <a:extLst>
              <a:ext uri="{FF2B5EF4-FFF2-40B4-BE49-F238E27FC236}">
                <a16:creationId xmlns:a16="http://schemas.microsoft.com/office/drawing/2014/main" id="{DD8255A2-0E98-0EA0-A302-0C5121CCD64D}"/>
              </a:ext>
            </a:extLst>
          </p:cNvPr>
          <p:cNvSpPr/>
          <p:nvPr/>
        </p:nvSpPr>
        <p:spPr>
          <a:xfrm>
            <a:off x="10302941" y="6285957"/>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審査基準を</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満たさない</a:t>
            </a:r>
            <a:endParaRPr kumimoji="1" 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7" name="グループ化 6">
            <a:extLst>
              <a:ext uri="{FF2B5EF4-FFF2-40B4-BE49-F238E27FC236}">
                <a16:creationId xmlns:a16="http://schemas.microsoft.com/office/drawing/2014/main" id="{1F2D26B4-78ED-EF06-5028-86E09CA01556}"/>
              </a:ext>
            </a:extLst>
          </p:cNvPr>
          <p:cNvGrpSpPr/>
          <p:nvPr/>
        </p:nvGrpSpPr>
        <p:grpSpPr>
          <a:xfrm>
            <a:off x="765598" y="1204814"/>
            <a:ext cx="5184000" cy="288000"/>
            <a:chOff x="156000" y="1879963"/>
            <a:chExt cx="5760000" cy="288000"/>
          </a:xfrm>
        </p:grpSpPr>
        <p:sp>
          <p:nvSpPr>
            <p:cNvPr id="19" name="正方形/長方形 18">
              <a:extLst>
                <a:ext uri="{FF2B5EF4-FFF2-40B4-BE49-F238E27FC236}">
                  <a16:creationId xmlns:a16="http://schemas.microsoft.com/office/drawing/2014/main" id="{DAAE4DE1-CFC6-7150-2EA1-01D2760BD3C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1400" b="1" i="1"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投資判断基準</a:t>
              </a:r>
            </a:p>
          </p:txBody>
        </p:sp>
        <p:cxnSp>
          <p:nvCxnSpPr>
            <p:cNvPr id="20" name="直線コネクタ 19">
              <a:extLst>
                <a:ext uri="{FF2B5EF4-FFF2-40B4-BE49-F238E27FC236}">
                  <a16:creationId xmlns:a16="http://schemas.microsoft.com/office/drawing/2014/main" id="{435FDC45-0491-8E26-5A59-82D7B229802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1" name="グループ化 30">
            <a:extLst>
              <a:ext uri="{FF2B5EF4-FFF2-40B4-BE49-F238E27FC236}">
                <a16:creationId xmlns:a16="http://schemas.microsoft.com/office/drawing/2014/main" id="{DEEC365F-F341-ED6D-7EDA-31ED52C0C6AC}"/>
              </a:ext>
            </a:extLst>
          </p:cNvPr>
          <p:cNvGrpSpPr/>
          <p:nvPr/>
        </p:nvGrpSpPr>
        <p:grpSpPr>
          <a:xfrm>
            <a:off x="765598" y="4879487"/>
            <a:ext cx="5184000" cy="288000"/>
            <a:chOff x="156000" y="1879963"/>
            <a:chExt cx="5760000" cy="288000"/>
          </a:xfrm>
        </p:grpSpPr>
        <p:sp>
          <p:nvSpPr>
            <p:cNvPr id="33" name="正方形/長方形 32">
              <a:extLst>
                <a:ext uri="{FF2B5EF4-FFF2-40B4-BE49-F238E27FC236}">
                  <a16:creationId xmlns:a16="http://schemas.microsoft.com/office/drawing/2014/main" id="{140DD3C5-ED8A-8FE1-0BFD-8474A638943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1"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その他の投資判断基準</a:t>
              </a:r>
            </a:p>
          </p:txBody>
        </p:sp>
        <p:cxnSp>
          <p:nvCxnSpPr>
            <p:cNvPr id="38" name="直線コネクタ 37">
              <a:extLst>
                <a:ext uri="{FF2B5EF4-FFF2-40B4-BE49-F238E27FC236}">
                  <a16:creationId xmlns:a16="http://schemas.microsoft.com/office/drawing/2014/main" id="{ECC5B974-7238-150C-D75F-24BA8D8E44A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4" name="TextBox 24">
            <a:extLst>
              <a:ext uri="{FF2B5EF4-FFF2-40B4-BE49-F238E27FC236}">
                <a16:creationId xmlns:a16="http://schemas.microsoft.com/office/drawing/2014/main" id="{998937A7-666B-84AE-33D0-7275EC0AC9EE}"/>
              </a:ext>
            </a:extLst>
          </p:cNvPr>
          <p:cNvSpPr txBox="1"/>
          <p:nvPr/>
        </p:nvSpPr>
        <p:spPr>
          <a:xfrm>
            <a:off x="765596" y="5238214"/>
            <a:ext cx="53304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648000" marR="0" lvl="2"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45" name="TextBox 51">
            <a:extLst>
              <a:ext uri="{FF2B5EF4-FFF2-40B4-BE49-F238E27FC236}">
                <a16:creationId xmlns:a16="http://schemas.microsoft.com/office/drawing/2014/main" id="{FEB19F37-5FC5-2CC5-AB29-7C4273F42AF0}"/>
              </a:ext>
            </a:extLst>
          </p:cNvPr>
          <p:cNvSpPr txBox="1"/>
          <p:nvPr/>
        </p:nvSpPr>
        <p:spPr>
          <a:xfrm>
            <a:off x="1988951" y="5252716"/>
            <a:ext cx="3960647" cy="83940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3175"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自社における投資判断の考え方、本事業実施による影響及びその導出過程を定量的な観点も</a:t>
            </a:r>
            <a:b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含め記載ください</a:t>
            </a:r>
          </a:p>
        </p:txBody>
      </p:sp>
      <p:sp>
        <p:nvSpPr>
          <p:cNvPr id="46" name="TextBox 51">
            <a:extLst>
              <a:ext uri="{FF2B5EF4-FFF2-40B4-BE49-F238E27FC236}">
                <a16:creationId xmlns:a16="http://schemas.microsoft.com/office/drawing/2014/main" id="{B51E98E5-73F4-5074-631A-75FB761DD8C3}"/>
              </a:ext>
            </a:extLst>
          </p:cNvPr>
          <p:cNvSpPr txBox="1"/>
          <p:nvPr/>
        </p:nvSpPr>
        <p:spPr>
          <a:xfrm>
            <a:off x="2389206" y="1963236"/>
            <a:ext cx="8878671" cy="23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事業計画が、補助を前提としない場合には、投資計画の</a:t>
            </a:r>
            <a: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IRR</a:t>
            </a: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t>
            </a:r>
            <a: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internal rate of return</a:t>
            </a: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：内部利益率）や</a:t>
            </a:r>
            <a:b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投資回収期間、研究・開発コスト等が投資判断に至る水準には達しないが、</a:t>
            </a:r>
            <a:b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補助対象となることで投資判断に至る水準に達する計画であるなど、</a:t>
            </a:r>
            <a:b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民間企業のみでは経済性の確保が困難な計画となっていることを示してください</a:t>
            </a:r>
            <a:b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（右下の「審査基準のイメージ」を参照）</a:t>
            </a: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IRR</a:t>
            </a: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や投資回収期間以外に、自社の投資判断において重視している基準があれば、その基準の補助がない場合／ある場合の数値を記載ください</a:t>
            </a:r>
          </a:p>
        </p:txBody>
      </p:sp>
      <p:sp>
        <p:nvSpPr>
          <p:cNvPr id="2" name="正方形/長方形 1">
            <a:extLst>
              <a:ext uri="{FF2B5EF4-FFF2-40B4-BE49-F238E27FC236}">
                <a16:creationId xmlns:a16="http://schemas.microsoft.com/office/drawing/2014/main" id="{919F51C3-B6B6-C2F8-6D8E-96917EA302F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lang="ja-JP" altLang="en-US" sz="2000" dirty="0">
                <a:solidFill>
                  <a:prstClr val="black"/>
                </a:solidFill>
                <a:latin typeface="Meiryo UI" panose="020B0604030504040204" pitchFamily="50" charset="-128"/>
                <a:ea typeface="Meiryo UI" panose="020B0604030504040204" pitchFamily="50" charset="-128"/>
              </a:rPr>
              <a:t>基礎</a:t>
            </a:r>
            <a:endParaRPr kumimoji="0"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6529201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３．民間企業のみでは投資判断が真に困難な事業への適格性／</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2</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）技術的基準</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の観点から、実施する実証実験の内容は先進性を有する</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9" name="TextBox 35" descr="ｔ">
            <a:extLst>
              <a:ext uri="{FF2B5EF4-FFF2-40B4-BE49-F238E27FC236}">
                <a16:creationId xmlns:a16="http://schemas.microsoft.com/office/drawing/2014/main" id="{86592024-6AEC-E6A6-0502-741CE9482E85}"/>
              </a:ext>
            </a:extLst>
          </p:cNvPr>
          <p:cNvSpPr txBox="1"/>
          <p:nvPr/>
        </p:nvSpPr>
        <p:spPr>
          <a:xfrm>
            <a:off x="765598" y="2060451"/>
            <a:ext cx="5184000" cy="1641958"/>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（設定根拠）</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20" name="TextBox 35" descr="ｔ">
            <a:extLst>
              <a:ext uri="{FF2B5EF4-FFF2-40B4-BE49-F238E27FC236}">
                <a16:creationId xmlns:a16="http://schemas.microsoft.com/office/drawing/2014/main" id="{3BDF1C5A-B13B-874E-453F-A24EE0E62985}"/>
              </a:ext>
            </a:extLst>
          </p:cNvPr>
          <p:cNvSpPr txBox="1"/>
          <p:nvPr/>
        </p:nvSpPr>
        <p:spPr>
          <a:xfrm>
            <a:off x="765598" y="1572901"/>
            <a:ext cx="3998869"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TRL</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 name="TextBox 35" descr="ｔ">
            <a:extLst>
              <a:ext uri="{FF2B5EF4-FFF2-40B4-BE49-F238E27FC236}">
                <a16:creationId xmlns:a16="http://schemas.microsoft.com/office/drawing/2014/main" id="{9B214298-023A-0520-F372-807F8D84F990}"/>
              </a:ext>
            </a:extLst>
          </p:cNvPr>
          <p:cNvSpPr txBox="1"/>
          <p:nvPr/>
        </p:nvSpPr>
        <p:spPr>
          <a:xfrm>
            <a:off x="6231521" y="1628300"/>
            <a:ext cx="5323912" cy="260987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grpSp>
        <p:nvGrpSpPr>
          <p:cNvPr id="5" name="グループ化 4">
            <a:extLst>
              <a:ext uri="{FF2B5EF4-FFF2-40B4-BE49-F238E27FC236}">
                <a16:creationId xmlns:a16="http://schemas.microsoft.com/office/drawing/2014/main" id="{62EABAE4-0467-FB78-63EE-F43520141557}"/>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3799E601-2193-BE27-DDE2-CE284AE77BE3}"/>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TRL</a:t>
              </a:r>
              <a:r>
                <a:rPr kumimoji="0"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Technology Readiness Level</a:t>
              </a:r>
              <a:r>
                <a:rPr kumimoji="0"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cxnSp>
          <p:nvCxnSpPr>
            <p:cNvPr id="9" name="直線コネクタ 8">
              <a:extLst>
                <a:ext uri="{FF2B5EF4-FFF2-40B4-BE49-F238E27FC236}">
                  <a16:creationId xmlns:a16="http://schemas.microsoft.com/office/drawing/2014/main" id="{076DE088-5B9E-E177-ED9D-0EDC5905C171}"/>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4B64B03F-3817-7665-65D4-434DCD01A1CC}"/>
              </a:ext>
            </a:extLst>
          </p:cNvPr>
          <p:cNvGrpSpPr/>
          <p:nvPr/>
        </p:nvGrpSpPr>
        <p:grpSpPr>
          <a:xfrm>
            <a:off x="6239438" y="1204814"/>
            <a:ext cx="5184000" cy="288000"/>
            <a:chOff x="156000" y="1879963"/>
            <a:chExt cx="5760000" cy="288000"/>
          </a:xfrm>
        </p:grpSpPr>
        <p:sp>
          <p:nvSpPr>
            <p:cNvPr id="13" name="正方形/長方形 12">
              <a:extLst>
                <a:ext uri="{FF2B5EF4-FFF2-40B4-BE49-F238E27FC236}">
                  <a16:creationId xmlns:a16="http://schemas.microsoft.com/office/drawing/2014/main" id="{A1421886-3FF6-D265-030B-17CEAE4E038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国際水準に基づく技術実証の先進性</a:t>
              </a:r>
            </a:p>
          </p:txBody>
        </p:sp>
        <p:cxnSp>
          <p:nvCxnSpPr>
            <p:cNvPr id="16" name="直線コネクタ 15">
              <a:extLst>
                <a:ext uri="{FF2B5EF4-FFF2-40B4-BE49-F238E27FC236}">
                  <a16:creationId xmlns:a16="http://schemas.microsoft.com/office/drawing/2014/main" id="{26F0FA8F-5455-E655-02BA-F2F5498A569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7" name="グループ化 16">
            <a:extLst>
              <a:ext uri="{FF2B5EF4-FFF2-40B4-BE49-F238E27FC236}">
                <a16:creationId xmlns:a16="http://schemas.microsoft.com/office/drawing/2014/main" id="{B179935C-02AE-8DA0-4EF5-BE84694F58EB}"/>
              </a:ext>
            </a:extLst>
          </p:cNvPr>
          <p:cNvGrpSpPr/>
          <p:nvPr/>
        </p:nvGrpSpPr>
        <p:grpSpPr>
          <a:xfrm>
            <a:off x="765597" y="4658334"/>
            <a:ext cx="10657837" cy="288000"/>
            <a:chOff x="156000" y="1879963"/>
            <a:chExt cx="5760000" cy="288000"/>
          </a:xfrm>
        </p:grpSpPr>
        <p:sp>
          <p:nvSpPr>
            <p:cNvPr id="18" name="正方形/長方形 17">
              <a:extLst>
                <a:ext uri="{FF2B5EF4-FFF2-40B4-BE49-F238E27FC236}">
                  <a16:creationId xmlns:a16="http://schemas.microsoft.com/office/drawing/2014/main" id="{3CDB7653-978E-8DF3-D892-78BE3FB859D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商用目的での使用が限定的であることに対する追加の説明</a:t>
              </a:r>
            </a:p>
          </p:txBody>
        </p:sp>
        <p:cxnSp>
          <p:nvCxnSpPr>
            <p:cNvPr id="24" name="直線コネクタ 23">
              <a:extLst>
                <a:ext uri="{FF2B5EF4-FFF2-40B4-BE49-F238E27FC236}">
                  <a16:creationId xmlns:a16="http://schemas.microsoft.com/office/drawing/2014/main" id="{EA7BD145-7A30-3AE7-38F7-933E96E18B0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25" name="TextBox 35" descr="ｔ">
            <a:extLst>
              <a:ext uri="{FF2B5EF4-FFF2-40B4-BE49-F238E27FC236}">
                <a16:creationId xmlns:a16="http://schemas.microsoft.com/office/drawing/2014/main" id="{6DABBC12-9C16-A7F6-FF22-6C3F10A8D772}"/>
              </a:ext>
            </a:extLst>
          </p:cNvPr>
          <p:cNvSpPr txBox="1"/>
          <p:nvPr/>
        </p:nvSpPr>
        <p:spPr>
          <a:xfrm>
            <a:off x="772087" y="5075443"/>
            <a:ext cx="10657837" cy="9406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355600" marR="0" lvl="1" indent="-182563"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cxnSp>
        <p:nvCxnSpPr>
          <p:cNvPr id="26" name="Straight Connector 40">
            <a:extLst>
              <a:ext uri="{FF2B5EF4-FFF2-40B4-BE49-F238E27FC236}">
                <a16:creationId xmlns:a16="http://schemas.microsoft.com/office/drawing/2014/main" id="{E1FE0F58-5AEC-E34B-B12E-E39CE2737C76}"/>
              </a:ext>
            </a:extLst>
          </p:cNvPr>
          <p:cNvCxnSpPr>
            <a:cxnSpLocks/>
          </p:cNvCxnSpPr>
          <p:nvPr/>
        </p:nvCxnSpPr>
        <p:spPr>
          <a:xfrm flipV="1">
            <a:off x="6096000" y="1204814"/>
            <a:ext cx="0" cy="3251072"/>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7228FCFD-0C70-4201-D94C-DA2E4D6F9FB9}"/>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sp>
        <p:nvSpPr>
          <p:cNvPr id="4" name="TextBox 51">
            <a:extLst>
              <a:ext uri="{FF2B5EF4-FFF2-40B4-BE49-F238E27FC236}">
                <a16:creationId xmlns:a16="http://schemas.microsoft.com/office/drawing/2014/main" id="{81A90452-05D6-244D-B10A-B70B5D0DCD07}"/>
              </a:ext>
            </a:extLst>
          </p:cNvPr>
          <p:cNvSpPr txBox="1"/>
          <p:nvPr/>
        </p:nvSpPr>
        <p:spPr>
          <a:xfrm>
            <a:off x="2389206" y="2233849"/>
            <a:ext cx="8878671"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TRL</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 （</a:t>
            </a:r>
            <a: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Technology Readiness Level</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）などを用いつつ、</a:t>
            </a:r>
            <a:r>
              <a:rPr kumimoji="0" lang="ja-JP" altLang="en-US" sz="1600" b="0" i="0" u="sng"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商用目的での使用が限定的であること、</a:t>
            </a:r>
            <a:br>
              <a:rPr kumimoji="0" lang="en-US" altLang="ja-JP" sz="1600" b="0" i="0" u="sng"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600" b="0" i="0" u="sng"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技術実証の内容等の先進性のいずれか</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を記載してください（</a:t>
            </a:r>
            <a: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1</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つ以上の記載を求めます）</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補助対象事業で用いられる技術が、商用目的での使用が限定的であることを</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TRL</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やその設定根拠とともに</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記載ください</a:t>
            </a: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国際水準に照らし合わせて、技術実証の内容等が先進性を有する場合、その内容を記載ください</a:t>
            </a:r>
          </a:p>
        </p:txBody>
      </p:sp>
    </p:spTree>
    <p:extLst>
      <p:ext uri="{BB962C8B-B14F-4D97-AF65-F5344CB8AC3E}">
        <p14:creationId xmlns:p14="http://schemas.microsoft.com/office/powerpoint/2010/main" val="348472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３．民間企業のみでは投資判断が真に困難な事業への適格性／</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3</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）その他定性的基準</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本事業は自社にとって大規模な投資である</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sp>
        <p:nvSpPr>
          <p:cNvPr id="19" name="TextBox 35" descr="ｔ">
            <a:extLst>
              <a:ext uri="{FF2B5EF4-FFF2-40B4-BE49-F238E27FC236}">
                <a16:creationId xmlns:a16="http://schemas.microsoft.com/office/drawing/2014/main" id="{F750846A-40B6-CE3D-8BFA-FC75BFC44BBB}"/>
              </a:ext>
            </a:extLst>
          </p:cNvPr>
          <p:cNvSpPr txBox="1"/>
          <p:nvPr/>
        </p:nvSpPr>
        <p:spPr>
          <a:xfrm>
            <a:off x="765596" y="1639725"/>
            <a:ext cx="8887361"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補助対象事業総事業費比率</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会社全体の売上高（直近３事業年度の平均）</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TextBox 35" descr="ｔ">
            <a:extLst>
              <a:ext uri="{FF2B5EF4-FFF2-40B4-BE49-F238E27FC236}">
                <a16:creationId xmlns:a16="http://schemas.microsoft.com/office/drawing/2014/main" id="{BC5BE5A4-DE0C-FF18-61B2-E75EF07EC476}"/>
              </a:ext>
            </a:extLst>
          </p:cNvPr>
          <p:cNvSpPr txBox="1"/>
          <p:nvPr/>
        </p:nvSpPr>
        <p:spPr>
          <a:xfrm>
            <a:off x="1113521" y="2095645"/>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ja-JP" altLang="en-US" sz="18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8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altLang="ja-JP"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 name="TextBox 35" descr="ｔ">
            <a:extLst>
              <a:ext uri="{FF2B5EF4-FFF2-40B4-BE49-F238E27FC236}">
                <a16:creationId xmlns:a16="http://schemas.microsoft.com/office/drawing/2014/main" id="{69AB5FFF-E771-B9D0-1F8E-3DB2F50B2ADE}"/>
              </a:ext>
            </a:extLst>
          </p:cNvPr>
          <p:cNvSpPr txBox="1"/>
          <p:nvPr/>
        </p:nvSpPr>
        <p:spPr>
          <a:xfrm>
            <a:off x="765595" y="3898972"/>
            <a:ext cx="8950157"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補助対象事業総事業費比率</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÷EBITDA</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（直近３事業年度の平均）</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TextBox 35" descr="ｔ">
            <a:extLst>
              <a:ext uri="{FF2B5EF4-FFF2-40B4-BE49-F238E27FC236}">
                <a16:creationId xmlns:a16="http://schemas.microsoft.com/office/drawing/2014/main" id="{3BF17CCC-7584-1D31-1DE4-0EA661632D28}"/>
              </a:ext>
            </a:extLst>
          </p:cNvPr>
          <p:cNvSpPr txBox="1"/>
          <p:nvPr/>
        </p:nvSpPr>
        <p:spPr>
          <a:xfrm>
            <a:off x="1176316" y="4354892"/>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000000"/>
              </a:buClr>
              <a:buSzPct val="100000"/>
              <a:buFontTx/>
              <a:buNone/>
              <a:tabLst/>
              <a:defRPr/>
            </a:pPr>
            <a:r>
              <a:rPr kumimoji="1" lang="ja-JP" altLang="en-US" sz="18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8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en-US" altLang="ja-JP"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4" name="グループ化 3">
            <a:extLst>
              <a:ext uri="{FF2B5EF4-FFF2-40B4-BE49-F238E27FC236}">
                <a16:creationId xmlns:a16="http://schemas.microsoft.com/office/drawing/2014/main" id="{DD6D03CC-C6A5-1B14-2D82-F7AC452B2B69}"/>
              </a:ext>
            </a:extLst>
          </p:cNvPr>
          <p:cNvGrpSpPr/>
          <p:nvPr/>
        </p:nvGrpSpPr>
        <p:grpSpPr>
          <a:xfrm>
            <a:off x="765597" y="1228313"/>
            <a:ext cx="10657837" cy="288000"/>
            <a:chOff x="156000" y="1879963"/>
            <a:chExt cx="5760000" cy="288000"/>
          </a:xfrm>
        </p:grpSpPr>
        <p:sp>
          <p:nvSpPr>
            <p:cNvPr id="10" name="正方形/長方形 9">
              <a:extLst>
                <a:ext uri="{FF2B5EF4-FFF2-40B4-BE49-F238E27FC236}">
                  <a16:creationId xmlns:a16="http://schemas.microsoft.com/office/drawing/2014/main" id="{6C6F335B-2D55-BDED-C390-381991560A2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会社全体の売上高、</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EBITDA</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に対する補助対象事業総事業費比率</a:t>
              </a:r>
            </a:p>
          </p:txBody>
        </p:sp>
        <p:cxnSp>
          <p:nvCxnSpPr>
            <p:cNvPr id="11" name="直線コネクタ 10">
              <a:extLst>
                <a:ext uri="{FF2B5EF4-FFF2-40B4-BE49-F238E27FC236}">
                  <a16:creationId xmlns:a16="http://schemas.microsoft.com/office/drawing/2014/main" id="{1194843E-E531-5F89-5C99-DE7B728257F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 name="TextBox 51">
            <a:extLst>
              <a:ext uri="{FF2B5EF4-FFF2-40B4-BE49-F238E27FC236}">
                <a16:creationId xmlns:a16="http://schemas.microsoft.com/office/drawing/2014/main" id="{F180EB7B-3E55-A2B3-BB9C-21438E36FEA6}"/>
              </a:ext>
            </a:extLst>
          </p:cNvPr>
          <p:cNvSpPr txBox="1"/>
          <p:nvPr/>
        </p:nvSpPr>
        <p:spPr>
          <a:xfrm>
            <a:off x="6563434" y="2170600"/>
            <a:ext cx="4860000"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補助対象事業の総事業費が、企業規模に対して</a:t>
            </a:r>
            <a:b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大規模なものである場合は、会社全体の売上高、</a:t>
            </a:r>
            <a: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EBITDA</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（直近３事業年度の平均）に対する</a:t>
            </a:r>
            <a:b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補助対象事業の総事業費比率を記載ください</a:t>
            </a:r>
          </a:p>
        </p:txBody>
      </p:sp>
    </p:spTree>
    <p:extLst>
      <p:ext uri="{BB962C8B-B14F-4D97-AF65-F5344CB8AC3E}">
        <p14:creationId xmlns:p14="http://schemas.microsoft.com/office/powerpoint/2010/main" val="16278063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1054498" y="735211"/>
            <a:ext cx="3448081" cy="348910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4000">
                <a:solidFill>
                  <a:schemeClr val="tx1"/>
                </a:solidFill>
                <a:latin typeface="Trebuchet MS" panose="020B0603020202020204" pitchFamily="34" charset="0"/>
                <a:ea typeface="Meiryo UI" panose="020B0604030504040204" pitchFamily="50" charset="-128"/>
              </a:rPr>
              <a:t> 目次</a:t>
            </a:r>
            <a:endParaRPr kumimoji="1" lang="en-US" sz="4000">
              <a:solidFill>
                <a:schemeClr val="tx1"/>
              </a:solidFill>
              <a:latin typeface="Trebuchet MS" panose="020B0603020202020204" pitchFamily="34" charset="0"/>
              <a:ea typeface="Meiryo UI" panose="020B0604030504040204" pitchFamily="50" charset="-128"/>
            </a:endParaRPr>
          </a:p>
        </p:txBody>
      </p:sp>
      <p:sp>
        <p:nvSpPr>
          <p:cNvPr id="24" name="Rectangle 23">
            <a:extLst>
              <a:ext uri="{FF2B5EF4-FFF2-40B4-BE49-F238E27FC236}">
                <a16:creationId xmlns:a16="http://schemas.microsoft.com/office/drawing/2014/main" id="{B8C00903-167C-46E5-9B21-3A4C805FC94F}"/>
              </a:ext>
            </a:extLst>
          </p:cNvPr>
          <p:cNvSpPr/>
          <p:nvPr/>
        </p:nvSpPr>
        <p:spPr>
          <a:xfrm>
            <a:off x="2796737" y="1091512"/>
            <a:ext cx="6598528" cy="426827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0.</a:t>
            </a:r>
            <a:r>
              <a:rPr kumimoji="1" lang="ja-JP" altLang="en-US" sz="1600">
                <a:solidFill>
                  <a:schemeClr val="tx1"/>
                </a:solidFill>
                <a:latin typeface="Meiryo UI" panose="020B0604030504040204" pitchFamily="50" charset="-128"/>
                <a:ea typeface="Meiryo UI" panose="020B0604030504040204" pitchFamily="50" charset="-128"/>
              </a:rPr>
              <a:t> 共同申請者内における各主体の役割分担</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）各主体の役割</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）各主体の概要</a:t>
            </a:r>
            <a:endParaRPr kumimoji="1" lang="en-US" altLang="ja-JP" sz="1200">
              <a:solidFill>
                <a:schemeClr val="tx1"/>
              </a:solidFill>
              <a:latin typeface="Meiryo UI" panose="020B0604030504040204" pitchFamily="50" charset="-128"/>
              <a:ea typeface="Meiryo UI" panose="020B0604030504040204" pitchFamily="50" charset="-128"/>
            </a:endParaRPr>
          </a:p>
          <a:p>
            <a:pPr marL="342900" indent="-342900">
              <a:spcBef>
                <a:spcPts val="600"/>
              </a:spcBef>
              <a:buFont typeface="+mj-lt"/>
              <a:buAutoNum type="arabicPeriod"/>
            </a:pPr>
            <a:r>
              <a:rPr kumimoji="1" lang="ja-JP" altLang="en-US" sz="1600">
                <a:solidFill>
                  <a:schemeClr val="tx1"/>
                </a:solidFill>
                <a:latin typeface="Meiryo UI" panose="020B0604030504040204" pitchFamily="50" charset="-128"/>
                <a:ea typeface="Meiryo UI" panose="020B0604030504040204" pitchFamily="50" charset="-128"/>
              </a:rPr>
              <a:t>事業戦略・事業計画</a:t>
            </a:r>
            <a:endParaRPr lang="en-US" altLang="ja-JP" sz="1600">
              <a:solidFill>
                <a:schemeClr val="tx1"/>
              </a:solidFill>
              <a:latin typeface="Meiryo UI" panose="020B0604030504040204" pitchFamily="50" charset="-128"/>
              <a:ea typeface="Meiryo UI" panose="020B0604030504040204" pitchFamily="50" charset="-128"/>
              <a:cs typeface="Mangal" panose="02040503050203030202" pitchFamily="18" charset="0"/>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）事業の目的及び内容</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）事業実施計画（投資額の内訳）</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）事業実施計画（投資計画・投資内訳）</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ja-JP" altLang="en-US"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5</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KPI</a:t>
            </a:r>
            <a:r>
              <a:rPr kumimoji="1" lang="ja-JP" altLang="en-US" sz="1200">
                <a:solidFill>
                  <a:schemeClr val="tx1"/>
                </a:solidFill>
                <a:latin typeface="Meiryo UI" panose="020B0604030504040204" pitchFamily="50" charset="-128"/>
                <a:ea typeface="Meiryo UI" panose="020B0604030504040204" pitchFamily="50" charset="-128"/>
              </a:rPr>
              <a:t>達成に向けた計画　　</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6</a:t>
            </a:r>
            <a:r>
              <a:rPr kumimoji="1" lang="ja-JP" altLang="en-US" sz="1200">
                <a:solidFill>
                  <a:schemeClr val="tx1"/>
                </a:solidFill>
                <a:latin typeface="Meiryo UI" panose="020B0604030504040204" pitchFamily="50" charset="-128"/>
                <a:ea typeface="Meiryo UI" panose="020B0604030504040204" pitchFamily="50" charset="-128"/>
              </a:rPr>
              <a:t>）事業化計画</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7</a:t>
            </a:r>
            <a:r>
              <a:rPr kumimoji="1" lang="ja-JP" altLang="en-US" sz="1200">
                <a:solidFill>
                  <a:schemeClr val="tx1"/>
                </a:solidFill>
                <a:latin typeface="Meiryo UI" panose="020B0604030504040204" pitchFamily="50" charset="-128"/>
                <a:ea typeface="Meiryo UI" panose="020B0604030504040204" pitchFamily="50" charset="-128"/>
              </a:rPr>
              <a:t>）想定されるリスク要因と対処方針　　　　</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8</a:t>
            </a:r>
            <a:r>
              <a:rPr kumimoji="1" lang="ja-JP" altLang="en-US" sz="1200">
                <a:solidFill>
                  <a:schemeClr val="tx1"/>
                </a:solidFill>
                <a:latin typeface="Meiryo UI" panose="020B0604030504040204" pitchFamily="50" charset="-128"/>
                <a:ea typeface="Meiryo UI" panose="020B0604030504040204" pitchFamily="50" charset="-128"/>
              </a:rPr>
              <a:t>）エンジンの設計、開発への反映に向けた取組計画</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9</a:t>
            </a:r>
            <a:r>
              <a:rPr kumimoji="1" lang="ja-JP" altLang="en-US" sz="1200">
                <a:solidFill>
                  <a:schemeClr val="tx1"/>
                </a:solidFill>
                <a:latin typeface="Meiryo UI" panose="020B0604030504040204" pitchFamily="50" charset="-128"/>
                <a:ea typeface="Meiryo UI" panose="020B0604030504040204" pitchFamily="50" charset="-128"/>
              </a:rPr>
              <a:t>）経済波及効果</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a:ea typeface="Meiryo UI"/>
              </a:rPr>
              <a:t>（</a:t>
            </a:r>
            <a:r>
              <a:rPr kumimoji="1" lang="en-US" altLang="ja-JP" sz="1200">
                <a:solidFill>
                  <a:schemeClr val="tx1"/>
                </a:solidFill>
                <a:latin typeface="Meiryo UI"/>
                <a:ea typeface="Meiryo UI"/>
              </a:rPr>
              <a:t>10</a:t>
            </a:r>
            <a:r>
              <a:rPr kumimoji="1" lang="ja-JP" altLang="en-US" sz="1200">
                <a:solidFill>
                  <a:schemeClr val="tx1"/>
                </a:solidFill>
                <a:latin typeface="Meiryo UI"/>
                <a:ea typeface="Meiryo UI"/>
              </a:rPr>
              <a:t>）市場獲得に向けたルール形成戦略</a:t>
            </a:r>
            <a:endParaRPr lang="en-US" altLang="ja-JP" sz="1200">
              <a:solidFill>
                <a:schemeClr val="tx1"/>
              </a:solidFill>
              <a:latin typeface="Meiryo UI"/>
              <a:ea typeface="Meiryo UI"/>
            </a:endParaRPr>
          </a:p>
          <a:p>
            <a:pPr marL="266700">
              <a:spcBef>
                <a:spcPts val="600"/>
              </a:spcBef>
            </a:pPr>
            <a:r>
              <a:rPr kumimoji="1" lang="ja-JP" altLang="en-US" sz="1200">
                <a:solidFill>
                  <a:schemeClr val="tx1"/>
                </a:solidFill>
                <a:latin typeface="Meiryo UI"/>
                <a:ea typeface="Meiryo UI"/>
              </a:rPr>
              <a:t>（</a:t>
            </a:r>
            <a:r>
              <a:rPr kumimoji="1" lang="en-US" altLang="ja-JP" sz="1200">
                <a:solidFill>
                  <a:schemeClr val="tx1"/>
                </a:solidFill>
                <a:latin typeface="Meiryo UI"/>
                <a:ea typeface="Meiryo UI"/>
              </a:rPr>
              <a:t>11</a:t>
            </a:r>
            <a:r>
              <a:rPr kumimoji="1" lang="ja-JP" altLang="en-US" sz="1200">
                <a:solidFill>
                  <a:schemeClr val="tx1"/>
                </a:solidFill>
                <a:latin typeface="Meiryo UI"/>
                <a:ea typeface="Meiryo UI"/>
              </a:rPr>
              <a:t>）市場環境及び市場成長性</a:t>
            </a:r>
            <a:endParaRPr lang="en-US" altLang="ja-JP" sz="1200">
              <a:solidFill>
                <a:schemeClr val="tx1"/>
              </a:solidFill>
              <a:latin typeface="Meiryo UI"/>
              <a:ea typeface="Meiryo UI"/>
            </a:endParaRPr>
          </a:p>
          <a:p>
            <a:pPr marL="266700">
              <a:spcBef>
                <a:spcPts val="600"/>
              </a:spcBef>
            </a:pPr>
            <a:r>
              <a:rPr kumimoji="1" lang="ja-JP" altLang="en-US" sz="1200">
                <a:solidFill>
                  <a:schemeClr val="tx1"/>
                </a:solidFill>
                <a:latin typeface="Meiryo UI"/>
                <a:ea typeface="Meiryo UI"/>
              </a:rPr>
              <a:t>（</a:t>
            </a:r>
            <a:r>
              <a:rPr kumimoji="1" lang="en-US" altLang="ja-JP" sz="1200">
                <a:solidFill>
                  <a:schemeClr val="tx1"/>
                </a:solidFill>
                <a:latin typeface="Meiryo UI"/>
                <a:ea typeface="Meiryo UI"/>
              </a:rPr>
              <a:t>12</a:t>
            </a:r>
            <a:r>
              <a:rPr kumimoji="1" lang="ja-JP" altLang="en-US" sz="1200">
                <a:solidFill>
                  <a:schemeClr val="tx1"/>
                </a:solidFill>
                <a:latin typeface="Meiryo UI"/>
                <a:ea typeface="Meiryo UI"/>
              </a:rPr>
              <a:t>）ビジネスモデルの独自性等</a:t>
            </a:r>
            <a:endParaRPr lang="en-US" altLang="ja-JP" sz="1200">
              <a:solidFill>
                <a:schemeClr val="tx1"/>
              </a:solidFill>
              <a:latin typeface="Meiryo UI"/>
              <a:ea typeface="Meiryo UI"/>
            </a:endParaRPr>
          </a:p>
        </p:txBody>
      </p:sp>
      <p:sp>
        <p:nvSpPr>
          <p:cNvPr id="3" name="Rectangle 23">
            <a:extLst>
              <a:ext uri="{FF2B5EF4-FFF2-40B4-BE49-F238E27FC236}">
                <a16:creationId xmlns:a16="http://schemas.microsoft.com/office/drawing/2014/main" id="{93FDB642-FC39-C10E-AE73-579A48D26A06}"/>
              </a:ext>
            </a:extLst>
          </p:cNvPr>
          <p:cNvSpPr/>
          <p:nvPr/>
        </p:nvSpPr>
        <p:spPr>
          <a:xfrm>
            <a:off x="7346523" y="1074174"/>
            <a:ext cx="4216827" cy="431444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2. </a:t>
            </a:r>
            <a:r>
              <a:rPr kumimoji="1" lang="ja-JP" altLang="en-US" sz="1600">
                <a:solidFill>
                  <a:schemeClr val="tx1"/>
                </a:solidFill>
                <a:latin typeface="Meiryo UI" panose="020B0604030504040204" pitchFamily="50" charset="-128"/>
                <a:ea typeface="Meiryo UI" panose="020B0604030504040204" pitchFamily="50" charset="-128"/>
              </a:rPr>
              <a:t>排出削減への貢献</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zh-TW"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zh-TW"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1</a:t>
            </a:r>
            <a:r>
              <a:rPr kumimoji="1" lang="zh-TW"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本事業による</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CO</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₂排出削減効果</a:t>
            </a: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266700" lvl="0">
              <a:spcBef>
                <a:spcPts val="600"/>
              </a:spcBef>
              <a:defRPr/>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）エンジン設計、開発への反映</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GX</a:t>
            </a:r>
            <a:r>
              <a:rPr kumimoji="1" lang="ja-JP" altLang="en-US" sz="1200">
                <a:solidFill>
                  <a:schemeClr val="tx1"/>
                </a:solidFill>
                <a:latin typeface="Meiryo UI" panose="020B0604030504040204" pitchFamily="50" charset="-128"/>
                <a:ea typeface="Meiryo UI" panose="020B0604030504040204" pitchFamily="50" charset="-128"/>
              </a:rPr>
              <a:t>製品・サービスの社会実装への貢献</a:t>
            </a:r>
            <a:endParaRPr kumimoji="1" lang="en-US" altLang="ja-JP" sz="1600">
              <a:solidFill>
                <a:schemeClr val="tx1"/>
              </a:solidFill>
              <a:latin typeface="Meiryo UI" panose="020B0604030504040204" pitchFamily="50" charset="-128"/>
              <a:ea typeface="Meiryo UI" panose="020B0604030504040204" pitchFamily="50" charset="-128"/>
            </a:endParaRPr>
          </a:p>
          <a:p>
            <a:pPr marL="269875" lvl="3" indent="-269875">
              <a:spcBef>
                <a:spcPts val="600"/>
              </a:spcBef>
              <a:tabLst>
                <a:tab pos="269875" algn="l"/>
              </a:tabLst>
            </a:pPr>
            <a:r>
              <a:rPr kumimoji="1" lang="en-US" altLang="ja-JP" sz="1600">
                <a:solidFill>
                  <a:schemeClr val="tx1"/>
                </a:solidFill>
                <a:latin typeface="Meiryo UI" panose="020B0604030504040204" pitchFamily="50" charset="-128"/>
                <a:ea typeface="Meiryo UI" panose="020B0604030504040204" pitchFamily="50" charset="-128"/>
              </a:rPr>
              <a:t>3. </a:t>
            </a:r>
            <a:r>
              <a:rPr kumimoji="1" lang="ja-JP" altLang="en-US" sz="1600">
                <a:solidFill>
                  <a:schemeClr val="tx1"/>
                </a:solidFill>
                <a:latin typeface="Meiryo UI" panose="020B0604030504040204" pitchFamily="50" charset="-128"/>
                <a:ea typeface="Meiryo UI" panose="020B0604030504040204" pitchFamily="50" charset="-128"/>
              </a:rPr>
              <a:t>民間企業のみでは投資判断が真に困難な</a:t>
            </a:r>
            <a:br>
              <a:rPr kumimoji="1" lang="en-US" altLang="ja-JP" sz="1600">
                <a:solidFill>
                  <a:schemeClr val="tx1"/>
                </a:solidFill>
                <a:latin typeface="Meiryo UI" panose="020B0604030504040204" pitchFamily="50" charset="-128"/>
                <a:ea typeface="Meiryo UI" panose="020B0604030504040204" pitchFamily="50" charset="-128"/>
              </a:rPr>
            </a:br>
            <a:r>
              <a:rPr kumimoji="1" lang="ja-JP" altLang="en-US" sz="1600">
                <a:solidFill>
                  <a:schemeClr val="tx1"/>
                </a:solidFill>
                <a:latin typeface="Meiryo UI" panose="020B0604030504040204" pitchFamily="50" charset="-128"/>
                <a:ea typeface="Meiryo UI" panose="020B0604030504040204" pitchFamily="50" charset="-128"/>
              </a:rPr>
              <a:t>事業への適格性</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zh-TW" sz="1200">
                <a:solidFill>
                  <a:schemeClr val="tx1"/>
                </a:solidFill>
                <a:latin typeface="Meiryo UI" panose="020B0604030504040204" pitchFamily="50" charset="-128"/>
                <a:ea typeface="Meiryo UI" panose="020B0604030504040204" pitchFamily="50" charset="-128"/>
              </a:rPr>
              <a:t>1</a:t>
            </a:r>
            <a:r>
              <a:rPr kumimoji="1" lang="zh-TW" altLang="en-US" sz="1200">
                <a:solidFill>
                  <a:schemeClr val="tx1"/>
                </a:solidFill>
                <a:latin typeface="メイリオ" panose="020B0604030504040204" pitchFamily="50" charset="-128"/>
                <a:ea typeface="メイリオ"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rPr>
              <a:t>経済的基準</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zh-TW" altLang="en-US" sz="1200">
                <a:solidFill>
                  <a:schemeClr val="tx1"/>
                </a:solidFill>
                <a:latin typeface="メイリオ" panose="020B0604030504040204" pitchFamily="50" charset="-128"/>
                <a:ea typeface="メイリオ" panose="020B0604030504040204" pitchFamily="50" charset="-128"/>
              </a:rPr>
              <a:t>）</a:t>
            </a:r>
            <a:r>
              <a:rPr kumimoji="1" lang="ja-JP" altLang="en-US" sz="1200">
                <a:solidFill>
                  <a:schemeClr val="tx1"/>
                </a:solidFill>
                <a:latin typeface="メイリオ" panose="020B0604030504040204" pitchFamily="50" charset="-128"/>
                <a:ea typeface="メイリオ" panose="020B0604030504040204" pitchFamily="50" charset="-128"/>
              </a:rPr>
              <a:t>技術</a:t>
            </a:r>
            <a:r>
              <a:rPr kumimoji="1" lang="ja-JP" altLang="en-US" sz="1200">
                <a:solidFill>
                  <a:schemeClr val="tx1"/>
                </a:solidFill>
                <a:latin typeface="Meiryo UI" panose="020B0604030504040204" pitchFamily="50" charset="-128"/>
                <a:ea typeface="Meiryo UI" panose="020B0604030504040204" pitchFamily="50" charset="-128"/>
              </a:rPr>
              <a:t>的基準</a:t>
            </a:r>
            <a:endParaRPr kumimoji="1" lang="zh-TW" altLang="en-US" sz="1200">
              <a:solidFill>
                <a:schemeClr val="tx1"/>
              </a:solidFill>
              <a:latin typeface="メイリオ" panose="020B0604030504040204" pitchFamily="50" charset="-128"/>
              <a:ea typeface="メイリオ" panose="020B0604030504040204" pitchFamily="50" charset="-128"/>
            </a:endParaRP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zh-TW" altLang="en-US" sz="1200">
                <a:solidFill>
                  <a:schemeClr val="tx1"/>
                </a:solidFill>
                <a:latin typeface="メイリオ" panose="020B0604030504040204" pitchFamily="50" charset="-128"/>
                <a:ea typeface="メイリオ" panose="020B0604030504040204" pitchFamily="50" charset="-128"/>
              </a:rPr>
              <a:t>）</a:t>
            </a:r>
            <a:r>
              <a:rPr kumimoji="1" lang="ja-JP" altLang="en-US" sz="1200">
                <a:solidFill>
                  <a:schemeClr val="tx1"/>
                </a:solidFill>
                <a:latin typeface="メイリオ" panose="020B0604030504040204" pitchFamily="50" charset="-128"/>
                <a:ea typeface="メイリオ" panose="020B0604030504040204" pitchFamily="50" charset="-128"/>
              </a:rPr>
              <a:t>その他定性</a:t>
            </a:r>
            <a:r>
              <a:rPr kumimoji="1" lang="ja-JP" altLang="en-US" sz="1200">
                <a:solidFill>
                  <a:schemeClr val="tx1"/>
                </a:solidFill>
                <a:latin typeface="Meiryo UI" panose="020B0604030504040204" pitchFamily="50" charset="-128"/>
                <a:ea typeface="Meiryo UI" panose="020B0604030504040204" pitchFamily="50" charset="-128"/>
              </a:rPr>
              <a:t>的基準</a:t>
            </a:r>
            <a:endParaRPr kumimoji="1" lang="zh-TW" altLang="en-US" sz="1200">
              <a:solidFill>
                <a:schemeClr val="tx1"/>
              </a:solidFill>
              <a:latin typeface="メイリオ" panose="020B0604030504040204" pitchFamily="50" charset="-128"/>
              <a:ea typeface="メイリオ" panose="020B0604030504040204" pitchFamily="50" charset="-128"/>
            </a:endParaRPr>
          </a:p>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4. </a:t>
            </a:r>
            <a:r>
              <a:rPr lang="ja-JP" altLang="en-US" sz="1600">
                <a:solidFill>
                  <a:schemeClr val="tx1"/>
                </a:solidFill>
                <a:latin typeface="Meiryo UI" panose="020B0604030504040204" pitchFamily="50" charset="-128"/>
                <a:ea typeface="Meiryo UI" panose="020B0604030504040204" pitchFamily="50" charset="-128"/>
                <a:cs typeface="Mangal" panose="02040503050203030202" pitchFamily="18" charset="0"/>
              </a:rPr>
              <a:t>経営層のコミット</a:t>
            </a:r>
          </a:p>
          <a:p>
            <a:pPr marL="266700">
              <a:spcBef>
                <a:spcPts val="600"/>
              </a:spcBef>
            </a:pPr>
            <a:r>
              <a:rPr kumimoji="1" lang="ja-JP" altLang="en-US" sz="1200">
                <a:solidFill>
                  <a:srgbClr val="000000"/>
                </a:solidFill>
                <a:latin typeface="Meiryo UI" panose="020B0604030504040204" pitchFamily="50" charset="-128"/>
                <a:ea typeface="Meiryo UI" panose="020B0604030504040204" pitchFamily="50" charset="-128"/>
                <a:sym typeface="Trebuchet MS" panose="020B0603020202020204" pitchFamily="34" charset="0"/>
              </a:rPr>
              <a:t>（</a:t>
            </a:r>
            <a:r>
              <a:rPr kumimoji="1" lang="en-US" altLang="ja-JP" sz="1200">
                <a:solidFill>
                  <a:srgbClr val="000000"/>
                </a:solidFill>
                <a:latin typeface="Meiryo UI" panose="020B0604030504040204" pitchFamily="50" charset="-128"/>
                <a:ea typeface="Meiryo UI" panose="020B0604030504040204" pitchFamily="50" charset="-128"/>
                <a:sym typeface="Trebuchet MS" panose="020B0603020202020204" pitchFamily="34" charset="0"/>
              </a:rPr>
              <a:t>0</a:t>
            </a:r>
            <a:r>
              <a:rPr kumimoji="1" lang="ja-JP" altLang="en-US" sz="1200">
                <a:solidFill>
                  <a:srgbClr val="000000"/>
                </a:solidFill>
                <a:latin typeface="Meiryo UI" panose="020B0604030504040204" pitchFamily="50" charset="-128"/>
                <a:ea typeface="Meiryo UI" panose="020B0604030504040204" pitchFamily="50" charset="-128"/>
                <a:sym typeface="Trebuchet MS" panose="020B0603020202020204" pitchFamily="34" charset="0"/>
              </a:rPr>
              <a:t>）経営者のコミットメント</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）経営者等の事業への関与</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）事業推進体制の確保</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）経営戦略における事業の位置づけ</a:t>
            </a:r>
          </a:p>
          <a:p>
            <a:pPr marL="266700">
              <a:spcBef>
                <a:spcPts val="600"/>
              </a:spcBef>
            </a:pPr>
            <a:endParaRPr kumimoji="1" lang="ja-JP" altLang="en-US"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711822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３．民間企業のみでは投資判断が真に困難な事業への適格性／</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3</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）その他定性的基準</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本事業は自社にとって</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のリスクが見込まれる</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grpSp>
        <p:nvGrpSpPr>
          <p:cNvPr id="5" name="グループ化 4">
            <a:extLst>
              <a:ext uri="{FF2B5EF4-FFF2-40B4-BE49-F238E27FC236}">
                <a16:creationId xmlns:a16="http://schemas.microsoft.com/office/drawing/2014/main" id="{A5767B53-1ADD-38CD-C3DC-483DF9880D6B}"/>
              </a:ext>
            </a:extLst>
          </p:cNvPr>
          <p:cNvGrpSpPr/>
          <p:nvPr/>
        </p:nvGrpSpPr>
        <p:grpSpPr>
          <a:xfrm>
            <a:off x="765597" y="1228313"/>
            <a:ext cx="10657837" cy="288000"/>
            <a:chOff x="156000" y="1879963"/>
            <a:chExt cx="5760000" cy="288000"/>
          </a:xfrm>
        </p:grpSpPr>
        <p:sp>
          <p:nvSpPr>
            <p:cNvPr id="6" name="正方形/長方形 5">
              <a:extLst>
                <a:ext uri="{FF2B5EF4-FFF2-40B4-BE49-F238E27FC236}">
                  <a16:creationId xmlns:a16="http://schemas.microsoft.com/office/drawing/2014/main" id="{4D153003-77AC-BF7B-5657-6CC4208EFE3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１</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）で示した以外のリスク</a:t>
              </a:r>
            </a:p>
          </p:txBody>
        </p:sp>
        <p:cxnSp>
          <p:nvCxnSpPr>
            <p:cNvPr id="8" name="直線コネクタ 7">
              <a:extLst>
                <a:ext uri="{FF2B5EF4-FFF2-40B4-BE49-F238E27FC236}">
                  <a16:creationId xmlns:a16="http://schemas.microsoft.com/office/drawing/2014/main" id="{3B1871AE-2DE3-818B-E8EE-9AD0E9B3F68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9" name="ee4pContent3">
            <a:extLst>
              <a:ext uri="{FF2B5EF4-FFF2-40B4-BE49-F238E27FC236}">
                <a16:creationId xmlns:a16="http://schemas.microsoft.com/office/drawing/2014/main" id="{BBAC5CAE-452D-E4C7-C778-355C5F152C85}"/>
              </a:ext>
            </a:extLst>
          </p:cNvPr>
          <p:cNvSpPr txBox="1"/>
          <p:nvPr/>
        </p:nvSpPr>
        <p:spPr>
          <a:xfrm>
            <a:off x="765598"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によるリスク</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　</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等を実施</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p:txBody>
      </p:sp>
      <p:sp>
        <p:nvSpPr>
          <p:cNvPr id="10" name="ee4pContent3">
            <a:extLst>
              <a:ext uri="{FF2B5EF4-FFF2-40B4-BE49-F238E27FC236}">
                <a16:creationId xmlns:a16="http://schemas.microsoft.com/office/drawing/2014/main" id="{CBEAEDF6-4FB0-AF30-D083-C166C439B859}"/>
              </a:ext>
            </a:extLst>
          </p:cNvPr>
          <p:cNvSpPr txBox="1"/>
          <p:nvPr/>
        </p:nvSpPr>
        <p:spPr>
          <a:xfrm>
            <a:off x="6206404"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根拠</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648000" marR="0" lvl="2"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p>
        </p:txBody>
      </p:sp>
      <p:sp>
        <p:nvSpPr>
          <p:cNvPr id="3" name="TextBox 51">
            <a:extLst>
              <a:ext uri="{FF2B5EF4-FFF2-40B4-BE49-F238E27FC236}">
                <a16:creationId xmlns:a16="http://schemas.microsoft.com/office/drawing/2014/main" id="{020DF2FB-9F07-C2E3-1561-DD5E025A5439}"/>
              </a:ext>
            </a:extLst>
          </p:cNvPr>
          <p:cNvSpPr txBox="1"/>
          <p:nvPr/>
        </p:nvSpPr>
        <p:spPr>
          <a:xfrm>
            <a:off x="765595" y="3429000"/>
            <a:ext cx="10657837" cy="894359"/>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その他投資判断が困難となる経済面及び技術面以外のリスクがあれば、その根拠とともに記載ください</a:t>
            </a:r>
          </a:p>
        </p:txBody>
      </p:sp>
    </p:spTree>
    <p:extLst>
      <p:ext uri="{BB962C8B-B14F-4D97-AF65-F5344CB8AC3E}">
        <p14:creationId xmlns:p14="http://schemas.microsoft.com/office/powerpoint/2010/main" val="38302649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289AF5-5D89-40F9-B96D-6A9BD894A3F6}"/>
              </a:ext>
            </a:extLst>
          </p:cNvPr>
          <p:cNvSpPr/>
          <p:nvPr/>
        </p:nvSpPr>
        <p:spPr>
          <a:xfrm>
            <a:off x="943951" y="1421245"/>
            <a:ext cx="10103798"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４．経営層のコミット</a:t>
            </a:r>
            <a:endParaRPr kumimoji="1" lang="en-US" altLang="ja-JP" sz="3600">
              <a:solidFill>
                <a:schemeClr val="tx1"/>
              </a:solidFill>
              <a:latin typeface="Trebuchet MS" panose="020B0603020202020204" pitchFamily="34" charset="0"/>
              <a:ea typeface="Meiryo UI" panose="020B0604030504040204" pitchFamily="50" charset="-128"/>
            </a:endParaRPr>
          </a:p>
        </p:txBody>
      </p:sp>
      <p:sp>
        <p:nvSpPr>
          <p:cNvPr id="6" name="テキスト ボックス 5">
            <a:extLst>
              <a:ext uri="{FF2B5EF4-FFF2-40B4-BE49-F238E27FC236}">
                <a16:creationId xmlns:a16="http://schemas.microsoft.com/office/drawing/2014/main" id="{D03AA4A3-1072-12A2-4B14-0438F1657142}"/>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2" name="吹き出し: 四角形 48">
            <a:extLst>
              <a:ext uri="{FF2B5EF4-FFF2-40B4-BE49-F238E27FC236}">
                <a16:creationId xmlns:a16="http://schemas.microsoft.com/office/drawing/2014/main" id="{CF89CD7A-A9B3-B4B6-8D63-39DAA9277316}"/>
              </a:ext>
            </a:extLst>
          </p:cNvPr>
          <p:cNvSpPr/>
          <p:nvPr/>
        </p:nvSpPr>
        <p:spPr>
          <a:xfrm flipH="1">
            <a:off x="8584261" y="172645"/>
            <a:ext cx="3434499" cy="135470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原則、実施主体ごとに提出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但し、共同申請者のうち、本事業を中核的に推進する主体ではない場合は、共同申請者が代表者名で、経営者の関与の下で着実に本事業に取り組んでいく旨を記載した文書を提出することにより、本様式の提出を省略できる）</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33731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E99CD67E-AA34-4CAA-81FD-2D35C392D20A}"/>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4</a:t>
            </a:r>
            <a:r>
              <a:rPr lang="ja-JP" altLang="en-US" sz="2000" dirty="0"/>
              <a:t>．経営層のコミット／</a:t>
            </a:r>
            <a:r>
              <a:rPr kumimoji="1" lang="ja-JP" altLang="en-US" sz="2000" dirty="0"/>
              <a:t>（</a:t>
            </a:r>
            <a:r>
              <a:rPr kumimoji="1" lang="en-US" altLang="ja-JP" sz="2000" dirty="0">
                <a:solidFill>
                  <a:srgbClr val="000000"/>
                </a:solidFill>
              </a:rPr>
              <a:t>0</a:t>
            </a:r>
            <a:r>
              <a:rPr kumimoji="1" lang="ja-JP" altLang="en-US" sz="2000" dirty="0">
                <a:solidFill>
                  <a:srgbClr val="000000"/>
                </a:solidFill>
              </a:rPr>
              <a:t>）経営者のコミットメント</a:t>
            </a:r>
            <a:endParaRPr kumimoji="1" lang="en-US" altLang="ja-JP" sz="2000" dirty="0">
              <a:solidFill>
                <a:srgbClr val="000000"/>
              </a:solidFill>
            </a:endParaRPr>
          </a:p>
        </p:txBody>
      </p:sp>
      <p:sp>
        <p:nvSpPr>
          <p:cNvPr id="30" name="Title 1">
            <a:extLst>
              <a:ext uri="{FF2B5EF4-FFF2-40B4-BE49-F238E27FC236}">
                <a16:creationId xmlns:a16="http://schemas.microsoft.com/office/drawing/2014/main" id="{365F5800-6BBF-449C-9D58-AA88EDB3037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lvl="0" defTabSz="742950">
              <a:defRPr/>
            </a:pPr>
            <a:r>
              <a:rPr kumimoji="1" lang="ja-JP" altLang="en-US" dirty="0">
                <a:solidFill>
                  <a:prstClr val="black"/>
                </a:solidFill>
              </a:rPr>
              <a:t>提案内容における経営者のコミットメント</a:t>
            </a:r>
            <a:endParaRPr kumimoji="1" lang="en-US" altLang="ja-JP" dirty="0">
              <a:solidFill>
                <a:prstClr val="black"/>
              </a:solidFill>
            </a:endParaRPr>
          </a:p>
        </p:txBody>
      </p:sp>
      <p:sp>
        <p:nvSpPr>
          <p:cNvPr id="34" name="正方形/長方形 33">
            <a:extLst>
              <a:ext uri="{FF2B5EF4-FFF2-40B4-BE49-F238E27FC236}">
                <a16:creationId xmlns:a16="http://schemas.microsoft.com/office/drawing/2014/main" id="{C1C78471-FE47-EDEB-F26A-8B25BB46AED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cxnSp>
        <p:nvCxnSpPr>
          <p:cNvPr id="44" name="直線コネクタ 43">
            <a:extLst>
              <a:ext uri="{FF2B5EF4-FFF2-40B4-BE49-F238E27FC236}">
                <a16:creationId xmlns:a16="http://schemas.microsoft.com/office/drawing/2014/main" id="{5C4D65CB-98F3-5EAD-F84D-F41A49E479D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913F35FF-ADC6-34D8-02FE-DA809FFA13F4}"/>
              </a:ext>
            </a:extLst>
          </p:cNvPr>
          <p:cNvSpPr txBox="1"/>
          <p:nvPr/>
        </p:nvSpPr>
        <p:spPr>
          <a:xfrm>
            <a:off x="3990995" y="4440365"/>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企業名：</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5" name="テキスト ボックス 14">
            <a:extLst>
              <a:ext uri="{FF2B5EF4-FFF2-40B4-BE49-F238E27FC236}">
                <a16:creationId xmlns:a16="http://schemas.microsoft.com/office/drawing/2014/main" id="{8D3F2916-ADC0-5CA3-2EEB-9FED25DD8642}"/>
              </a:ext>
            </a:extLst>
          </p:cNvPr>
          <p:cNvSpPr txBox="1"/>
          <p:nvPr/>
        </p:nvSpPr>
        <p:spPr>
          <a:xfrm>
            <a:off x="4041329" y="4976500"/>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役  職：</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6" name="テキスト ボックス 15">
            <a:extLst>
              <a:ext uri="{FF2B5EF4-FFF2-40B4-BE49-F238E27FC236}">
                <a16:creationId xmlns:a16="http://schemas.microsoft.com/office/drawing/2014/main" id="{B155C76C-94D2-9C21-9A26-8FE6A8C23A26}"/>
              </a:ext>
            </a:extLst>
          </p:cNvPr>
          <p:cNvSpPr txBox="1"/>
          <p:nvPr/>
        </p:nvSpPr>
        <p:spPr>
          <a:xfrm>
            <a:off x="4095214" y="5512635"/>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氏　名：</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7" name="テキスト ボックス 16">
            <a:extLst>
              <a:ext uri="{FF2B5EF4-FFF2-40B4-BE49-F238E27FC236}">
                <a16:creationId xmlns:a16="http://schemas.microsoft.com/office/drawing/2014/main" id="{786CD39B-C3E3-4385-F137-0C7FF39CA688}"/>
              </a:ext>
            </a:extLst>
          </p:cNvPr>
          <p:cNvSpPr txBox="1"/>
          <p:nvPr/>
        </p:nvSpPr>
        <p:spPr>
          <a:xfrm>
            <a:off x="3990995" y="3904230"/>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日　付：</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8" name="テキスト ボックス 17">
            <a:extLst>
              <a:ext uri="{FF2B5EF4-FFF2-40B4-BE49-F238E27FC236}">
                <a16:creationId xmlns:a16="http://schemas.microsoft.com/office/drawing/2014/main" id="{CE346C1C-2CF0-21D6-4691-D4490CA9F896}"/>
              </a:ext>
            </a:extLst>
          </p:cNvPr>
          <p:cNvSpPr txBox="1"/>
          <p:nvPr/>
        </p:nvSpPr>
        <p:spPr>
          <a:xfrm>
            <a:off x="4746086" y="5890900"/>
            <a:ext cx="2981325"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（代表権を持つ者の直筆署名）</a:t>
            </a:r>
          </a:p>
        </p:txBody>
      </p:sp>
      <p:sp>
        <p:nvSpPr>
          <p:cNvPr id="19" name="ee4pContent3">
            <a:extLst>
              <a:ext uri="{FF2B5EF4-FFF2-40B4-BE49-F238E27FC236}">
                <a16:creationId xmlns:a16="http://schemas.microsoft.com/office/drawing/2014/main" id="{DE6AF6DB-25C7-BED2-F5F1-538042FA2BDD}"/>
              </a:ext>
            </a:extLst>
          </p:cNvPr>
          <p:cNvSpPr txBox="1"/>
          <p:nvPr/>
        </p:nvSpPr>
        <p:spPr>
          <a:xfrm>
            <a:off x="511728" y="1392201"/>
            <a:ext cx="10972800" cy="203679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lnSpc>
                <a:spcPts val="1800"/>
              </a:lnSpc>
              <a:spcBef>
                <a:spcPts val="600"/>
              </a:spcBef>
              <a:spcAft>
                <a:spcPts val="600"/>
              </a:spcAft>
              <a:buClr>
                <a:srgbClr val="000000"/>
              </a:buClr>
              <a:buSzPct val="100000"/>
              <a:buNone/>
            </a:pPr>
            <a:r>
              <a:rPr kumimoji="1" lang="ja-JP" altLang="en-US" sz="1400">
                <a:solidFill>
                  <a:prstClr val="black"/>
                </a:solidFill>
                <a:latin typeface="Meiryo UI" panose="020B0604030504040204" pitchFamily="50" charset="-128"/>
                <a:ea typeface="Meiryo UI" panose="020B0604030504040204" pitchFamily="50" charset="-128"/>
              </a:rPr>
              <a:t>～～～～株式会社は、以下の事項を宣言する。</a:t>
            </a:r>
          </a:p>
          <a:p>
            <a:pPr marL="720725" lvl="1" indent="-285750">
              <a:lnSpc>
                <a:spcPts val="1800"/>
              </a:lnSpc>
              <a:spcBef>
                <a:spcPts val="600"/>
              </a:spcBef>
              <a:spcAft>
                <a:spcPts val="600"/>
              </a:spcAft>
              <a:buClr>
                <a:srgbClr val="000000"/>
              </a:buClr>
              <a:buSzPct val="100000"/>
              <a:buFont typeface="Arial" panose="020B0604020202020204" pitchFamily="34" charset="0"/>
              <a:buChar char="•"/>
            </a:pPr>
            <a:r>
              <a:rPr kumimoji="1" lang="ja-JP" altLang="en-US" sz="1400">
                <a:solidFill>
                  <a:prstClr val="black"/>
                </a:solidFill>
                <a:latin typeface="Meiryo UI" panose="020B0604030504040204" pitchFamily="50" charset="-128"/>
                <a:ea typeface="Meiryo UI" panose="020B0604030504040204" pitchFamily="50" charset="-128"/>
              </a:rPr>
              <a:t>本事業により強化したエンジンの整備能力、</a:t>
            </a:r>
            <a:r>
              <a:rPr kumimoji="1" lang="en-US" altLang="ja-JP" sz="1400">
                <a:solidFill>
                  <a:prstClr val="black"/>
                </a:solidFill>
                <a:latin typeface="Meiryo UI" panose="020B0604030504040204" pitchFamily="50" charset="-128"/>
                <a:ea typeface="Meiryo UI" panose="020B0604030504040204" pitchFamily="50" charset="-128"/>
              </a:rPr>
              <a:t>MRO</a:t>
            </a:r>
            <a:r>
              <a:rPr kumimoji="1" lang="ja-JP" altLang="en-US" sz="1400">
                <a:solidFill>
                  <a:prstClr val="black"/>
                </a:solidFill>
                <a:latin typeface="Meiryo UI" panose="020B0604030504040204" pitchFamily="50" charset="-128"/>
                <a:ea typeface="Meiryo UI" panose="020B0604030504040204" pitchFamily="50" charset="-128"/>
              </a:rPr>
              <a:t>で得られる知見やこれまでの実績を生かし、次期エンジンの国際共同開発における上流工程からの参画やワークパッケージ拡大の実現を目指し、海外エンジン</a:t>
            </a:r>
            <a:r>
              <a:rPr kumimoji="1" lang="en-US" altLang="ja-JP" sz="1400">
                <a:solidFill>
                  <a:prstClr val="black"/>
                </a:solidFill>
                <a:latin typeface="Meiryo UI" panose="020B0604030504040204" pitchFamily="50" charset="-128"/>
                <a:ea typeface="Meiryo UI" panose="020B0604030504040204" pitchFamily="50" charset="-128"/>
              </a:rPr>
              <a:t>OEM</a:t>
            </a:r>
            <a:r>
              <a:rPr kumimoji="1" lang="ja-JP" altLang="en-US" sz="1400">
                <a:solidFill>
                  <a:prstClr val="black"/>
                </a:solidFill>
                <a:latin typeface="Meiryo UI" panose="020B0604030504040204" pitchFamily="50" charset="-128"/>
                <a:ea typeface="Meiryo UI" panose="020B0604030504040204" pitchFamily="50" charset="-128"/>
              </a:rPr>
              <a:t>等との交渉を精力的に実施し、着実に前進させること。</a:t>
            </a:r>
            <a:endParaRPr kumimoji="1" lang="en-US" altLang="ja-JP" sz="1400">
              <a:solidFill>
                <a:prstClr val="black"/>
              </a:solidFill>
              <a:latin typeface="Meiryo UI" panose="020B0604030504040204" pitchFamily="50" charset="-128"/>
              <a:ea typeface="Meiryo UI" panose="020B0604030504040204" pitchFamily="50" charset="-128"/>
            </a:endParaRPr>
          </a:p>
          <a:p>
            <a:pPr marL="720725" lvl="1" indent="-285750">
              <a:lnSpc>
                <a:spcPts val="1800"/>
              </a:lnSpc>
              <a:spcBef>
                <a:spcPts val="600"/>
              </a:spcBef>
              <a:spcAft>
                <a:spcPts val="600"/>
              </a:spcAft>
              <a:buClr>
                <a:srgbClr val="000000"/>
              </a:buClr>
              <a:buSzPct val="100000"/>
              <a:buFont typeface="Arial" panose="020B0604020202020204" pitchFamily="34" charset="0"/>
              <a:buChar char="•"/>
            </a:pPr>
            <a:r>
              <a:rPr kumimoji="1" lang="ja-JP" altLang="en-US" sz="1400">
                <a:solidFill>
                  <a:prstClr val="black"/>
                </a:solidFill>
                <a:latin typeface="Meiryo UI" panose="020B0604030504040204" pitchFamily="50" charset="-128"/>
                <a:ea typeface="Meiryo UI" panose="020B0604030504040204" pitchFamily="50" charset="-128"/>
              </a:rPr>
              <a:t>エンジンの分解から試運転までを含む一貫した整備の実施を実現するため、国内での効率的な協業、分業を可能とする連携体制を整備すること。</a:t>
            </a:r>
            <a:endParaRPr kumimoji="1" lang="en-US" altLang="ja-JP" sz="1400">
              <a:solidFill>
                <a:prstClr val="black"/>
              </a:solidFill>
              <a:latin typeface="Meiryo UI" panose="020B0604030504040204" pitchFamily="50" charset="-128"/>
              <a:ea typeface="Meiryo UI" panose="020B0604030504040204" pitchFamily="50" charset="-128"/>
            </a:endParaRPr>
          </a:p>
          <a:p>
            <a:pPr marL="720725" lvl="1" indent="-285750">
              <a:lnSpc>
                <a:spcPts val="1800"/>
              </a:lnSpc>
              <a:spcBef>
                <a:spcPts val="600"/>
              </a:spcBef>
              <a:spcAft>
                <a:spcPts val="600"/>
              </a:spcAft>
              <a:buClr>
                <a:srgbClr val="000000"/>
              </a:buClr>
              <a:buSzPct val="100000"/>
              <a:buFont typeface="Arial" panose="020B0604020202020204" pitchFamily="34" charset="0"/>
              <a:buChar char="•"/>
            </a:pPr>
            <a:r>
              <a:rPr kumimoji="1" lang="ja-JP" altLang="en-US" sz="1400">
                <a:solidFill>
                  <a:prstClr val="black"/>
                </a:solidFill>
                <a:latin typeface="Meiryo UI" panose="020B0604030504040204" pitchFamily="50" charset="-128"/>
                <a:ea typeface="Meiryo UI" panose="020B0604030504040204" pitchFamily="50" charset="-128"/>
              </a:rPr>
              <a:t>本事業によりエンジン</a:t>
            </a:r>
            <a:r>
              <a:rPr kumimoji="1" lang="en-US" altLang="ja-JP" sz="1400">
                <a:solidFill>
                  <a:prstClr val="black"/>
                </a:solidFill>
                <a:latin typeface="Meiryo UI" panose="020B0604030504040204" pitchFamily="50" charset="-128"/>
                <a:ea typeface="Meiryo UI" panose="020B0604030504040204" pitchFamily="50" charset="-128"/>
              </a:rPr>
              <a:t>MRO</a:t>
            </a:r>
            <a:r>
              <a:rPr kumimoji="1" lang="ja-JP" altLang="en-US" sz="1400">
                <a:solidFill>
                  <a:prstClr val="black"/>
                </a:solidFill>
                <a:latin typeface="Meiryo UI" panose="020B0604030504040204" pitchFamily="50" charset="-128"/>
                <a:ea typeface="Meiryo UI" panose="020B0604030504040204" pitchFamily="50" charset="-128"/>
              </a:rPr>
              <a:t>を実施することで得られるデータや知見を蓄積し、利用するための国内共通の仕組みや基盤を構築すること。また、それらのデータや知見をエンジンの設計や開発等に活かすべく、国内連携事業者等の間で共有し、顧客訴求力の高い低燃費なエンジンの開発に繋げること。</a:t>
            </a:r>
            <a:endParaRPr kumimoji="1" lang="en-US" altLang="ja-JP" sz="140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187475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AD70C-F2ED-A3D7-1360-98AAD3FFA5D7}"/>
            </a:ext>
          </a:extLst>
        </p:cNvPr>
        <p:cNvGrpSpPr/>
        <p:nvPr/>
      </p:nvGrpSpPr>
      <p:grpSpPr>
        <a:xfrm>
          <a:off x="0" y="0"/>
          <a:ext cx="0" cy="0"/>
          <a:chOff x="0" y="0"/>
          <a:chExt cx="0" cy="0"/>
        </a:xfrm>
      </p:grpSpPr>
      <p:sp>
        <p:nvSpPr>
          <p:cNvPr id="29" name="Title 1">
            <a:extLst>
              <a:ext uri="{FF2B5EF4-FFF2-40B4-BE49-F238E27FC236}">
                <a16:creationId xmlns:a16="http://schemas.microsoft.com/office/drawing/2014/main" id="{FCBDC506-2C5D-3313-3049-952AFF9A8075}"/>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4</a:t>
            </a:r>
            <a:r>
              <a:rPr lang="ja-JP" altLang="en-US" sz="2000" dirty="0"/>
              <a:t>．経営層のコミット／</a:t>
            </a:r>
            <a:r>
              <a:rPr kumimoji="1" lang="ja-JP" altLang="en-US" sz="2000" dirty="0"/>
              <a:t>（</a:t>
            </a:r>
            <a:r>
              <a:rPr kumimoji="1" lang="en-US" altLang="ja-JP" sz="2000" dirty="0">
                <a:solidFill>
                  <a:srgbClr val="000000"/>
                </a:solidFill>
              </a:rPr>
              <a:t>0</a:t>
            </a:r>
            <a:r>
              <a:rPr kumimoji="1" lang="ja-JP" altLang="en-US" sz="2000" dirty="0">
                <a:solidFill>
                  <a:srgbClr val="000000"/>
                </a:solidFill>
              </a:rPr>
              <a:t>）経営者のコミットメント</a:t>
            </a:r>
            <a:endParaRPr kumimoji="1" lang="en-US" altLang="ja-JP" sz="2000" dirty="0">
              <a:solidFill>
                <a:srgbClr val="000000"/>
              </a:solidFill>
            </a:endParaRPr>
          </a:p>
        </p:txBody>
      </p:sp>
      <p:sp>
        <p:nvSpPr>
          <p:cNvPr id="30" name="Title 1">
            <a:extLst>
              <a:ext uri="{FF2B5EF4-FFF2-40B4-BE49-F238E27FC236}">
                <a16:creationId xmlns:a16="http://schemas.microsoft.com/office/drawing/2014/main" id="{5DF6D512-3747-5E4D-4210-C3B2829C97FE}"/>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lvl="0" defTabSz="742950">
              <a:defRPr/>
            </a:pPr>
            <a:r>
              <a:rPr kumimoji="1" lang="ja-JP" altLang="en-US" dirty="0">
                <a:solidFill>
                  <a:prstClr val="black"/>
                </a:solidFill>
              </a:rPr>
              <a:t>提案内容における経営者のコミットメント（</a:t>
            </a:r>
            <a:r>
              <a:rPr kumimoji="1" lang="en-US" altLang="ja-JP" dirty="0">
                <a:solidFill>
                  <a:prstClr val="black"/>
                </a:solidFill>
              </a:rPr>
              <a:t>※</a:t>
            </a:r>
            <a:r>
              <a:rPr kumimoji="1" lang="ja-JP" altLang="en-US" dirty="0">
                <a:solidFill>
                  <a:prstClr val="black"/>
                </a:solidFill>
              </a:rPr>
              <a:t>リース会社向け）</a:t>
            </a:r>
            <a:endParaRPr kumimoji="1" lang="en-US" altLang="ja-JP" dirty="0">
              <a:solidFill>
                <a:prstClr val="black"/>
              </a:solidFill>
            </a:endParaRPr>
          </a:p>
        </p:txBody>
      </p:sp>
      <p:sp>
        <p:nvSpPr>
          <p:cNvPr id="34" name="正方形/長方形 33">
            <a:extLst>
              <a:ext uri="{FF2B5EF4-FFF2-40B4-BE49-F238E27FC236}">
                <a16:creationId xmlns:a16="http://schemas.microsoft.com/office/drawing/2014/main" id="{CC7CBA3B-650B-4958-375A-ED278612AFC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cxnSp>
        <p:nvCxnSpPr>
          <p:cNvPr id="44" name="直線コネクタ 43">
            <a:extLst>
              <a:ext uri="{FF2B5EF4-FFF2-40B4-BE49-F238E27FC236}">
                <a16:creationId xmlns:a16="http://schemas.microsoft.com/office/drawing/2014/main" id="{47AD5ABC-9626-AB2E-02DE-0A1B19B29F39}"/>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AEE3C10A-D896-4681-A682-39B5C17A7F64}"/>
              </a:ext>
            </a:extLst>
          </p:cNvPr>
          <p:cNvSpPr txBox="1"/>
          <p:nvPr/>
        </p:nvSpPr>
        <p:spPr>
          <a:xfrm>
            <a:off x="3990995" y="4440365"/>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企業名：</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5" name="テキスト ボックス 14">
            <a:extLst>
              <a:ext uri="{FF2B5EF4-FFF2-40B4-BE49-F238E27FC236}">
                <a16:creationId xmlns:a16="http://schemas.microsoft.com/office/drawing/2014/main" id="{699A3C92-0FBA-354C-209B-34C644633E85}"/>
              </a:ext>
            </a:extLst>
          </p:cNvPr>
          <p:cNvSpPr txBox="1"/>
          <p:nvPr/>
        </p:nvSpPr>
        <p:spPr>
          <a:xfrm>
            <a:off x="4041329" y="4976500"/>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役  職：</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6" name="テキスト ボックス 15">
            <a:extLst>
              <a:ext uri="{FF2B5EF4-FFF2-40B4-BE49-F238E27FC236}">
                <a16:creationId xmlns:a16="http://schemas.microsoft.com/office/drawing/2014/main" id="{783C3FAB-6D9B-F6D4-3BB2-576648253C81}"/>
              </a:ext>
            </a:extLst>
          </p:cNvPr>
          <p:cNvSpPr txBox="1"/>
          <p:nvPr/>
        </p:nvSpPr>
        <p:spPr>
          <a:xfrm>
            <a:off x="4095214" y="5512635"/>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氏　名：</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7" name="テキスト ボックス 16">
            <a:extLst>
              <a:ext uri="{FF2B5EF4-FFF2-40B4-BE49-F238E27FC236}">
                <a16:creationId xmlns:a16="http://schemas.microsoft.com/office/drawing/2014/main" id="{C69786C1-BA5B-0808-8530-8E436C080CC3}"/>
              </a:ext>
            </a:extLst>
          </p:cNvPr>
          <p:cNvSpPr txBox="1"/>
          <p:nvPr/>
        </p:nvSpPr>
        <p:spPr>
          <a:xfrm>
            <a:off x="3990995" y="3904230"/>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日　付：</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8" name="テキスト ボックス 17">
            <a:extLst>
              <a:ext uri="{FF2B5EF4-FFF2-40B4-BE49-F238E27FC236}">
                <a16:creationId xmlns:a16="http://schemas.microsoft.com/office/drawing/2014/main" id="{CF84543F-289A-AB6A-8CAB-E18CFF633B7E}"/>
              </a:ext>
            </a:extLst>
          </p:cNvPr>
          <p:cNvSpPr txBox="1"/>
          <p:nvPr/>
        </p:nvSpPr>
        <p:spPr>
          <a:xfrm>
            <a:off x="4746086" y="5890900"/>
            <a:ext cx="2981325"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（代表権を持つ者の直筆署名）</a:t>
            </a:r>
          </a:p>
        </p:txBody>
      </p:sp>
      <p:sp>
        <p:nvSpPr>
          <p:cNvPr id="19" name="ee4pContent3">
            <a:extLst>
              <a:ext uri="{FF2B5EF4-FFF2-40B4-BE49-F238E27FC236}">
                <a16:creationId xmlns:a16="http://schemas.microsoft.com/office/drawing/2014/main" id="{5238328A-019D-EE6A-9469-0F8C932A848C}"/>
              </a:ext>
            </a:extLst>
          </p:cNvPr>
          <p:cNvSpPr txBox="1"/>
          <p:nvPr/>
        </p:nvSpPr>
        <p:spPr>
          <a:xfrm>
            <a:off x="511728" y="1392201"/>
            <a:ext cx="10972800" cy="203679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lnSpc>
                <a:spcPts val="1800"/>
              </a:lnSpc>
              <a:spcBef>
                <a:spcPts val="600"/>
              </a:spcBef>
              <a:spcAft>
                <a:spcPts val="600"/>
              </a:spcAft>
              <a:buClr>
                <a:srgbClr val="000000"/>
              </a:buClr>
              <a:buSzPct val="100000"/>
              <a:buNone/>
            </a:pPr>
            <a:r>
              <a:rPr kumimoji="1" lang="ja-JP" altLang="en-US" sz="1400" dirty="0">
                <a:solidFill>
                  <a:prstClr val="black"/>
                </a:solidFill>
                <a:latin typeface="Meiryo UI" panose="020B0604030504040204" pitchFamily="50" charset="-128"/>
                <a:ea typeface="Meiryo UI" panose="020B0604030504040204" pitchFamily="50" charset="-128"/>
              </a:rPr>
              <a:t>～～～～株式会社は、以下の事項を宣言する。</a:t>
            </a:r>
          </a:p>
          <a:p>
            <a:pPr marL="720725" lvl="1" indent="-285750">
              <a:lnSpc>
                <a:spcPts val="1800"/>
              </a:lnSpc>
              <a:spcBef>
                <a:spcPts val="600"/>
              </a:spcBef>
              <a:spcAft>
                <a:spcPts val="600"/>
              </a:spcAft>
              <a:buClr>
                <a:srgbClr val="000000"/>
              </a:buClr>
              <a:buSzPct val="100000"/>
              <a:buFont typeface="Arial" panose="020B0604020202020204" pitchFamily="34" charset="0"/>
              <a:buChar char="•"/>
            </a:pPr>
            <a:r>
              <a:rPr kumimoji="1" lang="ja-JP" altLang="en-US" sz="1400" dirty="0">
                <a:solidFill>
                  <a:prstClr val="black"/>
                </a:solidFill>
                <a:latin typeface="Meiryo UI" panose="020B0604030504040204" pitchFamily="50" charset="-128"/>
                <a:ea typeface="Meiryo UI" panose="020B0604030504040204" pitchFamily="50" charset="-128"/>
              </a:rPr>
              <a:t>提案事業への参画を目指し、国内で一貫してエンジンを整備可能な体制構築等を実施すべく、幹事会社等と連携する。</a:t>
            </a:r>
            <a:endParaRPr kumimoji="1" lang="en-US" altLang="ja-JP" sz="1400" dirty="0">
              <a:solidFill>
                <a:prstClr val="black"/>
              </a:solidFill>
              <a:latin typeface="Meiryo UI" panose="020B0604030504040204" pitchFamily="50" charset="-128"/>
              <a:ea typeface="Meiryo UI" panose="020B0604030504040204" pitchFamily="50" charset="-128"/>
            </a:endParaRPr>
          </a:p>
        </p:txBody>
      </p:sp>
      <p:sp>
        <p:nvSpPr>
          <p:cNvPr id="2" name="TextBox 51">
            <a:extLst>
              <a:ext uri="{FF2B5EF4-FFF2-40B4-BE49-F238E27FC236}">
                <a16:creationId xmlns:a16="http://schemas.microsoft.com/office/drawing/2014/main" id="{697C8DFD-B1DE-5817-4014-A2920141DA69}"/>
              </a:ext>
            </a:extLst>
          </p:cNvPr>
          <p:cNvSpPr txBox="1"/>
          <p:nvPr/>
        </p:nvSpPr>
        <p:spPr>
          <a:xfrm>
            <a:off x="3299791" y="2417635"/>
            <a:ext cx="5629523"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b="0" i="0" dirty="0">
                <a:solidFill>
                  <a:srgbClr val="374151"/>
                </a:solidFill>
                <a:effectLst/>
                <a:latin typeface="Noto Sans JP" panose="020B0200000000000000" pitchFamily="50" charset="-128"/>
                <a:ea typeface="Noto Sans JP" panose="020B0200000000000000" pitchFamily="50" charset="-128"/>
              </a:rPr>
              <a:t>リース会社との連携がある場合に、当該リース会社の代表権を有する方の直筆署名を取得のうえ、ご提出ください。</a:t>
            </a:r>
            <a:endParaRPr lang="en-US" altLang="ja-JP" sz="1600" dirty="0">
              <a:solidFill>
                <a:srgbClr val="2E3558"/>
              </a:solidFill>
              <a:latin typeface="+mn-ea"/>
            </a:endParaRPr>
          </a:p>
        </p:txBody>
      </p:sp>
    </p:spTree>
    <p:extLst>
      <p:ext uri="{BB962C8B-B14F-4D97-AF65-F5344CB8AC3E}">
        <p14:creationId xmlns:p14="http://schemas.microsoft.com/office/powerpoint/2010/main" val="9067724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32C0B-5CBA-51AB-3C51-16F6A72932C8}"/>
            </a:ext>
          </a:extLst>
        </p:cNvPr>
        <p:cNvGrpSpPr/>
        <p:nvPr/>
      </p:nvGrpSpPr>
      <p:grpSpPr>
        <a:xfrm>
          <a:off x="0" y="0"/>
          <a:ext cx="0" cy="0"/>
          <a:chOff x="0" y="0"/>
          <a:chExt cx="0" cy="0"/>
        </a:xfrm>
      </p:grpSpPr>
      <p:sp>
        <p:nvSpPr>
          <p:cNvPr id="29" name="Title 1">
            <a:extLst>
              <a:ext uri="{FF2B5EF4-FFF2-40B4-BE49-F238E27FC236}">
                <a16:creationId xmlns:a16="http://schemas.microsoft.com/office/drawing/2014/main" id="{BEA0EE84-3FAF-7716-0527-0BA8D764416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1</a:t>
            </a:r>
            <a:r>
              <a:rPr kumimoji="1" lang="ja-JP" altLang="en-US" sz="2000"/>
              <a:t>）組織内の事業推進体制</a:t>
            </a:r>
            <a:endParaRPr kumimoji="1" lang="en-US" sz="2000"/>
          </a:p>
        </p:txBody>
      </p:sp>
      <p:sp>
        <p:nvSpPr>
          <p:cNvPr id="30" name="Title 1">
            <a:extLst>
              <a:ext uri="{FF2B5EF4-FFF2-40B4-BE49-F238E27FC236}">
                <a16:creationId xmlns:a16="http://schemas.microsoft.com/office/drawing/2014/main" id="{C0566DAD-F671-0C1D-F821-84350F419D36}"/>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経営者のコミットメントの下、専門部署に複数チームを設置</a:t>
            </a:r>
            <a:endParaRPr kumimoji="1" lang="en-US">
              <a:solidFill>
                <a:schemeClr val="tx1"/>
              </a:solidFill>
            </a:endParaRPr>
          </a:p>
        </p:txBody>
      </p:sp>
      <p:sp>
        <p:nvSpPr>
          <p:cNvPr id="11" name="ee4pContent3">
            <a:extLst>
              <a:ext uri="{FF2B5EF4-FFF2-40B4-BE49-F238E27FC236}">
                <a16:creationId xmlns:a16="http://schemas.microsoft.com/office/drawing/2014/main" id="{086C0D20-CC63-CFE2-B18A-331A7DFAD6F9}"/>
              </a:ext>
            </a:extLst>
          </p:cNvPr>
          <p:cNvSpPr txBox="1"/>
          <p:nvPr/>
        </p:nvSpPr>
        <p:spPr>
          <a:xfrm>
            <a:off x="6239439" y="1653739"/>
            <a:ext cx="5183998" cy="405987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責任者と担当部署</a:t>
            </a:r>
            <a:endParaRPr lang="en-US" altLang="ja-JP" sz="1400">
              <a:latin typeface="Meiryo UI" panose="020B0604030504040204" pitchFamily="50" charset="-128"/>
              <a:ea typeface="Meiryo UI" panose="020B0604030504040204" pitchFamily="50" charset="-128"/>
            </a:endParaRPr>
          </a:p>
          <a:p>
            <a:pPr lvl="1">
              <a:buSzPct val="100000"/>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a:t>
            </a:r>
            <a:endParaRPr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本部長：</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a:t>
            </a: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担当チーム</a:t>
            </a:r>
            <a:endParaRPr kumimoji="1" lang="en-US" altLang="ja-JP" sz="1400">
              <a:latin typeface="Meiryo UI" panose="020B0604030504040204" pitchFamily="50" charset="-128"/>
              <a:ea typeface="Meiryo UI" panose="020B0604030504040204" pitchFamily="50" charset="-128"/>
            </a:endParaRPr>
          </a:p>
          <a:p>
            <a:pPr lvl="2">
              <a:buSzPct val="100000"/>
              <a:buFont typeface="Trebuchet MS" panose="020B0603020202020204" pitchFamily="34" charset="0"/>
              <a:buChar char="–"/>
            </a:pPr>
            <a:r>
              <a:rPr kumimoji="1" lang="ja-JP" altLang="en-US" sz="1400">
                <a:latin typeface="Meiryo UI" panose="020B0604030504040204" pitchFamily="50" charset="-128"/>
                <a:ea typeface="Meiryo UI" panose="020B0604030504040204" pitchFamily="50" charset="-128"/>
              </a:rPr>
              <a:t>チーム</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：①</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：③</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C</a:t>
            </a:r>
            <a:r>
              <a:rPr lang="ja-JP" altLang="en-US" sz="1400">
                <a:latin typeface="Meiryo UI" panose="020B0604030504040204" pitchFamily="50" charset="-128"/>
                <a:ea typeface="Meiryo UI" panose="020B0604030504040204" pitchFamily="50" charset="-128"/>
              </a:rPr>
              <a:t>：④</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D</a:t>
            </a:r>
            <a:r>
              <a:rPr lang="ja-JP" altLang="en-US" sz="1400">
                <a:latin typeface="Meiryo UI" panose="020B0604030504040204" pitchFamily="50" charset="-128"/>
                <a:ea typeface="Meiryo UI" panose="020B0604030504040204" pitchFamily="50" charset="-128"/>
              </a:rPr>
              <a:t>部（</a:t>
            </a: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marL="358775" lvl="2" indent="-27463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チームリーダー</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チームリーダー</a:t>
            </a:r>
            <a:r>
              <a:rPr kumimoji="1" lang="en-US" altLang="ja-JP" sz="1400">
                <a:latin typeface="Meiryo UI" panose="020B0604030504040204" pitchFamily="50" charset="-128"/>
                <a:ea typeface="Meiryo UI" panose="020B0604030504040204" pitchFamily="50" charset="-128"/>
              </a:rPr>
              <a:t>G</a:t>
            </a:r>
            <a:r>
              <a:rPr kumimoji="1" lang="ja-JP" altLang="en-US" sz="1400">
                <a:latin typeface="Meiryo UI" panose="020B0604030504040204" pitchFamily="50" charset="-128"/>
                <a:ea typeface="Meiryo UI" panose="020B0604030504040204" pitchFamily="50" charset="-128"/>
              </a:rPr>
              <a:t>：</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H</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I</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br>
              <a:rPr kumimoji="1" lang="en-US" altLang="ja-JP" sz="1400">
                <a:latin typeface="Meiryo UI" panose="020B0604030504040204" pitchFamily="50" charset="-128"/>
                <a:ea typeface="Meiryo UI" panose="020B0604030504040204" pitchFamily="50" charset="-128"/>
              </a:rPr>
            </a:br>
            <a:endParaRPr lang="en-US" altLang="ja-JP" sz="1400">
              <a:latin typeface="Meiryo UI" panose="020B0604030504040204" pitchFamily="50" charset="-128"/>
              <a:ea typeface="Meiryo UI" panose="020B0604030504040204" pitchFamily="50" charset="-128"/>
            </a:endParaRPr>
          </a:p>
          <a:p>
            <a:pPr marL="108000" lvl="1" indent="0">
              <a:buSzPct val="100000"/>
              <a:buNone/>
            </a:pPr>
            <a:r>
              <a:rPr lang="ja-JP" altLang="en-US" sz="1400">
                <a:latin typeface="Meiryo UI" panose="020B0604030504040204" pitchFamily="50" charset="-128"/>
                <a:ea typeface="Meiryo UI" panose="020B0604030504040204" pitchFamily="50" charset="-128"/>
              </a:rPr>
              <a:t>部門間の連携方法</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a:p>
            <a:pPr lvl="1">
              <a:buSzPct val="100000"/>
            </a:pPr>
            <a:r>
              <a:rPr lang="en-US" altLang="ja-JP" sz="1400">
                <a:latin typeface="Meiryo UI" panose="020B0604030504040204" pitchFamily="50" charset="-128"/>
                <a:ea typeface="Meiryo UI" panose="020B0604030504040204" pitchFamily="50" charset="-128"/>
              </a:rPr>
              <a:t>XXX</a:t>
            </a:r>
          </a:p>
        </p:txBody>
      </p:sp>
      <p:grpSp>
        <p:nvGrpSpPr>
          <p:cNvPr id="42" name="グループ化 41">
            <a:extLst>
              <a:ext uri="{FF2B5EF4-FFF2-40B4-BE49-F238E27FC236}">
                <a16:creationId xmlns:a16="http://schemas.microsoft.com/office/drawing/2014/main" id="{981C5197-A6F0-8AA7-6DD0-E6CA85AB6241}"/>
              </a:ext>
            </a:extLst>
          </p:cNvPr>
          <p:cNvGrpSpPr/>
          <p:nvPr/>
        </p:nvGrpSpPr>
        <p:grpSpPr>
          <a:xfrm>
            <a:off x="765598" y="1675231"/>
            <a:ext cx="5184000" cy="3332263"/>
            <a:chOff x="355247" y="2647690"/>
            <a:chExt cx="5701993" cy="3936437"/>
          </a:xfrm>
        </p:grpSpPr>
        <p:sp>
          <p:nvSpPr>
            <p:cNvPr id="7" name="Rectangle 56">
              <a:extLst>
                <a:ext uri="{FF2B5EF4-FFF2-40B4-BE49-F238E27FC236}">
                  <a16:creationId xmlns:a16="http://schemas.microsoft.com/office/drawing/2014/main" id="{354E16EB-7F7F-95B8-3E91-A8C29035EE1B}"/>
                </a:ext>
              </a:extLst>
            </p:cNvPr>
            <p:cNvSpPr/>
            <p:nvPr/>
          </p:nvSpPr>
          <p:spPr>
            <a:xfrm>
              <a:off x="1606653"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A</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①</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G</a:t>
              </a:r>
            </a:p>
          </p:txBody>
        </p:sp>
        <p:sp>
          <p:nvSpPr>
            <p:cNvPr id="8" name="Rectangle 57">
              <a:extLst>
                <a:ext uri="{FF2B5EF4-FFF2-40B4-BE49-F238E27FC236}">
                  <a16:creationId xmlns:a16="http://schemas.microsoft.com/office/drawing/2014/main" id="{55246A74-4037-88A1-6653-059328B05D38}"/>
                </a:ext>
              </a:extLst>
            </p:cNvPr>
            <p:cNvSpPr/>
            <p:nvPr/>
          </p:nvSpPr>
          <p:spPr>
            <a:xfrm>
              <a:off x="2796019" y="5236819"/>
              <a:ext cx="1146357" cy="1347308"/>
            </a:xfrm>
            <a:prstGeom prst="rect">
              <a:avLst/>
            </a:prstGeom>
            <a:noFill/>
            <a:ln w="6350"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B</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②</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H</a:t>
              </a:r>
            </a:p>
          </p:txBody>
        </p:sp>
        <p:sp>
          <p:nvSpPr>
            <p:cNvPr id="9" name="Rectangle 58">
              <a:extLst>
                <a:ext uri="{FF2B5EF4-FFF2-40B4-BE49-F238E27FC236}">
                  <a16:creationId xmlns:a16="http://schemas.microsoft.com/office/drawing/2014/main" id="{F3032743-217F-7678-0C4F-22AF71CF5C0C}"/>
                </a:ext>
              </a:extLst>
            </p:cNvPr>
            <p:cNvSpPr/>
            <p:nvPr/>
          </p:nvSpPr>
          <p:spPr>
            <a:xfrm>
              <a:off x="3988262"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C</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③</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I</a:t>
              </a:r>
            </a:p>
          </p:txBody>
        </p:sp>
        <p:cxnSp>
          <p:nvCxnSpPr>
            <p:cNvPr id="10" name="Connector: Elbow 59">
              <a:extLst>
                <a:ext uri="{FF2B5EF4-FFF2-40B4-BE49-F238E27FC236}">
                  <a16:creationId xmlns:a16="http://schemas.microsoft.com/office/drawing/2014/main" id="{588EDFFA-4005-21B0-FC56-603CF8FC1B51}"/>
                </a:ext>
              </a:extLst>
            </p:cNvPr>
            <p:cNvCxnSpPr>
              <a:cxnSpLocks/>
            </p:cNvCxnSpPr>
            <p:nvPr/>
          </p:nvCxnSpPr>
          <p:spPr>
            <a:xfrm rot="10800000" flipV="1">
              <a:off x="947451" y="3530858"/>
              <a:ext cx="2421746" cy="22139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Rectangle 62">
              <a:extLst>
                <a:ext uri="{FF2B5EF4-FFF2-40B4-BE49-F238E27FC236}">
                  <a16:creationId xmlns:a16="http://schemas.microsoft.com/office/drawing/2014/main" id="{F34CF9E9-97DA-1BEB-F94E-7D6A1702F0C0}"/>
                </a:ext>
              </a:extLst>
            </p:cNvPr>
            <p:cNvSpPr>
              <a:spLocks noChangeArrowheads="1"/>
            </p:cNvSpPr>
            <p:nvPr/>
          </p:nvSpPr>
          <p:spPr bwMode="gray">
            <a:xfrm>
              <a:off x="1349512" y="2647690"/>
              <a:ext cx="3256466" cy="641438"/>
            </a:xfrm>
            <a:prstGeom prst="rect">
              <a:avLst/>
            </a:prstGeom>
            <a:noFill/>
            <a:ln w="2857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tIns="91440" bIns="9144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ja-JP" altLang="en-US" sz="1400">
                  <a:latin typeface="Meiryo UI" panose="020B0604030504040204" pitchFamily="50" charset="-128"/>
                  <a:ea typeface="Meiryo UI" panose="020B0604030504040204" pitchFamily="50" charset="-128"/>
                </a:rPr>
                <a:t>代表取締役社長</a:t>
              </a:r>
              <a:r>
                <a:rPr lang="en-US" altLang="ja-JP" sz="1400">
                  <a:latin typeface="Meiryo UI" panose="020B0604030504040204" pitchFamily="50" charset="-128"/>
                  <a:ea typeface="Meiryo UI" panose="020B0604030504040204" pitchFamily="50" charset="-128"/>
                </a:rPr>
                <a:t> aa aa</a:t>
              </a:r>
            </a:p>
            <a:p>
              <a:pPr algn="ctr"/>
              <a:r>
                <a:rPr lang="ja-JP" altLang="en-US" sz="1050">
                  <a:latin typeface="Meiryo UI" panose="020B0604030504040204" pitchFamily="50" charset="-128"/>
                  <a:ea typeface="Meiryo UI" panose="020B0604030504040204" pitchFamily="50" charset="-128"/>
                </a:rPr>
                <a:t>（事業にコミットする経営者）</a:t>
              </a:r>
              <a:endParaRPr lang="en-US" altLang="ja-JP" sz="1050">
                <a:latin typeface="Meiryo UI" panose="020B0604030504040204" pitchFamily="50" charset="-128"/>
                <a:ea typeface="Meiryo UI" panose="020B0604030504040204" pitchFamily="50" charset="-128"/>
              </a:endParaRPr>
            </a:p>
          </p:txBody>
        </p:sp>
        <p:sp>
          <p:nvSpPr>
            <p:cNvPr id="13" name="Rectangle 63">
              <a:extLst>
                <a:ext uri="{FF2B5EF4-FFF2-40B4-BE49-F238E27FC236}">
                  <a16:creationId xmlns:a16="http://schemas.microsoft.com/office/drawing/2014/main" id="{CDA096E9-4BA7-F35D-00BC-D2AD968163BF}"/>
                </a:ext>
              </a:extLst>
            </p:cNvPr>
            <p:cNvSpPr>
              <a:spLocks noChangeArrowheads="1"/>
            </p:cNvSpPr>
            <p:nvPr/>
          </p:nvSpPr>
          <p:spPr bwMode="gray">
            <a:xfrm>
              <a:off x="2599481" y="3753915"/>
              <a:ext cx="1539432"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本部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E</a:t>
              </a:r>
              <a:r>
                <a:rPr lang="ja-JP" altLang="en-US" sz="1400">
                  <a:latin typeface="Meiryo UI" panose="020B0604030504040204" pitchFamily="50" charset="-128"/>
                  <a:ea typeface="Meiryo UI" panose="020B0604030504040204" pitchFamily="50" charset="-128"/>
                </a:rPr>
                <a:t>本部長</a:t>
              </a:r>
              <a:br>
                <a:rPr lang="en-US" altLang="ja-JP" sz="1400">
                  <a:latin typeface="Meiryo UI" panose="020B0604030504040204" pitchFamily="50" charset="-128"/>
                  <a:ea typeface="Meiryo UI" panose="020B0604030504040204" pitchFamily="50" charset="-128"/>
                </a:rPr>
              </a:br>
              <a:r>
                <a:rPr lang="en-US" altLang="ja-JP" sz="1050">
                  <a:latin typeface="Meiryo UI" panose="020B0604030504040204" pitchFamily="50" charset="-128"/>
                  <a:ea typeface="Meiryo UI" panose="020B0604030504040204" pitchFamily="50" charset="-128"/>
                </a:rPr>
                <a:t>(</a:t>
              </a:r>
              <a:r>
                <a:rPr lang="zh-TW" altLang="en-US" sz="1050">
                  <a:latin typeface="Meiryo UI" panose="020B0604030504040204" pitchFamily="50" charset="-128"/>
                  <a:ea typeface="Meiryo UI" panose="020B0604030504040204" pitchFamily="50" charset="-128"/>
                </a:rPr>
                <a:t>本事業</a:t>
              </a:r>
              <a:r>
                <a:rPr lang="ja-JP" altLang="en-US" sz="1050">
                  <a:latin typeface="Meiryo UI" panose="020B0604030504040204" pitchFamily="50" charset="-128"/>
                  <a:ea typeface="Meiryo UI" panose="020B0604030504040204" pitchFamily="50" charset="-128"/>
                </a:rPr>
                <a:t>責任者</a:t>
              </a:r>
              <a:r>
                <a:rPr lang="en-US" altLang="ja-JP" sz="1050">
                  <a:latin typeface="Meiryo UI" panose="020B0604030504040204" pitchFamily="50" charset="-128"/>
                  <a:ea typeface="Meiryo UI" panose="020B0604030504040204" pitchFamily="50" charset="-128"/>
                </a:rPr>
                <a:t>)</a:t>
              </a:r>
            </a:p>
          </p:txBody>
        </p:sp>
        <p:sp>
          <p:nvSpPr>
            <p:cNvPr id="14" name="Rectangle 64">
              <a:extLst>
                <a:ext uri="{FF2B5EF4-FFF2-40B4-BE49-F238E27FC236}">
                  <a16:creationId xmlns:a16="http://schemas.microsoft.com/office/drawing/2014/main" id="{22EC38C9-BF3D-ABA5-409F-FA57271AC08E}"/>
                </a:ext>
              </a:extLst>
            </p:cNvPr>
            <p:cNvSpPr>
              <a:spLocks noChangeArrowheads="1"/>
            </p:cNvSpPr>
            <p:nvPr/>
          </p:nvSpPr>
          <p:spPr bwMode="gray">
            <a:xfrm>
              <a:off x="355247" y="3753915"/>
              <a:ext cx="1182092" cy="828000"/>
            </a:xfrm>
            <a:prstGeom prst="rect">
              <a:avLst/>
            </a:prstGeom>
            <a:noFill/>
            <a:ln w="952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br>
                <a:rPr lang="en-US" altLang="ja-JP" sz="1400">
                  <a:latin typeface="Meiryo UI" panose="020B0604030504040204" pitchFamily="50" charset="-128"/>
                  <a:ea typeface="Meiryo UI" panose="020B0604030504040204" pitchFamily="50" charset="-128"/>
                </a:rPr>
              </a:b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endParaRPr lang="en-US" altLang="ja-JP" sz="1400">
                <a:latin typeface="Meiryo UI" panose="020B0604030504040204" pitchFamily="50" charset="-128"/>
                <a:ea typeface="Meiryo UI" panose="020B0604030504040204" pitchFamily="50" charset="-128"/>
              </a:endParaRPr>
            </a:p>
          </p:txBody>
        </p:sp>
        <p:cxnSp>
          <p:nvCxnSpPr>
            <p:cNvPr id="15" name="Connector: Elbow 66">
              <a:extLst>
                <a:ext uri="{FF2B5EF4-FFF2-40B4-BE49-F238E27FC236}">
                  <a16:creationId xmlns:a16="http://schemas.microsoft.com/office/drawing/2014/main" id="{AD75F278-DAB3-4840-7298-6067437E0A1C}"/>
                </a:ext>
              </a:extLst>
            </p:cNvPr>
            <p:cNvCxnSpPr>
              <a:cxnSpLocks/>
            </p:cNvCxnSpPr>
            <p:nvPr/>
          </p:nvCxnSpPr>
          <p:spPr>
            <a:xfrm rot="5400000">
              <a:off x="3147803" y="3532517"/>
              <a:ext cx="442793" cy="3"/>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 name="Straight Arrow Connector 67">
              <a:extLst>
                <a:ext uri="{FF2B5EF4-FFF2-40B4-BE49-F238E27FC236}">
                  <a16:creationId xmlns:a16="http://schemas.microsoft.com/office/drawing/2014/main" id="{1DE7F1D4-6433-9EC6-731B-FCBB00947F52}"/>
                </a:ext>
              </a:extLst>
            </p:cNvPr>
            <p:cNvCxnSpPr>
              <a:cxnSpLocks/>
            </p:cNvCxnSpPr>
            <p:nvPr/>
          </p:nvCxnSpPr>
          <p:spPr>
            <a:xfrm>
              <a:off x="1650455" y="4063477"/>
              <a:ext cx="844697" cy="3319"/>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Straight Connector 71">
              <a:extLst>
                <a:ext uri="{FF2B5EF4-FFF2-40B4-BE49-F238E27FC236}">
                  <a16:creationId xmlns:a16="http://schemas.microsoft.com/office/drawing/2014/main" id="{F66AF0B0-97BA-16CF-BD0D-4FDC0F4D03C1}"/>
                </a:ext>
              </a:extLst>
            </p:cNvPr>
            <p:cNvCxnSpPr>
              <a:cxnSpLocks/>
              <a:endCxn id="8" idx="0"/>
            </p:cNvCxnSpPr>
            <p:nvPr/>
          </p:nvCxnSpPr>
          <p:spPr>
            <a:xfrm>
              <a:off x="3369197"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 name="Straight Connector 73">
              <a:extLst>
                <a:ext uri="{FF2B5EF4-FFF2-40B4-BE49-F238E27FC236}">
                  <a16:creationId xmlns:a16="http://schemas.microsoft.com/office/drawing/2014/main" id="{27EA5E58-3573-397B-76BE-A594AE8BEAF1}"/>
                </a:ext>
              </a:extLst>
            </p:cNvPr>
            <p:cNvCxnSpPr>
              <a:cxnSpLocks/>
              <a:endCxn id="8" idx="0"/>
            </p:cNvCxnSpPr>
            <p:nvPr/>
          </p:nvCxnSpPr>
          <p:spPr>
            <a:xfrm flipH="1">
              <a:off x="3369198" y="4957983"/>
              <a:ext cx="1439" cy="27883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 name="Connector: Elbow 76">
              <a:extLst>
                <a:ext uri="{FF2B5EF4-FFF2-40B4-BE49-F238E27FC236}">
                  <a16:creationId xmlns:a16="http://schemas.microsoft.com/office/drawing/2014/main" id="{410B9A10-06D5-212B-97F8-AD47610F15C7}"/>
                </a:ext>
              </a:extLst>
            </p:cNvPr>
            <p:cNvCxnSpPr>
              <a:cxnSpLocks/>
              <a:stCxn id="7" idx="0"/>
            </p:cNvCxnSpPr>
            <p:nvPr/>
          </p:nvCxnSpPr>
          <p:spPr>
            <a:xfrm rot="5400000" flipH="1" flipV="1">
              <a:off x="2447062" y="4314685"/>
              <a:ext cx="654904" cy="118936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0" name="Connector: Elbow 77">
              <a:extLst>
                <a:ext uri="{FF2B5EF4-FFF2-40B4-BE49-F238E27FC236}">
                  <a16:creationId xmlns:a16="http://schemas.microsoft.com/office/drawing/2014/main" id="{51315ED3-111B-8308-21AE-6A6455FA7454}"/>
                </a:ext>
              </a:extLst>
            </p:cNvPr>
            <p:cNvCxnSpPr>
              <a:cxnSpLocks/>
              <a:stCxn id="9" idx="0"/>
            </p:cNvCxnSpPr>
            <p:nvPr/>
          </p:nvCxnSpPr>
          <p:spPr>
            <a:xfrm rot="16200000" flipV="1">
              <a:off x="3637867" y="4313245"/>
              <a:ext cx="654904" cy="1192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15F84B31-E449-E6D7-356E-67979FE2050D}"/>
                </a:ext>
              </a:extLst>
            </p:cNvPr>
            <p:cNvSpPr txBox="1"/>
            <p:nvPr/>
          </p:nvSpPr>
          <p:spPr>
            <a:xfrm>
              <a:off x="1787811" y="3872477"/>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22" name="Rectangle 56">
              <a:extLst>
                <a:ext uri="{FF2B5EF4-FFF2-40B4-BE49-F238E27FC236}">
                  <a16:creationId xmlns:a16="http://schemas.microsoft.com/office/drawing/2014/main" id="{D31A15CB-1315-6BE1-6FBA-D52B86FA2181}"/>
                </a:ext>
              </a:extLst>
            </p:cNvPr>
            <p:cNvSpPr/>
            <p:nvPr/>
          </p:nvSpPr>
          <p:spPr>
            <a:xfrm>
              <a:off x="373115"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D</a:t>
              </a: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部</a:t>
              </a:r>
              <a:endPar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23" name="直線コネクタ 22">
              <a:extLst>
                <a:ext uri="{FF2B5EF4-FFF2-40B4-BE49-F238E27FC236}">
                  <a16:creationId xmlns:a16="http://schemas.microsoft.com/office/drawing/2014/main" id="{12BE4720-201D-D50C-518F-5E6090FF2045}"/>
                </a:ext>
              </a:extLst>
            </p:cNvPr>
            <p:cNvCxnSpPr>
              <a:cxnSpLocks/>
              <a:endCxn id="22" idx="0"/>
            </p:cNvCxnSpPr>
            <p:nvPr/>
          </p:nvCxnSpPr>
          <p:spPr>
            <a:xfrm>
              <a:off x="946293"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4" name="Straight Arrow Connector 67">
              <a:extLst>
                <a:ext uri="{FF2B5EF4-FFF2-40B4-BE49-F238E27FC236}">
                  <a16:creationId xmlns:a16="http://schemas.microsoft.com/office/drawing/2014/main" id="{2FA63C38-DEE4-90DE-8197-AAFE5598009E}"/>
                </a:ext>
              </a:extLst>
            </p:cNvPr>
            <p:cNvCxnSpPr>
              <a:cxnSpLocks/>
            </p:cNvCxnSpPr>
            <p:nvPr/>
          </p:nvCxnSpPr>
          <p:spPr>
            <a:xfrm>
              <a:off x="1930537" y="6395686"/>
              <a:ext cx="2675441" cy="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25" name="テキスト ボックス 24">
              <a:extLst>
                <a:ext uri="{FF2B5EF4-FFF2-40B4-BE49-F238E27FC236}">
                  <a16:creationId xmlns:a16="http://schemas.microsoft.com/office/drawing/2014/main" id="{A9957E9E-1BD6-6A11-888F-4043FB2FF9D5}"/>
                </a:ext>
              </a:extLst>
            </p:cNvPr>
            <p:cNvSpPr txBox="1"/>
            <p:nvPr/>
          </p:nvSpPr>
          <p:spPr>
            <a:xfrm>
              <a:off x="3067876" y="6213083"/>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32" name="Rectangle 63">
              <a:extLst>
                <a:ext uri="{FF2B5EF4-FFF2-40B4-BE49-F238E27FC236}">
                  <a16:creationId xmlns:a16="http://schemas.microsoft.com/office/drawing/2014/main" id="{62940C8E-8397-0415-5A1F-885CBA610F53}"/>
                </a:ext>
              </a:extLst>
            </p:cNvPr>
            <p:cNvSpPr>
              <a:spLocks noChangeArrowheads="1"/>
            </p:cNvSpPr>
            <p:nvPr/>
          </p:nvSpPr>
          <p:spPr bwMode="gray">
            <a:xfrm>
              <a:off x="4617240" y="3757234"/>
              <a:ext cx="1440000"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S</a:t>
              </a:r>
              <a:r>
                <a:rPr lang="ja-JP" altLang="en-US" sz="1400">
                  <a:latin typeface="Meiryo UI" panose="020B0604030504040204" pitchFamily="50" charset="-128"/>
                  <a:ea typeface="Meiryo UI" panose="020B0604030504040204" pitchFamily="50" charset="-128"/>
                </a:rPr>
                <a:t>部長</a:t>
              </a:r>
              <a:endParaRPr lang="en-US" altLang="ja-JP" sz="1050">
                <a:highlight>
                  <a:srgbClr val="00FF00"/>
                </a:highlight>
                <a:latin typeface="Meiryo UI" panose="020B0604030504040204" pitchFamily="50" charset="-128"/>
                <a:ea typeface="Meiryo UI" panose="020B0604030504040204" pitchFamily="50" charset="-128"/>
              </a:endParaRPr>
            </a:p>
          </p:txBody>
        </p:sp>
        <p:cxnSp>
          <p:nvCxnSpPr>
            <p:cNvPr id="33" name="Connector: Elbow 66">
              <a:extLst>
                <a:ext uri="{FF2B5EF4-FFF2-40B4-BE49-F238E27FC236}">
                  <a16:creationId xmlns:a16="http://schemas.microsoft.com/office/drawing/2014/main" id="{30041127-217E-53D0-53E3-8C2FA6530D11}"/>
                </a:ext>
              </a:extLst>
            </p:cNvPr>
            <p:cNvCxnSpPr>
              <a:cxnSpLocks/>
            </p:cNvCxnSpPr>
            <p:nvPr/>
          </p:nvCxnSpPr>
          <p:spPr>
            <a:xfrm>
              <a:off x="3380459" y="3530858"/>
              <a:ext cx="1956781" cy="223200"/>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35" name="Straight Arrow Connector 67">
              <a:extLst>
                <a:ext uri="{FF2B5EF4-FFF2-40B4-BE49-F238E27FC236}">
                  <a16:creationId xmlns:a16="http://schemas.microsoft.com/office/drawing/2014/main" id="{F771543B-3AD7-B2A7-6D4C-08FEDDD7D3B8}"/>
                </a:ext>
              </a:extLst>
            </p:cNvPr>
            <p:cNvCxnSpPr>
              <a:cxnSpLocks/>
            </p:cNvCxnSpPr>
            <p:nvPr/>
          </p:nvCxnSpPr>
          <p:spPr>
            <a:xfrm>
              <a:off x="4167475" y="406694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6" name="テキスト ボックス 35">
              <a:extLst>
                <a:ext uri="{FF2B5EF4-FFF2-40B4-BE49-F238E27FC236}">
                  <a16:creationId xmlns:a16="http://schemas.microsoft.com/office/drawing/2014/main" id="{E77C8DBF-A41C-A7F2-9DC3-2EA33DD34B25}"/>
                </a:ext>
              </a:extLst>
            </p:cNvPr>
            <p:cNvSpPr txBox="1"/>
            <p:nvPr/>
          </p:nvSpPr>
          <p:spPr>
            <a:xfrm>
              <a:off x="4075317" y="3847225"/>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grpSp>
      <p:sp>
        <p:nvSpPr>
          <p:cNvPr id="34" name="正方形/長方形 33">
            <a:extLst>
              <a:ext uri="{FF2B5EF4-FFF2-40B4-BE49-F238E27FC236}">
                <a16:creationId xmlns:a16="http://schemas.microsoft.com/office/drawing/2014/main" id="{619A753F-E62F-0F76-5665-CCCFE20AB3C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grpSp>
        <p:nvGrpSpPr>
          <p:cNvPr id="31" name="グループ化 30">
            <a:extLst>
              <a:ext uri="{FF2B5EF4-FFF2-40B4-BE49-F238E27FC236}">
                <a16:creationId xmlns:a16="http://schemas.microsoft.com/office/drawing/2014/main" id="{4FFE09C1-916A-AB97-D27A-DFCF30256BA6}"/>
              </a:ext>
            </a:extLst>
          </p:cNvPr>
          <p:cNvGrpSpPr/>
          <p:nvPr/>
        </p:nvGrpSpPr>
        <p:grpSpPr>
          <a:xfrm>
            <a:off x="765598" y="1204814"/>
            <a:ext cx="5184000" cy="288000"/>
            <a:chOff x="156000" y="1879963"/>
            <a:chExt cx="5760000" cy="288000"/>
          </a:xfrm>
        </p:grpSpPr>
        <p:sp>
          <p:nvSpPr>
            <p:cNvPr id="37" name="正方形/長方形 36">
              <a:extLst>
                <a:ext uri="{FF2B5EF4-FFF2-40B4-BE49-F238E27FC236}">
                  <a16:creationId xmlns:a16="http://schemas.microsoft.com/office/drawing/2014/main" id="{81F9A1D6-F707-25FA-A32F-CF21C224EC2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zh-TW" altLang="en-US" sz="1400" b="1">
                  <a:solidFill>
                    <a:schemeClr val="tx1"/>
                  </a:solidFill>
                  <a:latin typeface="Meiryo UI" panose="020B0604030504040204" pitchFamily="50" charset="-128"/>
                  <a:ea typeface="Meiryo UI" panose="020B0604030504040204" pitchFamily="50" charset="-128"/>
                </a:rPr>
                <a:t>組織内体制図</a:t>
              </a:r>
            </a:p>
          </p:txBody>
        </p:sp>
        <p:cxnSp>
          <p:nvCxnSpPr>
            <p:cNvPr id="38" name="直線コネクタ 37">
              <a:extLst>
                <a:ext uri="{FF2B5EF4-FFF2-40B4-BE49-F238E27FC236}">
                  <a16:creationId xmlns:a16="http://schemas.microsoft.com/office/drawing/2014/main" id="{53F95053-5FA4-2B4D-50B3-16B7BBA1E7F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9" name="グループ化 38">
            <a:extLst>
              <a:ext uri="{FF2B5EF4-FFF2-40B4-BE49-F238E27FC236}">
                <a16:creationId xmlns:a16="http://schemas.microsoft.com/office/drawing/2014/main" id="{16F0D0D9-CB5A-C3F6-D7CB-728F51A72AC1}"/>
              </a:ext>
            </a:extLst>
          </p:cNvPr>
          <p:cNvGrpSpPr/>
          <p:nvPr/>
        </p:nvGrpSpPr>
        <p:grpSpPr>
          <a:xfrm>
            <a:off x="6239438" y="1204814"/>
            <a:ext cx="5184000" cy="288000"/>
            <a:chOff x="156000" y="1879963"/>
            <a:chExt cx="5760000" cy="288000"/>
          </a:xfrm>
        </p:grpSpPr>
        <p:sp>
          <p:nvSpPr>
            <p:cNvPr id="40" name="正方形/長方形 39">
              <a:extLst>
                <a:ext uri="{FF2B5EF4-FFF2-40B4-BE49-F238E27FC236}">
                  <a16:creationId xmlns:a16="http://schemas.microsoft.com/office/drawing/2014/main" id="{3CAC621D-AD81-D91B-E224-DF57950AF43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組織内の役割分担</a:t>
              </a:r>
            </a:p>
          </p:txBody>
        </p:sp>
        <p:cxnSp>
          <p:nvCxnSpPr>
            <p:cNvPr id="41" name="直線コネクタ 40">
              <a:extLst>
                <a:ext uri="{FF2B5EF4-FFF2-40B4-BE49-F238E27FC236}">
                  <a16:creationId xmlns:a16="http://schemas.microsoft.com/office/drawing/2014/main" id="{A9D33402-C729-8B68-39AA-C4BE07D9D68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3" name="TextBox 51">
            <a:extLst>
              <a:ext uri="{FF2B5EF4-FFF2-40B4-BE49-F238E27FC236}">
                <a16:creationId xmlns:a16="http://schemas.microsoft.com/office/drawing/2014/main" id="{0F1D6EFF-383C-9607-EA82-DD68DCAFCB35}"/>
              </a:ext>
            </a:extLst>
          </p:cNvPr>
          <p:cNvSpPr txBox="1"/>
          <p:nvPr/>
        </p:nvSpPr>
        <p:spPr>
          <a:xfrm>
            <a:off x="765595" y="5124777"/>
            <a:ext cx="10657837"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前述の事業戦略・事業計画を進めるための組織内の経営者以下の体制と役割分担を網羅的に記載ください</a:t>
            </a:r>
            <a:br>
              <a:rPr lang="en-US" altLang="ja-JP" sz="1400">
                <a:solidFill>
                  <a:srgbClr val="2E3558"/>
                </a:solidFill>
                <a:latin typeface="+mn-ea"/>
              </a:rPr>
            </a:br>
            <a:r>
              <a:rPr lang="ja-JP" altLang="en-US" sz="1400">
                <a:solidFill>
                  <a:srgbClr val="2E3558"/>
                </a:solidFill>
                <a:latin typeface="+mn-ea"/>
              </a:rPr>
              <a:t>（関与する専任・併任の人員規模の想定も併せて）</a:t>
            </a:r>
          </a:p>
          <a:p>
            <a:pPr marL="371475" indent="-285750">
              <a:buFont typeface="Arial" panose="020B0604020202020204" pitchFamily="34" charset="0"/>
              <a:buChar char="•"/>
            </a:pPr>
            <a:r>
              <a:rPr lang="ja-JP" altLang="en-US" sz="1400">
                <a:solidFill>
                  <a:srgbClr val="2E3558"/>
                </a:solidFill>
                <a:latin typeface="+mn-ea"/>
              </a:rPr>
              <a:t>技術実証を進める上で、各担当部門と連携した実施体制を構築し、体制図に記載ください</a:t>
            </a:r>
          </a:p>
          <a:p>
            <a:pPr marL="371475" indent="-285750">
              <a:buFont typeface="Arial" panose="020B0604020202020204" pitchFamily="34" charset="0"/>
              <a:buChar char="•"/>
            </a:pPr>
            <a:r>
              <a:rPr lang="ja-JP" altLang="en-US" sz="1400">
                <a:solidFill>
                  <a:srgbClr val="2E3558"/>
                </a:solidFill>
                <a:latin typeface="+mn-ea"/>
              </a:rPr>
              <a:t>部門間の連携を図るための具体的な方策（定期的に部長レベルで相互の進捗報告を行う、経営者直轄の専門組織を設置する等）を</a:t>
            </a:r>
            <a:br>
              <a:rPr lang="en-US" altLang="ja-JP" sz="1400">
                <a:solidFill>
                  <a:srgbClr val="2E3558"/>
                </a:solidFill>
                <a:latin typeface="+mn-ea"/>
              </a:rPr>
            </a:br>
            <a:r>
              <a:rPr lang="ja-JP" altLang="en-US" sz="1400">
                <a:solidFill>
                  <a:srgbClr val="2E3558"/>
                </a:solidFill>
                <a:latin typeface="+mn-ea"/>
              </a:rPr>
              <a:t>記載ください</a:t>
            </a:r>
          </a:p>
        </p:txBody>
      </p:sp>
      <p:cxnSp>
        <p:nvCxnSpPr>
          <p:cNvPr id="44" name="直線コネクタ 43">
            <a:extLst>
              <a:ext uri="{FF2B5EF4-FFF2-40B4-BE49-F238E27FC236}">
                <a16:creationId xmlns:a16="http://schemas.microsoft.com/office/drawing/2014/main" id="{5D4F5A08-CFE9-3CCA-CF4E-7B480102D55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19976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ee4pContent3">
            <a:extLst>
              <a:ext uri="{FF2B5EF4-FFF2-40B4-BE49-F238E27FC236}">
                <a16:creationId xmlns:a16="http://schemas.microsoft.com/office/drawing/2014/main" id="{3D8FEA42-F236-4785-AEA3-877E079652FC}"/>
              </a:ext>
            </a:extLst>
          </p:cNvPr>
          <p:cNvSpPr txBox="1"/>
          <p:nvPr/>
        </p:nvSpPr>
        <p:spPr>
          <a:xfrm>
            <a:off x="6239437" y="1626982"/>
            <a:ext cx="5154787" cy="82448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事業の進捗状況が、経営者や担当役員・担当管理職等の評価や報酬の一部に反映されるか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経営者等による</a:t>
            </a:r>
            <a:r>
              <a:rPr kumimoji="1" lang="en-US" altLang="ja-JP">
                <a:solidFill>
                  <a:schemeClr val="tx1"/>
                </a:solidFill>
              </a:rPr>
              <a:t>xx</a:t>
            </a:r>
            <a:r>
              <a:rPr kumimoji="1" lang="ja-JP" altLang="en-US">
                <a:solidFill>
                  <a:schemeClr val="tx1"/>
                </a:solidFill>
              </a:rPr>
              <a:t>事業への関与の方針</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2</a:t>
            </a:r>
            <a:r>
              <a:rPr kumimoji="1" lang="ja-JP" altLang="en-US" sz="2000"/>
              <a:t>）経営者等の事業への関与</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65597" y="1632496"/>
            <a:ext cx="5184001" cy="4120604"/>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経営者のリーダーシップ</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カーボンニュートラルに関わる産業構造変革の仮説や自社の事業構造転換の方針を社内外に示し、その中に当該事業を位置づけるか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経営者が、社内外の幅広いステークホルダーに対して、当該事業の重要性をメッセージとして発信するか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a:p>
            <a:pPr marL="358775" lvl="2" indent="-17938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事業のモニタリング・管理</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経営層が定期的に事業進捗を把握するための仕組みを構築しているか、経営層の時間の内どの程度を当該業務に充当するか</a:t>
            </a:r>
            <a:endParaRPr lang="en-US" altLang="ja-JP" sz="16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経営層が、事業の進め方・内容に対して適切なタイミングで指示を出すか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事業の進捗を判断するにあたり、社内外から幅広い意見を取り入れるか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20" name="ee4pContent3">
            <a:extLst>
              <a:ext uri="{FF2B5EF4-FFF2-40B4-BE49-F238E27FC236}">
                <a16:creationId xmlns:a16="http://schemas.microsoft.com/office/drawing/2014/main" id="{3D8FEA42-F236-4785-AEA3-877E079652FC}"/>
              </a:ext>
            </a:extLst>
          </p:cNvPr>
          <p:cNvSpPr txBox="1"/>
          <p:nvPr/>
        </p:nvSpPr>
        <p:spPr>
          <a:xfrm>
            <a:off x="6257127" y="3111918"/>
            <a:ext cx="5166311" cy="939959"/>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経営層が交代する場合にも事業が継続して実施されるよう、後継者の育成・選別等の際に当該事業を関連づける等、着実な引き継ぎを行うか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5" name="正方形/長方形 4">
            <a:extLst>
              <a:ext uri="{FF2B5EF4-FFF2-40B4-BE49-F238E27FC236}">
                <a16:creationId xmlns:a16="http://schemas.microsoft.com/office/drawing/2014/main" id="{08BC7600-13F7-636E-2A15-7EE1FADF785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cxnSp>
        <p:nvCxnSpPr>
          <p:cNvPr id="3" name="直線コネクタ 2">
            <a:extLst>
              <a:ext uri="{FF2B5EF4-FFF2-40B4-BE49-F238E27FC236}">
                <a16:creationId xmlns:a16="http://schemas.microsoft.com/office/drawing/2014/main" id="{5E6F809D-8EE0-CF35-25F1-2323A3A358C3}"/>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575F189A-5B87-F958-FB78-FEFFB2E39BFF}"/>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228EA51C-C676-67DC-86B8-8C1C7D81E0A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（例１）経営者等による具体的な施策・活動方針</a:t>
              </a:r>
            </a:p>
          </p:txBody>
        </p:sp>
        <p:cxnSp>
          <p:nvCxnSpPr>
            <p:cNvPr id="7" name="直線コネクタ 6">
              <a:extLst>
                <a:ext uri="{FF2B5EF4-FFF2-40B4-BE49-F238E27FC236}">
                  <a16:creationId xmlns:a16="http://schemas.microsoft.com/office/drawing/2014/main" id="{1EBA22B3-FFF0-BAC6-227D-BD03C653A84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E568DDEB-FF39-31EE-CA91-16E49883A073}"/>
              </a:ext>
            </a:extLst>
          </p:cNvPr>
          <p:cNvGrpSpPr/>
          <p:nvPr/>
        </p:nvGrpSpPr>
        <p:grpSpPr>
          <a:xfrm>
            <a:off x="6239438" y="1204814"/>
            <a:ext cx="5184000" cy="288000"/>
            <a:chOff x="156000" y="1879963"/>
            <a:chExt cx="5760000" cy="288000"/>
          </a:xfrm>
        </p:grpSpPr>
        <p:sp>
          <p:nvSpPr>
            <p:cNvPr id="9" name="正方形/長方形 8">
              <a:extLst>
                <a:ext uri="{FF2B5EF4-FFF2-40B4-BE49-F238E27FC236}">
                  <a16:creationId xmlns:a16="http://schemas.microsoft.com/office/drawing/2014/main" id="{8B2D766E-B2D0-AE9E-A469-3B81AA592A4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（例２）経営者等の評価・報酬への反映</a:t>
              </a:r>
            </a:p>
          </p:txBody>
        </p:sp>
        <p:cxnSp>
          <p:nvCxnSpPr>
            <p:cNvPr id="10" name="直線コネクタ 9">
              <a:extLst>
                <a:ext uri="{FF2B5EF4-FFF2-40B4-BE49-F238E27FC236}">
                  <a16:creationId xmlns:a16="http://schemas.microsoft.com/office/drawing/2014/main" id="{8824468E-F187-585A-FEB3-A7C15C4C1E0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EE9B264E-BC08-2DA8-CA41-485A977F9B16}"/>
              </a:ext>
            </a:extLst>
          </p:cNvPr>
          <p:cNvGrpSpPr/>
          <p:nvPr/>
        </p:nvGrpSpPr>
        <p:grpSpPr>
          <a:xfrm>
            <a:off x="6239438" y="2685551"/>
            <a:ext cx="5184000" cy="288000"/>
            <a:chOff x="156000" y="1879963"/>
            <a:chExt cx="5760000" cy="288000"/>
          </a:xfrm>
        </p:grpSpPr>
        <p:sp>
          <p:nvSpPr>
            <p:cNvPr id="12" name="正方形/長方形 11">
              <a:extLst>
                <a:ext uri="{FF2B5EF4-FFF2-40B4-BE49-F238E27FC236}">
                  <a16:creationId xmlns:a16="http://schemas.microsoft.com/office/drawing/2014/main" id="{0976ABA0-22E1-8A2E-2954-8BD32D2BC5F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（例３）事業の継続性確保の取組</a:t>
              </a:r>
            </a:p>
          </p:txBody>
        </p:sp>
        <p:cxnSp>
          <p:nvCxnSpPr>
            <p:cNvPr id="13" name="直線コネクタ 12">
              <a:extLst>
                <a:ext uri="{FF2B5EF4-FFF2-40B4-BE49-F238E27FC236}">
                  <a16:creationId xmlns:a16="http://schemas.microsoft.com/office/drawing/2014/main" id="{EBCF88C8-9AE1-A17F-EC09-9AAE61C8F40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4" name="TextBox 51">
            <a:extLst>
              <a:ext uri="{FF2B5EF4-FFF2-40B4-BE49-F238E27FC236}">
                <a16:creationId xmlns:a16="http://schemas.microsoft.com/office/drawing/2014/main" id="{9F51EFEC-A884-A351-6C85-DBE00D1EDCED}"/>
              </a:ext>
            </a:extLst>
          </p:cNvPr>
          <p:cNvSpPr txBox="1"/>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経営者を含めた経営層の事業への関与の程度を</a:t>
            </a:r>
            <a:br>
              <a:rPr lang="en-US" altLang="ja-JP" sz="1600">
                <a:solidFill>
                  <a:srgbClr val="2E3558"/>
                </a:solidFill>
                <a:latin typeface="+mn-ea"/>
              </a:rPr>
            </a:br>
            <a:r>
              <a:rPr lang="ja-JP" altLang="en-US" sz="1600">
                <a:solidFill>
                  <a:srgbClr val="2E3558"/>
                </a:solidFill>
                <a:latin typeface="+mn-ea"/>
              </a:rPr>
              <a:t>示すため、具体的取組内容を記載ください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956549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909BF67-F948-A872-B4B4-422251FFBCF1}"/>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3" name="think-cell data - do not delete" hidden="1">
                        <a:extLst>
                          <a:ext uri="{FF2B5EF4-FFF2-40B4-BE49-F238E27FC236}">
                            <a16:creationId xmlns:a16="http://schemas.microsoft.com/office/drawing/2014/main" id="{F909BF67-F948-A872-B4B4-422251FFBCF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機動的に経営資源を投入し、</a:t>
            </a:r>
            <a:r>
              <a:rPr kumimoji="1" lang="en-US" altLang="ja-JP">
                <a:solidFill>
                  <a:schemeClr val="tx1"/>
                </a:solidFill>
              </a:rPr>
              <a:t> MRO</a:t>
            </a:r>
            <a:r>
              <a:rPr kumimoji="1" lang="ja-JP" altLang="en-US">
                <a:solidFill>
                  <a:schemeClr val="tx1"/>
                </a:solidFill>
              </a:rPr>
              <a:t>拠点整備による企業価値向上に繋ぐ体制を整備</a:t>
            </a:r>
            <a:endParaRPr kumimoji="1" lang="en-US" strike="sngStrike">
              <a:solidFill>
                <a:srgbClr val="FF0000"/>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3</a:t>
            </a:r>
            <a:r>
              <a:rPr kumimoji="1" lang="ja-JP" altLang="en-US" sz="2000"/>
              <a:t>）事業推進体制の確保</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22885"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58775" lvl="2" indent="-179388">
              <a:buSzPct val="100000"/>
              <a:buFont typeface="Arial" panose="020B0604020202020204" pitchFamily="34" charset="0"/>
              <a:buChar char="•"/>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全社事業ポートフォリオにおける本事業への人材・設備・資金</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の投入方針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中長期的な企業価値向上に向けた事業ポートフォリオの中で、本事業への経営資源配分をどのように位置づけ、統合報告等で示しているか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どのような人材を採用または配置転換により何名程度確保するか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既存・新規の設備・土地をどのように確保・活用するか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国費負担以外で、何に対してどの程度の資金を投じる予定か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lvl="2">
              <a:buSzPct val="100000"/>
            </a:pPr>
            <a:endParaRPr kumimoji="1"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658EB65F-C302-6150-792D-90E386478876}"/>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endParaRPr lang="en-US" altLang="ja-JP" sz="2000">
              <a:latin typeface="Meiryo UI" panose="020B0604030504040204" pitchFamily="50" charset="-128"/>
              <a:ea typeface="Meiryo UI" panose="020B0604030504040204" pitchFamily="50" charset="-128"/>
              <a:cs typeface="+mj-cs"/>
            </a:endParaRPr>
          </a:p>
        </p:txBody>
      </p:sp>
      <p:sp>
        <p:nvSpPr>
          <p:cNvPr id="2" name="ee4pContent3">
            <a:extLst>
              <a:ext uri="{FF2B5EF4-FFF2-40B4-BE49-F238E27FC236}">
                <a16:creationId xmlns:a16="http://schemas.microsoft.com/office/drawing/2014/main" id="{D5B273B9-2371-E83D-4713-70028E884529}"/>
              </a:ext>
            </a:extLst>
          </p:cNvPr>
          <p:cNvSpPr txBox="1"/>
          <p:nvPr/>
        </p:nvSpPr>
        <p:spPr>
          <a:xfrm>
            <a:off x="6257121"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2">
              <a:buSzPct val="100000"/>
            </a:pPr>
            <a:endParaRPr kumimoji="1" lang="en-US" altLang="ja-JP" sz="1400" dirty="0">
              <a:latin typeface="Meiryo UI" panose="020B0604030504040204" pitchFamily="50" charset="-128"/>
              <a:ea typeface="Meiryo UI" panose="020B0604030504040204" pitchFamily="50" charset="-128"/>
            </a:endParaRPr>
          </a:p>
          <a:p>
            <a:pPr lvl="1">
              <a:buSzPct val="100000"/>
            </a:pPr>
            <a:r>
              <a:rPr kumimoji="1" lang="ja-JP" altLang="en-US" sz="1400" dirty="0">
                <a:latin typeface="Meiryo UI" panose="020B0604030504040204" pitchFamily="50" charset="-128"/>
                <a:ea typeface="Meiryo UI" panose="020B0604030504040204" pitchFamily="50" charset="-128"/>
              </a:rPr>
              <a:t>機動的な経営資源投入、実施体制の柔軟性確保</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ja-JP" altLang="en-US" sz="1400" dirty="0">
                <a:latin typeface="Meiryo UI" panose="020B0604030504040204" pitchFamily="50" charset="-128"/>
                <a:ea typeface="Meiryo UI" panose="020B0604030504040204" pitchFamily="50" charset="-128"/>
              </a:rPr>
              <a:t>事業の進捗や環境変化を踏まえ、事業体制や手法等の見直し、追加的な資源投入等を行う準備・体制（現場への権限委譲等）があるか</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ja-JP" altLang="en-US" sz="1400" dirty="0">
                <a:latin typeface="Meiryo UI" panose="020B0604030504040204" pitchFamily="50" charset="-128"/>
                <a:ea typeface="Meiryo UI" panose="020B0604030504040204" pitchFamily="50" charset="-128"/>
              </a:rPr>
              <a:t>社内や部門内の経営資源に拘らず、目標達成に必要であれば、躊躇なく外部リソースを活用する用意があるか</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en-US" altLang="ja-JP" sz="1400" dirty="0">
                <a:latin typeface="Meiryo UI" panose="020B0604030504040204" pitchFamily="50" charset="-128"/>
                <a:ea typeface="Meiryo UI" panose="020B0604030504040204" pitchFamily="50" charset="-128"/>
              </a:rPr>
              <a:t>xxx</a:t>
            </a:r>
          </a:p>
        </p:txBody>
      </p:sp>
      <p:sp>
        <p:nvSpPr>
          <p:cNvPr id="6" name="TextBox 51">
            <a:extLst>
              <a:ext uri="{FF2B5EF4-FFF2-40B4-BE49-F238E27FC236}">
                <a16:creationId xmlns:a16="http://schemas.microsoft.com/office/drawing/2014/main" id="{9C3A7BE0-5E04-2501-DA40-D454AF857C0B}"/>
              </a:ext>
            </a:extLst>
          </p:cNvPr>
          <p:cNvSpPr txBox="1">
            <a:spLocks/>
          </p:cNvSpPr>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dirty="0">
                <a:solidFill>
                  <a:srgbClr val="2E3558"/>
                </a:solidFill>
                <a:latin typeface="+mn-ea"/>
              </a:rPr>
              <a:t>目標達成に必要な事業推進体制を整備するための</a:t>
            </a:r>
            <a:br>
              <a:rPr lang="en-US" altLang="ja-JP" sz="1600" dirty="0">
                <a:solidFill>
                  <a:srgbClr val="2E3558"/>
                </a:solidFill>
                <a:latin typeface="+mn-ea"/>
              </a:rPr>
            </a:br>
            <a:r>
              <a:rPr lang="ja-JP" altLang="en-US" sz="1600" dirty="0">
                <a:solidFill>
                  <a:srgbClr val="2E3558"/>
                </a:solidFill>
                <a:latin typeface="+mn-ea"/>
              </a:rPr>
              <a:t>具体的取組内容を記載ください</a:t>
            </a:r>
            <a:endParaRPr lang="en-US" altLang="ja-JP" sz="1600" dirty="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endPar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7" name="グループ化 6">
            <a:extLst>
              <a:ext uri="{FF2B5EF4-FFF2-40B4-BE49-F238E27FC236}">
                <a16:creationId xmlns:a16="http://schemas.microsoft.com/office/drawing/2014/main" id="{0507C926-1F87-E12C-63F6-C23FBBD7EB7B}"/>
              </a:ext>
            </a:extLst>
          </p:cNvPr>
          <p:cNvGrpSpPr>
            <a:grpSpLocks/>
          </p:cNvGrpSpPr>
          <p:nvPr/>
        </p:nvGrpSpPr>
        <p:grpSpPr>
          <a:xfrm>
            <a:off x="765597" y="1228313"/>
            <a:ext cx="10657837" cy="288000"/>
            <a:chOff x="156000" y="1879963"/>
            <a:chExt cx="5760000" cy="288000"/>
          </a:xfrm>
        </p:grpSpPr>
        <p:sp>
          <p:nvSpPr>
            <p:cNvPr id="8" name="正方形/長方形 7">
              <a:extLst>
                <a:ext uri="{FF2B5EF4-FFF2-40B4-BE49-F238E27FC236}">
                  <a16:creationId xmlns:a16="http://schemas.microsoft.com/office/drawing/2014/main" id="{F3E2D706-7CFB-A804-ED87-DDCD623108C5}"/>
                </a:ext>
              </a:extLst>
            </p:cNvPr>
            <p:cNvSpPr>
              <a:spLocks/>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例：経営資源の投入方針</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9" name="直線コネクタ 8">
              <a:extLst>
                <a:ext uri="{FF2B5EF4-FFF2-40B4-BE49-F238E27FC236}">
                  <a16:creationId xmlns:a16="http://schemas.microsoft.com/office/drawing/2014/main" id="{EB7E02E3-398C-DAA0-6FF4-EFE37014345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0" name="直線コネクタ 9">
            <a:extLst>
              <a:ext uri="{FF2B5EF4-FFF2-40B4-BE49-F238E27FC236}">
                <a16:creationId xmlns:a16="http://schemas.microsoft.com/office/drawing/2014/main" id="{76310496-B21E-F270-9911-CEA2339C108A}"/>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14232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516955"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経営戦略の中核に</a:t>
            </a:r>
            <a:r>
              <a:rPr kumimoji="1" lang="en-US" altLang="ja-JP">
                <a:solidFill>
                  <a:schemeClr val="tx1"/>
                </a:solidFill>
              </a:rPr>
              <a:t>xx</a:t>
            </a:r>
            <a:r>
              <a:rPr kumimoji="1" lang="ja-JP" altLang="en-US">
                <a:solidFill>
                  <a:schemeClr val="tx1"/>
                </a:solidFill>
              </a:rPr>
              <a:t>事業を位置づけ、企業価値向上とステークホルダーとの対話を推進</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4</a:t>
            </a:r>
            <a:r>
              <a:rPr kumimoji="1" lang="ja-JP" altLang="en-US" sz="2000"/>
              <a:t>）経営戦略における事業の位置づけ</a:t>
            </a:r>
            <a:endParaRPr kumimoji="1" lang="en-US" sz="2000"/>
          </a:p>
        </p:txBody>
      </p:sp>
      <p:sp>
        <p:nvSpPr>
          <p:cNvPr id="60" name="ee4pContent3">
            <a:extLst>
              <a:ext uri="{FF2B5EF4-FFF2-40B4-BE49-F238E27FC236}">
                <a16:creationId xmlns:a16="http://schemas.microsoft.com/office/drawing/2014/main" id="{3D8FEA42-F236-4785-AEA3-877E079652FC}"/>
              </a:ext>
            </a:extLst>
          </p:cNvPr>
          <p:cNvSpPr txBox="1"/>
          <p:nvPr/>
        </p:nvSpPr>
        <p:spPr>
          <a:xfrm>
            <a:off x="6239438" y="1615048"/>
            <a:ext cx="5184000" cy="462496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dirty="0">
                <a:latin typeface="Meiryo UI" panose="020B0604030504040204" pitchFamily="50" charset="-128"/>
                <a:ea typeface="Meiryo UI" panose="020B0604030504040204" pitchFamily="50" charset="-128"/>
              </a:rPr>
              <a:t>中長期的な企業価値向上に関する情報開示</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ja-JP" altLang="en-US" sz="1400" dirty="0">
                <a:latin typeface="Meiryo UI" panose="020B0604030504040204" pitchFamily="50" charset="-128"/>
                <a:ea typeface="Meiryo UI" panose="020B0604030504040204" pitchFamily="50" charset="-128"/>
              </a:rPr>
              <a:t>全社的な経営戦略を示す株主・投資家に</a:t>
            </a:r>
            <a:r>
              <a:rPr lang="ja-JP" altLang="en-US" sz="1400" dirty="0">
                <a:latin typeface="Meiryo UI" panose="020B0604030504040204" pitchFamily="50" charset="-128"/>
                <a:ea typeface="Meiryo UI" panose="020B0604030504040204" pitchFamily="50" charset="-128"/>
              </a:rPr>
              <a:t>統合報告書等において、どのように事業戦略・計画を明示的に位置づけるか</a:t>
            </a:r>
            <a:endParaRPr kumimoji="1" lang="en-US" altLang="ja-JP" sz="1400" dirty="0">
              <a:latin typeface="Meiryo UI" panose="020B0604030504040204" pitchFamily="50" charset="-128"/>
              <a:ea typeface="Meiryo UI" panose="020B0604030504040204" pitchFamily="50" charset="-128"/>
            </a:endParaRPr>
          </a:p>
          <a:p>
            <a:pPr lvl="2">
              <a:buSzPct val="100000"/>
            </a:pPr>
            <a:r>
              <a:rPr lang="ja-JP" altLang="en-US" sz="1400" dirty="0">
                <a:latin typeface="Meiryo UI" panose="020B0604030504040204" pitchFamily="50" charset="-128"/>
                <a:ea typeface="Meiryo UI" panose="020B0604030504040204" pitchFamily="50" charset="-128"/>
              </a:rPr>
              <a:t>採択された場合、本</a:t>
            </a:r>
            <a:r>
              <a:rPr lang="zh-TW" altLang="en-US" sz="1400" dirty="0">
                <a:latin typeface="Meiryo UI" panose="020B0604030504040204" pitchFamily="50" charset="-128"/>
                <a:ea typeface="Meiryo UI" panose="020B0604030504040204" pitchFamily="50" charset="-128"/>
              </a:rPr>
              <a:t>事業</a:t>
            </a:r>
            <a:r>
              <a:rPr lang="ja-JP" altLang="en-US" sz="1400" dirty="0">
                <a:latin typeface="Meiryo UI" panose="020B0604030504040204" pitchFamily="50" charset="-128"/>
                <a:ea typeface="Meiryo UI" panose="020B0604030504040204" pitchFamily="50" charset="-128"/>
              </a:rPr>
              <a:t>の概要や事業の効果（社会的価値等）をリリースや</a:t>
            </a:r>
            <a:r>
              <a:rPr lang="en-US" altLang="ja-JP" sz="1400" dirty="0">
                <a:latin typeface="Meiryo UI" panose="020B0604030504040204" pitchFamily="50" charset="-128"/>
                <a:ea typeface="Meiryo UI" panose="020B0604030504040204" pitchFamily="50" charset="-128"/>
              </a:rPr>
              <a:t>IR</a:t>
            </a:r>
            <a:r>
              <a:rPr lang="ja-JP" altLang="en-US" sz="1400" dirty="0">
                <a:latin typeface="Meiryo UI" panose="020B0604030504040204" pitchFamily="50" charset="-128"/>
                <a:ea typeface="Meiryo UI" panose="020B0604030504040204" pitchFamily="50" charset="-128"/>
              </a:rPr>
              <a:t>等でどのように幅広く継続的に発信するか</a:t>
            </a:r>
            <a:endParaRPr lang="en-US" altLang="ja-JP" sz="1400" dirty="0">
              <a:latin typeface="Meiryo UI" panose="020B0604030504040204" pitchFamily="50" charset="-128"/>
              <a:ea typeface="Meiryo UI" panose="020B0604030504040204" pitchFamily="50" charset="-128"/>
            </a:endParaRPr>
          </a:p>
          <a:p>
            <a:pPr lvl="2">
              <a:buSzPct val="100000"/>
            </a:pPr>
            <a:r>
              <a:rPr lang="en-US" altLang="ja-JP" sz="1400" dirty="0">
                <a:latin typeface="Meiryo UI" panose="020B0604030504040204" pitchFamily="50" charset="-128"/>
                <a:ea typeface="Meiryo UI" panose="020B0604030504040204" pitchFamily="50" charset="-128"/>
              </a:rPr>
              <a:t>xxx</a:t>
            </a:r>
          </a:p>
          <a:p>
            <a:pPr lvl="2">
              <a:buSzPct val="100000"/>
            </a:pPr>
            <a:endParaRPr lang="en-US" altLang="ja-JP" sz="1400" dirty="0">
              <a:latin typeface="Meiryo UI" panose="020B0604030504040204" pitchFamily="50" charset="-128"/>
              <a:ea typeface="Meiryo UI" panose="020B0604030504040204" pitchFamily="50" charset="-128"/>
            </a:endParaRPr>
          </a:p>
          <a:p>
            <a:pPr marL="432000" lvl="2" indent="0">
              <a:buSzPct val="100000"/>
              <a:buNone/>
            </a:pPr>
            <a:endParaRPr kumimoji="1" lang="en-US" altLang="ja-JP" sz="400" dirty="0">
              <a:latin typeface="Meiryo UI" panose="020B0604030504040204" pitchFamily="50" charset="-128"/>
              <a:ea typeface="Meiryo UI" panose="020B0604030504040204" pitchFamily="50" charset="-128"/>
            </a:endParaRPr>
          </a:p>
          <a:p>
            <a:pPr lvl="1">
              <a:buSzPct val="100000"/>
            </a:pPr>
            <a:r>
              <a:rPr kumimoji="1" lang="ja-JP" altLang="en-US" sz="1400" dirty="0">
                <a:latin typeface="Meiryo UI" panose="020B0604030504040204" pitchFamily="50" charset="-128"/>
                <a:ea typeface="Meiryo UI" panose="020B0604030504040204" pitchFamily="50" charset="-128"/>
              </a:rPr>
              <a:t>企業価値向上とステークホルダーとの対話</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ja-JP" altLang="en-US" sz="1400" dirty="0">
                <a:latin typeface="Meiryo UI" panose="020B0604030504040204" pitchFamily="50" charset="-128"/>
                <a:ea typeface="Meiryo UI" panose="020B0604030504040204" pitchFamily="50" charset="-128"/>
              </a:rPr>
              <a:t>事業戦略・計画を経営戦略に位置づけ、どのように持続的な企業価値向上につなげていくか、株主・投資家にどのような財務指標を重視し、目標として位置づけているか</a:t>
            </a:r>
            <a:endParaRPr kumimoji="1" lang="en-US" altLang="ja-JP" sz="1400" dirty="0">
              <a:latin typeface="Meiryo UI" panose="020B0604030504040204" pitchFamily="50" charset="-128"/>
              <a:ea typeface="Meiryo UI" panose="020B0604030504040204" pitchFamily="50" charset="-128"/>
            </a:endParaRPr>
          </a:p>
          <a:p>
            <a:pPr lvl="2">
              <a:buSzPct val="100000"/>
            </a:pPr>
            <a:r>
              <a:rPr kumimoji="1" lang="ja-JP" altLang="en-US" sz="1400" dirty="0">
                <a:latin typeface="Meiryo UI" panose="020B0604030504040204" pitchFamily="50" charset="-128"/>
                <a:ea typeface="Meiryo UI" panose="020B0604030504040204" pitchFamily="50" charset="-128"/>
              </a:rPr>
              <a:t>当該財務指標の向上が必要と思われる場合、投資家の期待値を上げ、改善するためにどのような方策をとるのか</a:t>
            </a:r>
            <a:endParaRPr kumimoji="1" lang="en-US" altLang="ja-JP" sz="1400" dirty="0">
              <a:latin typeface="Meiryo UI" panose="020B0604030504040204" pitchFamily="50" charset="-128"/>
              <a:ea typeface="Meiryo UI" panose="020B0604030504040204" pitchFamily="50" charset="-128"/>
            </a:endParaRPr>
          </a:p>
          <a:p>
            <a:pPr lvl="2">
              <a:buSzPct val="100000"/>
            </a:pPr>
            <a:r>
              <a:rPr lang="ja-JP" altLang="en-US" sz="1400" dirty="0">
                <a:latin typeface="Meiryo UI" panose="020B0604030504040204" pitchFamily="50" charset="-128"/>
                <a:ea typeface="Meiryo UI" panose="020B0604030504040204" pitchFamily="50" charset="-128"/>
              </a:rPr>
              <a:t>事業の見通しや中長期的な企業価値への貢献、リスク等について、株主・投資家や金融機関、取引先、従業員等のステークホルダーとどのように対話するか</a:t>
            </a:r>
            <a:endParaRPr lang="en-US" altLang="ja-JP" sz="1400" dirty="0">
              <a:latin typeface="Meiryo UI" panose="020B0604030504040204" pitchFamily="50" charset="-128"/>
              <a:ea typeface="Meiryo UI" panose="020B0604030504040204" pitchFamily="50" charset="-128"/>
            </a:endParaRPr>
          </a:p>
          <a:p>
            <a:pPr lvl="2">
              <a:buSzPct val="100000"/>
            </a:pPr>
            <a:r>
              <a:rPr lang="en-US" altLang="ja-JP" sz="1400" dirty="0">
                <a:latin typeface="Meiryo UI" panose="020B0604030504040204" pitchFamily="50" charset="-128"/>
                <a:ea typeface="Meiryo UI" panose="020B0604030504040204" pitchFamily="50" charset="-128"/>
              </a:rPr>
              <a:t>xxx</a:t>
            </a:r>
          </a:p>
          <a:p>
            <a:pPr marL="447675" indent="-447675">
              <a:buNone/>
              <a:defRPr/>
            </a:pPr>
            <a:endPar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8" name="ee4pContent3">
            <a:extLst>
              <a:ext uri="{FF2B5EF4-FFF2-40B4-BE49-F238E27FC236}">
                <a16:creationId xmlns:a16="http://schemas.microsoft.com/office/drawing/2014/main" id="{3D8FEA42-F236-4785-AEA3-877E079652FC}"/>
              </a:ext>
            </a:extLst>
          </p:cNvPr>
          <p:cNvSpPr txBox="1"/>
          <p:nvPr/>
        </p:nvSpPr>
        <p:spPr>
          <a:xfrm>
            <a:off x="763624" y="1615048"/>
            <a:ext cx="5184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カーボンニュートラルに向けた全社戦略</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当該分野の範囲を超えたカーボンニュートラルに向けた取組又はイノベーション推進体制整備等について全社戦略を策定しているか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108000" lvl="1" indent="0">
              <a:buSzPct val="100000"/>
              <a:buNone/>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経営戦略への位置づけ、事業戦略・事業計画の決議・変更</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2050</a:t>
            </a:r>
            <a:r>
              <a:rPr kumimoji="1" lang="ja-JP" altLang="en-US" sz="1400">
                <a:latin typeface="Meiryo UI" panose="020B0604030504040204" pitchFamily="50" charset="-128"/>
                <a:ea typeface="Meiryo UI" panose="020B0604030504040204" pitchFamily="50" charset="-128"/>
              </a:rPr>
              <a:t>年カーボンニュートラルの実現に向けて、本</a:t>
            </a:r>
            <a:r>
              <a:rPr kumimoji="1" lang="zh-TW" altLang="en-US" sz="1400">
                <a:latin typeface="Meiryo UI" panose="020B0604030504040204" pitchFamily="50" charset="-128"/>
                <a:ea typeface="Meiryo UI" panose="020B0604030504040204" pitchFamily="50" charset="-128"/>
              </a:rPr>
              <a:t>事業</a:t>
            </a:r>
            <a:r>
              <a:rPr kumimoji="1" lang="ja-JP" altLang="en-US" sz="1400">
                <a:latin typeface="Meiryo UI" panose="020B0604030504040204" pitchFamily="50" charset="-128"/>
                <a:ea typeface="Meiryo UI" panose="020B0604030504040204" pitchFamily="50" charset="-128"/>
              </a:rPr>
              <a:t>に関連する事業戦略又は計画を明確に経営戦略に位置づけ、取締役会で意思決定しているか。その内容を社内の関連部署に広く周知するか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事業の進捗状況や課題を取締役会等でモニタリングし、事業環境の変化等に応じて見直しを行うか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上記で決議された事業戦略・計画において、本事業が不可欠な要素として、優先度高く位置づけられるか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lang="en-US" altLang="ja-JP" sz="16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コーポレートガバナンスとの関連付け</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上記の経営戦略や事業戦略・計画が目指す成果を取締役の選任、評価、報酬等に反映させる仕組みがあるか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3" name="正方形/長方形 2">
            <a:extLst>
              <a:ext uri="{FF2B5EF4-FFF2-40B4-BE49-F238E27FC236}">
                <a16:creationId xmlns:a16="http://schemas.microsoft.com/office/drawing/2014/main" id="{B3000EC0-1602-9B47-D748-F62CACCC533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grpSp>
        <p:nvGrpSpPr>
          <p:cNvPr id="4" name="グループ化 3">
            <a:extLst>
              <a:ext uri="{FF2B5EF4-FFF2-40B4-BE49-F238E27FC236}">
                <a16:creationId xmlns:a16="http://schemas.microsoft.com/office/drawing/2014/main" id="{B425B3F6-323B-E752-92E5-1CAF2426A4A5}"/>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CE01136F-18FB-465A-C0BB-9E1CCE4E7E8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（例１）取締役会等コーポレート・ガバナンスとの関係</a:t>
              </a:r>
            </a:p>
          </p:txBody>
        </p:sp>
        <p:cxnSp>
          <p:nvCxnSpPr>
            <p:cNvPr id="8" name="直線コネクタ 7">
              <a:extLst>
                <a:ext uri="{FF2B5EF4-FFF2-40B4-BE49-F238E27FC236}">
                  <a16:creationId xmlns:a16="http://schemas.microsoft.com/office/drawing/2014/main" id="{8D5E4920-165A-7ABD-2585-3F6BC870D513}"/>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 name="グループ化 8">
            <a:extLst>
              <a:ext uri="{FF2B5EF4-FFF2-40B4-BE49-F238E27FC236}">
                <a16:creationId xmlns:a16="http://schemas.microsoft.com/office/drawing/2014/main" id="{E22C8A72-9A64-460B-A9A4-223D212E47A5}"/>
              </a:ext>
            </a:extLst>
          </p:cNvPr>
          <p:cNvGrpSpPr/>
          <p:nvPr/>
        </p:nvGrpSpPr>
        <p:grpSpPr>
          <a:xfrm>
            <a:off x="6239438" y="1204814"/>
            <a:ext cx="5184000" cy="288000"/>
            <a:chOff x="156000" y="1879963"/>
            <a:chExt cx="5760000" cy="288000"/>
          </a:xfrm>
        </p:grpSpPr>
        <p:sp>
          <p:nvSpPr>
            <p:cNvPr id="10" name="正方形/長方形 9">
              <a:extLst>
                <a:ext uri="{FF2B5EF4-FFF2-40B4-BE49-F238E27FC236}">
                  <a16:creationId xmlns:a16="http://schemas.microsoft.com/office/drawing/2014/main" id="{ADA4F40A-8ADC-954C-041E-67B4823C125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（例２）ステークホルダーとの対話、情報開示</a:t>
              </a:r>
            </a:p>
          </p:txBody>
        </p:sp>
        <p:cxnSp>
          <p:nvCxnSpPr>
            <p:cNvPr id="11" name="直線コネクタ 10">
              <a:extLst>
                <a:ext uri="{FF2B5EF4-FFF2-40B4-BE49-F238E27FC236}">
                  <a16:creationId xmlns:a16="http://schemas.microsoft.com/office/drawing/2014/main" id="{512324EC-DA17-FC8F-2790-60F636E051CA}"/>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2" name="直線コネクタ 11">
            <a:extLst>
              <a:ext uri="{FF2B5EF4-FFF2-40B4-BE49-F238E27FC236}">
                <a16:creationId xmlns:a16="http://schemas.microsoft.com/office/drawing/2014/main" id="{8C74B625-FB75-16A9-4E79-0A811A4F4754}"/>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51">
            <a:extLst>
              <a:ext uri="{FF2B5EF4-FFF2-40B4-BE49-F238E27FC236}">
                <a16:creationId xmlns:a16="http://schemas.microsoft.com/office/drawing/2014/main" id="{B028A6AC-4053-835A-9AB9-2EEC2FB889D3}"/>
              </a:ext>
            </a:extLst>
          </p:cNvPr>
          <p:cNvSpPr txBox="1"/>
          <p:nvPr/>
        </p:nvSpPr>
        <p:spPr>
          <a:xfrm>
            <a:off x="6118477" y="5279896"/>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事業の経営課題としての優先度と</a:t>
            </a:r>
            <a:br>
              <a:rPr lang="en-US" altLang="ja-JP" sz="1600">
                <a:solidFill>
                  <a:srgbClr val="2E3558"/>
                </a:solidFill>
                <a:latin typeface="+mn-ea"/>
              </a:rPr>
            </a:br>
            <a:r>
              <a:rPr lang="ja-JP" altLang="en-US" sz="1600">
                <a:solidFill>
                  <a:srgbClr val="2E3558"/>
                </a:solidFill>
                <a:latin typeface="+mn-ea"/>
              </a:rPr>
              <a:t>中長期的な企業価値向上に向けた取組を示すため、</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083433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514759" y="0"/>
            <a:ext cx="11162480" cy="78123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2400">
                <a:solidFill>
                  <a:schemeClr val="tx1"/>
                </a:solidFill>
                <a:latin typeface="Trebuchet MS" panose="020B0603020202020204" pitchFamily="34" charset="0"/>
                <a:ea typeface="Meiryo UI" panose="020B0604030504040204" pitchFamily="50" charset="-128"/>
              </a:rPr>
              <a:t>（参考）審査項目と実施計画内の各項目との関係性</a:t>
            </a:r>
            <a:endParaRPr kumimoji="1" lang="en-US" sz="2400">
              <a:solidFill>
                <a:schemeClr val="tx1"/>
              </a:solidFill>
              <a:latin typeface="Trebuchet MS" panose="020B0603020202020204" pitchFamily="34" charset="0"/>
              <a:ea typeface="Meiryo UI" panose="020B0604030504040204" pitchFamily="50" charset="-128"/>
            </a:endParaRPr>
          </a:p>
        </p:txBody>
      </p:sp>
      <p:graphicFrame>
        <p:nvGraphicFramePr>
          <p:cNvPr id="2" name="表 1">
            <a:extLst>
              <a:ext uri="{FF2B5EF4-FFF2-40B4-BE49-F238E27FC236}">
                <a16:creationId xmlns:a16="http://schemas.microsoft.com/office/drawing/2014/main" id="{F8F073E3-E280-6F98-4156-782AFA3D277E}"/>
              </a:ext>
            </a:extLst>
          </p:cNvPr>
          <p:cNvGraphicFramePr>
            <a:graphicFrameLocks noGrp="1"/>
          </p:cNvGraphicFramePr>
          <p:nvPr>
            <p:extLst>
              <p:ext uri="{D42A27DB-BD31-4B8C-83A1-F6EECF244321}">
                <p14:modId xmlns:p14="http://schemas.microsoft.com/office/powerpoint/2010/main" val="3228875095"/>
              </p:ext>
            </p:extLst>
          </p:nvPr>
        </p:nvGraphicFramePr>
        <p:xfrm>
          <a:off x="628650" y="826334"/>
          <a:ext cx="10934700" cy="5581509"/>
        </p:xfrm>
        <a:graphic>
          <a:graphicData uri="http://schemas.openxmlformats.org/drawingml/2006/table">
            <a:tbl>
              <a:tblPr firstRow="1" bandRow="1">
                <a:tableStyleId>{F5AB1C69-6EDB-4FF4-983F-18BD219EF322}</a:tableStyleId>
              </a:tblPr>
              <a:tblGrid>
                <a:gridCol w="4023659">
                  <a:extLst>
                    <a:ext uri="{9D8B030D-6E8A-4147-A177-3AD203B41FA5}">
                      <a16:colId xmlns:a16="http://schemas.microsoft.com/office/drawing/2014/main" val="2723361595"/>
                    </a:ext>
                  </a:extLst>
                </a:gridCol>
                <a:gridCol w="6911041">
                  <a:extLst>
                    <a:ext uri="{9D8B030D-6E8A-4147-A177-3AD203B41FA5}">
                      <a16:colId xmlns:a16="http://schemas.microsoft.com/office/drawing/2014/main" val="573315846"/>
                    </a:ext>
                  </a:extLst>
                </a:gridCol>
              </a:tblGrid>
              <a:tr h="0">
                <a:tc>
                  <a:txBody>
                    <a:bodyPr/>
                    <a:lstStyle/>
                    <a:p>
                      <a:pPr algn="ctr"/>
                      <a:r>
                        <a:rPr kumimoji="1" lang="ja-JP" altLang="en-US" sz="900">
                          <a:latin typeface="Meiryo UI" panose="020B0604030504040204" pitchFamily="50" charset="-128"/>
                          <a:ea typeface="Meiryo UI" panose="020B0604030504040204" pitchFamily="50" charset="-128"/>
                        </a:rPr>
                        <a:t>審査項目</a:t>
                      </a:r>
                    </a:p>
                  </a:txBody>
                  <a:tcPr marL="36000" marR="36000" marT="14400" marB="10800" anchor="ctr"/>
                </a:tc>
                <a:tc>
                  <a:txBody>
                    <a:bodyPr/>
                    <a:lstStyle/>
                    <a:p>
                      <a:pPr algn="ctr"/>
                      <a:r>
                        <a:rPr kumimoji="1" lang="ja-JP" altLang="en-US" sz="900">
                          <a:latin typeface="Meiryo UI" panose="020B0604030504040204" pitchFamily="50" charset="-128"/>
                          <a:ea typeface="Meiryo UI" panose="020B0604030504040204" pitchFamily="50" charset="-128"/>
                        </a:rPr>
                        <a:t>間接補助事業の実施計画内の該当項目</a:t>
                      </a:r>
                    </a:p>
                  </a:txBody>
                  <a:tcPr marL="36000" marR="36000" marT="14400" marB="10800" anchor="ctr"/>
                </a:tc>
                <a:extLst>
                  <a:ext uri="{0D108BD9-81ED-4DB2-BD59-A6C34878D82A}">
                    <a16:rowId xmlns:a16="http://schemas.microsoft.com/office/drawing/2014/main" val="4131737282"/>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①基本的事項の審査</a:t>
                      </a:r>
                    </a:p>
                  </a:txBody>
                  <a:tcPr marL="36000" marR="36000" marT="14400" marB="10800" anchor="ctr"/>
                </a:tc>
                <a:tc>
                  <a:txBody>
                    <a:bodyPr/>
                    <a:lstStyle/>
                    <a:p>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81728465"/>
                  </a:ext>
                </a:extLst>
              </a:tr>
              <a:tr h="3293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ア．基本的要件（</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）事業の目的及び内容、（</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毎年度の事業費・補助金交付希望額、</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5</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KPI</a:t>
                      </a:r>
                      <a:r>
                        <a:rPr kumimoji="1" lang="ja-JP" altLang="en-US" sz="900">
                          <a:solidFill>
                            <a:schemeClr val="tx1"/>
                          </a:solidFill>
                          <a:latin typeface="Meiryo UI" panose="020B0604030504040204" pitchFamily="50" charset="-128"/>
                          <a:ea typeface="Meiryo UI" panose="020B0604030504040204" pitchFamily="50" charset="-128"/>
                        </a:rPr>
                        <a:t>達成に向けた計画</a:t>
                      </a:r>
                      <a:endParaRPr kumimoji="1" lang="en-US" altLang="ja-JP" sz="900" strike="sngStrike">
                        <a:solidFill>
                          <a:schemeClr val="tx1"/>
                        </a:solidFill>
                        <a:highlight>
                          <a:srgbClr val="FFFF00"/>
                        </a:highlight>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）本事業による</a:t>
                      </a:r>
                      <a:r>
                        <a:rPr kumimoji="1" lang="en-US" altLang="ja-JP" sz="900">
                          <a:solidFill>
                            <a:schemeClr val="tx1"/>
                          </a:solidFill>
                          <a:latin typeface="Meiryo UI" panose="020B0604030504040204" pitchFamily="50" charset="-128"/>
                          <a:ea typeface="Meiryo UI" panose="020B0604030504040204" pitchFamily="50" charset="-128"/>
                        </a:rPr>
                        <a:t>CO</a:t>
                      </a:r>
                      <a:r>
                        <a:rPr kumimoji="1" lang="ja-JP" altLang="en-US" sz="900">
                          <a:solidFill>
                            <a:schemeClr val="tx1"/>
                          </a:solidFill>
                          <a:latin typeface="Meiryo UI" panose="020B0604030504040204" pitchFamily="50" charset="-128"/>
                          <a:ea typeface="Meiryo UI" panose="020B0604030504040204" pitchFamily="50" charset="-128"/>
                        </a:rPr>
                        <a:t>₂排出削減効果</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様式第１・第２、様式第３別添１</a:t>
                      </a:r>
                    </a:p>
                  </a:txBody>
                  <a:tcPr marL="36000" marR="36000" marT="14400" marB="10800" anchor="ctr"/>
                </a:tc>
                <a:extLst>
                  <a:ext uri="{0D108BD9-81ED-4DB2-BD59-A6C34878D82A}">
                    <a16:rowId xmlns:a16="http://schemas.microsoft.com/office/drawing/2014/main" val="153873530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イ．適格性（</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なし（様式第１・第２・第４、様式第３別添１）</a:t>
                      </a:r>
                    </a:p>
                  </a:txBody>
                  <a:tcPr marL="36000" marR="36000" marT="14400" marB="10800" anchor="ctr"/>
                </a:tc>
                <a:extLst>
                  <a:ext uri="{0D108BD9-81ED-4DB2-BD59-A6C34878D82A}">
                    <a16:rowId xmlns:a16="http://schemas.microsoft.com/office/drawing/2014/main" val="4178864527"/>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ウ．間接補助事業の実施体制（</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０</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）各主体の役割、（</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）各主体の概要</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289874663"/>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エ．経営層のコミット（</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経営層のコミット</a:t>
                      </a:r>
                    </a:p>
                  </a:txBody>
                  <a:tcPr marL="36000" marR="36000" marT="14400" marB="10800" anchor="ctr"/>
                </a:tc>
                <a:extLst>
                  <a:ext uri="{0D108BD9-81ED-4DB2-BD59-A6C34878D82A}">
                    <a16:rowId xmlns:a16="http://schemas.microsoft.com/office/drawing/2014/main" val="3767391948"/>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オ．財務の健全性（</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なし（様式第２）</a:t>
                      </a:r>
                    </a:p>
                  </a:txBody>
                  <a:tcPr marL="36000" marR="36000" marT="14400" marB="10800" anchor="ctr"/>
                </a:tc>
                <a:extLst>
                  <a:ext uri="{0D108BD9-81ED-4DB2-BD59-A6C34878D82A}">
                    <a16:rowId xmlns:a16="http://schemas.microsoft.com/office/drawing/2014/main" val="2728103852"/>
                  </a:ext>
                </a:extLst>
              </a:tr>
              <a:tr h="3293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カ．間接補助事業の実現性（</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6</a:t>
                      </a:r>
                      <a:r>
                        <a:rPr kumimoji="1" lang="ja-JP" altLang="en-US" sz="900">
                          <a:solidFill>
                            <a:schemeClr val="tx1"/>
                          </a:solidFill>
                          <a:latin typeface="Meiryo UI" panose="020B0604030504040204" pitchFamily="50" charset="-128"/>
                          <a:ea typeface="Meiryo UI" panose="020B0604030504040204" pitchFamily="50" charset="-128"/>
                        </a:rPr>
                        <a:t>）事業化計画</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様式第３別添１・２</a:t>
                      </a:r>
                    </a:p>
                  </a:txBody>
                  <a:tcPr marL="36000" marR="36000" marT="14400" marB="10800" anchor="ctr"/>
                </a:tc>
                <a:extLst>
                  <a:ext uri="{0D108BD9-81ED-4DB2-BD59-A6C34878D82A}">
                    <a16:rowId xmlns:a16="http://schemas.microsoft.com/office/drawing/2014/main" val="301601631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キ．間接補助事業のリスク対応（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7</a:t>
                      </a:r>
                      <a:r>
                        <a:rPr kumimoji="1" lang="ja-JP" altLang="en-US" sz="900">
                          <a:solidFill>
                            <a:schemeClr val="tx1"/>
                          </a:solidFill>
                          <a:latin typeface="Meiryo UI" panose="020B0604030504040204" pitchFamily="50" charset="-128"/>
                          <a:ea typeface="Meiryo UI" panose="020B0604030504040204" pitchFamily="50" charset="-128"/>
                        </a:rPr>
                        <a:t>）想定されるリスク要因と対処方針　</a:t>
                      </a:r>
                    </a:p>
                  </a:txBody>
                  <a:tcPr marL="36000" marR="36000" marT="14400" marB="10800" anchor="ctr"/>
                </a:tc>
                <a:extLst>
                  <a:ext uri="{0D108BD9-81ED-4DB2-BD59-A6C34878D82A}">
                    <a16:rowId xmlns:a16="http://schemas.microsoft.com/office/drawing/2014/main" val="4099895901"/>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②産業競争力強化</a:t>
                      </a:r>
                      <a:r>
                        <a:rPr lang="ja-JP" altLang="en-US" sz="900" b="1" i="0" u="none" strike="noStrike">
                          <a:solidFill>
                            <a:schemeClr val="tx1"/>
                          </a:solidFill>
                          <a:effectLst/>
                          <a:latin typeface="Meiryo UI" panose="020B0604030504040204" pitchFamily="50" charset="-128"/>
                          <a:ea typeface="Meiryo UI" panose="020B0604030504040204" pitchFamily="50" charset="-128"/>
                        </a:rPr>
                        <a:t>・経済成長</a:t>
                      </a:r>
                      <a:r>
                        <a:rPr lang="ja-JP" sz="900" b="1" i="0" u="none" strike="noStrike">
                          <a:solidFill>
                            <a:schemeClr val="tx1"/>
                          </a:solidFill>
                          <a:effectLst/>
                          <a:latin typeface="Meiryo UI" panose="020B0604030504040204" pitchFamily="50" charset="-128"/>
                          <a:ea typeface="Meiryo UI" panose="020B0604030504040204" pitchFamily="50" charset="-128"/>
                        </a:rPr>
                        <a:t>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402246345"/>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ア．自社成長性のコミット（</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6</a:t>
                      </a:r>
                      <a:r>
                        <a:rPr kumimoji="1" lang="ja-JP" altLang="en-US" sz="900">
                          <a:solidFill>
                            <a:schemeClr val="tx1"/>
                          </a:solidFill>
                          <a:latin typeface="Meiryo UI" panose="020B0604030504040204" pitchFamily="50" charset="-128"/>
                          <a:ea typeface="Meiryo UI" panose="020B0604030504040204" pitchFamily="50" charset="-128"/>
                        </a:rPr>
                        <a:t>）事業化計画</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様式第３別添２</a:t>
                      </a:r>
                    </a:p>
                  </a:txBody>
                  <a:tcPr marL="36000" marR="36000" marT="14400" marB="10800" anchor="ctr"/>
                </a:tc>
                <a:extLst>
                  <a:ext uri="{0D108BD9-81ED-4DB2-BD59-A6C34878D82A}">
                    <a16:rowId xmlns:a16="http://schemas.microsoft.com/office/drawing/2014/main" val="1362580842"/>
                  </a:ext>
                </a:extLst>
              </a:tr>
              <a:tr h="225271">
                <a:tc>
                  <a:txBody>
                    <a:bodyPr/>
                    <a:lstStyle/>
                    <a:p>
                      <a:pPr algn="just" fontAlgn="ctr"/>
                      <a:r>
                        <a:rPr lang="ja-JP" altLang="en-US" sz="900" b="0" i="0" u="none" strike="noStrike" kern="1200">
                          <a:solidFill>
                            <a:schemeClr val="tx1"/>
                          </a:solidFill>
                          <a:effectLst/>
                          <a:latin typeface="Meiryo UI" panose="020B0604030504040204" pitchFamily="50" charset="-128"/>
                          <a:ea typeface="Meiryo UI" panose="020B0604030504040204" pitchFamily="50" charset="-128"/>
                          <a:cs typeface="+mn-cs"/>
                        </a:rPr>
                        <a:t>　　イ</a:t>
                      </a:r>
                      <a:r>
                        <a:rPr lang="en-US" altLang="ja-JP" sz="900" b="0" i="0" u="none" strike="noStrike" kern="1200">
                          <a:solidFill>
                            <a:schemeClr val="tx1"/>
                          </a:solidFill>
                          <a:effectLst/>
                          <a:latin typeface="Meiryo UI" panose="020B0604030504040204" pitchFamily="50" charset="-128"/>
                          <a:ea typeface="Meiryo UI" panose="020B0604030504040204" pitchFamily="50" charset="-128"/>
                          <a:cs typeface="+mn-cs"/>
                        </a:rPr>
                        <a:t>.</a:t>
                      </a:r>
                      <a:r>
                        <a:rPr lang="ja-JP" altLang="en-US" sz="900" b="0" i="0" u="none" strike="noStrike" kern="1200">
                          <a:solidFill>
                            <a:schemeClr val="tx1"/>
                          </a:solidFill>
                          <a:effectLst/>
                          <a:latin typeface="Meiryo UI" panose="020B0604030504040204" pitchFamily="50" charset="-128"/>
                          <a:ea typeface="Meiryo UI" panose="020B0604030504040204" pitchFamily="50" charset="-128"/>
                          <a:cs typeface="+mn-cs"/>
                        </a:rPr>
                        <a:t>　</a:t>
                      </a:r>
                      <a:r>
                        <a:rPr lang="ja-JP" altLang="ja-JP" sz="900" b="0" i="0" u="none" strike="noStrike" kern="1200">
                          <a:solidFill>
                            <a:schemeClr val="tx1"/>
                          </a:solidFill>
                          <a:effectLst/>
                          <a:latin typeface="Meiryo UI" panose="020B0604030504040204" pitchFamily="50" charset="-128"/>
                          <a:ea typeface="Meiryo UI" panose="020B0604030504040204" pitchFamily="50" charset="-128"/>
                          <a:cs typeface="+mn-cs"/>
                        </a:rPr>
                        <a:t>国内共通の仕組みや基盤の構築に向けた取組</a:t>
                      </a:r>
                      <a:r>
                        <a:rPr lang="ja-JP"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altLang="ja-JP" sz="900" b="0" i="0" u="none" strike="noStrike">
                          <a:solidFill>
                            <a:schemeClr val="tx1"/>
                          </a:solidFill>
                          <a:effectLst/>
                          <a:latin typeface="Meiryo UI" panose="020B0604030504040204" pitchFamily="50" charset="-128"/>
                          <a:ea typeface="Meiryo UI" panose="020B0604030504040204" pitchFamily="50" charset="-128"/>
                        </a:rPr>
                        <a:t>項目）</a:t>
                      </a:r>
                      <a:endParaRPr lang="ja-JP" altLang="en-US" sz="900" b="0" i="0" u="none" strike="noStrike" kern="1200">
                        <a:solidFill>
                          <a:schemeClr val="tx1"/>
                        </a:solidFill>
                        <a:effectLst/>
                        <a:latin typeface="Meiryo UI" panose="020B0604030504040204" pitchFamily="50" charset="-128"/>
                        <a:ea typeface="Meiryo UI" panose="020B0604030504040204" pitchFamily="50" charset="-128"/>
                        <a:cs typeface="+mn-cs"/>
                      </a:endParaRP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 （</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）事業の目的及び内容、（</a:t>
                      </a:r>
                      <a:r>
                        <a:rPr kumimoji="1" lang="en-US" altLang="ja-JP" sz="900">
                          <a:solidFill>
                            <a:schemeClr val="tx1"/>
                          </a:solidFill>
                          <a:latin typeface="Meiryo UI" panose="020B0604030504040204" pitchFamily="50" charset="-128"/>
                          <a:ea typeface="Meiryo UI" panose="020B0604030504040204" pitchFamily="50" charset="-128"/>
                        </a:rPr>
                        <a:t>8</a:t>
                      </a:r>
                      <a:r>
                        <a:rPr kumimoji="1" lang="ja-JP" altLang="en-US" sz="900">
                          <a:solidFill>
                            <a:schemeClr val="tx1"/>
                          </a:solidFill>
                          <a:latin typeface="Meiryo UI" panose="020B0604030504040204" pitchFamily="50" charset="-128"/>
                          <a:ea typeface="Meiryo UI" panose="020B0604030504040204" pitchFamily="50" charset="-128"/>
                        </a:rPr>
                        <a:t>）エンジンの設計、開発への反映に向けた取組計画</a:t>
                      </a:r>
                    </a:p>
                  </a:txBody>
                  <a:tcPr marL="36000" marR="36000" marT="14400" marB="10800" anchor="ctr"/>
                </a:tc>
                <a:extLst>
                  <a:ext uri="{0D108BD9-81ED-4DB2-BD59-A6C34878D82A}">
                    <a16:rowId xmlns:a16="http://schemas.microsoft.com/office/drawing/2014/main" val="1310032154"/>
                  </a:ext>
                </a:extLst>
              </a:tr>
              <a:tr h="1924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ウ</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エンジン設計・開発への反映（基礎項目）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 （</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）事業の目的及び内容、（</a:t>
                      </a:r>
                      <a:r>
                        <a:rPr kumimoji="1" lang="en-US" altLang="ja-JP" sz="900">
                          <a:solidFill>
                            <a:schemeClr val="tx1"/>
                          </a:solidFill>
                          <a:latin typeface="Meiryo UI" panose="020B0604030504040204" pitchFamily="50" charset="-128"/>
                          <a:ea typeface="Meiryo UI" panose="020B0604030504040204" pitchFamily="50" charset="-128"/>
                        </a:rPr>
                        <a:t>8</a:t>
                      </a:r>
                      <a:r>
                        <a:rPr kumimoji="1" lang="ja-JP" altLang="en-US" sz="900">
                          <a:solidFill>
                            <a:schemeClr val="tx1"/>
                          </a:solidFill>
                          <a:latin typeface="Meiryo UI" panose="020B0604030504040204" pitchFamily="50" charset="-128"/>
                          <a:ea typeface="Meiryo UI" panose="020B0604030504040204" pitchFamily="50" charset="-128"/>
                        </a:rPr>
                        <a:t>）エンジンの設計、開発への反映に向けた取組計画</a:t>
                      </a:r>
                    </a:p>
                  </a:txBody>
                  <a:tcPr marL="36000" marR="36000" marT="14400" marB="10800" anchor="ctr"/>
                </a:tc>
                <a:extLst>
                  <a:ext uri="{0D108BD9-81ED-4DB2-BD59-A6C34878D82A}">
                    <a16:rowId xmlns:a16="http://schemas.microsoft.com/office/drawing/2014/main" val="617783334"/>
                  </a:ext>
                </a:extLst>
              </a:tr>
              <a:tr h="21437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エ</a:t>
                      </a:r>
                      <a:r>
                        <a:rPr lang="ja-JP" sz="900" b="0" i="0" u="none" strike="noStrike">
                          <a:solidFill>
                            <a:schemeClr val="tx1"/>
                          </a:solidFill>
                          <a:effectLst/>
                          <a:latin typeface="Meiryo UI" panose="020B0604030504040204" pitchFamily="50" charset="-128"/>
                          <a:ea typeface="Meiryo UI" panose="020B0604030504040204" pitchFamily="50" charset="-128"/>
                        </a:rPr>
                        <a:t>．間接補助事業による</a:t>
                      </a:r>
                      <a:r>
                        <a:rPr lang="ja-JP" altLang="en-US" sz="900" b="0" i="0" u="none" strike="noStrike">
                          <a:solidFill>
                            <a:schemeClr val="tx1"/>
                          </a:solidFill>
                          <a:effectLst/>
                          <a:latin typeface="Meiryo UI" panose="020B0604030504040204" pitchFamily="50" charset="-128"/>
                          <a:ea typeface="Meiryo UI" panose="020B0604030504040204" pitchFamily="50" charset="-128"/>
                        </a:rPr>
                        <a:t>経済波及</a:t>
                      </a:r>
                      <a:r>
                        <a:rPr lang="ja-JP" sz="900" b="0" i="0" u="none" strike="noStrike">
                          <a:solidFill>
                            <a:schemeClr val="tx1"/>
                          </a:solidFill>
                          <a:effectLst/>
                          <a:latin typeface="Meiryo UI" panose="020B0604030504040204" pitchFamily="50" charset="-128"/>
                          <a:ea typeface="Meiryo UI" panose="020B0604030504040204" pitchFamily="50" charset="-128"/>
                        </a:rPr>
                        <a:t>効果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indent="-171450">
                        <a:buFont typeface="Arial" panose="020B0604020202020204" pitchFamily="34" charset="0"/>
                        <a:buChar char="•"/>
                      </a:pPr>
                      <a:r>
                        <a:rPr kumimoji="1" lang="ja-JP" altLang="en-US" sz="900" kern="1200">
                          <a:solidFill>
                            <a:schemeClr val="tx1"/>
                          </a:solidFill>
                          <a:latin typeface="Meiryo UI" panose="020B0604030504040204" pitchFamily="50" charset="-128"/>
                          <a:ea typeface="Meiryo UI" panose="020B0604030504040204" pitchFamily="50" charset="-128"/>
                          <a:cs typeface="+mn-cs"/>
                        </a:rPr>
                        <a:t>１</a:t>
                      </a:r>
                      <a:r>
                        <a:rPr kumimoji="1" lang="en-US" altLang="ja-JP" sz="900" kern="1200">
                          <a:solidFill>
                            <a:schemeClr val="tx1"/>
                          </a:solidFill>
                          <a:latin typeface="Meiryo UI" panose="020B0604030504040204" pitchFamily="50" charset="-128"/>
                          <a:ea typeface="Meiryo UI" panose="020B0604030504040204" pitchFamily="50" charset="-128"/>
                          <a:cs typeface="+mn-cs"/>
                        </a:rPr>
                        <a:t>.</a:t>
                      </a:r>
                      <a:r>
                        <a:rPr kumimoji="1" lang="zh-TW" altLang="en-US" sz="900" kern="1200">
                          <a:solidFill>
                            <a:schemeClr val="tx1"/>
                          </a:solidFill>
                          <a:latin typeface="Meiryo UI" panose="020B0604030504040204" pitchFamily="50" charset="-128"/>
                          <a:ea typeface="Meiryo UI" panose="020B0604030504040204" pitchFamily="50" charset="-128"/>
                          <a:cs typeface="+mn-cs"/>
                        </a:rPr>
                        <a:t>（</a:t>
                      </a:r>
                      <a:r>
                        <a:rPr kumimoji="1" lang="en-US" altLang="ja-JP" sz="900" kern="1200">
                          <a:solidFill>
                            <a:schemeClr val="tx1"/>
                          </a:solidFill>
                          <a:latin typeface="Meiryo UI" panose="020B0604030504040204" pitchFamily="50" charset="-128"/>
                          <a:ea typeface="Meiryo UI" panose="020B0604030504040204" pitchFamily="50" charset="-128"/>
                          <a:cs typeface="+mn-cs"/>
                        </a:rPr>
                        <a:t>9</a:t>
                      </a:r>
                      <a:r>
                        <a:rPr kumimoji="1" lang="zh-TW" altLang="en-US"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経済波及</a:t>
                      </a:r>
                      <a:r>
                        <a:rPr kumimoji="1" lang="zh-TW" altLang="en-US" sz="900">
                          <a:solidFill>
                            <a:schemeClr val="tx1"/>
                          </a:solidFill>
                          <a:latin typeface="Meiryo UI" panose="020B0604030504040204" pitchFamily="50" charset="-128"/>
                          <a:ea typeface="Meiryo UI" panose="020B0604030504040204" pitchFamily="50" charset="-128"/>
                        </a:rPr>
                        <a:t>効果</a:t>
                      </a: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495053463"/>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オ</a:t>
                      </a:r>
                      <a:r>
                        <a:rPr lang="ja-JP"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市場獲得に向けたルール形成戦略（加点項目）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10</a:t>
                      </a:r>
                      <a:r>
                        <a:rPr kumimoji="1" lang="ja-JP" altLang="en-US" sz="900">
                          <a:solidFill>
                            <a:schemeClr val="tx1"/>
                          </a:solidFill>
                          <a:latin typeface="Meiryo UI" panose="020B0604030504040204" pitchFamily="50" charset="-128"/>
                          <a:ea typeface="Meiryo UI" panose="020B0604030504040204" pitchFamily="50" charset="-128"/>
                        </a:rPr>
                        <a:t>）市場獲得に向けたルール形成戦略、（</a:t>
                      </a:r>
                      <a:r>
                        <a:rPr kumimoji="1" lang="en-US" altLang="ja-JP" sz="900">
                          <a:solidFill>
                            <a:schemeClr val="tx1"/>
                          </a:solidFill>
                          <a:latin typeface="Meiryo UI" panose="020B0604030504040204" pitchFamily="50" charset="-128"/>
                          <a:ea typeface="Meiryo UI" panose="020B0604030504040204" pitchFamily="50" charset="-128"/>
                        </a:rPr>
                        <a:t>11</a:t>
                      </a:r>
                      <a:r>
                        <a:rPr kumimoji="1" lang="ja-JP" altLang="en-US" sz="900">
                          <a:solidFill>
                            <a:schemeClr val="tx1"/>
                          </a:solidFill>
                          <a:latin typeface="Meiryo UI" panose="020B0604030504040204" pitchFamily="50" charset="-128"/>
                          <a:ea typeface="Meiryo UI" panose="020B0604030504040204" pitchFamily="50" charset="-128"/>
                        </a:rPr>
                        <a:t>）市場環境及び市場成長性</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620293601"/>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カ</a:t>
                      </a:r>
                      <a:r>
                        <a:rPr lang="ja-JP" sz="900" b="0" i="0" u="none" strike="noStrike">
                          <a:solidFill>
                            <a:schemeClr val="tx1"/>
                          </a:solidFill>
                          <a:effectLst/>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ビジネスモデルの独自性等</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6</a:t>
                      </a:r>
                      <a:r>
                        <a:rPr kumimoji="1" lang="ja-JP" altLang="en-US" sz="900">
                          <a:solidFill>
                            <a:schemeClr val="tx1"/>
                          </a:solidFill>
                          <a:latin typeface="Meiryo UI" panose="020B0604030504040204" pitchFamily="50" charset="-128"/>
                          <a:ea typeface="Meiryo UI" panose="020B0604030504040204" pitchFamily="50" charset="-128"/>
                        </a:rPr>
                        <a:t>）事業化計画、</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12</a:t>
                      </a:r>
                      <a:r>
                        <a:rPr kumimoji="1" lang="ja-JP" altLang="en-US" sz="9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042142792"/>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③排出削減への貢献に関する審査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7305114"/>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ア．間接補助事業による</a:t>
                      </a:r>
                      <a:r>
                        <a:rPr lang="en-US" altLang="ja-JP" sz="900" b="0" i="0" u="none" strike="noStrike">
                          <a:solidFill>
                            <a:schemeClr val="tx1"/>
                          </a:solidFill>
                          <a:effectLst/>
                          <a:latin typeface="Meiryo UI" panose="020B0604030504040204" pitchFamily="50" charset="-128"/>
                          <a:ea typeface="Meiryo UI" panose="020B0604030504040204" pitchFamily="50" charset="-128"/>
                        </a:rPr>
                        <a:t>CO</a:t>
                      </a:r>
                      <a:r>
                        <a:rPr lang="ja-JP" altLang="en-US" sz="900" b="0" i="0" u="none" strike="noStrike">
                          <a:solidFill>
                            <a:schemeClr val="tx1"/>
                          </a:solidFill>
                          <a:effectLst/>
                          <a:latin typeface="Meiryo UI" panose="020B0604030504040204" pitchFamily="50" charset="-128"/>
                          <a:ea typeface="Meiryo UI" panose="020B0604030504040204" pitchFamily="50" charset="-128"/>
                        </a:rPr>
                        <a:t>₂</a:t>
                      </a:r>
                      <a:r>
                        <a:rPr lang="ja-JP" sz="900" b="0" i="0" u="none" strike="noStrike">
                          <a:solidFill>
                            <a:schemeClr val="tx1"/>
                          </a:solidFill>
                          <a:effectLst/>
                          <a:latin typeface="Meiryo UI" panose="020B0604030504040204" pitchFamily="50" charset="-128"/>
                          <a:ea typeface="Meiryo UI" panose="020B0604030504040204" pitchFamily="50" charset="-128"/>
                        </a:rPr>
                        <a:t>排出削減効果（</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zh-TW"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zh-TW"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1</a:t>
                      </a:r>
                      <a:r>
                        <a:rPr kumimoji="1" lang="zh-TW"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本事業による</a:t>
                      </a:r>
                      <a:r>
                        <a:rPr kumimoji="1"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CO</a:t>
                      </a:r>
                      <a:r>
                        <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₂排出削減効果、（</a:t>
                      </a:r>
                      <a:r>
                        <a:rPr kumimoji="1"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2</a:t>
                      </a:r>
                      <a:r>
                        <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）エンジン設計、開発への反映</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45810511"/>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イ</a:t>
                      </a:r>
                      <a:r>
                        <a:rPr lang="en-US"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en-US" altLang="ja-JP" sz="900" b="0" i="0" u="none" strike="noStrike">
                          <a:solidFill>
                            <a:schemeClr val="tx1"/>
                          </a:solidFill>
                          <a:effectLst/>
                          <a:latin typeface="Meiryo UI" panose="020B0604030504040204" pitchFamily="50" charset="-128"/>
                          <a:ea typeface="Meiryo UI" panose="020B0604030504040204" pitchFamily="50" charset="-128"/>
                        </a:rPr>
                        <a:t>GX</a:t>
                      </a:r>
                      <a:r>
                        <a:rPr lang="ja-JP" altLang="en-US" sz="900" b="0" i="0" u="none" strike="noStrike">
                          <a:solidFill>
                            <a:schemeClr val="tx1"/>
                          </a:solidFill>
                          <a:effectLst/>
                          <a:latin typeface="Meiryo UI" panose="020B0604030504040204" pitchFamily="50" charset="-128"/>
                          <a:ea typeface="Meiryo UI" panose="020B0604030504040204" pitchFamily="50" charset="-128"/>
                        </a:rPr>
                        <a:t>製品・サービスの社会実装への貢献（加点項目）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GX</a:t>
                      </a:r>
                      <a:r>
                        <a:rPr kumimoji="1" lang="ja-JP" altLang="en-US" sz="900">
                          <a:solidFill>
                            <a:schemeClr val="tx1"/>
                          </a:solidFill>
                          <a:latin typeface="Meiryo UI" panose="020B0604030504040204" pitchFamily="50" charset="-128"/>
                          <a:ea typeface="Meiryo UI" panose="020B0604030504040204" pitchFamily="50" charset="-128"/>
                        </a:rPr>
                        <a:t>製品・サービスの社会実装への貢献</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982094133"/>
                  </a:ext>
                </a:extLst>
              </a:tr>
              <a:tr h="121237">
                <a:tc>
                  <a:txBody>
                    <a:bodyPr/>
                    <a:lstStyle/>
                    <a:p>
                      <a:pPr algn="just" fontAlgn="ctr"/>
                      <a:r>
                        <a:rPr lang="en-US" sz="900" b="1" i="0" u="none" strike="noStrike">
                          <a:solidFill>
                            <a:schemeClr val="tx1"/>
                          </a:solidFill>
                          <a:effectLst/>
                          <a:latin typeface="Meiryo UI" panose="020B0604030504040204" pitchFamily="50" charset="-128"/>
                          <a:ea typeface="Meiryo UI" panose="020B0604030504040204" pitchFamily="50" charset="-128"/>
                        </a:rPr>
                        <a:t>④</a:t>
                      </a:r>
                      <a:r>
                        <a:rPr lang="en-US" sz="900" b="1" i="0" u="none" strike="noStrike" err="1">
                          <a:solidFill>
                            <a:schemeClr val="tx1"/>
                          </a:solidFill>
                          <a:effectLst/>
                          <a:latin typeface="Meiryo UI" panose="020B0604030504040204" pitchFamily="50" charset="-128"/>
                          <a:ea typeface="Meiryo UI" panose="020B0604030504040204" pitchFamily="50" charset="-128"/>
                        </a:rPr>
                        <a:t>民間企業のみでは投資判断が真に困難な事業であることに関する審査</a:t>
                      </a:r>
                      <a:endParaRPr lang="ja-JP" sz="900" b="1"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3724471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a:t>
                      </a:r>
                      <a:r>
                        <a:rPr lang="ja-JP" altLang="en-US" sz="900" b="0" i="0" u="none" strike="noStrike">
                          <a:solidFill>
                            <a:schemeClr val="tx1"/>
                          </a:solidFill>
                          <a:effectLst/>
                          <a:latin typeface="Meiryo UI" panose="020B0604030504040204" pitchFamily="50" charset="-128"/>
                          <a:ea typeface="Meiryo UI" panose="020B0604030504040204" pitchFamily="50" charset="-128"/>
                        </a:rPr>
                        <a:t>経済的基準</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）経済的基準</a:t>
                      </a:r>
                    </a:p>
                  </a:txBody>
                  <a:tcPr marL="36000" marR="36000" marT="14400" marB="10800" anchor="ctr"/>
                </a:tc>
                <a:extLst>
                  <a:ext uri="{0D108BD9-81ED-4DB2-BD59-A6C34878D82A}">
                    <a16:rowId xmlns:a16="http://schemas.microsoft.com/office/drawing/2014/main" val="3448709288"/>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altLang="ja-JP" sz="900" b="0" i="0" u="none" strike="noStrike">
                          <a:solidFill>
                            <a:schemeClr val="tx1"/>
                          </a:solidFill>
                          <a:effectLst/>
                          <a:latin typeface="Meiryo UI" panose="020B0604030504040204" pitchFamily="50" charset="-128"/>
                          <a:ea typeface="Meiryo UI" panose="020B0604030504040204" pitchFamily="50" charset="-128"/>
                        </a:rPr>
                        <a:t>イ．技術的基準</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）技術的基準</a:t>
                      </a:r>
                    </a:p>
                  </a:txBody>
                  <a:tcPr marL="36000" marR="36000" marT="14400" marB="10800" anchor="ctr"/>
                </a:tc>
                <a:extLst>
                  <a:ext uri="{0D108BD9-81ED-4DB2-BD59-A6C34878D82A}">
                    <a16:rowId xmlns:a16="http://schemas.microsoft.com/office/drawing/2014/main" val="3045430151"/>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ウ</a:t>
                      </a:r>
                      <a:r>
                        <a:rPr lang="en-US"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　その他定性的基準（加点項目）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）その他定性的基準</a:t>
                      </a:r>
                    </a:p>
                  </a:txBody>
                  <a:tcPr marL="36000" marR="36000" marT="14400" marB="10800" anchor="ctr"/>
                </a:tc>
                <a:extLst>
                  <a:ext uri="{0D108BD9-81ED-4DB2-BD59-A6C34878D82A}">
                    <a16:rowId xmlns:a16="http://schemas.microsoft.com/office/drawing/2014/main" val="2212097988"/>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⑤人材確保に向けた取組に関する審査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56709259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a:t>
                      </a:r>
                      <a:r>
                        <a:rPr lang="ja-JP" altLang="en-US" sz="900" b="0" i="0" u="none" strike="noStrike">
                          <a:solidFill>
                            <a:schemeClr val="tx1"/>
                          </a:solidFill>
                          <a:effectLst/>
                          <a:latin typeface="Meiryo UI" panose="020B0604030504040204" pitchFamily="50" charset="-128"/>
                          <a:ea typeface="Meiryo UI" panose="020B0604030504040204" pitchFamily="50" charset="-128"/>
                        </a:rPr>
                        <a:t>国内の人的投資拡大につながる</a:t>
                      </a:r>
                      <a:r>
                        <a:rPr lang="ja-JP" sz="900" b="0" i="0" u="none" strike="noStrike">
                          <a:solidFill>
                            <a:schemeClr val="tx1"/>
                          </a:solidFill>
                          <a:effectLst/>
                          <a:latin typeface="Meiryo UI" panose="020B0604030504040204" pitchFamily="50" charset="-128"/>
                          <a:ea typeface="Meiryo UI" panose="020B0604030504040204" pitchFamily="50" charset="-128"/>
                        </a:rPr>
                        <a:t>取組（</a:t>
                      </a:r>
                      <a:r>
                        <a:rPr lang="ja-JP" altLang="en-US" sz="900" b="0" i="0" u="none" strike="noStrike">
                          <a:solidFill>
                            <a:schemeClr val="tx1"/>
                          </a:solidFill>
                          <a:effectLst/>
                          <a:latin typeface="Meiryo UI" panose="020B0604030504040204" pitchFamily="50" charset="-128"/>
                          <a:ea typeface="Meiryo UI" panose="020B0604030504040204" pitchFamily="50" charset="-128"/>
                        </a:rPr>
                        <a:t>基礎</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47933700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イ．従業員の賃金引上げ計画の表明（加点項目）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387916553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ウ．ワーク・ライフ・バランス等の推進（加点項目）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なし（様式第３別添５）</a:t>
                      </a:r>
                    </a:p>
                  </a:txBody>
                  <a:tcPr marL="36000" marR="36000" marT="14400" marB="10800" anchor="ctr"/>
                </a:tc>
                <a:extLst>
                  <a:ext uri="{0D108BD9-81ED-4DB2-BD59-A6C34878D82A}">
                    <a16:rowId xmlns:a16="http://schemas.microsoft.com/office/drawing/2014/main" val="2347635862"/>
                  </a:ext>
                </a:extLst>
              </a:tr>
            </a:tbl>
          </a:graphicData>
        </a:graphic>
      </p:graphicFrame>
    </p:spTree>
    <p:custDataLst>
      <p:tags r:id="rId1"/>
    </p:custDataLst>
    <p:extLst>
      <p:ext uri="{BB962C8B-B14F-4D97-AF65-F5344CB8AC3E}">
        <p14:creationId xmlns:p14="http://schemas.microsoft.com/office/powerpoint/2010/main" val="3776737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33A4D80-4032-0524-8770-06DC71EE1482}"/>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59" imgH="360" progId="TCLayout.ActiveDocument.1">
                  <p:embed/>
                </p:oleObj>
              </mc:Choice>
              <mc:Fallback>
                <p:oleObj name="think-cellスライド" r:id="rId3" imgW="359" imgH="360" progId="TCLayout.ActiveDocument.1">
                  <p:embed/>
                  <p:pic>
                    <p:nvPicPr>
                      <p:cNvPr id="5" name="think-cell data - do not delete" hidden="1">
                        <a:extLst>
                          <a:ext uri="{FF2B5EF4-FFF2-40B4-BE49-F238E27FC236}">
                            <a16:creationId xmlns:a16="http://schemas.microsoft.com/office/drawing/2014/main" id="{333A4D80-4032-0524-8770-06DC71EE148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）各主体の役割</a:t>
            </a:r>
            <a:endPar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26" name="吹き出し: 四角形 48">
            <a:extLst>
              <a:ext uri="{FF2B5EF4-FFF2-40B4-BE49-F238E27FC236}">
                <a16:creationId xmlns:a16="http://schemas.microsoft.com/office/drawing/2014/main" id="{F4485706-CECA-484A-AB3B-73D0D549073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本ページは幹事会社のみ提出</a:t>
            </a:r>
            <a:endParaRPr kumimoji="1" lang="en-US" altLang="ja-JP" sz="1600">
              <a:solidFill>
                <a:srgbClr val="FF0000"/>
              </a:solidFill>
              <a:latin typeface="Meiryo UI" panose="020B0604030504040204" pitchFamily="50" charset="-128"/>
              <a:ea typeface="Meiryo UI" panose="020B0604030504040204" pitchFamily="50" charset="-128"/>
            </a:endParaRPr>
          </a:p>
          <a:p>
            <a:pPr algn="ctr"/>
            <a:r>
              <a:rPr kumimoji="1" lang="ja-JP" altLang="en-US" sz="1200">
                <a:solidFill>
                  <a:srgbClr val="FF0000"/>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rgbClr val="FF0000"/>
              </a:solidFill>
              <a:latin typeface="Meiryo UI" panose="020B0604030504040204" pitchFamily="50" charset="-128"/>
              <a:ea typeface="Meiryo UI" panose="020B0604030504040204" pitchFamily="50" charset="-128"/>
            </a:endParaRPr>
          </a:p>
        </p:txBody>
      </p:sp>
      <p:sp>
        <p:nvSpPr>
          <p:cNvPr id="27" name="角丸四角形 26"/>
          <p:cNvSpPr/>
          <p:nvPr/>
        </p:nvSpPr>
        <p:spPr>
          <a:xfrm>
            <a:off x="346824"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A</a:t>
            </a:r>
            <a:r>
              <a:rPr kumimoji="1" lang="ja-JP" altLang="en-US" sz="1600" b="1">
                <a:solidFill>
                  <a:schemeClr val="tx1"/>
                </a:solidFill>
                <a:latin typeface="Meiryo UI" panose="020B0604030504040204" pitchFamily="50" charset="-128"/>
                <a:ea typeface="Meiryo UI" panose="020B0604030504040204" pitchFamily="50" charset="-128"/>
              </a:rPr>
              <a:t>社（幹事会社）</a:t>
            </a:r>
          </a:p>
        </p:txBody>
      </p:sp>
      <p:sp>
        <p:nvSpPr>
          <p:cNvPr id="29" name="角丸四角形 28"/>
          <p:cNvSpPr/>
          <p:nvPr/>
        </p:nvSpPr>
        <p:spPr>
          <a:xfrm>
            <a:off x="4262252"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B</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8" name="角丸四角形 37"/>
          <p:cNvSpPr/>
          <p:nvPr/>
        </p:nvSpPr>
        <p:spPr>
          <a:xfrm>
            <a:off x="8177681"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C</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 name="テキスト ボックス 2"/>
          <p:cNvSpPr txBox="1"/>
          <p:nvPr/>
        </p:nvSpPr>
        <p:spPr>
          <a:xfrm>
            <a:off x="793290" y="208290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A</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598396" y="2482308"/>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3" name="テキスト ボックス 52"/>
          <p:cNvSpPr txBox="1"/>
          <p:nvPr/>
        </p:nvSpPr>
        <p:spPr>
          <a:xfrm>
            <a:off x="4727246" y="203608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B</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4" name="テキスト ボックス 53"/>
          <p:cNvSpPr txBox="1"/>
          <p:nvPr/>
        </p:nvSpPr>
        <p:spPr>
          <a:xfrm>
            <a:off x="8624147" y="2036087"/>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C</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4494347" y="2470096"/>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8" name="テキスト ボックス 57"/>
          <p:cNvSpPr txBox="1"/>
          <p:nvPr/>
        </p:nvSpPr>
        <p:spPr>
          <a:xfrm>
            <a:off x="8422977" y="2441604"/>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28" name="二等辺三角形 27"/>
          <p:cNvSpPr/>
          <p:nvPr/>
        </p:nvSpPr>
        <p:spPr>
          <a:xfrm flipV="1">
            <a:off x="3547701" y="5253710"/>
            <a:ext cx="5255666" cy="299924"/>
          </a:xfrm>
          <a:prstGeom prst="triangle">
            <a:avLst/>
          </a:prstGeom>
          <a:solidFill>
            <a:schemeClr val="bg1">
              <a:lumMod val="85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a:solidFill>
                <a:srgbClr val="575757"/>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2471692" y="5602908"/>
            <a:ext cx="7176211" cy="43159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a:solidFill>
                  <a:schemeClr val="bg1">
                    <a:lumMod val="50000"/>
                  </a:schemeClr>
                </a:solidFill>
                <a:latin typeface="Meiryo UI" panose="020B0604030504040204" pitchFamily="50" charset="-128"/>
                <a:ea typeface="Meiryo UI" panose="020B0604030504040204" pitchFamily="50" charset="-128"/>
              </a:rPr>
              <a:t>（提案事業の目的：○○）の実現</a:t>
            </a:r>
          </a:p>
        </p:txBody>
      </p:sp>
      <p:sp>
        <p:nvSpPr>
          <p:cNvPr id="8" name="正方形/長方形 7">
            <a:extLst>
              <a:ext uri="{FF2B5EF4-FFF2-40B4-BE49-F238E27FC236}">
                <a16:creationId xmlns:a16="http://schemas.microsoft.com/office/drawing/2014/main" id="{A9F3DCFF-459B-42E0-BB7B-C129D0EA825F}"/>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該当者</a:t>
            </a:r>
          </a:p>
        </p:txBody>
      </p:sp>
      <p:sp>
        <p:nvSpPr>
          <p:cNvPr id="52" name="TextBox 51">
            <a:extLst>
              <a:ext uri="{FF2B5EF4-FFF2-40B4-BE49-F238E27FC236}">
                <a16:creationId xmlns:a16="http://schemas.microsoft.com/office/drawing/2014/main" id="{09980D6C-981C-49CF-AC8B-20780AD8812A}"/>
              </a:ext>
            </a:extLst>
          </p:cNvPr>
          <p:cNvSpPr txBox="1"/>
          <p:nvPr/>
        </p:nvSpPr>
        <p:spPr>
          <a:xfrm>
            <a:off x="854744" y="3675543"/>
            <a:ext cx="10476000" cy="86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r>
              <a:rPr lang="ja-JP" altLang="en-US"/>
              <a:t>共同実施として参加する企業等各提案者の本事業における役割分担を記載ください</a:t>
            </a:r>
            <a:endParaRPr lang="en-US" altLang="ja-JP"/>
          </a:p>
          <a:p>
            <a:r>
              <a:rPr lang="ja-JP" altLang="en-US"/>
              <a:t>（各提案者が提出する「</a:t>
            </a:r>
            <a:r>
              <a:rPr lang="en-US" altLang="ja-JP"/>
              <a:t>4. </a:t>
            </a:r>
            <a:r>
              <a:rPr lang="ja-JP" altLang="en-US"/>
              <a:t>経営層のコミット」（特に（</a:t>
            </a:r>
            <a:r>
              <a:rPr lang="en-US" altLang="ja-JP"/>
              <a:t>1</a:t>
            </a:r>
            <a:r>
              <a:rPr lang="ja-JP" altLang="en-US"/>
              <a:t>）組織内の事業推進体制）」の内容と整合性を図ること、フォーマットはあくまで一例）</a:t>
            </a:r>
            <a:endParaRPr lang="en-US"/>
          </a:p>
        </p:txBody>
      </p:sp>
      <p:sp>
        <p:nvSpPr>
          <p:cNvPr id="6" name="Title 1">
            <a:extLst>
              <a:ext uri="{FF2B5EF4-FFF2-40B4-BE49-F238E27FC236}">
                <a16:creationId xmlns:a16="http://schemas.microsoft.com/office/drawing/2014/main" id="{A11861B8-A4E9-6F4D-12E7-DDA1E83B265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本事業では、</a:t>
            </a:r>
            <a:r>
              <a:rPr lang="en-US" altLang="ja-JP">
                <a:solidFill>
                  <a:schemeClr val="tx1"/>
                </a:solidFill>
              </a:rPr>
              <a:t>xx</a:t>
            </a:r>
            <a:r>
              <a:rPr lang="ja-JP" altLang="en-US">
                <a:solidFill>
                  <a:schemeClr val="tx1"/>
                </a:solidFill>
              </a:rPr>
              <a:t>が幹事企業となり、</a:t>
            </a:r>
            <a:r>
              <a:rPr lang="en-US" altLang="ja-JP">
                <a:solidFill>
                  <a:schemeClr val="tx1"/>
                </a:solidFill>
              </a:rPr>
              <a:t>xx</a:t>
            </a:r>
            <a:r>
              <a:rPr lang="ja-JP" altLang="en-US">
                <a:solidFill>
                  <a:schemeClr val="tx1"/>
                </a:solidFill>
              </a:rPr>
              <a:t>等と連携しながら、</a:t>
            </a:r>
            <a:r>
              <a:rPr lang="en-US" altLang="ja-JP">
                <a:solidFill>
                  <a:schemeClr val="tx1"/>
                </a:solidFill>
              </a:rPr>
              <a:t>xx</a:t>
            </a:r>
            <a:r>
              <a:rPr lang="ja-JP" altLang="en-US">
                <a:solidFill>
                  <a:schemeClr val="tx1"/>
                </a:solidFill>
              </a:rPr>
              <a:t>の実現に向けた体制を構築する</a:t>
            </a:r>
            <a:endParaRPr kumimoji="1" lang="en-US">
              <a:solidFill>
                <a:schemeClr val="tx1"/>
              </a:solidFill>
            </a:endParaRPr>
          </a:p>
        </p:txBody>
      </p:sp>
      <p:cxnSp>
        <p:nvCxnSpPr>
          <p:cNvPr id="7" name="直線コネクタ 6">
            <a:extLst>
              <a:ext uri="{FF2B5EF4-FFF2-40B4-BE49-F238E27FC236}">
                <a16:creationId xmlns:a16="http://schemas.microsoft.com/office/drawing/2014/main" id="{0A4A1541-0C1E-59C5-0B72-16356B253F4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0040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a:solidFill>
                  <a:srgbClr val="000000"/>
                </a:solidFill>
              </a:rPr>
              <a:t>2</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ja-JP" altLang="en-US" sz="2000">
                <a:solidFill>
                  <a:srgbClr val="000000"/>
                </a:solidFill>
              </a:rPr>
              <a:t>各主体の</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概要</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82730" y="658342"/>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a:solidFill>
                  <a:prstClr val="black"/>
                </a:solidFill>
              </a:rPr>
              <a:t>××</a:t>
            </a:r>
            <a:r>
              <a:rPr kumimoji="1" lang="ja-JP" altLang="en-US">
                <a:solidFill>
                  <a:prstClr val="black"/>
                </a:solidFill>
              </a:rPr>
              <a:t>株式会社</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を主力事業として、</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で事業展開を図っている</a:t>
            </a: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936BDFF-400A-677E-B9E8-AFB014C87681}"/>
              </a:ext>
            </a:extLst>
          </p:cNvPr>
          <p:cNvSpPr/>
          <p:nvPr/>
        </p:nvSpPr>
        <p:spPr>
          <a:xfrm>
            <a:off x="6168000" y="1291149"/>
            <a:ext cx="5328000" cy="4022675"/>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セグメント別・地域別の売上構成</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8" name="正方形/長方形 7">
            <a:extLst>
              <a:ext uri="{FF2B5EF4-FFF2-40B4-BE49-F238E27FC236}">
                <a16:creationId xmlns:a16="http://schemas.microsoft.com/office/drawing/2014/main" id="{EB824A9C-E9A0-E2AE-689E-E0CECFB6D3A8}"/>
              </a:ext>
            </a:extLst>
          </p:cNvPr>
          <p:cNvSpPr/>
          <p:nvPr/>
        </p:nvSpPr>
        <p:spPr>
          <a:xfrm>
            <a:off x="696000" y="1291149"/>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会社概要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正方形/長方形 1">
            <a:extLst>
              <a:ext uri="{FF2B5EF4-FFF2-40B4-BE49-F238E27FC236}">
                <a16:creationId xmlns:a16="http://schemas.microsoft.com/office/drawing/2014/main" id="{5029AF35-B8E1-77DD-EA95-EBF94B96748D}"/>
              </a:ext>
            </a:extLst>
          </p:cNvPr>
          <p:cNvSpPr/>
          <p:nvPr/>
        </p:nvSpPr>
        <p:spPr>
          <a:xfrm>
            <a:off x="696000" y="3371878"/>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財務・業績状況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TextBox 51">
            <a:extLst>
              <a:ext uri="{FF2B5EF4-FFF2-40B4-BE49-F238E27FC236}">
                <a16:creationId xmlns:a16="http://schemas.microsoft.com/office/drawing/2014/main" id="{3B6A1259-8AD4-543C-DB05-D2ED28FA8565}"/>
              </a:ext>
            </a:extLst>
          </p:cNvPr>
          <p:cNvSpPr txBox="1"/>
          <p:nvPr/>
        </p:nvSpPr>
        <p:spPr>
          <a:xfrm>
            <a:off x="1344000" y="2119285"/>
            <a:ext cx="4032000" cy="75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社名、代表者役職・氏名、本社所在地、設立年月日、資本金、事業内容などの会社概要について、表などを用いて記載ください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0" name="TextBox 51">
            <a:extLst>
              <a:ext uri="{FF2B5EF4-FFF2-40B4-BE49-F238E27FC236}">
                <a16:creationId xmlns:a16="http://schemas.microsoft.com/office/drawing/2014/main" id="{06EAFB92-3CF7-983D-6B13-430740AA3FC3}"/>
              </a:ext>
            </a:extLst>
          </p:cNvPr>
          <p:cNvSpPr txBox="1"/>
          <p:nvPr/>
        </p:nvSpPr>
        <p:spPr>
          <a:xfrm>
            <a:off x="1344000" y="3903826"/>
            <a:ext cx="4032000"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3</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年度分の財務・業績状況（株価、売上高、</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 EBITDA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、営業利益、経常利益、当期純利益、課税所得金額、純資産等）の推移について図表・グラフなどを用いて記載ください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 name="TextBox 51">
            <a:extLst>
              <a:ext uri="{FF2B5EF4-FFF2-40B4-BE49-F238E27FC236}">
                <a16:creationId xmlns:a16="http://schemas.microsoft.com/office/drawing/2014/main" id="{E2F594CA-70CB-BD52-9869-9BCE3A2C18C7}"/>
              </a:ext>
            </a:extLst>
          </p:cNvPr>
          <p:cNvSpPr txBox="1"/>
          <p:nvPr/>
        </p:nvSpPr>
        <p:spPr>
          <a:xfrm>
            <a:off x="6996000" y="3109285"/>
            <a:ext cx="3672000" cy="14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直近の事業年度におけるセグメント別（例：事業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）・地域別（例：</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国）の売上構成（絶対額と割合の双方）について図表・グラフ等を用いて記載ください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地域別の整理では、地域ごとの拠点数</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（グループ会社含む）も記載ください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 name="正方形/長方形 3">
            <a:extLst>
              <a:ext uri="{FF2B5EF4-FFF2-40B4-BE49-F238E27FC236}">
                <a16:creationId xmlns:a16="http://schemas.microsoft.com/office/drawing/2014/main" id="{FE24D29B-71DE-1173-03EA-076A8AC71CDC}"/>
              </a:ext>
            </a:extLst>
          </p:cNvPr>
          <p:cNvSpPr/>
          <p:nvPr/>
        </p:nvSpPr>
        <p:spPr>
          <a:xfrm>
            <a:off x="696000" y="5566851"/>
            <a:ext cx="10800000" cy="842912"/>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本事業における役割</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吹き出し: 四角形 48">
            <a:extLst>
              <a:ext uri="{FF2B5EF4-FFF2-40B4-BE49-F238E27FC236}">
                <a16:creationId xmlns:a16="http://schemas.microsoft.com/office/drawing/2014/main" id="{67924921-6CD3-1A1C-5BF0-CF4EECA47E8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本ページは共同申請企業分提出</a:t>
            </a:r>
            <a:endParaRPr kumimoji="1" lang="en-US" altLang="ja-JP" sz="1600">
              <a:solidFill>
                <a:srgbClr val="FF0000"/>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EBCAB3EC-47C0-73DD-CFE0-69ACEB14CD1B}"/>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1400">
                <a:latin typeface="Meiryo UI" panose="020B0604030504040204" pitchFamily="50" charset="-128"/>
                <a:ea typeface="Meiryo UI" panose="020B0604030504040204" pitchFamily="50" charset="-128"/>
                <a:cs typeface="+mj-cs"/>
              </a:rPr>
              <a:t>共同申請者</a:t>
            </a:r>
          </a:p>
        </p:txBody>
      </p:sp>
    </p:spTree>
    <p:extLst>
      <p:ext uri="{BB962C8B-B14F-4D97-AF65-F5344CB8AC3E}">
        <p14:creationId xmlns:p14="http://schemas.microsoft.com/office/powerpoint/2010/main" val="19209952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１．事業戦略・事業計画</a:t>
            </a:r>
            <a:endParaRPr kumimoji="1" lang="en-US" sz="5400">
              <a:solidFill>
                <a:schemeClr val="tx1"/>
              </a:solidFill>
              <a:latin typeface="Trebuchet MS" panose="020B0603020202020204" pitchFamily="34" charset="0"/>
              <a:ea typeface="Meiryo UI" panose="020B0604030504040204" pitchFamily="50" charset="-128"/>
            </a:endParaRPr>
          </a:p>
        </p:txBody>
      </p:sp>
      <p:sp>
        <p:nvSpPr>
          <p:cNvPr id="3" name="吹き出し: 四角形 48">
            <a:extLst>
              <a:ext uri="{FF2B5EF4-FFF2-40B4-BE49-F238E27FC236}">
                <a16:creationId xmlns:a16="http://schemas.microsoft.com/office/drawing/2014/main" id="{F4485706-CECA-484A-AB3B-73D0D5490736}"/>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Tree>
    <p:custDataLst>
      <p:tags r:id="rId1"/>
    </p:custDataLst>
    <p:extLst>
      <p:ext uri="{BB962C8B-B14F-4D97-AF65-F5344CB8AC3E}">
        <p14:creationId xmlns:p14="http://schemas.microsoft.com/office/powerpoint/2010/main" val="2964156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4728C-AFA6-972A-E8B8-77F9F5C04976}"/>
            </a:ext>
          </a:extLst>
        </p:cNvPr>
        <p:cNvGrpSpPr/>
        <p:nvPr/>
      </p:nvGrpSpPr>
      <p:grpSpPr>
        <a:xfrm>
          <a:off x="0" y="0"/>
          <a:ext cx="0" cy="0"/>
          <a:chOff x="0" y="0"/>
          <a:chExt cx="0" cy="0"/>
        </a:xfrm>
      </p:grpSpPr>
      <p:sp>
        <p:nvSpPr>
          <p:cNvPr id="31" name="Title 1">
            <a:extLst>
              <a:ext uri="{FF2B5EF4-FFF2-40B4-BE49-F238E27FC236}">
                <a16:creationId xmlns:a16="http://schemas.microsoft.com/office/drawing/2014/main" id="{CF65A640-FA7B-D1B6-76CE-FF69AD3AFB4B}"/>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a:t>
            </a:r>
            <a:r>
              <a:rPr kumimoji="1" lang="ja-JP" altLang="en-US" sz="2000"/>
              <a:t>）事業の目的及び内容</a:t>
            </a:r>
            <a:endParaRPr kumimoji="1" lang="en-US" sz="2000"/>
          </a:p>
        </p:txBody>
      </p:sp>
      <p:cxnSp>
        <p:nvCxnSpPr>
          <p:cNvPr id="34" name="直線コネクタ 33">
            <a:extLst>
              <a:ext uri="{FF2B5EF4-FFF2-40B4-BE49-F238E27FC236}">
                <a16:creationId xmlns:a16="http://schemas.microsoft.com/office/drawing/2014/main" id="{48A9AE76-DA7A-4E64-9E94-4A00B1C9DD8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8CCF0D66-3A85-C153-50B4-EC2C8417704D}"/>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cxnSp>
        <p:nvCxnSpPr>
          <p:cNvPr id="2" name="直線コネクタ 1">
            <a:extLst>
              <a:ext uri="{FF2B5EF4-FFF2-40B4-BE49-F238E27FC236}">
                <a16:creationId xmlns:a16="http://schemas.microsoft.com/office/drawing/2014/main" id="{65F61FC6-F1B3-21DC-4BF9-9B97EF8F6A1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1A171594-C3CC-F993-55BE-C7D0A00C20F3}"/>
              </a:ext>
            </a:extLst>
          </p:cNvPr>
          <p:cNvSpPr txBox="1">
            <a:spLocks/>
          </p:cNvSpPr>
          <p:nvPr/>
        </p:nvSpPr>
        <p:spPr>
          <a:xfrm>
            <a:off x="319568" y="742939"/>
            <a:ext cx="11391168" cy="3046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ja-JP" sz="2200"/>
              <a:t>設備</a:t>
            </a:r>
            <a:r>
              <a:rPr lang="ja-JP" altLang="en-US" sz="2200"/>
              <a:t>等</a:t>
            </a:r>
            <a:r>
              <a:rPr lang="ja-JP" altLang="ja-JP" sz="2200"/>
              <a:t>の導入</a:t>
            </a:r>
            <a:r>
              <a:rPr lang="ja-JP" altLang="en-US" sz="2200"/>
              <a:t>による</a:t>
            </a:r>
            <a:r>
              <a:rPr lang="en-US" altLang="ja-JP" sz="2200"/>
              <a:t>MRO</a:t>
            </a:r>
            <a:r>
              <a:rPr lang="ja-JP" altLang="en-US" sz="2200"/>
              <a:t>能力強化</a:t>
            </a:r>
            <a:r>
              <a:rPr lang="ja-JP" altLang="ja-JP" sz="2200"/>
              <a:t>により</a:t>
            </a:r>
            <a:r>
              <a:rPr lang="ja-JP" altLang="en-US" sz="2200">
                <a:solidFill>
                  <a:prstClr val="black"/>
                </a:solidFill>
              </a:rPr>
              <a:t>、国内で一貫して小型エンジンを整備可能な体制を構築する</a:t>
            </a:r>
            <a:endParaRPr lang="en-US" altLang="ja-JP" sz="2200">
              <a:solidFill>
                <a:prstClr val="black"/>
              </a:solidFill>
            </a:endParaRPr>
          </a:p>
        </p:txBody>
      </p:sp>
      <p:grpSp>
        <p:nvGrpSpPr>
          <p:cNvPr id="18" name="グループ化 17">
            <a:extLst>
              <a:ext uri="{FF2B5EF4-FFF2-40B4-BE49-F238E27FC236}">
                <a16:creationId xmlns:a16="http://schemas.microsoft.com/office/drawing/2014/main" id="{0AE2B54E-2601-4209-CA05-1F8E1F7C793F}"/>
              </a:ext>
            </a:extLst>
          </p:cNvPr>
          <p:cNvGrpSpPr/>
          <p:nvPr/>
        </p:nvGrpSpPr>
        <p:grpSpPr>
          <a:xfrm>
            <a:off x="481264" y="1224775"/>
            <a:ext cx="11125388" cy="360000"/>
            <a:chOff x="543578" y="1377175"/>
            <a:chExt cx="5239039" cy="360000"/>
          </a:xfrm>
        </p:grpSpPr>
        <p:cxnSp>
          <p:nvCxnSpPr>
            <p:cNvPr id="19" name="Straight Connector 18">
              <a:extLst>
                <a:ext uri="{FF2B5EF4-FFF2-40B4-BE49-F238E27FC236}">
                  <a16:creationId xmlns:a16="http://schemas.microsoft.com/office/drawing/2014/main" id="{28602111-4336-E627-FA48-4EEC08BB6EF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TextBox 23">
              <a:extLst>
                <a:ext uri="{FF2B5EF4-FFF2-40B4-BE49-F238E27FC236}">
                  <a16:creationId xmlns:a16="http://schemas.microsoft.com/office/drawing/2014/main" id="{44E1CF4C-5F38-77E0-5DE7-8A351B0B1015}"/>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sz="1800" b="1"/>
                <a:t>事業目的・概要</a:t>
              </a:r>
            </a:p>
          </p:txBody>
        </p:sp>
      </p:grpSp>
      <p:sp>
        <p:nvSpPr>
          <p:cNvPr id="8" name="TextBox 51">
            <a:extLst>
              <a:ext uri="{FF2B5EF4-FFF2-40B4-BE49-F238E27FC236}">
                <a16:creationId xmlns:a16="http://schemas.microsoft.com/office/drawing/2014/main" id="{0624B06B-3D61-3E09-BF99-170B8C5CDCCF}"/>
              </a:ext>
            </a:extLst>
          </p:cNvPr>
          <p:cNvSpPr txBox="1"/>
          <p:nvPr/>
        </p:nvSpPr>
        <p:spPr>
          <a:xfrm>
            <a:off x="481263" y="1752802"/>
            <a:ext cx="11125389" cy="484142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algn="ctr" defTabSz="742950">
              <a:defRPr/>
            </a:pPr>
            <a:r>
              <a:rPr lang="ja-JP" altLang="en-US" sz="2400">
                <a:solidFill>
                  <a:srgbClr val="2E3558"/>
                </a:solidFill>
                <a:latin typeface="ＭＳ Ｐゴシック" panose="020B0600070205080204" pitchFamily="50" charset="-128"/>
              </a:rPr>
              <a:t>本事業の目的や事業の概要等を、以下の内容を含めて記載ください</a:t>
            </a:r>
            <a:endParaRPr lang="en-US" altLang="ja-JP" sz="2400">
              <a:solidFill>
                <a:srgbClr val="2E3558"/>
              </a:solidFill>
              <a:latin typeface="ＭＳ Ｐゴシック" panose="020B0600070205080204" pitchFamily="50" charset="-128"/>
            </a:endParaRPr>
          </a:p>
          <a:p>
            <a:pPr marL="69652" algn="ctr" defTabSz="742950">
              <a:defRPr/>
            </a:pPr>
            <a:endParaRPr lang="en-US" altLang="ja-JP">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これまでの小型エンジン</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の実施状況</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現在の小型エンジン</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の実施状況、課題</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本事業の目的、実施内容、能力の強化を予定する主なエンジン</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航空機産業戦略との整合性</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本事業を通して、次期エンジンの国際共同開発に上流工程から参画することを目指す取組であるか</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本事業を通して、次期エンジンの国際共同開発におけるワークパッケージの拡大を目指す取組であるか</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拡大する</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の需要を国内に取り込んでいくことを見据えた事業計画であるか</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rPr>
              <a:t>小型エンジンの</a:t>
            </a:r>
            <a:r>
              <a:rPr lang="en-US" altLang="ja-JP" sz="1600">
                <a:solidFill>
                  <a:srgbClr val="2E3558"/>
                </a:solidFill>
              </a:rPr>
              <a:t>MRO</a:t>
            </a:r>
            <a:r>
              <a:rPr lang="ja-JP" altLang="en-US" sz="1600">
                <a:solidFill>
                  <a:srgbClr val="2E3558"/>
                </a:solidFill>
              </a:rPr>
              <a:t>を国内で一貫して効率的に実施することを目指す事業内容であるか</a:t>
            </a:r>
            <a:br>
              <a:rPr lang="en-US" altLang="ja-JP" sz="1600">
                <a:solidFill>
                  <a:srgbClr val="2E3558"/>
                </a:solidFill>
              </a:rPr>
            </a:br>
            <a:r>
              <a:rPr lang="ja-JP" altLang="en-US" sz="1600">
                <a:solidFill>
                  <a:srgbClr val="2E3558"/>
                </a:solidFill>
              </a:rPr>
              <a:t>✓本事業による強化を予定しているエンジン</a:t>
            </a:r>
            <a:r>
              <a:rPr lang="en-US" altLang="ja-JP" sz="1600">
                <a:solidFill>
                  <a:srgbClr val="2E3558"/>
                </a:solidFill>
              </a:rPr>
              <a:t>MRO</a:t>
            </a:r>
            <a:r>
              <a:rPr lang="ja-JP" altLang="en-US" sz="1600">
                <a:solidFill>
                  <a:srgbClr val="2E3558"/>
                </a:solidFill>
              </a:rPr>
              <a:t>について、各整備工程の実施予定場所、実施予定事業者</a:t>
            </a:r>
            <a:br>
              <a:rPr lang="en-US" altLang="ja-JP" sz="1600">
                <a:solidFill>
                  <a:srgbClr val="2E3558"/>
                </a:solidFill>
              </a:rPr>
            </a:br>
            <a:r>
              <a:rPr lang="ja-JP" altLang="en-US" sz="1600">
                <a:solidFill>
                  <a:srgbClr val="2E3558"/>
                </a:solidFill>
              </a:rPr>
              <a:t>✓</a:t>
            </a:r>
            <a:r>
              <a:rPr lang="ja-JP" altLang="en-US" sz="1600">
                <a:solidFill>
                  <a:srgbClr val="2E3558"/>
                </a:solidFill>
                <a:latin typeface="ＭＳ Ｐゴシック" panose="020B0600070205080204" pitchFamily="50" charset="-128"/>
              </a:rPr>
              <a:t>整備工程の自動化、省人化による高効率な整備の実施を予定した設備投資を行う計画であるか</a:t>
            </a:r>
            <a:br>
              <a:rPr lang="en-US" altLang="ja-JP" sz="1600">
                <a:solidFill>
                  <a:srgbClr val="2E3558"/>
                </a:solidFill>
                <a:latin typeface="ＭＳ Ｐゴシック" panose="020B0600070205080204" pitchFamily="50" charset="-128"/>
              </a:rPr>
            </a:br>
            <a:r>
              <a:rPr lang="ja-JP" altLang="en-US" sz="1600">
                <a:solidFill>
                  <a:srgbClr val="2E3558"/>
                </a:solidFill>
                <a:latin typeface="ＭＳ Ｐゴシック" panose="020B0600070205080204" pitchFamily="50" charset="-128"/>
              </a:rPr>
              <a:t>✓</a:t>
            </a:r>
            <a:r>
              <a:rPr lang="ja-JP" altLang="en-US" sz="1600">
                <a:solidFill>
                  <a:srgbClr val="2E3558"/>
                </a:solidFill>
              </a:rPr>
              <a:t>今後のエンジン</a:t>
            </a:r>
            <a:r>
              <a:rPr lang="en-US" altLang="ja-JP" sz="1600">
                <a:solidFill>
                  <a:srgbClr val="2E3558"/>
                </a:solidFill>
              </a:rPr>
              <a:t>MRO</a:t>
            </a:r>
            <a:r>
              <a:rPr lang="ja-JP" altLang="en-US" sz="1600">
                <a:solidFill>
                  <a:srgbClr val="2E3558"/>
                </a:solidFill>
              </a:rPr>
              <a:t>の需要を見据え、年間合計で何台以上を整備可能とする体制を確立することを計画しているか　　等</a:t>
            </a:r>
            <a:endParaRPr lang="en-US" altLang="ja-JP" sz="1600">
              <a:solidFill>
                <a:srgbClr val="2E3558"/>
              </a:solidFill>
            </a:endParaRPr>
          </a:p>
        </p:txBody>
      </p:sp>
    </p:spTree>
    <p:extLst>
      <p:ext uri="{BB962C8B-B14F-4D97-AF65-F5344CB8AC3E}">
        <p14:creationId xmlns:p14="http://schemas.microsoft.com/office/powerpoint/2010/main" val="14108596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a:t>
            </a:r>
            <a:r>
              <a:rPr kumimoji="1" lang="ja-JP" altLang="en-US" sz="2000"/>
              <a:t>）事業の目的及び内容</a:t>
            </a:r>
            <a:endParaRPr kumimoji="1" lang="en-US" sz="2000"/>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91D9D615-FE34-DD51-AC00-26E03DA7C9C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基礎</a:t>
            </a:r>
          </a:p>
        </p:txBody>
      </p:sp>
      <p:cxnSp>
        <p:nvCxnSpPr>
          <p:cNvPr id="2" name="直線コネクタ 1">
            <a:extLst>
              <a:ext uri="{FF2B5EF4-FFF2-40B4-BE49-F238E27FC236}">
                <a16:creationId xmlns:a16="http://schemas.microsoft.com/office/drawing/2014/main" id="{4F229366-DBF6-9C33-A9B7-829AD4195CB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1" name="グループ化 20">
            <a:extLst>
              <a:ext uri="{FF2B5EF4-FFF2-40B4-BE49-F238E27FC236}">
                <a16:creationId xmlns:a16="http://schemas.microsoft.com/office/drawing/2014/main" id="{FFC6EA21-846D-3BC2-E10D-09A8D56B881B}"/>
              </a:ext>
            </a:extLst>
          </p:cNvPr>
          <p:cNvGrpSpPr/>
          <p:nvPr/>
        </p:nvGrpSpPr>
        <p:grpSpPr>
          <a:xfrm>
            <a:off x="360001" y="1224775"/>
            <a:ext cx="11350736" cy="360000"/>
            <a:chOff x="543578" y="1377175"/>
            <a:chExt cx="5239039" cy="360000"/>
          </a:xfrm>
        </p:grpSpPr>
        <p:cxnSp>
          <p:nvCxnSpPr>
            <p:cNvPr id="22" name="Straight Connector 18">
              <a:extLst>
                <a:ext uri="{FF2B5EF4-FFF2-40B4-BE49-F238E27FC236}">
                  <a16:creationId xmlns:a16="http://schemas.microsoft.com/office/drawing/2014/main" id="{815DD9B3-0B7C-A030-0A9E-B439ADE51858}"/>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23">
              <a:extLst>
                <a:ext uri="{FF2B5EF4-FFF2-40B4-BE49-F238E27FC236}">
                  <a16:creationId xmlns:a16="http://schemas.microsoft.com/office/drawing/2014/main" id="{9D9DE43C-2E52-AF64-7591-DE704532BFFC}"/>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sz="1800" b="1"/>
                <a:t>プロジェクトスキーム</a:t>
              </a:r>
            </a:p>
          </p:txBody>
        </p:sp>
      </p:grpSp>
      <p:sp>
        <p:nvSpPr>
          <p:cNvPr id="3" name="TextBox 51">
            <a:extLst>
              <a:ext uri="{FF2B5EF4-FFF2-40B4-BE49-F238E27FC236}">
                <a16:creationId xmlns:a16="http://schemas.microsoft.com/office/drawing/2014/main" id="{3700E9EE-0F8E-CFC4-4432-5391DB58EE79}"/>
              </a:ext>
            </a:extLst>
          </p:cNvPr>
          <p:cNvSpPr txBox="1"/>
          <p:nvPr/>
        </p:nvSpPr>
        <p:spPr>
          <a:xfrm>
            <a:off x="360000" y="1675541"/>
            <a:ext cx="11350737" cy="44365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indent="2580" algn="ctr" defTabSz="742950"/>
            <a:r>
              <a:rPr lang="ja-JP" altLang="en-US" sz="2400">
                <a:solidFill>
                  <a:srgbClr val="2E3558"/>
                </a:solidFill>
                <a:latin typeface="ＭＳ Ｐゴシック" panose="020B0600070205080204" pitchFamily="50" charset="-128"/>
              </a:rPr>
              <a:t>本事業のスキームについて、以下の内容を含めて記載ください</a:t>
            </a:r>
            <a:endParaRPr lang="en-US" altLang="ja-JP" sz="2400">
              <a:solidFill>
                <a:srgbClr val="2E3558"/>
              </a:solidFill>
              <a:latin typeface="ＭＳ Ｐゴシック" panose="020B0600070205080204" pitchFamily="50" charset="-128"/>
            </a:endParaRPr>
          </a:p>
          <a:p>
            <a:pPr marL="69652" indent="2580" defTabSz="742950"/>
            <a:endParaRPr lang="en-US" altLang="ja-JP" sz="1600">
              <a:solidFill>
                <a:srgbClr val="2E3558"/>
              </a:solidFill>
              <a:latin typeface="ＭＳ Ｐゴシック" panose="020B0600070205080204" pitchFamily="50" charset="-128"/>
            </a:endParaRPr>
          </a:p>
          <a:p>
            <a:pPr marL="69652" indent="2580" defTabSz="742950"/>
            <a:r>
              <a:rPr lang="ja-JP" altLang="en-US" sz="1600">
                <a:solidFill>
                  <a:srgbClr val="2E3558"/>
                </a:solidFill>
                <a:latin typeface="ＭＳ Ｐゴシック" panose="020B0600070205080204" pitchFamily="50" charset="-128"/>
              </a:rPr>
              <a:t>・小型エンジン</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の能力を強化し、</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を通じて得られる知見やデータ等を低燃費エンジンの開発等に反映するため、国内共通基盤を構築するに当たってのスキームの概略、連携体制図および各団体の役割を記載してください。</a:t>
            </a:r>
            <a:endParaRPr lang="en-US" altLang="ja-JP" sz="1600">
              <a:solidFill>
                <a:srgbClr val="2E3558"/>
              </a:solidFill>
              <a:latin typeface="ＭＳ Ｐゴシック" panose="020B0600070205080204" pitchFamily="50" charset="-128"/>
            </a:endParaRPr>
          </a:p>
          <a:p>
            <a:pPr marL="69652" indent="2580" defTabSz="742950"/>
            <a:r>
              <a:rPr lang="ja-JP" altLang="en-US" sz="1600">
                <a:solidFill>
                  <a:srgbClr val="2E3558"/>
                </a:solidFill>
                <a:latin typeface="ＭＳ Ｐゴシック" panose="020B0600070205080204" pitchFamily="50" charset="-128"/>
              </a:rPr>
              <a:t>・</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によるデータ、知見等を低燃費エンジンの開発に活かすための連携体制図・各団体の役割について記載ください</a:t>
            </a:r>
            <a:endParaRPr lang="en-US" altLang="ja-JP" sz="1600">
              <a:solidFill>
                <a:srgbClr val="2E3558"/>
              </a:solidFill>
              <a:latin typeface="ＭＳ Ｐゴシック" panose="020B0600070205080204" pitchFamily="50" charset="-128"/>
            </a:endParaRPr>
          </a:p>
          <a:p>
            <a:pPr marL="69652" indent="2580" defTabSz="742950"/>
            <a:endParaRPr lang="en-US" altLang="ja-JP" sz="1600">
              <a:solidFill>
                <a:srgbClr val="2E3558"/>
              </a:solidFill>
              <a:latin typeface="ＭＳ Ｐゴシック" panose="020B0600070205080204" pitchFamily="50" charset="-128"/>
            </a:endParaRPr>
          </a:p>
          <a:p>
            <a:pPr marL="69652" indent="2580" defTabSz="742950"/>
            <a:r>
              <a:rPr lang="ja-JP" altLang="en-US" sz="1600">
                <a:solidFill>
                  <a:srgbClr val="2E3558"/>
                </a:solidFill>
                <a:latin typeface="ＭＳ Ｐゴシック" panose="020B0600070205080204" pitchFamily="50" charset="-128"/>
              </a:rPr>
              <a:t>上記項目について、連携体制の中に本事業の共同申請者以外を含む場合も可能な限り明記してください</a:t>
            </a:r>
            <a:endParaRPr lang="en-US" altLang="ja-JP" sz="1600">
              <a:solidFill>
                <a:srgbClr val="2E3558"/>
              </a:solidFill>
              <a:latin typeface="ＭＳ Ｐゴシック" panose="020B0600070205080204" pitchFamily="50" charset="-128"/>
            </a:endParaRPr>
          </a:p>
        </p:txBody>
      </p:sp>
      <p:sp>
        <p:nvSpPr>
          <p:cNvPr id="5" name="Title 1">
            <a:extLst>
              <a:ext uri="{FF2B5EF4-FFF2-40B4-BE49-F238E27FC236}">
                <a16:creationId xmlns:a16="http://schemas.microsoft.com/office/drawing/2014/main" id="{ED78C944-59FE-F165-3E16-407777EC8384}"/>
              </a:ext>
            </a:extLst>
          </p:cNvPr>
          <p:cNvSpPr txBox="1">
            <a:spLocks/>
          </p:cNvSpPr>
          <p:nvPr/>
        </p:nvSpPr>
        <p:spPr>
          <a:xfrm>
            <a:off x="319568" y="742939"/>
            <a:ext cx="11391168" cy="3046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ja-JP" sz="2200"/>
              <a:t>設備</a:t>
            </a:r>
            <a:r>
              <a:rPr lang="ja-JP" altLang="en-US" sz="2200"/>
              <a:t>等</a:t>
            </a:r>
            <a:r>
              <a:rPr lang="ja-JP" altLang="ja-JP" sz="2200"/>
              <a:t>の導入</a:t>
            </a:r>
            <a:r>
              <a:rPr lang="ja-JP" altLang="en-US" sz="2200"/>
              <a:t>による</a:t>
            </a:r>
            <a:r>
              <a:rPr lang="en-US" altLang="ja-JP" sz="2200"/>
              <a:t>MRO</a:t>
            </a:r>
            <a:r>
              <a:rPr lang="ja-JP" altLang="en-US" sz="2200"/>
              <a:t>能力強化</a:t>
            </a:r>
            <a:r>
              <a:rPr lang="ja-JP" altLang="ja-JP" sz="2200"/>
              <a:t>により</a:t>
            </a:r>
            <a:r>
              <a:rPr lang="ja-JP" altLang="en-US" sz="2200">
                <a:solidFill>
                  <a:prstClr val="black"/>
                </a:solidFill>
              </a:rPr>
              <a:t>、国内で一貫して小型エンジンを整備可能な体制を構築する</a:t>
            </a:r>
            <a:endParaRPr lang="en-US" altLang="ja-JP" sz="2200">
              <a:solidFill>
                <a:prstClr val="black"/>
              </a:solidFill>
            </a:endParaRPr>
          </a:p>
        </p:txBody>
      </p:sp>
    </p:spTree>
    <p:extLst>
      <p:ext uri="{BB962C8B-B14F-4D97-AF65-F5344CB8AC3E}">
        <p14:creationId xmlns:p14="http://schemas.microsoft.com/office/powerpoint/2010/main" val="35880355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EE4P_STYLE_ID" val="076a8867-8b72-4914-890a-d2f9a5d03d99"/>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5.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6.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7.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1.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1. 本プロジェクトに取り組む意義"/>
  <p:tag name="EE4P_AGENDAWIZARD_PROPERTIES" val="101.1609/210.082/758.6493/252.2583"/>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1. 本プロジェクトに取り組む意義"/>
  <p:tag name="EE4P_AGENDAWIZARD_PROPERTIES" val="101.1609/210.082/758.6493/252.2583"/>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33.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1. 本プロジェクトに取り組む意義"/>
  <p:tag name="EE4P_AGENDAWIZARD_PROPERTIES" val="101.1609/210.082/758.6493/252.2583"/>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１">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9525" cap="rnd" cmpd="sng" algn="ctr">
          <a:solidFill>
            <a:schemeClr val="tx1"/>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2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4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CG_Grid_16x9.pptx" id="{8830F7DA-A78E-4B82-9935-5CC7FF5B9633}" vid="{52C2632B-9813-48FC-8882-620C42A0A230}"/>
    </a:ext>
  </a:extLst>
</a:theme>
</file>

<file path=ppt/theme/theme2.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2EDBF493-BCFD-4812-A849-0DAF123BBA0E}" vid="{8B02D26D-CD54-4DF1-A9EA-52088E75C19D}"/>
    </a:ext>
  </a:extLst>
</a:theme>
</file>

<file path=ppt/theme/theme3.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4D73D1BFE876BF43A760BAD664AB1D72" ma:contentTypeVersion="14" ma:contentTypeDescription="新しいドキュメントを作成します。" ma:contentTypeScope="" ma:versionID="0c4b0bc861770439251bf0bac9161e16">
  <xsd:schema xmlns:xsd="http://www.w3.org/2001/XMLSchema" xmlns:xs="http://www.w3.org/2001/XMLSchema" xmlns:p="http://schemas.microsoft.com/office/2006/metadata/properties" xmlns:ns2="214b20f3-dc60-4cab-848d-340fa6b0231d" xmlns:ns3="623cf6b6-8c1c-4441-af41-7baf7c9a28aa" targetNamespace="http://schemas.microsoft.com/office/2006/metadata/properties" ma:root="true" ma:fieldsID="ea54b94374254d440ad4d96b10ed679d" ns2:_="" ns3:_="">
    <xsd:import namespace="214b20f3-dc60-4cab-848d-340fa6b0231d"/>
    <xsd:import namespace="623cf6b6-8c1c-4441-af41-7baf7c9a28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4b20f3-dc60-4cab-848d-340fa6b02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6a3f5ef-cd54-4ef7-b1b9-4a46cb3bb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23cf6b6-8c1c-4441-af41-7baf7c9a28a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ee52b66-7f8f-4b3d-99f6-ab1b8af1adfc}" ma:internalName="TaxCatchAll" ma:showField="CatchAllData" ma:web="623cf6b6-8c1c-4441-af41-7baf7c9a2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14b20f3-dc60-4cab-848d-340fa6b0231d">
      <Terms xmlns="http://schemas.microsoft.com/office/infopath/2007/PartnerControls"/>
    </lcf76f155ced4ddcb4097134ff3c332f>
    <TaxCatchAll xmlns="623cf6b6-8c1c-4441-af41-7baf7c9a28aa" xsi:nil="true"/>
  </documentManagement>
</p:properties>
</file>

<file path=customXml/itemProps1.xml><?xml version="1.0" encoding="utf-8"?>
<ds:datastoreItem xmlns:ds="http://schemas.openxmlformats.org/officeDocument/2006/customXml" ds:itemID="{809D220D-041A-486C-A795-60ED65AF9F8A}"/>
</file>

<file path=customXml/itemProps2.xml><?xml version="1.0" encoding="utf-8"?>
<ds:datastoreItem xmlns:ds="http://schemas.openxmlformats.org/officeDocument/2006/customXml" ds:itemID="{8E408640-E660-48C3-9222-8A05562DF4C4}">
  <ds:schemaRefs>
    <ds:schemaRef ds:uri="http://schemas.microsoft.com/sharepoint/v3/contenttype/forms"/>
  </ds:schemaRefs>
</ds:datastoreItem>
</file>

<file path=customXml/itemProps3.xml><?xml version="1.0" encoding="utf-8"?>
<ds:datastoreItem xmlns:ds="http://schemas.openxmlformats.org/officeDocument/2006/customXml" ds:itemID="{B8338A58-CD05-43FA-B67D-3ADB7CC8D216}">
  <ds:schemaRefs>
    <ds:schemaRef ds:uri="http://purl.org/dc/elements/1.1/"/>
    <ds:schemaRef ds:uri="f14e200f-9313-4889-af32-740660f9c5e8"/>
    <ds:schemaRef ds:uri="http://schemas.microsoft.com/office/2006/documentManagement/types"/>
    <ds:schemaRef ds:uri="http://purl.org/dc/terms/"/>
    <ds:schemaRef ds:uri="http://schemas.openxmlformats.org/package/2006/metadata/core-properties"/>
    <ds:schemaRef ds:uri="http://www.w3.org/XML/1998/namespace"/>
    <ds:schemaRef ds:uri="3664d6dd-490c-47f7-ad2b-1554118f23bf"/>
    <ds:schemaRef ds:uri="http://schemas.microsoft.com/office/infopath/2007/PartnerControls"/>
    <ds:schemaRef ds:uri="http://schemas.microsoft.com/office/2006/metadata/properties"/>
    <ds:schemaRef ds:uri="http://purl.org/dc/dcmitype/"/>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
  <TotalTime>316</TotalTime>
  <Words>8118</Words>
  <Application>Microsoft Office PowerPoint</Application>
  <PresentationFormat>ワイド画面</PresentationFormat>
  <Paragraphs>856</Paragraphs>
  <Slides>37</Slides>
  <Notes>22</Notes>
  <HiddenSlides>0</HiddenSlides>
  <MMClips>0</MMClips>
  <ScaleCrop>false</ScaleCrop>
  <HeadingPairs>
    <vt:vector size="10" baseType="variant">
      <vt:variant>
        <vt:lpstr>使用されているフォント</vt:lpstr>
      </vt:variant>
      <vt:variant>
        <vt:i4>9</vt:i4>
      </vt:variant>
      <vt:variant>
        <vt:lpstr>テーマ</vt:lpstr>
      </vt:variant>
      <vt:variant>
        <vt:i4>2</vt:i4>
      </vt:variant>
      <vt:variant>
        <vt:lpstr>埋め込まれた OLE サーバー</vt:lpstr>
      </vt:variant>
      <vt:variant>
        <vt:i4>1</vt:i4>
      </vt:variant>
      <vt:variant>
        <vt:lpstr>スライド タイトル</vt:lpstr>
      </vt:variant>
      <vt:variant>
        <vt:i4>37</vt:i4>
      </vt:variant>
      <vt:variant>
        <vt:lpstr>目的別スライド ショー</vt:lpstr>
      </vt:variant>
      <vt:variant>
        <vt:i4>1</vt:i4>
      </vt:variant>
    </vt:vector>
  </HeadingPairs>
  <TitlesOfParts>
    <vt:vector size="50" baseType="lpstr">
      <vt:lpstr>Meiryo UI</vt:lpstr>
      <vt:lpstr>ＭＳ Ｐゴシック</vt:lpstr>
      <vt:lpstr>Noto Sans JP</vt:lpstr>
      <vt:lpstr>メイリオ</vt:lpstr>
      <vt:lpstr>Arial</vt:lpstr>
      <vt:lpstr>Calibri</vt:lpstr>
      <vt:lpstr>Trebuchet MS</vt:lpstr>
      <vt:lpstr>Verdana</vt:lpstr>
      <vt:lpstr>Wingdings</vt:lpstr>
      <vt:lpstr>１</vt:lpstr>
      <vt:lpstr>DT Template_A4_J_202401</vt:lpstr>
      <vt:lpstr>think-cellスライド</vt:lpstr>
      <vt:lpstr>間接補助事業の実施計画 （小型エンジンMRO拠点強化支援事業）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Format Guide Workshop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Matsushita, Itsuki</cp:lastModifiedBy>
  <cp:revision>1</cp:revision>
  <cp:lastPrinted>2026-04-27T09:32:13Z</cp:lastPrinted>
  <dcterms:created xsi:type="dcterms:W3CDTF">2024-06-27T06:18:57Z</dcterms:created>
  <dcterms:modified xsi:type="dcterms:W3CDTF">2026-06-15T03:58:41Z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2024-06-27T06:19:05Z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ffe02771-9756-4a3b-8b48-ec25ba8100e9</vt:lpwstr>
  </property>
  <property fmtid="{D5CDD505-2E9C-101B-9397-08002B2CF9AE}" pid="8" name="MSIP_Label_ea60d57e-af5b-4752-ac57-3e4f28ca11dc_ContentBits">
    <vt:lpwstr>0</vt:lpwstr>
  </property>
  <property fmtid="{D5CDD505-2E9C-101B-9397-08002B2CF9AE}" pid="9" name="MediaServiceImageTags">
    <vt:lpwstr/>
  </property>
  <property fmtid="{D5CDD505-2E9C-101B-9397-08002B2CF9AE}" pid="10" name="ContentTypeId">
    <vt:lpwstr>0x0101004D73D1BFE876BF43A760BAD664AB1D72</vt:lpwstr>
  </property>
</Properties>
</file>