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CCFFFF"/>
    <a:srgbClr val="66FFFF"/>
    <a:srgbClr val="CCFFCC"/>
    <a:srgbClr val="FFFF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69BB2-18E9-45F6-B907-E46839859677}" v="23" dt="2025-05-13T05:53:4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6233" autoAdjust="0"/>
  </p:normalViewPr>
  <p:slideViewPr>
    <p:cSldViewPr snapToGrid="0">
      <p:cViewPr varScale="1">
        <p:scale>
          <a:sx n="151" d="100"/>
          <a:sy n="151" d="100"/>
        </p:scale>
        <p:origin x="4596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2B1DCB-D73C-4F09-BEA5-DF3CF2C47D81}" type="datetimeFigureOut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EF9A4-AF56-4539-BBDB-706C6E628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582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E2EC41-449D-4BA1-AD27-EA864C3CA69B}" type="datetimeFigureOut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5" tIns="45308" rIns="90615" bIns="453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49" y="4686538"/>
            <a:ext cx="5387666" cy="4439132"/>
          </a:xfrm>
          <a:prstGeom prst="rect">
            <a:avLst/>
          </a:prstGeom>
        </p:spPr>
        <p:txBody>
          <a:bodyPr vert="horz" lIns="90615" tIns="45308" rIns="90615" bIns="4530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7E7DC0-1654-4BC9-877C-B9F3F8549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62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7E7DC0-1654-4BC9-877C-B9F3F8549534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817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2760-A9AC-4823-96B7-E683081E2399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A2EE-ADBA-41A2-B93F-5D9D6FF43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89F1-64A4-4296-A24B-1D2B5818659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F69-8EEA-4A84-88C4-FE351E1FB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1E31-EB81-4F68-A09F-268728FC2308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30F2-9DEB-4A89-8B6C-3245724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1719-7051-4887-9AD3-2E441B1474A7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38CD-78F7-47F2-AE2D-4A572724E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2DAB-777F-4203-B12B-37164296ED6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43DE-A5B9-44FD-913F-E875FCD6E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11AF-7150-4B9B-9B8E-52F977C677C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C70E-7B2A-4D33-B126-13E6B932D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7E63-35D2-4127-A74E-5A9FD04F1DE9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F491-15DC-4689-8B78-C9CCC14055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AF93-8365-4479-B1DE-2301C3578E88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3A08-9D6E-4B47-B539-93DEF12386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D174-A4F4-47D4-8910-E1F2630DFC7C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DB45-DA9E-49E9-8D6F-4AD149FC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6056-E3E6-46A0-B41E-D50713847F9D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14F2-F706-49EF-9208-A1CFFDDE3F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C117-41A9-471A-9408-DB5C91C76A0B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3D1-2B27-47F4-8483-7F400D4519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55844F-78C7-4E62-AAED-2C4B002BCA42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81838" y="6589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1613" y="23873"/>
            <a:ext cx="8944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/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○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○事業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申請者：○○（幹事者）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事業費等：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106496" y="828943"/>
            <a:ext cx="4392902" cy="4343943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8"/>
          <p:cNvSpPr txBox="1">
            <a:spLocks noChangeArrowheads="1"/>
          </p:cNvSpPr>
          <p:nvPr/>
        </p:nvSpPr>
        <p:spPr bwMode="auto">
          <a:xfrm>
            <a:off x="118166" y="937233"/>
            <a:ext cx="4098060" cy="340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１．事業の目的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２．実施内容・方法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３．次世代革新炉建設に向けた提供価値と事業計画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endParaRPr lang="ja-JP" altLang="en-US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1555322" y="-327685"/>
            <a:ext cx="1321228" cy="297413"/>
          </a:xfrm>
          <a:prstGeom prst="wedgeRoundRectCallout">
            <a:avLst>
              <a:gd name="adj1" fmla="val -94806"/>
              <a:gd name="adj2" fmla="val 8245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事業名を記載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3" name="テキスト ボックス 8"/>
          <p:cNvSpPr txBox="1">
            <a:spLocks noChangeArrowheads="1"/>
          </p:cNvSpPr>
          <p:nvPr/>
        </p:nvSpPr>
        <p:spPr bwMode="auto">
          <a:xfrm>
            <a:off x="201889" y="5218795"/>
            <a:ext cx="4210068" cy="17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今年度以降のスケジュール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758603"/>
              </p:ext>
            </p:extLst>
          </p:nvPr>
        </p:nvGraphicFramePr>
        <p:xfrm>
          <a:off x="106496" y="5412892"/>
          <a:ext cx="4397706" cy="1367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33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7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8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6851"/>
              </p:ext>
            </p:extLst>
          </p:nvPr>
        </p:nvGraphicFramePr>
        <p:xfrm>
          <a:off x="4644603" y="5412891"/>
          <a:ext cx="4341880" cy="1354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48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2029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～・・・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2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テキスト ボックス 8"/>
          <p:cNvSpPr txBox="1">
            <a:spLocks noChangeArrowheads="1"/>
          </p:cNvSpPr>
          <p:nvPr/>
        </p:nvSpPr>
        <p:spPr bwMode="auto">
          <a:xfrm>
            <a:off x="4698908" y="5203264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実用化までの中長期的スケジュール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189893" y="0"/>
            <a:ext cx="88998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（様式３）</a:t>
            </a:r>
            <a:endParaRPr lang="ja-JP" altLang="en-US" sz="105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9491504" y="4738884"/>
            <a:ext cx="1950823" cy="686620"/>
          </a:xfrm>
          <a:prstGeom prst="wedgeRoundRectCallout">
            <a:avLst>
              <a:gd name="adj1" fmla="val -73436"/>
              <a:gd name="adj2" fmla="val 62596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年限の区切りは事業計画に合うように適宜変更のこと。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159356" y="4738371"/>
            <a:ext cx="4013200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9491504" y="1838779"/>
            <a:ext cx="1950823" cy="1044121"/>
          </a:xfrm>
          <a:prstGeom prst="wedgeRoundRectCallout">
            <a:avLst>
              <a:gd name="adj1" fmla="val -87068"/>
              <a:gd name="adj2" fmla="val 5759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記載項目について、それぞれ簡潔に記載。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図表等を用いてわかりやすく記載すること。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フォーマットについては適宜変更してよい。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4644603" y="828675"/>
            <a:ext cx="4333700" cy="4344216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角丸四角形吹き出し 30">
            <a:extLst>
              <a:ext uri="{FF2B5EF4-FFF2-40B4-BE49-F238E27FC236}">
                <a16:creationId xmlns:a16="http://schemas.microsoft.com/office/drawing/2014/main" id="{D8E311D0-CA9E-4689-03FE-6D9D567D391B}"/>
              </a:ext>
            </a:extLst>
          </p:cNvPr>
          <p:cNvSpPr/>
          <p:nvPr/>
        </p:nvSpPr>
        <p:spPr>
          <a:xfrm>
            <a:off x="-2454223" y="2407245"/>
            <a:ext cx="2280111" cy="1499737"/>
          </a:xfrm>
          <a:prstGeom prst="wedgeRoundRectCallout">
            <a:avLst>
              <a:gd name="adj1" fmla="val 63856"/>
              <a:gd name="adj2" fmla="val -5050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募集要領の「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Ⅱ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補助対象＞２ 対象事業の要件」に沿って、「①次世代革新炉の技術開発」、「②次世代革新炉の開発・建設に向けた原子力産業基盤強化」のいずれか（またはその両方）に該当することを明記し、募集要領（表１）に掲げる技術項目の該当項目とその内容を記載すること。</a:t>
            </a:r>
          </a:p>
        </p:txBody>
      </p:sp>
      <p:sp>
        <p:nvSpPr>
          <p:cNvPr id="5" name="角丸四角形吹き出し 30">
            <a:extLst>
              <a:ext uri="{FF2B5EF4-FFF2-40B4-BE49-F238E27FC236}">
                <a16:creationId xmlns:a16="http://schemas.microsoft.com/office/drawing/2014/main" id="{636A76C8-F03F-AD86-384D-C1D8849780A1}"/>
              </a:ext>
            </a:extLst>
          </p:cNvPr>
          <p:cNvSpPr/>
          <p:nvPr/>
        </p:nvSpPr>
        <p:spPr>
          <a:xfrm>
            <a:off x="-2465893" y="4305439"/>
            <a:ext cx="2280111" cy="987910"/>
          </a:xfrm>
          <a:prstGeom prst="wedgeRoundRectCallout">
            <a:avLst>
              <a:gd name="adj1" fmla="val 62293"/>
              <a:gd name="adj2" fmla="val -54847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次世代革新炉建設に向けた課題・ニーズを想定した上で、提供価値とそれを実現する事業計画（本間接補助事業を含む事業全体の計画）を記載すること。</a:t>
            </a:r>
          </a:p>
        </p:txBody>
      </p:sp>
      <p:sp>
        <p:nvSpPr>
          <p:cNvPr id="6" name="角丸四角形吹き出し 30">
            <a:extLst>
              <a:ext uri="{FF2B5EF4-FFF2-40B4-BE49-F238E27FC236}">
                <a16:creationId xmlns:a16="http://schemas.microsoft.com/office/drawing/2014/main" id="{FB70A77A-251C-8173-3F80-CA90C5D59A21}"/>
              </a:ext>
            </a:extLst>
          </p:cNvPr>
          <p:cNvSpPr/>
          <p:nvPr/>
        </p:nvSpPr>
        <p:spPr>
          <a:xfrm>
            <a:off x="-2454223" y="200542"/>
            <a:ext cx="2280111" cy="912869"/>
          </a:xfrm>
          <a:prstGeom prst="wedgeRoundRectCallout">
            <a:avLst>
              <a:gd name="adj1" fmla="val 64377"/>
              <a:gd name="adj2" fmla="val 56745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事業実施の背景や具体的な課題、事業の目的について、募集要項の「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Ⅰ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事業概要＞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1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事業目的」に沿った目的で実施する旨を記載すること。</a:t>
            </a:r>
          </a:p>
        </p:txBody>
      </p:sp>
      <p:sp>
        <p:nvSpPr>
          <p:cNvPr id="7" name="角丸四角形吹き出し 20">
            <a:extLst>
              <a:ext uri="{FF2B5EF4-FFF2-40B4-BE49-F238E27FC236}">
                <a16:creationId xmlns:a16="http://schemas.microsoft.com/office/drawing/2014/main" id="{8B042538-A31A-39A8-8E98-3A98B20C6298}"/>
              </a:ext>
            </a:extLst>
          </p:cNvPr>
          <p:cNvSpPr/>
          <p:nvPr/>
        </p:nvSpPr>
        <p:spPr>
          <a:xfrm>
            <a:off x="-2465893" y="5474778"/>
            <a:ext cx="2280110" cy="748222"/>
          </a:xfrm>
          <a:prstGeom prst="wedgeRoundRectCallout">
            <a:avLst>
              <a:gd name="adj1" fmla="val 59775"/>
              <a:gd name="adj2" fmla="val 79242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各年度のスケジュールが判別できるように記載すること。</a:t>
            </a:r>
            <a:b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事業費については、補助対象外の費用も含めた記載としてもよい。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8" name="角丸四角形吹き出し 33">
            <a:extLst>
              <a:ext uri="{FF2B5EF4-FFF2-40B4-BE49-F238E27FC236}">
                <a16:creationId xmlns:a16="http://schemas.microsoft.com/office/drawing/2014/main" id="{60EA055D-35F2-4A08-394B-C6F89BC5B172}"/>
              </a:ext>
            </a:extLst>
          </p:cNvPr>
          <p:cNvSpPr/>
          <p:nvPr/>
        </p:nvSpPr>
        <p:spPr>
          <a:xfrm>
            <a:off x="4944383" y="-204302"/>
            <a:ext cx="2875914" cy="432105"/>
          </a:xfrm>
          <a:prstGeom prst="wedgeRoundRectCallout">
            <a:avLst>
              <a:gd name="adj1" fmla="val -73157"/>
              <a:gd name="adj2" fmla="val 68283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今年度応募の実施年数分記載すること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（不要な年度は削除）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5" name="角丸四角形吹き出し 33">
            <a:extLst>
              <a:ext uri="{FF2B5EF4-FFF2-40B4-BE49-F238E27FC236}">
                <a16:creationId xmlns:a16="http://schemas.microsoft.com/office/drawing/2014/main" id="{5A1AE1E5-9FA5-C00C-E4DC-035F1B10ED4A}"/>
              </a:ext>
            </a:extLst>
          </p:cNvPr>
          <p:cNvSpPr/>
          <p:nvPr/>
        </p:nvSpPr>
        <p:spPr>
          <a:xfrm>
            <a:off x="7124536" y="372209"/>
            <a:ext cx="1130464" cy="261611"/>
          </a:xfrm>
          <a:prstGeom prst="wedgeRoundRectCallout">
            <a:avLst>
              <a:gd name="adj1" fmla="val -97685"/>
              <a:gd name="adj2" fmla="val 36409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補助率１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/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FD40CE6-926C-905F-6ADC-EB4832A60BF0}"/>
              </a:ext>
            </a:extLst>
          </p:cNvPr>
          <p:cNvSpPr txBox="1"/>
          <p:nvPr/>
        </p:nvSpPr>
        <p:spPr>
          <a:xfrm>
            <a:off x="3355963" y="2726226"/>
            <a:ext cx="2432076" cy="2616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１</a:t>
            </a:r>
            <a:r>
              <a:rPr kumimoji="1"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枚でまとめること（複数ページ厳禁）</a:t>
            </a:r>
            <a:endParaRPr kumimoji="1" lang="en-US" altLang="ja-JP" sz="11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6244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66"/>
        </a:solidFill>
        <a:ln w="3175">
          <a:solidFill>
            <a:schemeClr val="tx1">
              <a:lumMod val="50000"/>
              <a:lumOff val="50000"/>
            </a:schemeClr>
          </a:solidFill>
        </a:ln>
      </a:spPr>
      <a:bodyPr vert="horz" lIns="0" tIns="0" rIns="0" bIns="0" anchor="ctr"/>
      <a:lstStyle>
        <a:defPPr algn="ctr">
          <a:defRPr sz="1000" dirty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AAD9EED143B44AB95FFCEA60C741D1" ma:contentTypeVersion="3" ma:contentTypeDescription="新しいドキュメントを作成します。" ma:contentTypeScope="" ma:versionID="342da7a6c72994ea6952a94159910466">
  <xsd:schema xmlns:xsd="http://www.w3.org/2001/XMLSchema" xmlns:xs="http://www.w3.org/2001/XMLSchema" xmlns:p="http://schemas.microsoft.com/office/2006/metadata/properties" xmlns:ns2="73b7baea-518a-42fa-9407-2901792d100f" targetNamespace="http://schemas.microsoft.com/office/2006/metadata/properties" ma:root="true" ma:fieldsID="07cad7c9b7c8350cd296b5c303fbdbba" ns2:_="">
    <xsd:import namespace="73b7baea-518a-42fa-9407-2901792d10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7baea-518a-42fa-9407-2901792d10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AE129B-418C-4592-AA3B-FD01EF36B522}"/>
</file>

<file path=customXml/itemProps2.xml><?xml version="1.0" encoding="utf-8"?>
<ds:datastoreItem xmlns:ds="http://schemas.openxmlformats.org/officeDocument/2006/customXml" ds:itemID="{DCD27689-93B0-470B-82CC-E463E492165A}"/>
</file>

<file path=customXml/itemProps3.xml><?xml version="1.0" encoding="utf-8"?>
<ds:datastoreItem xmlns:ds="http://schemas.openxmlformats.org/officeDocument/2006/customXml" ds:itemID="{A727EAFB-06D8-4933-8393-BDDCD5B65DE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画面に合わせる 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Meiryo UI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2026-03-30T18:56:14Z</dcterms:created>
  <dcterms:modified xsi:type="dcterms:W3CDTF">2026-03-30T18:56:24Z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0x01010099AAD9EED143B44AB95FFCEA60C741D1</vt:lpwstr>
  </property>
</Properties>
</file>