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53" r:id="rId4"/>
  </p:sldMasterIdLst>
  <p:notesMasterIdLst>
    <p:notesMasterId r:id="rId6"/>
  </p:notesMasterIdLst>
  <p:handoutMasterIdLst>
    <p:handoutMasterId r:id="rId7"/>
  </p:handoutMasterIdLst>
  <p:sldIdLst>
    <p:sldId id="2147483398" r:id="rId5"/>
  </p:sldIdLst>
  <p:sldSz cx="9906000" cy="6858000" type="A4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">
          <p15:clr>
            <a:srgbClr val="A4A3A4"/>
          </p15:clr>
        </p15:guide>
        <p15:guide id="2" pos="620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09F4CB-3F89-9CF5-7B58-E40E1CAD47D3}" name="濱 翔平/Shohei Hama" initials="翔濱" userId="S::hamas@nttdata-strategy.com::230354bc-9a5c-4ca2-8953-4678a6bfae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CFFCC"/>
    <a:srgbClr val="FF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97" autoAdjust="0"/>
    <p:restoredTop sz="97885" autoAdjust="0"/>
  </p:normalViewPr>
  <p:slideViewPr>
    <p:cSldViewPr>
      <p:cViewPr varScale="1">
        <p:scale>
          <a:sx n="110" d="100"/>
          <a:sy n="110" d="100"/>
        </p:scale>
        <p:origin x="1482" y="114"/>
      </p:cViewPr>
      <p:guideLst>
        <p:guide orient="horz" pos="28"/>
        <p:guide pos="6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90" d="100"/>
          <a:sy n="90" d="100"/>
        </p:scale>
        <p:origin x="2148" y="-1098"/>
      </p:cViewPr>
      <p:guideLst>
        <p:guide orient="horz" pos="3108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7"/>
            <a:ext cx="2919413" cy="493713"/>
          </a:xfrm>
          <a:prstGeom prst="rect">
            <a:avLst/>
          </a:prstGeom>
        </p:spPr>
        <p:txBody>
          <a:bodyPr vert="horz" lIns="91365" tIns="45683" rIns="91365" bIns="4568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7"/>
            <a:ext cx="2919412" cy="493713"/>
          </a:xfrm>
          <a:prstGeom prst="rect">
            <a:avLst/>
          </a:prstGeom>
        </p:spPr>
        <p:txBody>
          <a:bodyPr vert="horz" lIns="91365" tIns="45683" rIns="91365" bIns="4568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5" y="9371013"/>
            <a:ext cx="2919413" cy="493712"/>
          </a:xfrm>
          <a:prstGeom prst="rect">
            <a:avLst/>
          </a:prstGeom>
        </p:spPr>
        <p:txBody>
          <a:bodyPr vert="horz" lIns="91365" tIns="45683" rIns="91365" bIns="4568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365" tIns="45683" rIns="91365" bIns="45683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EC4FBD0-7633-4554-A01D-57EBE408A74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7950727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7"/>
            <a:ext cx="2919413" cy="493713"/>
          </a:xfrm>
          <a:prstGeom prst="rect">
            <a:avLst/>
          </a:prstGeom>
        </p:spPr>
        <p:txBody>
          <a:bodyPr vert="horz" lIns="91365" tIns="45683" rIns="91365" bIns="4568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7"/>
            <a:ext cx="2919412" cy="493713"/>
          </a:xfrm>
          <a:prstGeom prst="rect">
            <a:avLst/>
          </a:prstGeom>
        </p:spPr>
        <p:txBody>
          <a:bodyPr vert="horz" lIns="91365" tIns="45683" rIns="91365" bIns="4568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ＭＳ Ｐゴシック" pitchFamily="50" charset="-128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5" tIns="45683" rIns="91365" bIns="45683" rtlCol="0" anchor="ctr"/>
          <a:lstStyle/>
          <a:p>
            <a:pPr lvl="0"/>
            <a:endParaRPr lang="ja-JP" altLang="en-US" noProof="0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3" y="4686300"/>
            <a:ext cx="5389563" cy="4440238"/>
          </a:xfrm>
          <a:prstGeom prst="rect">
            <a:avLst/>
          </a:prstGeom>
        </p:spPr>
        <p:txBody>
          <a:bodyPr vert="horz" lIns="91365" tIns="45683" rIns="91365" bIns="45683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371013"/>
            <a:ext cx="2919413" cy="493712"/>
          </a:xfrm>
          <a:prstGeom prst="rect">
            <a:avLst/>
          </a:prstGeom>
        </p:spPr>
        <p:txBody>
          <a:bodyPr vert="horz" lIns="91365" tIns="45683" rIns="91365" bIns="4568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365" tIns="45683" rIns="91365" bIns="45683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AE3D2EF-E1DA-43A1-AAB5-1C750E1C492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929279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ja-JP" altLang="en-US">
                <a:latin typeface="Meiryo UI" panose="020B0604030504040204" pitchFamily="50" charset="-128"/>
                <a:ea typeface="Meiryo UI" panose="020B0604030504040204" pitchFamily="50" charset="-128"/>
              </a:rPr>
              <a:t>機密性○</a:t>
            </a:r>
            <a:endParaRPr lang="en-US" altLang="ja-JP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7909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971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3500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1469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58565" y="1052736"/>
            <a:ext cx="8420100" cy="1470025"/>
          </a:xfrm>
        </p:spPr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7" name="正方形/長方形 6"/>
          <p:cNvSpPr/>
          <p:nvPr userDrawn="1"/>
        </p:nvSpPr>
        <p:spPr>
          <a:xfrm>
            <a:off x="9202" y="2063375"/>
            <a:ext cx="991235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1967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>
            <a:off x="-6350" y="539750"/>
            <a:ext cx="9912350" cy="714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8464" y="39688"/>
            <a:ext cx="8915400" cy="500062"/>
          </a:xfrm>
        </p:spPr>
        <p:txBody>
          <a:bodyPr/>
          <a:lstStyle>
            <a:lvl1pPr algn="l">
              <a:defRPr sz="18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8877989" y="6597352"/>
            <a:ext cx="1043563" cy="256470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>
              <a:defRPr/>
            </a:pPr>
            <a:fld id="{CA8D4A6D-85F2-41B7-A27E-54BD60322951}" type="slidenum">
              <a:rPr lang="ja-JP" altLang="en-US" smtClean="0"/>
              <a:pPr>
                <a:defRPr/>
              </a:pPr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57161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38BEC0A-C024-6FD9-0159-E813821749A0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3455631"/>
              </p:ext>
            </p:extLst>
          </p:nvPr>
        </p:nvGraphicFramePr>
        <p:xfrm>
          <a:off x="1290" y="1588"/>
          <a:ext cx="129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3" imgW="467" imgH="467" progId="TCLayout.ActiveDocument.1">
                  <p:embed/>
                </p:oleObj>
              </mc:Choice>
              <mc:Fallback>
                <p:oleObj name="think-cellスライド" r:id="rId3" imgW="467" imgH="467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38BEC0A-C024-6FD9-0159-E813821749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0" y="1588"/>
                        <a:ext cx="129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正方形/長方形 3"/>
          <p:cNvSpPr/>
          <p:nvPr userDrawn="1"/>
        </p:nvSpPr>
        <p:spPr>
          <a:xfrm>
            <a:off x="-6349" y="539750"/>
            <a:ext cx="9912350" cy="714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463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0477" y="39688"/>
            <a:ext cx="8915400" cy="500062"/>
          </a:xfrm>
        </p:spPr>
        <p:txBody>
          <a:bodyPr vert="horz" rIns="91440"/>
          <a:lstStyle>
            <a:lvl1pPr algn="l">
              <a:defRPr sz="1463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7506A229-24CE-0883-7E71-B02474848C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0477" y="692150"/>
            <a:ext cx="9445047" cy="1993980"/>
          </a:xfrm>
        </p:spPr>
        <p:txBody>
          <a:bodyPr/>
          <a:lstStyle>
            <a:lvl1pPr>
              <a:defRPr sz="1300">
                <a:latin typeface="+mj-lt"/>
              </a:defRPr>
            </a:lvl1pPr>
            <a:lvl2pPr>
              <a:buFont typeface="Wingdings" panose="05000000000000000000" pitchFamily="2" charset="2"/>
              <a:buChar char="l"/>
              <a:defRPr sz="1300">
                <a:latin typeface="+mj-lt"/>
              </a:defRPr>
            </a:lvl2pPr>
            <a:lvl3pPr>
              <a:buFont typeface="Wingdings" panose="05000000000000000000" pitchFamily="2" charset="2"/>
              <a:buChar char="l"/>
              <a:defRPr sz="1300">
                <a:latin typeface="+mj-lt"/>
              </a:defRPr>
            </a:lvl3pPr>
            <a:lvl4pPr>
              <a:buFont typeface="Wingdings" panose="05000000000000000000" pitchFamily="2" charset="2"/>
              <a:buChar char="l"/>
              <a:defRPr sz="1300">
                <a:latin typeface="+mj-lt"/>
              </a:defRPr>
            </a:lvl4pPr>
            <a:lvl5pPr>
              <a:buFont typeface="Wingdings" panose="05000000000000000000" pitchFamily="2" charset="2"/>
              <a:buChar char="l"/>
              <a:defRPr sz="1300">
                <a:latin typeface="+mj-lt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61E6825-4797-EE60-CBE2-F9E6CD0FE90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480666" y="6433200"/>
            <a:ext cx="425335" cy="424800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9550142-B990-490A-A107-ED7302A7FD52}" type="slidenum">
              <a:rPr lang="en-US" altLang="ja-JP" smtClean="0"/>
              <a:pPr/>
              <a:t>‹#›</a:t>
            </a:fld>
            <a:endParaRPr lang="en-US" altLang="ja-JP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785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597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9724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150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51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128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388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285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535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9981B-ECAC-4AAF-A3FD-B78E199E2FE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574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928" r:id="rId12"/>
    <p:sldLayoutId id="2147483929" r:id="rId13"/>
    <p:sldLayoutId id="2147483930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A77A3-409A-4B01-BB5E-4F2717AB4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EB4EF7B-0E4B-7A90-4574-D9A812287B64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290" y="644228"/>
          <a:ext cx="1290" cy="1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スライド" r:id="rId4" imgW="467" imgH="467" progId="TCLayout.ActiveDocument.1">
                  <p:embed/>
                </p:oleObj>
              </mc:Choice>
              <mc:Fallback>
                <p:oleObj name="think-cellスライド" r:id="rId4" imgW="467" imgH="467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B4EF7B-0E4B-7A90-4574-D9A812287B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90" y="644228"/>
                        <a:ext cx="1290" cy="12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テキスト プレースホルダー 14">
            <a:extLst>
              <a:ext uri="{FF2B5EF4-FFF2-40B4-BE49-F238E27FC236}">
                <a16:creationId xmlns:a16="http://schemas.microsoft.com/office/drawing/2014/main" id="{57F701A6-2485-6884-BDE1-D5C3A3C31F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7112" y="1478662"/>
            <a:ext cx="9367837" cy="702358"/>
          </a:xfrm>
        </p:spPr>
        <p:txBody>
          <a:bodyPr>
            <a:normAutofit lnSpcReduction="10000"/>
          </a:bodyPr>
          <a:lstStyle/>
          <a:p>
            <a:r>
              <a:rPr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CE</a:t>
            </a:r>
            <a:r>
              <a:rPr lang="ja-JP" altLang="en-US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政策における事業の位置づけについて簡潔に記載すること</a:t>
            </a:r>
            <a:endParaRPr lang="en-US" altLang="ja-JP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1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例）循環経済行動計画では「</a:t>
            </a:r>
            <a:r>
              <a:rPr lang="en-US" altLang="ja-JP" b="1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2030</a:t>
            </a:r>
            <a:r>
              <a:rPr lang="ja-JP" altLang="en-US" b="1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年までに自動車向け再生プラスチック</a:t>
            </a:r>
            <a:r>
              <a:rPr lang="en-US" altLang="ja-JP" b="1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2.1</a:t>
            </a:r>
            <a:r>
              <a:rPr lang="ja-JP" altLang="en-US" b="1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</a:t>
            </a:r>
            <a:r>
              <a:rPr lang="en-US" altLang="ja-JP" b="1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</a:t>
            </a:r>
            <a:r>
              <a:rPr lang="ja-JP" altLang="en-US" b="1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の供給」を掲げており、本事業は</a:t>
            </a:r>
            <a:r>
              <a:rPr lang="en-US" altLang="ja-JP" b="1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</a:t>
            </a:r>
            <a:r>
              <a:rPr lang="ja-JP" altLang="en-US" b="1" dirty="0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％のカバーに値する。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AB034C4-3654-4B8B-7D08-675A49DF3A1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9550142-B990-490A-A107-ED7302A7FD52}" type="slidenum">
              <a:rPr lang="en-US" altLang="ja-JP" smtClean="0">
                <a:ea typeface="Meiryo UI" panose="020B0604030504040204" pitchFamily="50" charset="-128"/>
              </a:rPr>
              <a:pPr/>
              <a:t>0</a:t>
            </a:fld>
            <a:endParaRPr lang="en-US">
              <a:ea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4D55B2-E2A0-1CFD-C44F-A8EB859ADF31}"/>
              </a:ext>
            </a:extLst>
          </p:cNvPr>
          <p:cNvSpPr txBox="1"/>
          <p:nvPr/>
        </p:nvSpPr>
        <p:spPr>
          <a:xfrm>
            <a:off x="2248127" y="3771481"/>
            <a:ext cx="5409747" cy="3924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altLang="ja-JP" sz="1950" b="1">
              <a:solidFill>
                <a:srgbClr val="FF0000"/>
              </a:solidFill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7E1D7C4-B08E-538B-E63F-CAECE84C2052}"/>
              </a:ext>
            </a:extLst>
          </p:cNvPr>
          <p:cNvSpPr/>
          <p:nvPr/>
        </p:nvSpPr>
        <p:spPr>
          <a:xfrm>
            <a:off x="1352600" y="2570488"/>
            <a:ext cx="6624736" cy="240198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zh-TW" altLang="en-US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記載必須事項</a:t>
            </a:r>
            <a:r>
              <a:rPr lang="en-US" altLang="zh-TW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en-US" altLang="ja-JP" sz="1138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ja-JP" altLang="en-US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国の</a:t>
            </a:r>
            <a:r>
              <a:rPr lang="en-US" altLang="ja-JP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CE</a:t>
            </a:r>
            <a:r>
              <a:rPr lang="ja-JP" altLang="en-US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政策や業界の</a:t>
            </a:r>
            <a:r>
              <a:rPr lang="en-US" altLang="ja-JP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CE</a:t>
            </a:r>
            <a:r>
              <a:rPr lang="ja-JP" altLang="en-US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方針と整合している事業なのかを明確に記載すること</a:t>
            </a:r>
            <a:endParaRPr lang="en-US" altLang="ja-JP" sz="1138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603647" lvl="1" indent="-232172">
              <a:buFont typeface="Arial" panose="020B0604020202020204" pitchFamily="34" charset="0"/>
              <a:buChar char="•"/>
            </a:pPr>
            <a:r>
              <a:rPr lang="ja-JP" altLang="en-US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「循環経済行動計画」や</a:t>
            </a:r>
            <a:r>
              <a:rPr lang="en-US" altLang="ja-JP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CPs</a:t>
            </a:r>
            <a:r>
              <a:rPr lang="ja-JP" altLang="en-US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等で示している各素材・製品の資源</a:t>
            </a:r>
            <a:r>
              <a:rPr lang="ja-JP" altLang="en-US" sz="1138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循環に係る指標</a:t>
            </a:r>
            <a:r>
              <a:rPr lang="ja-JP" altLang="en-US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を参照したうえで、簡潔に文章で説明するとともに、図表（グラフ、線表等）などを用い、ヴィジュアルに表現すること。</a:t>
            </a:r>
            <a:endParaRPr lang="en-US" altLang="ja-JP" sz="1138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32172" indent="-232172">
              <a:buFont typeface="Arial" panose="020B0604020202020204" pitchFamily="34" charset="0"/>
              <a:buChar char="•"/>
            </a:pPr>
            <a:endParaRPr lang="ja-JP" altLang="en-US" sz="1138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603647" lvl="1" indent="-232172">
              <a:buFont typeface="Arial" panose="020B0604020202020204" pitchFamily="34" charset="0"/>
              <a:buChar char="•"/>
            </a:pPr>
            <a:endParaRPr lang="en-US" altLang="ja-JP" sz="1138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注意事項</a:t>
            </a:r>
            <a:r>
              <a:rPr lang="en-US" altLang="ja-JP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marL="232172" indent="-232172" defTabSz="7429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ja-JP" altLang="en-US" sz="1138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本頁に示すフォーマットは適宜変更しても差し支えないが、上記はもれなく記載すること。</a:t>
            </a:r>
            <a:endParaRPr lang="en-US" altLang="ja-JP" sz="1138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D643020-9317-D547-E9FC-DEB9DCBBE9CD}"/>
              </a:ext>
            </a:extLst>
          </p:cNvPr>
          <p:cNvSpPr txBox="1"/>
          <p:nvPr/>
        </p:nvSpPr>
        <p:spPr>
          <a:xfrm>
            <a:off x="0" y="116632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ja-JP" altLang="en-US" dirty="0">
                <a:latin typeface="+mn-ea"/>
                <a:cs typeface="Meiryo UI" panose="020B0604030504040204" pitchFamily="50" charset="-128"/>
              </a:rPr>
              <a:t>４．事業内容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D9BDE88-518C-51B4-AA07-EB0CB36323E0}"/>
              </a:ext>
            </a:extLst>
          </p:cNvPr>
          <p:cNvSpPr txBox="1"/>
          <p:nvPr/>
        </p:nvSpPr>
        <p:spPr>
          <a:xfrm>
            <a:off x="-87560" y="715011"/>
            <a:ext cx="9217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latin typeface="+mn-ea"/>
                <a:cs typeface="Meiryo UI" panose="020B0604030504040204" pitchFamily="50" charset="-128"/>
              </a:rPr>
              <a:t>（１）実効性　</a:t>
            </a:r>
            <a:r>
              <a:rPr lang="ja-JP" altLang="en-US" sz="1600" dirty="0"/>
              <a:t>事業と</a:t>
            </a:r>
            <a:r>
              <a:rPr lang="en-US" altLang="ja-JP" sz="1600" dirty="0"/>
              <a:t>CE</a:t>
            </a:r>
            <a:r>
              <a:rPr lang="ja-JP" altLang="en-US" sz="1600" dirty="0"/>
              <a:t>政策との整合性（定性的要件）　</a:t>
            </a:r>
            <a:r>
              <a:rPr lang="en-US" altLang="ja-JP" sz="1600" dirty="0"/>
              <a:t>CE</a:t>
            </a:r>
            <a:r>
              <a:rPr lang="ja-JP" altLang="en-US" sz="1600" dirty="0"/>
              <a:t>政策における事業の位置づけ</a:t>
            </a:r>
            <a:endParaRPr lang="en-US" altLang="ja-JP" sz="1600" dirty="0">
              <a:latin typeface="+mn-ea"/>
              <a:cs typeface="Meiryo UI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B1E5B58-8733-1C8F-55F5-DEFBE51A5FF3}"/>
              </a:ext>
            </a:extLst>
          </p:cNvPr>
          <p:cNvSpPr/>
          <p:nvPr/>
        </p:nvSpPr>
        <p:spPr bwMode="auto">
          <a:xfrm>
            <a:off x="261585" y="1233507"/>
            <a:ext cx="9338892" cy="53638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algn="l"/>
            <a:endParaRPr kumimoji="0" lang="ja-JP" altLang="en-US" sz="975" dirty="0">
              <a:latin typeface="+mj-ea"/>
              <a:ea typeface="+mj-ea"/>
            </a:endParaRP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D7FD000A-432B-C6E0-A232-B24D4C06F0B8}"/>
              </a:ext>
            </a:extLst>
          </p:cNvPr>
          <p:cNvSpPr txBox="1">
            <a:spLocks/>
          </p:cNvSpPr>
          <p:nvPr/>
        </p:nvSpPr>
        <p:spPr bwMode="auto">
          <a:xfrm>
            <a:off x="8942740" y="116632"/>
            <a:ext cx="701675" cy="337939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975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２枚以内</a:t>
            </a:r>
          </a:p>
        </p:txBody>
      </p:sp>
    </p:spTree>
    <p:extLst>
      <p:ext uri="{BB962C8B-B14F-4D97-AF65-F5344CB8AC3E}">
        <p14:creationId xmlns:p14="http://schemas.microsoft.com/office/powerpoint/2010/main" val="41961549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D73D1BFE876BF43A760BAD664AB1D72" ma:contentTypeVersion="14" ma:contentTypeDescription="新しいドキュメントを作成します。" ma:contentTypeScope="" ma:versionID="0c4b0bc861770439251bf0bac9161e16">
  <xsd:schema xmlns:xsd="http://www.w3.org/2001/XMLSchema" xmlns:xs="http://www.w3.org/2001/XMLSchema" xmlns:p="http://schemas.microsoft.com/office/2006/metadata/properties" xmlns:ns2="214b20f3-dc60-4cab-848d-340fa6b0231d" xmlns:ns3="623cf6b6-8c1c-4441-af41-7baf7c9a28aa" targetNamespace="http://schemas.microsoft.com/office/2006/metadata/properties" ma:root="true" ma:fieldsID="ea54b94374254d440ad4d96b10ed679d" ns2:_="" ns3:_="">
    <xsd:import namespace="214b20f3-dc60-4cab-848d-340fa6b0231d"/>
    <xsd:import namespace="623cf6b6-8c1c-4441-af41-7baf7c9a28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4b20f3-dc60-4cab-848d-340fa6b023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f6a3f5ef-cd54-4ef7-b1b9-4a46cb3bb5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cf6b6-8c1c-4441-af41-7baf7c9a28a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ee52b66-7f8f-4b3d-99f6-ab1b8af1adfc}" ma:internalName="TaxCatchAll" ma:showField="CatchAllData" ma:web="623cf6b6-8c1c-4441-af41-7baf7c9a28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14b20f3-dc60-4cab-848d-340fa6b0231d">
      <Terms xmlns="http://schemas.microsoft.com/office/infopath/2007/PartnerControls"/>
    </lcf76f155ced4ddcb4097134ff3c332f>
    <TaxCatchAll xmlns="623cf6b6-8c1c-4441-af41-7baf7c9a28a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A2B9D3-BCA0-4133-933E-25C2F3851A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4b20f3-dc60-4cab-848d-340fa6b0231d"/>
    <ds:schemaRef ds:uri="623cf6b6-8c1c-4441-af41-7baf7c9a28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5AE6DF-7BEB-479B-BC02-8D897910D4B5}">
  <ds:schemaRefs>
    <ds:schemaRef ds:uri="214b20f3-dc60-4cab-848d-340fa6b0231d"/>
    <ds:schemaRef ds:uri="http://schemas.microsoft.com/office/2006/documentManagement/types"/>
    <ds:schemaRef ds:uri="623cf6b6-8c1c-4441-af41-7baf7c9a28aa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E7A383CA-3CBF-4DF7-8C76-85FB4BF30B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13781</TotalTime>
  <Words>185</Words>
  <Application>Microsoft Office PowerPoint</Application>
  <PresentationFormat>A4 210 x 297 mm</PresentationFormat>
  <Paragraphs>14</Paragraphs>
  <Slides>1</Slides>
  <Notes>1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Meiryo UI</vt:lpstr>
      <vt:lpstr>ＭＳ Ｐゴシック</vt:lpstr>
      <vt:lpstr>メイリオ</vt:lpstr>
      <vt:lpstr>Arial</vt:lpstr>
      <vt:lpstr>Calibri</vt:lpstr>
      <vt:lpstr>Wingdings</vt:lpstr>
      <vt:lpstr>デザインの設定</vt:lpstr>
      <vt:lpstr>think-cellスライド</vt:lpstr>
      <vt:lpstr>PowerPoint プレゼンテーション</vt:lpstr>
    </vt:vector>
  </TitlesOfParts>
  <Company>METI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METI</dc:creator>
  <cp:lastModifiedBy>GIO大西</cp:lastModifiedBy>
  <cp:revision>612</cp:revision>
  <cp:lastPrinted>2026-05-18T02:01:05Z</cp:lastPrinted>
  <dcterms:created xsi:type="dcterms:W3CDTF">2013-09-09T14:53:54Z</dcterms:created>
  <dcterms:modified xsi:type="dcterms:W3CDTF">2026-06-24T02:11:20Z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0x0101004D73D1BFE876BF43A760BAD664AB1D72</vt:lpwstr>
  </property>
  <property fmtid="{D5CDD505-2E9C-101B-9397-08002B2CF9AE}" pid="3" name="Order">
    <vt:r8>374400</vt:r8>
  </property>
  <property fmtid="{D5CDD505-2E9C-101B-9397-08002B2CF9AE}" pid="4" name="MediaServiceImageTags">
    <vt:lpwstr/>
  </property>
</Properties>
</file>