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53" r:id="rId4"/>
  </p:sldMasterIdLst>
  <p:notesMasterIdLst>
    <p:notesMasterId r:id="rId20"/>
  </p:notesMasterIdLst>
  <p:handoutMasterIdLst>
    <p:handoutMasterId r:id="rId21"/>
  </p:handoutMasterIdLst>
  <p:sldIdLst>
    <p:sldId id="676" r:id="rId5"/>
    <p:sldId id="685" r:id="rId6"/>
    <p:sldId id="693" r:id="rId7"/>
    <p:sldId id="691" r:id="rId8"/>
    <p:sldId id="695" r:id="rId9"/>
    <p:sldId id="688" r:id="rId10"/>
    <p:sldId id="694" r:id="rId11"/>
    <p:sldId id="689" r:id="rId12"/>
    <p:sldId id="696" r:id="rId13"/>
    <p:sldId id="687" r:id="rId14"/>
    <p:sldId id="700" r:id="rId15"/>
    <p:sldId id="704" r:id="rId16"/>
    <p:sldId id="705" r:id="rId17"/>
    <p:sldId id="707" r:id="rId18"/>
    <p:sldId id="698" r:id="rId19"/>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pos="28">
          <p15:clr>
            <a:srgbClr val="A4A3A4"/>
          </p15:clr>
        </p15:guide>
        <p15:guide id="2" pos="6204">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09F4CB-3F89-9CF5-7B58-E40E1CAD47D3}" name="濱 翔平/Shohei Hama" initials="翔濱" userId="S::hamas@nttdata-strategy.com::230354bc-9a5c-4ca2-8953-4678a6bfae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CFFCC"/>
    <a:srgbClr val="FFD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7" autoAdjust="0"/>
    <p:restoredTop sz="97885" autoAdjust="0"/>
  </p:normalViewPr>
  <p:slideViewPr>
    <p:cSldViewPr>
      <p:cViewPr varScale="1">
        <p:scale>
          <a:sx n="110" d="100"/>
          <a:sy n="110" d="100"/>
        </p:scale>
        <p:origin x="1482" y="324"/>
      </p:cViewPr>
      <p:guideLst>
        <p:guide orient="horz" pos="28"/>
        <p:guide pos="6204"/>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90" d="100"/>
          <a:sy n="90" d="100"/>
        </p:scale>
        <p:origin x="2148" y="-1098"/>
      </p:cViewPr>
      <p:guideLst>
        <p:guide orient="horz" pos="3108"/>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大西" userId="fdcf3ba3-be4d-497c-8cb6-36321d61dd9a" providerId="ADAL" clId="{F7BD707F-1CAE-4FEB-B1EF-A78E5A8DFE7B}"/>
    <pc:docChg chg="undo custSel modSld sldOrd modNotesMaster modHandout">
      <pc:chgData name="GIO大西" userId="fdcf3ba3-be4d-497c-8cb6-36321d61dd9a" providerId="ADAL" clId="{F7BD707F-1CAE-4FEB-B1EF-A78E5A8DFE7B}" dt="2026-05-27T05:19:18.712" v="43" actId="20577"/>
      <pc:docMkLst>
        <pc:docMk/>
      </pc:docMkLst>
      <pc:sldChg chg="modSp mod">
        <pc:chgData name="GIO大西" userId="fdcf3ba3-be4d-497c-8cb6-36321d61dd9a" providerId="ADAL" clId="{F7BD707F-1CAE-4FEB-B1EF-A78E5A8DFE7B}" dt="2026-05-19T01:04:42.703" v="18" actId="14734"/>
        <pc:sldMkLst>
          <pc:docMk/>
          <pc:sldMk cId="3525735222" sldId="685"/>
        </pc:sldMkLst>
        <pc:graphicFrameChg chg="mod modGraphic">
          <ac:chgData name="GIO大西" userId="fdcf3ba3-be4d-497c-8cb6-36321d61dd9a" providerId="ADAL" clId="{F7BD707F-1CAE-4FEB-B1EF-A78E5A8DFE7B}" dt="2026-05-19T01:04:42.703" v="18" actId="14734"/>
          <ac:graphicFrameMkLst>
            <pc:docMk/>
            <pc:sldMk cId="3525735222" sldId="685"/>
            <ac:graphicFrameMk id="16" creationId="{00000000-0000-0000-0000-000000000000}"/>
          </ac:graphicFrameMkLst>
        </pc:graphicFrameChg>
      </pc:sldChg>
      <pc:sldChg chg="modSp mod">
        <pc:chgData name="GIO大西" userId="fdcf3ba3-be4d-497c-8cb6-36321d61dd9a" providerId="ADAL" clId="{F7BD707F-1CAE-4FEB-B1EF-A78E5A8DFE7B}" dt="2026-05-19T01:08:27.263" v="19" actId="2711"/>
        <pc:sldMkLst>
          <pc:docMk/>
          <pc:sldMk cId="2498512453" sldId="691"/>
        </pc:sldMkLst>
        <pc:spChg chg="mod">
          <ac:chgData name="GIO大西" userId="fdcf3ba3-be4d-497c-8cb6-36321d61dd9a" providerId="ADAL" clId="{F7BD707F-1CAE-4FEB-B1EF-A78E5A8DFE7B}" dt="2026-05-19T01:08:27.263" v="19" actId="2711"/>
          <ac:spMkLst>
            <pc:docMk/>
            <pc:sldMk cId="2498512453" sldId="691"/>
            <ac:spMk id="20" creationId="{00000000-0000-0000-0000-000000000000}"/>
          </ac:spMkLst>
        </pc:spChg>
      </pc:sldChg>
      <pc:sldChg chg="modSp mod ord">
        <pc:chgData name="GIO大西" userId="fdcf3ba3-be4d-497c-8cb6-36321d61dd9a" providerId="ADAL" clId="{F7BD707F-1CAE-4FEB-B1EF-A78E5A8DFE7B}" dt="2026-05-27T05:19:18.712" v="43" actId="20577"/>
        <pc:sldMkLst>
          <pc:docMk/>
          <pc:sldMk cId="3556619322" sldId="695"/>
        </pc:sldMkLst>
        <pc:spChg chg="mod">
          <ac:chgData name="GIO大西" userId="fdcf3ba3-be4d-497c-8cb6-36321d61dd9a" providerId="ADAL" clId="{F7BD707F-1CAE-4FEB-B1EF-A78E5A8DFE7B}" dt="2026-05-27T05:19:18.712" v="43" actId="20577"/>
          <ac:spMkLst>
            <pc:docMk/>
            <pc:sldMk cId="3556619322" sldId="695"/>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7"/>
            <a:ext cx="2919413" cy="493713"/>
          </a:xfrm>
          <a:prstGeom prst="rect">
            <a:avLst/>
          </a:prstGeom>
        </p:spPr>
        <p:txBody>
          <a:bodyPr vert="horz" lIns="91365" tIns="45683" rIns="91365" bIns="45683"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14763" y="7"/>
            <a:ext cx="2919412" cy="493713"/>
          </a:xfrm>
          <a:prstGeom prst="rect">
            <a:avLst/>
          </a:prstGeom>
        </p:spPr>
        <p:txBody>
          <a:bodyPr vert="horz" lIns="91365" tIns="45683" rIns="91365" bIns="4568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endParaRPr lang="ja-JP" altLang="en-US"/>
          </a:p>
        </p:txBody>
      </p:sp>
      <p:sp>
        <p:nvSpPr>
          <p:cNvPr id="4" name="フッター プレースホルダー 3"/>
          <p:cNvSpPr>
            <a:spLocks noGrp="1"/>
          </p:cNvSpPr>
          <p:nvPr>
            <p:ph type="ftr" sz="quarter" idx="2"/>
          </p:nvPr>
        </p:nvSpPr>
        <p:spPr>
          <a:xfrm>
            <a:off x="5" y="9371013"/>
            <a:ext cx="2919413" cy="493712"/>
          </a:xfrm>
          <a:prstGeom prst="rect">
            <a:avLst/>
          </a:prstGeom>
        </p:spPr>
        <p:txBody>
          <a:bodyPr vert="horz" lIns="91365" tIns="45683" rIns="91365" bIns="45683"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365" tIns="45683" rIns="91365" bIns="45683" rtlCol="0" anchor="b"/>
          <a:lstStyle>
            <a:lvl1pPr algn="r" eaLnBrk="1" fontAlgn="auto" hangingPunct="1">
              <a:spcBef>
                <a:spcPts val="0"/>
              </a:spcBef>
              <a:spcAft>
                <a:spcPts val="0"/>
              </a:spcAft>
              <a:defRPr sz="1200">
                <a:latin typeface="+mn-lt"/>
                <a:ea typeface="+mn-ea"/>
              </a:defRPr>
            </a:lvl1pPr>
          </a:lstStyle>
          <a:p>
            <a:pPr>
              <a:defRPr/>
            </a:pPr>
            <a:fld id="{1EC4FBD0-7633-4554-A01D-57EBE408A745}" type="slidenum">
              <a:rPr lang="ja-JP" altLang="en-US"/>
              <a:pPr>
                <a:defRPr/>
              </a:pPr>
              <a:t>‹#›</a:t>
            </a:fld>
            <a:endParaRPr lang="ja-JP" altLang="en-US"/>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7"/>
            <a:ext cx="2919413" cy="493713"/>
          </a:xfrm>
          <a:prstGeom prst="rect">
            <a:avLst/>
          </a:prstGeom>
        </p:spPr>
        <p:txBody>
          <a:bodyPr vert="horz" lIns="91365" tIns="45683" rIns="91365" bIns="45683"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4763" y="7"/>
            <a:ext cx="2919412" cy="493713"/>
          </a:xfrm>
          <a:prstGeom prst="rect">
            <a:avLst/>
          </a:prstGeom>
        </p:spPr>
        <p:txBody>
          <a:bodyPr vert="horz" lIns="91365" tIns="45683" rIns="91365" bIns="4568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endParaRPr lang="en-US" altLang="ja-JP"/>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65" tIns="45683" rIns="91365" bIns="45683" rtlCol="0" anchor="ctr"/>
          <a:lstStyle/>
          <a:p>
            <a:pPr lvl="0"/>
            <a:endParaRPr lang="ja-JP" altLang="en-US" noProof="0" dirty="0"/>
          </a:p>
        </p:txBody>
      </p:sp>
      <p:sp>
        <p:nvSpPr>
          <p:cNvPr id="5" name="ノート プレースホルダー 4"/>
          <p:cNvSpPr>
            <a:spLocks noGrp="1"/>
          </p:cNvSpPr>
          <p:nvPr>
            <p:ph type="body" sz="quarter" idx="3"/>
          </p:nvPr>
        </p:nvSpPr>
        <p:spPr>
          <a:xfrm>
            <a:off x="673103" y="4686300"/>
            <a:ext cx="5389563" cy="4440238"/>
          </a:xfrm>
          <a:prstGeom prst="rect">
            <a:avLst/>
          </a:prstGeom>
        </p:spPr>
        <p:txBody>
          <a:bodyPr vert="horz" lIns="91365" tIns="45683" rIns="91365" bIns="45683"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371013"/>
            <a:ext cx="2919413" cy="493712"/>
          </a:xfrm>
          <a:prstGeom prst="rect">
            <a:avLst/>
          </a:prstGeom>
        </p:spPr>
        <p:txBody>
          <a:bodyPr vert="horz" lIns="91365" tIns="45683" rIns="91365" bIns="45683"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365" tIns="45683" rIns="91365" bIns="45683" rtlCol="0" anchor="b"/>
          <a:lstStyle>
            <a:lvl1pPr algn="r" eaLnBrk="1" fontAlgn="auto" hangingPunct="1">
              <a:spcBef>
                <a:spcPts val="0"/>
              </a:spcBef>
              <a:spcAft>
                <a:spcPts val="0"/>
              </a:spcAft>
              <a:defRPr sz="1200">
                <a:latin typeface="+mn-lt"/>
                <a:ea typeface="+mn-ea"/>
              </a:defRPr>
            </a:lvl1pPr>
          </a:lstStyle>
          <a:p>
            <a:pPr>
              <a:defRPr/>
            </a:pPr>
            <a:fld id="{9AE3D2EF-E1DA-43A1-AAB5-1C750E1C4922}" type="slidenum">
              <a:rPr lang="ja-JP" altLang="en-US"/>
              <a:pPr>
                <a:defRPr/>
              </a:pPr>
              <a:t>‹#›</a:t>
            </a:fld>
            <a:endParaRPr lang="ja-JP" altLang="en-US"/>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a:t>●事業計画策定の策定</a:t>
            </a:r>
          </a:p>
        </p:txBody>
      </p:sp>
    </p:spTree>
    <p:extLst>
      <p:ext uri="{BB962C8B-B14F-4D97-AF65-F5344CB8AC3E}">
        <p14:creationId xmlns:p14="http://schemas.microsoft.com/office/powerpoint/2010/main" val="1068808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9609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131598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5797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2643500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79146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063375"/>
            <a:ext cx="9912350" cy="4571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Tree>
    <p:extLst>
      <p:ext uri="{BB962C8B-B14F-4D97-AF65-F5344CB8AC3E}">
        <p14:creationId xmlns:p14="http://schemas.microsoft.com/office/powerpoint/2010/main" val="9241109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877989" y="6597352"/>
            <a:ext cx="1043563" cy="256470"/>
          </a:xfrm>
          <a:prstGeom prst="rect">
            <a:avLst/>
          </a:prstGeom>
        </p:spPr>
        <p:txBody>
          <a:bodyPr/>
          <a:lstStyle>
            <a:lvl1pPr algn="r" eaLnBrk="1" fontAlgn="auto" hangingPunct="1">
              <a:spcBef>
                <a:spcPts val="0"/>
              </a:spcBef>
              <a:spcAft>
                <a:spcPts val="0"/>
              </a:spcAft>
              <a:defRPr sz="1200">
                <a:solidFill>
                  <a:prstClr val="black">
                    <a:tint val="75000"/>
                  </a:prstClr>
                </a:solidFill>
                <a:latin typeface="Meiryo UI" panose="020B0604030504040204" pitchFamily="50" charset="-128"/>
                <a:ea typeface="Meiryo UI"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93666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063375"/>
            <a:ext cx="9912350" cy="4571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Tree>
    <p:extLst>
      <p:ext uri="{BB962C8B-B14F-4D97-AF65-F5344CB8AC3E}">
        <p14:creationId xmlns:p14="http://schemas.microsoft.com/office/powerpoint/2010/main" val="1041967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877989" y="6597352"/>
            <a:ext cx="1043563" cy="256470"/>
          </a:xfrm>
          <a:prstGeom prst="rect">
            <a:avLst/>
          </a:prstGeom>
        </p:spPr>
        <p:txBody>
          <a:bodyPr/>
          <a:lstStyle>
            <a:lvl1pPr algn="r" eaLnBrk="1" fontAlgn="auto" hangingPunct="1">
              <a:spcBef>
                <a:spcPts val="0"/>
              </a:spcBef>
              <a:spcAft>
                <a:spcPts val="0"/>
              </a:spcAft>
              <a:defRPr sz="1200">
                <a:solidFill>
                  <a:prstClr val="black">
                    <a:tint val="75000"/>
                  </a:prstClr>
                </a:solidFill>
                <a:latin typeface="Meiryo UI" panose="020B0604030504040204" pitchFamily="50" charset="-128"/>
                <a:ea typeface="Meiryo UI"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2557161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23259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799724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1646150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14855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977128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94388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442853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49953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93" r:id="rId12"/>
    <p:sldLayoutId id="2147483794" r:id="rId13"/>
    <p:sldLayoutId id="2147483928" r:id="rId14"/>
    <p:sldLayoutId id="2147483929" r:id="rId15"/>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474782622"/>
              </p:ext>
            </p:extLst>
          </p:nvPr>
        </p:nvGraphicFramePr>
        <p:xfrm>
          <a:off x="1424508" y="2851383"/>
          <a:ext cx="7189853" cy="933475"/>
        </p:xfrm>
        <a:graphic>
          <a:graphicData uri="http://schemas.openxmlformats.org/drawingml/2006/table">
            <a:tbl>
              <a:tblPr firstRow="1" bandRow="1">
                <a:tableStyleId>{5C22544A-7EE6-4342-B048-85BDC9FD1C3A}</a:tableStyleId>
              </a:tblPr>
              <a:tblGrid>
                <a:gridCol w="421007">
                  <a:extLst>
                    <a:ext uri="{9D8B030D-6E8A-4147-A177-3AD203B41FA5}">
                      <a16:colId xmlns:a16="http://schemas.microsoft.com/office/drawing/2014/main" val="20000"/>
                    </a:ext>
                  </a:extLst>
                </a:gridCol>
                <a:gridCol w="1656207">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代表申請者</a:t>
                      </a:r>
                      <a:endParaRPr kumimoji="1"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a:t>
                      </a:r>
                      <a:endParaRPr kumimoji="1"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73">
                <a:tc>
                  <a:txBody>
                    <a:bodyPr/>
                    <a:lstStyle/>
                    <a:p>
                      <a:pPr algn="ctr"/>
                      <a:r>
                        <a:rPr kumimoji="1" lang="ja-JP" altLang="en-US" sz="1400" b="0" dirty="0">
                          <a:solidFill>
                            <a:schemeClr val="tx1"/>
                          </a:solidFill>
                          <a:latin typeface="+mn-ea"/>
                          <a:ea typeface="+mn-ea"/>
                        </a:rPr>
                        <a:t>〇</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共同申請者</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23903">
                <a:tc>
                  <a:txBody>
                    <a:bodyPr/>
                    <a:lstStyle/>
                    <a:p>
                      <a:pPr algn="ctr"/>
                      <a:r>
                        <a:rPr kumimoji="1" lang="ja-JP" altLang="en-US" sz="1400" b="0" dirty="0">
                          <a:solidFill>
                            <a:schemeClr val="tx1"/>
                          </a:solidFill>
                          <a:latin typeface="+mn-ea"/>
                          <a:ea typeface="+mn-ea"/>
                        </a:rPr>
                        <a:t>〇</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共同申請者</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6" name="テキスト ボックス 5"/>
          <p:cNvSpPr txBox="1"/>
          <p:nvPr/>
        </p:nvSpPr>
        <p:spPr>
          <a:xfrm>
            <a:off x="344488" y="4293096"/>
            <a:ext cx="9216727" cy="2232248"/>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400" b="1" dirty="0">
                <a:solidFill>
                  <a:srgbClr val="FF0000"/>
                </a:solidFill>
              </a:rPr>
              <a:t>【</a:t>
            </a:r>
            <a:r>
              <a:rPr lang="ja-JP" altLang="en-US" sz="1400" b="1" dirty="0">
                <a:solidFill>
                  <a:srgbClr val="FF0000"/>
                </a:solidFill>
              </a:rPr>
              <a:t>本資料作成上の注意（共通）</a:t>
            </a:r>
            <a:r>
              <a:rPr lang="en-US" altLang="ja-JP" sz="1400" b="1" dirty="0">
                <a:solidFill>
                  <a:srgbClr val="FF0000"/>
                </a:solidFill>
              </a:rPr>
              <a:t>】</a:t>
            </a:r>
          </a:p>
          <a:p>
            <a:pPr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本資料は</a:t>
            </a:r>
            <a:r>
              <a:rPr lang="ja-JP" altLang="en-US" sz="1400" u="sng" dirty="0">
                <a:solidFill>
                  <a:srgbClr val="FF0000"/>
                </a:solidFill>
              </a:rPr>
              <a:t>評価委員が申請内容の評価を実施するための重要な資料</a:t>
            </a:r>
            <a:r>
              <a:rPr lang="ja-JP" altLang="en-US" sz="1400" dirty="0">
                <a:solidFill>
                  <a:srgbClr val="FF0000"/>
                </a:solidFill>
              </a:rPr>
              <a:t>となりますので、</a:t>
            </a:r>
            <a:r>
              <a:rPr lang="ja-JP" altLang="en-US" sz="1400" b="1" dirty="0">
                <a:solidFill>
                  <a:srgbClr val="FF0000"/>
                </a:solidFill>
              </a:rPr>
              <a:t>各注意事項を熟読のうえ</a:t>
            </a:r>
            <a:r>
              <a:rPr lang="ja-JP" altLang="en-US" sz="1400" dirty="0">
                <a:solidFill>
                  <a:srgbClr val="FF0000"/>
                </a:solidFill>
              </a:rPr>
              <a:t>作成を</a:t>
            </a: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行って下さい。</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文字の大きさは</a:t>
            </a:r>
            <a:r>
              <a:rPr lang="en-US" altLang="ja-JP" sz="1400" dirty="0">
                <a:solidFill>
                  <a:srgbClr val="FF0000"/>
                </a:solidFill>
              </a:rPr>
              <a:t>14pt</a:t>
            </a:r>
            <a:r>
              <a:rPr lang="ja-JP" altLang="en-US" sz="1400" dirty="0">
                <a:solidFill>
                  <a:srgbClr val="FF0000"/>
                </a:solidFill>
              </a:rPr>
              <a:t>以上とすること（図表内は</a:t>
            </a:r>
            <a:r>
              <a:rPr lang="en-US" altLang="ja-JP" sz="1400" dirty="0">
                <a:solidFill>
                  <a:srgbClr val="FF0000"/>
                </a:solidFill>
              </a:rPr>
              <a:t>12pt</a:t>
            </a:r>
            <a:r>
              <a:rPr lang="ja-JP" altLang="en-US" sz="1400" dirty="0">
                <a:solidFill>
                  <a:srgbClr val="FF0000"/>
                </a:solidFill>
              </a:rPr>
              <a:t>以上）。</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既定のフォント（</a:t>
            </a:r>
            <a:r>
              <a:rPr lang="en-US" altLang="ja-JP" sz="1400" dirty="0" err="1">
                <a:solidFill>
                  <a:srgbClr val="FF0000"/>
                </a:solidFill>
              </a:rPr>
              <a:t>Meiryo</a:t>
            </a:r>
            <a:r>
              <a:rPr lang="en-US" altLang="ja-JP" sz="1400" dirty="0">
                <a:solidFill>
                  <a:srgbClr val="FF0000"/>
                </a:solidFill>
              </a:rPr>
              <a:t> UI</a:t>
            </a:r>
            <a:r>
              <a:rPr lang="ja-JP" altLang="en-US" sz="1400" dirty="0">
                <a:solidFill>
                  <a:srgbClr val="FF0000"/>
                </a:solidFill>
              </a:rPr>
              <a:t>）を使用すること。</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各項目の枚数については、各ページ右上部に指定された上限に収まる形で記載を行うこと。</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図表（写真、パース、位置図、区域図、配置図、エネルギーフロー、体制図、スキーム図、グラフ、線表等）などを用い、ヴィジュアルに表現すること。</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説明にあたっては可能な限り定量的な説明を行うこと。</a:t>
            </a:r>
            <a:endParaRPr lang="en-US" altLang="ja-JP" sz="1400" dirty="0">
              <a:solidFill>
                <a:srgbClr val="FF0000"/>
              </a:solidFill>
            </a:endParaRPr>
          </a:p>
          <a:p>
            <a:pPr marL="539750" indent="-357188" eaLnBrk="1" fontAlgn="auto" hangingPunct="1">
              <a:spcBef>
                <a:spcPts val="0"/>
              </a:spcBef>
              <a:spcAft>
                <a:spcPts val="0"/>
              </a:spcAft>
              <a:buFont typeface="+mj-ea"/>
              <a:buAutoNum type="circleNumDbPlain"/>
              <a:defRPr/>
            </a:pPr>
            <a:r>
              <a:rPr lang="ja-JP" altLang="en-US" sz="1400" dirty="0">
                <a:solidFill>
                  <a:srgbClr val="FF0000"/>
                </a:solidFill>
              </a:rPr>
              <a:t>枠線については、適宜変更を行い、行の追加等を行うこと。</a:t>
            </a:r>
            <a:endParaRPr lang="en-US" altLang="ja-JP" sz="1400" dirty="0">
              <a:solidFill>
                <a:srgbClr val="FF0000"/>
              </a:solidFill>
            </a:endParaRPr>
          </a:p>
        </p:txBody>
      </p:sp>
      <p:sp>
        <p:nvSpPr>
          <p:cNvPr id="3" name="タイトル 2"/>
          <p:cNvSpPr>
            <a:spLocks noGrp="1"/>
          </p:cNvSpPr>
          <p:nvPr>
            <p:ph type="ctrTitle"/>
          </p:nvPr>
        </p:nvSpPr>
        <p:spPr>
          <a:xfrm>
            <a:off x="658565" y="1298470"/>
            <a:ext cx="8420100" cy="834386"/>
          </a:xfrm>
        </p:spPr>
        <p:txBody>
          <a:bodyPr/>
          <a:lstStyle/>
          <a:p>
            <a:r>
              <a:rPr kumimoji="1" lang="zh-TW" altLang="en-US" dirty="0">
                <a:solidFill>
                  <a:srgbClr val="0000CC"/>
                </a:solidFill>
                <a:latin typeface="Meiryo UI" panose="020B0604030504040204" pitchFamily="50" charset="-128"/>
                <a:ea typeface="Meiryo UI" panose="020B0604030504040204" pitchFamily="50" charset="-128"/>
              </a:rPr>
              <a:t>間接補助事業</a:t>
            </a:r>
            <a:r>
              <a:rPr kumimoji="1" lang="ja-JP" altLang="en-US" dirty="0">
                <a:solidFill>
                  <a:srgbClr val="0000CC"/>
                </a:solidFill>
                <a:latin typeface="Meiryo UI" panose="020B0604030504040204" pitchFamily="50" charset="-128"/>
                <a:ea typeface="Meiryo UI" panose="020B0604030504040204" pitchFamily="50" charset="-128"/>
              </a:rPr>
              <a:t>の名称</a:t>
            </a:r>
          </a:p>
        </p:txBody>
      </p:sp>
      <p:sp>
        <p:nvSpPr>
          <p:cNvPr id="7" name="テキスト ボックス 6"/>
          <p:cNvSpPr txBox="1"/>
          <p:nvPr/>
        </p:nvSpPr>
        <p:spPr>
          <a:xfrm>
            <a:off x="38592" y="366233"/>
            <a:ext cx="5544319" cy="674104"/>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400" b="1" dirty="0">
                <a:solidFill>
                  <a:srgbClr val="FF0000"/>
                </a:solidFill>
              </a:rPr>
              <a:t>【</a:t>
            </a:r>
            <a:r>
              <a:rPr lang="ja-JP" altLang="en-US" sz="1400" b="1" dirty="0">
                <a:solidFill>
                  <a:srgbClr val="FF0000"/>
                </a:solidFill>
              </a:rPr>
              <a:t>提出時の注意事項</a:t>
            </a:r>
            <a:r>
              <a:rPr lang="en-US" altLang="ja-JP" sz="1400" b="1" dirty="0">
                <a:solidFill>
                  <a:srgbClr val="FF0000"/>
                </a:solidFill>
              </a:rPr>
              <a:t>】</a:t>
            </a:r>
          </a:p>
          <a:p>
            <a:pPr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本書式の</a:t>
            </a:r>
            <a:r>
              <a:rPr lang="en-US" altLang="ja-JP" sz="1400" dirty="0">
                <a:solidFill>
                  <a:srgbClr val="FF0000"/>
                </a:solidFill>
              </a:rPr>
              <a:t>【</a:t>
            </a:r>
            <a:r>
              <a:rPr lang="ja-JP" altLang="en-US" sz="1400" dirty="0">
                <a:solidFill>
                  <a:srgbClr val="FF0000"/>
                </a:solidFill>
              </a:rPr>
              <a:t>注意</a:t>
            </a:r>
            <a:r>
              <a:rPr lang="en-US" altLang="ja-JP" sz="1400" dirty="0">
                <a:solidFill>
                  <a:srgbClr val="FF0000"/>
                </a:solidFill>
              </a:rPr>
              <a:t>】</a:t>
            </a:r>
            <a:r>
              <a:rPr lang="ja-JP" altLang="en-US" sz="1400" dirty="0">
                <a:solidFill>
                  <a:srgbClr val="FF0000"/>
                </a:solidFill>
              </a:rPr>
              <a:t>等、「赤字」「青字の例」は、削除の上で、ご提出ください。</a:t>
            </a:r>
            <a:endParaRPr lang="en-US" altLang="ja-JP" sz="1400" dirty="0">
              <a:solidFill>
                <a:srgbClr val="FF0000"/>
              </a:solidFill>
            </a:endParaRPr>
          </a:p>
        </p:txBody>
      </p:sp>
      <p:sp>
        <p:nvSpPr>
          <p:cNvPr id="2" name="テキスト ボックス 1"/>
          <p:cNvSpPr txBox="1"/>
          <p:nvPr/>
        </p:nvSpPr>
        <p:spPr>
          <a:xfrm>
            <a:off x="2960403" y="2112718"/>
            <a:ext cx="3816424" cy="369332"/>
          </a:xfrm>
          <a:prstGeom prst="rect">
            <a:avLst/>
          </a:prstGeom>
          <a:noFill/>
        </p:spPr>
        <p:txBody>
          <a:bodyPr wrap="square" rtlCol="0">
            <a:spAutoFit/>
          </a:bodyPr>
          <a:lstStyle/>
          <a:p>
            <a:pPr algn="ctr"/>
            <a:r>
              <a:rPr kumimoji="1" lang="ja-JP" altLang="en-US" dirty="0"/>
              <a:t>申請日：</a:t>
            </a:r>
            <a:r>
              <a:rPr lang="ja-JP" altLang="en-US" dirty="0"/>
              <a:t>令和８</a:t>
            </a:r>
            <a:r>
              <a:rPr kumimoji="1" lang="ja-JP" altLang="en-US" dirty="0"/>
              <a:t>年○○月○○日</a:t>
            </a:r>
          </a:p>
        </p:txBody>
      </p:sp>
      <p:sp>
        <p:nvSpPr>
          <p:cNvPr id="4" name="テキスト ボックス 3"/>
          <p:cNvSpPr txBox="1"/>
          <p:nvPr/>
        </p:nvSpPr>
        <p:spPr>
          <a:xfrm>
            <a:off x="56456" y="14556"/>
            <a:ext cx="6192688" cy="307777"/>
          </a:xfrm>
          <a:prstGeom prst="rect">
            <a:avLst/>
          </a:prstGeom>
          <a:noFill/>
        </p:spPr>
        <p:txBody>
          <a:bodyPr wrap="square" rtlCol="0">
            <a:spAutoFit/>
          </a:bodyPr>
          <a:lstStyle/>
          <a:p>
            <a:r>
              <a:rPr kumimoji="1" lang="en-US" altLang="ja-JP" sz="1400" dirty="0"/>
              <a:t>(</a:t>
            </a:r>
            <a:r>
              <a:rPr kumimoji="1" lang="ja-JP" altLang="en-US" sz="1400" dirty="0"/>
              <a:t>別紙⑫</a:t>
            </a:r>
            <a:r>
              <a:rPr kumimoji="1" lang="en-US" altLang="ja-JP" sz="1400" dirty="0"/>
              <a:t>)</a:t>
            </a:r>
            <a:r>
              <a:rPr kumimoji="1" lang="ja-JP" altLang="en-US" sz="1400" dirty="0"/>
              <a:t>事業概要書（</a:t>
            </a:r>
            <a:r>
              <a:rPr kumimoji="1" lang="en-US" altLang="ja-JP" sz="1400" dirty="0"/>
              <a:t>R8</a:t>
            </a:r>
            <a:r>
              <a:rPr kumimoji="1" lang="ja-JP" altLang="en-US" sz="1400" dirty="0"/>
              <a:t>資源自律経済確立）</a:t>
            </a:r>
          </a:p>
        </p:txBody>
      </p:sp>
      <p:graphicFrame>
        <p:nvGraphicFramePr>
          <p:cNvPr id="10" name="表 9"/>
          <p:cNvGraphicFramePr>
            <a:graphicFrameLocks noGrp="1"/>
          </p:cNvGraphicFramePr>
          <p:nvPr>
            <p:extLst>
              <p:ext uri="{D42A27DB-BD31-4B8C-83A1-F6EECF244321}">
                <p14:modId xmlns:p14="http://schemas.microsoft.com/office/powerpoint/2010/main" val="2099761770"/>
              </p:ext>
            </p:extLst>
          </p:nvPr>
        </p:nvGraphicFramePr>
        <p:xfrm>
          <a:off x="6249144" y="83096"/>
          <a:ext cx="3528392" cy="304800"/>
        </p:xfrm>
        <a:graphic>
          <a:graphicData uri="http://schemas.openxmlformats.org/drawingml/2006/table">
            <a:tbl>
              <a:tblPr firstRow="1" bandRow="1">
                <a:tableStyleId>{5C22544A-7EE6-4342-B048-85BDC9FD1C3A}</a:tableStyleId>
              </a:tblPr>
              <a:tblGrid>
                <a:gridCol w="1660419">
                  <a:extLst>
                    <a:ext uri="{9D8B030D-6E8A-4147-A177-3AD203B41FA5}">
                      <a16:colId xmlns:a16="http://schemas.microsoft.com/office/drawing/2014/main" val="20000"/>
                    </a:ext>
                  </a:extLst>
                </a:gridCol>
                <a:gridCol w="1867973">
                  <a:extLst>
                    <a:ext uri="{9D8B030D-6E8A-4147-A177-3AD203B41FA5}">
                      <a16:colId xmlns:a16="http://schemas.microsoft.com/office/drawing/2014/main" val="20001"/>
                    </a:ext>
                  </a:extLst>
                </a:gridCol>
              </a:tblGrid>
              <a:tr h="152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cap="none" spc="0" dirty="0">
                          <a:ln w="0"/>
                          <a:solidFill>
                            <a:schemeClr val="tx1"/>
                          </a:solidFill>
                          <a:effectLst/>
                          <a:latin typeface="+mn-ea"/>
                          <a:ea typeface="+mn-ea"/>
                        </a:rPr>
                        <a:t>　補助金申請額</a:t>
                      </a:r>
                      <a:endParaRPr kumimoji="1" lang="en-US" altLang="ja-JP" sz="1400" b="0" cap="none" spc="0" dirty="0">
                        <a:ln w="0"/>
                        <a:solidFill>
                          <a:schemeClr val="tx1"/>
                        </a:solidFill>
                        <a:effectLst/>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400" b="0" cap="none" spc="0" dirty="0">
                          <a:ln w="0"/>
                          <a:solidFill>
                            <a:schemeClr val="tx1"/>
                          </a:solidFill>
                          <a:effectLst/>
                          <a:latin typeface="+mn-ea"/>
                          <a:ea typeface="+mn-ea"/>
                        </a:rPr>
                        <a:t>00,000,000</a:t>
                      </a:r>
                      <a:r>
                        <a:rPr kumimoji="1" lang="ja-JP" altLang="en-US" sz="1400" b="0" cap="none" spc="0" dirty="0">
                          <a:ln w="0"/>
                          <a:solidFill>
                            <a:schemeClr val="tx1"/>
                          </a:solidFill>
                          <a:effectLst/>
                          <a:latin typeface="+mn-ea"/>
                          <a:ea typeface="+mn-ea"/>
                        </a:rPr>
                        <a:t>円</a:t>
                      </a:r>
                      <a:endParaRPr kumimoji="1" lang="en-US" altLang="ja-JP" sz="1400" b="0" cap="none" spc="0" dirty="0">
                        <a:ln w="0"/>
                        <a:solidFill>
                          <a:schemeClr val="tx1"/>
                        </a:solidFill>
                        <a:effectLst/>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pic>
        <p:nvPicPr>
          <p:cNvPr id="12" name="図 11">
            <a:extLst>
              <a:ext uri="{FF2B5EF4-FFF2-40B4-BE49-F238E27FC236}">
                <a16:creationId xmlns:a16="http://schemas.microsoft.com/office/drawing/2014/main" id="{FF90104F-3232-6F8F-D0FF-34C355CFCDB5}"/>
              </a:ext>
            </a:extLst>
          </p:cNvPr>
          <p:cNvPicPr>
            <a:picLocks noChangeAspect="1"/>
          </p:cNvPicPr>
          <p:nvPr/>
        </p:nvPicPr>
        <p:blipFill>
          <a:blip r:embed="rId3"/>
          <a:stretch>
            <a:fillRect/>
          </a:stretch>
        </p:blipFill>
        <p:spPr>
          <a:xfrm>
            <a:off x="2122368" y="6538618"/>
            <a:ext cx="5998984" cy="3048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5" name="テキスト ボックス 4"/>
          <p:cNvSpPr txBox="1"/>
          <p:nvPr/>
        </p:nvSpPr>
        <p:spPr>
          <a:xfrm>
            <a:off x="668176" y="2600999"/>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以下の視点で、図等も用いてわかりやすく具体的に記載してください。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pPr eaLnBrk="1" fontAlgn="auto" hangingPunct="1">
              <a:spcBef>
                <a:spcPts val="0"/>
              </a:spcBef>
              <a:spcAft>
                <a:spcPts val="0"/>
              </a:spcAft>
              <a:defRPr/>
            </a:pPr>
            <a:r>
              <a:rPr lang="ja-JP" altLang="en-US" sz="1400" dirty="0">
                <a:solidFill>
                  <a:srgbClr val="FF0000"/>
                </a:solidFill>
              </a:rPr>
              <a:t>＊</a:t>
            </a:r>
            <a:r>
              <a:rPr lang="ja-JP" altLang="ja-JP" sz="1400" u="sng" dirty="0">
                <a:solidFill>
                  <a:srgbClr val="FF0000"/>
                </a:solidFill>
              </a:rPr>
              <a:t>本事業費補助金終了後も当該分野のビジネスを自律的に継続する計画となっていること。具体的には、事業終了後の量産化・商用化に向けた具体的な計画（投資規模、実施時期、実施体制等）が示されていること。また、スケール時における収益性や採算性の見通しが示されていること</a:t>
            </a:r>
            <a:endParaRPr lang="en-US" altLang="ja-JP" sz="1400" b="1" u="sng"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marL="133350" indent="-133350" algn="l"/>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p>
        </p:txBody>
      </p:sp>
      <p:sp>
        <p:nvSpPr>
          <p:cNvPr id="9" name="正方形/長方形 8"/>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※3</a:t>
            </a:r>
            <a:r>
              <a:rPr lang="ja-JP" altLang="en-US" sz="1400" dirty="0">
                <a:solidFill>
                  <a:srgbClr val="FF0000"/>
                </a:solidFill>
              </a:rPr>
              <a:t>項目以内にまとめること。</a:t>
            </a:r>
            <a:endParaRPr lang="en-US" altLang="ja-JP" sz="1400" dirty="0">
              <a:solidFill>
                <a:srgbClr val="FF0000"/>
              </a:solidFill>
            </a:endParaRPr>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dirty="0"/>
              <a:t>（６）出口戦略</a:t>
            </a:r>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41CD89A7-01FD-0BCD-F120-500B334FE1CD}"/>
              </a:ext>
            </a:extLst>
          </p:cNvPr>
          <p:cNvSpPr>
            <a:spLocks noGrp="1"/>
          </p:cNvSpPr>
          <p:nvPr>
            <p:ph type="sldNum" sz="quarter" idx="12"/>
          </p:nvPr>
        </p:nvSpPr>
        <p:spPr/>
        <p:txBody>
          <a:bodyPr/>
          <a:lstStyle/>
          <a:p>
            <a:pPr>
              <a:defRPr/>
            </a:pPr>
            <a:fld id="{CA8D4A6D-85F2-41B7-A27E-54BD60322951}" type="slidenum">
              <a:rPr lang="ja-JP" altLang="en-US" smtClean="0"/>
              <a:pPr>
                <a:defRPr/>
              </a:pPr>
              <a:t>9</a:t>
            </a:fld>
            <a:endParaRPr lang="ja-JP" altLang="en-US" dirty="0"/>
          </a:p>
        </p:txBody>
      </p:sp>
      <p:pic>
        <p:nvPicPr>
          <p:cNvPr id="3" name="図 2">
            <a:extLst>
              <a:ext uri="{FF2B5EF4-FFF2-40B4-BE49-F238E27FC236}">
                <a16:creationId xmlns:a16="http://schemas.microsoft.com/office/drawing/2014/main" id="{4B8DD722-C650-D471-ECCB-BF466F308D52}"/>
              </a:ext>
            </a:extLst>
          </p:cNvPr>
          <p:cNvPicPr>
            <a:picLocks noChangeAspect="1"/>
          </p:cNvPicPr>
          <p:nvPr/>
        </p:nvPicPr>
        <p:blipFill>
          <a:blip r:embed="rId2"/>
          <a:stretch>
            <a:fillRect/>
          </a:stretch>
        </p:blipFill>
        <p:spPr>
          <a:xfrm>
            <a:off x="2087439" y="6502566"/>
            <a:ext cx="5998984" cy="304826"/>
          </a:xfrm>
          <a:prstGeom prst="rect">
            <a:avLst/>
          </a:prstGeom>
        </p:spPr>
      </p:pic>
    </p:spTree>
    <p:extLst>
      <p:ext uri="{BB962C8B-B14F-4D97-AF65-F5344CB8AC3E}">
        <p14:creationId xmlns:p14="http://schemas.microsoft.com/office/powerpoint/2010/main" val="586698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28588" y="2204864"/>
            <a:ext cx="9648825" cy="42459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5" name="テキスト ボックス 4"/>
          <p:cNvSpPr txBox="1"/>
          <p:nvPr/>
        </p:nvSpPr>
        <p:spPr>
          <a:xfrm>
            <a:off x="631825" y="2624934"/>
            <a:ext cx="8569647" cy="3609975"/>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以下の視点で、図等も用いてわかりやすく具体的に記載してください。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r>
              <a:rPr lang="ja-JP" altLang="en-US" sz="1400" dirty="0">
                <a:solidFill>
                  <a:srgbClr val="FF0000"/>
                </a:solidFill>
              </a:rPr>
              <a:t>＊</a:t>
            </a:r>
            <a:r>
              <a:rPr lang="ja-JP" altLang="ja-JP" sz="1400" u="sng" dirty="0">
                <a:solidFill>
                  <a:srgbClr val="FF0000"/>
                </a:solidFill>
              </a:rPr>
              <a:t>本事業費補助金における取組が、他の事業者等に対し、自発的な普及の促進に貢献できること</a:t>
            </a:r>
          </a:p>
          <a:p>
            <a:r>
              <a:rPr lang="ja-JP" altLang="en-US" sz="1400" dirty="0">
                <a:solidFill>
                  <a:srgbClr val="FF0000"/>
                </a:solidFill>
              </a:rPr>
              <a:t>＊</a:t>
            </a:r>
            <a:r>
              <a:rPr lang="ja-JP" altLang="ja-JP" sz="1400" u="sng" dirty="0">
                <a:solidFill>
                  <a:srgbClr val="FF0000"/>
                </a:solidFill>
              </a:rPr>
              <a:t>当該取組により市場形成が進展し、類似次号や関連分野への需要拡大が見込まれること</a:t>
            </a:r>
            <a:endParaRPr lang="en-US" altLang="ja-JP" sz="1400" b="1" u="sng"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marL="285750" indent="-285750" eaLnBrk="1" fontAlgn="auto" hangingPunct="1">
              <a:spcBef>
                <a:spcPts val="0"/>
              </a:spcBef>
              <a:spcAft>
                <a:spcPts val="0"/>
              </a:spcAft>
              <a:buFont typeface="Wingdings" panose="05000000000000000000" pitchFamily="2" charset="2"/>
              <a:buChar char="p"/>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28588" y="1101711"/>
            <a:ext cx="9648825" cy="101044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p>
        </p:txBody>
      </p:sp>
      <p:sp>
        <p:nvSpPr>
          <p:cNvPr id="9" name="正方形/長方形 8"/>
          <p:cNvSpPr/>
          <p:nvPr/>
        </p:nvSpPr>
        <p:spPr>
          <a:xfrm>
            <a:off x="1856656" y="116521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※3</a:t>
            </a:r>
            <a:r>
              <a:rPr lang="ja-JP" altLang="en-US" sz="1400" dirty="0">
                <a:solidFill>
                  <a:srgbClr val="FF0000"/>
                </a:solidFill>
              </a:rPr>
              <a:t>項目以内にまとめること。</a:t>
            </a:r>
            <a:endParaRPr lang="en-US" altLang="ja-JP" sz="1400" dirty="0">
              <a:solidFill>
                <a:srgbClr val="FF0000"/>
              </a:solidFill>
            </a:endParaRPr>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dirty="0"/>
              <a:t>（７）</a:t>
            </a:r>
            <a:r>
              <a:rPr lang="zh-TW" altLang="en-US" sz="1600" dirty="0"/>
              <a:t>間接補助事業</a:t>
            </a:r>
            <a:r>
              <a:rPr lang="ja-JP" altLang="en-US" sz="1600" dirty="0"/>
              <a:t>の波及効果</a:t>
            </a:r>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44BE6522-134A-2375-27B8-3AFF47969BC9}"/>
              </a:ext>
            </a:extLst>
          </p:cNvPr>
          <p:cNvSpPr>
            <a:spLocks noGrp="1"/>
          </p:cNvSpPr>
          <p:nvPr>
            <p:ph type="sldNum" sz="quarter" idx="12"/>
          </p:nvPr>
        </p:nvSpPr>
        <p:spPr/>
        <p:txBody>
          <a:bodyPr/>
          <a:lstStyle/>
          <a:p>
            <a:pPr>
              <a:defRPr/>
            </a:pPr>
            <a:fld id="{CA8D4A6D-85F2-41B7-A27E-54BD60322951}" type="slidenum">
              <a:rPr lang="ja-JP" altLang="en-US" smtClean="0"/>
              <a:pPr>
                <a:defRPr/>
              </a:pPr>
              <a:t>10</a:t>
            </a:fld>
            <a:endParaRPr lang="ja-JP" altLang="en-US" dirty="0"/>
          </a:p>
        </p:txBody>
      </p:sp>
      <p:pic>
        <p:nvPicPr>
          <p:cNvPr id="3" name="図 2">
            <a:extLst>
              <a:ext uri="{FF2B5EF4-FFF2-40B4-BE49-F238E27FC236}">
                <a16:creationId xmlns:a16="http://schemas.microsoft.com/office/drawing/2014/main" id="{26D691F6-1363-4170-F9A2-ACC4C8618EBE}"/>
              </a:ext>
            </a:extLst>
          </p:cNvPr>
          <p:cNvPicPr>
            <a:picLocks noChangeAspect="1"/>
          </p:cNvPicPr>
          <p:nvPr/>
        </p:nvPicPr>
        <p:blipFill>
          <a:blip r:embed="rId2"/>
          <a:stretch>
            <a:fillRect/>
          </a:stretch>
        </p:blipFill>
        <p:spPr>
          <a:xfrm>
            <a:off x="2072680" y="6502566"/>
            <a:ext cx="5998984" cy="304826"/>
          </a:xfrm>
          <a:prstGeom prst="rect">
            <a:avLst/>
          </a:prstGeom>
        </p:spPr>
      </p:pic>
    </p:spTree>
    <p:extLst>
      <p:ext uri="{BB962C8B-B14F-4D97-AF65-F5344CB8AC3E}">
        <p14:creationId xmlns:p14="http://schemas.microsoft.com/office/powerpoint/2010/main" val="2841162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１枚</a:t>
            </a:r>
          </a:p>
        </p:txBody>
      </p:sp>
      <p:sp>
        <p:nvSpPr>
          <p:cNvPr id="8" name="テキスト ボックス 7"/>
          <p:cNvSpPr txBox="1"/>
          <p:nvPr/>
        </p:nvSpPr>
        <p:spPr>
          <a:xfrm>
            <a:off x="128586" y="1089998"/>
            <a:ext cx="9648825" cy="349113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r>
              <a:rPr lang="ja-JP" altLang="en-US" sz="1400" dirty="0"/>
              <a:t>　　賃上げに関し</a:t>
            </a: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ja-JP" altLang="en-US" sz="1400" dirty="0"/>
              <a:t>　　取り組み予定：　</a:t>
            </a:r>
            <a:r>
              <a:rPr lang="ja-JP" altLang="en-US" sz="1400" kern="100" dirty="0">
                <a:effectLst/>
                <a:latin typeface="+mn-ea"/>
                <a:ea typeface="+mn-ea"/>
                <a:cs typeface="Times New Roman" panose="02020603050405020304" pitchFamily="18" charset="0"/>
              </a:rPr>
              <a:t> □</a:t>
            </a:r>
            <a:r>
              <a:rPr lang="ja-JP" altLang="en-US" sz="1400" dirty="0"/>
              <a:t>あり（　　　　）％以上、　</a:t>
            </a:r>
            <a:r>
              <a:rPr lang="ja-JP" altLang="en-US" sz="1400" kern="100" dirty="0">
                <a:effectLst/>
                <a:latin typeface="+mn-ea"/>
                <a:ea typeface="+mn-ea"/>
                <a:cs typeface="Times New Roman" panose="02020603050405020304" pitchFamily="18" charset="0"/>
              </a:rPr>
              <a:t> □</a:t>
            </a:r>
            <a:r>
              <a:rPr lang="ja-JP" altLang="en-US" sz="1400" dirty="0"/>
              <a:t>なし</a:t>
            </a: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ja-JP" altLang="en-US" sz="1400" dirty="0"/>
              <a:t>　　　　　　取り組み予定がある場合は、以下のいずれかにチェックをしてください。</a:t>
            </a:r>
            <a:endParaRPr lang="en-US" altLang="ja-JP" sz="1400" dirty="0"/>
          </a:p>
          <a:p>
            <a:pPr marL="629920" indent="-181610" algn="just"/>
            <a:r>
              <a:rPr lang="ja-JP" altLang="en-US" sz="1600" kern="100" dirty="0">
                <a:effectLst/>
                <a:latin typeface="+mn-ea"/>
                <a:ea typeface="+mn-ea"/>
                <a:cs typeface="Times New Roman" panose="02020603050405020304" pitchFamily="18" charset="0"/>
              </a:rPr>
              <a:t>□ </a:t>
            </a:r>
            <a:r>
              <a:rPr lang="ja-JP" altLang="ja-JP" sz="1400" kern="100" dirty="0">
                <a:effectLst/>
                <a:latin typeface="+mn-ea"/>
                <a:ea typeface="+mn-ea"/>
                <a:cs typeface="Times New Roman" panose="02020603050405020304" pitchFamily="18" charset="0"/>
              </a:rPr>
              <a:t>① 令和</a:t>
            </a:r>
            <a:r>
              <a:rPr lang="ja-JP" altLang="en-US" sz="1400" kern="100" dirty="0">
                <a:effectLst/>
                <a:latin typeface="+mn-ea"/>
                <a:ea typeface="+mn-ea"/>
                <a:cs typeface="Times New Roman" panose="02020603050405020304" pitchFamily="18" charset="0"/>
              </a:rPr>
              <a:t>８</a:t>
            </a:r>
            <a:r>
              <a:rPr lang="ja-JP" altLang="ja-JP" sz="1400" kern="100" dirty="0">
                <a:effectLst/>
                <a:latin typeface="+mn-ea"/>
                <a:ea typeface="+mn-ea"/>
                <a:cs typeface="Times New Roman" panose="02020603050405020304" pitchFamily="18" charset="0"/>
              </a:rPr>
              <a:t>年以降に開始する申請者の事業年度において、対前年度比で「給与等受給者一人当たりの平均受給額」を</a:t>
            </a:r>
            <a:endParaRPr lang="en-US" altLang="ja-JP" sz="1400" kern="100" dirty="0">
              <a:effectLst/>
              <a:latin typeface="+mn-ea"/>
              <a:ea typeface="+mn-ea"/>
              <a:cs typeface="Times New Roman" panose="02020603050405020304" pitchFamily="18" charset="0"/>
            </a:endParaRPr>
          </a:p>
          <a:p>
            <a:pPr marL="629920" indent="-181610" algn="just"/>
            <a:r>
              <a:rPr lang="ja-JP" altLang="en-US" sz="1400" kern="100" dirty="0">
                <a:latin typeface="+mn-ea"/>
                <a:ea typeface="+mn-ea"/>
                <a:cs typeface="Times New Roman" panose="02020603050405020304" pitchFamily="18" charset="0"/>
              </a:rPr>
              <a:t>　　　　　</a:t>
            </a:r>
            <a:r>
              <a:rPr lang="en-US" altLang="ja-JP" sz="1400" kern="100" dirty="0">
                <a:effectLst/>
                <a:latin typeface="+mn-ea"/>
                <a:ea typeface="+mn-ea"/>
                <a:cs typeface="Times New Roman" panose="02020603050405020304" pitchFamily="18" charset="0"/>
              </a:rPr>
              <a:t>[</a:t>
            </a:r>
            <a:r>
              <a:rPr lang="ja-JP" altLang="ja-JP" sz="1400" kern="100" dirty="0">
                <a:effectLst/>
                <a:latin typeface="+mn-ea"/>
                <a:ea typeface="+mn-ea"/>
                <a:cs typeface="Times New Roman" panose="02020603050405020304" pitchFamily="18" charset="0"/>
              </a:rPr>
              <a:t>大企業：</a:t>
            </a:r>
            <a:r>
              <a:rPr lang="en-US" altLang="ja-JP" sz="1400" kern="100" dirty="0">
                <a:effectLst/>
                <a:latin typeface="+mn-ea"/>
                <a:ea typeface="+mn-ea"/>
                <a:cs typeface="Times New Roman" panose="02020603050405020304" pitchFamily="18" charset="0"/>
              </a:rPr>
              <a:t>3</a:t>
            </a:r>
            <a:r>
              <a:rPr lang="ja-JP" altLang="ja-JP" sz="1400" kern="100" dirty="0">
                <a:effectLst/>
                <a:latin typeface="+mn-ea"/>
                <a:ea typeface="+mn-ea"/>
                <a:cs typeface="Times New Roman" panose="02020603050405020304" pitchFamily="18" charset="0"/>
              </a:rPr>
              <a:t>％・中小企業： </a:t>
            </a:r>
            <a:r>
              <a:rPr lang="en-US" altLang="ja-JP" sz="1400" kern="100" dirty="0">
                <a:effectLst/>
                <a:latin typeface="+mn-ea"/>
                <a:ea typeface="+mn-ea"/>
                <a:cs typeface="Times New Roman" panose="02020603050405020304" pitchFamily="18" charset="0"/>
              </a:rPr>
              <a:t>1.5</a:t>
            </a:r>
            <a:r>
              <a:rPr lang="ja-JP" altLang="ja-JP" sz="1400" kern="100" dirty="0">
                <a:effectLst/>
                <a:latin typeface="+mn-ea"/>
                <a:ea typeface="+mn-ea"/>
                <a:cs typeface="Times New Roman" panose="02020603050405020304" pitchFamily="18" charset="0"/>
              </a:rPr>
              <a:t>％</a:t>
            </a:r>
            <a:r>
              <a:rPr lang="en-US" altLang="ja-JP" sz="1400" kern="100" dirty="0">
                <a:effectLst/>
                <a:latin typeface="+mn-ea"/>
                <a:ea typeface="+mn-ea"/>
                <a:cs typeface="Times New Roman" panose="02020603050405020304" pitchFamily="18" charset="0"/>
              </a:rPr>
              <a:t>]</a:t>
            </a:r>
            <a:r>
              <a:rPr lang="ja-JP" altLang="ja-JP" sz="1400" kern="100" dirty="0">
                <a:effectLst/>
                <a:latin typeface="+mn-ea"/>
                <a:ea typeface="+mn-ea"/>
                <a:cs typeface="Times New Roman" panose="02020603050405020304" pitchFamily="18" charset="0"/>
              </a:rPr>
              <a:t>以上増加させる旨を従業員に表明していること。</a:t>
            </a:r>
            <a:endParaRPr lang="en-US" altLang="ja-JP" sz="1400" kern="100" dirty="0">
              <a:effectLst/>
              <a:latin typeface="+mn-ea"/>
              <a:ea typeface="+mn-ea"/>
              <a:cs typeface="Times New Roman" panose="02020603050405020304" pitchFamily="18" charset="0"/>
            </a:endParaRPr>
          </a:p>
          <a:p>
            <a:pPr marL="629920" indent="-181610" algn="just"/>
            <a:endParaRPr lang="ja-JP" altLang="ja-JP" sz="1200" kern="100" dirty="0">
              <a:effectLst/>
              <a:latin typeface="+mn-ea"/>
              <a:ea typeface="+mn-ea"/>
              <a:cs typeface="Times New Roman" panose="02020603050405020304" pitchFamily="18" charset="0"/>
            </a:endParaRPr>
          </a:p>
          <a:p>
            <a:pPr marL="629920" indent="-181610" algn="just"/>
            <a:r>
              <a:rPr lang="ja-JP" altLang="en-US" sz="1600" kern="100" dirty="0">
                <a:effectLst/>
                <a:latin typeface="+mn-ea"/>
                <a:ea typeface="+mn-ea"/>
                <a:cs typeface="Times New Roman" panose="02020603050405020304" pitchFamily="18" charset="0"/>
              </a:rPr>
              <a:t>□</a:t>
            </a:r>
            <a:r>
              <a:rPr lang="ja-JP" altLang="en-US" sz="1200" kern="100" dirty="0">
                <a:effectLst/>
                <a:latin typeface="+mn-ea"/>
                <a:ea typeface="+mn-ea"/>
                <a:cs typeface="Times New Roman" panose="02020603050405020304" pitchFamily="18" charset="0"/>
              </a:rPr>
              <a:t> </a:t>
            </a:r>
            <a:r>
              <a:rPr lang="ja-JP" altLang="ja-JP" sz="1400" kern="100" dirty="0">
                <a:effectLst/>
                <a:latin typeface="+mn-ea"/>
                <a:ea typeface="+mn-ea"/>
                <a:cs typeface="Times New Roman" panose="02020603050405020304" pitchFamily="18" charset="0"/>
              </a:rPr>
              <a:t>② 令和</a:t>
            </a:r>
            <a:r>
              <a:rPr lang="ja-JP" altLang="en-US" sz="1400" kern="100" dirty="0">
                <a:effectLst/>
                <a:latin typeface="+mn-ea"/>
                <a:ea typeface="+mn-ea"/>
                <a:cs typeface="Times New Roman" panose="02020603050405020304" pitchFamily="18" charset="0"/>
              </a:rPr>
              <a:t>８</a:t>
            </a:r>
            <a:r>
              <a:rPr lang="ja-JP" altLang="ja-JP" sz="1400" kern="100" dirty="0">
                <a:effectLst/>
                <a:latin typeface="+mn-ea"/>
                <a:ea typeface="+mn-ea"/>
                <a:cs typeface="Times New Roman" panose="02020603050405020304" pitchFamily="18" charset="0"/>
              </a:rPr>
              <a:t>年以降の暦年において、対前年比で「給与等受給者一人当たりの平均受給額」を</a:t>
            </a:r>
            <a:endParaRPr lang="en-US" altLang="ja-JP" sz="1400" kern="100" dirty="0">
              <a:effectLst/>
              <a:latin typeface="+mn-ea"/>
              <a:ea typeface="+mn-ea"/>
              <a:cs typeface="Times New Roman" panose="02020603050405020304" pitchFamily="18" charset="0"/>
            </a:endParaRPr>
          </a:p>
          <a:p>
            <a:pPr marL="629920" indent="-181610" algn="just"/>
            <a:r>
              <a:rPr lang="ja-JP" altLang="en-US" sz="1400" kern="100" dirty="0">
                <a:latin typeface="+mn-ea"/>
                <a:ea typeface="+mn-ea"/>
                <a:cs typeface="Times New Roman" panose="02020603050405020304" pitchFamily="18" charset="0"/>
              </a:rPr>
              <a:t>　　　　　</a:t>
            </a:r>
            <a:r>
              <a:rPr lang="en-US" altLang="ja-JP" sz="1400" kern="100" dirty="0">
                <a:effectLst/>
                <a:latin typeface="+mn-ea"/>
                <a:ea typeface="+mn-ea"/>
                <a:cs typeface="Times New Roman" panose="02020603050405020304" pitchFamily="18" charset="0"/>
              </a:rPr>
              <a:t>[</a:t>
            </a:r>
            <a:r>
              <a:rPr lang="ja-JP" altLang="ja-JP" sz="1400" kern="100" dirty="0">
                <a:effectLst/>
                <a:latin typeface="+mn-ea"/>
                <a:ea typeface="+mn-ea"/>
                <a:cs typeface="Times New Roman" panose="02020603050405020304" pitchFamily="18" charset="0"/>
              </a:rPr>
              <a:t>大企業：</a:t>
            </a:r>
            <a:r>
              <a:rPr lang="en-US" altLang="ja-JP" sz="1400" kern="100" dirty="0">
                <a:effectLst/>
                <a:latin typeface="+mn-ea"/>
                <a:ea typeface="+mn-ea"/>
                <a:cs typeface="Times New Roman" panose="02020603050405020304" pitchFamily="18" charset="0"/>
              </a:rPr>
              <a:t>3</a:t>
            </a:r>
            <a:r>
              <a:rPr lang="ja-JP" altLang="ja-JP" sz="1400" kern="100" dirty="0">
                <a:effectLst/>
                <a:latin typeface="+mn-ea"/>
                <a:ea typeface="+mn-ea"/>
                <a:cs typeface="Times New Roman" panose="02020603050405020304" pitchFamily="18" charset="0"/>
              </a:rPr>
              <a:t>％・中小企業：</a:t>
            </a:r>
            <a:r>
              <a:rPr lang="en-US" altLang="ja-JP" sz="1400" kern="100" dirty="0">
                <a:effectLst/>
                <a:latin typeface="+mn-ea"/>
                <a:ea typeface="+mn-ea"/>
                <a:cs typeface="Times New Roman" panose="02020603050405020304" pitchFamily="18" charset="0"/>
              </a:rPr>
              <a:t>1.5</a:t>
            </a:r>
            <a:r>
              <a:rPr lang="ja-JP" altLang="ja-JP" sz="1400" kern="100" dirty="0">
                <a:effectLst/>
                <a:latin typeface="+mn-ea"/>
                <a:ea typeface="+mn-ea"/>
                <a:cs typeface="Times New Roman" panose="02020603050405020304" pitchFamily="18" charset="0"/>
              </a:rPr>
              <a:t>％</a:t>
            </a:r>
            <a:r>
              <a:rPr lang="en-US" altLang="ja-JP" sz="1400" kern="100" dirty="0">
                <a:effectLst/>
                <a:latin typeface="+mn-ea"/>
                <a:ea typeface="+mn-ea"/>
                <a:cs typeface="Times New Roman" panose="02020603050405020304" pitchFamily="18" charset="0"/>
              </a:rPr>
              <a:t>]</a:t>
            </a:r>
            <a:r>
              <a:rPr lang="ja-JP" altLang="ja-JP" sz="1400" kern="100" dirty="0">
                <a:effectLst/>
                <a:latin typeface="+mn-ea"/>
                <a:ea typeface="+mn-ea"/>
                <a:cs typeface="Times New Roman" panose="02020603050405020304" pitchFamily="18" charset="0"/>
              </a:rPr>
              <a:t>以上増加させる旨を従業員に表明していること。</a:t>
            </a:r>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ja-JP" altLang="en-US" sz="1400" dirty="0"/>
              <a:t>　　　　</a:t>
            </a:r>
            <a:endParaRPr lang="en-US" altLang="ja-JP" sz="1400" dirty="0"/>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r>
              <a:rPr lang="en-US" altLang="ja-JP" sz="1400" dirty="0">
                <a:solidFill>
                  <a:srgbClr val="FF0000"/>
                </a:solidFill>
              </a:rPr>
              <a:t>※</a:t>
            </a:r>
            <a:r>
              <a:rPr lang="ja-JP" altLang="ja-JP" sz="1400" dirty="0">
                <a:solidFill>
                  <a:srgbClr val="FF0000"/>
                </a:solidFill>
              </a:rPr>
              <a:t>大企業は</a:t>
            </a:r>
            <a:r>
              <a:rPr lang="en-US" altLang="ja-JP" sz="1400" dirty="0">
                <a:solidFill>
                  <a:srgbClr val="FF0000"/>
                </a:solidFill>
              </a:rPr>
              <a:t>3</a:t>
            </a:r>
            <a:r>
              <a:rPr lang="ja-JP" altLang="ja-JP" sz="1400" dirty="0">
                <a:solidFill>
                  <a:srgbClr val="FF0000"/>
                </a:solidFill>
              </a:rPr>
              <a:t>％以上、中小企業等は</a:t>
            </a:r>
            <a:r>
              <a:rPr lang="en-US" altLang="ja-JP" sz="1400" dirty="0">
                <a:solidFill>
                  <a:srgbClr val="FF0000"/>
                </a:solidFill>
              </a:rPr>
              <a:t>1.5</a:t>
            </a:r>
            <a:r>
              <a:rPr lang="ja-JP" altLang="ja-JP" sz="1400" dirty="0">
                <a:solidFill>
                  <a:srgbClr val="FF0000"/>
                </a:solidFill>
              </a:rPr>
              <a:t>％以上の賃上げに取り組む予定があるか。</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dirty="0"/>
              <a:t>（８）賃上げに関する取組</a:t>
            </a:r>
            <a:r>
              <a:rPr lang="en-US" altLang="ja-JP" sz="1600" dirty="0"/>
              <a:t>※</a:t>
            </a:r>
            <a:endParaRPr lang="ja-JP" altLang="en-US" sz="1600" dirty="0"/>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E8543DC-CC75-C792-E1E4-594375AE14BA}"/>
              </a:ext>
            </a:extLst>
          </p:cNvPr>
          <p:cNvSpPr>
            <a:spLocks noGrp="1"/>
          </p:cNvSpPr>
          <p:nvPr>
            <p:ph type="sldNum" sz="quarter" idx="12"/>
          </p:nvPr>
        </p:nvSpPr>
        <p:spPr/>
        <p:txBody>
          <a:bodyPr/>
          <a:lstStyle/>
          <a:p>
            <a:pPr>
              <a:defRPr/>
            </a:pPr>
            <a:fld id="{CA8D4A6D-85F2-41B7-A27E-54BD60322951}" type="slidenum">
              <a:rPr lang="ja-JP" altLang="en-US" smtClean="0"/>
              <a:pPr>
                <a:defRPr/>
              </a:pPr>
              <a:t>11</a:t>
            </a:fld>
            <a:endParaRPr lang="ja-JP" altLang="en-US" dirty="0"/>
          </a:p>
        </p:txBody>
      </p:sp>
      <p:pic>
        <p:nvPicPr>
          <p:cNvPr id="3" name="図 2">
            <a:extLst>
              <a:ext uri="{FF2B5EF4-FFF2-40B4-BE49-F238E27FC236}">
                <a16:creationId xmlns:a16="http://schemas.microsoft.com/office/drawing/2014/main" id="{A7735E8C-4AEA-F9F9-AD31-C7FE834E1D6B}"/>
              </a:ext>
            </a:extLst>
          </p:cNvPr>
          <p:cNvPicPr>
            <a:picLocks noChangeAspect="1"/>
          </p:cNvPicPr>
          <p:nvPr/>
        </p:nvPicPr>
        <p:blipFill>
          <a:blip r:embed="rId2"/>
          <a:stretch>
            <a:fillRect/>
          </a:stretch>
        </p:blipFill>
        <p:spPr>
          <a:xfrm>
            <a:off x="2000672" y="6444939"/>
            <a:ext cx="5998984" cy="304826"/>
          </a:xfrm>
          <a:prstGeom prst="rect">
            <a:avLst/>
          </a:prstGeom>
        </p:spPr>
      </p:pic>
    </p:spTree>
    <p:extLst>
      <p:ext uri="{BB962C8B-B14F-4D97-AF65-F5344CB8AC3E}">
        <p14:creationId xmlns:p14="http://schemas.microsoft.com/office/powerpoint/2010/main" val="4033724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dirty="0">
                <a:solidFill>
                  <a:srgbClr val="FF0000"/>
                </a:solidFill>
                <a:latin typeface="Meiryo UI" panose="020B0604030504040204" pitchFamily="50" charset="-128"/>
                <a:ea typeface="Meiryo UI" panose="020B0604030504040204" pitchFamily="50" charset="-128"/>
              </a:rPr>
              <a:t>1</a:t>
            </a:r>
            <a:r>
              <a:rPr lang="ja-JP" altLang="en-US" sz="1200" b="1" dirty="0">
                <a:solidFill>
                  <a:srgbClr val="FF0000"/>
                </a:solidFill>
                <a:latin typeface="Meiryo UI" panose="020B0604030504040204" pitchFamily="50" charset="-128"/>
                <a:ea typeface="Meiryo UI" panose="020B0604030504040204" pitchFamily="50" charset="-128"/>
              </a:rPr>
              <a:t>枚</a:t>
            </a:r>
          </a:p>
        </p:txBody>
      </p:sp>
      <p:sp>
        <p:nvSpPr>
          <p:cNvPr id="8" name="テキスト ボックス 7"/>
          <p:cNvSpPr txBox="1"/>
          <p:nvPr/>
        </p:nvSpPr>
        <p:spPr>
          <a:xfrm>
            <a:off x="128586" y="1089998"/>
            <a:ext cx="9648825" cy="349113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r>
              <a:rPr lang="ja-JP" altLang="en-US" sz="1400" dirty="0"/>
              <a:t>　　地域未来牽引企業に関し</a:t>
            </a: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ja-JP" altLang="en-US" sz="1400" dirty="0"/>
              <a:t>　　取り組み：　</a:t>
            </a:r>
            <a:r>
              <a:rPr lang="ja-JP" altLang="en-US" sz="1400" kern="100" dirty="0">
                <a:effectLst/>
                <a:latin typeface="+mn-ea"/>
                <a:ea typeface="+mn-ea"/>
                <a:cs typeface="Times New Roman" panose="02020603050405020304" pitchFamily="18" charset="0"/>
              </a:rPr>
              <a:t> □</a:t>
            </a:r>
            <a:r>
              <a:rPr lang="ja-JP" altLang="en-US" sz="1400" dirty="0"/>
              <a:t>あり　　</a:t>
            </a:r>
            <a:r>
              <a:rPr lang="ja-JP" altLang="en-US" sz="1400" kern="100" dirty="0">
                <a:effectLst/>
                <a:latin typeface="+mn-ea"/>
                <a:ea typeface="+mn-ea"/>
                <a:cs typeface="Times New Roman" panose="02020603050405020304" pitchFamily="18" charset="0"/>
              </a:rPr>
              <a:t>□</a:t>
            </a:r>
            <a:r>
              <a:rPr lang="ja-JP" altLang="en-US" sz="1400" dirty="0"/>
              <a:t>なし</a:t>
            </a: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ja-JP" altLang="en-US" sz="1400" dirty="0"/>
              <a:t>　　　　　　取り組みがある場合は、該当するものにチェックをしてください。</a:t>
            </a:r>
            <a:endParaRPr lang="en-US" altLang="ja-JP" sz="1400" dirty="0"/>
          </a:p>
          <a:p>
            <a:pPr eaLnBrk="1" fontAlgn="auto" hangingPunct="1">
              <a:spcBef>
                <a:spcPts val="0"/>
              </a:spcBef>
              <a:spcAft>
                <a:spcPts val="0"/>
              </a:spcAft>
              <a:defRPr/>
            </a:pPr>
            <a:endParaRPr lang="en-US" altLang="ja-JP" sz="1400" dirty="0"/>
          </a:p>
          <a:p>
            <a:pPr marL="629920" indent="-181610" algn="just"/>
            <a:r>
              <a:rPr lang="ja-JP" altLang="en-US" sz="1400" kern="100" dirty="0">
                <a:effectLst/>
                <a:latin typeface="+mn-ea"/>
                <a:ea typeface="+mn-ea"/>
                <a:cs typeface="Times New Roman" panose="02020603050405020304" pitchFamily="18" charset="0"/>
              </a:rPr>
              <a:t>□ </a:t>
            </a:r>
            <a:r>
              <a:rPr lang="ja-JP" altLang="ja-JP" sz="1400" dirty="0">
                <a:effectLst/>
                <a:latin typeface="+mn-ea"/>
                <a:ea typeface="+mn-ea"/>
                <a:cs typeface="Times New Roman" panose="02020603050405020304" pitchFamily="18" charset="0"/>
              </a:rPr>
              <a:t>地域未来牽引企業としての「目標」を経済産業省に提出している事業者</a:t>
            </a:r>
            <a:endParaRPr lang="en-US" altLang="ja-JP" sz="1400" kern="100" dirty="0">
              <a:effectLst/>
              <a:latin typeface="+mn-ea"/>
              <a:ea typeface="+mn-ea"/>
              <a:cs typeface="Times New Roman" panose="02020603050405020304" pitchFamily="18" charset="0"/>
            </a:endParaRPr>
          </a:p>
          <a:p>
            <a:pPr marL="629920" indent="-181610" algn="just"/>
            <a:endParaRPr lang="ja-JP" altLang="ja-JP" sz="1400" kern="100" dirty="0">
              <a:effectLst/>
              <a:latin typeface="+mn-ea"/>
              <a:ea typeface="+mn-ea"/>
              <a:cs typeface="Times New Roman" panose="02020603050405020304" pitchFamily="18" charset="0"/>
            </a:endParaRPr>
          </a:p>
          <a:p>
            <a:pPr marL="629920" indent="-181610" algn="just"/>
            <a:r>
              <a:rPr lang="ja-JP" altLang="en-US" sz="1400" kern="100" dirty="0">
                <a:effectLst/>
                <a:latin typeface="+mn-ea"/>
                <a:ea typeface="+mn-ea"/>
                <a:cs typeface="Times New Roman" panose="02020603050405020304" pitchFamily="18" charset="0"/>
              </a:rPr>
              <a:t>□ </a:t>
            </a:r>
            <a:r>
              <a:rPr lang="ja-JP" altLang="ja-JP" sz="1400" dirty="0">
                <a:effectLst/>
                <a:latin typeface="+mn-ea"/>
                <a:ea typeface="+mn-ea"/>
                <a:cs typeface="Times New Roman" panose="02020603050405020304" pitchFamily="18" charset="0"/>
              </a:rPr>
              <a:t>地域未来投資促進法に基づく地域経済牽引事業計画（公募締切日が当該計画の実施期間であるものに限る）を作成し、都道府県からの承認を受けている事業者</a:t>
            </a:r>
            <a:endParaRPr lang="en-US" altLang="ja-JP" sz="1400" dirty="0">
              <a:latin typeface="+mn-ea"/>
              <a:ea typeface="+mn-ea"/>
            </a:endParaRPr>
          </a:p>
          <a:p>
            <a:pPr eaLnBrk="1" fontAlgn="auto" hangingPunct="1">
              <a:spcBef>
                <a:spcPts val="0"/>
              </a:spcBef>
              <a:spcAft>
                <a:spcPts val="0"/>
              </a:spcAft>
              <a:defRPr/>
            </a:pPr>
            <a:r>
              <a:rPr lang="ja-JP" altLang="en-US" sz="1400" dirty="0"/>
              <a:t>　　　　</a:t>
            </a:r>
            <a:endParaRPr lang="en-US" altLang="ja-JP" sz="1400" dirty="0"/>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p:txBody>
      </p:sp>
      <p:sp>
        <p:nvSpPr>
          <p:cNvPr id="10" name="正方形/長方形 9">
            <a:extLst>
              <a:ext uri="{FF2B5EF4-FFF2-40B4-BE49-F238E27FC236}">
                <a16:creationId xmlns:a16="http://schemas.microsoft.com/office/drawing/2014/main" id="{26EF5F4E-0658-42C4-97A7-E3942D2407DE}"/>
              </a:ext>
            </a:extLst>
          </p:cNvPr>
          <p:cNvSpPr/>
          <p:nvPr/>
        </p:nvSpPr>
        <p:spPr>
          <a:xfrm>
            <a:off x="-124726" y="647026"/>
            <a:ext cx="8246078" cy="338554"/>
          </a:xfrm>
          <a:prstGeom prst="rect">
            <a:avLst/>
          </a:prstGeom>
        </p:spPr>
        <p:txBody>
          <a:bodyPr wrap="square">
            <a:spAutoFit/>
          </a:bodyPr>
          <a:lstStyle/>
          <a:p>
            <a:r>
              <a:rPr lang="ja-JP" altLang="en-US" sz="1600" dirty="0"/>
              <a:t>（９）地域未来牽引企業</a:t>
            </a:r>
          </a:p>
        </p:txBody>
      </p:sp>
      <p:sp>
        <p:nvSpPr>
          <p:cNvPr id="11" name="タイトル 1">
            <a:extLst>
              <a:ext uri="{FF2B5EF4-FFF2-40B4-BE49-F238E27FC236}">
                <a16:creationId xmlns:a16="http://schemas.microsoft.com/office/drawing/2014/main" id="{9D1522CD-A64E-49B3-B091-ED788AA8A74A}"/>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1B06AE3-4D2B-F38B-FC73-7BD332C3395A}"/>
              </a:ext>
            </a:extLst>
          </p:cNvPr>
          <p:cNvSpPr>
            <a:spLocks noGrp="1"/>
          </p:cNvSpPr>
          <p:nvPr>
            <p:ph type="sldNum" sz="quarter" idx="12"/>
          </p:nvPr>
        </p:nvSpPr>
        <p:spPr/>
        <p:txBody>
          <a:bodyPr/>
          <a:lstStyle/>
          <a:p>
            <a:pPr>
              <a:defRPr/>
            </a:pPr>
            <a:fld id="{CA8D4A6D-85F2-41B7-A27E-54BD60322951}" type="slidenum">
              <a:rPr lang="ja-JP" altLang="en-US" smtClean="0"/>
              <a:pPr>
                <a:defRPr/>
              </a:pPr>
              <a:t>12</a:t>
            </a:fld>
            <a:endParaRPr lang="ja-JP" altLang="en-US" dirty="0"/>
          </a:p>
        </p:txBody>
      </p:sp>
      <p:pic>
        <p:nvPicPr>
          <p:cNvPr id="3" name="図 2">
            <a:extLst>
              <a:ext uri="{FF2B5EF4-FFF2-40B4-BE49-F238E27FC236}">
                <a16:creationId xmlns:a16="http://schemas.microsoft.com/office/drawing/2014/main" id="{629CD88C-DD09-E55D-DF17-113D5FAA4B99}"/>
              </a:ext>
            </a:extLst>
          </p:cNvPr>
          <p:cNvPicPr>
            <a:picLocks noChangeAspect="1"/>
          </p:cNvPicPr>
          <p:nvPr/>
        </p:nvPicPr>
        <p:blipFill>
          <a:blip r:embed="rId2"/>
          <a:stretch>
            <a:fillRect/>
          </a:stretch>
        </p:blipFill>
        <p:spPr>
          <a:xfrm>
            <a:off x="1953506" y="6513486"/>
            <a:ext cx="5998984" cy="304826"/>
          </a:xfrm>
          <a:prstGeom prst="rect">
            <a:avLst/>
          </a:prstGeom>
        </p:spPr>
      </p:pic>
    </p:spTree>
    <p:extLst>
      <p:ext uri="{BB962C8B-B14F-4D97-AF65-F5344CB8AC3E}">
        <p14:creationId xmlns:p14="http://schemas.microsoft.com/office/powerpoint/2010/main" val="3766934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FF422-C83F-CA32-F367-EB1D14BB1D6F}"/>
            </a:ext>
          </a:extLst>
        </p:cNvPr>
        <p:cNvGrpSpPr/>
        <p:nvPr/>
      </p:nvGrpSpPr>
      <p:grpSpPr>
        <a:xfrm>
          <a:off x="0" y="0"/>
          <a:ext cx="0" cy="0"/>
          <a:chOff x="0" y="0"/>
          <a:chExt cx="0" cy="0"/>
        </a:xfrm>
      </p:grpSpPr>
      <p:sp>
        <p:nvSpPr>
          <p:cNvPr id="7" name="タイトル 1">
            <a:extLst>
              <a:ext uri="{FF2B5EF4-FFF2-40B4-BE49-F238E27FC236}">
                <a16:creationId xmlns:a16="http://schemas.microsoft.com/office/drawing/2014/main" id="{AD54A313-D5CD-2502-8581-3182453D2ED1}"/>
              </a:ext>
            </a:extLst>
          </p:cNvPr>
          <p:cNvSpPr txBox="1">
            <a:spLocks/>
          </p:cNvSpPr>
          <p:nvPr/>
        </p:nvSpPr>
        <p:spPr bwMode="auto">
          <a:xfrm>
            <a:off x="8877989" y="81756"/>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dirty="0">
                <a:solidFill>
                  <a:srgbClr val="FF0000"/>
                </a:solidFill>
                <a:latin typeface="Meiryo UI" panose="020B0604030504040204" pitchFamily="50" charset="-128"/>
                <a:ea typeface="Meiryo UI" panose="020B0604030504040204" pitchFamily="50" charset="-128"/>
              </a:rPr>
              <a:t>1</a:t>
            </a:r>
            <a:r>
              <a:rPr lang="ja-JP" altLang="en-US" sz="1200" b="1" dirty="0">
                <a:solidFill>
                  <a:srgbClr val="FF0000"/>
                </a:solidFill>
                <a:latin typeface="Meiryo UI" panose="020B0604030504040204" pitchFamily="50" charset="-128"/>
                <a:ea typeface="Meiryo UI" panose="020B0604030504040204" pitchFamily="50" charset="-128"/>
              </a:rPr>
              <a:t>枚</a:t>
            </a:r>
          </a:p>
        </p:txBody>
      </p:sp>
      <p:sp>
        <p:nvSpPr>
          <p:cNvPr id="8" name="テキスト ボックス 7">
            <a:extLst>
              <a:ext uri="{FF2B5EF4-FFF2-40B4-BE49-F238E27FC236}">
                <a16:creationId xmlns:a16="http://schemas.microsoft.com/office/drawing/2014/main" id="{3A689314-A164-2BF4-BB08-4A604F6D6DED}"/>
              </a:ext>
            </a:extLst>
          </p:cNvPr>
          <p:cNvSpPr txBox="1"/>
          <p:nvPr/>
        </p:nvSpPr>
        <p:spPr>
          <a:xfrm>
            <a:off x="128586" y="1089998"/>
            <a:ext cx="9648825" cy="3491130"/>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r>
              <a:rPr lang="ja-JP" altLang="en-US" sz="1400" dirty="0"/>
              <a:t>　　循環経済に関する関係閣僚会議で取り上げられた素材・製品を対象とする取組であること。</a:t>
            </a: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r>
              <a:rPr lang="en-US" altLang="ja-JP" sz="1400" dirty="0"/>
              <a:t>	</a:t>
            </a:r>
            <a:r>
              <a:rPr lang="ja-JP" altLang="en-US" sz="1400" dirty="0"/>
              <a:t>該当：　</a:t>
            </a:r>
            <a:r>
              <a:rPr lang="ja-JP" altLang="en-US" sz="1400" kern="100" dirty="0">
                <a:effectLst/>
                <a:latin typeface="+mn-ea"/>
                <a:ea typeface="+mn-ea"/>
                <a:cs typeface="Times New Roman" panose="02020603050405020304" pitchFamily="18" charset="0"/>
              </a:rPr>
              <a:t> □</a:t>
            </a:r>
            <a:r>
              <a:rPr lang="ja-JP" altLang="en-US" sz="1400" dirty="0"/>
              <a:t>あり　　</a:t>
            </a:r>
            <a:r>
              <a:rPr lang="ja-JP" altLang="en-US" sz="1400" kern="100" dirty="0">
                <a:effectLst/>
                <a:latin typeface="+mn-ea"/>
                <a:ea typeface="+mn-ea"/>
                <a:cs typeface="Times New Roman" panose="02020603050405020304" pitchFamily="18" charset="0"/>
              </a:rPr>
              <a:t>□</a:t>
            </a:r>
            <a:r>
              <a:rPr lang="ja-JP" altLang="en-US" sz="1400" dirty="0"/>
              <a:t>なし</a:t>
            </a:r>
            <a:endParaRPr lang="en-US" altLang="ja-JP" sz="1400" dirty="0"/>
          </a:p>
          <a:p>
            <a:pPr eaLnBrk="1" fontAlgn="auto" hangingPunct="1">
              <a:spcBef>
                <a:spcPts val="0"/>
              </a:spcBef>
              <a:spcAft>
                <a:spcPts val="0"/>
              </a:spcAft>
              <a:defRPr/>
            </a:pPr>
            <a:r>
              <a:rPr lang="en-US" altLang="ja-JP" sz="1400" dirty="0"/>
              <a:t>	</a:t>
            </a:r>
            <a:r>
              <a:rPr lang="ja-JP" altLang="en-US" sz="1400" dirty="0"/>
              <a:t>具体の素材・製品：○○　　　　</a:t>
            </a:r>
            <a:endParaRPr lang="en-US" altLang="ja-JP" sz="1400" dirty="0"/>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a:p>
            <a:pPr eaLnBrk="1" fontAlgn="auto" hangingPunct="1">
              <a:spcBef>
                <a:spcPts val="0"/>
              </a:spcBef>
              <a:spcAft>
                <a:spcPts val="0"/>
              </a:spcAft>
              <a:defRPr/>
            </a:pPr>
            <a:endParaRPr lang="en-US" altLang="ja-JP" sz="1400" dirty="0"/>
          </a:p>
        </p:txBody>
      </p:sp>
      <p:sp>
        <p:nvSpPr>
          <p:cNvPr id="10" name="正方形/長方形 9">
            <a:extLst>
              <a:ext uri="{FF2B5EF4-FFF2-40B4-BE49-F238E27FC236}">
                <a16:creationId xmlns:a16="http://schemas.microsoft.com/office/drawing/2014/main" id="{EA479ED3-F877-FA3B-4A69-78FC0F4AFB22}"/>
              </a:ext>
            </a:extLst>
          </p:cNvPr>
          <p:cNvSpPr/>
          <p:nvPr/>
        </p:nvSpPr>
        <p:spPr>
          <a:xfrm>
            <a:off x="-124726" y="647026"/>
            <a:ext cx="8246078" cy="338554"/>
          </a:xfrm>
          <a:prstGeom prst="rect">
            <a:avLst/>
          </a:prstGeom>
        </p:spPr>
        <p:txBody>
          <a:bodyPr wrap="square">
            <a:spAutoFit/>
          </a:bodyPr>
          <a:lstStyle/>
          <a:p>
            <a:r>
              <a:rPr lang="ja-JP" altLang="en-US" sz="1600" dirty="0"/>
              <a:t>（１０）その他</a:t>
            </a:r>
          </a:p>
        </p:txBody>
      </p:sp>
      <p:sp>
        <p:nvSpPr>
          <p:cNvPr id="11" name="タイトル 1">
            <a:extLst>
              <a:ext uri="{FF2B5EF4-FFF2-40B4-BE49-F238E27FC236}">
                <a16:creationId xmlns:a16="http://schemas.microsoft.com/office/drawing/2014/main" id="{7E80B92C-3423-BEAD-FF8B-B62D67023C2D}"/>
              </a:ext>
            </a:extLst>
          </p:cNvPr>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A06D72F4-9FAD-F01A-5C9E-234D805CD9DF}"/>
              </a:ext>
            </a:extLst>
          </p:cNvPr>
          <p:cNvSpPr>
            <a:spLocks noGrp="1"/>
          </p:cNvSpPr>
          <p:nvPr>
            <p:ph type="sldNum" sz="quarter" idx="12"/>
          </p:nvPr>
        </p:nvSpPr>
        <p:spPr/>
        <p:txBody>
          <a:bodyPr/>
          <a:lstStyle/>
          <a:p>
            <a:pPr>
              <a:defRPr/>
            </a:pPr>
            <a:fld id="{CA8D4A6D-85F2-41B7-A27E-54BD60322951}" type="slidenum">
              <a:rPr lang="ja-JP" altLang="en-US" smtClean="0"/>
              <a:pPr>
                <a:defRPr/>
              </a:pPr>
              <a:t>13</a:t>
            </a:fld>
            <a:endParaRPr lang="ja-JP" altLang="en-US" dirty="0"/>
          </a:p>
        </p:txBody>
      </p:sp>
      <p:pic>
        <p:nvPicPr>
          <p:cNvPr id="3" name="図 2">
            <a:extLst>
              <a:ext uri="{FF2B5EF4-FFF2-40B4-BE49-F238E27FC236}">
                <a16:creationId xmlns:a16="http://schemas.microsoft.com/office/drawing/2014/main" id="{0C9C2B3A-BD46-726A-36C8-6AEB81FFCD96}"/>
              </a:ext>
            </a:extLst>
          </p:cNvPr>
          <p:cNvPicPr>
            <a:picLocks noChangeAspect="1"/>
          </p:cNvPicPr>
          <p:nvPr/>
        </p:nvPicPr>
        <p:blipFill>
          <a:blip r:embed="rId2"/>
          <a:stretch>
            <a:fillRect/>
          </a:stretch>
        </p:blipFill>
        <p:spPr>
          <a:xfrm>
            <a:off x="1953506" y="6513486"/>
            <a:ext cx="5998984" cy="304826"/>
          </a:xfrm>
          <a:prstGeom prst="rect">
            <a:avLst/>
          </a:prstGeom>
        </p:spPr>
      </p:pic>
    </p:spTree>
    <p:extLst>
      <p:ext uri="{BB962C8B-B14F-4D97-AF65-F5344CB8AC3E}">
        <p14:creationId xmlns:p14="http://schemas.microsoft.com/office/powerpoint/2010/main" val="2618357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dirty="0">
                <a:latin typeface="Meiryo UI" panose="020B0604030504040204" pitchFamily="50" charset="-128"/>
                <a:ea typeface="Meiryo UI" panose="020B0604030504040204" pitchFamily="50" charset="-128"/>
              </a:rPr>
              <a:t>５．年間の実施スケジュール・経費　等</a:t>
            </a:r>
            <a:endParaRPr kumimoji="1" lang="ja-JP" altLang="en-US" dirty="0">
              <a:latin typeface="Meiryo UI" panose="020B0604030504040204" pitchFamily="50" charset="-128"/>
              <a:ea typeface="Meiryo UI" panose="020B0604030504040204" pitchFamily="50" charset="-128"/>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dirty="0">
                <a:solidFill>
                  <a:srgbClr val="FF0000"/>
                </a:solidFill>
                <a:latin typeface="Meiryo UI" panose="020B0604030504040204" pitchFamily="50" charset="-128"/>
                <a:ea typeface="Meiryo UI" panose="020B0604030504040204" pitchFamily="50" charset="-128"/>
              </a:rPr>
              <a:t>1</a:t>
            </a:r>
            <a:r>
              <a:rPr lang="ja-JP" altLang="en-US" sz="1200" b="1" dirty="0">
                <a:solidFill>
                  <a:srgbClr val="FF0000"/>
                </a:solidFill>
                <a:latin typeface="Meiryo UI" panose="020B0604030504040204" pitchFamily="50" charset="-128"/>
                <a:ea typeface="Meiryo UI" panose="020B0604030504040204" pitchFamily="50" charset="-128"/>
              </a:rPr>
              <a:t>枚</a:t>
            </a:r>
          </a:p>
        </p:txBody>
      </p:sp>
      <p:sp>
        <p:nvSpPr>
          <p:cNvPr id="25" name="テキスト ボックス 24"/>
          <p:cNvSpPr txBox="1"/>
          <p:nvPr/>
        </p:nvSpPr>
        <p:spPr>
          <a:xfrm>
            <a:off x="56456" y="3172248"/>
            <a:ext cx="9073008" cy="500137"/>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b="1" dirty="0"/>
              <a:t>補助対象経費及び補助金の配分額</a:t>
            </a:r>
            <a:r>
              <a:rPr kumimoji="1" lang="ja-JP" altLang="en-US" sz="1600" dirty="0"/>
              <a:t>（補助率：</a:t>
            </a:r>
            <a:r>
              <a:rPr kumimoji="1" lang="en-US" altLang="ja-JP" sz="1600" dirty="0"/>
              <a:t>1/3</a:t>
            </a:r>
            <a:r>
              <a:rPr kumimoji="1" lang="ja-JP" altLang="en-US" sz="1600" dirty="0"/>
              <a:t>の場合）</a:t>
            </a:r>
            <a:endParaRPr kumimoji="1" lang="en-US" altLang="ja-JP" sz="1600" dirty="0"/>
          </a:p>
          <a:p>
            <a:r>
              <a:rPr kumimoji="1" lang="en-US" altLang="ja-JP" sz="1050" dirty="0"/>
              <a:t>※</a:t>
            </a:r>
            <a:r>
              <a:rPr kumimoji="1" lang="ja-JP" altLang="en-US" sz="1050" dirty="0"/>
              <a:t>事業期間に応じた年度の配分が分かる表などを作成すること。</a:t>
            </a:r>
            <a:endParaRPr kumimoji="1" lang="en-US" altLang="ja-JP" sz="1050" dirty="0"/>
          </a:p>
        </p:txBody>
      </p:sp>
      <p:sp>
        <p:nvSpPr>
          <p:cNvPr id="28" name="テキスト ボックス 27"/>
          <p:cNvSpPr txBox="1"/>
          <p:nvPr/>
        </p:nvSpPr>
        <p:spPr>
          <a:xfrm>
            <a:off x="83183" y="692696"/>
            <a:ext cx="5157579" cy="338554"/>
          </a:xfrm>
          <a:prstGeom prst="rect">
            <a:avLst/>
          </a:prstGeom>
          <a:noFill/>
        </p:spPr>
        <p:txBody>
          <a:bodyPr wrap="square" rtlCol="0">
            <a:spAutoFit/>
          </a:bodyPr>
          <a:lstStyle/>
          <a:p>
            <a:pPr marL="285750" indent="-285750">
              <a:buFont typeface="Wingdings" panose="05000000000000000000" pitchFamily="2" charset="2"/>
              <a:buChar char="n"/>
            </a:pPr>
            <a:r>
              <a:rPr lang="ja-JP" altLang="en-US" sz="1600" b="1" dirty="0"/>
              <a:t>令和８</a:t>
            </a:r>
            <a:r>
              <a:rPr kumimoji="1" lang="ja-JP" altLang="en-US" sz="1600" b="1" dirty="0"/>
              <a:t>年度事業スケジュール</a:t>
            </a:r>
            <a:endParaRPr kumimoji="1" lang="en-US" altLang="ja-JP" sz="1600" b="1" dirty="0"/>
          </a:p>
        </p:txBody>
      </p:sp>
      <p:cxnSp>
        <p:nvCxnSpPr>
          <p:cNvPr id="29" name="直線矢印コネクタ 28"/>
          <p:cNvCxnSpPr/>
          <p:nvPr/>
        </p:nvCxnSpPr>
        <p:spPr>
          <a:xfrm>
            <a:off x="1620213" y="1899114"/>
            <a:ext cx="78488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0" name="テキスト ボックス 29"/>
          <p:cNvSpPr txBox="1"/>
          <p:nvPr/>
        </p:nvSpPr>
        <p:spPr>
          <a:xfrm>
            <a:off x="1961162" y="1173923"/>
            <a:ext cx="800219" cy="461665"/>
          </a:xfrm>
          <a:prstGeom prst="rect">
            <a:avLst/>
          </a:prstGeom>
          <a:noFill/>
        </p:spPr>
        <p:txBody>
          <a:bodyPr wrap="none" rtlCol="0">
            <a:spAutoFit/>
          </a:bodyPr>
          <a:lstStyle/>
          <a:p>
            <a:pPr algn="ctr"/>
            <a:r>
              <a:rPr kumimoji="1" lang="ja-JP" altLang="en-US" sz="1200" dirty="0">
                <a:cs typeface="メイリオ" panose="020B0604030504040204" pitchFamily="50" charset="-128"/>
              </a:rPr>
              <a:t>３者</a:t>
            </a:r>
            <a:endParaRPr kumimoji="1" lang="en-US" altLang="ja-JP" sz="1200" dirty="0">
              <a:cs typeface="メイリオ" panose="020B0604030504040204" pitchFamily="50" charset="-128"/>
            </a:endParaRPr>
          </a:p>
          <a:p>
            <a:pPr algn="ctr"/>
            <a:r>
              <a:rPr kumimoji="1" lang="ja-JP" altLang="en-US" sz="1200" dirty="0">
                <a:cs typeface="メイリオ" panose="020B0604030504040204" pitchFamily="50" charset="-128"/>
              </a:rPr>
              <a:t>見積依頼</a:t>
            </a:r>
          </a:p>
        </p:txBody>
      </p:sp>
      <p:sp>
        <p:nvSpPr>
          <p:cNvPr id="31" name="テキスト ボックス 30"/>
          <p:cNvSpPr txBox="1"/>
          <p:nvPr/>
        </p:nvSpPr>
        <p:spPr>
          <a:xfrm>
            <a:off x="2798680" y="1362958"/>
            <a:ext cx="492443" cy="276999"/>
          </a:xfrm>
          <a:prstGeom prst="rect">
            <a:avLst/>
          </a:prstGeom>
          <a:noFill/>
        </p:spPr>
        <p:txBody>
          <a:bodyPr wrap="none" rtlCol="0">
            <a:spAutoFit/>
          </a:bodyPr>
          <a:lstStyle/>
          <a:p>
            <a:r>
              <a:rPr kumimoji="1" lang="ja-JP" altLang="en-US" sz="1200" dirty="0">
                <a:cs typeface="メイリオ" panose="020B0604030504040204" pitchFamily="50" charset="-128"/>
              </a:rPr>
              <a:t>発注</a:t>
            </a:r>
          </a:p>
        </p:txBody>
      </p:sp>
      <p:sp>
        <p:nvSpPr>
          <p:cNvPr id="32" name="テキスト ボックス 31"/>
          <p:cNvSpPr txBox="1"/>
          <p:nvPr/>
        </p:nvSpPr>
        <p:spPr>
          <a:xfrm>
            <a:off x="7903152" y="1194321"/>
            <a:ext cx="800219" cy="461665"/>
          </a:xfrm>
          <a:prstGeom prst="rect">
            <a:avLst/>
          </a:prstGeom>
          <a:noFill/>
        </p:spPr>
        <p:txBody>
          <a:bodyPr wrap="none" rtlCol="0">
            <a:spAutoFit/>
          </a:bodyPr>
          <a:lstStyle/>
          <a:p>
            <a:pPr algn="ctr"/>
            <a:r>
              <a:rPr kumimoji="1" lang="ja-JP" altLang="en-US" sz="1200" dirty="0">
                <a:cs typeface="メイリオ" panose="020B0604030504040204" pitchFamily="50" charset="-128"/>
              </a:rPr>
              <a:t>実績報告</a:t>
            </a:r>
            <a:endParaRPr kumimoji="1" lang="en-US" altLang="ja-JP" sz="1200" dirty="0">
              <a:cs typeface="メイリオ" panose="020B0604030504040204" pitchFamily="50" charset="-128"/>
            </a:endParaRPr>
          </a:p>
          <a:p>
            <a:pPr algn="ctr"/>
            <a:r>
              <a:rPr lang="ja-JP" altLang="en-US" sz="1200" dirty="0">
                <a:cs typeface="メイリオ" panose="020B0604030504040204" pitchFamily="50" charset="-128"/>
              </a:rPr>
              <a:t>提出</a:t>
            </a:r>
            <a:endParaRPr kumimoji="1" lang="ja-JP" altLang="en-US" sz="1200" dirty="0">
              <a:cs typeface="メイリオ" panose="020B0604030504040204" pitchFamily="50" charset="-128"/>
            </a:endParaRPr>
          </a:p>
        </p:txBody>
      </p:sp>
      <p:sp>
        <p:nvSpPr>
          <p:cNvPr id="33" name="テキスト ボックス 32"/>
          <p:cNvSpPr txBox="1"/>
          <p:nvPr/>
        </p:nvSpPr>
        <p:spPr>
          <a:xfrm>
            <a:off x="8657218" y="1373158"/>
            <a:ext cx="800219" cy="276999"/>
          </a:xfrm>
          <a:prstGeom prst="rect">
            <a:avLst/>
          </a:prstGeom>
          <a:noFill/>
        </p:spPr>
        <p:txBody>
          <a:bodyPr wrap="none" rtlCol="0">
            <a:spAutoFit/>
          </a:bodyPr>
          <a:lstStyle/>
          <a:p>
            <a:r>
              <a:rPr kumimoji="1" lang="ja-JP" altLang="en-US" sz="1200" dirty="0">
                <a:cs typeface="メイリオ" panose="020B0604030504040204" pitchFamily="50" charset="-128"/>
              </a:rPr>
              <a:t>確定検査</a:t>
            </a:r>
          </a:p>
        </p:txBody>
      </p:sp>
      <p:sp>
        <p:nvSpPr>
          <p:cNvPr id="34" name="テキスト ボックス 33"/>
          <p:cNvSpPr txBox="1"/>
          <p:nvPr/>
        </p:nvSpPr>
        <p:spPr>
          <a:xfrm>
            <a:off x="5221940" y="1388278"/>
            <a:ext cx="492443" cy="276999"/>
          </a:xfrm>
          <a:prstGeom prst="rect">
            <a:avLst/>
          </a:prstGeom>
          <a:noFill/>
        </p:spPr>
        <p:txBody>
          <a:bodyPr wrap="none" rtlCol="0">
            <a:spAutoFit/>
          </a:bodyPr>
          <a:lstStyle/>
          <a:p>
            <a:pPr algn="ctr"/>
            <a:r>
              <a:rPr kumimoji="1" lang="ja-JP" altLang="en-US" sz="1200" dirty="0">
                <a:cs typeface="メイリオ" panose="020B0604030504040204" pitchFamily="50" charset="-128"/>
              </a:rPr>
              <a:t>検収</a:t>
            </a:r>
          </a:p>
        </p:txBody>
      </p:sp>
      <p:sp>
        <p:nvSpPr>
          <p:cNvPr id="35" name="テキスト ボックス 34"/>
          <p:cNvSpPr txBox="1"/>
          <p:nvPr/>
        </p:nvSpPr>
        <p:spPr>
          <a:xfrm>
            <a:off x="1250971" y="1380671"/>
            <a:ext cx="800219" cy="276999"/>
          </a:xfrm>
          <a:prstGeom prst="rect">
            <a:avLst/>
          </a:prstGeom>
          <a:noFill/>
        </p:spPr>
        <p:txBody>
          <a:bodyPr wrap="none" rtlCol="0">
            <a:spAutoFit/>
          </a:bodyPr>
          <a:lstStyle/>
          <a:p>
            <a:r>
              <a:rPr lang="ja-JP" altLang="en-US" sz="1200" dirty="0">
                <a:cs typeface="メイリオ" panose="020B0604030504040204" pitchFamily="50" charset="-128"/>
              </a:rPr>
              <a:t>交付決定</a:t>
            </a:r>
            <a:endParaRPr kumimoji="1" lang="ja-JP" altLang="en-US" sz="1200" dirty="0">
              <a:cs typeface="メイリオ" panose="020B0604030504040204" pitchFamily="50" charset="-128"/>
            </a:endParaRPr>
          </a:p>
        </p:txBody>
      </p:sp>
      <p:sp>
        <p:nvSpPr>
          <p:cNvPr id="36" name="テキスト ボックス 35"/>
          <p:cNvSpPr txBox="1"/>
          <p:nvPr/>
        </p:nvSpPr>
        <p:spPr>
          <a:xfrm>
            <a:off x="6744584" y="2380015"/>
            <a:ext cx="492443" cy="276999"/>
          </a:xfrm>
          <a:prstGeom prst="rect">
            <a:avLst/>
          </a:prstGeom>
          <a:noFill/>
        </p:spPr>
        <p:txBody>
          <a:bodyPr wrap="none" rtlCol="0">
            <a:spAutoFit/>
          </a:bodyPr>
          <a:lstStyle/>
          <a:p>
            <a:pPr algn="ctr"/>
            <a:r>
              <a:rPr kumimoji="1" lang="ja-JP" altLang="en-US" sz="1200" dirty="0">
                <a:cs typeface="メイリオ" panose="020B0604030504040204" pitchFamily="50" charset="-128"/>
              </a:rPr>
              <a:t>検収</a:t>
            </a:r>
          </a:p>
        </p:txBody>
      </p:sp>
      <p:sp>
        <p:nvSpPr>
          <p:cNvPr id="37" name="テキスト ボックス 36"/>
          <p:cNvSpPr txBox="1"/>
          <p:nvPr/>
        </p:nvSpPr>
        <p:spPr>
          <a:xfrm>
            <a:off x="140244" y="1721080"/>
            <a:ext cx="1441420" cy="523220"/>
          </a:xfrm>
          <a:prstGeom prst="rect">
            <a:avLst/>
          </a:prstGeom>
          <a:noFill/>
        </p:spPr>
        <p:txBody>
          <a:bodyPr wrap="none" rtlCol="0">
            <a:spAutoFit/>
          </a:bodyPr>
          <a:lstStyle/>
          <a:p>
            <a:r>
              <a:rPr lang="ja-JP" altLang="en-US" sz="1400" dirty="0">
                <a:cs typeface="メイリオ" panose="020B0604030504040204" pitchFamily="50" charset="-128"/>
              </a:rPr>
              <a:t>実施設計</a:t>
            </a:r>
            <a:endParaRPr lang="en-US" altLang="ja-JP" sz="1400" dirty="0">
              <a:cs typeface="メイリオ" panose="020B0604030504040204" pitchFamily="50" charset="-128"/>
            </a:endParaRPr>
          </a:p>
          <a:p>
            <a:r>
              <a:rPr kumimoji="1" lang="ja-JP" altLang="en-US" sz="1400" dirty="0">
                <a:cs typeface="メイリオ" panose="020B0604030504040204" pitchFamily="50" charset="-128"/>
              </a:rPr>
              <a:t>（＊＊設計社）</a:t>
            </a:r>
          </a:p>
        </p:txBody>
      </p:sp>
      <p:sp>
        <p:nvSpPr>
          <p:cNvPr id="38" name="テキスト ボックス 37"/>
          <p:cNvSpPr txBox="1"/>
          <p:nvPr/>
        </p:nvSpPr>
        <p:spPr>
          <a:xfrm>
            <a:off x="140244" y="2201084"/>
            <a:ext cx="1441420" cy="523220"/>
          </a:xfrm>
          <a:prstGeom prst="rect">
            <a:avLst/>
          </a:prstGeom>
          <a:noFill/>
        </p:spPr>
        <p:txBody>
          <a:bodyPr wrap="none" rtlCol="0">
            <a:spAutoFit/>
          </a:bodyPr>
          <a:lstStyle/>
          <a:p>
            <a:r>
              <a:rPr lang="ja-JP" altLang="en-US" sz="1400" dirty="0">
                <a:cs typeface="メイリオ" panose="020B0604030504040204" pitchFamily="50" charset="-128"/>
              </a:rPr>
              <a:t>設備・工事</a:t>
            </a:r>
            <a:endParaRPr lang="en-US" altLang="ja-JP" sz="1400" dirty="0">
              <a:cs typeface="メイリオ" panose="020B0604030504040204" pitchFamily="50" charset="-128"/>
            </a:endParaRPr>
          </a:p>
          <a:p>
            <a:r>
              <a:rPr kumimoji="1" lang="ja-JP" altLang="en-US" sz="1400" dirty="0">
                <a:cs typeface="メイリオ" panose="020B0604030504040204" pitchFamily="50" charset="-128"/>
              </a:rPr>
              <a:t>（＊＊設備社）</a:t>
            </a:r>
          </a:p>
        </p:txBody>
      </p:sp>
      <p:sp>
        <p:nvSpPr>
          <p:cNvPr id="39" name="二等辺三角形 38"/>
          <p:cNvSpPr/>
          <p:nvPr/>
        </p:nvSpPr>
        <p:spPr bwMode="auto">
          <a:xfrm flipV="1">
            <a:off x="1656426" y="1659746"/>
            <a:ext cx="250588" cy="216024"/>
          </a:xfrm>
          <a:prstGeom prst="triangle">
            <a:avLst/>
          </a:prstGeom>
          <a:solidFill>
            <a:srgbClr val="FF0000"/>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cxnSp>
        <p:nvCxnSpPr>
          <p:cNvPr id="40" name="直線矢印コネクタ 39"/>
          <p:cNvCxnSpPr/>
          <p:nvPr/>
        </p:nvCxnSpPr>
        <p:spPr>
          <a:xfrm>
            <a:off x="1620213" y="2361528"/>
            <a:ext cx="784887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2" name="二等辺三角形 41"/>
          <p:cNvSpPr/>
          <p:nvPr/>
        </p:nvSpPr>
        <p:spPr bwMode="auto">
          <a:xfrm flipV="1">
            <a:off x="8870621" y="1659746"/>
            <a:ext cx="250588" cy="216024"/>
          </a:xfrm>
          <a:prstGeom prst="triangle">
            <a:avLst/>
          </a:prstGeom>
          <a:solidFill>
            <a:srgbClr val="FF0000"/>
          </a:solidFill>
          <a:ln>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44" name="二等辺三角形 43"/>
          <p:cNvSpPr/>
          <p:nvPr/>
        </p:nvSpPr>
        <p:spPr bwMode="auto">
          <a:xfrm flipV="1">
            <a:off x="8192026" y="1659746"/>
            <a:ext cx="250588" cy="216024"/>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8317320" y="1679816"/>
            <a:ext cx="544316" cy="276999"/>
          </a:xfrm>
          <a:prstGeom prst="rect">
            <a:avLst/>
          </a:prstGeom>
          <a:noFill/>
        </p:spPr>
        <p:txBody>
          <a:bodyPr wrap="none" rtlCol="0">
            <a:spAutoFit/>
          </a:bodyPr>
          <a:lstStyle/>
          <a:p>
            <a:r>
              <a:rPr lang="en-US" altLang="ja-JP" sz="1200" dirty="0">
                <a:cs typeface="メイリオ" panose="020B0604030504040204" pitchFamily="50" charset="-128"/>
              </a:rPr>
              <a:t>2/28</a:t>
            </a:r>
            <a:endParaRPr kumimoji="1" lang="ja-JP" altLang="en-US" sz="1200" dirty="0">
              <a:cs typeface="メイリオ" panose="020B0604030504040204" pitchFamily="50" charset="-128"/>
            </a:endParaRPr>
          </a:p>
        </p:txBody>
      </p:sp>
      <p:sp>
        <p:nvSpPr>
          <p:cNvPr id="46" name="テキスト ボックス 45"/>
          <p:cNvSpPr txBox="1"/>
          <p:nvPr/>
        </p:nvSpPr>
        <p:spPr>
          <a:xfrm>
            <a:off x="7598825" y="2357658"/>
            <a:ext cx="492443" cy="461665"/>
          </a:xfrm>
          <a:prstGeom prst="rect">
            <a:avLst/>
          </a:prstGeom>
          <a:noFill/>
        </p:spPr>
        <p:txBody>
          <a:bodyPr wrap="none" rtlCol="0">
            <a:spAutoFit/>
          </a:bodyPr>
          <a:lstStyle/>
          <a:p>
            <a:pPr algn="ctr"/>
            <a:r>
              <a:rPr kumimoji="1" lang="ja-JP" altLang="en-US" sz="1200" dirty="0">
                <a:cs typeface="メイリオ" panose="020B0604030504040204" pitchFamily="50" charset="-128"/>
              </a:rPr>
              <a:t>支払</a:t>
            </a:r>
            <a:endParaRPr kumimoji="1" lang="en-US" altLang="ja-JP" sz="1200" dirty="0">
              <a:cs typeface="メイリオ" panose="020B0604030504040204" pitchFamily="50" charset="-128"/>
            </a:endParaRPr>
          </a:p>
          <a:p>
            <a:pPr algn="ctr"/>
            <a:r>
              <a:rPr kumimoji="1" lang="ja-JP" altLang="en-US" sz="1200" dirty="0">
                <a:cs typeface="メイリオ" panose="020B0604030504040204" pitchFamily="50" charset="-128"/>
              </a:rPr>
              <a:t>完了</a:t>
            </a:r>
          </a:p>
        </p:txBody>
      </p:sp>
      <p:sp>
        <p:nvSpPr>
          <p:cNvPr id="47" name="二等辺三角形 46"/>
          <p:cNvSpPr/>
          <p:nvPr/>
        </p:nvSpPr>
        <p:spPr bwMode="auto">
          <a:xfrm flipV="1">
            <a:off x="2288030"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48" name="テキスト ボックス 47"/>
          <p:cNvSpPr txBox="1"/>
          <p:nvPr/>
        </p:nvSpPr>
        <p:spPr>
          <a:xfrm>
            <a:off x="5807807" y="1211513"/>
            <a:ext cx="492443" cy="461665"/>
          </a:xfrm>
          <a:prstGeom prst="rect">
            <a:avLst/>
          </a:prstGeom>
          <a:noFill/>
        </p:spPr>
        <p:txBody>
          <a:bodyPr wrap="none" rtlCol="0">
            <a:spAutoFit/>
          </a:bodyPr>
          <a:lstStyle/>
          <a:p>
            <a:pPr algn="ctr"/>
            <a:r>
              <a:rPr kumimoji="1" lang="ja-JP" altLang="en-US" sz="1200" dirty="0">
                <a:cs typeface="メイリオ" panose="020B0604030504040204" pitchFamily="50" charset="-128"/>
              </a:rPr>
              <a:t>支払</a:t>
            </a:r>
            <a:endParaRPr kumimoji="1" lang="en-US" altLang="ja-JP" sz="1200" dirty="0">
              <a:cs typeface="メイリオ" panose="020B0604030504040204" pitchFamily="50" charset="-128"/>
            </a:endParaRPr>
          </a:p>
          <a:p>
            <a:pPr algn="ctr"/>
            <a:r>
              <a:rPr kumimoji="1" lang="ja-JP" altLang="en-US" sz="1200" dirty="0">
                <a:cs typeface="メイリオ" panose="020B0604030504040204" pitchFamily="50" charset="-128"/>
              </a:rPr>
              <a:t>完了</a:t>
            </a:r>
          </a:p>
        </p:txBody>
      </p:sp>
      <p:sp>
        <p:nvSpPr>
          <p:cNvPr id="49" name="二等辺三角形 48"/>
          <p:cNvSpPr/>
          <p:nvPr/>
        </p:nvSpPr>
        <p:spPr bwMode="auto">
          <a:xfrm flipV="1">
            <a:off x="2497583" y="2176646"/>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50" name="テキスト ボックス 49"/>
          <p:cNvSpPr txBox="1"/>
          <p:nvPr/>
        </p:nvSpPr>
        <p:spPr>
          <a:xfrm>
            <a:off x="2412717" y="1546089"/>
            <a:ext cx="537711" cy="276999"/>
          </a:xfrm>
          <a:prstGeom prst="rect">
            <a:avLst/>
          </a:prstGeom>
          <a:noFill/>
        </p:spPr>
        <p:txBody>
          <a:bodyPr wrap="none" rtlCol="0">
            <a:spAutoFit/>
          </a:bodyPr>
          <a:lstStyle/>
          <a:p>
            <a:r>
              <a:rPr lang="en-US" altLang="ja-JP" sz="1200" dirty="0">
                <a:cs typeface="メイリオ" panose="020B0604030504040204" pitchFamily="50" charset="-128"/>
              </a:rPr>
              <a:t>7/25</a:t>
            </a:r>
            <a:endParaRPr kumimoji="1" lang="ja-JP" altLang="en-US" sz="1200" dirty="0">
              <a:cs typeface="メイリオ" panose="020B0604030504040204" pitchFamily="50" charset="-128"/>
            </a:endParaRPr>
          </a:p>
        </p:txBody>
      </p:sp>
      <p:sp>
        <p:nvSpPr>
          <p:cNvPr id="51" name="テキスト ボックス 50"/>
          <p:cNvSpPr txBox="1"/>
          <p:nvPr/>
        </p:nvSpPr>
        <p:spPr>
          <a:xfrm>
            <a:off x="2097473" y="2391271"/>
            <a:ext cx="800219" cy="461665"/>
          </a:xfrm>
          <a:prstGeom prst="rect">
            <a:avLst/>
          </a:prstGeom>
          <a:noFill/>
        </p:spPr>
        <p:txBody>
          <a:bodyPr wrap="none" rtlCol="0">
            <a:spAutoFit/>
          </a:bodyPr>
          <a:lstStyle/>
          <a:p>
            <a:pPr algn="ctr"/>
            <a:r>
              <a:rPr kumimoji="1" lang="ja-JP" altLang="en-US" sz="1200" dirty="0">
                <a:cs typeface="メイリオ" panose="020B0604030504040204" pitchFamily="50" charset="-128"/>
              </a:rPr>
              <a:t>３者</a:t>
            </a:r>
            <a:endParaRPr kumimoji="1" lang="en-US" altLang="ja-JP" sz="1200" dirty="0">
              <a:cs typeface="メイリオ" panose="020B0604030504040204" pitchFamily="50" charset="-128"/>
            </a:endParaRPr>
          </a:p>
          <a:p>
            <a:pPr algn="ctr"/>
            <a:r>
              <a:rPr kumimoji="1" lang="ja-JP" altLang="en-US" sz="1200" dirty="0">
                <a:cs typeface="メイリオ" panose="020B0604030504040204" pitchFamily="50" charset="-128"/>
              </a:rPr>
              <a:t>見積依頼</a:t>
            </a:r>
          </a:p>
        </p:txBody>
      </p:sp>
      <p:sp>
        <p:nvSpPr>
          <p:cNvPr id="52" name="テキスト ボックス 51"/>
          <p:cNvSpPr txBox="1"/>
          <p:nvPr/>
        </p:nvSpPr>
        <p:spPr>
          <a:xfrm>
            <a:off x="2004038" y="2140613"/>
            <a:ext cx="445956" cy="276999"/>
          </a:xfrm>
          <a:prstGeom prst="rect">
            <a:avLst/>
          </a:prstGeom>
          <a:noFill/>
        </p:spPr>
        <p:txBody>
          <a:bodyPr wrap="none" rtlCol="0">
            <a:spAutoFit/>
          </a:bodyPr>
          <a:lstStyle/>
          <a:p>
            <a:r>
              <a:rPr lang="en-US" altLang="ja-JP" sz="1200" dirty="0">
                <a:cs typeface="メイリオ" panose="020B0604030504040204" pitchFamily="50" charset="-128"/>
              </a:rPr>
              <a:t>8/5</a:t>
            </a:r>
            <a:endParaRPr kumimoji="1" lang="ja-JP" altLang="en-US" sz="1200" dirty="0">
              <a:cs typeface="メイリオ" panose="020B0604030504040204" pitchFamily="50" charset="-128"/>
            </a:endParaRPr>
          </a:p>
        </p:txBody>
      </p:sp>
      <p:sp>
        <p:nvSpPr>
          <p:cNvPr id="53" name="二等辺三角形 52"/>
          <p:cNvSpPr/>
          <p:nvPr/>
        </p:nvSpPr>
        <p:spPr bwMode="auto">
          <a:xfrm flipV="1">
            <a:off x="2963861"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3076619" y="1565412"/>
            <a:ext cx="542136" cy="276999"/>
          </a:xfrm>
          <a:prstGeom prst="rect">
            <a:avLst/>
          </a:prstGeom>
          <a:noFill/>
        </p:spPr>
        <p:txBody>
          <a:bodyPr wrap="none" rtlCol="0">
            <a:spAutoFit/>
          </a:bodyPr>
          <a:lstStyle/>
          <a:p>
            <a:r>
              <a:rPr lang="en-US" altLang="ja-JP" sz="1200" dirty="0">
                <a:cs typeface="メイリオ" panose="020B0604030504040204" pitchFamily="50" charset="-128"/>
              </a:rPr>
              <a:t>8/20</a:t>
            </a:r>
            <a:endParaRPr kumimoji="1" lang="ja-JP" altLang="en-US" sz="1200" dirty="0">
              <a:cs typeface="メイリオ" panose="020B0604030504040204" pitchFamily="50" charset="-128"/>
            </a:endParaRPr>
          </a:p>
        </p:txBody>
      </p:sp>
      <p:sp>
        <p:nvSpPr>
          <p:cNvPr id="55" name="二等辺三角形 54"/>
          <p:cNvSpPr/>
          <p:nvPr/>
        </p:nvSpPr>
        <p:spPr bwMode="auto">
          <a:xfrm flipV="1">
            <a:off x="3073907" y="2173962"/>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56" name="テキスト ボックス 55"/>
          <p:cNvSpPr txBox="1"/>
          <p:nvPr/>
        </p:nvSpPr>
        <p:spPr>
          <a:xfrm>
            <a:off x="3206269" y="2066043"/>
            <a:ext cx="445956" cy="276999"/>
          </a:xfrm>
          <a:prstGeom prst="rect">
            <a:avLst/>
          </a:prstGeom>
          <a:noFill/>
        </p:spPr>
        <p:txBody>
          <a:bodyPr wrap="none" rtlCol="0">
            <a:spAutoFit/>
          </a:bodyPr>
          <a:lstStyle/>
          <a:p>
            <a:r>
              <a:rPr lang="en-US" altLang="ja-JP" sz="1200" dirty="0">
                <a:cs typeface="メイリオ" panose="020B0604030504040204" pitchFamily="50" charset="-128"/>
              </a:rPr>
              <a:t>9/5</a:t>
            </a:r>
            <a:endParaRPr kumimoji="1" lang="ja-JP" altLang="en-US" sz="1200" dirty="0">
              <a:cs typeface="メイリオ" panose="020B0604030504040204" pitchFamily="50" charset="-128"/>
            </a:endParaRPr>
          </a:p>
        </p:txBody>
      </p:sp>
      <p:sp>
        <p:nvSpPr>
          <p:cNvPr id="57" name="二等辺三角形 56"/>
          <p:cNvSpPr/>
          <p:nvPr/>
        </p:nvSpPr>
        <p:spPr bwMode="auto">
          <a:xfrm flipV="1">
            <a:off x="5410059"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58" name="テキスト ボックス 57"/>
          <p:cNvSpPr txBox="1"/>
          <p:nvPr/>
        </p:nvSpPr>
        <p:spPr>
          <a:xfrm>
            <a:off x="4859410" y="1573647"/>
            <a:ext cx="638316" cy="276999"/>
          </a:xfrm>
          <a:prstGeom prst="rect">
            <a:avLst/>
          </a:prstGeom>
          <a:noFill/>
        </p:spPr>
        <p:txBody>
          <a:bodyPr wrap="none" rtlCol="0">
            <a:spAutoFit/>
          </a:bodyPr>
          <a:lstStyle/>
          <a:p>
            <a:r>
              <a:rPr lang="en-US" altLang="ja-JP" sz="1200" dirty="0">
                <a:cs typeface="メイリオ" panose="020B0604030504040204" pitchFamily="50" charset="-128"/>
              </a:rPr>
              <a:t>11/30</a:t>
            </a:r>
            <a:endParaRPr kumimoji="1" lang="ja-JP" altLang="en-US" sz="1200" dirty="0">
              <a:cs typeface="メイリオ" panose="020B0604030504040204" pitchFamily="50" charset="-128"/>
            </a:endParaRPr>
          </a:p>
        </p:txBody>
      </p:sp>
      <p:sp>
        <p:nvSpPr>
          <p:cNvPr id="59" name="二等辺三角形 58"/>
          <p:cNvSpPr/>
          <p:nvPr/>
        </p:nvSpPr>
        <p:spPr bwMode="auto">
          <a:xfrm flipV="1">
            <a:off x="5975944" y="1721389"/>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60" name="テキスト ボックス 59"/>
          <p:cNvSpPr txBox="1"/>
          <p:nvPr/>
        </p:nvSpPr>
        <p:spPr>
          <a:xfrm>
            <a:off x="6089941" y="1565378"/>
            <a:ext cx="640496" cy="276999"/>
          </a:xfrm>
          <a:prstGeom prst="rect">
            <a:avLst/>
          </a:prstGeom>
          <a:noFill/>
        </p:spPr>
        <p:txBody>
          <a:bodyPr wrap="none" rtlCol="0">
            <a:spAutoFit/>
          </a:bodyPr>
          <a:lstStyle/>
          <a:p>
            <a:r>
              <a:rPr lang="en-US" altLang="ja-JP" sz="1200" dirty="0">
                <a:cs typeface="メイリオ" panose="020B0604030504040204" pitchFamily="50" charset="-128"/>
              </a:rPr>
              <a:t>12/30</a:t>
            </a:r>
            <a:endParaRPr kumimoji="1" lang="ja-JP" altLang="en-US" sz="1200" dirty="0">
              <a:cs typeface="メイリオ" panose="020B0604030504040204" pitchFamily="50" charset="-128"/>
            </a:endParaRPr>
          </a:p>
        </p:txBody>
      </p:sp>
      <p:sp>
        <p:nvSpPr>
          <p:cNvPr id="61" name="二等辺三角形 60"/>
          <p:cNvSpPr/>
          <p:nvPr/>
        </p:nvSpPr>
        <p:spPr bwMode="auto">
          <a:xfrm flipV="1">
            <a:off x="7768170" y="2179630"/>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62" name="テキスト ボックス 61"/>
          <p:cNvSpPr txBox="1"/>
          <p:nvPr/>
        </p:nvSpPr>
        <p:spPr>
          <a:xfrm>
            <a:off x="7237027" y="2137336"/>
            <a:ext cx="544316" cy="276999"/>
          </a:xfrm>
          <a:prstGeom prst="rect">
            <a:avLst/>
          </a:prstGeom>
          <a:noFill/>
        </p:spPr>
        <p:txBody>
          <a:bodyPr wrap="none" rtlCol="0">
            <a:spAutoFit/>
          </a:bodyPr>
          <a:lstStyle/>
          <a:p>
            <a:r>
              <a:rPr lang="en-US" altLang="ja-JP" sz="1200" dirty="0">
                <a:cs typeface="メイリオ" panose="020B0604030504040204" pitchFamily="50" charset="-128"/>
              </a:rPr>
              <a:t>2/15</a:t>
            </a:r>
            <a:endParaRPr kumimoji="1" lang="ja-JP" altLang="en-US" sz="1200" dirty="0">
              <a:cs typeface="メイリオ" panose="020B0604030504040204" pitchFamily="50" charset="-128"/>
            </a:endParaRPr>
          </a:p>
        </p:txBody>
      </p:sp>
      <p:sp>
        <p:nvSpPr>
          <p:cNvPr id="63" name="二等辺三角形 62"/>
          <p:cNvSpPr/>
          <p:nvPr/>
        </p:nvSpPr>
        <p:spPr bwMode="auto">
          <a:xfrm flipV="1">
            <a:off x="6888865" y="2183317"/>
            <a:ext cx="179082" cy="154381"/>
          </a:xfrm>
          <a:prstGeom prst="triangl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64" name="テキスト ボックス 63"/>
          <p:cNvSpPr txBox="1"/>
          <p:nvPr/>
        </p:nvSpPr>
        <p:spPr>
          <a:xfrm>
            <a:off x="6367824" y="2137336"/>
            <a:ext cx="542136" cy="276999"/>
          </a:xfrm>
          <a:prstGeom prst="rect">
            <a:avLst/>
          </a:prstGeom>
          <a:noFill/>
        </p:spPr>
        <p:txBody>
          <a:bodyPr wrap="none" rtlCol="0">
            <a:spAutoFit/>
          </a:bodyPr>
          <a:lstStyle/>
          <a:p>
            <a:r>
              <a:rPr lang="en-US" altLang="ja-JP" sz="1200" dirty="0">
                <a:cs typeface="メイリオ" panose="020B0604030504040204" pitchFamily="50" charset="-128"/>
              </a:rPr>
              <a:t>1/31</a:t>
            </a:r>
            <a:endParaRPr kumimoji="1" lang="ja-JP" altLang="en-US" sz="1200" dirty="0">
              <a:cs typeface="メイリオ" panose="020B0604030504040204" pitchFamily="50" charset="-128"/>
            </a:endParaRPr>
          </a:p>
        </p:txBody>
      </p:sp>
      <p:sp>
        <p:nvSpPr>
          <p:cNvPr id="65" name="テキスト ボックス 64"/>
          <p:cNvSpPr txBox="1"/>
          <p:nvPr/>
        </p:nvSpPr>
        <p:spPr>
          <a:xfrm>
            <a:off x="2952051" y="2465935"/>
            <a:ext cx="492443" cy="276999"/>
          </a:xfrm>
          <a:prstGeom prst="rect">
            <a:avLst/>
          </a:prstGeom>
          <a:noFill/>
        </p:spPr>
        <p:txBody>
          <a:bodyPr wrap="none" rtlCol="0">
            <a:spAutoFit/>
          </a:bodyPr>
          <a:lstStyle/>
          <a:p>
            <a:r>
              <a:rPr kumimoji="1" lang="ja-JP" altLang="en-US" sz="1200" dirty="0">
                <a:cs typeface="メイリオ" panose="020B0604030504040204" pitchFamily="50" charset="-128"/>
              </a:rPr>
              <a:t>発注</a:t>
            </a:r>
          </a:p>
        </p:txBody>
      </p:sp>
      <p:sp>
        <p:nvSpPr>
          <p:cNvPr id="69" name="テキスト ボックス 68"/>
          <p:cNvSpPr txBox="1"/>
          <p:nvPr/>
        </p:nvSpPr>
        <p:spPr>
          <a:xfrm>
            <a:off x="85826" y="1229292"/>
            <a:ext cx="1082348" cy="523220"/>
          </a:xfrm>
          <a:prstGeom prst="rect">
            <a:avLst/>
          </a:prstGeom>
          <a:noFill/>
        </p:spPr>
        <p:txBody>
          <a:bodyPr wrap="none" rtlCol="0">
            <a:spAutoFit/>
          </a:bodyPr>
          <a:lstStyle/>
          <a:p>
            <a:pPr algn="ctr"/>
            <a:r>
              <a:rPr lang="ja-JP" altLang="en-US" sz="1400" dirty="0">
                <a:solidFill>
                  <a:srgbClr val="0070C0"/>
                </a:solidFill>
                <a:cs typeface="メイリオ" panose="020B0604030504040204" pitchFamily="50" charset="-128"/>
              </a:rPr>
              <a:t>事業項目</a:t>
            </a:r>
            <a:endParaRPr lang="en-US" altLang="ja-JP" sz="1400" dirty="0">
              <a:solidFill>
                <a:srgbClr val="0070C0"/>
              </a:solidFill>
              <a:cs typeface="メイリオ" panose="020B0604030504040204" pitchFamily="50" charset="-128"/>
            </a:endParaRPr>
          </a:p>
          <a:p>
            <a:pPr algn="ctr"/>
            <a:r>
              <a:rPr kumimoji="1" lang="ja-JP" altLang="en-US" sz="1400" dirty="0">
                <a:solidFill>
                  <a:srgbClr val="0070C0"/>
                </a:solidFill>
                <a:cs typeface="メイリオ" panose="020B0604030504040204" pitchFamily="50" charset="-128"/>
              </a:rPr>
              <a:t>（発注先）</a:t>
            </a:r>
          </a:p>
        </p:txBody>
      </p:sp>
      <p:sp>
        <p:nvSpPr>
          <p:cNvPr id="71" name="テキスト ボックス 70"/>
          <p:cNvSpPr txBox="1"/>
          <p:nvPr/>
        </p:nvSpPr>
        <p:spPr>
          <a:xfrm>
            <a:off x="3895802" y="1681304"/>
            <a:ext cx="877163" cy="451850"/>
          </a:xfrm>
          <a:prstGeom prst="rect">
            <a:avLst/>
          </a:prstGeom>
          <a:solidFill>
            <a:schemeClr val="bg1"/>
          </a:solidFill>
          <a:ln w="12700">
            <a:solidFill>
              <a:srgbClr val="FF0000"/>
            </a:solidFill>
          </a:ln>
        </p:spPr>
        <p:txBody>
          <a:bodyPr wrap="none" tIns="36000" bIns="0" rtlCol="0">
            <a:spAutoFit/>
          </a:bodyPr>
          <a:lstStyle/>
          <a:p>
            <a:pPr algn="ctr">
              <a:lnSpc>
                <a:spcPct val="150000"/>
              </a:lnSpc>
            </a:pPr>
            <a:r>
              <a:rPr lang="ja-JP" altLang="en-US" dirty="0">
                <a:solidFill>
                  <a:srgbClr val="FF0000"/>
                </a:solidFill>
                <a:cs typeface="メイリオ" panose="020B0604030504040204" pitchFamily="50" charset="-128"/>
              </a:rPr>
              <a:t>記入例</a:t>
            </a:r>
            <a:endParaRPr kumimoji="1" lang="ja-JP" altLang="en-US" dirty="0">
              <a:solidFill>
                <a:srgbClr val="FF0000"/>
              </a:solidFill>
              <a:cs typeface="メイリオ" panose="020B0604030504040204" pitchFamily="50" charset="-128"/>
            </a:endParaRPr>
          </a:p>
        </p:txBody>
      </p:sp>
      <p:graphicFrame>
        <p:nvGraphicFramePr>
          <p:cNvPr id="75" name="表 74"/>
          <p:cNvGraphicFramePr>
            <a:graphicFrameLocks noGrp="1"/>
          </p:cNvGraphicFramePr>
          <p:nvPr>
            <p:extLst>
              <p:ext uri="{D42A27DB-BD31-4B8C-83A1-F6EECF244321}">
                <p14:modId xmlns:p14="http://schemas.microsoft.com/office/powerpoint/2010/main" val="1569821231"/>
              </p:ext>
            </p:extLst>
          </p:nvPr>
        </p:nvGraphicFramePr>
        <p:xfrm>
          <a:off x="337777" y="3827948"/>
          <a:ext cx="2683935" cy="2103120"/>
        </p:xfrm>
        <a:graphic>
          <a:graphicData uri="http://schemas.openxmlformats.org/drawingml/2006/table">
            <a:tbl>
              <a:tblPr firstRow="1" bandRow="1">
                <a:tableStyleId>{5940675A-B579-460E-94D1-54222C63F5DA}</a:tableStyleId>
              </a:tblPr>
              <a:tblGrid>
                <a:gridCol w="894645">
                  <a:extLst>
                    <a:ext uri="{9D8B030D-6E8A-4147-A177-3AD203B41FA5}">
                      <a16:colId xmlns:a16="http://schemas.microsoft.com/office/drawing/2014/main" val="20000"/>
                    </a:ext>
                  </a:extLst>
                </a:gridCol>
                <a:gridCol w="894645">
                  <a:extLst>
                    <a:ext uri="{9D8B030D-6E8A-4147-A177-3AD203B41FA5}">
                      <a16:colId xmlns:a16="http://schemas.microsoft.com/office/drawing/2014/main" val="20001"/>
                    </a:ext>
                  </a:extLst>
                </a:gridCol>
                <a:gridCol w="894645">
                  <a:extLst>
                    <a:ext uri="{9D8B030D-6E8A-4147-A177-3AD203B41FA5}">
                      <a16:colId xmlns:a16="http://schemas.microsoft.com/office/drawing/2014/main" val="20002"/>
                    </a:ext>
                  </a:extLst>
                </a:gridCol>
              </a:tblGrid>
              <a:tr h="174877">
                <a:tc rowSpan="2">
                  <a:txBody>
                    <a:bodyPr/>
                    <a:lstStyle/>
                    <a:p>
                      <a:pPr algn="ctr"/>
                      <a:r>
                        <a:rPr kumimoji="1" lang="ja-JP" altLang="en-US" sz="1200" dirty="0"/>
                        <a:t>（千円）</a:t>
                      </a:r>
                    </a:p>
                  </a:txBody>
                  <a:tcPr marL="83127" marR="83127" anchor="ctr"/>
                </a:tc>
                <a:tc gridSpan="2">
                  <a:txBody>
                    <a:bodyPr/>
                    <a:lstStyle/>
                    <a:p>
                      <a:pPr algn="ctr"/>
                      <a:r>
                        <a:rPr kumimoji="1" lang="en-US" altLang="ja-JP" sz="1200" dirty="0"/>
                        <a:t>R8</a:t>
                      </a:r>
                      <a:r>
                        <a:rPr kumimoji="1" lang="ja-JP" altLang="en-US" sz="1200" dirty="0"/>
                        <a:t>年度計画</a:t>
                      </a:r>
                    </a:p>
                  </a:txBody>
                  <a:tcPr marL="83127" marR="83127" anchor="ctr">
                    <a:solidFill>
                      <a:schemeClr val="accent6">
                        <a:lumMod val="20000"/>
                        <a:lumOff val="80000"/>
                      </a:schemeClr>
                    </a:solidFill>
                  </a:tcPr>
                </a:tc>
                <a:tc hMerge="1">
                  <a:txBody>
                    <a:bodyPr/>
                    <a:lstStyle/>
                    <a:p>
                      <a:endParaRPr kumimoji="1" lang="ja-JP" altLang="en-US" sz="1200" dirty="0"/>
                    </a:p>
                  </a:txBody>
                  <a:tcPr/>
                </a:tc>
                <a:extLst>
                  <a:ext uri="{0D108BD9-81ED-4DB2-BD59-A6C34878D82A}">
                    <a16:rowId xmlns:a16="http://schemas.microsoft.com/office/drawing/2014/main" val="10000"/>
                  </a:ext>
                </a:extLst>
              </a:tr>
              <a:tr h="174877">
                <a:tc vMerge="1">
                  <a:txBody>
                    <a:bodyPr/>
                    <a:lstStyle/>
                    <a:p>
                      <a:pPr algn="ctr"/>
                      <a:endParaRPr kumimoji="1" lang="ja-JP" altLang="en-US" sz="1200" dirty="0"/>
                    </a:p>
                  </a:txBody>
                  <a:tcPr anchor="ctr"/>
                </a:tc>
                <a:tc>
                  <a:txBody>
                    <a:bodyPr/>
                    <a:lstStyle/>
                    <a:p>
                      <a:pPr algn="ctr"/>
                      <a:r>
                        <a:rPr kumimoji="1" lang="ja-JP" altLang="en-US" sz="1200" dirty="0"/>
                        <a:t>補助対象</a:t>
                      </a:r>
                      <a:endParaRPr kumimoji="1" lang="en-US" altLang="ja-JP" sz="1200" dirty="0"/>
                    </a:p>
                    <a:p>
                      <a:pPr algn="ctr"/>
                      <a:r>
                        <a:rPr kumimoji="1" lang="ja-JP" altLang="en-US" sz="1200" dirty="0"/>
                        <a:t>経費</a:t>
                      </a:r>
                      <a:r>
                        <a:rPr kumimoji="1" lang="en-US" altLang="ja-JP" sz="1200" dirty="0"/>
                        <a:t>(</a:t>
                      </a:r>
                      <a:r>
                        <a:rPr kumimoji="1" lang="ja-JP" altLang="en-US" sz="1200" dirty="0"/>
                        <a:t>税抜</a:t>
                      </a:r>
                      <a:r>
                        <a:rPr kumimoji="1" lang="en-US" altLang="ja-JP" sz="1200" dirty="0"/>
                        <a:t>)</a:t>
                      </a:r>
                      <a:endParaRPr kumimoji="1" lang="ja-JP" altLang="en-US" sz="1200" dirty="0"/>
                    </a:p>
                  </a:txBody>
                  <a:tcPr marL="83127" marR="83127" anchor="ctr">
                    <a:solidFill>
                      <a:schemeClr val="accent6">
                        <a:lumMod val="20000"/>
                        <a:lumOff val="80000"/>
                      </a:schemeClr>
                    </a:solidFill>
                  </a:tcPr>
                </a:tc>
                <a:tc>
                  <a:txBody>
                    <a:bodyPr/>
                    <a:lstStyle/>
                    <a:p>
                      <a:pPr algn="ctr"/>
                      <a:r>
                        <a:rPr kumimoji="1" lang="ja-JP" altLang="en-US" sz="1200" dirty="0"/>
                        <a:t>補助金額</a:t>
                      </a:r>
                    </a:p>
                  </a:txBody>
                  <a:tcPr marL="83127" marR="83127" anchor="ctr">
                    <a:solidFill>
                      <a:schemeClr val="accent6">
                        <a:lumMod val="20000"/>
                        <a:lumOff val="80000"/>
                      </a:schemeClr>
                    </a:solidFill>
                  </a:tcPr>
                </a:tc>
                <a:extLst>
                  <a:ext uri="{0D108BD9-81ED-4DB2-BD59-A6C34878D82A}">
                    <a16:rowId xmlns:a16="http://schemas.microsoft.com/office/drawing/2014/main" val="10001"/>
                  </a:ext>
                </a:extLst>
              </a:tr>
              <a:tr h="174877">
                <a:tc>
                  <a:txBody>
                    <a:bodyPr/>
                    <a:lstStyle/>
                    <a:p>
                      <a:pPr algn="ctr"/>
                      <a:r>
                        <a:rPr kumimoji="1" lang="ja-JP" altLang="en-US" sz="1200" dirty="0"/>
                        <a:t>人件費</a:t>
                      </a:r>
                    </a:p>
                  </a:txBody>
                  <a:tcPr marL="83127" marR="83127" anchor="ctr"/>
                </a:tc>
                <a:tc>
                  <a:txBody>
                    <a:bodyPr/>
                    <a:lstStyle/>
                    <a:p>
                      <a:pPr algn="r"/>
                      <a:r>
                        <a:rPr kumimoji="1" lang="ja-JP" altLang="en-US" sz="1200" dirty="0"/>
                        <a:t>・・・</a:t>
                      </a:r>
                    </a:p>
                  </a:txBody>
                  <a:tcPr marL="83127" marR="83127" anchor="ctr">
                    <a:solidFill>
                      <a:schemeClr val="accent6">
                        <a:lumMod val="20000"/>
                        <a:lumOff val="80000"/>
                      </a:schemeClr>
                    </a:solidFill>
                  </a:tcPr>
                </a:tc>
                <a:tc>
                  <a:txBody>
                    <a:bodyPr/>
                    <a:lstStyle/>
                    <a:p>
                      <a:pPr algn="r"/>
                      <a:r>
                        <a:rPr kumimoji="1" lang="ja-JP" altLang="en-US" sz="1200" dirty="0"/>
                        <a:t>・・・</a:t>
                      </a:r>
                    </a:p>
                  </a:txBody>
                  <a:tcPr marL="83127" marR="83127" anchor="ctr">
                    <a:solidFill>
                      <a:schemeClr val="accent6">
                        <a:lumMod val="20000"/>
                        <a:lumOff val="80000"/>
                      </a:schemeClr>
                    </a:solidFill>
                  </a:tcPr>
                </a:tc>
                <a:extLst>
                  <a:ext uri="{0D108BD9-81ED-4DB2-BD59-A6C34878D82A}">
                    <a16:rowId xmlns:a16="http://schemas.microsoft.com/office/drawing/2014/main" val="908046275"/>
                  </a:ext>
                </a:extLst>
              </a:tr>
              <a:tr h="174877">
                <a:tc>
                  <a:txBody>
                    <a:bodyPr/>
                    <a:lstStyle/>
                    <a:p>
                      <a:pPr algn="ctr"/>
                      <a:r>
                        <a:rPr kumimoji="1" lang="ja-JP" altLang="en-US" sz="1200" dirty="0"/>
                        <a:t>設計費</a:t>
                      </a:r>
                    </a:p>
                  </a:txBody>
                  <a:tcPr marL="83127" marR="83127" anchor="ctr"/>
                </a:tc>
                <a:tc>
                  <a:txBody>
                    <a:bodyPr/>
                    <a:lstStyle/>
                    <a:p>
                      <a:pPr algn="r"/>
                      <a:r>
                        <a:rPr kumimoji="1" lang="en-US" altLang="ja-JP" sz="1200" dirty="0"/>
                        <a:t>4,500</a:t>
                      </a:r>
                      <a:endParaRPr kumimoji="1" lang="ja-JP" altLang="en-US" sz="1200" dirty="0"/>
                    </a:p>
                  </a:txBody>
                  <a:tcPr marL="83127" marR="83127" anchor="ctr">
                    <a:solidFill>
                      <a:schemeClr val="accent6">
                        <a:lumMod val="20000"/>
                        <a:lumOff val="80000"/>
                      </a:schemeClr>
                    </a:solidFill>
                  </a:tcPr>
                </a:tc>
                <a:tc>
                  <a:txBody>
                    <a:bodyPr/>
                    <a:lstStyle/>
                    <a:p>
                      <a:pPr algn="r"/>
                      <a:r>
                        <a:rPr kumimoji="1" lang="en-US" altLang="ja-JP" sz="1200" dirty="0"/>
                        <a:t>1,500</a:t>
                      </a: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2"/>
                  </a:ext>
                </a:extLst>
              </a:tr>
              <a:tr h="174877">
                <a:tc>
                  <a:txBody>
                    <a:bodyPr/>
                    <a:lstStyle/>
                    <a:p>
                      <a:pPr algn="ctr"/>
                      <a:r>
                        <a:rPr kumimoji="1" lang="ja-JP" altLang="en-US" sz="1200" dirty="0"/>
                        <a:t>設備費</a:t>
                      </a:r>
                    </a:p>
                  </a:txBody>
                  <a:tcPr marL="83127" marR="83127"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dirty="0"/>
                        <a:t>6,000</a:t>
                      </a:r>
                      <a:endParaRPr kumimoji="1" lang="ja-JP" altLang="en-US" sz="1200" dirty="0"/>
                    </a:p>
                  </a:txBody>
                  <a:tcPr marL="83127" marR="83127" anchor="ctr">
                    <a:solidFill>
                      <a:schemeClr val="accent6">
                        <a:lumMod val="20000"/>
                        <a:lumOff val="80000"/>
                      </a:schemeClr>
                    </a:solidFill>
                  </a:tcPr>
                </a:tc>
                <a:tc>
                  <a:txBody>
                    <a:bodyPr/>
                    <a:lstStyle/>
                    <a:p>
                      <a:pPr algn="r"/>
                      <a:r>
                        <a:rPr kumimoji="1" lang="en-US" altLang="ja-JP" sz="1200" dirty="0"/>
                        <a:t>2,000</a:t>
                      </a:r>
                    </a:p>
                  </a:txBody>
                  <a:tcPr marL="83127" marR="83127" anchor="ctr">
                    <a:solidFill>
                      <a:schemeClr val="accent6">
                        <a:lumMod val="20000"/>
                        <a:lumOff val="80000"/>
                      </a:schemeClr>
                    </a:solidFill>
                  </a:tcPr>
                </a:tc>
                <a:extLst>
                  <a:ext uri="{0D108BD9-81ED-4DB2-BD59-A6C34878D82A}">
                    <a16:rowId xmlns:a16="http://schemas.microsoft.com/office/drawing/2014/main" val="10003"/>
                  </a:ext>
                </a:extLst>
              </a:tr>
              <a:tr h="174877">
                <a:tc>
                  <a:txBody>
                    <a:bodyPr/>
                    <a:lstStyle/>
                    <a:p>
                      <a:pPr algn="ctr"/>
                      <a:r>
                        <a:rPr kumimoji="1" lang="ja-JP" altLang="en-US" sz="1200" dirty="0"/>
                        <a:t>工事費</a:t>
                      </a:r>
                    </a:p>
                  </a:txBody>
                  <a:tcPr marL="83127" marR="83127" anchor="ctr"/>
                </a:tc>
                <a:tc>
                  <a:txBody>
                    <a:bodyPr/>
                    <a:lstStyle/>
                    <a:p>
                      <a:pPr algn="r"/>
                      <a:endParaRPr kumimoji="1" lang="ja-JP" altLang="en-US" sz="120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4"/>
                  </a:ext>
                </a:extLst>
              </a:tr>
              <a:tr h="174877">
                <a:tc>
                  <a:txBody>
                    <a:bodyPr/>
                    <a:lstStyle/>
                    <a:p>
                      <a:pPr algn="ctr"/>
                      <a:r>
                        <a:rPr kumimoji="1" lang="ja-JP" altLang="en-US" sz="1200" dirty="0"/>
                        <a:t>合計</a:t>
                      </a:r>
                    </a:p>
                  </a:txBody>
                  <a:tcPr marL="83127" marR="83127" anchor="ctr"/>
                </a:tc>
                <a:tc>
                  <a:txBody>
                    <a:bodyPr/>
                    <a:lstStyle/>
                    <a:p>
                      <a:pPr algn="r"/>
                      <a:endParaRPr kumimoji="1" lang="ja-JP" altLang="en-US" sz="1200" dirty="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6"/>
                  </a:ext>
                </a:extLst>
              </a:tr>
            </a:tbl>
          </a:graphicData>
        </a:graphic>
      </p:graphicFrame>
      <p:sp>
        <p:nvSpPr>
          <p:cNvPr id="76" name="テキスト ボックス 75"/>
          <p:cNvSpPr txBox="1"/>
          <p:nvPr/>
        </p:nvSpPr>
        <p:spPr>
          <a:xfrm>
            <a:off x="8859439" y="3073021"/>
            <a:ext cx="877163" cy="451850"/>
          </a:xfrm>
          <a:prstGeom prst="rect">
            <a:avLst/>
          </a:prstGeom>
          <a:solidFill>
            <a:schemeClr val="bg1"/>
          </a:solidFill>
          <a:ln w="12700">
            <a:solidFill>
              <a:srgbClr val="FF0000"/>
            </a:solidFill>
          </a:ln>
        </p:spPr>
        <p:txBody>
          <a:bodyPr wrap="none" tIns="36000" bIns="0" rtlCol="0">
            <a:spAutoFit/>
          </a:bodyPr>
          <a:lstStyle/>
          <a:p>
            <a:pPr algn="ctr">
              <a:lnSpc>
                <a:spcPct val="150000"/>
              </a:lnSpc>
            </a:pPr>
            <a:r>
              <a:rPr lang="ja-JP" altLang="en-US" dirty="0">
                <a:solidFill>
                  <a:srgbClr val="FF0000"/>
                </a:solidFill>
                <a:cs typeface="メイリオ" panose="020B0604030504040204" pitchFamily="50" charset="-128"/>
              </a:rPr>
              <a:t>記入例</a:t>
            </a:r>
            <a:endParaRPr kumimoji="1" lang="ja-JP" altLang="en-US" dirty="0">
              <a:solidFill>
                <a:srgbClr val="FF0000"/>
              </a:solidFill>
              <a:cs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23875404-45AD-DF38-8F58-4B9A902B8AC4}"/>
              </a:ext>
            </a:extLst>
          </p:cNvPr>
          <p:cNvSpPr>
            <a:spLocks noGrp="1"/>
          </p:cNvSpPr>
          <p:nvPr>
            <p:ph type="sldNum" sz="quarter" idx="12"/>
          </p:nvPr>
        </p:nvSpPr>
        <p:spPr/>
        <p:txBody>
          <a:bodyPr/>
          <a:lstStyle/>
          <a:p>
            <a:pPr>
              <a:defRPr/>
            </a:pPr>
            <a:fld id="{CA8D4A6D-85F2-41B7-A27E-54BD60322951}" type="slidenum">
              <a:rPr lang="ja-JP" altLang="en-US" smtClean="0"/>
              <a:pPr>
                <a:defRPr/>
              </a:pPr>
              <a:t>14</a:t>
            </a:fld>
            <a:endParaRPr lang="ja-JP" altLang="en-US" dirty="0"/>
          </a:p>
        </p:txBody>
      </p:sp>
      <p:pic>
        <p:nvPicPr>
          <p:cNvPr id="4" name="図 3">
            <a:extLst>
              <a:ext uri="{FF2B5EF4-FFF2-40B4-BE49-F238E27FC236}">
                <a16:creationId xmlns:a16="http://schemas.microsoft.com/office/drawing/2014/main" id="{035049FB-D1F8-0ECB-8428-BD5DE07FE17B}"/>
              </a:ext>
            </a:extLst>
          </p:cNvPr>
          <p:cNvPicPr>
            <a:picLocks noChangeAspect="1"/>
          </p:cNvPicPr>
          <p:nvPr/>
        </p:nvPicPr>
        <p:blipFill>
          <a:blip r:embed="rId3"/>
          <a:stretch>
            <a:fillRect/>
          </a:stretch>
        </p:blipFill>
        <p:spPr>
          <a:xfrm>
            <a:off x="2004038" y="6513486"/>
            <a:ext cx="5998984" cy="304826"/>
          </a:xfrm>
          <a:prstGeom prst="rect">
            <a:avLst/>
          </a:prstGeom>
        </p:spPr>
      </p:pic>
      <p:graphicFrame>
        <p:nvGraphicFramePr>
          <p:cNvPr id="6" name="表 5">
            <a:extLst>
              <a:ext uri="{FF2B5EF4-FFF2-40B4-BE49-F238E27FC236}">
                <a16:creationId xmlns:a16="http://schemas.microsoft.com/office/drawing/2014/main" id="{A17D2ABF-F3F4-7DDE-C2D8-12DF16375AD8}"/>
              </a:ext>
            </a:extLst>
          </p:cNvPr>
          <p:cNvGraphicFramePr>
            <a:graphicFrameLocks noGrp="1"/>
          </p:cNvGraphicFramePr>
          <p:nvPr>
            <p:extLst>
              <p:ext uri="{D42A27DB-BD31-4B8C-83A1-F6EECF244321}">
                <p14:modId xmlns:p14="http://schemas.microsoft.com/office/powerpoint/2010/main" val="3747392345"/>
              </p:ext>
            </p:extLst>
          </p:nvPr>
        </p:nvGraphicFramePr>
        <p:xfrm>
          <a:off x="3570853" y="3838528"/>
          <a:ext cx="2683935" cy="2103120"/>
        </p:xfrm>
        <a:graphic>
          <a:graphicData uri="http://schemas.openxmlformats.org/drawingml/2006/table">
            <a:tbl>
              <a:tblPr firstRow="1" bandRow="1">
                <a:tableStyleId>{5940675A-B579-460E-94D1-54222C63F5DA}</a:tableStyleId>
              </a:tblPr>
              <a:tblGrid>
                <a:gridCol w="894645">
                  <a:extLst>
                    <a:ext uri="{9D8B030D-6E8A-4147-A177-3AD203B41FA5}">
                      <a16:colId xmlns:a16="http://schemas.microsoft.com/office/drawing/2014/main" val="20000"/>
                    </a:ext>
                  </a:extLst>
                </a:gridCol>
                <a:gridCol w="894645">
                  <a:extLst>
                    <a:ext uri="{9D8B030D-6E8A-4147-A177-3AD203B41FA5}">
                      <a16:colId xmlns:a16="http://schemas.microsoft.com/office/drawing/2014/main" val="20001"/>
                    </a:ext>
                  </a:extLst>
                </a:gridCol>
                <a:gridCol w="894645">
                  <a:extLst>
                    <a:ext uri="{9D8B030D-6E8A-4147-A177-3AD203B41FA5}">
                      <a16:colId xmlns:a16="http://schemas.microsoft.com/office/drawing/2014/main" val="20002"/>
                    </a:ext>
                  </a:extLst>
                </a:gridCol>
              </a:tblGrid>
              <a:tr h="174877">
                <a:tc rowSpan="2">
                  <a:txBody>
                    <a:bodyPr/>
                    <a:lstStyle/>
                    <a:p>
                      <a:pPr algn="ctr"/>
                      <a:r>
                        <a:rPr kumimoji="1" lang="ja-JP" altLang="en-US" sz="1200" dirty="0"/>
                        <a:t>（千円）</a:t>
                      </a:r>
                    </a:p>
                  </a:txBody>
                  <a:tcPr marL="83127" marR="83127" anchor="ctr"/>
                </a:tc>
                <a:tc gridSpan="2">
                  <a:txBody>
                    <a:bodyPr/>
                    <a:lstStyle/>
                    <a:p>
                      <a:pPr algn="ctr"/>
                      <a:r>
                        <a:rPr kumimoji="1" lang="en-US" altLang="ja-JP" sz="1200" dirty="0"/>
                        <a:t>R9</a:t>
                      </a:r>
                      <a:r>
                        <a:rPr kumimoji="1" lang="ja-JP" altLang="en-US" sz="1200" dirty="0"/>
                        <a:t>年度計画</a:t>
                      </a:r>
                    </a:p>
                  </a:txBody>
                  <a:tcPr marL="83127" marR="83127" anchor="ctr">
                    <a:solidFill>
                      <a:schemeClr val="accent6">
                        <a:lumMod val="20000"/>
                        <a:lumOff val="80000"/>
                      </a:schemeClr>
                    </a:solidFill>
                  </a:tcPr>
                </a:tc>
                <a:tc hMerge="1">
                  <a:txBody>
                    <a:bodyPr/>
                    <a:lstStyle/>
                    <a:p>
                      <a:endParaRPr kumimoji="1" lang="ja-JP" altLang="en-US" sz="1200" dirty="0"/>
                    </a:p>
                  </a:txBody>
                  <a:tcPr/>
                </a:tc>
                <a:extLst>
                  <a:ext uri="{0D108BD9-81ED-4DB2-BD59-A6C34878D82A}">
                    <a16:rowId xmlns:a16="http://schemas.microsoft.com/office/drawing/2014/main" val="10000"/>
                  </a:ext>
                </a:extLst>
              </a:tr>
              <a:tr h="174877">
                <a:tc vMerge="1">
                  <a:txBody>
                    <a:bodyPr/>
                    <a:lstStyle/>
                    <a:p>
                      <a:pPr algn="ctr"/>
                      <a:endParaRPr kumimoji="1" lang="ja-JP" altLang="en-US" sz="1200" dirty="0"/>
                    </a:p>
                  </a:txBody>
                  <a:tcPr anchor="ctr"/>
                </a:tc>
                <a:tc>
                  <a:txBody>
                    <a:bodyPr/>
                    <a:lstStyle/>
                    <a:p>
                      <a:pPr algn="ctr"/>
                      <a:r>
                        <a:rPr kumimoji="1" lang="ja-JP" altLang="en-US" sz="1200" dirty="0"/>
                        <a:t>補助対象</a:t>
                      </a:r>
                      <a:endParaRPr kumimoji="1" lang="en-US" altLang="ja-JP" sz="1200" dirty="0"/>
                    </a:p>
                    <a:p>
                      <a:pPr algn="ctr"/>
                      <a:r>
                        <a:rPr kumimoji="1" lang="ja-JP" altLang="en-US" sz="1200" dirty="0"/>
                        <a:t>経費</a:t>
                      </a:r>
                      <a:r>
                        <a:rPr kumimoji="1" lang="en-US" altLang="ja-JP" sz="1200" dirty="0"/>
                        <a:t>(</a:t>
                      </a:r>
                      <a:r>
                        <a:rPr kumimoji="1" lang="ja-JP" altLang="en-US" sz="1200" dirty="0"/>
                        <a:t>税抜</a:t>
                      </a:r>
                      <a:r>
                        <a:rPr kumimoji="1" lang="en-US" altLang="ja-JP" sz="1200" dirty="0"/>
                        <a:t>)</a:t>
                      </a:r>
                      <a:endParaRPr kumimoji="1" lang="ja-JP" altLang="en-US" sz="1200" dirty="0"/>
                    </a:p>
                  </a:txBody>
                  <a:tcPr marL="83127" marR="83127" anchor="ctr">
                    <a:solidFill>
                      <a:schemeClr val="accent6">
                        <a:lumMod val="20000"/>
                        <a:lumOff val="80000"/>
                      </a:schemeClr>
                    </a:solidFill>
                  </a:tcPr>
                </a:tc>
                <a:tc>
                  <a:txBody>
                    <a:bodyPr/>
                    <a:lstStyle/>
                    <a:p>
                      <a:pPr algn="ctr"/>
                      <a:r>
                        <a:rPr kumimoji="1" lang="ja-JP" altLang="en-US" sz="1200" dirty="0"/>
                        <a:t>補助金額</a:t>
                      </a:r>
                    </a:p>
                  </a:txBody>
                  <a:tcPr marL="83127" marR="83127" anchor="ctr">
                    <a:solidFill>
                      <a:schemeClr val="accent6">
                        <a:lumMod val="20000"/>
                        <a:lumOff val="80000"/>
                      </a:schemeClr>
                    </a:solidFill>
                  </a:tcPr>
                </a:tc>
                <a:extLst>
                  <a:ext uri="{0D108BD9-81ED-4DB2-BD59-A6C34878D82A}">
                    <a16:rowId xmlns:a16="http://schemas.microsoft.com/office/drawing/2014/main" val="10001"/>
                  </a:ext>
                </a:extLst>
              </a:tr>
              <a:tr h="174877">
                <a:tc>
                  <a:txBody>
                    <a:bodyPr/>
                    <a:lstStyle/>
                    <a:p>
                      <a:pPr algn="ctr"/>
                      <a:r>
                        <a:rPr kumimoji="1" lang="ja-JP" altLang="en-US" sz="1200" dirty="0"/>
                        <a:t>人件費</a:t>
                      </a:r>
                    </a:p>
                  </a:txBody>
                  <a:tcPr marL="83127" marR="83127" anchor="ctr"/>
                </a:tc>
                <a:tc>
                  <a:txBody>
                    <a:bodyPr/>
                    <a:lstStyle/>
                    <a:p>
                      <a:pPr algn="r"/>
                      <a:r>
                        <a:rPr kumimoji="1" lang="ja-JP" altLang="en-US" sz="1200" dirty="0"/>
                        <a:t>・・・</a:t>
                      </a:r>
                    </a:p>
                  </a:txBody>
                  <a:tcPr marL="83127" marR="83127" anchor="ctr">
                    <a:solidFill>
                      <a:schemeClr val="accent6">
                        <a:lumMod val="20000"/>
                        <a:lumOff val="80000"/>
                      </a:schemeClr>
                    </a:solidFill>
                  </a:tcPr>
                </a:tc>
                <a:tc>
                  <a:txBody>
                    <a:bodyPr/>
                    <a:lstStyle/>
                    <a:p>
                      <a:pPr algn="r"/>
                      <a:r>
                        <a:rPr kumimoji="1" lang="ja-JP" altLang="en-US" sz="1200" dirty="0"/>
                        <a:t>・・・</a:t>
                      </a:r>
                    </a:p>
                  </a:txBody>
                  <a:tcPr marL="83127" marR="83127" anchor="ctr">
                    <a:solidFill>
                      <a:schemeClr val="accent6">
                        <a:lumMod val="20000"/>
                        <a:lumOff val="80000"/>
                      </a:schemeClr>
                    </a:solidFill>
                  </a:tcPr>
                </a:tc>
                <a:extLst>
                  <a:ext uri="{0D108BD9-81ED-4DB2-BD59-A6C34878D82A}">
                    <a16:rowId xmlns:a16="http://schemas.microsoft.com/office/drawing/2014/main" val="908046275"/>
                  </a:ext>
                </a:extLst>
              </a:tr>
              <a:tr h="174877">
                <a:tc>
                  <a:txBody>
                    <a:bodyPr/>
                    <a:lstStyle/>
                    <a:p>
                      <a:pPr algn="ctr"/>
                      <a:r>
                        <a:rPr kumimoji="1" lang="ja-JP" altLang="en-US" sz="1200" dirty="0"/>
                        <a:t>設計費</a:t>
                      </a:r>
                    </a:p>
                  </a:txBody>
                  <a:tcPr marL="83127" marR="83127" anchor="ctr"/>
                </a:tc>
                <a:tc>
                  <a:txBody>
                    <a:bodyPr/>
                    <a:lstStyle/>
                    <a:p>
                      <a:pPr algn="r"/>
                      <a:r>
                        <a:rPr kumimoji="1" lang="ja-JP" altLang="en-US" sz="1200" dirty="0"/>
                        <a:t>・・・</a:t>
                      </a:r>
                    </a:p>
                  </a:txBody>
                  <a:tcPr marL="83127" marR="83127" anchor="ctr">
                    <a:solidFill>
                      <a:schemeClr val="accent6">
                        <a:lumMod val="20000"/>
                        <a:lumOff val="80000"/>
                      </a:schemeClr>
                    </a:solidFill>
                  </a:tcPr>
                </a:tc>
                <a:tc>
                  <a:txBody>
                    <a:bodyPr/>
                    <a:lstStyle/>
                    <a:p>
                      <a:pPr algn="r"/>
                      <a:r>
                        <a:rPr kumimoji="1" lang="ja-JP" altLang="en-US" sz="1200" dirty="0"/>
                        <a:t>・・・</a:t>
                      </a:r>
                    </a:p>
                  </a:txBody>
                  <a:tcPr marL="83127" marR="83127" anchor="ctr">
                    <a:solidFill>
                      <a:schemeClr val="accent6">
                        <a:lumMod val="20000"/>
                        <a:lumOff val="80000"/>
                      </a:schemeClr>
                    </a:solidFill>
                  </a:tcPr>
                </a:tc>
                <a:extLst>
                  <a:ext uri="{0D108BD9-81ED-4DB2-BD59-A6C34878D82A}">
                    <a16:rowId xmlns:a16="http://schemas.microsoft.com/office/drawing/2014/main" val="10002"/>
                  </a:ext>
                </a:extLst>
              </a:tr>
              <a:tr h="174877">
                <a:tc>
                  <a:txBody>
                    <a:bodyPr/>
                    <a:lstStyle/>
                    <a:p>
                      <a:pPr algn="ctr"/>
                      <a:r>
                        <a:rPr kumimoji="1" lang="ja-JP" altLang="en-US" sz="1200" dirty="0"/>
                        <a:t>設備費</a:t>
                      </a:r>
                    </a:p>
                  </a:txBody>
                  <a:tcPr marL="83127" marR="83127" anchor="ctr"/>
                </a:tc>
                <a:tc>
                  <a:txBody>
                    <a:bodyPr/>
                    <a:lstStyle/>
                    <a:p>
                      <a:pPr algn="r"/>
                      <a:r>
                        <a:rPr kumimoji="1" lang="en-US" altLang="ja-JP" sz="1200" dirty="0"/>
                        <a:t>9,000</a:t>
                      </a:r>
                      <a:endParaRPr kumimoji="1" lang="ja-JP" altLang="en-US" sz="1200" dirty="0"/>
                    </a:p>
                  </a:txBody>
                  <a:tcPr marL="83127" marR="83127" anchor="ctr">
                    <a:solidFill>
                      <a:schemeClr val="accent6">
                        <a:lumMod val="20000"/>
                        <a:lumOff val="80000"/>
                      </a:schemeClr>
                    </a:solidFill>
                  </a:tcPr>
                </a:tc>
                <a:tc>
                  <a:txBody>
                    <a:bodyPr/>
                    <a:lstStyle/>
                    <a:p>
                      <a:pPr algn="r"/>
                      <a:r>
                        <a:rPr kumimoji="1" lang="en-US" altLang="ja-JP" sz="1200" dirty="0"/>
                        <a:t>3,000</a:t>
                      </a: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3"/>
                  </a:ext>
                </a:extLst>
              </a:tr>
              <a:tr h="174877">
                <a:tc>
                  <a:txBody>
                    <a:bodyPr/>
                    <a:lstStyle/>
                    <a:p>
                      <a:pPr algn="ctr"/>
                      <a:r>
                        <a:rPr kumimoji="1" lang="ja-JP" altLang="en-US" sz="1200" dirty="0"/>
                        <a:t>工事費</a:t>
                      </a:r>
                    </a:p>
                  </a:txBody>
                  <a:tcPr marL="83127" marR="83127" anchor="ctr"/>
                </a:tc>
                <a:tc>
                  <a:txBody>
                    <a:bodyPr/>
                    <a:lstStyle/>
                    <a:p>
                      <a:pPr algn="r"/>
                      <a:endParaRPr kumimoji="1" lang="ja-JP" altLang="en-US" sz="120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4"/>
                  </a:ext>
                </a:extLst>
              </a:tr>
              <a:tr h="174877">
                <a:tc>
                  <a:txBody>
                    <a:bodyPr/>
                    <a:lstStyle/>
                    <a:p>
                      <a:pPr algn="ctr"/>
                      <a:r>
                        <a:rPr kumimoji="1" lang="ja-JP" altLang="en-US" sz="1200" dirty="0"/>
                        <a:t>合計</a:t>
                      </a:r>
                    </a:p>
                  </a:txBody>
                  <a:tcPr marL="83127" marR="83127" anchor="ctr"/>
                </a:tc>
                <a:tc>
                  <a:txBody>
                    <a:bodyPr/>
                    <a:lstStyle/>
                    <a:p>
                      <a:pPr algn="r"/>
                      <a:endParaRPr kumimoji="1" lang="ja-JP" altLang="en-US" sz="1200" dirty="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6"/>
                  </a:ext>
                </a:extLst>
              </a:tr>
            </a:tbl>
          </a:graphicData>
        </a:graphic>
      </p:graphicFrame>
      <p:graphicFrame>
        <p:nvGraphicFramePr>
          <p:cNvPr id="8" name="表 7">
            <a:extLst>
              <a:ext uri="{FF2B5EF4-FFF2-40B4-BE49-F238E27FC236}">
                <a16:creationId xmlns:a16="http://schemas.microsoft.com/office/drawing/2014/main" id="{14F4CE3D-124C-AD64-6FE6-DCBAFD1825E2}"/>
              </a:ext>
            </a:extLst>
          </p:cNvPr>
          <p:cNvGraphicFramePr>
            <a:graphicFrameLocks noGrp="1"/>
          </p:cNvGraphicFramePr>
          <p:nvPr>
            <p:extLst>
              <p:ext uri="{D42A27DB-BD31-4B8C-83A1-F6EECF244321}">
                <p14:modId xmlns:p14="http://schemas.microsoft.com/office/powerpoint/2010/main" val="2222921803"/>
              </p:ext>
            </p:extLst>
          </p:nvPr>
        </p:nvGraphicFramePr>
        <p:xfrm>
          <a:off x="6803929" y="3838528"/>
          <a:ext cx="2683935" cy="2103120"/>
        </p:xfrm>
        <a:graphic>
          <a:graphicData uri="http://schemas.openxmlformats.org/drawingml/2006/table">
            <a:tbl>
              <a:tblPr firstRow="1" bandRow="1">
                <a:tableStyleId>{5940675A-B579-460E-94D1-54222C63F5DA}</a:tableStyleId>
              </a:tblPr>
              <a:tblGrid>
                <a:gridCol w="894645">
                  <a:extLst>
                    <a:ext uri="{9D8B030D-6E8A-4147-A177-3AD203B41FA5}">
                      <a16:colId xmlns:a16="http://schemas.microsoft.com/office/drawing/2014/main" val="20000"/>
                    </a:ext>
                  </a:extLst>
                </a:gridCol>
                <a:gridCol w="894645">
                  <a:extLst>
                    <a:ext uri="{9D8B030D-6E8A-4147-A177-3AD203B41FA5}">
                      <a16:colId xmlns:a16="http://schemas.microsoft.com/office/drawing/2014/main" val="20001"/>
                    </a:ext>
                  </a:extLst>
                </a:gridCol>
                <a:gridCol w="894645">
                  <a:extLst>
                    <a:ext uri="{9D8B030D-6E8A-4147-A177-3AD203B41FA5}">
                      <a16:colId xmlns:a16="http://schemas.microsoft.com/office/drawing/2014/main" val="20002"/>
                    </a:ext>
                  </a:extLst>
                </a:gridCol>
              </a:tblGrid>
              <a:tr h="174877">
                <a:tc rowSpan="2">
                  <a:txBody>
                    <a:bodyPr/>
                    <a:lstStyle/>
                    <a:p>
                      <a:pPr algn="ctr"/>
                      <a:r>
                        <a:rPr kumimoji="1" lang="ja-JP" altLang="en-US" sz="1200" dirty="0"/>
                        <a:t>（千円）</a:t>
                      </a:r>
                    </a:p>
                  </a:txBody>
                  <a:tcPr marL="83127" marR="83127" anchor="ctr"/>
                </a:tc>
                <a:tc gridSpan="2">
                  <a:txBody>
                    <a:bodyPr/>
                    <a:lstStyle/>
                    <a:p>
                      <a:pPr algn="ctr"/>
                      <a:r>
                        <a:rPr kumimoji="1" lang="en-US" altLang="ja-JP" sz="1200" dirty="0"/>
                        <a:t>R10</a:t>
                      </a:r>
                      <a:r>
                        <a:rPr kumimoji="1" lang="ja-JP" altLang="en-US" sz="1200" dirty="0"/>
                        <a:t>年度計画</a:t>
                      </a:r>
                    </a:p>
                  </a:txBody>
                  <a:tcPr marL="83127" marR="83127" anchor="ctr">
                    <a:solidFill>
                      <a:schemeClr val="accent6">
                        <a:lumMod val="20000"/>
                        <a:lumOff val="80000"/>
                      </a:schemeClr>
                    </a:solidFill>
                  </a:tcPr>
                </a:tc>
                <a:tc hMerge="1">
                  <a:txBody>
                    <a:bodyPr/>
                    <a:lstStyle/>
                    <a:p>
                      <a:endParaRPr kumimoji="1" lang="ja-JP" altLang="en-US" sz="1200" dirty="0"/>
                    </a:p>
                  </a:txBody>
                  <a:tcPr/>
                </a:tc>
                <a:extLst>
                  <a:ext uri="{0D108BD9-81ED-4DB2-BD59-A6C34878D82A}">
                    <a16:rowId xmlns:a16="http://schemas.microsoft.com/office/drawing/2014/main" val="10000"/>
                  </a:ext>
                </a:extLst>
              </a:tr>
              <a:tr h="174877">
                <a:tc vMerge="1">
                  <a:txBody>
                    <a:bodyPr/>
                    <a:lstStyle/>
                    <a:p>
                      <a:pPr algn="ctr"/>
                      <a:endParaRPr kumimoji="1" lang="ja-JP" altLang="en-US" sz="1200" dirty="0"/>
                    </a:p>
                  </a:txBody>
                  <a:tcPr anchor="ctr"/>
                </a:tc>
                <a:tc>
                  <a:txBody>
                    <a:bodyPr/>
                    <a:lstStyle/>
                    <a:p>
                      <a:pPr algn="ctr"/>
                      <a:r>
                        <a:rPr kumimoji="1" lang="ja-JP" altLang="en-US" sz="1200" dirty="0"/>
                        <a:t>補助対象</a:t>
                      </a:r>
                      <a:endParaRPr kumimoji="1" lang="en-US" altLang="ja-JP" sz="1200" dirty="0"/>
                    </a:p>
                    <a:p>
                      <a:pPr algn="ctr"/>
                      <a:r>
                        <a:rPr kumimoji="1" lang="ja-JP" altLang="en-US" sz="1200" dirty="0"/>
                        <a:t>経費</a:t>
                      </a:r>
                      <a:r>
                        <a:rPr kumimoji="1" lang="en-US" altLang="ja-JP" sz="1200" dirty="0"/>
                        <a:t>(</a:t>
                      </a:r>
                      <a:r>
                        <a:rPr kumimoji="1" lang="ja-JP" altLang="en-US" sz="1200" dirty="0"/>
                        <a:t>税抜</a:t>
                      </a:r>
                      <a:r>
                        <a:rPr kumimoji="1" lang="en-US" altLang="ja-JP" sz="1200" dirty="0"/>
                        <a:t>)</a:t>
                      </a:r>
                      <a:endParaRPr kumimoji="1" lang="ja-JP" altLang="en-US" sz="1200" dirty="0"/>
                    </a:p>
                  </a:txBody>
                  <a:tcPr marL="83127" marR="83127" anchor="ctr">
                    <a:solidFill>
                      <a:schemeClr val="accent6">
                        <a:lumMod val="20000"/>
                        <a:lumOff val="80000"/>
                      </a:schemeClr>
                    </a:solidFill>
                  </a:tcPr>
                </a:tc>
                <a:tc>
                  <a:txBody>
                    <a:bodyPr/>
                    <a:lstStyle/>
                    <a:p>
                      <a:pPr algn="ctr"/>
                      <a:r>
                        <a:rPr kumimoji="1" lang="ja-JP" altLang="en-US" sz="1200" dirty="0"/>
                        <a:t>補助金額</a:t>
                      </a:r>
                    </a:p>
                  </a:txBody>
                  <a:tcPr marL="83127" marR="83127" anchor="ctr">
                    <a:solidFill>
                      <a:schemeClr val="accent6">
                        <a:lumMod val="20000"/>
                        <a:lumOff val="80000"/>
                      </a:schemeClr>
                    </a:solidFill>
                  </a:tcPr>
                </a:tc>
                <a:extLst>
                  <a:ext uri="{0D108BD9-81ED-4DB2-BD59-A6C34878D82A}">
                    <a16:rowId xmlns:a16="http://schemas.microsoft.com/office/drawing/2014/main" val="10001"/>
                  </a:ext>
                </a:extLst>
              </a:tr>
              <a:tr h="174877">
                <a:tc>
                  <a:txBody>
                    <a:bodyPr/>
                    <a:lstStyle/>
                    <a:p>
                      <a:pPr algn="ctr"/>
                      <a:r>
                        <a:rPr kumimoji="1" lang="ja-JP" altLang="en-US" sz="1200" dirty="0"/>
                        <a:t>人件費</a:t>
                      </a:r>
                    </a:p>
                  </a:txBody>
                  <a:tcPr marL="83127" marR="83127" anchor="ctr"/>
                </a:tc>
                <a:tc>
                  <a:txBody>
                    <a:bodyPr/>
                    <a:lstStyle/>
                    <a:p>
                      <a:pPr algn="r"/>
                      <a:r>
                        <a:rPr kumimoji="1" lang="ja-JP" altLang="en-US" sz="1200" dirty="0"/>
                        <a:t>・・・</a:t>
                      </a:r>
                    </a:p>
                  </a:txBody>
                  <a:tcPr marL="83127" marR="83127" anchor="ctr">
                    <a:solidFill>
                      <a:schemeClr val="accent6">
                        <a:lumMod val="20000"/>
                        <a:lumOff val="80000"/>
                      </a:schemeClr>
                    </a:solidFill>
                  </a:tcPr>
                </a:tc>
                <a:tc>
                  <a:txBody>
                    <a:bodyPr/>
                    <a:lstStyle/>
                    <a:p>
                      <a:pPr algn="r"/>
                      <a:r>
                        <a:rPr kumimoji="1" lang="ja-JP" altLang="en-US" sz="1200" dirty="0"/>
                        <a:t>・・・</a:t>
                      </a:r>
                    </a:p>
                  </a:txBody>
                  <a:tcPr marL="83127" marR="83127" anchor="ctr">
                    <a:solidFill>
                      <a:schemeClr val="accent6">
                        <a:lumMod val="20000"/>
                        <a:lumOff val="80000"/>
                      </a:schemeClr>
                    </a:solidFill>
                  </a:tcPr>
                </a:tc>
                <a:extLst>
                  <a:ext uri="{0D108BD9-81ED-4DB2-BD59-A6C34878D82A}">
                    <a16:rowId xmlns:a16="http://schemas.microsoft.com/office/drawing/2014/main" val="908046275"/>
                  </a:ext>
                </a:extLst>
              </a:tr>
              <a:tr h="174877">
                <a:tc>
                  <a:txBody>
                    <a:bodyPr/>
                    <a:lstStyle/>
                    <a:p>
                      <a:pPr algn="ctr"/>
                      <a:r>
                        <a:rPr kumimoji="1" lang="ja-JP" altLang="en-US" sz="1200" dirty="0"/>
                        <a:t>設計費</a:t>
                      </a:r>
                    </a:p>
                  </a:txBody>
                  <a:tcPr marL="83127" marR="83127" anchor="ctr"/>
                </a:tc>
                <a:tc>
                  <a:txBody>
                    <a:bodyPr/>
                    <a:lstStyle/>
                    <a:p>
                      <a:pPr algn="r"/>
                      <a:r>
                        <a:rPr kumimoji="1" lang="ja-JP" altLang="en-US" sz="1200" dirty="0"/>
                        <a:t>・・・</a:t>
                      </a:r>
                    </a:p>
                  </a:txBody>
                  <a:tcPr marL="83127" marR="83127" anchor="ctr">
                    <a:solidFill>
                      <a:schemeClr val="accent6">
                        <a:lumMod val="20000"/>
                        <a:lumOff val="80000"/>
                      </a:schemeClr>
                    </a:solidFill>
                  </a:tcPr>
                </a:tc>
                <a:tc>
                  <a:txBody>
                    <a:bodyPr/>
                    <a:lstStyle/>
                    <a:p>
                      <a:pPr algn="r"/>
                      <a:r>
                        <a:rPr kumimoji="1" lang="ja-JP" altLang="en-US" sz="1200" dirty="0"/>
                        <a:t>・・・</a:t>
                      </a:r>
                    </a:p>
                  </a:txBody>
                  <a:tcPr marL="83127" marR="83127" anchor="ctr">
                    <a:solidFill>
                      <a:schemeClr val="accent6">
                        <a:lumMod val="20000"/>
                        <a:lumOff val="80000"/>
                      </a:schemeClr>
                    </a:solidFill>
                  </a:tcPr>
                </a:tc>
                <a:extLst>
                  <a:ext uri="{0D108BD9-81ED-4DB2-BD59-A6C34878D82A}">
                    <a16:rowId xmlns:a16="http://schemas.microsoft.com/office/drawing/2014/main" val="10002"/>
                  </a:ext>
                </a:extLst>
              </a:tr>
              <a:tr h="174877">
                <a:tc>
                  <a:txBody>
                    <a:bodyPr/>
                    <a:lstStyle/>
                    <a:p>
                      <a:pPr algn="ctr"/>
                      <a:r>
                        <a:rPr kumimoji="1" lang="ja-JP" altLang="en-US" sz="1200" dirty="0"/>
                        <a:t>設備費</a:t>
                      </a:r>
                    </a:p>
                  </a:txBody>
                  <a:tcPr marL="83127" marR="83127" anchor="ctr"/>
                </a:tc>
                <a:tc>
                  <a:txBody>
                    <a:bodyPr/>
                    <a:lstStyle/>
                    <a:p>
                      <a:pPr algn="r"/>
                      <a:r>
                        <a:rPr kumimoji="1" lang="en-US" altLang="ja-JP" sz="1200" dirty="0"/>
                        <a:t>6,000</a:t>
                      </a:r>
                      <a:endParaRPr kumimoji="1" lang="ja-JP" altLang="en-US" sz="1200" dirty="0"/>
                    </a:p>
                  </a:txBody>
                  <a:tcPr marL="83127" marR="83127" anchor="ctr">
                    <a:solidFill>
                      <a:schemeClr val="accent6">
                        <a:lumMod val="20000"/>
                        <a:lumOff val="80000"/>
                      </a:schemeClr>
                    </a:solidFill>
                  </a:tcPr>
                </a:tc>
                <a:tc>
                  <a:txBody>
                    <a:bodyPr/>
                    <a:lstStyle/>
                    <a:p>
                      <a:pPr algn="r"/>
                      <a:r>
                        <a:rPr kumimoji="1" lang="en-US" altLang="ja-JP" sz="1200" dirty="0"/>
                        <a:t>2,000</a:t>
                      </a: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3"/>
                  </a:ext>
                </a:extLst>
              </a:tr>
              <a:tr h="174877">
                <a:tc>
                  <a:txBody>
                    <a:bodyPr/>
                    <a:lstStyle/>
                    <a:p>
                      <a:pPr algn="ctr"/>
                      <a:r>
                        <a:rPr kumimoji="1" lang="ja-JP" altLang="en-US" sz="1200" dirty="0"/>
                        <a:t>工事費</a:t>
                      </a:r>
                    </a:p>
                  </a:txBody>
                  <a:tcPr marL="83127" marR="83127" anchor="ctr"/>
                </a:tc>
                <a:tc>
                  <a:txBody>
                    <a:bodyPr/>
                    <a:lstStyle/>
                    <a:p>
                      <a:pPr algn="r"/>
                      <a:endParaRPr kumimoji="1" lang="ja-JP" altLang="en-US" sz="120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4"/>
                  </a:ext>
                </a:extLst>
              </a:tr>
              <a:tr h="174877">
                <a:tc>
                  <a:txBody>
                    <a:bodyPr/>
                    <a:lstStyle/>
                    <a:p>
                      <a:pPr algn="ctr"/>
                      <a:r>
                        <a:rPr kumimoji="1" lang="ja-JP" altLang="en-US" sz="1200" dirty="0"/>
                        <a:t>合計</a:t>
                      </a:r>
                    </a:p>
                  </a:txBody>
                  <a:tcPr marL="83127" marR="83127" anchor="ctr"/>
                </a:tc>
                <a:tc>
                  <a:txBody>
                    <a:bodyPr/>
                    <a:lstStyle/>
                    <a:p>
                      <a:pPr algn="r"/>
                      <a:endParaRPr kumimoji="1" lang="ja-JP" altLang="en-US" sz="1200" dirty="0"/>
                    </a:p>
                  </a:txBody>
                  <a:tcPr marL="83127" marR="83127" anchor="ctr">
                    <a:solidFill>
                      <a:schemeClr val="accent6">
                        <a:lumMod val="20000"/>
                        <a:lumOff val="80000"/>
                      </a:schemeClr>
                    </a:solidFill>
                  </a:tcPr>
                </a:tc>
                <a:tc>
                  <a:txBody>
                    <a:bodyPr/>
                    <a:lstStyle/>
                    <a:p>
                      <a:pPr algn="r"/>
                      <a:endParaRPr kumimoji="1" lang="ja-JP" altLang="en-US" sz="1200" dirty="0"/>
                    </a:p>
                  </a:txBody>
                  <a:tcPr marL="83127" marR="83127" anchor="ctr">
                    <a:solidFill>
                      <a:schemeClr val="accent6">
                        <a:lumMod val="20000"/>
                        <a:lumOff val="80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65734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5" y="95302"/>
            <a:ext cx="4464496" cy="377179"/>
          </a:xfrm>
        </p:spPr>
        <p:txBody>
          <a:bodyPr/>
          <a:lstStyle/>
          <a:p>
            <a:r>
              <a:rPr kumimoji="1" lang="ja-JP" altLang="en-US" dirty="0">
                <a:latin typeface="Meiryo UI" panose="020B0604030504040204" pitchFamily="50" charset="-128"/>
                <a:ea typeface="Meiryo UI" panose="020B0604030504040204" pitchFamily="50" charset="-128"/>
              </a:rPr>
              <a:t>１．</a:t>
            </a:r>
            <a:r>
              <a:rPr kumimoji="1" lang="zh-TW" altLang="en-US" dirty="0">
                <a:latin typeface="Meiryo UI" panose="020B0604030504040204" pitchFamily="50" charset="-128"/>
                <a:ea typeface="Meiryo UI" panose="020B0604030504040204" pitchFamily="50" charset="-128"/>
              </a:rPr>
              <a:t>間接補助事業</a:t>
            </a:r>
            <a:r>
              <a:rPr kumimoji="1" lang="ja-JP" altLang="en-US" dirty="0">
                <a:latin typeface="Meiryo UI" panose="020B0604030504040204" pitchFamily="50" charset="-128"/>
                <a:ea typeface="Meiryo UI" panose="020B0604030504040204" pitchFamily="50" charset="-128"/>
              </a:rPr>
              <a:t>の概要</a:t>
            </a:r>
          </a:p>
        </p:txBody>
      </p:sp>
      <p:sp>
        <p:nvSpPr>
          <p:cNvPr id="34" name="正方形/長方形 33"/>
          <p:cNvSpPr/>
          <p:nvPr/>
        </p:nvSpPr>
        <p:spPr>
          <a:xfrm>
            <a:off x="-124726" y="604482"/>
            <a:ext cx="4222400" cy="338554"/>
          </a:xfrm>
          <a:prstGeom prst="rect">
            <a:avLst/>
          </a:prstGeom>
        </p:spPr>
        <p:txBody>
          <a:bodyPr wrap="square">
            <a:spAutoFit/>
          </a:bodyPr>
          <a:lstStyle/>
          <a:p>
            <a:r>
              <a:rPr lang="ja-JP" altLang="en-US" sz="1600" dirty="0"/>
              <a:t>（１）事業概要</a:t>
            </a:r>
          </a:p>
        </p:txBody>
      </p:sp>
      <p:sp>
        <p:nvSpPr>
          <p:cNvPr id="20" name="タイトル 1"/>
          <p:cNvSpPr txBox="1">
            <a:spLocks/>
          </p:cNvSpPr>
          <p:nvPr/>
        </p:nvSpPr>
        <p:spPr bwMode="auto">
          <a:xfrm>
            <a:off x="8868351" y="70120"/>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１枚</a:t>
            </a:r>
          </a:p>
        </p:txBody>
      </p:sp>
      <p:graphicFrame>
        <p:nvGraphicFramePr>
          <p:cNvPr id="16" name="表 15"/>
          <p:cNvGraphicFramePr>
            <a:graphicFrameLocks noGrp="1"/>
          </p:cNvGraphicFramePr>
          <p:nvPr>
            <p:extLst>
              <p:ext uri="{D42A27DB-BD31-4B8C-83A1-F6EECF244321}">
                <p14:modId xmlns:p14="http://schemas.microsoft.com/office/powerpoint/2010/main" val="2389710021"/>
              </p:ext>
            </p:extLst>
          </p:nvPr>
        </p:nvGraphicFramePr>
        <p:xfrm>
          <a:off x="200472" y="999801"/>
          <a:ext cx="5000428" cy="2989561"/>
        </p:xfrm>
        <a:graphic>
          <a:graphicData uri="http://schemas.openxmlformats.org/drawingml/2006/table">
            <a:tbl>
              <a:tblPr firstRow="1" bandRow="1">
                <a:tableStyleId>{5940675A-B579-460E-94D1-54222C63F5DA}</a:tableStyleId>
              </a:tblPr>
              <a:tblGrid>
                <a:gridCol w="1780570">
                  <a:extLst>
                    <a:ext uri="{9D8B030D-6E8A-4147-A177-3AD203B41FA5}">
                      <a16:colId xmlns:a16="http://schemas.microsoft.com/office/drawing/2014/main" val="20000"/>
                    </a:ext>
                  </a:extLst>
                </a:gridCol>
                <a:gridCol w="458717">
                  <a:extLst>
                    <a:ext uri="{9D8B030D-6E8A-4147-A177-3AD203B41FA5}">
                      <a16:colId xmlns:a16="http://schemas.microsoft.com/office/drawing/2014/main" val="20001"/>
                    </a:ext>
                  </a:extLst>
                </a:gridCol>
                <a:gridCol w="456883">
                  <a:extLst>
                    <a:ext uri="{9D8B030D-6E8A-4147-A177-3AD203B41FA5}">
                      <a16:colId xmlns:a16="http://schemas.microsoft.com/office/drawing/2014/main" val="3572665178"/>
                    </a:ext>
                  </a:extLst>
                </a:gridCol>
                <a:gridCol w="502532">
                  <a:extLst>
                    <a:ext uri="{9D8B030D-6E8A-4147-A177-3AD203B41FA5}">
                      <a16:colId xmlns:a16="http://schemas.microsoft.com/office/drawing/2014/main" val="1418403791"/>
                    </a:ext>
                  </a:extLst>
                </a:gridCol>
                <a:gridCol w="617722">
                  <a:extLst>
                    <a:ext uri="{9D8B030D-6E8A-4147-A177-3AD203B41FA5}">
                      <a16:colId xmlns:a16="http://schemas.microsoft.com/office/drawing/2014/main" val="1574638420"/>
                    </a:ext>
                  </a:extLst>
                </a:gridCol>
                <a:gridCol w="223520">
                  <a:extLst>
                    <a:ext uri="{9D8B030D-6E8A-4147-A177-3AD203B41FA5}">
                      <a16:colId xmlns:a16="http://schemas.microsoft.com/office/drawing/2014/main" val="454957622"/>
                    </a:ext>
                  </a:extLst>
                </a:gridCol>
                <a:gridCol w="712584">
                  <a:extLst>
                    <a:ext uri="{9D8B030D-6E8A-4147-A177-3AD203B41FA5}">
                      <a16:colId xmlns:a16="http://schemas.microsoft.com/office/drawing/2014/main" val="230291538"/>
                    </a:ext>
                  </a:extLst>
                </a:gridCol>
                <a:gridCol w="247900">
                  <a:extLst>
                    <a:ext uri="{9D8B030D-6E8A-4147-A177-3AD203B41FA5}">
                      <a16:colId xmlns:a16="http://schemas.microsoft.com/office/drawing/2014/main" val="2574532432"/>
                    </a:ext>
                  </a:extLst>
                </a:gridCol>
              </a:tblGrid>
              <a:tr h="628999">
                <a:tc>
                  <a:txBody>
                    <a:bodyPr/>
                    <a:lstStyle/>
                    <a:p>
                      <a:pPr marL="0">
                        <a:lnSpc>
                          <a:spcPts val="1300"/>
                        </a:lnSpc>
                      </a:pPr>
                      <a:r>
                        <a:rPr kumimoji="1" lang="ja-JP" altLang="en-US" sz="1200" b="0" dirty="0">
                          <a:latin typeface="+mn-ea"/>
                          <a:ea typeface="+mn-ea"/>
                        </a:rPr>
                        <a:t>事業者</a:t>
                      </a:r>
                    </a:p>
                  </a:txBody>
                  <a:tcPr marL="99060" marR="99060" anchor="ctr"/>
                </a:tc>
                <a:tc gridSpan="7">
                  <a:txBody>
                    <a:bodyPr/>
                    <a:lstStyle/>
                    <a:p>
                      <a:pPr>
                        <a:lnSpc>
                          <a:spcPts val="1300"/>
                        </a:lnSpc>
                      </a:pPr>
                      <a:r>
                        <a:rPr kumimoji="1" lang="ja-JP" altLang="en-US" sz="1200" dirty="0">
                          <a:solidFill>
                            <a:srgbClr val="0000CC"/>
                          </a:solidFill>
                          <a:latin typeface="+mn-ea"/>
                          <a:ea typeface="+mn-ea"/>
                        </a:rPr>
                        <a:t>◎　主申請者</a:t>
                      </a:r>
                      <a:endParaRPr kumimoji="1" lang="en-US" altLang="ja-JP" sz="1200" dirty="0">
                        <a:solidFill>
                          <a:srgbClr val="0000CC"/>
                        </a:solidFill>
                        <a:latin typeface="+mn-ea"/>
                        <a:ea typeface="+mn-ea"/>
                      </a:endParaRPr>
                    </a:p>
                    <a:p>
                      <a:pPr>
                        <a:lnSpc>
                          <a:spcPts val="1300"/>
                        </a:lnSpc>
                      </a:pPr>
                      <a:r>
                        <a:rPr kumimoji="1" lang="ja-JP" altLang="en-US" sz="1200" dirty="0">
                          <a:solidFill>
                            <a:srgbClr val="0000CC"/>
                          </a:solidFill>
                          <a:latin typeface="+mn-ea"/>
                          <a:ea typeface="+mn-ea"/>
                        </a:rPr>
                        <a:t>〇　共同申請者</a:t>
                      </a:r>
                      <a:endParaRPr kumimoji="1" lang="en-US" altLang="ja-JP" sz="1200" dirty="0">
                        <a:solidFill>
                          <a:srgbClr val="0000CC"/>
                        </a:solidFill>
                        <a:latin typeface="+mn-ea"/>
                        <a:ea typeface="+mn-ea"/>
                      </a:endParaRPr>
                    </a:p>
                    <a:p>
                      <a:pPr>
                        <a:lnSpc>
                          <a:spcPts val="1300"/>
                        </a:lnSpc>
                      </a:pPr>
                      <a:r>
                        <a:rPr kumimoji="1" lang="ja-JP" altLang="en-US" sz="1200" dirty="0">
                          <a:solidFill>
                            <a:srgbClr val="0000CC"/>
                          </a:solidFill>
                          <a:latin typeface="+mn-ea"/>
                          <a:ea typeface="+mn-ea"/>
                        </a:rPr>
                        <a:t>〇　共同申請者</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40364753"/>
                  </a:ext>
                </a:extLst>
              </a:tr>
              <a:tr h="310270">
                <a:tc>
                  <a:txBody>
                    <a:bodyPr/>
                    <a:lstStyle/>
                    <a:p>
                      <a:pPr marL="0">
                        <a:lnSpc>
                          <a:spcPts val="1300"/>
                        </a:lnSpc>
                      </a:pPr>
                      <a:r>
                        <a:rPr kumimoji="1" lang="ja-JP" altLang="en-US" sz="1200" b="0" dirty="0">
                          <a:latin typeface="+mn-ea"/>
                          <a:ea typeface="+mn-ea"/>
                        </a:rPr>
                        <a:t>事業地</a:t>
                      </a:r>
                    </a:p>
                  </a:txBody>
                  <a:tcPr marL="99060" marR="99060" anchor="ctr"/>
                </a:tc>
                <a:tc gridSpan="7">
                  <a:txBody>
                    <a:bodyPr/>
                    <a:lstStyle/>
                    <a:p>
                      <a:pPr>
                        <a:lnSpc>
                          <a:spcPts val="1300"/>
                        </a:lnSpc>
                      </a:pPr>
                      <a:r>
                        <a:rPr kumimoji="1" lang="ja-JP" altLang="en-US" sz="1200" dirty="0">
                          <a:solidFill>
                            <a:srgbClr val="0000CC"/>
                          </a:solidFill>
                          <a:latin typeface="+mn-ea"/>
                          <a:ea typeface="+mn-ea"/>
                        </a:rPr>
                        <a:t>〇〇県△△市□□町</a:t>
                      </a:r>
                    </a:p>
                  </a:txBody>
                  <a:tcPr marL="99060" marR="99060"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48921">
                <a:tc rowSpan="2">
                  <a:txBody>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200" b="0" dirty="0">
                          <a:latin typeface="+mn-ea"/>
                          <a:ea typeface="+mn-ea"/>
                        </a:rPr>
                        <a:t>実証テーマ</a:t>
                      </a:r>
                      <a:br>
                        <a:rPr kumimoji="1" lang="en-US" altLang="ja-JP" sz="1200" b="0" dirty="0">
                          <a:latin typeface="+mn-ea"/>
                          <a:ea typeface="+mn-ea"/>
                        </a:rPr>
                      </a:br>
                      <a:r>
                        <a:rPr kumimoji="1" lang="ja-JP" altLang="en-US" sz="1200" b="0" dirty="0">
                          <a:latin typeface="+mn-ea"/>
                          <a:ea typeface="+mn-ea"/>
                        </a:rPr>
                        <a:t>（事業の区分）</a:t>
                      </a:r>
                    </a:p>
                  </a:txBody>
                  <a:tcPr marL="99060" marR="99060" anchor="ctr"/>
                </a:tc>
                <a:tc>
                  <a:txBody>
                    <a:bodyPr/>
                    <a:lstStyle/>
                    <a:p>
                      <a:pPr algn="ctr">
                        <a:lnSpc>
                          <a:spcPts val="1300"/>
                        </a:lnSpc>
                      </a:pPr>
                      <a:r>
                        <a:rPr kumimoji="1" lang="ja-JP" altLang="en-US" sz="1400" dirty="0">
                          <a:latin typeface="+mn-ea"/>
                          <a:ea typeface="+mn-ea"/>
                        </a:rPr>
                        <a:t>①</a:t>
                      </a:r>
                    </a:p>
                  </a:txBody>
                  <a:tcPr marL="99060" marR="9906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300"/>
                        </a:lnSpc>
                      </a:pPr>
                      <a:r>
                        <a:rPr kumimoji="1" lang="ja-JP" altLang="en-US" sz="1400" dirty="0">
                          <a:latin typeface="+mn-ea"/>
                          <a:ea typeface="+mn-ea"/>
                        </a:rPr>
                        <a:t>②</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lnSpc>
                          <a:spcPts val="1300"/>
                        </a:lnSpc>
                      </a:pPr>
                      <a:r>
                        <a:rPr kumimoji="1" lang="ja-JP" altLang="en-US" sz="1400" dirty="0">
                          <a:latin typeface="+mn-ea"/>
                          <a:ea typeface="+mn-ea"/>
                        </a:rPr>
                        <a:t>③</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4">
                  <a:txBody>
                    <a:bodyPr/>
                    <a:lstStyle/>
                    <a:p>
                      <a:pPr algn="ctr">
                        <a:lnSpc>
                          <a:spcPts val="1300"/>
                        </a:lnSpc>
                      </a:pPr>
                      <a:r>
                        <a:rPr kumimoji="1" lang="ja-JP" altLang="en-US" sz="900" dirty="0">
                          <a:latin typeface="+mn-ea"/>
                          <a:ea typeface="+mn-ea"/>
                        </a:rPr>
                        <a:t>企業分類</a:t>
                      </a:r>
                    </a:p>
                  </a:txBody>
                  <a:tcPr marL="99060" marR="9906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nSpc>
                          <a:spcPts val="1300"/>
                        </a:lnSpc>
                      </a:pPr>
                      <a:endParaRPr kumimoji="1" lang="ja-JP" altLang="en-US" sz="1200" dirty="0">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nSpc>
                          <a:spcPts val="1300"/>
                        </a:lnSpc>
                      </a:pPr>
                      <a:endParaRPr kumimoji="1" lang="ja-JP" altLang="en-US" sz="1200" dirty="0">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nSpc>
                          <a:spcPts val="1300"/>
                        </a:lnSpc>
                      </a:pPr>
                      <a:endParaRPr kumimoji="1" lang="ja-JP" altLang="en-US" sz="1200" dirty="0">
                        <a:latin typeface="+mn-ea"/>
                        <a:ea typeface="+mn-ea"/>
                      </a:endParaRPr>
                    </a:p>
                  </a:txBody>
                  <a:tcPr marL="99060" marR="9906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48921">
                <a:tc vMerge="1">
                  <a:txBody>
                    <a:bodyPr/>
                    <a:lstStyle/>
                    <a:p>
                      <a:endParaRPr kumimoji="1" lang="ja-JP" altLang="en-US"/>
                    </a:p>
                  </a:txBody>
                  <a:tcPr/>
                </a:tc>
                <a:tc>
                  <a:txBody>
                    <a:bodyPr/>
                    <a:lstStyle/>
                    <a:p>
                      <a:pPr algn="ctr">
                        <a:lnSpc>
                          <a:spcPts val="1300"/>
                        </a:lnSpc>
                      </a:pPr>
                      <a:endParaRPr kumimoji="1" lang="ja-JP" altLang="en-US" sz="1200" dirty="0">
                        <a:latin typeface="+mn-ea"/>
                        <a:ea typeface="+mn-ea"/>
                      </a:endParaRPr>
                    </a:p>
                  </a:txBody>
                  <a:tcPr marL="99060" marR="9906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r>
                        <a:rPr kumimoji="1" lang="ja-JP" altLang="en-US" sz="1200" dirty="0">
                          <a:solidFill>
                            <a:srgbClr val="0000CC"/>
                          </a:solidFill>
                          <a:latin typeface="+mn-ea"/>
                          <a:ea typeface="+mn-ea"/>
                        </a:rPr>
                        <a:t>✓</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endParaRPr kumimoji="1" lang="ja-JP" altLang="en-US" sz="1200" dirty="0">
                        <a:solidFill>
                          <a:srgbClr val="0000CC"/>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ts val="1300"/>
                        </a:lnSpc>
                      </a:pPr>
                      <a:r>
                        <a:rPr kumimoji="1" lang="ja-JP" altLang="en-US" sz="1000" dirty="0">
                          <a:latin typeface="+mn-ea"/>
                          <a:ea typeface="+mn-ea"/>
                        </a:rPr>
                        <a:t>大企業</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ts val="1300"/>
                        </a:lnSpc>
                      </a:pPr>
                      <a:endParaRPr kumimoji="1" lang="ja-JP" altLang="en-US" sz="1200" dirty="0">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ts val="1300"/>
                        </a:lnSpc>
                      </a:pPr>
                      <a:r>
                        <a:rPr kumimoji="1" lang="ja-JP" altLang="en-US" sz="800" dirty="0">
                          <a:latin typeface="+mn-ea"/>
                          <a:ea typeface="+mn-ea"/>
                        </a:rPr>
                        <a:t>中小企業</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lnSpc>
                          <a:spcPts val="1300"/>
                        </a:lnSpc>
                      </a:pPr>
                      <a:r>
                        <a:rPr kumimoji="1" lang="ja-JP" altLang="en-US" sz="1200" dirty="0">
                          <a:solidFill>
                            <a:srgbClr val="0000CC"/>
                          </a:solidFill>
                          <a:latin typeface="+mn-ea"/>
                          <a:ea typeface="+mn-ea"/>
                        </a:rPr>
                        <a:t>✓</a:t>
                      </a:r>
                    </a:p>
                  </a:txBody>
                  <a:tcPr marL="99060" marR="9906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06967768"/>
                  </a:ext>
                </a:extLst>
              </a:tr>
              <a:tr h="310270">
                <a:tc>
                  <a:txBody>
                    <a:bodyPr/>
                    <a:lstStyle/>
                    <a:p>
                      <a:pPr marL="0">
                        <a:lnSpc>
                          <a:spcPts val="1300"/>
                        </a:lnSpc>
                      </a:pPr>
                      <a:r>
                        <a:rPr kumimoji="1" lang="ja-JP" altLang="en-US" sz="1200" b="0" dirty="0">
                          <a:latin typeface="+mn-ea"/>
                          <a:ea typeface="+mn-ea"/>
                        </a:rPr>
                        <a:t>事業期間（稼働予定）</a:t>
                      </a:r>
                    </a:p>
                  </a:txBody>
                  <a:tcPr marL="99060" marR="99060" anchor="ctr"/>
                </a:tc>
                <a:tc gridSpan="7">
                  <a:txBody>
                    <a:bodyPr/>
                    <a:lstStyle/>
                    <a:p>
                      <a:pPr>
                        <a:lnSpc>
                          <a:spcPts val="1300"/>
                        </a:lnSpc>
                      </a:pPr>
                      <a:r>
                        <a:rPr kumimoji="1" lang="ja-JP" altLang="en-US" sz="1200" dirty="0">
                          <a:solidFill>
                            <a:srgbClr val="0000CC"/>
                          </a:solidFill>
                          <a:latin typeface="+mn-ea"/>
                          <a:ea typeface="+mn-ea"/>
                        </a:rPr>
                        <a:t>〇年〇月～〇年〇月（〇年〇月稼働予定）</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310270">
                <a:tc>
                  <a:txBody>
                    <a:bodyPr/>
                    <a:lstStyle/>
                    <a:p>
                      <a:pPr marL="0">
                        <a:lnSpc>
                          <a:spcPts val="1300"/>
                        </a:lnSpc>
                      </a:pPr>
                      <a:r>
                        <a:rPr kumimoji="1" lang="zh-TW" altLang="en-US" sz="1200" b="0" dirty="0">
                          <a:latin typeface="ＭＳ Ｐゴシック" panose="020B0600070205080204" pitchFamily="50" charset="-128"/>
                          <a:ea typeface="ＭＳ Ｐゴシック" panose="020B0600070205080204" pitchFamily="50" charset="-128"/>
                        </a:rPr>
                        <a:t>間接補助事業</a:t>
                      </a:r>
                      <a:r>
                        <a:rPr kumimoji="1" lang="ja-JP" altLang="en-US" sz="1200" b="0" dirty="0">
                          <a:latin typeface="ＭＳ Ｐゴシック" panose="020B0600070205080204" pitchFamily="50" charset="-128"/>
                          <a:ea typeface="ＭＳ Ｐゴシック" panose="020B0600070205080204" pitchFamily="50" charset="-128"/>
                        </a:rPr>
                        <a:t>に要する経費</a:t>
                      </a:r>
                    </a:p>
                  </a:txBody>
                  <a:tcPr marL="99060" marR="99060" anchor="ctr"/>
                </a:tc>
                <a:tc gridSpan="7">
                  <a:txBody>
                    <a:bodyPr/>
                    <a:lstStyle/>
                    <a:p>
                      <a:pPr>
                        <a:lnSpc>
                          <a:spcPts val="1300"/>
                        </a:lnSpc>
                      </a:pPr>
                      <a:r>
                        <a:rPr kumimoji="1" lang="ja-JP" altLang="en-US" sz="1200" dirty="0">
                          <a:solidFill>
                            <a:schemeClr val="tx1"/>
                          </a:solidFill>
                          <a:latin typeface="+mn-ea"/>
                          <a:ea typeface="+mn-ea"/>
                        </a:rPr>
                        <a:t>　　　　　　　　　　　　　　　　　　千円（税抜き）</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10270">
                <a:tc>
                  <a:txBody>
                    <a:bodyPr/>
                    <a:lstStyle/>
                    <a:p>
                      <a:pPr marL="0">
                        <a:lnSpc>
                          <a:spcPts val="1300"/>
                        </a:lnSpc>
                      </a:pPr>
                      <a:r>
                        <a:rPr kumimoji="1" lang="ja-JP" altLang="en-US" sz="1200" b="0" dirty="0">
                          <a:latin typeface="+mn-ea"/>
                          <a:ea typeface="+mn-ea"/>
                        </a:rPr>
                        <a:t>補助対象経費</a:t>
                      </a:r>
                    </a:p>
                  </a:txBody>
                  <a:tcPr marL="99060" marR="99060" anchor="ctr"/>
                </a:tc>
                <a:tc gridSpan="7">
                  <a:txBody>
                    <a:bodyPr/>
                    <a:lstStyle/>
                    <a:p>
                      <a:pPr>
                        <a:lnSpc>
                          <a:spcPts val="1300"/>
                        </a:lnSpc>
                      </a:pPr>
                      <a:r>
                        <a:rPr kumimoji="1" lang="ja-JP" altLang="en-US" sz="1200" dirty="0">
                          <a:solidFill>
                            <a:schemeClr val="tx1"/>
                          </a:solidFill>
                          <a:latin typeface="+mn-ea"/>
                          <a:ea typeface="+mn-ea"/>
                        </a:rPr>
                        <a:t>　　　　　　　　　　　　　　　　　　千円（税抜き）</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310270">
                <a:tc>
                  <a:txBody>
                    <a:bodyPr/>
                    <a:lstStyle/>
                    <a:p>
                      <a:pPr marL="0">
                        <a:lnSpc>
                          <a:spcPts val="1300"/>
                        </a:lnSpc>
                      </a:pPr>
                      <a:r>
                        <a:rPr kumimoji="1" lang="ja-JP" altLang="en-US" sz="1200" b="0" dirty="0">
                          <a:latin typeface="+mn-ea"/>
                          <a:ea typeface="+mn-ea"/>
                        </a:rPr>
                        <a:t>補助金額</a:t>
                      </a:r>
                    </a:p>
                  </a:txBody>
                  <a:tcPr marL="99060" marR="99060" anchor="ctr"/>
                </a:tc>
                <a:tc gridSpan="7">
                  <a:txBody>
                    <a:bodyPr/>
                    <a:lstStyle/>
                    <a:p>
                      <a:pPr>
                        <a:lnSpc>
                          <a:spcPts val="1300"/>
                        </a:lnSpc>
                      </a:pPr>
                      <a:r>
                        <a:rPr kumimoji="1" lang="ja-JP" altLang="en-US" sz="1200" dirty="0">
                          <a:solidFill>
                            <a:schemeClr val="tx1"/>
                          </a:solidFill>
                          <a:latin typeface="+mn-ea"/>
                          <a:ea typeface="+mn-ea"/>
                        </a:rPr>
                        <a:t>　　　　　　　　　　　　　　　　　　千円</a:t>
                      </a:r>
                    </a:p>
                  </a:txBody>
                  <a:tcPr marL="99060" marR="9906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17" name="テキスト ボックス 16"/>
          <p:cNvSpPr txBox="1"/>
          <p:nvPr/>
        </p:nvSpPr>
        <p:spPr>
          <a:xfrm>
            <a:off x="5229072" y="648680"/>
            <a:ext cx="4933710" cy="338554"/>
          </a:xfrm>
          <a:prstGeom prst="rect">
            <a:avLst/>
          </a:prstGeom>
          <a:noFill/>
        </p:spPr>
        <p:txBody>
          <a:bodyPr wrap="square" rtlCol="0">
            <a:spAutoFit/>
          </a:bodyPr>
          <a:lstStyle/>
          <a:p>
            <a:r>
              <a:rPr kumimoji="1" lang="ja-JP" altLang="en-US" sz="1600" dirty="0"/>
              <a:t>（２）実証テーマの特徴</a:t>
            </a:r>
            <a:endParaRPr kumimoji="1" lang="ja-JP" altLang="en-US" sz="1400" dirty="0"/>
          </a:p>
        </p:txBody>
      </p:sp>
      <p:sp>
        <p:nvSpPr>
          <p:cNvPr id="29" name="正方形/長方形 28"/>
          <p:cNvSpPr/>
          <p:nvPr/>
        </p:nvSpPr>
        <p:spPr>
          <a:xfrm>
            <a:off x="2432720" y="428856"/>
            <a:ext cx="1282701" cy="307777"/>
          </a:xfrm>
          <a:prstGeom prst="rect">
            <a:avLst/>
          </a:prstGeom>
          <a:solidFill>
            <a:schemeClr val="bg1"/>
          </a:solidFill>
          <a:ln>
            <a:solidFill>
              <a:schemeClr val="tx1"/>
            </a:solidFill>
            <a:prstDash val="sysDot"/>
          </a:ln>
        </p:spPr>
        <p:txBody>
          <a:bodyPr wrap="square">
            <a:spAutoFit/>
          </a:bodyPr>
          <a:lstStyle/>
          <a:p>
            <a:pPr marL="182562" eaLnBrk="1" fontAlgn="auto" hangingPunct="1">
              <a:spcBef>
                <a:spcPts val="0"/>
              </a:spcBef>
              <a:spcAft>
                <a:spcPts val="0"/>
              </a:spcAft>
              <a:defRPr/>
            </a:pPr>
            <a:r>
              <a:rPr lang="ja-JP" altLang="en-US" sz="1400" dirty="0">
                <a:solidFill>
                  <a:srgbClr val="0000CC"/>
                </a:solidFill>
              </a:rPr>
              <a:t>青字は例</a:t>
            </a:r>
            <a:endParaRPr lang="en-US" altLang="ja-JP" sz="1400" dirty="0">
              <a:solidFill>
                <a:srgbClr val="0000CC"/>
              </a:solidFill>
            </a:endParaRPr>
          </a:p>
        </p:txBody>
      </p:sp>
      <p:sp>
        <p:nvSpPr>
          <p:cNvPr id="30" name="テキスト ボックス 29">
            <a:extLst>
              <a:ext uri="{FF2B5EF4-FFF2-40B4-BE49-F238E27FC236}">
                <a16:creationId xmlns:a16="http://schemas.microsoft.com/office/drawing/2014/main" id="{06C58077-1965-47F0-A7B3-74E37C3B278C}"/>
              </a:ext>
            </a:extLst>
          </p:cNvPr>
          <p:cNvSpPr txBox="1"/>
          <p:nvPr/>
        </p:nvSpPr>
        <p:spPr>
          <a:xfrm>
            <a:off x="-106887" y="3954542"/>
            <a:ext cx="4933710" cy="338554"/>
          </a:xfrm>
          <a:prstGeom prst="rect">
            <a:avLst/>
          </a:prstGeom>
          <a:noFill/>
        </p:spPr>
        <p:txBody>
          <a:bodyPr wrap="square" rtlCol="0">
            <a:spAutoFit/>
          </a:bodyPr>
          <a:lstStyle/>
          <a:p>
            <a:r>
              <a:rPr lang="ja-JP" altLang="en-US" sz="1600" dirty="0"/>
              <a:t>（３）</a:t>
            </a:r>
            <a:r>
              <a:rPr lang="zh-TW" altLang="en-US" sz="1600" dirty="0"/>
              <a:t>間接補助事業</a:t>
            </a:r>
            <a:r>
              <a:rPr lang="ja-JP" altLang="en-US" sz="1600" dirty="0"/>
              <a:t>の達成目標</a:t>
            </a:r>
            <a:endParaRPr lang="en-US" altLang="ja-JP" sz="1600" dirty="0"/>
          </a:p>
        </p:txBody>
      </p:sp>
      <p:graphicFrame>
        <p:nvGraphicFramePr>
          <p:cNvPr id="24" name="表 23"/>
          <p:cNvGraphicFramePr>
            <a:graphicFrameLocks noGrp="1"/>
          </p:cNvGraphicFramePr>
          <p:nvPr>
            <p:extLst>
              <p:ext uri="{D42A27DB-BD31-4B8C-83A1-F6EECF244321}">
                <p14:modId xmlns:p14="http://schemas.microsoft.com/office/powerpoint/2010/main" val="2817424653"/>
              </p:ext>
            </p:extLst>
          </p:nvPr>
        </p:nvGraphicFramePr>
        <p:xfrm>
          <a:off x="245496" y="4330238"/>
          <a:ext cx="9099992" cy="2195107"/>
        </p:xfrm>
        <a:graphic>
          <a:graphicData uri="http://schemas.openxmlformats.org/drawingml/2006/table">
            <a:tbl>
              <a:tblPr firstRow="1" bandRow="1">
                <a:tableStyleId>{5940675A-B579-460E-94D1-54222C63F5DA}</a:tableStyleId>
              </a:tblPr>
              <a:tblGrid>
                <a:gridCol w="2979312">
                  <a:extLst>
                    <a:ext uri="{9D8B030D-6E8A-4147-A177-3AD203B41FA5}">
                      <a16:colId xmlns:a16="http://schemas.microsoft.com/office/drawing/2014/main" val="20000"/>
                    </a:ext>
                  </a:extLst>
                </a:gridCol>
                <a:gridCol w="3024336">
                  <a:extLst>
                    <a:ext uri="{9D8B030D-6E8A-4147-A177-3AD203B41FA5}">
                      <a16:colId xmlns:a16="http://schemas.microsoft.com/office/drawing/2014/main" val="20001"/>
                    </a:ext>
                  </a:extLst>
                </a:gridCol>
                <a:gridCol w="3096344">
                  <a:extLst>
                    <a:ext uri="{9D8B030D-6E8A-4147-A177-3AD203B41FA5}">
                      <a16:colId xmlns:a16="http://schemas.microsoft.com/office/drawing/2014/main" val="20002"/>
                    </a:ext>
                  </a:extLst>
                </a:gridCol>
              </a:tblGrid>
              <a:tr h="395686">
                <a:tc>
                  <a:txBody>
                    <a:bodyPr/>
                    <a:lstStyle/>
                    <a:p>
                      <a:pPr marL="0" algn="ctr">
                        <a:lnSpc>
                          <a:spcPts val="1300"/>
                        </a:lnSpc>
                      </a:pPr>
                      <a:r>
                        <a:rPr kumimoji="1" lang="ja-JP" altLang="en-US" sz="1200" b="0" dirty="0">
                          <a:latin typeface="+mn-ea"/>
                          <a:ea typeface="+mn-ea"/>
                        </a:rPr>
                        <a:t>指標</a:t>
                      </a:r>
                    </a:p>
                  </a:txBody>
                  <a:tcPr marL="99060" marR="99060" anchor="ctr"/>
                </a:tc>
                <a:tc>
                  <a:txBody>
                    <a:bodyPr/>
                    <a:lstStyle/>
                    <a:p>
                      <a:pPr algn="ctr">
                        <a:lnSpc>
                          <a:spcPts val="1300"/>
                        </a:lnSpc>
                      </a:pPr>
                      <a:r>
                        <a:rPr kumimoji="1" lang="ja-JP" altLang="en-US" sz="1200" dirty="0">
                          <a:solidFill>
                            <a:schemeClr val="tx1"/>
                          </a:solidFill>
                          <a:latin typeface="+mn-ea"/>
                          <a:ea typeface="+mn-ea"/>
                        </a:rPr>
                        <a:t>今年度終了時</a:t>
                      </a:r>
                    </a:p>
                  </a:txBody>
                  <a:tcPr marL="99060" marR="99060" anchor="ctr"/>
                </a:tc>
                <a:tc>
                  <a:txBody>
                    <a:bodyPr/>
                    <a:lstStyle/>
                    <a:p>
                      <a:pPr algn="ctr">
                        <a:lnSpc>
                          <a:spcPts val="1300"/>
                        </a:lnSpc>
                      </a:pPr>
                      <a:r>
                        <a:rPr kumimoji="1" lang="ja-JP" altLang="en-US" sz="1200" dirty="0">
                          <a:solidFill>
                            <a:schemeClr val="tx1"/>
                          </a:solidFill>
                          <a:latin typeface="+mn-ea"/>
                          <a:ea typeface="+mn-ea"/>
                        </a:rPr>
                        <a:t>稼働後（〇〇年度）</a:t>
                      </a:r>
                    </a:p>
                  </a:txBody>
                  <a:tcPr marL="99060" marR="99060" anchor="ctr"/>
                </a:tc>
                <a:extLst>
                  <a:ext uri="{0D108BD9-81ED-4DB2-BD59-A6C34878D82A}">
                    <a16:rowId xmlns:a16="http://schemas.microsoft.com/office/drawing/2014/main" val="1140364753"/>
                  </a:ext>
                </a:extLst>
              </a:tr>
              <a:tr h="599807">
                <a:tc>
                  <a:txBody>
                    <a:bodyPr/>
                    <a:lstStyle/>
                    <a:p>
                      <a:pPr marL="0">
                        <a:lnSpc>
                          <a:spcPts val="1300"/>
                        </a:lnSpc>
                      </a:pPr>
                      <a:r>
                        <a:rPr kumimoji="1" lang="ja-JP" altLang="en-US" sz="1200" b="0" dirty="0">
                          <a:latin typeface="+mn-ea"/>
                          <a:ea typeface="+mn-ea"/>
                        </a:rPr>
                        <a:t>①</a:t>
                      </a:r>
                    </a:p>
                  </a:txBody>
                  <a:tcPr marL="99060" marR="99060" anchor="ctr"/>
                </a:tc>
                <a:tc>
                  <a:txBody>
                    <a:bodyPr/>
                    <a:lstStyle/>
                    <a:p>
                      <a:pPr>
                        <a:lnSpc>
                          <a:spcPts val="1300"/>
                        </a:lnSpc>
                      </a:pPr>
                      <a:endParaRPr kumimoji="1" lang="ja-JP" altLang="en-US" sz="1200" dirty="0">
                        <a:solidFill>
                          <a:srgbClr val="0000CC"/>
                        </a:solidFill>
                        <a:latin typeface="+mn-ea"/>
                        <a:ea typeface="+mn-ea"/>
                      </a:endParaRPr>
                    </a:p>
                  </a:txBody>
                  <a:tcPr marL="99060" marR="99060" anchor="ctr"/>
                </a:tc>
                <a:tc>
                  <a:txBody>
                    <a:bodyPr/>
                    <a:lstStyle/>
                    <a:p>
                      <a:pPr>
                        <a:lnSpc>
                          <a:spcPts val="1300"/>
                        </a:lnSpc>
                      </a:pPr>
                      <a:endParaRPr kumimoji="1" lang="ja-JP" altLang="en-US" sz="1200" dirty="0">
                        <a:solidFill>
                          <a:srgbClr val="0000CC"/>
                        </a:solidFill>
                        <a:latin typeface="+mn-ea"/>
                        <a:ea typeface="+mn-ea"/>
                      </a:endParaRPr>
                    </a:p>
                  </a:txBody>
                  <a:tcPr marL="99060" marR="99060" anchor="ctr"/>
                </a:tc>
                <a:extLst>
                  <a:ext uri="{0D108BD9-81ED-4DB2-BD59-A6C34878D82A}">
                    <a16:rowId xmlns:a16="http://schemas.microsoft.com/office/drawing/2014/main" val="10000"/>
                  </a:ext>
                </a:extLst>
              </a:tr>
              <a:tr h="599807">
                <a:tc>
                  <a:txBody>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200" b="0" dirty="0">
                          <a:latin typeface="+mn-ea"/>
                          <a:ea typeface="+mn-ea"/>
                        </a:rPr>
                        <a:t>②</a:t>
                      </a:r>
                    </a:p>
                  </a:txBody>
                  <a:tcPr marL="99060" marR="99060" anchor="ctr"/>
                </a:tc>
                <a:tc>
                  <a:txBody>
                    <a:bodyPr/>
                    <a:lstStyle/>
                    <a:p>
                      <a:pPr>
                        <a:lnSpc>
                          <a:spcPts val="1300"/>
                        </a:lnSpc>
                      </a:pPr>
                      <a:endParaRPr kumimoji="1" lang="ja-JP" altLang="en-US" sz="1200" dirty="0">
                        <a:latin typeface="+mn-ea"/>
                        <a:ea typeface="+mn-ea"/>
                      </a:endParaRPr>
                    </a:p>
                  </a:txBody>
                  <a:tcPr marL="99060" marR="99060" anchor="ctr"/>
                </a:tc>
                <a:tc>
                  <a:txBody>
                    <a:bodyPr/>
                    <a:lstStyle/>
                    <a:p>
                      <a:pPr>
                        <a:lnSpc>
                          <a:spcPts val="1300"/>
                        </a:lnSpc>
                      </a:pPr>
                      <a:endParaRPr kumimoji="1" lang="ja-JP" altLang="en-US" sz="1200" dirty="0">
                        <a:latin typeface="+mn-ea"/>
                        <a:ea typeface="+mn-ea"/>
                      </a:endParaRPr>
                    </a:p>
                  </a:txBody>
                  <a:tcPr marL="99060" marR="99060" anchor="ctr"/>
                </a:tc>
                <a:extLst>
                  <a:ext uri="{0D108BD9-81ED-4DB2-BD59-A6C34878D82A}">
                    <a16:rowId xmlns:a16="http://schemas.microsoft.com/office/drawing/2014/main" val="10001"/>
                  </a:ext>
                </a:extLst>
              </a:tr>
              <a:tr h="599807">
                <a:tc>
                  <a:txBody>
                    <a:bodyPr/>
                    <a:lstStyle/>
                    <a:p>
                      <a:pPr marL="0">
                        <a:lnSpc>
                          <a:spcPts val="1300"/>
                        </a:lnSpc>
                      </a:pPr>
                      <a:r>
                        <a:rPr kumimoji="1" lang="ja-JP" altLang="en-US" sz="1200" b="0" dirty="0">
                          <a:latin typeface="+mn-ea"/>
                          <a:ea typeface="+mn-ea"/>
                        </a:rPr>
                        <a:t>③</a:t>
                      </a:r>
                    </a:p>
                  </a:txBody>
                  <a:tcPr marL="99060" marR="99060" anchor="ctr"/>
                </a:tc>
                <a:tc>
                  <a:txBody>
                    <a:bodyPr/>
                    <a:lstStyle/>
                    <a:p>
                      <a:pPr>
                        <a:lnSpc>
                          <a:spcPts val="1300"/>
                        </a:lnSpc>
                      </a:pPr>
                      <a:endParaRPr kumimoji="1" lang="ja-JP" altLang="en-US" sz="1200" dirty="0">
                        <a:solidFill>
                          <a:srgbClr val="0000CC"/>
                        </a:solidFill>
                        <a:latin typeface="+mn-ea"/>
                        <a:ea typeface="+mn-ea"/>
                      </a:endParaRPr>
                    </a:p>
                  </a:txBody>
                  <a:tcPr marL="99060" marR="99060" anchor="ctr"/>
                </a:tc>
                <a:tc>
                  <a:txBody>
                    <a:bodyPr/>
                    <a:lstStyle/>
                    <a:p>
                      <a:pPr>
                        <a:lnSpc>
                          <a:spcPts val="1300"/>
                        </a:lnSpc>
                      </a:pPr>
                      <a:endParaRPr kumimoji="1" lang="ja-JP" altLang="en-US" sz="1200" dirty="0">
                        <a:solidFill>
                          <a:srgbClr val="0000CC"/>
                        </a:solidFill>
                        <a:latin typeface="+mn-ea"/>
                        <a:ea typeface="+mn-ea"/>
                      </a:endParaRPr>
                    </a:p>
                  </a:txBody>
                  <a:tcPr marL="99060" marR="99060" anchor="ctr"/>
                </a:tc>
                <a:extLst>
                  <a:ext uri="{0D108BD9-81ED-4DB2-BD59-A6C34878D82A}">
                    <a16:rowId xmlns:a16="http://schemas.microsoft.com/office/drawing/2014/main" val="10007"/>
                  </a:ext>
                </a:extLst>
              </a:tr>
            </a:tbl>
          </a:graphicData>
        </a:graphic>
      </p:graphicFrame>
      <p:sp>
        <p:nvSpPr>
          <p:cNvPr id="32" name="正方形/長方形 31">
            <a:extLst>
              <a:ext uri="{FF2B5EF4-FFF2-40B4-BE49-F238E27FC236}">
                <a16:creationId xmlns:a16="http://schemas.microsoft.com/office/drawing/2014/main" id="{3FBC6E18-ABC2-4D13-A876-A05CF7BAE1C4}"/>
              </a:ext>
            </a:extLst>
          </p:cNvPr>
          <p:cNvSpPr/>
          <p:nvPr/>
        </p:nvSpPr>
        <p:spPr>
          <a:xfrm>
            <a:off x="3044789" y="5157192"/>
            <a:ext cx="3096344" cy="850647"/>
          </a:xfrm>
          <a:prstGeom prst="rect">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記入上の注意</a:t>
            </a:r>
            <a:r>
              <a:rPr lang="en-US" altLang="ja-JP" sz="1400"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実証による達成目標および達成度を　</a:t>
            </a:r>
            <a:endParaRPr lang="en-US" altLang="ja-JP" sz="1400" dirty="0">
              <a:solidFill>
                <a:srgbClr val="FF0000"/>
              </a:solidFill>
              <a:latin typeface="Meiryo UI" panose="020B0604030504040204" pitchFamily="50" charset="-128"/>
              <a:ea typeface="Meiryo UI" panose="020B0604030504040204" pitchFamily="50" charset="-128"/>
            </a:endParaRPr>
          </a:p>
          <a:p>
            <a:pPr eaLnBrk="1" fontAlgn="auto" hangingPunct="1">
              <a:spcBef>
                <a:spcPts val="0"/>
              </a:spcBef>
              <a:spcAft>
                <a:spcPts val="0"/>
              </a:spcAft>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3</a:t>
            </a:r>
            <a:r>
              <a:rPr lang="ja-JP" altLang="en-US" sz="1400" dirty="0">
                <a:solidFill>
                  <a:srgbClr val="FF0000"/>
                </a:solidFill>
                <a:latin typeface="Meiryo UI" panose="020B0604030504040204" pitchFamily="50" charset="-128"/>
                <a:ea typeface="Meiryo UI" panose="020B0604030504040204" pitchFamily="50" charset="-128"/>
              </a:rPr>
              <a:t>項目以内にまとめること。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graphicFrame>
        <p:nvGraphicFramePr>
          <p:cNvPr id="31" name="表 30"/>
          <p:cNvGraphicFramePr>
            <a:graphicFrameLocks noGrp="1"/>
          </p:cNvGraphicFramePr>
          <p:nvPr>
            <p:extLst>
              <p:ext uri="{D42A27DB-BD31-4B8C-83A1-F6EECF244321}">
                <p14:modId xmlns:p14="http://schemas.microsoft.com/office/powerpoint/2010/main" val="4213323125"/>
              </p:ext>
            </p:extLst>
          </p:nvPr>
        </p:nvGraphicFramePr>
        <p:xfrm>
          <a:off x="5265774" y="980729"/>
          <a:ext cx="4079714" cy="1944216"/>
        </p:xfrm>
        <a:graphic>
          <a:graphicData uri="http://schemas.openxmlformats.org/drawingml/2006/table">
            <a:tbl>
              <a:tblPr firstRow="1" bandRow="1">
                <a:tableStyleId>{5940675A-B579-460E-94D1-54222C63F5DA}</a:tableStyleId>
              </a:tblPr>
              <a:tblGrid>
                <a:gridCol w="4079714">
                  <a:extLst>
                    <a:ext uri="{9D8B030D-6E8A-4147-A177-3AD203B41FA5}">
                      <a16:colId xmlns:a16="http://schemas.microsoft.com/office/drawing/2014/main" val="20000"/>
                    </a:ext>
                  </a:extLst>
                </a:gridCol>
              </a:tblGrid>
              <a:tr h="648072">
                <a:tc>
                  <a:txBody>
                    <a:bodyPr/>
                    <a:lstStyle/>
                    <a:p>
                      <a:pPr marL="0">
                        <a:lnSpc>
                          <a:spcPts val="1300"/>
                        </a:lnSpc>
                      </a:pPr>
                      <a:endParaRPr kumimoji="1" lang="ja-JP" altLang="en-US" sz="1200" b="0" dirty="0">
                        <a:latin typeface="+mn-ea"/>
                        <a:ea typeface="+mn-ea"/>
                      </a:endParaRPr>
                    </a:p>
                  </a:txBody>
                  <a:tcPr marL="99060" marR="99060" anchor="ctr"/>
                </a:tc>
                <a:extLst>
                  <a:ext uri="{0D108BD9-81ED-4DB2-BD59-A6C34878D82A}">
                    <a16:rowId xmlns:a16="http://schemas.microsoft.com/office/drawing/2014/main" val="1140364753"/>
                  </a:ext>
                </a:extLst>
              </a:tr>
              <a:tr h="648072">
                <a:tc>
                  <a:txBody>
                    <a:bodyPr/>
                    <a:lstStyle/>
                    <a:p>
                      <a:pPr marL="0">
                        <a:lnSpc>
                          <a:spcPts val="1300"/>
                        </a:lnSpc>
                      </a:pPr>
                      <a:endParaRPr kumimoji="1" lang="ja-JP" altLang="en-US" sz="1200" b="0" dirty="0">
                        <a:latin typeface="+mn-ea"/>
                        <a:ea typeface="+mn-ea"/>
                      </a:endParaRPr>
                    </a:p>
                  </a:txBody>
                  <a:tcPr marL="99060" marR="99060" anchor="ctr"/>
                </a:tc>
                <a:extLst>
                  <a:ext uri="{0D108BD9-81ED-4DB2-BD59-A6C34878D82A}">
                    <a16:rowId xmlns:a16="http://schemas.microsoft.com/office/drawing/2014/main" val="10000"/>
                  </a:ext>
                </a:extLst>
              </a:tr>
              <a:tr h="648072">
                <a:tc>
                  <a:txBody>
                    <a:bodyPr/>
                    <a:lstStyle/>
                    <a:p>
                      <a:pPr marL="0" marR="0" lvl="0" indent="0" algn="l" defTabSz="914400" rtl="0" eaLnBrk="1" fontAlgn="auto" latinLnBrk="0" hangingPunct="1">
                        <a:lnSpc>
                          <a:spcPts val="1300"/>
                        </a:lnSpc>
                        <a:spcBef>
                          <a:spcPts val="0"/>
                        </a:spcBef>
                        <a:spcAft>
                          <a:spcPts val="0"/>
                        </a:spcAft>
                        <a:buClrTx/>
                        <a:buSzTx/>
                        <a:buFontTx/>
                        <a:buNone/>
                        <a:tabLst/>
                        <a:defRPr/>
                      </a:pPr>
                      <a:endParaRPr kumimoji="1" lang="ja-JP" altLang="en-US" sz="1200" b="0" dirty="0">
                        <a:latin typeface="+mn-ea"/>
                        <a:ea typeface="+mn-ea"/>
                      </a:endParaRPr>
                    </a:p>
                  </a:txBody>
                  <a:tcPr marL="99060" marR="99060" anchor="ctr"/>
                </a:tc>
                <a:extLst>
                  <a:ext uri="{0D108BD9-81ED-4DB2-BD59-A6C34878D82A}">
                    <a16:rowId xmlns:a16="http://schemas.microsoft.com/office/drawing/2014/main" val="10001"/>
                  </a:ext>
                </a:extLst>
              </a:tr>
            </a:tbl>
          </a:graphicData>
        </a:graphic>
      </p:graphicFrame>
      <p:sp>
        <p:nvSpPr>
          <p:cNvPr id="33" name="正方形/長方形 32">
            <a:extLst>
              <a:ext uri="{FF2B5EF4-FFF2-40B4-BE49-F238E27FC236}">
                <a16:creationId xmlns:a16="http://schemas.microsoft.com/office/drawing/2014/main" id="{3FBC6E18-ABC2-4D13-A876-A05CF7BAE1C4}"/>
              </a:ext>
            </a:extLst>
          </p:cNvPr>
          <p:cNvSpPr/>
          <p:nvPr/>
        </p:nvSpPr>
        <p:spPr>
          <a:xfrm>
            <a:off x="6482342" y="1808088"/>
            <a:ext cx="2520280" cy="850647"/>
          </a:xfrm>
          <a:prstGeom prst="rect">
            <a:avLst/>
          </a:prstGeom>
          <a:solidFill>
            <a:schemeClr val="accent6">
              <a:lumMod val="20000"/>
              <a:lumOff val="80000"/>
            </a:schemeClr>
          </a:solidFill>
          <a:ln w="952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記入上の注意</a:t>
            </a:r>
            <a:r>
              <a:rPr lang="en-US" altLang="ja-JP" sz="1400"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a:t>
            </a:r>
            <a:r>
              <a:rPr lang="ja-JP" altLang="en-US" sz="1400" dirty="0">
                <a:solidFill>
                  <a:srgbClr val="FF0000"/>
                </a:solidFill>
                <a:latin typeface="Meiryo UI" panose="020B0604030504040204" pitchFamily="50" charset="-128"/>
                <a:ea typeface="Meiryo UI" panose="020B0604030504040204" pitchFamily="50" charset="-128"/>
              </a:rPr>
              <a:t>実証テーマの特徴を簡潔に</a:t>
            </a:r>
            <a:endParaRPr lang="en-US" altLang="ja-JP" sz="1400" dirty="0">
              <a:solidFill>
                <a:srgbClr val="FF0000"/>
              </a:solidFill>
              <a:latin typeface="Meiryo UI" panose="020B0604030504040204" pitchFamily="50" charset="-128"/>
              <a:ea typeface="Meiryo UI" panose="020B0604030504040204" pitchFamily="50" charset="-128"/>
            </a:endParaRPr>
          </a:p>
          <a:p>
            <a:pPr eaLnBrk="1" fontAlgn="auto" hangingPunct="1">
              <a:spcBef>
                <a:spcPts val="0"/>
              </a:spcBef>
              <a:spcAft>
                <a:spcPts val="0"/>
              </a:spcAft>
            </a:pPr>
            <a:r>
              <a:rPr lang="ja-JP" altLang="en-US" sz="1400" dirty="0">
                <a:solidFill>
                  <a:srgbClr val="FF0000"/>
                </a:solidFill>
                <a:latin typeface="Meiryo UI" panose="020B0604030504040204" pitchFamily="50" charset="-128"/>
                <a:ea typeface="Meiryo UI" panose="020B0604030504040204" pitchFamily="50" charset="-128"/>
              </a:rPr>
              <a:t>　　</a:t>
            </a:r>
            <a:r>
              <a:rPr lang="en-US" altLang="ja-JP" sz="1400" dirty="0">
                <a:solidFill>
                  <a:srgbClr val="FF0000"/>
                </a:solidFill>
                <a:latin typeface="Meiryo UI" panose="020B0604030504040204" pitchFamily="50" charset="-128"/>
                <a:ea typeface="Meiryo UI" panose="020B0604030504040204" pitchFamily="50" charset="-128"/>
              </a:rPr>
              <a:t>3</a:t>
            </a:r>
            <a:r>
              <a:rPr lang="ja-JP" altLang="en-US" sz="1400" dirty="0">
                <a:solidFill>
                  <a:srgbClr val="FF0000"/>
                </a:solidFill>
                <a:latin typeface="Meiryo UI" panose="020B0604030504040204" pitchFamily="50" charset="-128"/>
                <a:ea typeface="Meiryo UI" panose="020B0604030504040204" pitchFamily="50" charset="-128"/>
              </a:rPr>
              <a:t>項目以内にまとめること。</a:t>
            </a:r>
            <a:endParaRPr lang="en-US" altLang="ja-JP" sz="1400" dirty="0">
              <a:solidFill>
                <a:srgbClr val="FF0000"/>
              </a:solidFill>
              <a:latin typeface="Meiryo UI" panose="020B0604030504040204" pitchFamily="50" charset="-128"/>
              <a:ea typeface="Meiryo UI" panose="020B0604030504040204" pitchFamily="50" charset="-128"/>
            </a:endParaRPr>
          </a:p>
        </p:txBody>
      </p:sp>
      <p:sp>
        <p:nvSpPr>
          <p:cNvPr id="23" name="テキスト ボックス 5">
            <a:extLst>
              <a:ext uri="{FF2B5EF4-FFF2-40B4-BE49-F238E27FC236}">
                <a16:creationId xmlns:a16="http://schemas.microsoft.com/office/drawing/2014/main" id="{9C6E62FB-1DBA-4C27-B7F3-A4D31B9D2643}"/>
              </a:ext>
            </a:extLst>
          </p:cNvPr>
          <p:cNvSpPr txBox="1"/>
          <p:nvPr/>
        </p:nvSpPr>
        <p:spPr>
          <a:xfrm>
            <a:off x="5250341" y="3065284"/>
            <a:ext cx="278723" cy="1018832"/>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lvl="0"/>
            <a:r>
              <a:rPr lang="ja-JP" altLang="en-US" sz="1000" dirty="0">
                <a:solidFill>
                  <a:schemeClr val="dk1"/>
                </a:solidFill>
                <a:effectLst/>
                <a:latin typeface="HG丸ｺﾞｼｯｸM-PRO" panose="020F0600000000000000" pitchFamily="50" charset="-128"/>
                <a:ea typeface="HG丸ｺﾞｼｯｸM-PRO" panose="020F0600000000000000" pitchFamily="50" charset="-128"/>
                <a:cs typeface="+mn-cs"/>
              </a:rPr>
              <a:t>事業の区分</a:t>
            </a:r>
            <a:endParaRPr lang="ja-JP" altLang="ja-JP" sz="1000" dirty="0">
              <a:solidFill>
                <a:schemeClr val="dk1"/>
              </a:solidFill>
              <a:effectLst/>
              <a:latin typeface="HG丸ｺﾞｼｯｸM-PRO" panose="020F0600000000000000" pitchFamily="50" charset="-128"/>
              <a:ea typeface="HG丸ｺﾞｼｯｸM-PRO" panose="020F0600000000000000" pitchFamily="50" charset="-128"/>
              <a:cs typeface="+mn-cs"/>
            </a:endParaRPr>
          </a:p>
          <a:p>
            <a:endParaRPr kumimoji="1" lang="ja-JP" altLang="en-US" sz="1000" dirty="0"/>
          </a:p>
        </p:txBody>
      </p:sp>
      <p:sp>
        <p:nvSpPr>
          <p:cNvPr id="7" name="スライド番号プレースホルダー 6">
            <a:extLst>
              <a:ext uri="{FF2B5EF4-FFF2-40B4-BE49-F238E27FC236}">
                <a16:creationId xmlns:a16="http://schemas.microsoft.com/office/drawing/2014/main" id="{70ADD0F1-A82C-0B66-7D2C-7B750CD01800}"/>
              </a:ext>
            </a:extLst>
          </p:cNvPr>
          <p:cNvSpPr>
            <a:spLocks noGrp="1"/>
          </p:cNvSpPr>
          <p:nvPr>
            <p:ph type="sldNum" sz="quarter" idx="12"/>
          </p:nvPr>
        </p:nvSpPr>
        <p:spPr/>
        <p:txBody>
          <a:bodyPr/>
          <a:lstStyle/>
          <a:p>
            <a:pPr>
              <a:defRPr/>
            </a:pPr>
            <a:fld id="{CA8D4A6D-85F2-41B7-A27E-54BD60322951}" type="slidenum">
              <a:rPr lang="ja-JP" altLang="en-US" smtClean="0"/>
              <a:pPr>
                <a:defRPr/>
              </a:pPr>
              <a:t>1</a:t>
            </a:fld>
            <a:endParaRPr lang="ja-JP" altLang="en-US" dirty="0"/>
          </a:p>
        </p:txBody>
      </p:sp>
      <p:sp>
        <p:nvSpPr>
          <p:cNvPr id="3" name="テキスト ボックス 2">
            <a:extLst>
              <a:ext uri="{FF2B5EF4-FFF2-40B4-BE49-F238E27FC236}">
                <a16:creationId xmlns:a16="http://schemas.microsoft.com/office/drawing/2014/main" id="{B22183F3-0C87-02AB-93C4-347507954932}"/>
              </a:ext>
            </a:extLst>
          </p:cNvPr>
          <p:cNvSpPr txBox="1"/>
          <p:nvPr/>
        </p:nvSpPr>
        <p:spPr>
          <a:xfrm>
            <a:off x="1987677" y="6550591"/>
            <a:ext cx="5997874" cy="261610"/>
          </a:xfrm>
          <a:prstGeom prst="rect">
            <a:avLst/>
          </a:prstGeom>
          <a:noFill/>
        </p:spPr>
        <p:txBody>
          <a:bodyPr wrap="square" rtlCol="0">
            <a:spAutoFit/>
          </a:bodyPr>
          <a:lstStyle/>
          <a:p>
            <a:r>
              <a:rPr kumimoji="1" lang="ja-JP" altLang="en-US" sz="1100" dirty="0">
                <a:solidFill>
                  <a:schemeClr val="bg1">
                    <a:lumMod val="65000"/>
                  </a:schemeClr>
                </a:solidFill>
              </a:rPr>
              <a:t>エネルギー使用合理化設備導入促進対策費補助金（資源自律経済確立産官学連携加速化事業）</a:t>
            </a:r>
          </a:p>
        </p:txBody>
      </p:sp>
      <p:sp>
        <p:nvSpPr>
          <p:cNvPr id="21" name="テキスト ボックス 4">
            <a:extLst>
              <a:ext uri="{FF2B5EF4-FFF2-40B4-BE49-F238E27FC236}">
                <a16:creationId xmlns:a16="http://schemas.microsoft.com/office/drawing/2014/main" id="{9F34B127-74C3-448C-871C-96996366A93B}"/>
              </a:ext>
            </a:extLst>
          </p:cNvPr>
          <p:cNvSpPr txBox="1"/>
          <p:nvPr/>
        </p:nvSpPr>
        <p:spPr>
          <a:xfrm>
            <a:off x="5581636" y="3030317"/>
            <a:ext cx="4079714" cy="111834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lvl="0"/>
            <a:r>
              <a:rPr lang="ja-JP" altLang="en-US" sz="800" dirty="0"/>
              <a:t>①</a:t>
            </a:r>
            <a:r>
              <a:rPr lang="ja-JP" altLang="ja-JP" sz="800" dirty="0"/>
              <a:t>重要鉱物や金属資源、プラスチック等の資源を対象として、再生材の供給拡大及び</a:t>
            </a:r>
            <a:endParaRPr lang="en-US" altLang="ja-JP" sz="800" dirty="0"/>
          </a:p>
          <a:p>
            <a:pPr lvl="0"/>
            <a:r>
              <a:rPr lang="ja-JP" altLang="en-US" sz="800" dirty="0"/>
              <a:t>　</a:t>
            </a:r>
            <a:r>
              <a:rPr lang="ja-JP" altLang="ja-JP" sz="800" dirty="0"/>
              <a:t>需要創出を</a:t>
            </a:r>
            <a:r>
              <a:rPr lang="ja-JP" altLang="en-US" sz="800" dirty="0"/>
              <a:t>　</a:t>
            </a:r>
            <a:r>
              <a:rPr lang="ja-JP" altLang="ja-JP" sz="800" dirty="0"/>
              <a:t>通じた資源循環ビジネスの経済合理性や顧客価値の明確化のための</a:t>
            </a:r>
            <a:endParaRPr lang="en-US" altLang="ja-JP" sz="800" dirty="0"/>
          </a:p>
          <a:p>
            <a:pPr lvl="0"/>
            <a:r>
              <a:rPr lang="ja-JP" altLang="en-US" sz="800" dirty="0"/>
              <a:t>　</a:t>
            </a:r>
            <a:r>
              <a:rPr lang="ja-JP" altLang="ja-JP" sz="800" dirty="0"/>
              <a:t>実証事業や設備投資等。</a:t>
            </a:r>
            <a:r>
              <a:rPr lang="ja-JP" altLang="en-US" sz="800" dirty="0"/>
              <a:t>　</a:t>
            </a:r>
            <a:r>
              <a:rPr lang="ja-JP" altLang="ja-JP" sz="800" dirty="0"/>
              <a:t>加えて、製品のリサイクラビリティ向上等の環境配慮設計の</a:t>
            </a:r>
            <a:endParaRPr lang="en-US" altLang="ja-JP" sz="800" dirty="0"/>
          </a:p>
          <a:p>
            <a:pPr lvl="0"/>
            <a:r>
              <a:rPr lang="ja-JP" altLang="en-US" sz="800" dirty="0"/>
              <a:t>　</a:t>
            </a:r>
            <a:r>
              <a:rPr lang="ja-JP" altLang="ja-JP" sz="800" dirty="0"/>
              <a:t>実現に資する実証事業等</a:t>
            </a:r>
          </a:p>
          <a:p>
            <a:pPr lvl="0"/>
            <a:r>
              <a:rPr lang="ja-JP" altLang="en-US" sz="800" dirty="0"/>
              <a:t>②</a:t>
            </a:r>
            <a:r>
              <a:rPr lang="ja-JP" altLang="ja-JP" sz="800" dirty="0"/>
              <a:t>製品の資源循環に関する情報の可視化・共有の仕組みの構築のための実証事業や</a:t>
            </a:r>
            <a:endParaRPr lang="en-US" altLang="ja-JP" sz="800" dirty="0"/>
          </a:p>
          <a:p>
            <a:pPr lvl="0"/>
            <a:r>
              <a:rPr lang="ja-JP" altLang="en-US" sz="800" dirty="0"/>
              <a:t>　</a:t>
            </a:r>
            <a:r>
              <a:rPr lang="ja-JP" altLang="ja-JP" sz="800" dirty="0"/>
              <a:t>設備投資等</a:t>
            </a:r>
          </a:p>
          <a:p>
            <a:pPr lvl="0"/>
            <a:r>
              <a:rPr lang="ja-JP" altLang="en-US" sz="800" dirty="0"/>
              <a:t>③</a:t>
            </a:r>
            <a:r>
              <a:rPr lang="ja-JP" altLang="ja-JP" sz="800" dirty="0"/>
              <a:t>資源の効率的利用や製品の長期利用を促進するＣＥコマースのビジネスモデルの</a:t>
            </a:r>
            <a:endParaRPr lang="en-US" altLang="ja-JP" sz="800" dirty="0"/>
          </a:p>
          <a:p>
            <a:pPr lvl="0"/>
            <a:r>
              <a:rPr lang="ja-JP" altLang="en-US" sz="800" dirty="0"/>
              <a:t>　</a:t>
            </a:r>
            <a:r>
              <a:rPr lang="ja-JP" altLang="ja-JP" sz="800" dirty="0"/>
              <a:t>確立・高度化</a:t>
            </a:r>
            <a:r>
              <a:rPr lang="ja-JP" altLang="en-US" sz="800" dirty="0"/>
              <a:t>　</a:t>
            </a:r>
            <a:r>
              <a:rPr lang="ja-JP" altLang="ja-JP" sz="800" dirty="0"/>
              <a:t>及び市場拡大に資する実証事業や設備投資等</a:t>
            </a:r>
          </a:p>
          <a:p>
            <a:pPr lvl="0" algn="ctr"/>
            <a:endParaRPr kumimoji="1" lang="ja-JP" altLang="en-US" sz="800" dirty="0">
              <a:latin typeface="+mj-lt"/>
            </a:endParaRPr>
          </a:p>
        </p:txBody>
      </p:sp>
    </p:spTree>
    <p:extLst>
      <p:ext uri="{BB962C8B-B14F-4D97-AF65-F5344CB8AC3E}">
        <p14:creationId xmlns:p14="http://schemas.microsoft.com/office/powerpoint/2010/main" val="352573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103932"/>
            <a:ext cx="4464496" cy="377179"/>
          </a:xfrm>
        </p:spPr>
        <p:txBody>
          <a:bodyPr/>
          <a:lstStyle/>
          <a:p>
            <a:r>
              <a:rPr kumimoji="1" lang="ja-JP" altLang="en-US" dirty="0">
                <a:latin typeface="Meiryo UI" panose="020B0604030504040204" pitchFamily="50" charset="-128"/>
                <a:ea typeface="Meiryo UI" panose="020B0604030504040204" pitchFamily="50" charset="-128"/>
              </a:rPr>
              <a:t>２．実証事業イメージ（全体像）</a:t>
            </a:r>
          </a:p>
        </p:txBody>
      </p:sp>
      <p:sp>
        <p:nvSpPr>
          <p:cNvPr id="20"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１枚</a:t>
            </a:r>
          </a:p>
        </p:txBody>
      </p:sp>
      <p:sp>
        <p:nvSpPr>
          <p:cNvPr id="104" name="正方形/長方形 103"/>
          <p:cNvSpPr/>
          <p:nvPr/>
        </p:nvSpPr>
        <p:spPr bwMode="auto">
          <a:xfrm>
            <a:off x="6813292" y="697359"/>
            <a:ext cx="397408" cy="235708"/>
          </a:xfrm>
          <a:prstGeom prst="rect">
            <a:avLst/>
          </a:prstGeom>
          <a:solidFill>
            <a:srgbClr val="FFCCFF"/>
          </a:solidFill>
          <a:ln w="9525">
            <a:noFill/>
            <a:miter lim="800000"/>
            <a:headEnd/>
            <a:tailEnd/>
          </a:ln>
          <a:effectLst/>
        </p:spPr>
        <p:txBody>
          <a:bodyPr wrap="none" rtlCol="0" anchor="ctr"/>
          <a:lstStyle/>
          <a:p>
            <a:pPr algn="l"/>
            <a:endParaRPr kumimoji="0" lang="ja-JP" altLang="en-US" sz="1800" dirty="0"/>
          </a:p>
        </p:txBody>
      </p:sp>
      <p:sp>
        <p:nvSpPr>
          <p:cNvPr id="105" name="テキスト ボックス 104"/>
          <p:cNvSpPr txBox="1"/>
          <p:nvPr/>
        </p:nvSpPr>
        <p:spPr>
          <a:xfrm>
            <a:off x="7210821" y="675635"/>
            <a:ext cx="1723549" cy="276999"/>
          </a:xfrm>
          <a:prstGeom prst="rect">
            <a:avLst/>
          </a:prstGeom>
          <a:noFill/>
        </p:spPr>
        <p:txBody>
          <a:bodyPr wrap="none" rtlCol="0">
            <a:spAutoFit/>
          </a:bodyPr>
          <a:lstStyle/>
          <a:p>
            <a:r>
              <a:rPr lang="ja-JP" altLang="en-US" sz="1200" dirty="0">
                <a:cs typeface="メイリオ" panose="020B0604030504040204" pitchFamily="50" charset="-128"/>
              </a:rPr>
              <a:t>：補助対象経費の範囲</a:t>
            </a:r>
            <a:endParaRPr kumimoji="1" lang="ja-JP" altLang="en-US" sz="1200" dirty="0">
              <a:cs typeface="メイリオ" panose="020B0604030504040204" pitchFamily="50" charset="-128"/>
            </a:endParaRPr>
          </a:p>
        </p:txBody>
      </p:sp>
      <p:sp>
        <p:nvSpPr>
          <p:cNvPr id="214" name="テキスト ボックス 213">
            <a:extLst>
              <a:ext uri="{FF2B5EF4-FFF2-40B4-BE49-F238E27FC236}">
                <a16:creationId xmlns:a16="http://schemas.microsoft.com/office/drawing/2014/main" id="{77CC7F27-A545-445F-8A8E-DDF79CD87C33}"/>
              </a:ext>
            </a:extLst>
          </p:cNvPr>
          <p:cNvSpPr txBox="1"/>
          <p:nvPr/>
        </p:nvSpPr>
        <p:spPr>
          <a:xfrm>
            <a:off x="1709857" y="1690532"/>
            <a:ext cx="6343151" cy="1075292"/>
          </a:xfrm>
          <a:prstGeom prst="rect">
            <a:avLst/>
          </a:prstGeom>
          <a:solidFill>
            <a:schemeClr val="accent6">
              <a:lumMod val="20000"/>
              <a:lumOff val="80000"/>
            </a:schemeClr>
          </a:solidFill>
          <a:ln w="9525">
            <a:solidFill>
              <a:schemeClr val="accent6">
                <a:lumMod val="75000"/>
              </a:schemeClr>
            </a:solidFill>
            <a:prstDash val="solid"/>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p>
          <a:p>
            <a:pPr eaLnBrk="1" fontAlgn="auto" hangingPunct="1">
              <a:spcBef>
                <a:spcPts val="0"/>
              </a:spcBef>
              <a:spcAft>
                <a:spcPts val="0"/>
              </a:spcAft>
              <a:defRPr/>
            </a:pPr>
            <a:endParaRPr lang="en-US" altLang="ja-JP" sz="900" dirty="0">
              <a:solidFill>
                <a:srgbClr val="FF0000"/>
              </a:solidFill>
            </a:endParaRPr>
          </a:p>
          <a:p>
            <a:pPr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実証事業のイメージをわかりやすく図示し、簡潔な説明文を記載すること。</a:t>
            </a:r>
          </a:p>
          <a:p>
            <a:pPr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補助対象となる設備・インフラ等をバックハッチングするなどして、明示すること。</a:t>
            </a:r>
            <a:endParaRPr lang="en-US" altLang="ja-JP" sz="1400" dirty="0">
              <a:solidFill>
                <a:srgbClr val="FF0000"/>
              </a:solidFill>
            </a:endParaRPr>
          </a:p>
        </p:txBody>
      </p:sp>
      <p:sp>
        <p:nvSpPr>
          <p:cNvPr id="6" name="スライド番号プレースホルダー 5">
            <a:extLst>
              <a:ext uri="{FF2B5EF4-FFF2-40B4-BE49-F238E27FC236}">
                <a16:creationId xmlns:a16="http://schemas.microsoft.com/office/drawing/2014/main" id="{5DE05C77-BD26-9EBF-5AD0-D0A0716D7F9B}"/>
              </a:ext>
            </a:extLst>
          </p:cNvPr>
          <p:cNvSpPr>
            <a:spLocks noGrp="1"/>
          </p:cNvSpPr>
          <p:nvPr>
            <p:ph type="sldNum" sz="quarter" idx="12"/>
          </p:nvPr>
        </p:nvSpPr>
        <p:spPr/>
        <p:txBody>
          <a:bodyPr/>
          <a:lstStyle/>
          <a:p>
            <a:pPr>
              <a:defRPr/>
            </a:pPr>
            <a:fld id="{CA8D4A6D-85F2-41B7-A27E-54BD60322951}" type="slidenum">
              <a:rPr lang="ja-JP" altLang="en-US" smtClean="0"/>
              <a:pPr>
                <a:defRPr/>
              </a:pPr>
              <a:t>2</a:t>
            </a:fld>
            <a:endParaRPr lang="ja-JP" altLang="en-US" dirty="0"/>
          </a:p>
        </p:txBody>
      </p:sp>
      <p:sp>
        <p:nvSpPr>
          <p:cNvPr id="3" name="テキスト ボックス 2">
            <a:extLst>
              <a:ext uri="{FF2B5EF4-FFF2-40B4-BE49-F238E27FC236}">
                <a16:creationId xmlns:a16="http://schemas.microsoft.com/office/drawing/2014/main" id="{2743DEC6-90D3-4ABA-BDD9-06E9E15CC705}"/>
              </a:ext>
            </a:extLst>
          </p:cNvPr>
          <p:cNvSpPr txBox="1"/>
          <p:nvPr/>
        </p:nvSpPr>
        <p:spPr>
          <a:xfrm>
            <a:off x="2055134" y="6495066"/>
            <a:ext cx="5997874" cy="261610"/>
          </a:xfrm>
          <a:prstGeom prst="rect">
            <a:avLst/>
          </a:prstGeom>
          <a:noFill/>
        </p:spPr>
        <p:txBody>
          <a:bodyPr wrap="square" rtlCol="0">
            <a:spAutoFit/>
          </a:bodyPr>
          <a:lstStyle/>
          <a:p>
            <a:r>
              <a:rPr kumimoji="1" lang="ja-JP" altLang="en-US" sz="1100" dirty="0">
                <a:solidFill>
                  <a:schemeClr val="bg1">
                    <a:lumMod val="65000"/>
                  </a:schemeClr>
                </a:solidFill>
              </a:rPr>
              <a:t>エネルギー使用合理化設備導入促進対策費補助金（資源自律経済確立産官学連携加速化事業）</a:t>
            </a:r>
          </a:p>
        </p:txBody>
      </p:sp>
    </p:spTree>
    <p:extLst>
      <p:ext uri="{BB962C8B-B14F-4D97-AF65-F5344CB8AC3E}">
        <p14:creationId xmlns:p14="http://schemas.microsoft.com/office/powerpoint/2010/main" val="4024588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dirty="0">
                <a:latin typeface="Meiryo UI" panose="020B0604030504040204" pitchFamily="50" charset="-128"/>
                <a:ea typeface="Meiryo UI" panose="020B0604030504040204" pitchFamily="50" charset="-128"/>
              </a:rPr>
              <a:t>３．</a:t>
            </a:r>
            <a:r>
              <a:rPr lang="zh-TW" altLang="en-US" dirty="0">
                <a:latin typeface="Meiryo UI" panose="020B0604030504040204" pitchFamily="50" charset="-128"/>
                <a:ea typeface="Meiryo UI" panose="020B0604030504040204" pitchFamily="50" charset="-128"/>
              </a:rPr>
              <a:t>間接補助事業</a:t>
            </a:r>
            <a:r>
              <a:rPr lang="ja-JP" altLang="en-US" dirty="0">
                <a:latin typeface="Meiryo UI" panose="020B0604030504040204" pitchFamily="50" charset="-128"/>
                <a:ea typeface="Meiryo UI" panose="020B0604030504040204" pitchFamily="50" charset="-128"/>
              </a:rPr>
              <a:t>到達イメージ</a:t>
            </a:r>
            <a:endParaRPr kumimoji="1" lang="ja-JP" altLang="en-US" dirty="0">
              <a:latin typeface="Meiryo UI" panose="020B0604030504040204" pitchFamily="50" charset="-128"/>
              <a:ea typeface="Meiryo UI" panose="020B0604030504040204" pitchFamily="50" charset="-128"/>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en-US" altLang="ja-JP" sz="1200" b="1" dirty="0">
                <a:solidFill>
                  <a:srgbClr val="FF0000"/>
                </a:solidFill>
                <a:latin typeface="Meiryo UI" panose="020B0604030504040204" pitchFamily="50" charset="-128"/>
                <a:ea typeface="Meiryo UI" panose="020B0604030504040204" pitchFamily="50" charset="-128"/>
              </a:rPr>
              <a:t>1</a:t>
            </a:r>
            <a:r>
              <a:rPr lang="ja-JP" altLang="en-US" sz="1200" b="1" dirty="0">
                <a:solidFill>
                  <a:srgbClr val="FF0000"/>
                </a:solidFill>
                <a:latin typeface="Meiryo UI" panose="020B0604030504040204" pitchFamily="50" charset="-128"/>
                <a:ea typeface="Meiryo UI" panose="020B0604030504040204" pitchFamily="50" charset="-128"/>
              </a:rPr>
              <a:t>枚</a:t>
            </a:r>
          </a:p>
        </p:txBody>
      </p:sp>
      <p:sp>
        <p:nvSpPr>
          <p:cNvPr id="20" name="テキスト ボックス 19"/>
          <p:cNvSpPr txBox="1"/>
          <p:nvPr/>
        </p:nvSpPr>
        <p:spPr>
          <a:xfrm>
            <a:off x="-114988" y="714182"/>
            <a:ext cx="6220116" cy="338554"/>
          </a:xfrm>
          <a:prstGeom prst="rect">
            <a:avLst/>
          </a:prstGeom>
          <a:noFill/>
        </p:spPr>
        <p:txBody>
          <a:bodyPr wrap="square" rtlCol="0">
            <a:spAutoFit/>
          </a:bodyPr>
          <a:lstStyle/>
          <a:p>
            <a:r>
              <a:rPr kumimoji="1" lang="ja-JP" altLang="en-US" sz="1600" dirty="0"/>
              <a:t>（１）実証事業の到達イメージ（</a:t>
            </a:r>
            <a:r>
              <a:rPr kumimoji="1" lang="ja-JP" altLang="en-US" sz="1600" b="0" dirty="0">
                <a:solidFill>
                  <a:schemeClr val="tx1"/>
                </a:solidFill>
              </a:rPr>
              <a:t>令和</a:t>
            </a:r>
            <a:r>
              <a:rPr lang="ja-JP" altLang="en-US" sz="1600" dirty="0"/>
              <a:t>８</a:t>
            </a:r>
            <a:r>
              <a:rPr kumimoji="1" lang="ja-JP" altLang="en-US" sz="1600" b="0" dirty="0">
                <a:solidFill>
                  <a:schemeClr val="tx1"/>
                </a:solidFill>
              </a:rPr>
              <a:t>年度 終了時</a:t>
            </a:r>
            <a:r>
              <a:rPr lang="ja-JP" altLang="en-US" sz="1600" b="0" dirty="0">
                <a:solidFill>
                  <a:schemeClr val="tx1"/>
                </a:solidFill>
              </a:rPr>
              <a:t>）</a:t>
            </a:r>
            <a:endParaRPr kumimoji="1" lang="ja-JP" altLang="en-US" sz="1600" b="0" dirty="0">
              <a:solidFill>
                <a:schemeClr val="tx1"/>
              </a:solidFill>
            </a:endParaRPr>
          </a:p>
        </p:txBody>
      </p:sp>
      <p:sp>
        <p:nvSpPr>
          <p:cNvPr id="18" name="テキスト ボックス 17">
            <a:extLst>
              <a:ext uri="{FF2B5EF4-FFF2-40B4-BE49-F238E27FC236}">
                <a16:creationId xmlns:a16="http://schemas.microsoft.com/office/drawing/2014/main" id="{BE29417F-0682-4A46-A1EA-2A6882F1F294}"/>
              </a:ext>
            </a:extLst>
          </p:cNvPr>
          <p:cNvSpPr txBox="1"/>
          <p:nvPr/>
        </p:nvSpPr>
        <p:spPr>
          <a:xfrm>
            <a:off x="2120921" y="1794685"/>
            <a:ext cx="4992320" cy="894456"/>
          </a:xfrm>
          <a:prstGeom prst="rect">
            <a:avLst/>
          </a:prstGeom>
          <a:solidFill>
            <a:schemeClr val="accent6">
              <a:lumMod val="20000"/>
              <a:lumOff val="80000"/>
            </a:schemeClr>
          </a:solidFill>
          <a:ln w="9525">
            <a:solidFill>
              <a:schemeClr val="accent6">
                <a:lumMod val="75000"/>
              </a:schemeClr>
            </a:solidFill>
            <a:prstDash val="solid"/>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p>
          <a:p>
            <a:pPr eaLnBrk="1" fontAlgn="auto" hangingPunct="1">
              <a:spcBef>
                <a:spcPts val="0"/>
              </a:spcBef>
              <a:spcAft>
                <a:spcPts val="0"/>
              </a:spcAft>
              <a:defRPr/>
            </a:pPr>
            <a:endParaRPr lang="en-US" altLang="ja-JP" sz="900" dirty="0">
              <a:solidFill>
                <a:srgbClr val="FF0000"/>
              </a:solidFill>
            </a:endParaRPr>
          </a:p>
          <a:p>
            <a:pPr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実証事業の到達イメージをわかりやすく記載すること。</a:t>
            </a:r>
          </a:p>
        </p:txBody>
      </p:sp>
      <p:sp>
        <p:nvSpPr>
          <p:cNvPr id="6" name="スライド番号プレースホルダー 5">
            <a:extLst>
              <a:ext uri="{FF2B5EF4-FFF2-40B4-BE49-F238E27FC236}">
                <a16:creationId xmlns:a16="http://schemas.microsoft.com/office/drawing/2014/main" id="{03E26239-A8C8-6232-FD89-1825E78AE599}"/>
              </a:ext>
            </a:extLst>
          </p:cNvPr>
          <p:cNvSpPr>
            <a:spLocks noGrp="1"/>
          </p:cNvSpPr>
          <p:nvPr>
            <p:ph type="sldNum" sz="quarter" idx="12"/>
          </p:nvPr>
        </p:nvSpPr>
        <p:spPr/>
        <p:txBody>
          <a:bodyPr/>
          <a:lstStyle/>
          <a:p>
            <a:pPr>
              <a:defRPr/>
            </a:pPr>
            <a:fld id="{CA8D4A6D-85F2-41B7-A27E-54BD60322951}" type="slidenum">
              <a:rPr lang="ja-JP" altLang="en-US" smtClean="0"/>
              <a:pPr>
                <a:defRPr/>
              </a:pPr>
              <a:t>3</a:t>
            </a:fld>
            <a:endParaRPr lang="ja-JP" altLang="en-US" dirty="0"/>
          </a:p>
        </p:txBody>
      </p:sp>
      <p:pic>
        <p:nvPicPr>
          <p:cNvPr id="5" name="図 4">
            <a:extLst>
              <a:ext uri="{FF2B5EF4-FFF2-40B4-BE49-F238E27FC236}">
                <a16:creationId xmlns:a16="http://schemas.microsoft.com/office/drawing/2014/main" id="{64C3A41D-089D-89B7-9A3B-25544C6C668F}"/>
              </a:ext>
            </a:extLst>
          </p:cNvPr>
          <p:cNvPicPr>
            <a:picLocks noChangeAspect="1"/>
          </p:cNvPicPr>
          <p:nvPr/>
        </p:nvPicPr>
        <p:blipFill>
          <a:blip r:embed="rId3"/>
          <a:stretch>
            <a:fillRect/>
          </a:stretch>
        </p:blipFill>
        <p:spPr>
          <a:xfrm>
            <a:off x="2117838" y="6494663"/>
            <a:ext cx="5998984" cy="304826"/>
          </a:xfrm>
          <a:prstGeom prst="rect">
            <a:avLst/>
          </a:prstGeom>
        </p:spPr>
      </p:pic>
    </p:spTree>
    <p:extLst>
      <p:ext uri="{BB962C8B-B14F-4D97-AF65-F5344CB8AC3E}">
        <p14:creationId xmlns:p14="http://schemas.microsoft.com/office/powerpoint/2010/main" val="2498512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dirty="0">
                <a:latin typeface="Meiryo UI" panose="020B0604030504040204" pitchFamily="50" charset="-128"/>
                <a:ea typeface="Meiryo UI" panose="020B0604030504040204" pitchFamily="50" charset="-128"/>
              </a:rPr>
              <a:t>４．事業</a:t>
            </a:r>
            <a:r>
              <a:rPr lang="ja-JP" altLang="en-US">
                <a:latin typeface="Meiryo UI" panose="020B0604030504040204" pitchFamily="50" charset="-128"/>
                <a:ea typeface="Meiryo UI" panose="020B0604030504040204" pitchFamily="50" charset="-128"/>
              </a:rPr>
              <a:t>内容（　　　　　　　　　　　　　　　　　　　　　　　）</a:t>
            </a:r>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r>
              <a:rPr lang="en-US" altLang="ja-JP" sz="1600" dirty="0"/>
              <a:t>【</a:t>
            </a:r>
            <a:r>
              <a:rPr lang="ja-JP" altLang="en-US" sz="1600" dirty="0"/>
              <a:t>具体的な目標</a:t>
            </a:r>
            <a:r>
              <a:rPr lang="en-US" altLang="ja-JP" sz="1600" dirty="0"/>
              <a:t>】</a:t>
            </a:r>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endParaRPr lang="en-US" altLang="ja-JP" sz="1600" dirty="0"/>
          </a:p>
          <a:p>
            <a:pPr eaLnBrk="1" fontAlgn="auto" hangingPunct="1">
              <a:spcBef>
                <a:spcPts val="0"/>
              </a:spcBef>
              <a:spcAft>
                <a:spcPts val="0"/>
              </a:spcAft>
              <a:defRPr/>
            </a:pPr>
            <a:r>
              <a:rPr lang="en-US" altLang="ja-JP" sz="1600" dirty="0"/>
              <a:t>【CO₂</a:t>
            </a:r>
            <a:r>
              <a:rPr lang="ja-JP" altLang="en-US" sz="1600" dirty="0"/>
              <a:t>排出削減の見込み</a:t>
            </a:r>
            <a:r>
              <a:rPr lang="en-US" altLang="ja-JP" sz="1600" dirty="0"/>
              <a:t>】</a:t>
            </a:r>
            <a:r>
              <a:rPr lang="ja-JP" altLang="en-US" sz="1600" dirty="0"/>
              <a:t>　　令和９年度</a:t>
            </a:r>
            <a:r>
              <a:rPr lang="en-US" altLang="ja-JP" sz="1600" dirty="0"/>
              <a:t>	</a:t>
            </a:r>
            <a:r>
              <a:rPr lang="ja-JP" altLang="en-US" sz="1600" dirty="0"/>
              <a:t>　　　令和１０年度</a:t>
            </a:r>
            <a:r>
              <a:rPr lang="en-US" altLang="ja-JP" sz="1600" dirty="0"/>
              <a:t>	</a:t>
            </a:r>
            <a:r>
              <a:rPr lang="ja-JP" altLang="en-US" sz="1600" dirty="0"/>
              <a:t>　　　　令和１１年度</a:t>
            </a:r>
            <a:endParaRPr lang="en-US" altLang="ja-JP" sz="1600" dirty="0"/>
          </a:p>
          <a:p>
            <a:pPr eaLnBrk="1" fontAlgn="auto" hangingPunct="1">
              <a:spcBef>
                <a:spcPts val="0"/>
              </a:spcBef>
              <a:spcAft>
                <a:spcPts val="0"/>
              </a:spcAft>
              <a:defRPr/>
            </a:pPr>
            <a:r>
              <a:rPr lang="ja-JP" altLang="en-US" sz="1600" dirty="0"/>
              <a:t>　　　</a:t>
            </a:r>
            <a:r>
              <a:rPr lang="en-US" altLang="ja-JP" sz="1600" dirty="0"/>
              <a:t>CO2</a:t>
            </a:r>
            <a:r>
              <a:rPr lang="ja-JP" altLang="en-US" sz="1600" dirty="0"/>
              <a:t>排出削減量　　〇〇〇</a:t>
            </a:r>
            <a:r>
              <a:rPr lang="en-US" altLang="ja-JP" sz="1600" dirty="0"/>
              <a:t>t-CO2 /</a:t>
            </a:r>
            <a:r>
              <a:rPr lang="ja-JP" altLang="en-US" sz="1600" dirty="0"/>
              <a:t>年　　　〇〇〇</a:t>
            </a:r>
            <a:r>
              <a:rPr lang="en-US" altLang="ja-JP" sz="1600" dirty="0"/>
              <a:t>t-CO2 /</a:t>
            </a:r>
            <a:r>
              <a:rPr lang="ja-JP" altLang="en-US" sz="1600" dirty="0"/>
              <a:t>年　　　〇〇〇</a:t>
            </a:r>
            <a:r>
              <a:rPr lang="en-US" altLang="ja-JP" sz="1600" dirty="0"/>
              <a:t>t-CO2 /</a:t>
            </a:r>
            <a:r>
              <a:rPr lang="ja-JP" altLang="en-US" sz="1600" dirty="0"/>
              <a:t>年</a:t>
            </a:r>
            <a:endParaRPr lang="en-US" altLang="ja-JP" sz="1600" dirty="0"/>
          </a:p>
          <a:p>
            <a:pPr eaLnBrk="1" fontAlgn="auto" hangingPunct="1">
              <a:spcBef>
                <a:spcPts val="0"/>
              </a:spcBef>
              <a:spcAft>
                <a:spcPts val="0"/>
              </a:spcAft>
              <a:defRPr/>
            </a:pPr>
            <a:endParaRPr lang="en-US" altLang="ja-JP" sz="1600" dirty="0"/>
          </a:p>
        </p:txBody>
      </p:sp>
      <p:sp>
        <p:nvSpPr>
          <p:cNvPr id="6" name="テキスト ボックス 5"/>
          <p:cNvSpPr txBox="1"/>
          <p:nvPr/>
        </p:nvSpPr>
        <p:spPr>
          <a:xfrm>
            <a:off x="1568624" y="2100833"/>
            <a:ext cx="8640191"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図表等も用いてわかりやすく具体的に記載してください。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800" b="1"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chemeClr val="tx2">
                  <a:lumMod val="60000"/>
                  <a:lumOff val="40000"/>
                </a:schemeClr>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p:txBody>
      </p:sp>
      <p:sp>
        <p:nvSpPr>
          <p:cNvPr id="9" name="正方形/長方形 8"/>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３項目以内にまとめること。</a:t>
            </a:r>
            <a:endParaRPr lang="en-US" altLang="ja-JP" sz="1400" dirty="0">
              <a:solidFill>
                <a:srgbClr val="FF0000"/>
              </a:solidFill>
            </a:endParaRPr>
          </a:p>
        </p:txBody>
      </p:sp>
      <p:sp>
        <p:nvSpPr>
          <p:cNvPr id="11" name="正方形/長方形 10"/>
          <p:cNvSpPr/>
          <p:nvPr/>
        </p:nvSpPr>
        <p:spPr>
          <a:xfrm>
            <a:off x="-124726" y="647026"/>
            <a:ext cx="8246078" cy="338554"/>
          </a:xfrm>
          <a:prstGeom prst="rect">
            <a:avLst/>
          </a:prstGeom>
        </p:spPr>
        <p:txBody>
          <a:bodyPr wrap="square">
            <a:spAutoFit/>
          </a:bodyPr>
          <a:lstStyle/>
          <a:p>
            <a:r>
              <a:rPr lang="ja-JP" altLang="en-US" sz="1600" dirty="0"/>
              <a:t>（１）実効性</a:t>
            </a:r>
          </a:p>
        </p:txBody>
      </p:sp>
      <p:sp>
        <p:nvSpPr>
          <p:cNvPr id="10" name="テキスト ボックス 9">
            <a:extLst>
              <a:ext uri="{FF2B5EF4-FFF2-40B4-BE49-F238E27FC236}">
                <a16:creationId xmlns:a16="http://schemas.microsoft.com/office/drawing/2014/main" id="{6F4F95A4-908F-55BE-2C57-9627402AFBBA}"/>
              </a:ext>
            </a:extLst>
          </p:cNvPr>
          <p:cNvSpPr txBox="1"/>
          <p:nvPr/>
        </p:nvSpPr>
        <p:spPr>
          <a:xfrm>
            <a:off x="1568624" y="-336116"/>
            <a:ext cx="4611388" cy="338554"/>
          </a:xfrm>
          <a:prstGeom prst="rect">
            <a:avLst/>
          </a:prstGeom>
          <a:noFill/>
        </p:spPr>
        <p:txBody>
          <a:bodyPr wrap="square" rtlCol="0">
            <a:spAutoFit/>
          </a:bodyPr>
          <a:lstStyle/>
          <a:p>
            <a:r>
              <a:rPr lang="ja-JP" altLang="en-US" sz="1600" dirty="0">
                <a:solidFill>
                  <a:srgbClr val="FF0000"/>
                </a:solidFill>
                <a:latin typeface="Open Sans" panose="020B0606030504020204" pitchFamily="34" charset="0"/>
              </a:rPr>
              <a:t>（</a:t>
            </a:r>
            <a:r>
              <a:rPr lang="ja-JP" altLang="en-US" sz="1400" dirty="0">
                <a:solidFill>
                  <a:srgbClr val="FF0000"/>
                </a:solidFill>
                <a:latin typeface="Open Sans" panose="020B0606030504020204" pitchFamily="34" charset="0"/>
              </a:rPr>
              <a:t>　）内は対象とする間接補助事業区分を記載</a:t>
            </a:r>
            <a:endParaRPr kumimoji="1" lang="ja-JP" altLang="en-US" sz="1400" dirty="0">
              <a:solidFill>
                <a:srgbClr val="FF0000"/>
              </a:solidFill>
            </a:endParaRPr>
          </a:p>
        </p:txBody>
      </p:sp>
      <p:sp>
        <p:nvSpPr>
          <p:cNvPr id="12" name="スライド番号プレースホルダー 11">
            <a:extLst>
              <a:ext uri="{FF2B5EF4-FFF2-40B4-BE49-F238E27FC236}">
                <a16:creationId xmlns:a16="http://schemas.microsoft.com/office/drawing/2014/main" id="{F107986E-B56A-7DFA-F850-CC3985DD7519}"/>
              </a:ext>
            </a:extLst>
          </p:cNvPr>
          <p:cNvSpPr>
            <a:spLocks noGrp="1"/>
          </p:cNvSpPr>
          <p:nvPr>
            <p:ph type="sldNum" sz="quarter" idx="12"/>
          </p:nvPr>
        </p:nvSpPr>
        <p:spPr/>
        <p:txBody>
          <a:bodyPr/>
          <a:lstStyle/>
          <a:p>
            <a:pPr>
              <a:defRPr/>
            </a:pPr>
            <a:fld id="{CA8D4A6D-85F2-41B7-A27E-54BD60322951}" type="slidenum">
              <a:rPr lang="ja-JP" altLang="en-US" smtClean="0"/>
              <a:pPr>
                <a:defRPr/>
              </a:pPr>
              <a:t>4</a:t>
            </a:fld>
            <a:endParaRPr lang="ja-JP" altLang="en-US" dirty="0"/>
          </a:p>
        </p:txBody>
      </p:sp>
      <p:pic>
        <p:nvPicPr>
          <p:cNvPr id="5" name="図 4">
            <a:extLst>
              <a:ext uri="{FF2B5EF4-FFF2-40B4-BE49-F238E27FC236}">
                <a16:creationId xmlns:a16="http://schemas.microsoft.com/office/drawing/2014/main" id="{0D9C99EE-8419-F970-E636-3EAEBC637907}"/>
              </a:ext>
            </a:extLst>
          </p:cNvPr>
          <p:cNvPicPr>
            <a:picLocks noChangeAspect="1"/>
          </p:cNvPicPr>
          <p:nvPr/>
        </p:nvPicPr>
        <p:blipFill>
          <a:blip r:embed="rId2"/>
          <a:stretch>
            <a:fillRect/>
          </a:stretch>
        </p:blipFill>
        <p:spPr>
          <a:xfrm>
            <a:off x="1928664" y="6544575"/>
            <a:ext cx="5998984" cy="304826"/>
          </a:xfrm>
          <a:prstGeom prst="rect">
            <a:avLst/>
          </a:prstGeom>
        </p:spPr>
      </p:pic>
    </p:spTree>
    <p:extLst>
      <p:ext uri="{BB962C8B-B14F-4D97-AF65-F5344CB8AC3E}">
        <p14:creationId xmlns:p14="http://schemas.microsoft.com/office/powerpoint/2010/main" val="3556619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55850" y="2021928"/>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6" name="テキスト ボックス 5"/>
          <p:cNvSpPr txBox="1"/>
          <p:nvPr/>
        </p:nvSpPr>
        <p:spPr>
          <a:xfrm>
            <a:off x="1109959" y="2031515"/>
            <a:ext cx="8640191"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以下の視点で、図表等も用いてわかりやすく具体的に記載してください。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pPr eaLnBrk="1" fontAlgn="auto" hangingPunct="1">
              <a:spcBef>
                <a:spcPts val="0"/>
              </a:spcBef>
              <a:spcAft>
                <a:spcPts val="0"/>
              </a:spcAft>
              <a:defRPr/>
            </a:pPr>
            <a:r>
              <a:rPr lang="ja-JP" altLang="en-US" sz="1400" dirty="0">
                <a:solidFill>
                  <a:srgbClr val="FF0000"/>
                </a:solidFill>
              </a:rPr>
              <a:t>＊</a:t>
            </a:r>
            <a:r>
              <a:rPr lang="ja-JP" altLang="ja-JP" sz="1400" u="sng" dirty="0">
                <a:solidFill>
                  <a:srgbClr val="FF0000"/>
                </a:solidFill>
              </a:rPr>
              <a:t>申請する間接補助事業の実証に関する技術力を有していること</a:t>
            </a:r>
            <a:endParaRPr lang="en-US" altLang="ja-JP" sz="1400" b="1" u="sng" dirty="0">
              <a:solidFill>
                <a:srgbClr val="FF0000"/>
              </a:solidFill>
            </a:endParaRPr>
          </a:p>
          <a:p>
            <a:pPr eaLnBrk="1" fontAlgn="auto" hangingPunct="1">
              <a:spcBef>
                <a:spcPts val="0"/>
              </a:spcBef>
              <a:spcAft>
                <a:spcPts val="0"/>
              </a:spcAft>
              <a:defRPr/>
            </a:pPr>
            <a:endParaRPr lang="en-US" altLang="ja-JP" sz="800" b="1"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8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p:txBody>
      </p:sp>
      <p:sp>
        <p:nvSpPr>
          <p:cNvPr id="9" name="正方形/長方形 8"/>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３項目以内にまとめること。</a:t>
            </a:r>
            <a:endParaRPr lang="en-US" altLang="ja-JP" sz="1400" dirty="0">
              <a:solidFill>
                <a:srgbClr val="FF0000"/>
              </a:solidFill>
            </a:endParaRPr>
          </a:p>
        </p:txBody>
      </p:sp>
      <p:sp>
        <p:nvSpPr>
          <p:cNvPr id="11" name="正方形/長方形 10"/>
          <p:cNvSpPr/>
          <p:nvPr/>
        </p:nvSpPr>
        <p:spPr>
          <a:xfrm>
            <a:off x="-124726" y="647026"/>
            <a:ext cx="8246078" cy="338554"/>
          </a:xfrm>
          <a:prstGeom prst="rect">
            <a:avLst/>
          </a:prstGeom>
        </p:spPr>
        <p:txBody>
          <a:bodyPr wrap="square">
            <a:spAutoFit/>
          </a:bodyPr>
          <a:lstStyle/>
          <a:p>
            <a:r>
              <a:rPr lang="ja-JP" altLang="en-US" sz="1600" dirty="0"/>
              <a:t>（２）技術力</a:t>
            </a:r>
          </a:p>
        </p:txBody>
      </p:sp>
      <p:sp>
        <p:nvSpPr>
          <p:cNvPr id="10" name="スライド番号プレースホルダー 9">
            <a:extLst>
              <a:ext uri="{FF2B5EF4-FFF2-40B4-BE49-F238E27FC236}">
                <a16:creationId xmlns:a16="http://schemas.microsoft.com/office/drawing/2014/main" id="{BE47AA6B-5EE1-83E7-1336-B136AF58A939}"/>
              </a:ext>
            </a:extLst>
          </p:cNvPr>
          <p:cNvSpPr>
            <a:spLocks noGrp="1"/>
          </p:cNvSpPr>
          <p:nvPr>
            <p:ph type="sldNum" sz="quarter" idx="12"/>
          </p:nvPr>
        </p:nvSpPr>
        <p:spPr/>
        <p:txBody>
          <a:bodyPr/>
          <a:lstStyle/>
          <a:p>
            <a:pPr>
              <a:defRPr/>
            </a:pPr>
            <a:fld id="{CA8D4A6D-85F2-41B7-A27E-54BD60322951}" type="slidenum">
              <a:rPr lang="ja-JP" altLang="en-US" smtClean="0"/>
              <a:pPr>
                <a:defRPr/>
              </a:pPr>
              <a:t>5</a:t>
            </a:fld>
            <a:endParaRPr lang="ja-JP" altLang="en-US" dirty="0"/>
          </a:p>
        </p:txBody>
      </p:sp>
      <p:pic>
        <p:nvPicPr>
          <p:cNvPr id="5" name="図 4">
            <a:extLst>
              <a:ext uri="{FF2B5EF4-FFF2-40B4-BE49-F238E27FC236}">
                <a16:creationId xmlns:a16="http://schemas.microsoft.com/office/drawing/2014/main" id="{DB9F85E2-2F99-A799-7031-7F14036CDD99}"/>
              </a:ext>
            </a:extLst>
          </p:cNvPr>
          <p:cNvPicPr>
            <a:picLocks noChangeAspect="1"/>
          </p:cNvPicPr>
          <p:nvPr/>
        </p:nvPicPr>
        <p:blipFill>
          <a:blip r:embed="rId2"/>
          <a:stretch>
            <a:fillRect/>
          </a:stretch>
        </p:blipFill>
        <p:spPr>
          <a:xfrm>
            <a:off x="2089778" y="6527211"/>
            <a:ext cx="5998984" cy="304826"/>
          </a:xfrm>
          <a:prstGeom prst="rect">
            <a:avLst/>
          </a:prstGeom>
        </p:spPr>
      </p:pic>
    </p:spTree>
    <p:extLst>
      <p:ext uri="{BB962C8B-B14F-4D97-AF65-F5344CB8AC3E}">
        <p14:creationId xmlns:p14="http://schemas.microsoft.com/office/powerpoint/2010/main" val="1452502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4" y="39688"/>
            <a:ext cx="7128792" cy="500061"/>
          </a:xfrm>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28588" y="2013680"/>
            <a:ext cx="9648825" cy="446107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6" name="テキスト ボックス 5"/>
          <p:cNvSpPr txBox="1"/>
          <p:nvPr/>
        </p:nvSpPr>
        <p:spPr>
          <a:xfrm>
            <a:off x="993329" y="2133658"/>
            <a:ext cx="8640191" cy="1871406"/>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以下の視点で、図表等も用いてわかりやすく具体的に記載してください。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pPr eaLnBrk="1" fontAlgn="auto" hangingPunct="1">
              <a:spcBef>
                <a:spcPts val="0"/>
              </a:spcBef>
              <a:spcAft>
                <a:spcPts val="0"/>
              </a:spcAft>
              <a:defRPr/>
            </a:pPr>
            <a:r>
              <a:rPr lang="ja-JP" altLang="en-US" sz="1400" dirty="0">
                <a:solidFill>
                  <a:srgbClr val="FF0000"/>
                </a:solidFill>
              </a:rPr>
              <a:t>＊</a:t>
            </a:r>
            <a:r>
              <a:rPr lang="ja-JP" altLang="ja-JP" sz="1400" u="sng" dirty="0">
                <a:solidFill>
                  <a:srgbClr val="FF0000"/>
                </a:solidFill>
              </a:rPr>
              <a:t>事業の実施体制図及び役割が明確にされており、かつ事業内容と整合していること</a:t>
            </a:r>
            <a:endParaRPr lang="en-US" altLang="ja-JP" sz="1400" b="1" u="sng" dirty="0">
              <a:solidFill>
                <a:srgbClr val="FF0000"/>
              </a:solidFill>
            </a:endParaRPr>
          </a:p>
          <a:p>
            <a:pPr eaLnBrk="1" fontAlgn="auto" hangingPunct="1">
              <a:spcBef>
                <a:spcPts val="0"/>
              </a:spcBef>
              <a:spcAft>
                <a:spcPts val="0"/>
              </a:spcAft>
              <a:defRPr/>
            </a:pPr>
            <a:endParaRPr lang="en-US" altLang="ja-JP" sz="1400" b="1" dirty="0">
              <a:solidFill>
                <a:srgbClr val="FF0000"/>
              </a:solidFill>
            </a:endParaRPr>
          </a:p>
          <a:p>
            <a:pPr eaLnBrk="1" fontAlgn="auto" hangingPunct="1">
              <a:spcBef>
                <a:spcPts val="0"/>
              </a:spcBef>
              <a:spcAft>
                <a:spcPts val="0"/>
              </a:spcAft>
              <a:defRPr/>
            </a:pPr>
            <a:r>
              <a:rPr lang="ja-JP" altLang="en-US" sz="1400" dirty="0">
                <a:solidFill>
                  <a:srgbClr val="FF0000"/>
                </a:solidFill>
              </a:rPr>
              <a:t>　　</a:t>
            </a:r>
            <a:endParaRPr lang="en-US" altLang="ja-JP" sz="14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３枚以内</a:t>
            </a:r>
          </a:p>
        </p:txBody>
      </p:sp>
      <p:sp>
        <p:nvSpPr>
          <p:cNvPr id="8" name="テキスト ボックス 7"/>
          <p:cNvSpPr txBox="1"/>
          <p:nvPr/>
        </p:nvSpPr>
        <p:spPr>
          <a:xfrm>
            <a:off x="128464" y="982336"/>
            <a:ext cx="9648825" cy="95684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p:txBody>
      </p:sp>
      <p:sp>
        <p:nvSpPr>
          <p:cNvPr id="9" name="正方形/長方形 8"/>
          <p:cNvSpPr/>
          <p:nvPr/>
        </p:nvSpPr>
        <p:spPr>
          <a:xfrm>
            <a:off x="1928664" y="1077916"/>
            <a:ext cx="583264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３項目以内にまとめること。</a:t>
            </a:r>
            <a:endParaRPr lang="en-US" altLang="ja-JP" sz="1400" dirty="0">
              <a:solidFill>
                <a:srgbClr val="FF0000"/>
              </a:solidFill>
            </a:endParaRPr>
          </a:p>
        </p:txBody>
      </p:sp>
      <p:sp>
        <p:nvSpPr>
          <p:cNvPr id="11" name="正方形/長方形 10"/>
          <p:cNvSpPr/>
          <p:nvPr/>
        </p:nvSpPr>
        <p:spPr>
          <a:xfrm>
            <a:off x="-124726" y="647026"/>
            <a:ext cx="8246078" cy="338554"/>
          </a:xfrm>
          <a:prstGeom prst="rect">
            <a:avLst/>
          </a:prstGeom>
        </p:spPr>
        <p:txBody>
          <a:bodyPr wrap="square">
            <a:spAutoFit/>
          </a:bodyPr>
          <a:lstStyle/>
          <a:p>
            <a:r>
              <a:rPr lang="ja-JP" altLang="en-US" sz="1600" dirty="0"/>
              <a:t>（３）事業実施体制</a:t>
            </a:r>
          </a:p>
        </p:txBody>
      </p:sp>
      <p:sp>
        <p:nvSpPr>
          <p:cNvPr id="10" name="スライド番号プレースホルダー 9">
            <a:extLst>
              <a:ext uri="{FF2B5EF4-FFF2-40B4-BE49-F238E27FC236}">
                <a16:creationId xmlns:a16="http://schemas.microsoft.com/office/drawing/2014/main" id="{FA0B90E9-04C4-63DE-211F-F57A6BFA86D6}"/>
              </a:ext>
            </a:extLst>
          </p:cNvPr>
          <p:cNvSpPr>
            <a:spLocks noGrp="1"/>
          </p:cNvSpPr>
          <p:nvPr>
            <p:ph type="sldNum" sz="quarter" idx="12"/>
          </p:nvPr>
        </p:nvSpPr>
        <p:spPr/>
        <p:txBody>
          <a:bodyPr/>
          <a:lstStyle/>
          <a:p>
            <a:pPr>
              <a:defRPr/>
            </a:pPr>
            <a:fld id="{CA8D4A6D-85F2-41B7-A27E-54BD60322951}" type="slidenum">
              <a:rPr lang="ja-JP" altLang="en-US" smtClean="0"/>
              <a:pPr>
                <a:defRPr/>
              </a:pPr>
              <a:t>6</a:t>
            </a:fld>
            <a:endParaRPr lang="ja-JP" altLang="en-US" dirty="0"/>
          </a:p>
        </p:txBody>
      </p:sp>
      <p:pic>
        <p:nvPicPr>
          <p:cNvPr id="5" name="図 4">
            <a:extLst>
              <a:ext uri="{FF2B5EF4-FFF2-40B4-BE49-F238E27FC236}">
                <a16:creationId xmlns:a16="http://schemas.microsoft.com/office/drawing/2014/main" id="{190F833E-40B0-6C3A-16A9-C507A2DCBEA9}"/>
              </a:ext>
            </a:extLst>
          </p:cNvPr>
          <p:cNvPicPr>
            <a:picLocks noChangeAspect="1"/>
          </p:cNvPicPr>
          <p:nvPr/>
        </p:nvPicPr>
        <p:blipFill>
          <a:blip r:embed="rId2"/>
          <a:stretch>
            <a:fillRect/>
          </a:stretch>
        </p:blipFill>
        <p:spPr>
          <a:xfrm>
            <a:off x="2216696" y="6513486"/>
            <a:ext cx="5998984" cy="304826"/>
          </a:xfrm>
          <a:prstGeom prst="rect">
            <a:avLst/>
          </a:prstGeom>
        </p:spPr>
      </p:pic>
    </p:spTree>
    <p:extLst>
      <p:ext uri="{BB962C8B-B14F-4D97-AF65-F5344CB8AC3E}">
        <p14:creationId xmlns:p14="http://schemas.microsoft.com/office/powerpoint/2010/main" val="345573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28588" y="2150455"/>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6" name="テキスト ボックス 5"/>
          <p:cNvSpPr txBox="1"/>
          <p:nvPr/>
        </p:nvSpPr>
        <p:spPr>
          <a:xfrm>
            <a:off x="632520" y="2564904"/>
            <a:ext cx="8821328" cy="3750987"/>
          </a:xfrm>
          <a:prstGeom prst="rect">
            <a:avLst/>
          </a:prstGeom>
          <a:noFill/>
          <a:ln w="3175">
            <a:noFill/>
            <a:prstDash val="sysDash"/>
          </a:ln>
          <a:effectLst/>
        </p:spPr>
        <p:txBody>
          <a:bodyPr/>
          <a:lstStyle/>
          <a:p>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以下の視点で、図表等も用いてわかりやすく簡潔に記載してください。</a:t>
            </a:r>
            <a:endParaRPr lang="en-US" altLang="ja-JP" sz="1600" b="1" dirty="0">
              <a:solidFill>
                <a:srgbClr val="FF0000"/>
              </a:solidFill>
            </a:endParaRPr>
          </a:p>
          <a:p>
            <a:endParaRPr lang="en-US" altLang="ja-JP" sz="1600" b="1" dirty="0">
              <a:solidFill>
                <a:srgbClr val="FF0000"/>
              </a:solidFill>
            </a:endParaRPr>
          </a:p>
          <a:p>
            <a:r>
              <a:rPr lang="ja-JP" altLang="en-US" sz="1400" dirty="0">
                <a:solidFill>
                  <a:srgbClr val="FF0000"/>
                </a:solidFill>
              </a:rPr>
              <a:t>＊</a:t>
            </a:r>
            <a:r>
              <a:rPr lang="ja-JP" altLang="ja-JP" sz="1400" u="sng" dirty="0">
                <a:solidFill>
                  <a:srgbClr val="FF0000"/>
                </a:solidFill>
              </a:rPr>
              <a:t>事業内容が具体的に記載されており、かつ実施体制、方法、スケジュールが効率的かつ確実に実施可能なものであること</a:t>
            </a:r>
          </a:p>
          <a:p>
            <a:r>
              <a:rPr lang="ja-JP" altLang="en-US" sz="1400" dirty="0">
                <a:solidFill>
                  <a:srgbClr val="FF0000"/>
                </a:solidFill>
              </a:rPr>
              <a:t>＊</a:t>
            </a:r>
            <a:r>
              <a:rPr lang="ja-JP" altLang="ja-JP" sz="1400" u="sng" dirty="0">
                <a:solidFill>
                  <a:srgbClr val="FF0000"/>
                </a:solidFill>
              </a:rPr>
              <a:t>事業の目的・内容・実施方法に対して、工程・作業手順等が効率的であること</a:t>
            </a:r>
            <a:endParaRPr lang="en-US" altLang="ja-JP" sz="1400" b="1" u="sng"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a:p>
            <a:pPr marL="133350" indent="-133350" algn="l"/>
            <a:r>
              <a:rPr lang="ja-JP" altLang="en-US" sz="1400" dirty="0">
                <a:solidFill>
                  <a:srgbClr val="FF0000"/>
                </a:solidFill>
              </a:rPr>
              <a:t>　</a:t>
            </a:r>
            <a:endParaRPr lang="en-US" altLang="ja-JP" sz="14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p>
        </p:txBody>
      </p:sp>
      <p:sp>
        <p:nvSpPr>
          <p:cNvPr id="9" name="正方形/長方形 8"/>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※3</a:t>
            </a:r>
            <a:r>
              <a:rPr lang="ja-JP" altLang="en-US" sz="1400" dirty="0">
                <a:solidFill>
                  <a:srgbClr val="FF0000"/>
                </a:solidFill>
              </a:rPr>
              <a:t>項目以内にまとめること。</a:t>
            </a:r>
            <a:endParaRPr lang="en-US" altLang="ja-JP" sz="1400" dirty="0">
              <a:solidFill>
                <a:srgbClr val="FF0000"/>
              </a:solidFill>
            </a:endParaRPr>
          </a:p>
        </p:txBody>
      </p:sp>
      <p:sp>
        <p:nvSpPr>
          <p:cNvPr id="11" name="正方形/長方形 10">
            <a:extLst>
              <a:ext uri="{FF2B5EF4-FFF2-40B4-BE49-F238E27FC236}">
                <a16:creationId xmlns:a16="http://schemas.microsoft.com/office/drawing/2014/main" id="{53F9BB4A-2100-4311-B319-151BC94177E1}"/>
              </a:ext>
            </a:extLst>
          </p:cNvPr>
          <p:cNvSpPr/>
          <p:nvPr/>
        </p:nvSpPr>
        <p:spPr>
          <a:xfrm>
            <a:off x="-124726" y="647026"/>
            <a:ext cx="8246078" cy="338554"/>
          </a:xfrm>
          <a:prstGeom prst="rect">
            <a:avLst/>
          </a:prstGeom>
        </p:spPr>
        <p:txBody>
          <a:bodyPr wrap="square">
            <a:spAutoFit/>
          </a:bodyPr>
          <a:lstStyle/>
          <a:p>
            <a:r>
              <a:rPr lang="ja-JP" altLang="en-US" sz="1600" dirty="0"/>
              <a:t>（４）事業実施確実性</a:t>
            </a:r>
          </a:p>
        </p:txBody>
      </p:sp>
      <p:sp>
        <p:nvSpPr>
          <p:cNvPr id="10" name="スライド番号プレースホルダー 9">
            <a:extLst>
              <a:ext uri="{FF2B5EF4-FFF2-40B4-BE49-F238E27FC236}">
                <a16:creationId xmlns:a16="http://schemas.microsoft.com/office/drawing/2014/main" id="{F8E34231-2136-D310-E4D1-D1D44F0E3D69}"/>
              </a:ext>
            </a:extLst>
          </p:cNvPr>
          <p:cNvSpPr>
            <a:spLocks noGrp="1"/>
          </p:cNvSpPr>
          <p:nvPr>
            <p:ph type="sldNum" sz="quarter" idx="12"/>
          </p:nvPr>
        </p:nvSpPr>
        <p:spPr/>
        <p:txBody>
          <a:bodyPr/>
          <a:lstStyle/>
          <a:p>
            <a:pPr>
              <a:defRPr/>
            </a:pPr>
            <a:fld id="{CA8D4A6D-85F2-41B7-A27E-54BD60322951}" type="slidenum">
              <a:rPr lang="ja-JP" altLang="en-US" smtClean="0"/>
              <a:pPr>
                <a:defRPr/>
              </a:pPr>
              <a:t>7</a:t>
            </a:fld>
            <a:endParaRPr lang="ja-JP" altLang="en-US" dirty="0"/>
          </a:p>
        </p:txBody>
      </p:sp>
      <p:pic>
        <p:nvPicPr>
          <p:cNvPr id="4" name="図 3">
            <a:extLst>
              <a:ext uri="{FF2B5EF4-FFF2-40B4-BE49-F238E27FC236}">
                <a16:creationId xmlns:a16="http://schemas.microsoft.com/office/drawing/2014/main" id="{DB640067-33A2-6309-A1CA-1042019DF005}"/>
              </a:ext>
            </a:extLst>
          </p:cNvPr>
          <p:cNvPicPr>
            <a:picLocks noChangeAspect="1"/>
          </p:cNvPicPr>
          <p:nvPr/>
        </p:nvPicPr>
        <p:blipFill>
          <a:blip r:embed="rId2"/>
          <a:stretch>
            <a:fillRect/>
          </a:stretch>
        </p:blipFill>
        <p:spPr>
          <a:xfrm>
            <a:off x="2122368" y="6548996"/>
            <a:ext cx="5998984" cy="304826"/>
          </a:xfrm>
          <a:prstGeom prst="rect">
            <a:avLst/>
          </a:prstGeom>
        </p:spPr>
      </p:pic>
    </p:spTree>
    <p:extLst>
      <p:ext uri="{BB962C8B-B14F-4D97-AF65-F5344CB8AC3E}">
        <p14:creationId xmlns:p14="http://schemas.microsoft.com/office/powerpoint/2010/main" val="1917855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Meiryo UI" panose="020B0604030504040204" pitchFamily="50" charset="-128"/>
                <a:ea typeface="Meiryo UI" panose="020B0604030504040204" pitchFamily="50" charset="-128"/>
              </a:rPr>
              <a:t>４．事業内容</a:t>
            </a:r>
            <a:endParaRPr kumimoji="1" lang="ja-JP" altLang="en-US"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28464" y="2150455"/>
            <a:ext cx="9648825" cy="4295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詳細</a:t>
            </a:r>
            <a:r>
              <a:rPr lang="en-US" altLang="ja-JP" sz="1600" dirty="0"/>
              <a:t>】</a:t>
            </a:r>
          </a:p>
        </p:txBody>
      </p:sp>
      <p:sp>
        <p:nvSpPr>
          <p:cNvPr id="6" name="テキスト ボックス 5"/>
          <p:cNvSpPr txBox="1"/>
          <p:nvPr/>
        </p:nvSpPr>
        <p:spPr>
          <a:xfrm>
            <a:off x="668052" y="2547628"/>
            <a:ext cx="8569647" cy="2825588"/>
          </a:xfrm>
          <a:prstGeom prst="rect">
            <a:avLst/>
          </a:prstGeom>
          <a:noFill/>
          <a:ln w="3175">
            <a:noFill/>
            <a:prstDash val="sysDash"/>
          </a:ln>
          <a:effectLst/>
        </p:spPr>
        <p:txBody>
          <a:bodyPr/>
          <a:lstStyle/>
          <a:p>
            <a:pPr eaLnBrk="1" fontAlgn="auto" hangingPunct="1">
              <a:spcBef>
                <a:spcPts val="0"/>
              </a:spcBef>
              <a:spcAft>
                <a:spcPts val="0"/>
              </a:spcAft>
              <a:defRPr/>
            </a:pPr>
            <a:r>
              <a:rPr lang="en-US" altLang="ja-JP" sz="1600" b="1" dirty="0">
                <a:solidFill>
                  <a:srgbClr val="FF0000"/>
                </a:solidFill>
              </a:rPr>
              <a:t>【</a:t>
            </a:r>
            <a:r>
              <a:rPr lang="ja-JP" altLang="en-US" sz="1600" b="1" dirty="0">
                <a:solidFill>
                  <a:srgbClr val="FF0000"/>
                </a:solidFill>
              </a:rPr>
              <a:t>記入上の注意</a:t>
            </a:r>
            <a:r>
              <a:rPr lang="en-US" altLang="ja-JP" sz="1600" b="1" dirty="0">
                <a:solidFill>
                  <a:srgbClr val="FF0000"/>
                </a:solidFill>
              </a:rPr>
              <a:t>】</a:t>
            </a:r>
            <a:r>
              <a:rPr lang="ja-JP" altLang="en-US" sz="1600" b="1" dirty="0">
                <a:solidFill>
                  <a:srgbClr val="FF0000"/>
                </a:solidFill>
              </a:rPr>
              <a:t>　以下の視点で、図表等も用いてわかりやすく簡潔に記載してください。</a:t>
            </a:r>
            <a:endParaRPr lang="en-US" altLang="ja-JP" sz="1600" b="1" dirty="0">
              <a:solidFill>
                <a:srgbClr val="FF0000"/>
              </a:solidFill>
            </a:endParaRPr>
          </a:p>
          <a:p>
            <a:pPr eaLnBrk="1" fontAlgn="auto" hangingPunct="1">
              <a:spcBef>
                <a:spcPts val="0"/>
              </a:spcBef>
              <a:spcAft>
                <a:spcPts val="0"/>
              </a:spcAft>
              <a:defRPr/>
            </a:pPr>
            <a:endParaRPr lang="en-US" altLang="ja-JP" sz="1600" b="1" dirty="0">
              <a:solidFill>
                <a:srgbClr val="FF0000"/>
              </a:solidFill>
            </a:endParaRPr>
          </a:p>
          <a:p>
            <a:r>
              <a:rPr lang="ja-JP" altLang="en-US" sz="1400" dirty="0">
                <a:solidFill>
                  <a:srgbClr val="FF0000"/>
                </a:solidFill>
              </a:rPr>
              <a:t>＊</a:t>
            </a:r>
            <a:r>
              <a:rPr lang="ja-JP" altLang="ja-JP" sz="1400" u="sng" dirty="0">
                <a:solidFill>
                  <a:srgbClr val="FF0000"/>
                </a:solidFill>
              </a:rPr>
              <a:t>申請する間接補助事業の区分に関連する取組であること</a:t>
            </a:r>
          </a:p>
          <a:p>
            <a:r>
              <a:rPr lang="ja-JP" altLang="en-US" sz="1400" dirty="0">
                <a:solidFill>
                  <a:srgbClr val="FF0000"/>
                </a:solidFill>
              </a:rPr>
              <a:t>＊</a:t>
            </a:r>
            <a:r>
              <a:rPr lang="ja-JP" altLang="ja-JP" sz="1400" u="sng" dirty="0">
                <a:solidFill>
                  <a:srgbClr val="FF0000"/>
                </a:solidFill>
              </a:rPr>
              <a:t>資源循環ビジネスの成立に向けた市場課題等が適切に特定され、当該課題解決に対する取組が明示されていること</a:t>
            </a:r>
          </a:p>
          <a:p>
            <a:r>
              <a:rPr lang="ja-JP" altLang="en-US" sz="1400" dirty="0">
                <a:solidFill>
                  <a:srgbClr val="FF0000"/>
                </a:solidFill>
              </a:rPr>
              <a:t>＊</a:t>
            </a:r>
            <a:r>
              <a:rPr lang="ja-JP" altLang="ja-JP" sz="1400" u="sng" dirty="0">
                <a:solidFill>
                  <a:srgbClr val="FF0000"/>
                </a:solidFill>
              </a:rPr>
              <a:t>需要側（ユーザー・調達主体等）との連携状況や需要創出に向けた具体的な取組が示されていること</a:t>
            </a:r>
            <a:endParaRPr lang="en-US" altLang="ja-JP" sz="1400" b="1" u="sng" dirty="0">
              <a:solidFill>
                <a:srgbClr val="FF0000"/>
              </a:solidFill>
            </a:endParaRPr>
          </a:p>
          <a:p>
            <a:pPr eaLnBrk="1" fontAlgn="auto" hangingPunct="1">
              <a:spcBef>
                <a:spcPts val="0"/>
              </a:spcBef>
              <a:spcAft>
                <a:spcPts val="0"/>
              </a:spcAft>
              <a:defRPr/>
            </a:pPr>
            <a:endParaRPr lang="en-US" altLang="ja-JP" sz="1400" u="sng" dirty="0">
              <a:solidFill>
                <a:srgbClr val="FF0000"/>
              </a:solidFill>
            </a:endParaRPr>
          </a:p>
          <a:p>
            <a:pPr eaLnBrk="1" fontAlgn="auto" hangingPunct="1">
              <a:spcBef>
                <a:spcPts val="0"/>
              </a:spcBef>
              <a:spcAft>
                <a:spcPts val="0"/>
              </a:spcAft>
              <a:defRPr/>
            </a:pPr>
            <a:endParaRPr lang="en-US" altLang="ja-JP" sz="1400" dirty="0">
              <a:solidFill>
                <a:srgbClr val="FF0000"/>
              </a:solidFill>
            </a:endParaRPr>
          </a:p>
        </p:txBody>
      </p:sp>
      <p:sp>
        <p:nvSpPr>
          <p:cNvPr id="7" name="タイトル 1"/>
          <p:cNvSpPr txBox="1">
            <a:spLocks/>
          </p:cNvSpPr>
          <p:nvPr/>
        </p:nvSpPr>
        <p:spPr bwMode="auto">
          <a:xfrm>
            <a:off x="8985250" y="60325"/>
            <a:ext cx="863600" cy="415925"/>
          </a:xfrm>
          <a:prstGeom prst="rect">
            <a:avLst/>
          </a:prstGeom>
          <a:solidFill>
            <a:schemeClr val="bg1"/>
          </a:solidFill>
          <a:ln w="44450">
            <a:solidFill>
              <a:srgbClr val="FF0000"/>
            </a:solidFill>
            <a:miter lim="800000"/>
            <a:headEnd/>
            <a:tailEnd/>
          </a:ln>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1200" b="1" dirty="0">
                <a:solidFill>
                  <a:srgbClr val="FF0000"/>
                </a:solidFill>
                <a:latin typeface="Meiryo UI" panose="020B0604030504040204" pitchFamily="50" charset="-128"/>
                <a:ea typeface="Meiryo UI" panose="020B0604030504040204" pitchFamily="50" charset="-128"/>
              </a:rPr>
              <a:t>２枚以内</a:t>
            </a:r>
          </a:p>
        </p:txBody>
      </p:sp>
      <p:sp>
        <p:nvSpPr>
          <p:cNvPr id="8" name="テキスト ボックス 7"/>
          <p:cNvSpPr txBox="1"/>
          <p:nvPr/>
        </p:nvSpPr>
        <p:spPr>
          <a:xfrm>
            <a:off x="131245" y="1092856"/>
            <a:ext cx="9648825" cy="906294"/>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t>【</a:t>
            </a:r>
            <a:r>
              <a:rPr lang="ja-JP" altLang="en-US" sz="1600" dirty="0"/>
              <a:t>要旨</a:t>
            </a:r>
            <a:r>
              <a:rPr lang="en-US" altLang="ja-JP" sz="1600" dirty="0"/>
              <a:t>】</a:t>
            </a:r>
          </a:p>
          <a:p>
            <a:pPr marL="285750" indent="-285750" eaLnBrk="1" fontAlgn="auto" hangingPunct="1">
              <a:spcBef>
                <a:spcPts val="0"/>
              </a:spcBef>
              <a:spcAft>
                <a:spcPts val="0"/>
              </a:spcAft>
              <a:buFont typeface="Wingdings" pitchFamily="2" charset="2"/>
              <a:buChar char="n"/>
              <a:defRPr/>
            </a:pPr>
            <a:r>
              <a:rPr lang="ja-JP" altLang="en-US" sz="1400" dirty="0"/>
              <a:t>○○○</a:t>
            </a:r>
          </a:p>
          <a:p>
            <a:pPr marL="285750" indent="-285750" eaLnBrk="1" fontAlgn="auto" hangingPunct="1">
              <a:spcBef>
                <a:spcPts val="0"/>
              </a:spcBef>
              <a:spcAft>
                <a:spcPts val="0"/>
              </a:spcAft>
              <a:buFont typeface="Wingdings" pitchFamily="2" charset="2"/>
              <a:buChar char="n"/>
              <a:defRPr/>
            </a:pPr>
            <a:r>
              <a:rPr lang="ja-JP" altLang="en-US" sz="1400" dirty="0"/>
              <a:t>△△△</a:t>
            </a:r>
            <a:endParaRPr lang="en-US" altLang="ja-JP" sz="1400" dirty="0"/>
          </a:p>
          <a:p>
            <a:pPr marL="285750" indent="-285750" eaLnBrk="1" fontAlgn="auto" hangingPunct="1">
              <a:spcBef>
                <a:spcPts val="0"/>
              </a:spcBef>
              <a:spcAft>
                <a:spcPts val="0"/>
              </a:spcAft>
              <a:buFont typeface="Wingdings" pitchFamily="2" charset="2"/>
              <a:buChar char="n"/>
              <a:defRPr/>
            </a:pPr>
            <a:r>
              <a:rPr lang="ja-JP" altLang="en-US" sz="1400" dirty="0"/>
              <a:t>□□□</a:t>
            </a:r>
          </a:p>
        </p:txBody>
      </p:sp>
      <p:sp>
        <p:nvSpPr>
          <p:cNvPr id="9" name="正方形/長方形 8"/>
          <p:cNvSpPr/>
          <p:nvPr/>
        </p:nvSpPr>
        <p:spPr>
          <a:xfrm>
            <a:off x="2072680" y="1151431"/>
            <a:ext cx="3475588" cy="738664"/>
          </a:xfrm>
          <a:prstGeom prst="rect">
            <a:avLst/>
          </a:prstGeom>
        </p:spPr>
        <p:txBody>
          <a:bodyPr wrap="square">
            <a:spAutoFit/>
          </a:bodyPr>
          <a:lstStyle/>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記入上の注意</a:t>
            </a:r>
            <a:r>
              <a:rPr lang="en-US" altLang="ja-JP" sz="1400" dirty="0">
                <a:solidFill>
                  <a:srgbClr val="FF0000"/>
                </a:solidFill>
              </a:rPr>
              <a:t>】</a:t>
            </a:r>
          </a:p>
          <a:p>
            <a:pPr marL="182562" eaLnBrk="1" fontAlgn="auto" hangingPunct="1">
              <a:spcBef>
                <a:spcPts val="0"/>
              </a:spcBef>
              <a:spcAft>
                <a:spcPts val="0"/>
              </a:spcAft>
              <a:defRPr/>
            </a:pPr>
            <a:r>
              <a:rPr lang="en-US" altLang="ja-JP" sz="1400" dirty="0">
                <a:solidFill>
                  <a:srgbClr val="FF0000"/>
                </a:solidFill>
              </a:rPr>
              <a:t>※</a:t>
            </a:r>
            <a:r>
              <a:rPr lang="ja-JP" altLang="en-US" sz="1400" dirty="0">
                <a:solidFill>
                  <a:srgbClr val="FF0000"/>
                </a:solidFill>
              </a:rPr>
              <a:t>箇条書きとすること。</a:t>
            </a:r>
            <a:endParaRPr lang="en-US" altLang="ja-JP" sz="1400" dirty="0">
              <a:solidFill>
                <a:srgbClr val="FF0000"/>
              </a:solidFill>
            </a:endParaRPr>
          </a:p>
          <a:p>
            <a:pPr marL="182562" eaLnBrk="1" fontAlgn="auto" hangingPunct="1">
              <a:spcBef>
                <a:spcPts val="0"/>
              </a:spcBef>
              <a:spcAft>
                <a:spcPts val="0"/>
              </a:spcAft>
              <a:defRPr/>
            </a:pPr>
            <a:r>
              <a:rPr lang="en-US" altLang="ja-JP" sz="1400" dirty="0">
                <a:solidFill>
                  <a:srgbClr val="FF0000"/>
                </a:solidFill>
              </a:rPr>
              <a:t>※3</a:t>
            </a:r>
            <a:r>
              <a:rPr lang="ja-JP" altLang="en-US" sz="1400" dirty="0">
                <a:solidFill>
                  <a:srgbClr val="FF0000"/>
                </a:solidFill>
              </a:rPr>
              <a:t>項目以内にまとめること。</a:t>
            </a:r>
            <a:endParaRPr lang="en-US" altLang="ja-JP" sz="1400" dirty="0">
              <a:solidFill>
                <a:srgbClr val="FF0000"/>
              </a:solidFill>
            </a:endParaRPr>
          </a:p>
        </p:txBody>
      </p:sp>
      <p:sp>
        <p:nvSpPr>
          <p:cNvPr id="11" name="正方形/長方形 10">
            <a:extLst>
              <a:ext uri="{FF2B5EF4-FFF2-40B4-BE49-F238E27FC236}">
                <a16:creationId xmlns:a16="http://schemas.microsoft.com/office/drawing/2014/main" id="{53F9BB4A-2100-4311-B319-151BC94177E1}"/>
              </a:ext>
            </a:extLst>
          </p:cNvPr>
          <p:cNvSpPr/>
          <p:nvPr/>
        </p:nvSpPr>
        <p:spPr>
          <a:xfrm>
            <a:off x="-124726" y="647026"/>
            <a:ext cx="8246078" cy="338554"/>
          </a:xfrm>
          <a:prstGeom prst="rect">
            <a:avLst/>
          </a:prstGeom>
        </p:spPr>
        <p:txBody>
          <a:bodyPr wrap="square">
            <a:spAutoFit/>
          </a:bodyPr>
          <a:lstStyle/>
          <a:p>
            <a:r>
              <a:rPr lang="ja-JP" altLang="en-US" sz="1600" dirty="0"/>
              <a:t>（５）課題解決</a:t>
            </a:r>
          </a:p>
        </p:txBody>
      </p:sp>
      <p:sp>
        <p:nvSpPr>
          <p:cNvPr id="10" name="スライド番号プレースホルダー 9">
            <a:extLst>
              <a:ext uri="{FF2B5EF4-FFF2-40B4-BE49-F238E27FC236}">
                <a16:creationId xmlns:a16="http://schemas.microsoft.com/office/drawing/2014/main" id="{39F5DCD4-07F3-39FF-E156-B5505AD80DC6}"/>
              </a:ext>
            </a:extLst>
          </p:cNvPr>
          <p:cNvSpPr>
            <a:spLocks noGrp="1"/>
          </p:cNvSpPr>
          <p:nvPr>
            <p:ph type="sldNum" sz="quarter" idx="12"/>
          </p:nvPr>
        </p:nvSpPr>
        <p:spPr/>
        <p:txBody>
          <a:bodyPr/>
          <a:lstStyle/>
          <a:p>
            <a:pPr>
              <a:defRPr/>
            </a:pPr>
            <a:fld id="{CA8D4A6D-85F2-41B7-A27E-54BD60322951}" type="slidenum">
              <a:rPr lang="ja-JP" altLang="en-US" smtClean="0"/>
              <a:pPr>
                <a:defRPr/>
              </a:pPr>
              <a:t>8</a:t>
            </a:fld>
            <a:endParaRPr lang="ja-JP" altLang="en-US" dirty="0"/>
          </a:p>
        </p:txBody>
      </p:sp>
      <p:pic>
        <p:nvPicPr>
          <p:cNvPr id="4" name="図 3">
            <a:extLst>
              <a:ext uri="{FF2B5EF4-FFF2-40B4-BE49-F238E27FC236}">
                <a16:creationId xmlns:a16="http://schemas.microsoft.com/office/drawing/2014/main" id="{2A7E6BC5-453B-706F-BE28-C6EA1AC64D02}"/>
              </a:ext>
            </a:extLst>
          </p:cNvPr>
          <p:cNvPicPr>
            <a:picLocks noChangeAspect="1"/>
          </p:cNvPicPr>
          <p:nvPr/>
        </p:nvPicPr>
        <p:blipFill>
          <a:blip r:embed="rId2"/>
          <a:stretch>
            <a:fillRect/>
          </a:stretch>
        </p:blipFill>
        <p:spPr>
          <a:xfrm>
            <a:off x="2122368" y="6505284"/>
            <a:ext cx="5998984" cy="304826"/>
          </a:xfrm>
          <a:prstGeom prst="rect">
            <a:avLst/>
          </a:prstGeom>
        </p:spPr>
      </p:pic>
    </p:spTree>
    <p:extLst>
      <p:ext uri="{BB962C8B-B14F-4D97-AF65-F5344CB8AC3E}">
        <p14:creationId xmlns:p14="http://schemas.microsoft.com/office/powerpoint/2010/main" val="2361124782"/>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4" ma:contentTypeDescription="新しいドキュメントを作成します。" ma:contentTypeScope="" ma:versionID="0c4b0bc861770439251bf0bac9161e16">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ea54b94374254d440ad4d96b10ed67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A383CA-3CBF-4DF7-8C76-85FB4BF30BF8}">
  <ds:schemaRefs>
    <ds:schemaRef ds:uri="http://schemas.microsoft.com/sharepoint/v3/contenttype/forms"/>
  </ds:schemaRefs>
</ds:datastoreItem>
</file>

<file path=customXml/itemProps2.xml><?xml version="1.0" encoding="utf-8"?>
<ds:datastoreItem xmlns:ds="http://schemas.openxmlformats.org/officeDocument/2006/customXml" ds:itemID="{285AE6DF-7BEB-479B-BC02-8D897910D4B5}">
  <ds:schemaRefs>
    <ds:schemaRef ds:uri="214b20f3-dc60-4cab-848d-340fa6b0231d"/>
    <ds:schemaRef ds:uri="http://schemas.microsoft.com/office/2006/documentManagement/types"/>
    <ds:schemaRef ds:uri="623cf6b6-8c1c-4441-af41-7baf7c9a28aa"/>
    <ds:schemaRef ds:uri="http://schemas.microsoft.com/office/2006/metadata/properties"/>
    <ds:schemaRef ds:uri="http://purl.org/dc/terms/"/>
    <ds:schemaRef ds:uri="http://purl.org/dc/elements/1.1/"/>
    <ds:schemaRef ds:uri="http://schemas.microsoft.com/office/infopath/2007/PartnerControls"/>
    <ds:schemaRef ds:uri="http://www.w3.org/XML/1998/namespace"/>
    <ds:schemaRef ds:uri="http://purl.org/dc/dcmitype/"/>
    <ds:schemaRef ds:uri="http://schemas.openxmlformats.org/package/2006/metadata/core-properties"/>
  </ds:schemaRefs>
</ds:datastoreItem>
</file>

<file path=customXml/itemProps3.xml><?xml version="1.0" encoding="utf-8"?>
<ds:datastoreItem xmlns:ds="http://schemas.openxmlformats.org/officeDocument/2006/customXml" ds:itemID="{6CA2B9D3-BCA0-4133-933E-25C2F3851A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4b20f3-dc60-4cab-848d-340fa6b0231d"/>
    <ds:schemaRef ds:uri="623cf6b6-8c1c-4441-af41-7baf7c9a2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13772</TotalTime>
  <Words>2008</Words>
  <Application>Microsoft Office PowerPoint</Application>
  <PresentationFormat>A4 210 x 297 mm</PresentationFormat>
  <Paragraphs>377</Paragraphs>
  <Slides>15</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15</vt:i4>
      </vt:variant>
    </vt:vector>
  </HeadingPairs>
  <TitlesOfParts>
    <vt:vector size="24" baseType="lpstr">
      <vt:lpstr>HG丸ｺﾞｼｯｸM-PRO</vt:lpstr>
      <vt:lpstr>Meiryo UI</vt:lpstr>
      <vt:lpstr>ＭＳ Ｐゴシック</vt:lpstr>
      <vt:lpstr>メイリオ</vt:lpstr>
      <vt:lpstr>Arial</vt:lpstr>
      <vt:lpstr>Calibri</vt:lpstr>
      <vt:lpstr>Open Sans</vt:lpstr>
      <vt:lpstr>Wingdings</vt:lpstr>
      <vt:lpstr>デザインの設定</vt:lpstr>
      <vt:lpstr>間接補助事業の名称</vt:lpstr>
      <vt:lpstr>１．間接補助事業の概要</vt:lpstr>
      <vt:lpstr>２．実証事業イメージ（全体像）</vt:lpstr>
      <vt:lpstr>３．間接補助事業到達イメージ</vt:lpstr>
      <vt:lpstr>４．事業内容（　　　　　　　　　　　　　　　　　　　　　　　）</vt:lpstr>
      <vt:lpstr>４．事業内容</vt:lpstr>
      <vt:lpstr>４．事業内容</vt:lpstr>
      <vt:lpstr>４．事業内容</vt:lpstr>
      <vt:lpstr>４．事業内容</vt:lpstr>
      <vt:lpstr>４．事業内容</vt:lpstr>
      <vt:lpstr>４．事業内容</vt:lpstr>
      <vt:lpstr>４．事業内容</vt:lpstr>
      <vt:lpstr>４．事業内容</vt:lpstr>
      <vt:lpstr>４．事業内容</vt:lpstr>
      <vt:lpstr>５．年間の実施スケジュール・経費　等</vt:lpstr>
    </vt:vector>
  </TitlesOfParts>
  <Company>METI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METI</dc:creator>
  <cp:lastModifiedBy>GIO大西</cp:lastModifiedBy>
  <cp:revision>604</cp:revision>
  <cp:lastPrinted>2026-05-18T02:01:05Z</cp:lastPrinted>
  <dcterms:created xsi:type="dcterms:W3CDTF">2013-09-09T14:53:54Z</dcterms:created>
  <dcterms:modified xsi:type="dcterms:W3CDTF">2026-05-27T05:19:20Z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0x0101004D73D1BFE876BF43A760BAD664AB1D72</vt:lpwstr>
  </property>
  <property fmtid="{D5CDD505-2E9C-101B-9397-08002B2CF9AE}" pid="3" name="Order">
    <vt:r8>374400</vt:r8>
  </property>
  <property fmtid="{D5CDD505-2E9C-101B-9397-08002B2CF9AE}" pid="4" name="MediaServiceImageTags">
    <vt:lpwstr/>
  </property>
</Properties>
</file>