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5"/>
  </p:notesMasterIdLst>
  <p:sldIdLst>
    <p:sldId id="2145705059" r:id="rId5"/>
    <p:sldId id="2145705333" r:id="rId6"/>
    <p:sldId id="267" r:id="rId7"/>
    <p:sldId id="2147483364" r:id="rId8"/>
    <p:sldId id="2147483366" r:id="rId9"/>
    <p:sldId id="2147483279" r:id="rId10"/>
    <p:sldId id="2147483363" r:id="rId11"/>
    <p:sldId id="2147483368" r:id="rId12"/>
    <p:sldId id="2147483309" r:id="rId13"/>
    <p:sldId id="2147483278" r:id="rId14"/>
    <p:sldId id="2147483340" r:id="rId15"/>
    <p:sldId id="2147483341" r:id="rId16"/>
    <p:sldId id="2147483349" r:id="rId17"/>
    <p:sldId id="2147483347" r:id="rId18"/>
    <p:sldId id="2147483343" r:id="rId19"/>
    <p:sldId id="2147483357" r:id="rId20"/>
    <p:sldId id="2147483344" r:id="rId21"/>
    <p:sldId id="2147483358" r:id="rId22"/>
    <p:sldId id="2147483367" r:id="rId23"/>
    <p:sldId id="2147483359" r:id="rId2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F9F9F9"/>
    <a:srgbClr val="FBFBFB"/>
    <a:srgbClr val="F8F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8" autoAdjust="0"/>
    <p:restoredTop sz="94043" autoAdjust="0"/>
  </p:normalViewPr>
  <p:slideViewPr>
    <p:cSldViewPr snapToGrid="0">
      <p:cViewPr varScale="1">
        <p:scale>
          <a:sx n="94" d="100"/>
          <a:sy n="94" d="100"/>
        </p:scale>
        <p:origin x="396" y="44"/>
      </p:cViewPr>
      <p:guideLst/>
    </p:cSldViewPr>
  </p:slideViewPr>
  <p:notesTextViewPr>
    <p:cViewPr>
      <p:scale>
        <a:sx n="1" d="1"/>
        <a:sy n="1" d="1"/>
      </p:scale>
      <p:origin x="0" y="0"/>
    </p:cViewPr>
  </p:notesTextViewPr>
  <p:notesViewPr>
    <p:cSldViewPr snapToGrid="0">
      <p:cViewPr varScale="1">
        <p:scale>
          <a:sx n="109" d="100"/>
          <a:sy n="109" d="100"/>
        </p:scale>
        <p:origin x="2952"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5BCC9B2-4423-4C81-9AEC-0DBDD8F38B9C}"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CF5F59B-DAE5-4FA1-8DC5-30E8FD087FF0}" type="slidenum">
              <a:rPr kumimoji="1" lang="ja-JP" altLang="en-US" smtClean="0"/>
              <a:t>‹#›</a:t>
            </a:fld>
            <a:endParaRPr kumimoji="1" lang="ja-JP" altLang="en-US"/>
          </a:p>
        </p:txBody>
      </p:sp>
    </p:spTree>
    <p:extLst>
      <p:ext uri="{BB962C8B-B14F-4D97-AF65-F5344CB8AC3E}">
        <p14:creationId xmlns:p14="http://schemas.microsoft.com/office/powerpoint/2010/main" val="8100254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1</a:t>
            </a:fld>
            <a:endParaRPr kumimoji="1" lang="ja-JP" altLang="en-US"/>
          </a:p>
        </p:txBody>
      </p:sp>
    </p:spTree>
    <p:extLst>
      <p:ext uri="{BB962C8B-B14F-4D97-AF65-F5344CB8AC3E}">
        <p14:creationId xmlns:p14="http://schemas.microsoft.com/office/powerpoint/2010/main" val="2510130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10</a:t>
            </a:fld>
            <a:endParaRPr kumimoji="1" lang="ja-JP" altLang="en-US"/>
          </a:p>
        </p:txBody>
      </p:sp>
    </p:spTree>
    <p:extLst>
      <p:ext uri="{BB962C8B-B14F-4D97-AF65-F5344CB8AC3E}">
        <p14:creationId xmlns:p14="http://schemas.microsoft.com/office/powerpoint/2010/main" val="1734613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69BA9-E978-718B-6693-BB89C5F8767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B598E9-00F9-E8B9-62CE-B889ED58D9E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B37A38F-3538-F484-14A4-6BD5098E8AD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8EEE291-511E-30C0-1B7B-F8BA814D132E}"/>
              </a:ext>
            </a:extLst>
          </p:cNvPr>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449843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53B51-6FEE-6BA1-2502-656C87D3CF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5CD4150-535F-220C-03D6-56F685D8DF9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FAA4C7-A5A4-3B3A-52AD-95B8FA549316}"/>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38F15003-364D-ECC6-F4B2-18DBB6D49DCA}"/>
              </a:ext>
            </a:extLst>
          </p:cNvPr>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364906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3863C-6270-485C-9A57-B26A0D8D36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519ABA-1B34-04B3-0BDA-939EFEB567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31504F5-10AF-0392-B1D6-42ECC9B79335}"/>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D348FBBA-3EC3-5934-EEE1-EB59CF9C196D}"/>
              </a:ext>
            </a:extLst>
          </p:cNvPr>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2337562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15132-D39A-01B6-770F-626EA841EEC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561136-1A2E-6DB7-1479-3AB45CF493A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11A9FB-5688-8CFD-EEF7-A22DCA09412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CF0B39-65A3-B570-1398-ED39DB1E5D7F}"/>
              </a:ext>
            </a:extLst>
          </p:cNvPr>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355497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20C3A-FD84-88EE-6048-2891BD5152F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5B64D4-1FD4-5AA8-E5AF-5469E41BDD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4CD1E4D-61DD-4F9F-571D-268B599FB232}"/>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E22816B6-1C74-A5F3-DC99-F858752C8C82}"/>
              </a:ext>
            </a:extLst>
          </p:cNvPr>
          <p:cNvSpPr>
            <a:spLocks noGrp="1"/>
          </p:cNvSpPr>
          <p:nvPr>
            <p:ph type="sldNum" sz="quarter" idx="5"/>
          </p:nvPr>
        </p:nvSpPr>
        <p:spPr/>
        <p:txBody>
          <a:bodyPr/>
          <a:lstStyle/>
          <a:p>
            <a:r>
              <a:rPr lang="en-US"/>
              <a:t>Notes view: </a:t>
            </a:r>
            <a:fld id="{128CEAFE-FA94-43E5-B0FF-D47E1CCDD1B4}" type="slidenum">
              <a:rPr lang="en-US" smtClean="0"/>
              <a:pPr/>
              <a:t>15</a:t>
            </a:fld>
            <a:endParaRPr lang="en-US"/>
          </a:p>
        </p:txBody>
      </p:sp>
    </p:spTree>
    <p:extLst>
      <p:ext uri="{BB962C8B-B14F-4D97-AF65-F5344CB8AC3E}">
        <p14:creationId xmlns:p14="http://schemas.microsoft.com/office/powerpoint/2010/main" val="1312871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E3D98-D410-CF48-8775-06B13E126E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E7551A-C98E-FA32-27C6-C499620C853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04BC29-D345-F64A-E79A-F60AC8F81CF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872311-409B-2D0C-A26C-B8EC8CEB8170}"/>
              </a:ext>
            </a:extLst>
          </p:cNvPr>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2033323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12E38-62A7-0E0B-5BEC-BB7BBA64807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630653-A5E3-7D99-9A4B-CA9C28525B2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E65328-D1DD-EEEB-6BE7-A8D64616A4CD}"/>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199A9851-9DA7-7D5F-CBDC-6B8D9956A430}"/>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31419225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10A39-8353-CB0B-C77A-2E05EA02BA5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2BE5B3-4782-CDAD-A015-25D6C904B61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D55377C-FF31-A91A-0341-6E91235E4A6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F5306D-1E21-D7D6-A3ED-2DC1765A83F1}"/>
              </a:ext>
            </a:extLst>
          </p:cNvPr>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40416620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C662F-A4C0-E026-D053-E7BA5B4EDCD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94188C4-7169-0486-A1DD-738406245A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5B7CBA3-70ED-9D49-A4C9-113FCFF5A24C}"/>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BE941A43-C6E3-4DE3-1EF6-2EED05C93AAC}"/>
              </a:ext>
            </a:extLst>
          </p:cNvPr>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298721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2</a:t>
            </a:fld>
            <a:endParaRPr kumimoji="1" lang="ja-JP" altLang="en-US"/>
          </a:p>
        </p:txBody>
      </p:sp>
    </p:spTree>
    <p:extLst>
      <p:ext uri="{BB962C8B-B14F-4D97-AF65-F5344CB8AC3E}">
        <p14:creationId xmlns:p14="http://schemas.microsoft.com/office/powerpoint/2010/main" val="12848901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86BFD-BB30-7B4C-3E6C-EF908C209A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7CF80C0-28F1-8F5A-823F-5CD9C605867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10FE1EE-A07E-CAA6-4670-D4B104FA5F4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4A2DFB-E13A-F9E9-807C-262DEE54CC75}"/>
              </a:ext>
            </a:extLst>
          </p:cNvPr>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745409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3</a:t>
            </a:fld>
            <a:endParaRPr kumimoji="1" lang="ja-JP" altLang="en-US"/>
          </a:p>
        </p:txBody>
      </p:sp>
    </p:spTree>
    <p:extLst>
      <p:ext uri="{BB962C8B-B14F-4D97-AF65-F5344CB8AC3E}">
        <p14:creationId xmlns:p14="http://schemas.microsoft.com/office/powerpoint/2010/main" val="3018892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ED13E-80CD-A88A-97B0-7249343C59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8E725E3-EFDB-4687-B057-234A501B49B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23A0402-6C1A-A0DE-584B-02B1705B87B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CA27C7B-9F05-B2C9-6CAE-585A818E08E4}"/>
              </a:ext>
            </a:extLst>
          </p:cNvPr>
          <p:cNvSpPr>
            <a:spLocks noGrp="1"/>
          </p:cNvSpPr>
          <p:nvPr>
            <p:ph type="sldNum" sz="quarter" idx="5"/>
          </p:nvPr>
        </p:nvSpPr>
        <p:spPr/>
        <p:txBody>
          <a:bodyPr/>
          <a:lstStyle/>
          <a:p>
            <a:r>
              <a:rPr lang="en-US"/>
              <a:t>Notes view: </a:t>
            </a:r>
            <a:fld id="{128CEAFE-FA94-43E5-B0FF-D47E1CCDD1B4}" type="slidenum">
              <a:rPr lang="en-US" smtClean="0"/>
              <a:pPr/>
              <a:t>4</a:t>
            </a:fld>
            <a:endParaRPr lang="en-US"/>
          </a:p>
        </p:txBody>
      </p:sp>
    </p:spTree>
    <p:extLst>
      <p:ext uri="{BB962C8B-B14F-4D97-AF65-F5344CB8AC3E}">
        <p14:creationId xmlns:p14="http://schemas.microsoft.com/office/powerpoint/2010/main" val="8615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4C49A-71BB-A7F5-ADAD-E2A7D13316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6CE7DF2-4529-E216-81CF-2C080DA86D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3CDCFD9-E831-02FE-EB71-D5335F0DA65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0209826-5D49-59E1-DFA8-C61E7595F878}"/>
              </a:ext>
            </a:extLst>
          </p:cNvPr>
          <p:cNvSpPr>
            <a:spLocks noGrp="1"/>
          </p:cNvSpPr>
          <p:nvPr>
            <p:ph type="sldNum" sz="quarter" idx="5"/>
          </p:nvPr>
        </p:nvSpPr>
        <p:spPr/>
        <p:txBody>
          <a:bodyPr/>
          <a:lstStyle/>
          <a:p>
            <a:r>
              <a:rPr lang="en-US"/>
              <a:t>Notes view: </a:t>
            </a:r>
            <a:fld id="{128CEAFE-FA94-43E5-B0FF-D47E1CCDD1B4}" type="slidenum">
              <a:rPr lang="en-US" smtClean="0"/>
              <a:pPr/>
              <a:t>5</a:t>
            </a:fld>
            <a:endParaRPr lang="en-US"/>
          </a:p>
        </p:txBody>
      </p:sp>
    </p:spTree>
    <p:extLst>
      <p:ext uri="{BB962C8B-B14F-4D97-AF65-F5344CB8AC3E}">
        <p14:creationId xmlns:p14="http://schemas.microsoft.com/office/powerpoint/2010/main" val="4128177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1860-084F-4611-1F34-33C548DEBE2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77CD78-3D9C-52E2-3DFD-9F353419C4A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573BB3-29F2-43CC-A4BF-0197B5FC610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E62308-11ED-2AD1-68A3-41E089F1DBF6}"/>
              </a:ext>
            </a:extLst>
          </p:cNvPr>
          <p:cNvSpPr>
            <a:spLocks noGrp="1"/>
          </p:cNvSpPr>
          <p:nvPr>
            <p:ph type="sldNum" sz="quarter" idx="5"/>
          </p:nvPr>
        </p:nvSpPr>
        <p:spPr/>
        <p:txBody>
          <a:bodyPr/>
          <a:lstStyle/>
          <a:p>
            <a:r>
              <a:rPr lang="en-US"/>
              <a:t>Notes view: </a:t>
            </a:r>
            <a:fld id="{128CEAFE-FA94-43E5-B0FF-D47E1CCDD1B4}" type="slidenum">
              <a:rPr lang="en-US" smtClean="0"/>
              <a:pPr/>
              <a:t>6</a:t>
            </a:fld>
            <a:endParaRPr lang="en-US"/>
          </a:p>
        </p:txBody>
      </p:sp>
    </p:spTree>
    <p:extLst>
      <p:ext uri="{BB962C8B-B14F-4D97-AF65-F5344CB8AC3E}">
        <p14:creationId xmlns:p14="http://schemas.microsoft.com/office/powerpoint/2010/main" val="594911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7</a:t>
            </a:fld>
            <a:endParaRPr kumimoji="1" lang="ja-JP" altLang="en-US"/>
          </a:p>
        </p:txBody>
      </p:sp>
    </p:spTree>
    <p:extLst>
      <p:ext uri="{BB962C8B-B14F-4D97-AF65-F5344CB8AC3E}">
        <p14:creationId xmlns:p14="http://schemas.microsoft.com/office/powerpoint/2010/main" val="3632306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16CD6-4C90-965B-345D-3CDADB1D11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C79B05-39B2-4866-5436-1AB3015286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5F15ED-4645-3BF9-6A89-26E1095971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987C3AB-92C7-6130-7CA3-A961DE926059}"/>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3139030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9</a:t>
            </a:fld>
            <a:endParaRPr lang="en-US"/>
          </a:p>
        </p:txBody>
      </p:sp>
    </p:spTree>
    <p:extLst>
      <p:ext uri="{BB962C8B-B14F-4D97-AF65-F5344CB8AC3E}">
        <p14:creationId xmlns:p14="http://schemas.microsoft.com/office/powerpoint/2010/main" val="425635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表紙">
    <p:bg>
      <p:bgPr>
        <a:solidFill>
          <a:srgbClr val="F5F5F5"/>
        </a:solidFill>
        <a:effectLst/>
      </p:bgPr>
    </p:bg>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77C8AA6E-D5AB-A974-DDE5-7D2E68669052}"/>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235342607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白紙">
    <p:bg>
      <p:bgPr>
        <a:solidFill>
          <a:schemeClr val="bg1"/>
        </a:solidFill>
        <a:effectLst/>
      </p:bgPr>
    </p:bg>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E2E9F9B5-BF99-1AA6-05D0-869E4D5558F4}"/>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0763293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１">
    <p:bg>
      <p:bgPr>
        <a:solidFill>
          <a:schemeClr val="bg1"/>
        </a:solidFill>
        <a:effectLst/>
      </p:bgPr>
    </p:bg>
    <p:spTree>
      <p:nvGrpSpPr>
        <p:cNvPr id="1" name=""/>
        <p:cNvGrpSpPr/>
        <p:nvPr/>
      </p:nvGrpSpPr>
      <p:grpSpPr>
        <a:xfrm>
          <a:off x="0" y="0"/>
          <a:ext cx="0" cy="0"/>
          <a:chOff x="0" y="0"/>
          <a:chExt cx="0" cy="0"/>
        </a:xfrm>
      </p:grpSpPr>
      <p:sp>
        <p:nvSpPr>
          <p:cNvPr id="57" name="Date Placeholder 56"/>
          <p:cNvSpPr>
            <a:spLocks noGrp="1"/>
          </p:cNvSpPr>
          <p:nvPr>
            <p:ph type="dt" sz="half" idx="14"/>
          </p:nvPr>
        </p:nvSpPr>
        <p:spPr>
          <a:xfrm>
            <a:off x="838200" y="6356350"/>
            <a:ext cx="2743200" cy="365125"/>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
        <p:nvSpPr>
          <p:cNvPr id="2" name="TextBox 6">
            <a:extLst>
              <a:ext uri="{FF2B5EF4-FFF2-40B4-BE49-F238E27FC236}">
                <a16:creationId xmlns:a16="http://schemas.microsoft.com/office/drawing/2014/main" id="{D37878C8-F4CD-D546-274C-537EB8C7C68F}"/>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18749793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A44846E-0D35-DFE5-AE7D-DA58821E5598}"/>
              </a:ext>
            </a:extLst>
          </p:cNvPr>
          <p:cNvGraphicFramePr>
            <a:graphicFrameLocks/>
          </p:cNvGraphicFramePr>
          <p:nvPr userDrawn="1">
            <p:custDataLst>
              <p:tags r:id="rId5"/>
            </p:custDataLst>
            <p:extLst>
              <p:ext uri="{D42A27DB-BD31-4B8C-83A1-F6EECF244321}">
                <p14:modId xmlns:p14="http://schemas.microsoft.com/office/powerpoint/2010/main" val="8410501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561" imgH="561" progId="TCLayout.ActiveDocument.1">
                  <p:embed/>
                </p:oleObj>
              </mc:Choice>
              <mc:Fallback>
                <p:oleObj name="think-cellスライド" r:id="rId6" imgW="561" imgH="561" progId="TCLayout.ActiveDocument.1">
                  <p:embed/>
                  <p:pic>
                    <p:nvPicPr>
                      <p:cNvPr id="8" name="think-cell data - do not delete" hidden="1">
                        <a:extLst>
                          <a:ext uri="{FF2B5EF4-FFF2-40B4-BE49-F238E27FC236}">
                            <a16:creationId xmlns:a16="http://schemas.microsoft.com/office/drawing/2014/main" id="{1A44846E-0D35-DFE5-AE7D-DA58821E5598}"/>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2BCFCE14-8355-4070-C355-4FEDC25574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80FD521-B34A-5038-C9D6-B5ACCBF78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TextBox 6">
            <a:extLst>
              <a:ext uri="{FF2B5EF4-FFF2-40B4-BE49-F238E27FC236}">
                <a16:creationId xmlns:a16="http://schemas.microsoft.com/office/drawing/2014/main" id="{0068829E-0299-5343-1034-18ECBBC88A1B}"/>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136864489"/>
      </p:ext>
    </p:extLst>
  </p:cSld>
  <p:clrMap bg1="lt1" tx1="dk1" bg2="lt2" tx2="dk2" accent1="accent1" accent2="accent2" accent3="accent3" accent4="accent4" accent5="accent5" accent6="accent6" hlink="hlink" folHlink="folHlink"/>
  <p:sldLayoutIdLst>
    <p:sldLayoutId id="2147483655" r:id="rId1"/>
    <p:sldLayoutId id="2147483661" r:id="rId2"/>
    <p:sldLayoutId id="2147483662"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eti.go.jp/information_2/publicoffer/jimusyori_manual.html"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5F2D76E-7942-6BBC-2301-F723D058BAD6}"/>
              </a:ext>
            </a:extLst>
          </p:cNvPr>
          <p:cNvGraphicFramePr>
            <a:graphicFrameLocks/>
          </p:cNvGraphicFramePr>
          <p:nvPr>
            <p:custDataLst>
              <p:tags r:id="rId1"/>
            </p:custDataLst>
            <p:extLst>
              <p:ext uri="{D42A27DB-BD31-4B8C-83A1-F6EECF244321}">
                <p14:modId xmlns:p14="http://schemas.microsoft.com/office/powerpoint/2010/main" val="1381888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idx="4294967295"/>
          </p:nvPr>
        </p:nvSpPr>
        <p:spPr>
          <a:xfrm>
            <a:off x="626525" y="3063875"/>
            <a:ext cx="10937875" cy="901700"/>
          </a:xfrm>
        </p:spPr>
        <p:txBody>
          <a:bodyPr vert="horz"/>
          <a:lstStyle/>
          <a:p>
            <a:pPr>
              <a:tabLst>
                <a:tab pos="10768013" algn="r"/>
              </a:tabLst>
            </a:pPr>
            <a:r>
              <a:rPr kumimoji="1" lang="ja-JP" altLang="en-US" dirty="0">
                <a:solidFill>
                  <a:sysClr val="windowText" lastClr="000000"/>
                </a:solidFill>
                <a:latin typeface="Meiryo UI" panose="020B0604030504040204" pitchFamily="50" charset="-128"/>
                <a:ea typeface="Meiryo UI" panose="020B0604030504040204" pitchFamily="50" charset="-128"/>
              </a:rPr>
              <a:t>＠＠＠（事業の名称</a:t>
            </a:r>
            <a:r>
              <a:rPr lang="ja-JP" altLang="en-US" dirty="0">
                <a:latin typeface="Meiryo UI" panose="020B0604030504040204" pitchFamily="50" charset="-128"/>
                <a:ea typeface="Meiryo UI" panose="020B0604030504040204" pitchFamily="50" charset="-128"/>
              </a:rPr>
              <a:t>）</a:t>
            </a:r>
            <a:endParaRPr kumimoji="1" lang="en-US" sz="1800" dirty="0">
              <a:solidFill>
                <a:sysClr val="windowText" lastClr="000000"/>
              </a:solidFill>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7296150" y="205562"/>
            <a:ext cx="4669022"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a:solidFill>
                  <a:srgbClr val="575757"/>
                </a:solidFill>
                <a:latin typeface="Meiryo UI" panose="020B0604030504040204" pitchFamily="50" charset="-128"/>
                <a:ea typeface="Meiryo UI" panose="020B0604030504040204" pitchFamily="50" charset="-128"/>
              </a:rPr>
              <a:t>様式２　提案書</a:t>
            </a:r>
            <a:endParaRPr kumimoji="1" lang="en-US" altLang="ja-JP" sz="1600">
              <a:solidFill>
                <a:srgbClr val="575757"/>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27600" y="4433672"/>
            <a:ext cx="11542536" cy="142840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（社名）　</a:t>
            </a:r>
            <a:r>
              <a:rPr kumimoji="1" lang="ja-JP" altLang="en-US" sz="2000" dirty="0">
                <a:solidFill>
                  <a:schemeClr val="tx1"/>
                </a:solidFill>
                <a:latin typeface="Meiryo UI" panose="020B0604030504040204" pitchFamily="50" charset="-128"/>
                <a:ea typeface="Meiryo UI" panose="020B0604030504040204" pitchFamily="50" charset="-128"/>
              </a:rPr>
              <a:t>＠＠＠（代表者の役職、氏名）</a:t>
            </a:r>
          </a:p>
        </p:txBody>
      </p:sp>
      <p:sp>
        <p:nvSpPr>
          <p:cNvPr id="11" name="Title 6">
            <a:extLst>
              <a:ext uri="{FF2B5EF4-FFF2-40B4-BE49-F238E27FC236}">
                <a16:creationId xmlns:a16="http://schemas.microsoft.com/office/drawing/2014/main" id="{7EF133A4-4713-F136-D309-8514A6AE71DD}"/>
              </a:ext>
            </a:extLst>
          </p:cNvPr>
          <p:cNvSpPr txBox="1">
            <a:spLocks/>
          </p:cNvSpPr>
          <p:nvPr/>
        </p:nvSpPr>
        <p:spPr bwMode="blackWhite">
          <a:xfrm>
            <a:off x="627600" y="721756"/>
            <a:ext cx="10936800" cy="2050037"/>
          </a:xfrm>
          <a:prstGeom prst="rect">
            <a:avLst/>
          </a:prstGeom>
        </p:spPr>
        <p:txBody>
          <a:bodyPr vert="horz" lIns="90000" tIns="45720" rIns="0" bIns="45720" rtlCol="0" anchor="t">
            <a:noAutofit/>
          </a:bodyPr>
          <a:lstStyle>
            <a:lvl1pPr algn="l" defTabSz="914400" rtl="0" eaLnBrk="1" latinLnBrk="0" hangingPunct="1">
              <a:lnSpc>
                <a:spcPct val="90000"/>
              </a:lnSpc>
              <a:spcBef>
                <a:spcPct val="0"/>
              </a:spcBef>
              <a:buNone/>
              <a:defRPr kumimoji="1" sz="5400" kern="1200">
                <a:solidFill>
                  <a:sysClr val="windowText" lastClr="000000"/>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tabLst>
                <a:tab pos="10768013" algn="r"/>
              </a:tabLst>
            </a:pPr>
            <a:r>
              <a:rPr lang="ja-JP" altLang="en-US" sz="2500" dirty="0">
                <a:solidFill>
                  <a:schemeClr val="tx1"/>
                </a:solidFill>
              </a:rPr>
              <a:t>令和</a:t>
            </a:r>
            <a:r>
              <a:rPr lang="en-US" altLang="ja-JP" sz="2500" dirty="0">
                <a:solidFill>
                  <a:schemeClr val="tx1"/>
                </a:solidFill>
              </a:rPr>
              <a:t>7</a:t>
            </a:r>
            <a:r>
              <a:rPr lang="ja-JP" altLang="en-US" sz="2500" dirty="0">
                <a:solidFill>
                  <a:schemeClr val="tx1"/>
                </a:solidFill>
              </a:rPr>
              <a:t>年度補正</a:t>
            </a:r>
          </a:p>
          <a:p>
            <a:pPr>
              <a:tabLst>
                <a:tab pos="10768013" algn="r"/>
              </a:tabLst>
            </a:pPr>
            <a:r>
              <a:rPr lang="ja-JP" altLang="en-US" sz="2500" dirty="0">
                <a:solidFill>
                  <a:schemeClr val="tx1"/>
                </a:solidFill>
              </a:rPr>
              <a:t>次世代革新炉の開発・建設に向けた技術開発・サプライチェーン構築支援事業補助金</a:t>
            </a:r>
          </a:p>
        </p:txBody>
      </p:sp>
      <p:sp>
        <p:nvSpPr>
          <p:cNvPr id="12" name="正方形/長方形 11">
            <a:extLst>
              <a:ext uri="{FF2B5EF4-FFF2-40B4-BE49-F238E27FC236}">
                <a16:creationId xmlns:a16="http://schemas.microsoft.com/office/drawing/2014/main" id="{8B432159-63A6-B89C-1EE0-7E3CC8D006F8}"/>
              </a:ext>
            </a:extLst>
          </p:cNvPr>
          <p:cNvSpPr/>
          <p:nvPr/>
        </p:nvSpPr>
        <p:spPr>
          <a:xfrm>
            <a:off x="5773777" y="5097479"/>
            <a:ext cx="6191395" cy="1176426"/>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社名に加えて、代表者の役職と氏名を記載</a:t>
            </a:r>
            <a:r>
              <a:rPr lang="ja-JP" altLang="en-US" sz="1400" dirty="0">
                <a:solidFill>
                  <a:schemeClr val="tx1"/>
                </a:solidFill>
                <a:latin typeface="Meiryo UI" panose="020B0604030504040204" pitchFamily="50" charset="-128"/>
                <a:ea typeface="Meiryo UI" panose="020B0604030504040204" pitchFamily="50" charset="-128"/>
              </a:rPr>
              <a:t>すること</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C9CDF39-8BB5-484F-6D80-8B39C465AA08}"/>
              </a:ext>
            </a:extLst>
          </p:cNvPr>
          <p:cNvSpPr/>
          <p:nvPr/>
        </p:nvSpPr>
        <p:spPr>
          <a:xfrm>
            <a:off x="5828428" y="2033604"/>
            <a:ext cx="6136744" cy="1038765"/>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事業の名称」は、様式１から転記</a:t>
            </a:r>
            <a:r>
              <a:rPr lang="ja-JP" altLang="en-US" sz="1400" dirty="0">
                <a:solidFill>
                  <a:schemeClr val="tx1"/>
                </a:solidFill>
                <a:latin typeface="Meiryo UI" panose="020B0604030504040204" pitchFamily="50" charset="-128"/>
                <a:ea typeface="Meiryo UI" panose="020B0604030504040204" pitchFamily="50" charset="-128"/>
              </a:rPr>
              <a:t>すること</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83B89-A4F7-6C11-D316-E44F2F05C12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61699CC-240B-55D4-6C9F-6E0BE34F1C47}"/>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
        <p:nvSpPr>
          <p:cNvPr id="3" name="Rectangle 4">
            <a:extLst>
              <a:ext uri="{FF2B5EF4-FFF2-40B4-BE49-F238E27FC236}">
                <a16:creationId xmlns:a16="http://schemas.microsoft.com/office/drawing/2014/main" id="{FA69BF06-8145-8C7B-9B9E-585AF90A9C96}"/>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pPr>
            <a:r>
              <a:rPr lang="ja-JP" altLang="en-US" sz="3800" dirty="0">
                <a:solidFill>
                  <a:schemeClr val="tx1"/>
                </a:solidFill>
                <a:latin typeface="Meiryo UI" panose="020B0604030504040204" pitchFamily="50" charset="-128"/>
                <a:ea typeface="Meiryo UI" panose="020B0604030504040204" pitchFamily="50" charset="-128"/>
              </a:rPr>
              <a:t>２．産業競争力強化への貢献・実用化に関する内容</a:t>
            </a:r>
          </a:p>
        </p:txBody>
      </p:sp>
    </p:spTree>
    <p:custDataLst>
      <p:tags r:id="rId1"/>
    </p:custDataLst>
    <p:extLst>
      <p:ext uri="{BB962C8B-B14F-4D97-AF65-F5344CB8AC3E}">
        <p14:creationId xmlns:p14="http://schemas.microsoft.com/office/powerpoint/2010/main" val="1958997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E88F5-E066-59D7-406D-DD91A7121E8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360F4AEE-6B92-ED40-FC6C-546D33D5151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5F03A42-E21E-B49D-592F-9120851779BB}"/>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次世代革新炉建設に向けた課題・ニーズ及び提供価値</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ADA6D9D5-911F-977D-8959-27866FD62EEF}"/>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DAD41557-BD2F-1AAF-584A-E91F7A84B6EB}"/>
              </a:ext>
            </a:extLst>
          </p:cNvPr>
          <p:cNvGrpSpPr/>
          <p:nvPr/>
        </p:nvGrpSpPr>
        <p:grpSpPr>
          <a:xfrm>
            <a:off x="628797" y="1593597"/>
            <a:ext cx="5328000" cy="288000"/>
            <a:chOff x="156000" y="1879963"/>
            <a:chExt cx="5760000" cy="288000"/>
          </a:xfrm>
        </p:grpSpPr>
        <p:sp>
          <p:nvSpPr>
            <p:cNvPr id="14" name="正方形/長方形 13">
              <a:extLst>
                <a:ext uri="{FF2B5EF4-FFF2-40B4-BE49-F238E27FC236}">
                  <a16:creationId xmlns:a16="http://schemas.microsoft.com/office/drawing/2014/main" id="{38113CDA-DB1B-B7B7-7ADA-A921ACC5957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ニーズ・</a:t>
              </a:r>
              <a:r>
                <a:rPr lang="ja-JP" altLang="en-US" sz="1200" dirty="0">
                  <a:solidFill>
                    <a:schemeClr val="tx1"/>
                  </a:solidFill>
                  <a:latin typeface="Meiryo UI" panose="020B0604030504040204" pitchFamily="50" charset="-128"/>
                  <a:ea typeface="Meiryo UI" panose="020B0604030504040204" pitchFamily="50" charset="-128"/>
                </a:rPr>
                <a:t>課題</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EC8B6AD8-2CD1-BF95-AF55-3E9CF5452BC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6" name="グループ化 15">
            <a:extLst>
              <a:ext uri="{FF2B5EF4-FFF2-40B4-BE49-F238E27FC236}">
                <a16:creationId xmlns:a16="http://schemas.microsoft.com/office/drawing/2014/main" id="{768CBF5F-D70B-FAFA-F5CA-A069756898E5}"/>
              </a:ext>
            </a:extLst>
          </p:cNvPr>
          <p:cNvGrpSpPr/>
          <p:nvPr/>
        </p:nvGrpSpPr>
        <p:grpSpPr>
          <a:xfrm>
            <a:off x="6235203" y="1593597"/>
            <a:ext cx="5328000" cy="288000"/>
            <a:chOff x="156000" y="1879963"/>
            <a:chExt cx="5760000" cy="288000"/>
          </a:xfrm>
        </p:grpSpPr>
        <p:sp>
          <p:nvSpPr>
            <p:cNvPr id="17" name="正方形/長方形 16">
              <a:extLst>
                <a:ext uri="{FF2B5EF4-FFF2-40B4-BE49-F238E27FC236}">
                  <a16:creationId xmlns:a16="http://schemas.microsoft.com/office/drawing/2014/main" id="{E51B62A5-FA11-C986-5D57-D115605B28E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提供価値</a:t>
              </a:r>
            </a:p>
          </p:txBody>
        </p:sp>
        <p:cxnSp>
          <p:nvCxnSpPr>
            <p:cNvPr id="18" name="直線コネクタ 17">
              <a:extLst>
                <a:ext uri="{FF2B5EF4-FFF2-40B4-BE49-F238E27FC236}">
                  <a16:creationId xmlns:a16="http://schemas.microsoft.com/office/drawing/2014/main" id="{AE07DEB8-678C-60DB-06CA-ED42CB7B1C0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9" name="TextBox 39">
            <a:extLst>
              <a:ext uri="{FF2B5EF4-FFF2-40B4-BE49-F238E27FC236}">
                <a16:creationId xmlns:a16="http://schemas.microsoft.com/office/drawing/2014/main" id="{7A33C297-3012-242C-5626-4F23F0A51A09}"/>
              </a:ext>
            </a:extLst>
          </p:cNvPr>
          <p:cNvSpPr txBox="1"/>
          <p:nvPr/>
        </p:nvSpPr>
        <p:spPr>
          <a:xfrm>
            <a:off x="628797" y="2044094"/>
            <a:ext cx="5328000" cy="2146838"/>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ニーズ</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2" name="TextBox 39">
            <a:extLst>
              <a:ext uri="{FF2B5EF4-FFF2-40B4-BE49-F238E27FC236}">
                <a16:creationId xmlns:a16="http://schemas.microsoft.com/office/drawing/2014/main" id="{6F9B9841-009E-3F68-739B-7C7CA3B6B98A}"/>
              </a:ext>
            </a:extLst>
          </p:cNvPr>
          <p:cNvSpPr txBox="1"/>
          <p:nvPr/>
        </p:nvSpPr>
        <p:spPr>
          <a:xfrm>
            <a:off x="628797" y="4357329"/>
            <a:ext cx="5328000" cy="2146838"/>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課題</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7B56544D-2746-4D9A-1707-9CC30A3F54DC}"/>
              </a:ext>
            </a:extLst>
          </p:cNvPr>
          <p:cNvSpPr txBox="1"/>
          <p:nvPr/>
        </p:nvSpPr>
        <p:spPr>
          <a:xfrm>
            <a:off x="6235203" y="2044093"/>
            <a:ext cx="5328000" cy="446007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概要</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108000"/>
            <a:endParaRPr kumimoji="1" lang="en-US" altLang="ja-JP"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独自性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新規性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他社に対する優位性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効果的な工夫</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kumimoji="1"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42C7980-D39A-FB4A-6319-FEE7DE00CFF3}"/>
              </a:ext>
            </a:extLst>
          </p:cNvPr>
          <p:cNvSpPr/>
          <p:nvPr/>
        </p:nvSpPr>
        <p:spPr>
          <a:xfrm>
            <a:off x="2161954" y="1798186"/>
            <a:ext cx="7868093" cy="326162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次世代革新炉建設に向けた課題・ニーズを想定した上で、対応する提供価値を記載すること。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提供価値の記載にあたっては、以下</a:t>
            </a:r>
            <a:r>
              <a:rPr lang="ja-JP" altLang="en-US" sz="1400" dirty="0">
                <a:solidFill>
                  <a:srgbClr val="FF0000"/>
                </a:solidFill>
                <a:latin typeface="Meiryo UI" panose="020B0604030504040204" pitchFamily="50" charset="-128"/>
                <a:ea typeface="Meiryo UI" panose="020B0604030504040204" pitchFamily="50" charset="-128"/>
              </a:rPr>
              <a:t>の要素を盛り込むこと</a:t>
            </a:r>
            <a:r>
              <a:rPr kumimoji="1" lang="ja-JP" altLang="en-US"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独自性・新規性・他社に対する優位性</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本事業の成果を高めるための効果的な工夫</a:t>
            </a:r>
            <a:endParaRPr lang="en-US" altLang="ja-JP" sz="1400" dirty="0">
              <a:solidFill>
                <a:srgbClr val="FF0000"/>
              </a:solidFill>
              <a:latin typeface="Meiryo UI" panose="020B0604030504040204" pitchFamily="50" charset="-128"/>
              <a:ea typeface="Meiryo UI" panose="020B0604030504040204" pitchFamily="50" charset="-128"/>
            </a:endParaRPr>
          </a:p>
          <a:p>
            <a:pPr lvl="1"/>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60715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78FFE-FBD2-C047-1D11-632DC05E407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8BC186D-BBDC-B7DD-45C0-2E57F12DF36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03705126-D772-44C6-239D-2969DB85D10C}"/>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次世代革新炉建設に向けた事業計画</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46377BE1-7F3D-365A-B7AE-E5E42486C10A}"/>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A347B12F-445E-B7BE-370D-4AB581F00996}"/>
              </a:ext>
            </a:extLst>
          </p:cNvPr>
          <p:cNvGrpSpPr/>
          <p:nvPr/>
        </p:nvGrpSpPr>
        <p:grpSpPr>
          <a:xfrm>
            <a:off x="444500" y="1493688"/>
            <a:ext cx="1407160" cy="288000"/>
            <a:chOff x="156000" y="1879963"/>
            <a:chExt cx="5760000" cy="288000"/>
          </a:xfrm>
        </p:grpSpPr>
        <p:sp>
          <p:nvSpPr>
            <p:cNvPr id="5" name="正方形/長方形 4">
              <a:extLst>
                <a:ext uri="{FF2B5EF4-FFF2-40B4-BE49-F238E27FC236}">
                  <a16:creationId xmlns:a16="http://schemas.microsoft.com/office/drawing/2014/main" id="{128B2AC2-6FFB-8BF5-C857-590CA3530AE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領域</a:t>
              </a:r>
            </a:p>
          </p:txBody>
        </p:sp>
        <p:cxnSp>
          <p:nvCxnSpPr>
            <p:cNvPr id="7" name="直線コネクタ 6">
              <a:extLst>
                <a:ext uri="{FF2B5EF4-FFF2-40B4-BE49-F238E27FC236}">
                  <a16:creationId xmlns:a16="http://schemas.microsoft.com/office/drawing/2014/main" id="{F153ECD9-DDA6-0630-E89A-350A992FD0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66C0243D-241D-AFAC-212D-B17E5CE15ACD}"/>
              </a:ext>
            </a:extLst>
          </p:cNvPr>
          <p:cNvGrpSpPr/>
          <p:nvPr/>
        </p:nvGrpSpPr>
        <p:grpSpPr>
          <a:xfrm>
            <a:off x="1976120" y="1493688"/>
            <a:ext cx="4788000" cy="288000"/>
            <a:chOff x="156000" y="1879963"/>
            <a:chExt cx="5760000" cy="288000"/>
          </a:xfrm>
        </p:grpSpPr>
        <p:sp>
          <p:nvSpPr>
            <p:cNvPr id="9" name="正方形/長方形 8">
              <a:extLst>
                <a:ext uri="{FF2B5EF4-FFF2-40B4-BE49-F238E27FC236}">
                  <a16:creationId xmlns:a16="http://schemas.microsoft.com/office/drawing/2014/main" id="{36CC5965-D447-6DB5-40C3-D48D7AABAA2D}"/>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補助事業期間</a:t>
              </a:r>
            </a:p>
          </p:txBody>
        </p:sp>
        <p:cxnSp>
          <p:nvCxnSpPr>
            <p:cNvPr id="13" name="直線コネクタ 12">
              <a:extLst>
                <a:ext uri="{FF2B5EF4-FFF2-40B4-BE49-F238E27FC236}">
                  <a16:creationId xmlns:a16="http://schemas.microsoft.com/office/drawing/2014/main" id="{E97B8AC0-1878-578C-6457-04D134FBAF6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9160B52D-FD51-72B9-FFC8-6C36A1B60115}"/>
              </a:ext>
            </a:extLst>
          </p:cNvPr>
          <p:cNvGrpSpPr/>
          <p:nvPr/>
        </p:nvGrpSpPr>
        <p:grpSpPr>
          <a:xfrm>
            <a:off x="6892105" y="1493688"/>
            <a:ext cx="4788000" cy="288000"/>
            <a:chOff x="156000" y="1879963"/>
            <a:chExt cx="5760000" cy="288000"/>
          </a:xfrm>
        </p:grpSpPr>
        <p:sp>
          <p:nvSpPr>
            <p:cNvPr id="18" name="正方形/長方形 17">
              <a:extLst>
                <a:ext uri="{FF2B5EF4-FFF2-40B4-BE49-F238E27FC236}">
                  <a16:creationId xmlns:a16="http://schemas.microsoft.com/office/drawing/2014/main" id="{9B90AC38-8033-2440-DC65-810B0FB627B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2040</a:t>
              </a:r>
              <a:r>
                <a:rPr kumimoji="1" lang="ja-JP" altLang="en-US" sz="1200" dirty="0">
                  <a:solidFill>
                    <a:schemeClr val="tx1"/>
                  </a:solidFill>
                  <a:latin typeface="Meiryo UI" panose="020B0604030504040204" pitchFamily="50" charset="-128"/>
                  <a:ea typeface="Meiryo UI" panose="020B0604030504040204" pitchFamily="50" charset="-128"/>
                </a:rPr>
                <a:t>年</a:t>
              </a:r>
              <a:r>
                <a:rPr kumimoji="1" lang="en-US" altLang="ja-JP" sz="1200" dirty="0">
                  <a:solidFill>
                    <a:schemeClr val="tx1"/>
                  </a:solidFill>
                  <a:latin typeface="Meiryo UI" panose="020B0604030504040204" pitchFamily="50" charset="-128"/>
                  <a:ea typeface="Meiryo UI" panose="020B0604030504040204" pitchFamily="50" charset="-128"/>
                </a:rPr>
                <a:t>/2050</a:t>
              </a:r>
              <a:r>
                <a:rPr kumimoji="1" lang="ja-JP" altLang="en-US" sz="1200" dirty="0">
                  <a:solidFill>
                    <a:schemeClr val="tx1"/>
                  </a:solidFill>
                  <a:latin typeface="Meiryo UI" panose="020B0604030504040204" pitchFamily="50" charset="-128"/>
                  <a:ea typeface="Meiryo UI" panose="020B0604030504040204" pitchFamily="50" charset="-128"/>
                </a:rPr>
                <a:t>年</a:t>
              </a:r>
            </a:p>
          </p:txBody>
        </p:sp>
        <p:cxnSp>
          <p:nvCxnSpPr>
            <p:cNvPr id="19" name="直線コネクタ 18">
              <a:extLst>
                <a:ext uri="{FF2B5EF4-FFF2-40B4-BE49-F238E27FC236}">
                  <a16:creationId xmlns:a16="http://schemas.microsoft.com/office/drawing/2014/main" id="{21BA877C-9355-9A0F-BFB4-4F714C84514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2" name="TextBox 39">
            <a:extLst>
              <a:ext uri="{FF2B5EF4-FFF2-40B4-BE49-F238E27FC236}">
                <a16:creationId xmlns:a16="http://schemas.microsoft.com/office/drawing/2014/main" id="{7B62EE33-406B-DC42-5A6A-D624D08413E0}"/>
              </a:ext>
            </a:extLst>
          </p:cNvPr>
          <p:cNvSpPr txBox="1"/>
          <p:nvPr/>
        </p:nvSpPr>
        <p:spPr>
          <a:xfrm>
            <a:off x="444500" y="1835028"/>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技術開発</a:t>
            </a:r>
            <a:endParaRPr kumimoji="1" lang="en-US" sz="1200" strike="sngStrike" dirty="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D0C95DA6-A17A-B9E2-AF1C-9B9F31CED6C5}"/>
              </a:ext>
            </a:extLst>
          </p:cNvPr>
          <p:cNvSpPr txBox="1"/>
          <p:nvPr/>
        </p:nvSpPr>
        <p:spPr>
          <a:xfrm>
            <a:off x="444500" y="2432980"/>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サプライチェーン構築</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35A937DC-06F5-35B1-D889-3FDC2AD15D61}"/>
              </a:ext>
            </a:extLst>
          </p:cNvPr>
          <p:cNvSpPr txBox="1"/>
          <p:nvPr/>
        </p:nvSpPr>
        <p:spPr>
          <a:xfrm>
            <a:off x="444500" y="3030932"/>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事業規模</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5" name="TextBox 39">
            <a:extLst>
              <a:ext uri="{FF2B5EF4-FFF2-40B4-BE49-F238E27FC236}">
                <a16:creationId xmlns:a16="http://schemas.microsoft.com/office/drawing/2014/main" id="{79523AEB-FF64-DC63-B08C-C5563B3CBE09}"/>
              </a:ext>
            </a:extLst>
          </p:cNvPr>
          <p:cNvSpPr txBox="1"/>
          <p:nvPr/>
        </p:nvSpPr>
        <p:spPr>
          <a:xfrm>
            <a:off x="444500" y="3628885"/>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自立化</a:t>
            </a:r>
            <a:endParaRPr kumimoji="1" lang="en-US" sz="1200" strike="sngStrike" dirty="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27" name="TextBox 39">
            <a:extLst>
              <a:ext uri="{FF2B5EF4-FFF2-40B4-BE49-F238E27FC236}">
                <a16:creationId xmlns:a16="http://schemas.microsoft.com/office/drawing/2014/main" id="{844A07A8-8D3D-F3FE-9384-AB921B276EC6}"/>
              </a:ext>
            </a:extLst>
          </p:cNvPr>
          <p:cNvSpPr txBox="1"/>
          <p:nvPr/>
        </p:nvSpPr>
        <p:spPr>
          <a:xfrm>
            <a:off x="1976120" y="1835029"/>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8" name="TextBox 39">
            <a:extLst>
              <a:ext uri="{FF2B5EF4-FFF2-40B4-BE49-F238E27FC236}">
                <a16:creationId xmlns:a16="http://schemas.microsoft.com/office/drawing/2014/main" id="{73CF3C08-D706-84E3-DA91-5A91DD750E2D}"/>
              </a:ext>
            </a:extLst>
          </p:cNvPr>
          <p:cNvSpPr txBox="1"/>
          <p:nvPr/>
        </p:nvSpPr>
        <p:spPr>
          <a:xfrm>
            <a:off x="1976120" y="2435352"/>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A7C93BA-95A4-DD9B-1ACE-B86A8D8F1965}"/>
              </a:ext>
            </a:extLst>
          </p:cNvPr>
          <p:cNvSpPr txBox="1"/>
          <p:nvPr/>
        </p:nvSpPr>
        <p:spPr>
          <a:xfrm>
            <a:off x="1976120" y="3035675"/>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0" name="TextBox 39">
            <a:extLst>
              <a:ext uri="{FF2B5EF4-FFF2-40B4-BE49-F238E27FC236}">
                <a16:creationId xmlns:a16="http://schemas.microsoft.com/office/drawing/2014/main" id="{8E0C29DF-41A8-7637-FC9E-3272252EA46E}"/>
              </a:ext>
            </a:extLst>
          </p:cNvPr>
          <p:cNvSpPr txBox="1"/>
          <p:nvPr/>
        </p:nvSpPr>
        <p:spPr>
          <a:xfrm>
            <a:off x="1976120" y="3627893"/>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F9341BBA-7D10-3083-B484-74736107F96F}"/>
              </a:ext>
            </a:extLst>
          </p:cNvPr>
          <p:cNvSpPr txBox="1"/>
          <p:nvPr/>
        </p:nvSpPr>
        <p:spPr>
          <a:xfrm>
            <a:off x="6892101" y="1835029"/>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7" name="TextBox 39">
            <a:extLst>
              <a:ext uri="{FF2B5EF4-FFF2-40B4-BE49-F238E27FC236}">
                <a16:creationId xmlns:a16="http://schemas.microsoft.com/office/drawing/2014/main" id="{71A1C441-E4AD-6B6A-90EF-AC71031EB7F0}"/>
              </a:ext>
            </a:extLst>
          </p:cNvPr>
          <p:cNvSpPr txBox="1"/>
          <p:nvPr/>
        </p:nvSpPr>
        <p:spPr>
          <a:xfrm>
            <a:off x="6892101" y="2435352"/>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8" name="TextBox 39">
            <a:extLst>
              <a:ext uri="{FF2B5EF4-FFF2-40B4-BE49-F238E27FC236}">
                <a16:creationId xmlns:a16="http://schemas.microsoft.com/office/drawing/2014/main" id="{3926DF70-0BEC-AB58-6001-86825FE42765}"/>
              </a:ext>
            </a:extLst>
          </p:cNvPr>
          <p:cNvSpPr txBox="1"/>
          <p:nvPr/>
        </p:nvSpPr>
        <p:spPr>
          <a:xfrm>
            <a:off x="6892101" y="3035675"/>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9" name="TextBox 39">
            <a:extLst>
              <a:ext uri="{FF2B5EF4-FFF2-40B4-BE49-F238E27FC236}">
                <a16:creationId xmlns:a16="http://schemas.microsoft.com/office/drawing/2014/main" id="{DC3BFF49-4076-0DA5-1EF4-C36E28065C29}"/>
              </a:ext>
            </a:extLst>
          </p:cNvPr>
          <p:cNvSpPr txBox="1"/>
          <p:nvPr/>
        </p:nvSpPr>
        <p:spPr>
          <a:xfrm>
            <a:off x="6892101" y="3627893"/>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5DA42B10-D9BA-8295-F8D5-C66A327D884F}"/>
              </a:ext>
            </a:extLst>
          </p:cNvPr>
          <p:cNvGrpSpPr/>
          <p:nvPr/>
        </p:nvGrpSpPr>
        <p:grpSpPr>
          <a:xfrm>
            <a:off x="444500" y="4280178"/>
            <a:ext cx="11236960" cy="288000"/>
            <a:chOff x="156000" y="1879963"/>
            <a:chExt cx="5760000" cy="288000"/>
          </a:xfrm>
        </p:grpSpPr>
        <p:sp>
          <p:nvSpPr>
            <p:cNvPr id="41" name="正方形/長方形 40">
              <a:extLst>
                <a:ext uri="{FF2B5EF4-FFF2-40B4-BE49-F238E27FC236}">
                  <a16:creationId xmlns:a16="http://schemas.microsoft.com/office/drawing/2014/main" id="{426C7D8C-CBB3-6A50-07AD-29EEBB5240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計画に対するアプローチ・根拠</a:t>
              </a:r>
            </a:p>
          </p:txBody>
        </p:sp>
        <p:cxnSp>
          <p:nvCxnSpPr>
            <p:cNvPr id="42" name="直線コネクタ 41">
              <a:extLst>
                <a:ext uri="{FF2B5EF4-FFF2-40B4-BE49-F238E27FC236}">
                  <a16:creationId xmlns:a16="http://schemas.microsoft.com/office/drawing/2014/main" id="{434EC66A-4D48-BBB4-87DB-07C42161DD0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39">
            <a:extLst>
              <a:ext uri="{FF2B5EF4-FFF2-40B4-BE49-F238E27FC236}">
                <a16:creationId xmlns:a16="http://schemas.microsoft.com/office/drawing/2014/main" id="{4B40D81C-638F-6C2B-D2CA-10D77C721663}"/>
              </a:ext>
            </a:extLst>
          </p:cNvPr>
          <p:cNvSpPr txBox="1"/>
          <p:nvPr/>
        </p:nvSpPr>
        <p:spPr>
          <a:xfrm>
            <a:off x="444499" y="4690340"/>
            <a:ext cx="5544000" cy="1872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アプローチ</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 name="TextBox 39">
            <a:extLst>
              <a:ext uri="{FF2B5EF4-FFF2-40B4-BE49-F238E27FC236}">
                <a16:creationId xmlns:a16="http://schemas.microsoft.com/office/drawing/2014/main" id="{68BF3BF8-1798-70E1-976D-AB3CD70ED72A}"/>
              </a:ext>
            </a:extLst>
          </p:cNvPr>
          <p:cNvSpPr txBox="1"/>
          <p:nvPr/>
        </p:nvSpPr>
        <p:spPr>
          <a:xfrm>
            <a:off x="6137621" y="4690339"/>
            <a:ext cx="5544000" cy="1872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根拠</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D3F62707-992A-1752-920E-7ACD4A737617}"/>
              </a:ext>
            </a:extLst>
          </p:cNvPr>
          <p:cNvSpPr/>
          <p:nvPr/>
        </p:nvSpPr>
        <p:spPr>
          <a:xfrm>
            <a:off x="2161953" y="1433116"/>
            <a:ext cx="7868093" cy="3991767"/>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前段で記載した</a:t>
            </a:r>
            <a:r>
              <a:rPr kumimoji="1" lang="ja-JP" altLang="en-US" sz="1400" dirty="0">
                <a:solidFill>
                  <a:srgbClr val="FF0000"/>
                </a:solidFill>
                <a:latin typeface="Meiryo UI" panose="020B0604030504040204" pitchFamily="50" charset="-128"/>
                <a:ea typeface="Meiryo UI" panose="020B0604030504040204" pitchFamily="50" charset="-128"/>
              </a:rPr>
              <a:t>提供価値</a:t>
            </a:r>
            <a:r>
              <a:rPr lang="ja-JP" altLang="en-US" sz="1400" dirty="0">
                <a:solidFill>
                  <a:srgbClr val="FF0000"/>
                </a:solidFill>
                <a:latin typeface="Meiryo UI" panose="020B0604030504040204" pitchFamily="50" charset="-128"/>
                <a:ea typeface="Meiryo UI" panose="020B0604030504040204" pitchFamily="50" charset="-128"/>
              </a:rPr>
              <a:t>を</a:t>
            </a:r>
            <a:r>
              <a:rPr kumimoji="1" lang="ja-JP" altLang="en-US" sz="1400" dirty="0">
                <a:solidFill>
                  <a:srgbClr val="FF0000"/>
                </a:solidFill>
                <a:latin typeface="Meiryo UI" panose="020B0604030504040204" pitchFamily="50" charset="-128"/>
                <a:ea typeface="Meiryo UI" panose="020B0604030504040204" pitchFamily="50" charset="-128"/>
              </a:rPr>
              <a:t>を実現する事業計画（本間接補助事業を含む事業全体の計画）を記載すること。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記載する領域の表現は適宜変更しても差し支えないが、以下の要素を盛り込むこと。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事業規模</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事業の自立化</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事業の開始から終了後の</a:t>
            </a:r>
            <a:r>
              <a:rPr kumimoji="1" lang="en-US" altLang="ja-JP" sz="1400" dirty="0">
                <a:solidFill>
                  <a:srgbClr val="FF0000"/>
                </a:solidFill>
                <a:latin typeface="Meiryo UI" panose="020B0604030504040204" pitchFamily="50" charset="-128"/>
                <a:ea typeface="Meiryo UI" panose="020B0604030504040204" pitchFamily="50" charset="-128"/>
              </a:rPr>
              <a:t>2040</a:t>
            </a:r>
            <a:r>
              <a:rPr kumimoji="1" lang="ja-JP" altLang="en-US" sz="1400" dirty="0">
                <a:solidFill>
                  <a:srgbClr val="FF0000"/>
                </a:solidFill>
                <a:latin typeface="Meiryo UI" panose="020B0604030504040204" pitchFamily="50" charset="-128"/>
                <a:ea typeface="Meiryo UI" panose="020B0604030504040204" pitchFamily="50" charset="-128"/>
              </a:rPr>
              <a:t>年（</a:t>
            </a:r>
            <a:r>
              <a:rPr kumimoji="1" lang="en-US" altLang="ja-JP" sz="1400" dirty="0">
                <a:solidFill>
                  <a:srgbClr val="FF0000"/>
                </a:solidFill>
                <a:latin typeface="Meiryo UI" panose="020B0604030504040204" pitchFamily="50" charset="-128"/>
                <a:ea typeface="Meiryo UI" panose="020B0604030504040204" pitchFamily="50" charset="-128"/>
              </a:rPr>
              <a:t>GX2040</a:t>
            </a:r>
            <a:r>
              <a:rPr kumimoji="1" lang="ja-JP" altLang="en-US" sz="1400" dirty="0">
                <a:solidFill>
                  <a:srgbClr val="FF0000"/>
                </a:solidFill>
                <a:latin typeface="Meiryo UI" panose="020B0604030504040204" pitchFamily="50" charset="-128"/>
                <a:ea typeface="Meiryo UI" panose="020B0604030504040204" pitchFamily="50" charset="-128"/>
              </a:rPr>
              <a:t>ビジョン）、あるいは</a:t>
            </a:r>
            <a:r>
              <a:rPr kumimoji="1" lang="en-US" altLang="ja-JP" sz="1400" dirty="0">
                <a:solidFill>
                  <a:srgbClr val="FF0000"/>
                </a:solidFill>
                <a:latin typeface="Meiryo UI" panose="020B0604030504040204" pitchFamily="50" charset="-128"/>
                <a:ea typeface="Meiryo UI" panose="020B0604030504040204" pitchFamily="50" charset="-128"/>
              </a:rPr>
              <a:t>2050</a:t>
            </a:r>
            <a:r>
              <a:rPr kumimoji="1" lang="ja-JP" altLang="en-US" sz="1400" dirty="0">
                <a:solidFill>
                  <a:srgbClr val="FF0000"/>
                </a:solidFill>
                <a:latin typeface="Meiryo UI" panose="020B0604030504040204" pitchFamily="50" charset="-128"/>
                <a:ea typeface="Meiryo UI" panose="020B0604030504040204" pitchFamily="50" charset="-128"/>
              </a:rPr>
              <a:t>年（カーボンニュートラル）までに、次世代革新炉建設へ向けて自立化に至るスケジュールを記載すること。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計画に対するアプローチ・根拠は概要を明記し、詳細について記載が必要である場合は、後段の「その他」スライドに記載すること。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将来の事業規模について、時間軸を示した上で、定量的に記載すること。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事業計画の実施に必要な能力を有することも説明すること。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106765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6EFCA1C5-1E49-DD90-B113-4E036FD79FA6}"/>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1F4FC87-2736-8C44-BB0C-362B7E37603A}"/>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（１）次世代革新炉建設に向けた取組及び事業計画</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4F45BD7D-ED74-3E5D-20F3-37C4ACCC8792}"/>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製品・サービス・技術に関する需要家の巻き込み、資本市場から資金を呼び込む計画</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55848974-D6B3-6A33-B585-48C38D5A3CD2}"/>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54401E64-B90D-2A17-79B7-E530F0BF8D99}"/>
              </a:ext>
            </a:extLst>
          </p:cNvPr>
          <p:cNvSpPr/>
          <p:nvPr/>
        </p:nvSpPr>
        <p:spPr>
          <a:xfrm>
            <a:off x="222070" y="2642376"/>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企業</a:t>
            </a:r>
            <a:r>
              <a:rPr kumimoji="1" lang="en-US" altLang="ja-JP" sz="1200" dirty="0">
                <a:solidFill>
                  <a:schemeClr val="tx1"/>
                </a:solidFill>
                <a:latin typeface="Meiryo UI" panose="020B0604030504040204" pitchFamily="50" charset="-128"/>
                <a:ea typeface="Meiryo UI" panose="020B0604030504040204" pitchFamily="50" charset="-128"/>
              </a:rPr>
              <a:t>A</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FDCBC44-0B55-6FB9-49CD-1B4DFB7B8951}"/>
              </a:ext>
            </a:extLst>
          </p:cNvPr>
          <p:cNvSpPr/>
          <p:nvPr/>
        </p:nvSpPr>
        <p:spPr>
          <a:xfrm>
            <a:off x="222070" y="3394037"/>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D202FBFC-019A-25C1-88D4-33353F912965}"/>
              </a:ext>
            </a:extLst>
          </p:cNvPr>
          <p:cNvSpPr/>
          <p:nvPr/>
        </p:nvSpPr>
        <p:spPr>
          <a:xfrm>
            <a:off x="222070" y="4897359"/>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C</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CB189404-4E78-EF36-2340-8FD99802ACD4}"/>
              </a:ext>
            </a:extLst>
          </p:cNvPr>
          <p:cNvSpPr/>
          <p:nvPr/>
        </p:nvSpPr>
        <p:spPr>
          <a:xfrm>
            <a:off x="222070" y="5649020"/>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D</a:t>
            </a:r>
            <a:endParaRPr kumimoji="1" lang="ja-JP" altLang="en-US" sz="1200">
              <a:solidFill>
                <a:schemeClr val="tx1"/>
              </a:solidFill>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874E87FF-4F87-2FD1-6493-263414E215F0}"/>
              </a:ext>
            </a:extLst>
          </p:cNvPr>
          <p:cNvGrpSpPr/>
          <p:nvPr/>
        </p:nvGrpSpPr>
        <p:grpSpPr>
          <a:xfrm>
            <a:off x="216350" y="1509103"/>
            <a:ext cx="1076522" cy="288000"/>
            <a:chOff x="-91819" y="1879963"/>
            <a:chExt cx="6007819" cy="288000"/>
          </a:xfrm>
        </p:grpSpPr>
        <p:sp>
          <p:nvSpPr>
            <p:cNvPr id="26" name="正方形/長方形 25">
              <a:extLst>
                <a:ext uri="{FF2B5EF4-FFF2-40B4-BE49-F238E27FC236}">
                  <a16:creationId xmlns:a16="http://schemas.microsoft.com/office/drawing/2014/main" id="{C89D594F-12A4-DA28-2B1B-04CB5E5AB298}"/>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想定</a:t>
              </a:r>
              <a:r>
                <a:rPr kumimoji="1" lang="ja-JP" altLang="en-US" sz="1200" dirty="0">
                  <a:solidFill>
                    <a:schemeClr val="tx1"/>
                  </a:solidFill>
                  <a:latin typeface="Meiryo UI" panose="020B0604030504040204" pitchFamily="50" charset="-128"/>
                  <a:ea typeface="Meiryo UI" panose="020B0604030504040204" pitchFamily="50" charset="-128"/>
                </a:rPr>
                <a:t>顧客</a:t>
              </a:r>
            </a:p>
          </p:txBody>
        </p:sp>
        <p:cxnSp>
          <p:nvCxnSpPr>
            <p:cNvPr id="27" name="直線コネクタ 26">
              <a:extLst>
                <a:ext uri="{FF2B5EF4-FFF2-40B4-BE49-F238E27FC236}">
                  <a16:creationId xmlns:a16="http://schemas.microsoft.com/office/drawing/2014/main" id="{5274924C-ED37-F1CD-9665-CE059ABA1A7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1" name="正方形/長方形 30">
            <a:extLst>
              <a:ext uri="{FF2B5EF4-FFF2-40B4-BE49-F238E27FC236}">
                <a16:creationId xmlns:a16="http://schemas.microsoft.com/office/drawing/2014/main" id="{E9F22C58-2304-C8F9-1A9D-599C145C060E}"/>
              </a:ext>
            </a:extLst>
          </p:cNvPr>
          <p:cNvSpPr/>
          <p:nvPr/>
        </p:nvSpPr>
        <p:spPr>
          <a:xfrm>
            <a:off x="2744652" y="2642395"/>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AE1EDB07-4C39-A80F-558A-EC3692CCD0FA}"/>
              </a:ext>
            </a:extLst>
          </p:cNvPr>
          <p:cNvSpPr/>
          <p:nvPr/>
        </p:nvSpPr>
        <p:spPr>
          <a:xfrm>
            <a:off x="2744652" y="3393288"/>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18ECEE2B-5392-33C6-55B4-1DC3C381BBA8}"/>
              </a:ext>
            </a:extLst>
          </p:cNvPr>
          <p:cNvSpPr/>
          <p:nvPr/>
        </p:nvSpPr>
        <p:spPr>
          <a:xfrm>
            <a:off x="2744652" y="4901508"/>
            <a:ext cx="1788478" cy="6775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0A03326-7287-1A43-AB70-83BAAEF94721}"/>
              </a:ext>
            </a:extLst>
          </p:cNvPr>
          <p:cNvSpPr/>
          <p:nvPr/>
        </p:nvSpPr>
        <p:spPr>
          <a:xfrm>
            <a:off x="2744652" y="5645969"/>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ー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35" name="グループ化 34">
            <a:extLst>
              <a:ext uri="{FF2B5EF4-FFF2-40B4-BE49-F238E27FC236}">
                <a16:creationId xmlns:a16="http://schemas.microsoft.com/office/drawing/2014/main" id="{582A9C20-A1A2-A408-43E1-C7CBE16FE0FB}"/>
              </a:ext>
            </a:extLst>
          </p:cNvPr>
          <p:cNvGrpSpPr/>
          <p:nvPr/>
        </p:nvGrpSpPr>
        <p:grpSpPr>
          <a:xfrm>
            <a:off x="2744651" y="1509103"/>
            <a:ext cx="1958815" cy="288000"/>
            <a:chOff x="156000" y="1879963"/>
            <a:chExt cx="5760000" cy="288000"/>
          </a:xfrm>
        </p:grpSpPr>
        <p:sp>
          <p:nvSpPr>
            <p:cNvPr id="36" name="正方形/長方形 35">
              <a:extLst>
                <a:ext uri="{FF2B5EF4-FFF2-40B4-BE49-F238E27FC236}">
                  <a16:creationId xmlns:a16="http://schemas.microsoft.com/office/drawing/2014/main" id="{1332F84F-E348-EE97-867A-D7C3074F4BF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交渉状況</a:t>
              </a:r>
            </a:p>
          </p:txBody>
        </p:sp>
        <p:cxnSp>
          <p:nvCxnSpPr>
            <p:cNvPr id="37" name="直線コネクタ 36">
              <a:extLst>
                <a:ext uri="{FF2B5EF4-FFF2-40B4-BE49-F238E27FC236}">
                  <a16:creationId xmlns:a16="http://schemas.microsoft.com/office/drawing/2014/main" id="{221518F9-FB26-5CDC-82D4-2410F04ED139}"/>
                </a:ext>
              </a:extLst>
            </p:cNvPr>
            <p:cNvCxnSpPr>
              <a:cxnSpLocks/>
            </p:cNvCxnSpPr>
            <p:nvPr/>
          </p:nvCxnSpPr>
          <p:spPr>
            <a:xfrm>
              <a:off x="156000" y="2167963"/>
              <a:ext cx="52591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2" name="正方形/長方形 41">
            <a:extLst>
              <a:ext uri="{FF2B5EF4-FFF2-40B4-BE49-F238E27FC236}">
                <a16:creationId xmlns:a16="http://schemas.microsoft.com/office/drawing/2014/main" id="{CA8831E4-E344-747D-2314-1E31A94CB1B4}"/>
              </a:ext>
            </a:extLst>
          </p:cNvPr>
          <p:cNvSpPr/>
          <p:nvPr/>
        </p:nvSpPr>
        <p:spPr bwMode="gray">
          <a:xfrm>
            <a:off x="513530" y="6428113"/>
            <a:ext cx="4869653" cy="287999"/>
          </a:xfrm>
          <a:prstGeom prst="rect">
            <a:avLst/>
          </a:prstGeom>
          <a:noFill/>
          <a:ln>
            <a:no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sz="1000" dirty="0">
                <a:latin typeface="Meiryo UI" panose="020B0604030504040204" pitchFamily="50" charset="-128"/>
                <a:ea typeface="Meiryo UI" panose="020B0604030504040204" pitchFamily="50" charset="-128"/>
              </a:rPr>
              <a:t>凡例　　◯：顧客と交渉済み（契約済み）　　△：顧客と交渉中　　ー：自社内で検討中</a:t>
            </a:r>
          </a:p>
        </p:txBody>
      </p:sp>
      <p:sp>
        <p:nvSpPr>
          <p:cNvPr id="43" name="正方形/長方形 42">
            <a:extLst>
              <a:ext uri="{FF2B5EF4-FFF2-40B4-BE49-F238E27FC236}">
                <a16:creationId xmlns:a16="http://schemas.microsoft.com/office/drawing/2014/main" id="{542492AF-DCD0-D184-998B-D4F35CEB07B3}"/>
              </a:ext>
            </a:extLst>
          </p:cNvPr>
          <p:cNvSpPr/>
          <p:nvPr/>
        </p:nvSpPr>
        <p:spPr>
          <a:xfrm>
            <a:off x="222070" y="1890715"/>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B8092866-317A-73A0-359A-3006BDD8FC47}"/>
              </a:ext>
            </a:extLst>
          </p:cNvPr>
          <p:cNvSpPr/>
          <p:nvPr/>
        </p:nvSpPr>
        <p:spPr>
          <a:xfrm>
            <a:off x="222070" y="4145698"/>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C</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473FAC42-E794-6066-4B5D-24DB8A32CEFA}"/>
              </a:ext>
            </a:extLst>
          </p:cNvPr>
          <p:cNvSpPr/>
          <p:nvPr/>
        </p:nvSpPr>
        <p:spPr>
          <a:xfrm>
            <a:off x="2744652" y="1891502"/>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XXXX</a:t>
            </a:r>
          </a:p>
        </p:txBody>
      </p:sp>
      <p:sp>
        <p:nvSpPr>
          <p:cNvPr id="46" name="正方形/長方形 45">
            <a:extLst>
              <a:ext uri="{FF2B5EF4-FFF2-40B4-BE49-F238E27FC236}">
                <a16:creationId xmlns:a16="http://schemas.microsoft.com/office/drawing/2014/main" id="{DEDBC422-F2A6-A5D2-A6AA-C1546832538D}"/>
              </a:ext>
            </a:extLst>
          </p:cNvPr>
          <p:cNvSpPr/>
          <p:nvPr/>
        </p:nvSpPr>
        <p:spPr>
          <a:xfrm>
            <a:off x="2744652" y="4144181"/>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49" name="グループ化 48">
            <a:extLst>
              <a:ext uri="{FF2B5EF4-FFF2-40B4-BE49-F238E27FC236}">
                <a16:creationId xmlns:a16="http://schemas.microsoft.com/office/drawing/2014/main" id="{E815521D-7598-AFA8-715A-E600CF7D0B63}"/>
              </a:ext>
            </a:extLst>
          </p:cNvPr>
          <p:cNvGrpSpPr/>
          <p:nvPr/>
        </p:nvGrpSpPr>
        <p:grpSpPr>
          <a:xfrm>
            <a:off x="4608855" y="1509103"/>
            <a:ext cx="3221891" cy="288000"/>
            <a:chOff x="156000" y="1879963"/>
            <a:chExt cx="5760000" cy="288000"/>
          </a:xfrm>
        </p:grpSpPr>
        <p:sp>
          <p:nvSpPr>
            <p:cNvPr id="50" name="正方形/長方形 49">
              <a:extLst>
                <a:ext uri="{FF2B5EF4-FFF2-40B4-BE49-F238E27FC236}">
                  <a16:creationId xmlns:a16="http://schemas.microsoft.com/office/drawing/2014/main" id="{391134ED-6878-9C3D-5F37-276786D94D0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現在の取組</a:t>
              </a:r>
            </a:p>
          </p:txBody>
        </p:sp>
        <p:cxnSp>
          <p:nvCxnSpPr>
            <p:cNvPr id="51" name="直線コネクタ 50">
              <a:extLst>
                <a:ext uri="{FF2B5EF4-FFF2-40B4-BE49-F238E27FC236}">
                  <a16:creationId xmlns:a16="http://schemas.microsoft.com/office/drawing/2014/main" id="{98517F23-2D87-E90B-ECC6-700CBD32D9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52" name="TextBox 39">
            <a:extLst>
              <a:ext uri="{FF2B5EF4-FFF2-40B4-BE49-F238E27FC236}">
                <a16:creationId xmlns:a16="http://schemas.microsoft.com/office/drawing/2014/main" id="{FD4E0320-5F1D-F86F-0F7C-0E48F1CB17BC}"/>
              </a:ext>
            </a:extLst>
          </p:cNvPr>
          <p:cNvSpPr txBox="1"/>
          <p:nvPr/>
        </p:nvSpPr>
        <p:spPr>
          <a:xfrm>
            <a:off x="4608855" y="188814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3" name="TextBox 39">
            <a:extLst>
              <a:ext uri="{FF2B5EF4-FFF2-40B4-BE49-F238E27FC236}">
                <a16:creationId xmlns:a16="http://schemas.microsoft.com/office/drawing/2014/main" id="{40EA696A-C66F-9513-2155-37CC76687F60}"/>
              </a:ext>
            </a:extLst>
          </p:cNvPr>
          <p:cNvSpPr txBox="1"/>
          <p:nvPr/>
        </p:nvSpPr>
        <p:spPr>
          <a:xfrm>
            <a:off x="4608855" y="5645969"/>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4" name="TextBox 39">
            <a:extLst>
              <a:ext uri="{FF2B5EF4-FFF2-40B4-BE49-F238E27FC236}">
                <a16:creationId xmlns:a16="http://schemas.microsoft.com/office/drawing/2014/main" id="{3972D223-F8BD-B14D-BD9D-C9256D8806BE}"/>
              </a:ext>
            </a:extLst>
          </p:cNvPr>
          <p:cNvSpPr txBox="1"/>
          <p:nvPr/>
        </p:nvSpPr>
        <p:spPr>
          <a:xfrm>
            <a:off x="4608855" y="489440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5" name="TextBox 39">
            <a:extLst>
              <a:ext uri="{FF2B5EF4-FFF2-40B4-BE49-F238E27FC236}">
                <a16:creationId xmlns:a16="http://schemas.microsoft.com/office/drawing/2014/main" id="{1D34A67D-CAB4-4829-601F-C8E3AC2D5C2A}"/>
              </a:ext>
            </a:extLst>
          </p:cNvPr>
          <p:cNvSpPr txBox="1"/>
          <p:nvPr/>
        </p:nvSpPr>
        <p:spPr>
          <a:xfrm>
            <a:off x="4608855" y="4142838"/>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6" name="TextBox 39">
            <a:extLst>
              <a:ext uri="{FF2B5EF4-FFF2-40B4-BE49-F238E27FC236}">
                <a16:creationId xmlns:a16="http://schemas.microsoft.com/office/drawing/2014/main" id="{9A8670D3-AE52-AE36-8D73-783BE4BAF969}"/>
              </a:ext>
            </a:extLst>
          </p:cNvPr>
          <p:cNvSpPr txBox="1"/>
          <p:nvPr/>
        </p:nvSpPr>
        <p:spPr>
          <a:xfrm>
            <a:off x="4608855" y="339127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7" name="TextBox 39">
            <a:extLst>
              <a:ext uri="{FF2B5EF4-FFF2-40B4-BE49-F238E27FC236}">
                <a16:creationId xmlns:a16="http://schemas.microsoft.com/office/drawing/2014/main" id="{9C3F3791-0274-0D58-3C7D-92B660BDCEE3}"/>
              </a:ext>
            </a:extLst>
          </p:cNvPr>
          <p:cNvSpPr txBox="1"/>
          <p:nvPr/>
        </p:nvSpPr>
        <p:spPr>
          <a:xfrm>
            <a:off x="4608855" y="2639708"/>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grpSp>
        <p:nvGrpSpPr>
          <p:cNvPr id="61" name="グループ化 60">
            <a:extLst>
              <a:ext uri="{FF2B5EF4-FFF2-40B4-BE49-F238E27FC236}">
                <a16:creationId xmlns:a16="http://schemas.microsoft.com/office/drawing/2014/main" id="{042DEC01-E2D5-2CB0-66C0-569668A4A388}"/>
              </a:ext>
            </a:extLst>
          </p:cNvPr>
          <p:cNvGrpSpPr/>
          <p:nvPr/>
        </p:nvGrpSpPr>
        <p:grpSpPr>
          <a:xfrm>
            <a:off x="7947844" y="1509103"/>
            <a:ext cx="4096302" cy="288000"/>
            <a:chOff x="156000" y="1879963"/>
            <a:chExt cx="5760000" cy="288000"/>
          </a:xfrm>
        </p:grpSpPr>
        <p:sp>
          <p:nvSpPr>
            <p:cNvPr id="62" name="正方形/長方形 61">
              <a:extLst>
                <a:ext uri="{FF2B5EF4-FFF2-40B4-BE49-F238E27FC236}">
                  <a16:creationId xmlns:a16="http://schemas.microsoft.com/office/drawing/2014/main" id="{973AEAC2-C936-A710-CEA4-ACCBE46D566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今後の展開</a:t>
              </a:r>
            </a:p>
          </p:txBody>
        </p:sp>
        <p:cxnSp>
          <p:nvCxnSpPr>
            <p:cNvPr id="63" name="直線コネクタ 62">
              <a:extLst>
                <a:ext uri="{FF2B5EF4-FFF2-40B4-BE49-F238E27FC236}">
                  <a16:creationId xmlns:a16="http://schemas.microsoft.com/office/drawing/2014/main" id="{EEA46C87-3014-887D-BFD6-D14714942F1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4" name="TextBox 39">
            <a:extLst>
              <a:ext uri="{FF2B5EF4-FFF2-40B4-BE49-F238E27FC236}">
                <a16:creationId xmlns:a16="http://schemas.microsoft.com/office/drawing/2014/main" id="{8AEBD4E1-AB21-1805-218B-345DDAEB02B1}"/>
              </a:ext>
            </a:extLst>
          </p:cNvPr>
          <p:cNvSpPr txBox="1"/>
          <p:nvPr/>
        </p:nvSpPr>
        <p:spPr>
          <a:xfrm>
            <a:off x="7947843" y="188708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5" name="TextBox 39">
            <a:extLst>
              <a:ext uri="{FF2B5EF4-FFF2-40B4-BE49-F238E27FC236}">
                <a16:creationId xmlns:a16="http://schemas.microsoft.com/office/drawing/2014/main" id="{FE6E453A-A55C-1CBF-38F1-4EC3FAAA8A36}"/>
              </a:ext>
            </a:extLst>
          </p:cNvPr>
          <p:cNvSpPr txBox="1"/>
          <p:nvPr/>
        </p:nvSpPr>
        <p:spPr>
          <a:xfrm>
            <a:off x="7947843" y="5644915"/>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6" name="TextBox 39">
            <a:extLst>
              <a:ext uri="{FF2B5EF4-FFF2-40B4-BE49-F238E27FC236}">
                <a16:creationId xmlns:a16="http://schemas.microsoft.com/office/drawing/2014/main" id="{7C957171-E25C-5506-D000-1DBDC9146739}"/>
              </a:ext>
            </a:extLst>
          </p:cNvPr>
          <p:cNvSpPr txBox="1"/>
          <p:nvPr/>
        </p:nvSpPr>
        <p:spPr>
          <a:xfrm>
            <a:off x="7947843" y="489334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7" name="TextBox 39">
            <a:extLst>
              <a:ext uri="{FF2B5EF4-FFF2-40B4-BE49-F238E27FC236}">
                <a16:creationId xmlns:a16="http://schemas.microsoft.com/office/drawing/2014/main" id="{8B8A4D0F-8CA3-808D-F45B-9D64B50DB2E8}"/>
              </a:ext>
            </a:extLst>
          </p:cNvPr>
          <p:cNvSpPr txBox="1"/>
          <p:nvPr/>
        </p:nvSpPr>
        <p:spPr>
          <a:xfrm>
            <a:off x="7947843" y="4141784"/>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8" name="TextBox 39">
            <a:extLst>
              <a:ext uri="{FF2B5EF4-FFF2-40B4-BE49-F238E27FC236}">
                <a16:creationId xmlns:a16="http://schemas.microsoft.com/office/drawing/2014/main" id="{086D6B8D-B789-9288-5ED4-135F95B3D61E}"/>
              </a:ext>
            </a:extLst>
          </p:cNvPr>
          <p:cNvSpPr txBox="1"/>
          <p:nvPr/>
        </p:nvSpPr>
        <p:spPr>
          <a:xfrm>
            <a:off x="7947843" y="339021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9" name="TextBox 39">
            <a:extLst>
              <a:ext uri="{FF2B5EF4-FFF2-40B4-BE49-F238E27FC236}">
                <a16:creationId xmlns:a16="http://schemas.microsoft.com/office/drawing/2014/main" id="{C2146E19-792C-8DE4-7C94-D977B75080BA}"/>
              </a:ext>
            </a:extLst>
          </p:cNvPr>
          <p:cNvSpPr txBox="1"/>
          <p:nvPr/>
        </p:nvSpPr>
        <p:spPr>
          <a:xfrm>
            <a:off x="7947843" y="2638654"/>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F346A6AF-180A-1212-275A-68746E294082}"/>
              </a:ext>
            </a:extLst>
          </p:cNvPr>
          <p:cNvSpPr/>
          <p:nvPr/>
        </p:nvSpPr>
        <p:spPr>
          <a:xfrm>
            <a:off x="1389704" y="2642376"/>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68412740-7484-D2A6-608E-E4495E82E3B9}"/>
              </a:ext>
            </a:extLst>
          </p:cNvPr>
          <p:cNvSpPr/>
          <p:nvPr/>
        </p:nvSpPr>
        <p:spPr>
          <a:xfrm>
            <a:off x="1389704" y="3394037"/>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97102DB7-B5BD-45C5-57AA-38CCAF0351E9}"/>
              </a:ext>
            </a:extLst>
          </p:cNvPr>
          <p:cNvSpPr/>
          <p:nvPr/>
        </p:nvSpPr>
        <p:spPr>
          <a:xfrm>
            <a:off x="1389704" y="4897359"/>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602F53-B582-9209-6C48-D333943B8A4D}"/>
              </a:ext>
            </a:extLst>
          </p:cNvPr>
          <p:cNvSpPr/>
          <p:nvPr/>
        </p:nvSpPr>
        <p:spPr>
          <a:xfrm>
            <a:off x="1389704" y="5649020"/>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3A3DAB42-41AF-A620-E1D2-025AD986DB3F}"/>
              </a:ext>
            </a:extLst>
          </p:cNvPr>
          <p:cNvGrpSpPr/>
          <p:nvPr/>
        </p:nvGrpSpPr>
        <p:grpSpPr>
          <a:xfrm>
            <a:off x="1383984" y="1509103"/>
            <a:ext cx="1231732" cy="288000"/>
            <a:chOff x="-91819" y="1879963"/>
            <a:chExt cx="6007819" cy="288000"/>
          </a:xfrm>
        </p:grpSpPr>
        <p:sp>
          <p:nvSpPr>
            <p:cNvPr id="14" name="正方形/長方形 13">
              <a:extLst>
                <a:ext uri="{FF2B5EF4-FFF2-40B4-BE49-F238E27FC236}">
                  <a16:creationId xmlns:a16="http://schemas.microsoft.com/office/drawing/2014/main" id="{4688563A-B147-B041-2F03-1F3366B5931E}"/>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セグメント</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A1414E2A-08CC-3364-0F19-179C22C282F8}"/>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正方形/長方形 15">
            <a:extLst>
              <a:ext uri="{FF2B5EF4-FFF2-40B4-BE49-F238E27FC236}">
                <a16:creationId xmlns:a16="http://schemas.microsoft.com/office/drawing/2014/main" id="{EDC90908-D780-6EFD-14C1-54140C1A378F}"/>
              </a:ext>
            </a:extLst>
          </p:cNvPr>
          <p:cNvSpPr/>
          <p:nvPr/>
        </p:nvSpPr>
        <p:spPr>
          <a:xfrm>
            <a:off x="1389704" y="1890715"/>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3A6AD08-E983-322B-D65D-A22B154C09E5}"/>
              </a:ext>
            </a:extLst>
          </p:cNvPr>
          <p:cNvSpPr/>
          <p:nvPr/>
        </p:nvSpPr>
        <p:spPr>
          <a:xfrm>
            <a:off x="1389704" y="4145698"/>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5C6C709-4F11-C8B4-7CA8-376B6D1D11B7}"/>
              </a:ext>
            </a:extLst>
          </p:cNvPr>
          <p:cNvSpPr/>
          <p:nvPr/>
        </p:nvSpPr>
        <p:spPr>
          <a:xfrm>
            <a:off x="2161953" y="1989049"/>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本間接補助事業を実施した上で、事業を将来自立させるために、想定顧客</a:t>
            </a:r>
            <a:r>
              <a:rPr lang="ja-JP" altLang="en-US" sz="1400" dirty="0">
                <a:solidFill>
                  <a:srgbClr val="FF0000"/>
                </a:solidFill>
                <a:latin typeface="Meiryo UI" panose="020B0604030504040204" pitchFamily="50" charset="-128"/>
                <a:ea typeface="Meiryo UI" panose="020B0604030504040204" pitchFamily="50" charset="-128"/>
              </a:rPr>
              <a:t>等の需要家の巻き込みや、、自ら資本市場から資金を呼び込むための取組・計画を記載すること。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セグメント、</a:t>
            </a:r>
            <a:r>
              <a:rPr kumimoji="1" lang="ja-JP" altLang="en-US" sz="1400" dirty="0">
                <a:solidFill>
                  <a:srgbClr val="FF0000"/>
                </a:solidFill>
                <a:latin typeface="Meiryo UI" panose="020B0604030504040204" pitchFamily="50" charset="-128"/>
                <a:ea typeface="Meiryo UI" panose="020B0604030504040204" pitchFamily="50" charset="-128"/>
              </a:rPr>
              <a:t>交渉状況、現在の取組、今後の展開及びそれに向けて工夫するポイントを記載すること。</a:t>
            </a:r>
            <a:br>
              <a:rPr kumimoji="1" lang="en-US" altLang="ja-JP" sz="1400" dirty="0">
                <a:solidFill>
                  <a:srgbClr val="FF0000"/>
                </a:solidFill>
                <a:latin typeface="Meiryo UI" panose="020B0604030504040204" pitchFamily="50" charset="-128"/>
                <a:ea typeface="Meiryo UI" panose="020B0604030504040204" pitchFamily="50" charset="-128"/>
              </a:rPr>
            </a:br>
            <a:r>
              <a:rPr kumimoji="1" lang="ja-JP" altLang="en-US" sz="1400" dirty="0">
                <a:solidFill>
                  <a:srgbClr val="FF0000"/>
                </a:solidFill>
                <a:latin typeface="Meiryo UI" panose="020B0604030504040204" pitchFamily="50" charset="-128"/>
                <a:ea typeface="Meiryo UI" panose="020B0604030504040204" pitchFamily="50" charset="-128"/>
              </a:rPr>
              <a:t>ただし、想定顧客等は匿名で記載しても差し支えない（例：電力会社</a:t>
            </a:r>
            <a:r>
              <a:rPr kumimoji="1" lang="en-US" altLang="ja-JP" sz="1400" dirty="0">
                <a:solidFill>
                  <a:srgbClr val="FF0000"/>
                </a:solidFill>
                <a:latin typeface="Meiryo UI" panose="020B0604030504040204" pitchFamily="50" charset="-128"/>
                <a:ea typeface="Meiryo UI" panose="020B0604030504040204" pitchFamily="50" charset="-128"/>
              </a:rPr>
              <a:t>A</a:t>
            </a:r>
            <a:r>
              <a:rPr kumimoji="1" lang="ja-JP" altLang="en-US" sz="1400" dirty="0">
                <a:solidFill>
                  <a:srgbClr val="FF0000"/>
                </a:solidFill>
                <a:latin typeface="Meiryo UI" panose="020B0604030504040204" pitchFamily="50" charset="-128"/>
                <a:ea typeface="Meiryo UI" panose="020B0604030504040204" pitchFamily="50" charset="-128"/>
              </a:rPr>
              <a:t>社、〇〇メーカー</a:t>
            </a:r>
            <a:r>
              <a:rPr kumimoji="1" lang="en-US" altLang="ja-JP" sz="1400" dirty="0">
                <a:solidFill>
                  <a:srgbClr val="FF0000"/>
                </a:solidFill>
                <a:latin typeface="Meiryo UI" panose="020B0604030504040204" pitchFamily="50" charset="-128"/>
                <a:ea typeface="Meiryo UI" panose="020B0604030504040204" pitchFamily="50" charset="-128"/>
              </a:rPr>
              <a:t>B</a:t>
            </a:r>
            <a:r>
              <a:rPr kumimoji="1" lang="ja-JP" altLang="en-US" sz="1400" dirty="0">
                <a:solidFill>
                  <a:srgbClr val="FF0000"/>
                </a:solidFill>
                <a:latin typeface="Meiryo UI" panose="020B0604030504040204" pitchFamily="50" charset="-128"/>
                <a:ea typeface="Meiryo UI" panose="020B0604030504040204" pitchFamily="50" charset="-128"/>
              </a:rPr>
              <a:t>社、等）。</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30924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26EAA0AB-A4E4-5DAF-F715-87C450EF523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5F0B8EF-0523-296E-94DB-3D0E8AD9B1C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30CFCE4A-B0AA-7F1E-D09E-00BD31FBAAA5}"/>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6CB540F9-1342-3EE8-87FB-21D4A9614041}"/>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CD73983-77DA-DE07-D3C5-E6E4D912C179}"/>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（１）次世代革新炉建設に向けた取組及び事業計画について、前段の詳細や補足は本頁に記載すること。その際、関連する他のスライドに本頁への参照先（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34946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0AA547F1-4D18-53E1-1F1D-3EB327517DE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13B1AB4-4F4F-0557-74AE-17104ACB3F4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（２）原子力産業における人的・物質的投資の拡大への貢献</a:t>
            </a:r>
            <a:endParaRPr kumimoji="1" lang="en-US" altLang="ja-JP" sz="2000" dirty="0">
              <a:solidFill>
                <a:schemeClr val="tx1">
                  <a:lumMod val="50000"/>
                  <a:lumOff val="50000"/>
                </a:schemeClr>
              </a:solidFill>
            </a:endParaRPr>
          </a:p>
        </p:txBody>
      </p:sp>
      <p:grpSp>
        <p:nvGrpSpPr>
          <p:cNvPr id="2" name="グループ化 1">
            <a:extLst>
              <a:ext uri="{FF2B5EF4-FFF2-40B4-BE49-F238E27FC236}">
                <a16:creationId xmlns:a16="http://schemas.microsoft.com/office/drawing/2014/main" id="{80D49859-6DCC-D76C-F4B8-7E0283821D80}"/>
              </a:ext>
            </a:extLst>
          </p:cNvPr>
          <p:cNvGrpSpPr/>
          <p:nvPr/>
        </p:nvGrpSpPr>
        <p:grpSpPr>
          <a:xfrm>
            <a:off x="489998" y="1486243"/>
            <a:ext cx="1385997" cy="288000"/>
            <a:chOff x="-91819" y="1879963"/>
            <a:chExt cx="6007819" cy="288000"/>
          </a:xfrm>
        </p:grpSpPr>
        <p:sp>
          <p:nvSpPr>
            <p:cNvPr id="3" name="正方形/長方形 2">
              <a:extLst>
                <a:ext uri="{FF2B5EF4-FFF2-40B4-BE49-F238E27FC236}">
                  <a16:creationId xmlns:a16="http://schemas.microsoft.com/office/drawing/2014/main" id="{965BF867-4D7F-38A2-4C99-E62EB48614A1}"/>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領域</a:t>
              </a:r>
            </a:p>
          </p:txBody>
        </p:sp>
        <p:cxnSp>
          <p:nvCxnSpPr>
            <p:cNvPr id="4" name="直線コネクタ 3">
              <a:extLst>
                <a:ext uri="{FF2B5EF4-FFF2-40B4-BE49-F238E27FC236}">
                  <a16:creationId xmlns:a16="http://schemas.microsoft.com/office/drawing/2014/main" id="{B083BC27-ADBE-B3E9-8B7C-7AE868E1BE64}"/>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423D78C-272F-5AA2-8248-F32460B2C660}"/>
              </a:ext>
            </a:extLst>
          </p:cNvPr>
          <p:cNvGrpSpPr/>
          <p:nvPr/>
        </p:nvGrpSpPr>
        <p:grpSpPr>
          <a:xfrm>
            <a:off x="2004061" y="1486243"/>
            <a:ext cx="4788000" cy="288000"/>
            <a:chOff x="-91819" y="1879963"/>
            <a:chExt cx="6007819" cy="288000"/>
          </a:xfrm>
        </p:grpSpPr>
        <p:sp>
          <p:nvSpPr>
            <p:cNvPr id="10" name="正方形/長方形 9">
              <a:extLst>
                <a:ext uri="{FF2B5EF4-FFF2-40B4-BE49-F238E27FC236}">
                  <a16:creationId xmlns:a16="http://schemas.microsoft.com/office/drawing/2014/main" id="{6289BE10-6ACC-7DF9-4790-CCA6741F238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具体的な拡大効果</a:t>
              </a:r>
            </a:p>
          </p:txBody>
        </p:sp>
        <p:cxnSp>
          <p:nvCxnSpPr>
            <p:cNvPr id="11" name="直線コネクタ 10">
              <a:extLst>
                <a:ext uri="{FF2B5EF4-FFF2-40B4-BE49-F238E27FC236}">
                  <a16:creationId xmlns:a16="http://schemas.microsoft.com/office/drawing/2014/main" id="{DE851FEC-E25C-735E-C330-213E57E3D2B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2" name="グループ化 11">
            <a:extLst>
              <a:ext uri="{FF2B5EF4-FFF2-40B4-BE49-F238E27FC236}">
                <a16:creationId xmlns:a16="http://schemas.microsoft.com/office/drawing/2014/main" id="{65567ABD-7682-D7AF-4B35-9D05BFAE96E8}"/>
              </a:ext>
            </a:extLst>
          </p:cNvPr>
          <p:cNvGrpSpPr/>
          <p:nvPr/>
        </p:nvGrpSpPr>
        <p:grpSpPr>
          <a:xfrm>
            <a:off x="6905061" y="1486243"/>
            <a:ext cx="4788000" cy="288000"/>
            <a:chOff x="-91819" y="1879963"/>
            <a:chExt cx="6007819" cy="288000"/>
          </a:xfrm>
        </p:grpSpPr>
        <p:sp>
          <p:nvSpPr>
            <p:cNvPr id="13" name="正方形/長方形 12">
              <a:extLst>
                <a:ext uri="{FF2B5EF4-FFF2-40B4-BE49-F238E27FC236}">
                  <a16:creationId xmlns:a16="http://schemas.microsoft.com/office/drawing/2014/main" id="{52C55AF0-0663-8975-2EFB-2D07A168BE19}"/>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計画の根拠</a:t>
              </a:r>
            </a:p>
          </p:txBody>
        </p:sp>
        <p:cxnSp>
          <p:nvCxnSpPr>
            <p:cNvPr id="14" name="直線コネクタ 13">
              <a:extLst>
                <a:ext uri="{FF2B5EF4-FFF2-40B4-BE49-F238E27FC236}">
                  <a16:creationId xmlns:a16="http://schemas.microsoft.com/office/drawing/2014/main" id="{F7C6F539-3F2A-50C8-8F7C-3D1BC1690257}"/>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9F1CF2A3-D827-B5DC-5197-6EEBABBAB08E}"/>
              </a:ext>
            </a:extLst>
          </p:cNvPr>
          <p:cNvSpPr/>
          <p:nvPr/>
        </p:nvSpPr>
        <p:spPr>
          <a:xfrm>
            <a:off x="489997" y="1852614"/>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自社成長</a:t>
            </a:r>
            <a:r>
              <a:rPr lang="ja-JP" altLang="en-US" sz="1200" dirty="0">
                <a:solidFill>
                  <a:schemeClr val="tx1"/>
                </a:solidFill>
                <a:latin typeface="Meiryo UI" panose="020B0604030504040204" pitchFamily="50" charset="-128"/>
                <a:ea typeface="Meiryo UI" panose="020B0604030504040204" pitchFamily="50" charset="-128"/>
              </a:rPr>
              <a:t>性の向上</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40B4D37B-D3A1-4825-CC7B-1BA86A85CDD7}"/>
              </a:ext>
            </a:extLst>
          </p:cNvPr>
          <p:cNvSpPr/>
          <p:nvPr/>
        </p:nvSpPr>
        <p:spPr>
          <a:xfrm>
            <a:off x="489996" y="4256482"/>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他社への受発注</a:t>
            </a:r>
          </a:p>
        </p:txBody>
      </p:sp>
      <p:sp>
        <p:nvSpPr>
          <p:cNvPr id="17" name="正方形/長方形 16">
            <a:extLst>
              <a:ext uri="{FF2B5EF4-FFF2-40B4-BE49-F238E27FC236}">
                <a16:creationId xmlns:a16="http://schemas.microsoft.com/office/drawing/2014/main" id="{C9E24DB7-FE7B-76C0-A0F8-7449E047174F}"/>
              </a:ext>
            </a:extLst>
          </p:cNvPr>
          <p:cNvSpPr/>
          <p:nvPr/>
        </p:nvSpPr>
        <p:spPr>
          <a:xfrm>
            <a:off x="489996" y="5458415"/>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産業全体への</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投資拡大</a:t>
            </a:r>
          </a:p>
        </p:txBody>
      </p:sp>
      <p:sp>
        <p:nvSpPr>
          <p:cNvPr id="18" name="正方形/長方形 17">
            <a:extLst>
              <a:ext uri="{FF2B5EF4-FFF2-40B4-BE49-F238E27FC236}">
                <a16:creationId xmlns:a16="http://schemas.microsoft.com/office/drawing/2014/main" id="{A61BF595-3F4A-AAA4-8A42-6DF1AE250B64}"/>
              </a:ext>
            </a:extLst>
          </p:cNvPr>
          <p:cNvSpPr/>
          <p:nvPr/>
        </p:nvSpPr>
        <p:spPr>
          <a:xfrm>
            <a:off x="489996" y="3054548"/>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雇用の維持・強化</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TextBox 39">
            <a:extLst>
              <a:ext uri="{FF2B5EF4-FFF2-40B4-BE49-F238E27FC236}">
                <a16:creationId xmlns:a16="http://schemas.microsoft.com/office/drawing/2014/main" id="{709DC26F-77B3-EA9E-12AE-0C0154439E0D}"/>
              </a:ext>
            </a:extLst>
          </p:cNvPr>
          <p:cNvSpPr txBox="1"/>
          <p:nvPr/>
        </p:nvSpPr>
        <p:spPr>
          <a:xfrm>
            <a:off x="2004060" y="1852613"/>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0" name="TextBox 39">
            <a:extLst>
              <a:ext uri="{FF2B5EF4-FFF2-40B4-BE49-F238E27FC236}">
                <a16:creationId xmlns:a16="http://schemas.microsoft.com/office/drawing/2014/main" id="{557E470C-4B14-A23F-7462-1E2B70D14814}"/>
              </a:ext>
            </a:extLst>
          </p:cNvPr>
          <p:cNvSpPr txBox="1"/>
          <p:nvPr/>
        </p:nvSpPr>
        <p:spPr>
          <a:xfrm>
            <a:off x="2004059" y="3054547"/>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1" name="TextBox 39">
            <a:extLst>
              <a:ext uri="{FF2B5EF4-FFF2-40B4-BE49-F238E27FC236}">
                <a16:creationId xmlns:a16="http://schemas.microsoft.com/office/drawing/2014/main" id="{3D923975-D7FB-0443-08D9-6651E455F1CA}"/>
              </a:ext>
            </a:extLst>
          </p:cNvPr>
          <p:cNvSpPr txBox="1"/>
          <p:nvPr/>
        </p:nvSpPr>
        <p:spPr>
          <a:xfrm>
            <a:off x="2004058" y="4256481"/>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2" name="TextBox 39">
            <a:extLst>
              <a:ext uri="{FF2B5EF4-FFF2-40B4-BE49-F238E27FC236}">
                <a16:creationId xmlns:a16="http://schemas.microsoft.com/office/drawing/2014/main" id="{6965574A-7B21-CFAE-EF73-6D520D9192EB}"/>
              </a:ext>
            </a:extLst>
          </p:cNvPr>
          <p:cNvSpPr txBox="1"/>
          <p:nvPr/>
        </p:nvSpPr>
        <p:spPr>
          <a:xfrm>
            <a:off x="2004057" y="5458415"/>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872E22CF-A0CB-0A6C-FE95-64B5668B95A3}"/>
              </a:ext>
            </a:extLst>
          </p:cNvPr>
          <p:cNvSpPr txBox="1"/>
          <p:nvPr/>
        </p:nvSpPr>
        <p:spPr>
          <a:xfrm>
            <a:off x="6905062" y="1852613"/>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24" name="TextBox 39">
            <a:extLst>
              <a:ext uri="{FF2B5EF4-FFF2-40B4-BE49-F238E27FC236}">
                <a16:creationId xmlns:a16="http://schemas.microsoft.com/office/drawing/2014/main" id="{68E8B762-8C1B-4602-8FE4-E3D8FA5AA9EA}"/>
              </a:ext>
            </a:extLst>
          </p:cNvPr>
          <p:cNvSpPr txBox="1"/>
          <p:nvPr/>
        </p:nvSpPr>
        <p:spPr>
          <a:xfrm>
            <a:off x="6905061" y="3054547"/>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5" name="TextBox 39">
            <a:extLst>
              <a:ext uri="{FF2B5EF4-FFF2-40B4-BE49-F238E27FC236}">
                <a16:creationId xmlns:a16="http://schemas.microsoft.com/office/drawing/2014/main" id="{14069443-7DB0-A348-E025-B037B12B103E}"/>
              </a:ext>
            </a:extLst>
          </p:cNvPr>
          <p:cNvSpPr txBox="1"/>
          <p:nvPr/>
        </p:nvSpPr>
        <p:spPr>
          <a:xfrm>
            <a:off x="6905060" y="4256481"/>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6" name="TextBox 39">
            <a:extLst>
              <a:ext uri="{FF2B5EF4-FFF2-40B4-BE49-F238E27FC236}">
                <a16:creationId xmlns:a16="http://schemas.microsoft.com/office/drawing/2014/main" id="{92A6AFD2-2E2A-55F3-90A4-61ADED0E740D}"/>
              </a:ext>
            </a:extLst>
          </p:cNvPr>
          <p:cNvSpPr txBox="1"/>
          <p:nvPr/>
        </p:nvSpPr>
        <p:spPr>
          <a:xfrm>
            <a:off x="6905059" y="5458415"/>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cxnSp>
        <p:nvCxnSpPr>
          <p:cNvPr id="28" name="直線コネクタ 27">
            <a:extLst>
              <a:ext uri="{FF2B5EF4-FFF2-40B4-BE49-F238E27FC236}">
                <a16:creationId xmlns:a16="http://schemas.microsoft.com/office/drawing/2014/main" id="{B70CAAE1-07AE-6B72-5E60-113D354B366E}"/>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Title 1">
            <a:extLst>
              <a:ext uri="{FF2B5EF4-FFF2-40B4-BE49-F238E27FC236}">
                <a16:creationId xmlns:a16="http://schemas.microsoft.com/office/drawing/2014/main" id="{043F4E19-4B74-BF06-9FA1-0717535FF8FB}"/>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原子力産業への経済波及効果</a:t>
            </a:r>
            <a:endParaRPr kumimoji="1" lang="en-US" altLang="ja-JP" dirty="0">
              <a:solidFill>
                <a:schemeClr val="tx1"/>
              </a:solidFill>
            </a:endParaRPr>
          </a:p>
        </p:txBody>
      </p:sp>
      <p:sp>
        <p:nvSpPr>
          <p:cNvPr id="27" name="正方形/長方形 26">
            <a:extLst>
              <a:ext uri="{FF2B5EF4-FFF2-40B4-BE49-F238E27FC236}">
                <a16:creationId xmlns:a16="http://schemas.microsoft.com/office/drawing/2014/main" id="{E3C976C7-79AA-35BD-B84D-5D46FB76C200}"/>
              </a:ext>
            </a:extLst>
          </p:cNvPr>
          <p:cNvSpPr/>
          <p:nvPr/>
        </p:nvSpPr>
        <p:spPr>
          <a:xfrm>
            <a:off x="2161953" y="1886425"/>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原子力産業全体としての人的・物質的投資の拡大に貢献の観点から、事業の実施により誘発される自社成長性の向上や良質な雇用の維持・強化、将来自立化した上で期待される他社への受発注や産業全体への投資拡大について、可能な限り定量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記載する領域の表現は適宜変更しても差し支えないが、上記の要素を盛り込むこと。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48276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2B6810C6-F98F-4E28-EE8F-C642AEDAF87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CEE45C9-2640-6551-1533-58A1F7B1B60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（２）原子力産業における人的・物質的投資の拡大への貢献</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16DAEAF8-22A1-B1F4-6E0C-FB912542DFA1}"/>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20FFC60B-008F-7149-DA3B-9047DA658D53}"/>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52D4A45-2357-0481-BEF6-096EEFD1CA44}"/>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（２）原子力産業における人的・物質的投資の拡大への貢献について、前段の詳細や補足は本頁に記載すること。その際、関連する他のスライドに本頁への参照先（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59756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02F79-394A-5D78-7AE5-BF1A5F66CF8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F5196C3-5643-ACEF-4D0D-829A878E194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（３）経営層のコミットメント</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EBDF3A5-DD1E-AEBB-4637-2489068A865F}"/>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事業の実施体制の全社における位置づけ</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A599144A-A506-EAF5-D46C-CB1EF0B50CBE}"/>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2CDCB1B8-88E5-BAB9-1E45-BEFA75C194E0}"/>
              </a:ext>
            </a:extLst>
          </p:cNvPr>
          <p:cNvGrpSpPr/>
          <p:nvPr/>
        </p:nvGrpSpPr>
        <p:grpSpPr>
          <a:xfrm>
            <a:off x="636192" y="1538293"/>
            <a:ext cx="5307969" cy="288000"/>
            <a:chOff x="-91819" y="1879963"/>
            <a:chExt cx="6007819" cy="288000"/>
          </a:xfrm>
        </p:grpSpPr>
        <p:sp>
          <p:nvSpPr>
            <p:cNvPr id="3" name="正方形/長方形 2">
              <a:extLst>
                <a:ext uri="{FF2B5EF4-FFF2-40B4-BE49-F238E27FC236}">
                  <a16:creationId xmlns:a16="http://schemas.microsoft.com/office/drawing/2014/main" id="{FE71688B-C93D-37D1-3E1F-E42A6DC33C9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組織内体制図</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4" name="直線コネクタ 3">
              <a:extLst>
                <a:ext uri="{FF2B5EF4-FFF2-40B4-BE49-F238E27FC236}">
                  <a16:creationId xmlns:a16="http://schemas.microsoft.com/office/drawing/2014/main" id="{57BDA5C1-28BE-452D-9F9D-A9B5E3B6824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5" name="グループ化 4">
            <a:extLst>
              <a:ext uri="{FF2B5EF4-FFF2-40B4-BE49-F238E27FC236}">
                <a16:creationId xmlns:a16="http://schemas.microsoft.com/office/drawing/2014/main" id="{84D0C022-C133-09F3-F045-1AB5F5FBAB9C}"/>
              </a:ext>
            </a:extLst>
          </p:cNvPr>
          <p:cNvGrpSpPr/>
          <p:nvPr/>
        </p:nvGrpSpPr>
        <p:grpSpPr>
          <a:xfrm>
            <a:off x="6246173" y="1538293"/>
            <a:ext cx="5307969" cy="288000"/>
            <a:chOff x="-91819" y="1879963"/>
            <a:chExt cx="6007819" cy="288000"/>
          </a:xfrm>
        </p:grpSpPr>
        <p:sp>
          <p:nvSpPr>
            <p:cNvPr id="8" name="正方形/長方形 7">
              <a:extLst>
                <a:ext uri="{FF2B5EF4-FFF2-40B4-BE49-F238E27FC236}">
                  <a16:creationId xmlns:a16="http://schemas.microsoft.com/office/drawing/2014/main" id="{E7445D17-32BF-BC4E-D586-7ACAB8EBD3C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経営者等による具体的な施策・活動方針</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7969E1B5-2A8A-190D-DFF8-2F3D5EEFCA92}"/>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8" name="Rectangle 56">
            <a:extLst>
              <a:ext uri="{FF2B5EF4-FFF2-40B4-BE49-F238E27FC236}">
                <a16:creationId xmlns:a16="http://schemas.microsoft.com/office/drawing/2014/main" id="{8FAD9845-C2EB-5F71-AF1C-F1AA8C2045F9}"/>
              </a:ext>
            </a:extLst>
          </p:cNvPr>
          <p:cNvSpPr/>
          <p:nvPr/>
        </p:nvSpPr>
        <p:spPr>
          <a:xfrm>
            <a:off x="1801122" y="4306035"/>
            <a:ext cx="1067140" cy="932099"/>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19" name="Rectangle 57">
            <a:extLst>
              <a:ext uri="{FF2B5EF4-FFF2-40B4-BE49-F238E27FC236}">
                <a16:creationId xmlns:a16="http://schemas.microsoft.com/office/drawing/2014/main" id="{86003D21-257E-42C5-1526-E471CF2B37BA}"/>
              </a:ext>
            </a:extLst>
          </p:cNvPr>
          <p:cNvSpPr/>
          <p:nvPr/>
        </p:nvSpPr>
        <p:spPr>
          <a:xfrm>
            <a:off x="2908299" y="4306036"/>
            <a:ext cx="1067140" cy="93209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22" name="Rectangle 58">
            <a:extLst>
              <a:ext uri="{FF2B5EF4-FFF2-40B4-BE49-F238E27FC236}">
                <a16:creationId xmlns:a16="http://schemas.microsoft.com/office/drawing/2014/main" id="{96A139C8-7A0C-3E09-75BE-DBAC190F427D}"/>
              </a:ext>
            </a:extLst>
          </p:cNvPr>
          <p:cNvSpPr/>
          <p:nvPr/>
        </p:nvSpPr>
        <p:spPr>
          <a:xfrm>
            <a:off x="4018155" y="4306035"/>
            <a:ext cx="1067140" cy="929697"/>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23" name="Connector: Elbow 59">
            <a:extLst>
              <a:ext uri="{FF2B5EF4-FFF2-40B4-BE49-F238E27FC236}">
                <a16:creationId xmlns:a16="http://schemas.microsoft.com/office/drawing/2014/main" id="{80E0DC15-A4A9-8564-A0B3-7D821B702493}"/>
              </a:ext>
            </a:extLst>
          </p:cNvPr>
          <p:cNvCxnSpPr>
            <a:cxnSpLocks/>
          </p:cNvCxnSpPr>
          <p:nvPr/>
        </p:nvCxnSpPr>
        <p:spPr>
          <a:xfrm rot="10800000" flipV="1">
            <a:off x="1187473" y="2861910"/>
            <a:ext cx="2254396" cy="18741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 name="Rectangle 62">
            <a:extLst>
              <a:ext uri="{FF2B5EF4-FFF2-40B4-BE49-F238E27FC236}">
                <a16:creationId xmlns:a16="http://schemas.microsoft.com/office/drawing/2014/main" id="{6357BC61-E992-3086-FFC3-B07A1DEAD009}"/>
              </a:ext>
            </a:extLst>
          </p:cNvPr>
          <p:cNvSpPr>
            <a:spLocks noChangeArrowheads="1"/>
          </p:cNvSpPr>
          <p:nvPr/>
        </p:nvSpPr>
        <p:spPr bwMode="gray">
          <a:xfrm>
            <a:off x="1561750" y="2114293"/>
            <a:ext cx="3031434" cy="542989"/>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200" dirty="0">
                <a:latin typeface="Meiryo UI" panose="020B0604030504040204" pitchFamily="50" charset="-128"/>
                <a:ea typeface="Meiryo UI" panose="020B0604030504040204" pitchFamily="50" charset="-128"/>
              </a:rPr>
              <a:t>代表取締役社長</a:t>
            </a:r>
            <a:r>
              <a:rPr lang="en-US" altLang="ja-JP" sz="1200" dirty="0">
                <a:latin typeface="Meiryo UI" panose="020B0604030504040204" pitchFamily="50" charset="-128"/>
                <a:ea typeface="Meiryo UI" panose="020B0604030504040204" pitchFamily="50" charset="-128"/>
              </a:rPr>
              <a:t> aa </a:t>
            </a:r>
            <a:r>
              <a:rPr lang="en-US" altLang="ja-JP" sz="1200" dirty="0" err="1">
                <a:latin typeface="Meiryo UI" panose="020B0604030504040204" pitchFamily="50" charset="-128"/>
                <a:ea typeface="Meiryo UI" panose="020B0604030504040204" pitchFamily="50" charset="-128"/>
              </a:rPr>
              <a:t>aa</a:t>
            </a:r>
            <a:endParaRPr lang="en-US" altLang="ja-JP" sz="120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（事業にコミットする経営者）</a:t>
            </a:r>
            <a:endParaRPr lang="en-US" altLang="ja-JP" sz="1050" dirty="0">
              <a:latin typeface="Meiryo UI" panose="020B0604030504040204" pitchFamily="50" charset="-128"/>
              <a:ea typeface="Meiryo UI" panose="020B0604030504040204" pitchFamily="50" charset="-128"/>
            </a:endParaRPr>
          </a:p>
        </p:txBody>
      </p:sp>
      <p:sp>
        <p:nvSpPr>
          <p:cNvPr id="25" name="Rectangle 63">
            <a:extLst>
              <a:ext uri="{FF2B5EF4-FFF2-40B4-BE49-F238E27FC236}">
                <a16:creationId xmlns:a16="http://schemas.microsoft.com/office/drawing/2014/main" id="{307E2FD2-57A1-1794-F5D8-D3D3CD7C6223}"/>
              </a:ext>
            </a:extLst>
          </p:cNvPr>
          <p:cNvSpPr>
            <a:spLocks noChangeArrowheads="1"/>
          </p:cNvSpPr>
          <p:nvPr/>
        </p:nvSpPr>
        <p:spPr bwMode="gray">
          <a:xfrm>
            <a:off x="2725343" y="3050733"/>
            <a:ext cx="1433053" cy="621714"/>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本部</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本部長</a:t>
            </a:r>
            <a:br>
              <a:rPr lang="en-US" altLang="ja-JP" sz="1400" dirty="0">
                <a:latin typeface="Meiryo UI" panose="020B0604030504040204" pitchFamily="50" charset="-128"/>
                <a:ea typeface="Meiryo UI" panose="020B0604030504040204" pitchFamily="50" charset="-128"/>
              </a:rPr>
            </a:br>
            <a:r>
              <a:rPr lang="en-US" altLang="ja-JP" sz="1050" dirty="0">
                <a:latin typeface="Meiryo UI" panose="020B0604030504040204" pitchFamily="50" charset="-128"/>
                <a:ea typeface="Meiryo UI" panose="020B0604030504040204" pitchFamily="50" charset="-128"/>
              </a:rPr>
              <a:t>(</a:t>
            </a:r>
            <a:r>
              <a:rPr lang="zh-TW" altLang="en-US" sz="1050" dirty="0">
                <a:latin typeface="Meiryo UI" panose="020B0604030504040204" pitchFamily="50" charset="-128"/>
                <a:ea typeface="Meiryo UI" panose="020B0604030504040204" pitchFamily="50" charset="-128"/>
              </a:rPr>
              <a:t>本事業</a:t>
            </a:r>
            <a:r>
              <a:rPr lang="ja-JP" altLang="en-US" sz="1050" dirty="0">
                <a:latin typeface="Meiryo UI" panose="020B0604030504040204" pitchFamily="50" charset="-128"/>
                <a:ea typeface="Meiryo UI" panose="020B0604030504040204" pitchFamily="50" charset="-128"/>
              </a:rPr>
              <a:t>責任者</a:t>
            </a:r>
            <a:r>
              <a:rPr lang="en-US" altLang="ja-JP" sz="1050" dirty="0">
                <a:latin typeface="Meiryo UI" panose="020B0604030504040204" pitchFamily="50" charset="-128"/>
                <a:ea typeface="Meiryo UI" panose="020B0604030504040204" pitchFamily="50" charset="-128"/>
              </a:rPr>
              <a:t>)</a:t>
            </a:r>
          </a:p>
        </p:txBody>
      </p:sp>
      <p:sp>
        <p:nvSpPr>
          <p:cNvPr id="26" name="Rectangle 64">
            <a:extLst>
              <a:ext uri="{FF2B5EF4-FFF2-40B4-BE49-F238E27FC236}">
                <a16:creationId xmlns:a16="http://schemas.microsoft.com/office/drawing/2014/main" id="{E7A4ACEF-0B60-810F-2B7B-1002803409DE}"/>
              </a:ext>
            </a:extLst>
          </p:cNvPr>
          <p:cNvSpPr>
            <a:spLocks noChangeArrowheads="1"/>
          </p:cNvSpPr>
          <p:nvPr/>
        </p:nvSpPr>
        <p:spPr bwMode="gray">
          <a:xfrm>
            <a:off x="636192" y="3050732"/>
            <a:ext cx="1100406" cy="618905"/>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部</a:t>
            </a:r>
            <a:br>
              <a:rPr lang="en-US" altLang="ja-JP" sz="1200" dirty="0">
                <a:latin typeface="Meiryo UI" panose="020B0604030504040204" pitchFamily="50" charset="-128"/>
                <a:ea typeface="Meiryo UI" panose="020B0604030504040204" pitchFamily="50" charset="-128"/>
              </a:rPr>
            </a:br>
            <a:r>
              <a:rPr lang="en-US" altLang="ja-JP" sz="1200" dirty="0">
                <a:latin typeface="Meiryo UI" panose="020B0604030504040204" pitchFamily="50" charset="-128"/>
                <a:ea typeface="Meiryo UI" panose="020B0604030504040204" pitchFamily="50" charset="-128"/>
              </a:rPr>
              <a:t>F</a:t>
            </a:r>
            <a:r>
              <a:rPr lang="ja-JP" altLang="en-US" sz="1200" dirty="0">
                <a:latin typeface="Meiryo UI" panose="020B0604030504040204" pitchFamily="50" charset="-128"/>
                <a:ea typeface="Meiryo UI" panose="020B0604030504040204" pitchFamily="50" charset="-128"/>
              </a:rPr>
              <a:t>部長</a:t>
            </a:r>
            <a:endParaRPr lang="en-US" altLang="ja-JP" sz="1200" dirty="0">
              <a:latin typeface="Meiryo UI" panose="020B0604030504040204" pitchFamily="50" charset="-128"/>
              <a:ea typeface="Meiryo UI" panose="020B0604030504040204" pitchFamily="50" charset="-128"/>
            </a:endParaRPr>
          </a:p>
        </p:txBody>
      </p:sp>
      <p:cxnSp>
        <p:nvCxnSpPr>
          <p:cNvPr id="27" name="Connector: Elbow 66">
            <a:extLst>
              <a:ext uri="{FF2B5EF4-FFF2-40B4-BE49-F238E27FC236}">
                <a16:creationId xmlns:a16="http://schemas.microsoft.com/office/drawing/2014/main" id="{709F65DD-8360-6D37-3F1B-5A5572EE1061}"/>
              </a:ext>
            </a:extLst>
          </p:cNvPr>
          <p:cNvCxnSpPr>
            <a:cxnSpLocks/>
          </p:cNvCxnSpPr>
          <p:nvPr/>
        </p:nvCxnSpPr>
        <p:spPr>
          <a:xfrm rot="5400000">
            <a:off x="3254455" y="2863314"/>
            <a:ext cx="374832"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8" name="Straight Arrow Connector 67">
            <a:extLst>
              <a:ext uri="{FF2B5EF4-FFF2-40B4-BE49-F238E27FC236}">
                <a16:creationId xmlns:a16="http://schemas.microsoft.com/office/drawing/2014/main" id="{8293330B-2565-DFE2-1899-DB8D8C2740E4}"/>
              </a:ext>
            </a:extLst>
          </p:cNvPr>
          <p:cNvCxnSpPr>
            <a:cxnSpLocks/>
          </p:cNvCxnSpPr>
          <p:nvPr/>
        </p:nvCxnSpPr>
        <p:spPr>
          <a:xfrm>
            <a:off x="1841897" y="3312782"/>
            <a:ext cx="786326" cy="281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29" name="Straight Connector 71">
            <a:extLst>
              <a:ext uri="{FF2B5EF4-FFF2-40B4-BE49-F238E27FC236}">
                <a16:creationId xmlns:a16="http://schemas.microsoft.com/office/drawing/2014/main" id="{DBE357C0-B644-E1C1-A165-ADADD00C8BBB}"/>
              </a:ext>
            </a:extLst>
          </p:cNvPr>
          <p:cNvCxnSpPr>
            <a:cxnSpLocks/>
            <a:endCxn id="19" idx="0"/>
          </p:cNvCxnSpPr>
          <p:nvPr/>
        </p:nvCxnSpPr>
        <p:spPr>
          <a:xfrm flipH="1">
            <a:off x="3441869" y="3672447"/>
            <a:ext cx="1" cy="6335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0" name="Straight Connector 73">
            <a:extLst>
              <a:ext uri="{FF2B5EF4-FFF2-40B4-BE49-F238E27FC236}">
                <a16:creationId xmlns:a16="http://schemas.microsoft.com/office/drawing/2014/main" id="{501CCB42-0AEA-00E0-2346-6BC0B5904E8C}"/>
              </a:ext>
            </a:extLst>
          </p:cNvPr>
          <p:cNvCxnSpPr>
            <a:cxnSpLocks/>
            <a:endCxn id="19" idx="0"/>
          </p:cNvCxnSpPr>
          <p:nvPr/>
        </p:nvCxnSpPr>
        <p:spPr>
          <a:xfrm flipH="1">
            <a:off x="3441869" y="4069997"/>
            <a:ext cx="1341" cy="23603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1" name="Connector: Elbow 76">
            <a:extLst>
              <a:ext uri="{FF2B5EF4-FFF2-40B4-BE49-F238E27FC236}">
                <a16:creationId xmlns:a16="http://schemas.microsoft.com/office/drawing/2014/main" id="{28034460-3218-D55C-2BE4-25680CCF5FDF}"/>
              </a:ext>
            </a:extLst>
          </p:cNvPr>
          <p:cNvCxnSpPr>
            <a:cxnSpLocks/>
            <a:stCxn id="18" idx="0"/>
          </p:cNvCxnSpPr>
          <p:nvPr/>
        </p:nvCxnSpPr>
        <p:spPr>
          <a:xfrm rot="5400000" flipH="1" flipV="1">
            <a:off x="2611088" y="3475255"/>
            <a:ext cx="554384" cy="110717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2" name="Connector: Elbow 77">
            <a:extLst>
              <a:ext uri="{FF2B5EF4-FFF2-40B4-BE49-F238E27FC236}">
                <a16:creationId xmlns:a16="http://schemas.microsoft.com/office/drawing/2014/main" id="{8423CD87-A053-9122-DF1D-08ECECC7ACAF}"/>
              </a:ext>
            </a:extLst>
          </p:cNvPr>
          <p:cNvCxnSpPr>
            <a:cxnSpLocks/>
            <a:stCxn id="22" idx="0"/>
          </p:cNvCxnSpPr>
          <p:nvPr/>
        </p:nvCxnSpPr>
        <p:spPr>
          <a:xfrm rot="16200000" flipV="1">
            <a:off x="3719605" y="3473914"/>
            <a:ext cx="554386" cy="110985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38DCE47E-608B-B9FB-9521-5BE3D4C93B6C}"/>
              </a:ext>
            </a:extLst>
          </p:cNvPr>
          <p:cNvSpPr txBox="1"/>
          <p:nvPr/>
        </p:nvSpPr>
        <p:spPr>
          <a:xfrm>
            <a:off x="1969761" y="3151097"/>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連携</a:t>
            </a:r>
          </a:p>
        </p:txBody>
      </p:sp>
      <p:sp>
        <p:nvSpPr>
          <p:cNvPr id="34" name="Rectangle 56">
            <a:extLst>
              <a:ext uri="{FF2B5EF4-FFF2-40B4-BE49-F238E27FC236}">
                <a16:creationId xmlns:a16="http://schemas.microsoft.com/office/drawing/2014/main" id="{F64580A0-4AB1-5AF7-A2EE-4A09B5C23A24}"/>
              </a:ext>
            </a:extLst>
          </p:cNvPr>
          <p:cNvSpPr/>
          <p:nvPr/>
        </p:nvSpPr>
        <p:spPr>
          <a:xfrm>
            <a:off x="652825" y="4306035"/>
            <a:ext cx="1067140" cy="932099"/>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35" name="直線コネクタ 34">
            <a:extLst>
              <a:ext uri="{FF2B5EF4-FFF2-40B4-BE49-F238E27FC236}">
                <a16:creationId xmlns:a16="http://schemas.microsoft.com/office/drawing/2014/main" id="{D6614F2D-7BBF-23F9-197E-17CB378A1F8F}"/>
              </a:ext>
            </a:extLst>
          </p:cNvPr>
          <p:cNvCxnSpPr>
            <a:cxnSpLocks/>
            <a:endCxn id="34" idx="0"/>
          </p:cNvCxnSpPr>
          <p:nvPr/>
        </p:nvCxnSpPr>
        <p:spPr>
          <a:xfrm>
            <a:off x="1186395" y="3669637"/>
            <a:ext cx="0" cy="636398"/>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6" name="Straight Arrow Connector 67">
            <a:extLst>
              <a:ext uri="{FF2B5EF4-FFF2-40B4-BE49-F238E27FC236}">
                <a16:creationId xmlns:a16="http://schemas.microsoft.com/office/drawing/2014/main" id="{20C08B7A-2663-420A-537F-240ED956C8D0}"/>
              </a:ext>
            </a:extLst>
          </p:cNvPr>
          <p:cNvCxnSpPr>
            <a:cxnSpLocks/>
          </p:cNvCxnSpPr>
          <p:nvPr/>
        </p:nvCxnSpPr>
        <p:spPr>
          <a:xfrm>
            <a:off x="2102625" y="5195597"/>
            <a:ext cx="2490560"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7" name="テキスト ボックス 36">
            <a:extLst>
              <a:ext uri="{FF2B5EF4-FFF2-40B4-BE49-F238E27FC236}">
                <a16:creationId xmlns:a16="http://schemas.microsoft.com/office/drawing/2014/main" id="{992E4444-053D-7140-FF76-59955D239D49}"/>
              </a:ext>
            </a:extLst>
          </p:cNvPr>
          <p:cNvSpPr txBox="1"/>
          <p:nvPr/>
        </p:nvSpPr>
        <p:spPr>
          <a:xfrm>
            <a:off x="3161370" y="5063881"/>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連携</a:t>
            </a:r>
          </a:p>
        </p:txBody>
      </p:sp>
      <p:sp>
        <p:nvSpPr>
          <p:cNvPr id="38" name="Rectangle 63">
            <a:extLst>
              <a:ext uri="{FF2B5EF4-FFF2-40B4-BE49-F238E27FC236}">
                <a16:creationId xmlns:a16="http://schemas.microsoft.com/office/drawing/2014/main" id="{342C6B6A-508F-CD6B-BCE5-DBD612AE3F9F}"/>
              </a:ext>
            </a:extLst>
          </p:cNvPr>
          <p:cNvSpPr>
            <a:spLocks noChangeArrowheads="1"/>
          </p:cNvSpPr>
          <p:nvPr/>
        </p:nvSpPr>
        <p:spPr bwMode="gray">
          <a:xfrm>
            <a:off x="4603668" y="3053542"/>
            <a:ext cx="1340492" cy="616096"/>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部</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S</a:t>
            </a:r>
            <a:r>
              <a:rPr lang="ja-JP" altLang="en-US" sz="1200" dirty="0">
                <a:latin typeface="Meiryo UI" panose="020B0604030504040204" pitchFamily="50" charset="-128"/>
                <a:ea typeface="Meiryo UI" panose="020B0604030504040204" pitchFamily="50" charset="-128"/>
              </a:rPr>
              <a:t>部長</a:t>
            </a:r>
            <a:endParaRPr lang="en-US" altLang="ja-JP" sz="1000" dirty="0">
              <a:highlight>
                <a:srgbClr val="00FF00"/>
              </a:highlight>
              <a:latin typeface="Meiryo UI" panose="020B0604030504040204" pitchFamily="50" charset="-128"/>
              <a:ea typeface="Meiryo UI" panose="020B0604030504040204" pitchFamily="50" charset="-128"/>
            </a:endParaRPr>
          </a:p>
        </p:txBody>
      </p:sp>
      <p:cxnSp>
        <p:nvCxnSpPr>
          <p:cNvPr id="39" name="Connector: Elbow 66">
            <a:extLst>
              <a:ext uri="{FF2B5EF4-FFF2-40B4-BE49-F238E27FC236}">
                <a16:creationId xmlns:a16="http://schemas.microsoft.com/office/drawing/2014/main" id="{144A32EE-CF62-3515-24F9-4EB1141EF2F8}"/>
              </a:ext>
            </a:extLst>
          </p:cNvPr>
          <p:cNvCxnSpPr>
            <a:cxnSpLocks/>
          </p:cNvCxnSpPr>
          <p:nvPr/>
        </p:nvCxnSpPr>
        <p:spPr>
          <a:xfrm>
            <a:off x="3452353" y="2861910"/>
            <a:ext cx="1821562" cy="188943"/>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40" name="Straight Arrow Connector 67">
            <a:extLst>
              <a:ext uri="{FF2B5EF4-FFF2-40B4-BE49-F238E27FC236}">
                <a16:creationId xmlns:a16="http://schemas.microsoft.com/office/drawing/2014/main" id="{8B47275C-FD18-D798-E9C0-E4F774C25311}"/>
              </a:ext>
            </a:extLst>
          </p:cNvPr>
          <p:cNvCxnSpPr>
            <a:cxnSpLocks/>
          </p:cNvCxnSpPr>
          <p:nvPr/>
        </p:nvCxnSpPr>
        <p:spPr>
          <a:xfrm>
            <a:off x="4184983" y="3315721"/>
            <a:ext cx="408201" cy="2275"/>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41" name="テキスト ボックス 40">
            <a:extLst>
              <a:ext uri="{FF2B5EF4-FFF2-40B4-BE49-F238E27FC236}">
                <a16:creationId xmlns:a16="http://schemas.microsoft.com/office/drawing/2014/main" id="{876DD196-A956-B7F4-9FAC-0AB24680E793}"/>
              </a:ext>
            </a:extLst>
          </p:cNvPr>
          <p:cNvSpPr txBox="1"/>
          <p:nvPr/>
        </p:nvSpPr>
        <p:spPr>
          <a:xfrm>
            <a:off x="4099194" y="3129720"/>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49" name="Rectangle 56">
            <a:extLst>
              <a:ext uri="{FF2B5EF4-FFF2-40B4-BE49-F238E27FC236}">
                <a16:creationId xmlns:a16="http://schemas.microsoft.com/office/drawing/2014/main" id="{B39566ED-6128-7052-B7FA-E6D660395132}"/>
              </a:ext>
            </a:extLst>
          </p:cNvPr>
          <p:cNvSpPr/>
          <p:nvPr/>
        </p:nvSpPr>
        <p:spPr>
          <a:xfrm>
            <a:off x="652825" y="5534923"/>
            <a:ext cx="1067140" cy="883184"/>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外注先</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K</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社</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0" name="Rectangle 56">
            <a:extLst>
              <a:ext uri="{FF2B5EF4-FFF2-40B4-BE49-F238E27FC236}">
                <a16:creationId xmlns:a16="http://schemas.microsoft.com/office/drawing/2014/main" id="{E46D6A83-699E-3C06-7EC0-3A5230DD6D3C}"/>
              </a:ext>
            </a:extLst>
          </p:cNvPr>
          <p:cNvSpPr/>
          <p:nvPr/>
        </p:nvSpPr>
        <p:spPr>
          <a:xfrm>
            <a:off x="2908299" y="5534923"/>
            <a:ext cx="1067140" cy="883184"/>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委託先</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J</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社</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51" name="直線コネクタ 50">
            <a:extLst>
              <a:ext uri="{FF2B5EF4-FFF2-40B4-BE49-F238E27FC236}">
                <a16:creationId xmlns:a16="http://schemas.microsoft.com/office/drawing/2014/main" id="{02AC6F76-F68B-7DA0-CFE7-CF6DADF54933}"/>
              </a:ext>
            </a:extLst>
          </p:cNvPr>
          <p:cNvCxnSpPr>
            <a:cxnSpLocks/>
            <a:stCxn id="34" idx="2"/>
            <a:endCxn id="49" idx="0"/>
          </p:cNvCxnSpPr>
          <p:nvPr/>
        </p:nvCxnSpPr>
        <p:spPr>
          <a:xfrm>
            <a:off x="1186395" y="5238134"/>
            <a:ext cx="0" cy="2967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CFBDCEE0-005B-0171-455F-05DA03938A69}"/>
              </a:ext>
            </a:extLst>
          </p:cNvPr>
          <p:cNvCxnSpPr>
            <a:cxnSpLocks/>
            <a:stCxn id="19" idx="2"/>
            <a:endCxn id="50" idx="0"/>
          </p:cNvCxnSpPr>
          <p:nvPr/>
        </p:nvCxnSpPr>
        <p:spPr>
          <a:xfrm>
            <a:off x="3441869" y="5238134"/>
            <a:ext cx="0" cy="2967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7" name="TextBox 39">
            <a:extLst>
              <a:ext uri="{FF2B5EF4-FFF2-40B4-BE49-F238E27FC236}">
                <a16:creationId xmlns:a16="http://schemas.microsoft.com/office/drawing/2014/main" id="{DFF4577F-D915-8760-7BFD-0DA6346E4E65}"/>
              </a:ext>
            </a:extLst>
          </p:cNvPr>
          <p:cNvSpPr txBox="1"/>
          <p:nvPr/>
        </p:nvSpPr>
        <p:spPr>
          <a:xfrm>
            <a:off x="6246173" y="1913360"/>
            <a:ext cx="5307957" cy="213927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経営者のリーダーシップ</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事業のモニタリング・管理</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p>
          <a:p>
            <a:pPr marL="648000" lvl="1" indent="-216000">
              <a:buFont typeface="Meiryo UI" panose="020B0604030504040204" pitchFamily="50" charset="-128"/>
              <a:buChar char="⁻"/>
            </a:pPr>
            <a:r>
              <a:rPr kumimoji="1" lang="ja-JP" altLang="en-US" sz="1200" dirty="0">
                <a:solidFill>
                  <a:schemeClr val="tx1"/>
                </a:solidFill>
                <a:latin typeface="Meiryo UI" panose="020B0604030504040204" pitchFamily="50" charset="-128"/>
                <a:ea typeface="Meiryo UI" panose="020B0604030504040204" pitchFamily="50" charset="-128"/>
              </a:rPr>
              <a:t>事業の進捗を判断するにあたり、社内外から幅広い意見を取り入れるか</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ステークホルダーへの情報発信</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en-US" altLang="ja-JP" sz="1200" dirty="0">
                <a:solidFill>
                  <a:schemeClr val="tx1"/>
                </a:solidFill>
                <a:latin typeface="Meiryo UI" panose="020B0604030504040204" pitchFamily="50" charset="-128"/>
                <a:ea typeface="Meiryo UI" panose="020B0604030504040204" pitchFamily="50" charset="-128"/>
              </a:rPr>
              <a:t>XXXX</a:t>
            </a:r>
          </a:p>
        </p:txBody>
      </p:sp>
      <p:grpSp>
        <p:nvGrpSpPr>
          <p:cNvPr id="68" name="グループ化 67">
            <a:extLst>
              <a:ext uri="{FF2B5EF4-FFF2-40B4-BE49-F238E27FC236}">
                <a16:creationId xmlns:a16="http://schemas.microsoft.com/office/drawing/2014/main" id="{0F9AB466-1A5D-C374-1D3A-33CAECE1992D}"/>
              </a:ext>
            </a:extLst>
          </p:cNvPr>
          <p:cNvGrpSpPr/>
          <p:nvPr/>
        </p:nvGrpSpPr>
        <p:grpSpPr>
          <a:xfrm>
            <a:off x="6246173" y="4134676"/>
            <a:ext cx="5307969" cy="288000"/>
            <a:chOff x="-91819" y="1879963"/>
            <a:chExt cx="6007819" cy="288000"/>
          </a:xfrm>
        </p:grpSpPr>
        <p:sp>
          <p:nvSpPr>
            <p:cNvPr id="69" name="正方形/長方形 68">
              <a:extLst>
                <a:ext uri="{FF2B5EF4-FFF2-40B4-BE49-F238E27FC236}">
                  <a16:creationId xmlns:a16="http://schemas.microsoft.com/office/drawing/2014/main" id="{49261337-53FC-4258-4FBC-21B8485A2415}"/>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経営資源の投入計画</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70" name="直線コネクタ 69">
              <a:extLst>
                <a:ext uri="{FF2B5EF4-FFF2-40B4-BE49-F238E27FC236}">
                  <a16:creationId xmlns:a16="http://schemas.microsoft.com/office/drawing/2014/main" id="{66981AC5-1FBE-F006-2AEE-472A539702B8}"/>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74" name="TextBox 39">
            <a:extLst>
              <a:ext uri="{FF2B5EF4-FFF2-40B4-BE49-F238E27FC236}">
                <a16:creationId xmlns:a16="http://schemas.microsoft.com/office/drawing/2014/main" id="{514D5942-2690-37F2-10DE-C9235F4CE638}"/>
              </a:ext>
            </a:extLst>
          </p:cNvPr>
          <p:cNvSpPr txBox="1"/>
          <p:nvPr/>
        </p:nvSpPr>
        <p:spPr>
          <a:xfrm>
            <a:off x="6246173" y="4504721"/>
            <a:ext cx="5307957" cy="2135734"/>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全社事業ポートフォリオにおける本事業への人材・設備・資金の投入方針</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どのような人材を採用または配置転換により何名程度確保するか</a:t>
            </a: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機動的な経営資源投入、実施体制の柔軟性確保</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0BE2D65-0E12-048D-8AEC-009B23212E69}"/>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経営者以下の体制を外注・委託先含め網羅的に記載すること。その際、部署・会社間の関係についても明記すること。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外注・委託先についてはどのような機能を有するかまで明記すること。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提案内容に対して、経営層や事業部門全体として深く関与し、機動的・継続的に経営資源を投入するための組織体制が構築されていることを、経営者等による具体的な施策・活動方針及び経営資源の投入計画から説明すること（記載は一例）。</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3551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8C100-0FF6-5801-C183-5DBA581AB1B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584CE5D-2C7A-2BED-D48E-ADCEF53BF691}"/>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（３）経営層のコミットメント</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AE1C93B4-C586-92F3-6BFE-7B615F997046}"/>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7AFE6217-FE56-F157-80A9-FC26CA54B09D}"/>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93EEAE2D-FEA1-8597-456F-893156527E00}"/>
              </a:ext>
            </a:extLst>
          </p:cNvPr>
          <p:cNvSpPr/>
          <p:nvPr/>
        </p:nvSpPr>
        <p:spPr>
          <a:xfrm>
            <a:off x="2161953"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（３）経営層のコミットメントについて、前段の詳細や補足は本頁に記載すること。その際、関連する他のスライドに本頁への参照先（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1235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C4E1D-9927-7D13-F57B-0E3765F8CEF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B6C295C-F495-770E-F6AE-E7BDA8805501}"/>
              </a:ext>
            </a:extLst>
          </p:cNvPr>
          <p:cNvSpPr txBox="1">
            <a:spLocks/>
          </p:cNvSpPr>
          <p:nvPr/>
        </p:nvSpPr>
        <p:spPr>
          <a:xfrm>
            <a:off x="180000" y="292726"/>
            <a:ext cx="10800000"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（４）民間企業のみでは投資判断が困難な事業であることに関する説明</a:t>
            </a:r>
          </a:p>
          <a:p>
            <a:endParaRPr kumimoji="1" lang="en-US" altLang="ja-JP" sz="2000" dirty="0">
              <a:solidFill>
                <a:schemeClr val="tx1">
                  <a:lumMod val="50000"/>
                  <a:lumOff val="50000"/>
                </a:schemeClr>
              </a:solidFill>
            </a:endParaRPr>
          </a:p>
        </p:txBody>
      </p:sp>
      <p:grpSp>
        <p:nvGrpSpPr>
          <p:cNvPr id="9" name="グループ化 8">
            <a:extLst>
              <a:ext uri="{FF2B5EF4-FFF2-40B4-BE49-F238E27FC236}">
                <a16:creationId xmlns:a16="http://schemas.microsoft.com/office/drawing/2014/main" id="{6D5F53C6-5D7D-353C-4C22-3705D2B56903}"/>
              </a:ext>
            </a:extLst>
          </p:cNvPr>
          <p:cNvGrpSpPr/>
          <p:nvPr/>
        </p:nvGrpSpPr>
        <p:grpSpPr>
          <a:xfrm>
            <a:off x="630331" y="1446514"/>
            <a:ext cx="5328000" cy="288000"/>
            <a:chOff x="156000" y="1879963"/>
            <a:chExt cx="5760000" cy="288000"/>
          </a:xfrm>
        </p:grpSpPr>
        <p:sp>
          <p:nvSpPr>
            <p:cNvPr id="11" name="正方形/長方形 10">
              <a:extLst>
                <a:ext uri="{FF2B5EF4-FFF2-40B4-BE49-F238E27FC236}">
                  <a16:creationId xmlns:a16="http://schemas.microsoft.com/office/drawing/2014/main" id="{DFE6EFD9-97DC-45F9-5A1A-A7D75ECAE15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投資判断指標の比較と算定根拠</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14" name="直線コネクタ 13">
              <a:extLst>
                <a:ext uri="{FF2B5EF4-FFF2-40B4-BE49-F238E27FC236}">
                  <a16:creationId xmlns:a16="http://schemas.microsoft.com/office/drawing/2014/main" id="{119C1D9C-F3A5-0DE0-1C9B-B7E73B1ABFB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12823309-08D7-B03E-CB42-DD68891AFD0C}"/>
              </a:ext>
            </a:extLst>
          </p:cNvPr>
          <p:cNvGrpSpPr/>
          <p:nvPr/>
        </p:nvGrpSpPr>
        <p:grpSpPr>
          <a:xfrm>
            <a:off x="6233669" y="1446514"/>
            <a:ext cx="5328000" cy="288000"/>
            <a:chOff x="156000" y="1879963"/>
            <a:chExt cx="5760000" cy="288000"/>
          </a:xfrm>
        </p:grpSpPr>
        <p:sp>
          <p:nvSpPr>
            <p:cNvPr id="16" name="正方形/長方形 15">
              <a:extLst>
                <a:ext uri="{FF2B5EF4-FFF2-40B4-BE49-F238E27FC236}">
                  <a16:creationId xmlns:a16="http://schemas.microsoft.com/office/drawing/2014/main" id="{8E8E71F8-51FF-1028-8385-1FD1DEE31C5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補助金なしで事業実施が困難な理由</a:t>
              </a:r>
            </a:p>
          </p:txBody>
        </p:sp>
        <p:cxnSp>
          <p:nvCxnSpPr>
            <p:cNvPr id="17" name="直線コネクタ 16">
              <a:extLst>
                <a:ext uri="{FF2B5EF4-FFF2-40B4-BE49-F238E27FC236}">
                  <a16:creationId xmlns:a16="http://schemas.microsoft.com/office/drawing/2014/main" id="{F8B6E335-DAAF-BD52-64F1-614F9C7DD07C}"/>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8" name="グループ化 17">
            <a:extLst>
              <a:ext uri="{FF2B5EF4-FFF2-40B4-BE49-F238E27FC236}">
                <a16:creationId xmlns:a16="http://schemas.microsoft.com/office/drawing/2014/main" id="{F479630A-850C-F51F-A206-391B5628467C}"/>
              </a:ext>
            </a:extLst>
          </p:cNvPr>
          <p:cNvGrpSpPr/>
          <p:nvPr/>
        </p:nvGrpSpPr>
        <p:grpSpPr>
          <a:xfrm>
            <a:off x="533399" y="1795159"/>
            <a:ext cx="1280161" cy="288000"/>
            <a:chOff x="156000" y="1879963"/>
            <a:chExt cx="5760000" cy="288000"/>
          </a:xfrm>
        </p:grpSpPr>
        <p:sp>
          <p:nvSpPr>
            <p:cNvPr id="19" name="正方形/長方形 18">
              <a:extLst>
                <a:ext uri="{FF2B5EF4-FFF2-40B4-BE49-F238E27FC236}">
                  <a16:creationId xmlns:a16="http://schemas.microsoft.com/office/drawing/2014/main" id="{51F2EA91-D521-DC92-9C13-47A7DDEF1015}"/>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基準</a:t>
              </a:r>
            </a:p>
          </p:txBody>
        </p:sp>
        <p:cxnSp>
          <p:nvCxnSpPr>
            <p:cNvPr id="20" name="直線コネクタ 19">
              <a:extLst>
                <a:ext uri="{FF2B5EF4-FFF2-40B4-BE49-F238E27FC236}">
                  <a16:creationId xmlns:a16="http://schemas.microsoft.com/office/drawing/2014/main" id="{1189E9AD-553E-3CC1-65E0-470A080FD66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1" name="グループ化 20">
            <a:extLst>
              <a:ext uri="{FF2B5EF4-FFF2-40B4-BE49-F238E27FC236}">
                <a16:creationId xmlns:a16="http://schemas.microsoft.com/office/drawing/2014/main" id="{753EE57D-4063-33A0-14D8-939072288EC5}"/>
              </a:ext>
            </a:extLst>
          </p:cNvPr>
          <p:cNvGrpSpPr/>
          <p:nvPr/>
        </p:nvGrpSpPr>
        <p:grpSpPr>
          <a:xfrm>
            <a:off x="1912619" y="1795159"/>
            <a:ext cx="1280161" cy="288000"/>
            <a:chOff x="156000" y="1879963"/>
            <a:chExt cx="5760000" cy="288000"/>
          </a:xfrm>
        </p:grpSpPr>
        <p:sp>
          <p:nvSpPr>
            <p:cNvPr id="22" name="正方形/長方形 21">
              <a:extLst>
                <a:ext uri="{FF2B5EF4-FFF2-40B4-BE49-F238E27FC236}">
                  <a16:creationId xmlns:a16="http://schemas.microsoft.com/office/drawing/2014/main" id="{28D520E0-8488-5859-B9DF-D2B705CB41C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社内の投資基準</a:t>
              </a:r>
            </a:p>
          </p:txBody>
        </p:sp>
        <p:cxnSp>
          <p:nvCxnSpPr>
            <p:cNvPr id="23" name="直線コネクタ 22">
              <a:extLst>
                <a:ext uri="{FF2B5EF4-FFF2-40B4-BE49-F238E27FC236}">
                  <a16:creationId xmlns:a16="http://schemas.microsoft.com/office/drawing/2014/main" id="{93FAC2DC-A991-8314-B77F-418AE29348C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4" name="グループ化 23">
            <a:extLst>
              <a:ext uri="{FF2B5EF4-FFF2-40B4-BE49-F238E27FC236}">
                <a16:creationId xmlns:a16="http://schemas.microsoft.com/office/drawing/2014/main" id="{E0EEB238-F9C8-78F3-CD3B-D596E5499B1D}"/>
              </a:ext>
            </a:extLst>
          </p:cNvPr>
          <p:cNvGrpSpPr/>
          <p:nvPr/>
        </p:nvGrpSpPr>
        <p:grpSpPr>
          <a:xfrm>
            <a:off x="3291839" y="1795159"/>
            <a:ext cx="1280161" cy="288000"/>
            <a:chOff x="156000" y="1879963"/>
            <a:chExt cx="5760000" cy="288000"/>
          </a:xfrm>
        </p:grpSpPr>
        <p:sp>
          <p:nvSpPr>
            <p:cNvPr id="25" name="正方形/長方形 24">
              <a:extLst>
                <a:ext uri="{FF2B5EF4-FFF2-40B4-BE49-F238E27FC236}">
                  <a16:creationId xmlns:a16="http://schemas.microsoft.com/office/drawing/2014/main" id="{985C96AB-995E-A8DF-4936-4A8C89713A1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補助がない場合</a:t>
              </a:r>
            </a:p>
          </p:txBody>
        </p:sp>
        <p:cxnSp>
          <p:nvCxnSpPr>
            <p:cNvPr id="26" name="直線コネクタ 25">
              <a:extLst>
                <a:ext uri="{FF2B5EF4-FFF2-40B4-BE49-F238E27FC236}">
                  <a16:creationId xmlns:a16="http://schemas.microsoft.com/office/drawing/2014/main" id="{709DC6F2-7781-08A8-C3DC-A109DD1D5847}"/>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7" name="グループ化 26">
            <a:extLst>
              <a:ext uri="{FF2B5EF4-FFF2-40B4-BE49-F238E27FC236}">
                <a16:creationId xmlns:a16="http://schemas.microsoft.com/office/drawing/2014/main" id="{84FAEFB1-621F-1C8C-EEA0-AEA9C5F0AEF1}"/>
              </a:ext>
            </a:extLst>
          </p:cNvPr>
          <p:cNvGrpSpPr/>
          <p:nvPr/>
        </p:nvGrpSpPr>
        <p:grpSpPr>
          <a:xfrm>
            <a:off x="4671059" y="1795159"/>
            <a:ext cx="1280161" cy="288000"/>
            <a:chOff x="156000" y="1879963"/>
            <a:chExt cx="5760000" cy="288000"/>
          </a:xfrm>
        </p:grpSpPr>
        <p:sp>
          <p:nvSpPr>
            <p:cNvPr id="28" name="正方形/長方形 27">
              <a:extLst>
                <a:ext uri="{FF2B5EF4-FFF2-40B4-BE49-F238E27FC236}">
                  <a16:creationId xmlns:a16="http://schemas.microsoft.com/office/drawing/2014/main" id="{8E06AA8A-4733-0A8A-DD2F-D8C82FF89F9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補助がある場合</a:t>
              </a:r>
            </a:p>
          </p:txBody>
        </p:sp>
        <p:cxnSp>
          <p:nvCxnSpPr>
            <p:cNvPr id="29" name="直線コネクタ 28">
              <a:extLst>
                <a:ext uri="{FF2B5EF4-FFF2-40B4-BE49-F238E27FC236}">
                  <a16:creationId xmlns:a16="http://schemas.microsoft.com/office/drawing/2014/main" id="{8A7E0BD3-6FA3-7AE7-E040-4CCB55E8C95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0" name="TextBox 39">
            <a:extLst>
              <a:ext uri="{FF2B5EF4-FFF2-40B4-BE49-F238E27FC236}">
                <a16:creationId xmlns:a16="http://schemas.microsoft.com/office/drawing/2014/main" id="{F533828D-7CC2-10EC-13E5-89199703095F}"/>
              </a:ext>
            </a:extLst>
          </p:cNvPr>
          <p:cNvSpPr txBox="1"/>
          <p:nvPr/>
        </p:nvSpPr>
        <p:spPr>
          <a:xfrm>
            <a:off x="533725" y="2159042"/>
            <a:ext cx="1279835" cy="709895"/>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IRR</a:t>
            </a:r>
          </a:p>
          <a:p>
            <a:r>
              <a:rPr lang="en-US" altLang="ja-JP" sz="900" dirty="0">
                <a:solidFill>
                  <a:srgbClr val="FF0000"/>
                </a:solidFill>
                <a:latin typeface="Meiryo UI" panose="020B0604030504040204" pitchFamily="50" charset="-128"/>
                <a:ea typeface="Meiryo UI" panose="020B0604030504040204" pitchFamily="50" charset="-128"/>
              </a:rPr>
              <a:t>※Project IRR</a:t>
            </a:r>
            <a:r>
              <a:rPr lang="ja-JP" altLang="en-US" sz="900" dirty="0">
                <a:solidFill>
                  <a:srgbClr val="FF0000"/>
                </a:solidFill>
                <a:latin typeface="Meiryo UI" panose="020B0604030504040204" pitchFamily="50" charset="-128"/>
                <a:ea typeface="Meiryo UI" panose="020B0604030504040204" pitchFamily="50" charset="-128"/>
              </a:rPr>
              <a:t>、</a:t>
            </a:r>
            <a:r>
              <a:rPr lang="en-US" altLang="ja-JP" sz="900" dirty="0">
                <a:solidFill>
                  <a:srgbClr val="FF0000"/>
                </a:solidFill>
                <a:latin typeface="Meiryo UI" panose="020B0604030504040204" pitchFamily="50" charset="-128"/>
                <a:ea typeface="Meiryo UI" panose="020B0604030504040204" pitchFamily="50" charset="-128"/>
              </a:rPr>
              <a:t>Equity IRR</a:t>
            </a:r>
            <a:r>
              <a:rPr lang="ja-JP" altLang="en-US" sz="900" dirty="0">
                <a:solidFill>
                  <a:srgbClr val="FF0000"/>
                </a:solidFill>
                <a:latin typeface="Meiryo UI" panose="020B0604030504040204" pitchFamily="50" charset="-128"/>
                <a:ea typeface="Meiryo UI" panose="020B0604030504040204" pitchFamily="50" charset="-128"/>
              </a:rPr>
              <a:t>のどちらに該当するか明記すること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tabLst>
                <a:tab pos="177800" algn="l"/>
              </a:tabLst>
            </a:pPr>
            <a:endParaRPr kumimoji="1" lang="en-US" sz="1000" dirty="0">
              <a:solidFill>
                <a:schemeClr val="tx1"/>
              </a:solidFill>
              <a:latin typeface="Meiryo UI" panose="020B0604030504040204" pitchFamily="50" charset="-128"/>
              <a:ea typeface="Meiryo UI" panose="020B0604030504040204" pitchFamily="50" charset="-128"/>
            </a:endParaRPr>
          </a:p>
        </p:txBody>
      </p:sp>
      <p:sp>
        <p:nvSpPr>
          <p:cNvPr id="31" name="TextBox 39">
            <a:extLst>
              <a:ext uri="{FF2B5EF4-FFF2-40B4-BE49-F238E27FC236}">
                <a16:creationId xmlns:a16="http://schemas.microsoft.com/office/drawing/2014/main" id="{D1A46959-76D9-8048-4271-17E0918DBCCB}"/>
              </a:ext>
            </a:extLst>
          </p:cNvPr>
          <p:cNvSpPr txBox="1"/>
          <p:nvPr/>
        </p:nvSpPr>
        <p:spPr>
          <a:xfrm>
            <a:off x="533725" y="2955882"/>
            <a:ext cx="1279835" cy="709895"/>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投資回収期間</a:t>
            </a:r>
            <a:endParaRPr kumimoji="1" lang="en-US" sz="1000" dirty="0">
              <a:solidFill>
                <a:schemeClr val="tx1"/>
              </a:solidFill>
              <a:latin typeface="Meiryo UI" panose="020B0604030504040204" pitchFamily="50" charset="-128"/>
              <a:ea typeface="Meiryo UI" panose="020B0604030504040204" pitchFamily="50" charset="-128"/>
            </a:endParaRPr>
          </a:p>
        </p:txBody>
      </p:sp>
      <p:sp>
        <p:nvSpPr>
          <p:cNvPr id="34" name="TextBox 39">
            <a:extLst>
              <a:ext uri="{FF2B5EF4-FFF2-40B4-BE49-F238E27FC236}">
                <a16:creationId xmlns:a16="http://schemas.microsoft.com/office/drawing/2014/main" id="{4ED0A8E4-F76B-65D6-9694-4539AD2FD918}"/>
              </a:ext>
            </a:extLst>
          </p:cNvPr>
          <p:cNvSpPr txBox="1"/>
          <p:nvPr/>
        </p:nvSpPr>
        <p:spPr>
          <a:xfrm>
            <a:off x="1912945" y="2158803"/>
            <a:ext cx="1279835" cy="709895"/>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5" name="TextBox 39">
            <a:extLst>
              <a:ext uri="{FF2B5EF4-FFF2-40B4-BE49-F238E27FC236}">
                <a16:creationId xmlns:a16="http://schemas.microsoft.com/office/drawing/2014/main" id="{639823CF-CBD9-C323-B966-8A186B5971CA}"/>
              </a:ext>
            </a:extLst>
          </p:cNvPr>
          <p:cNvSpPr txBox="1"/>
          <p:nvPr/>
        </p:nvSpPr>
        <p:spPr>
          <a:xfrm>
            <a:off x="1912945" y="2955882"/>
            <a:ext cx="1279835" cy="709895"/>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8BAAB6BF-2287-9BE4-2585-67B8D10F0B96}"/>
              </a:ext>
            </a:extLst>
          </p:cNvPr>
          <p:cNvSpPr txBox="1"/>
          <p:nvPr/>
        </p:nvSpPr>
        <p:spPr>
          <a:xfrm>
            <a:off x="3292165" y="2158803"/>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7" name="TextBox 39">
            <a:extLst>
              <a:ext uri="{FF2B5EF4-FFF2-40B4-BE49-F238E27FC236}">
                <a16:creationId xmlns:a16="http://schemas.microsoft.com/office/drawing/2014/main" id="{4FD128D1-C431-A6C0-6290-E151F4AD01FC}"/>
              </a:ext>
            </a:extLst>
          </p:cNvPr>
          <p:cNvSpPr txBox="1"/>
          <p:nvPr/>
        </p:nvSpPr>
        <p:spPr>
          <a:xfrm>
            <a:off x="3291839" y="2955885"/>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8" name="TextBox 39">
            <a:extLst>
              <a:ext uri="{FF2B5EF4-FFF2-40B4-BE49-F238E27FC236}">
                <a16:creationId xmlns:a16="http://schemas.microsoft.com/office/drawing/2014/main" id="{F359DD82-CAEA-D09C-9508-BD472AB74881}"/>
              </a:ext>
            </a:extLst>
          </p:cNvPr>
          <p:cNvSpPr txBox="1"/>
          <p:nvPr/>
        </p:nvSpPr>
        <p:spPr>
          <a:xfrm>
            <a:off x="4671385" y="2158803"/>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9" name="TextBox 39">
            <a:extLst>
              <a:ext uri="{FF2B5EF4-FFF2-40B4-BE49-F238E27FC236}">
                <a16:creationId xmlns:a16="http://schemas.microsoft.com/office/drawing/2014/main" id="{BA0806C8-5615-721D-E813-E1E9415E6A8E}"/>
              </a:ext>
            </a:extLst>
          </p:cNvPr>
          <p:cNvSpPr txBox="1"/>
          <p:nvPr/>
        </p:nvSpPr>
        <p:spPr>
          <a:xfrm>
            <a:off x="4671385" y="2963504"/>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0" name="TextBox 39">
            <a:extLst>
              <a:ext uri="{FF2B5EF4-FFF2-40B4-BE49-F238E27FC236}">
                <a16:creationId xmlns:a16="http://schemas.microsoft.com/office/drawing/2014/main" id="{B6CCF07B-837B-DA1A-2830-8E4BCCED7B8A}"/>
              </a:ext>
            </a:extLst>
          </p:cNvPr>
          <p:cNvSpPr txBox="1"/>
          <p:nvPr/>
        </p:nvSpPr>
        <p:spPr>
          <a:xfrm>
            <a:off x="533398" y="3741419"/>
            <a:ext cx="5417821" cy="291660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上記数値の導出過程</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108000"/>
            <a:endParaRPr lang="en-US" altLang="ja-JP"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その他の投資判断基準</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41" name="グループ化 40">
            <a:extLst>
              <a:ext uri="{FF2B5EF4-FFF2-40B4-BE49-F238E27FC236}">
                <a16:creationId xmlns:a16="http://schemas.microsoft.com/office/drawing/2014/main" id="{609FD71A-C9D1-966C-81F6-180BF7CD76B9}"/>
              </a:ext>
            </a:extLst>
          </p:cNvPr>
          <p:cNvGrpSpPr/>
          <p:nvPr/>
        </p:nvGrpSpPr>
        <p:grpSpPr>
          <a:xfrm>
            <a:off x="6233669" y="1787539"/>
            <a:ext cx="898651" cy="288000"/>
            <a:chOff x="156000" y="1879963"/>
            <a:chExt cx="5760000" cy="288000"/>
          </a:xfrm>
        </p:grpSpPr>
        <p:sp>
          <p:nvSpPr>
            <p:cNvPr id="42" name="正方形/長方形 41">
              <a:extLst>
                <a:ext uri="{FF2B5EF4-FFF2-40B4-BE49-F238E27FC236}">
                  <a16:creationId xmlns:a16="http://schemas.microsoft.com/office/drawing/2014/main" id="{692C4063-0C5C-7EC2-9A5C-B667E22CB25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観点</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43" name="直線コネクタ 42">
              <a:extLst>
                <a:ext uri="{FF2B5EF4-FFF2-40B4-BE49-F238E27FC236}">
                  <a16:creationId xmlns:a16="http://schemas.microsoft.com/office/drawing/2014/main" id="{650418E5-BA12-3429-99F4-4E3600C2403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4" name="グループ化 43">
            <a:extLst>
              <a:ext uri="{FF2B5EF4-FFF2-40B4-BE49-F238E27FC236}">
                <a16:creationId xmlns:a16="http://schemas.microsoft.com/office/drawing/2014/main" id="{354FEDE2-89A0-2C2C-6114-AAC836F74EB3}"/>
              </a:ext>
            </a:extLst>
          </p:cNvPr>
          <p:cNvGrpSpPr/>
          <p:nvPr/>
        </p:nvGrpSpPr>
        <p:grpSpPr>
          <a:xfrm>
            <a:off x="7231380" y="1787539"/>
            <a:ext cx="4427221" cy="288000"/>
            <a:chOff x="156000" y="1879963"/>
            <a:chExt cx="5760000" cy="288000"/>
          </a:xfrm>
        </p:grpSpPr>
        <p:sp>
          <p:nvSpPr>
            <p:cNvPr id="45" name="正方形/長方形 44">
              <a:extLst>
                <a:ext uri="{FF2B5EF4-FFF2-40B4-BE49-F238E27FC236}">
                  <a16:creationId xmlns:a16="http://schemas.microsoft.com/office/drawing/2014/main" id="{E7A2EAC6-0810-0128-B2D2-BEEBDA917F3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補助金なしでは事業実施が困難となる理由・リスク</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46" name="直線コネクタ 45">
              <a:extLst>
                <a:ext uri="{FF2B5EF4-FFF2-40B4-BE49-F238E27FC236}">
                  <a16:creationId xmlns:a16="http://schemas.microsoft.com/office/drawing/2014/main" id="{17317AD5-777E-4C1F-BD2B-AA015D08949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7" name="正方形/長方形 46">
            <a:extLst>
              <a:ext uri="{FF2B5EF4-FFF2-40B4-BE49-F238E27FC236}">
                <a16:creationId xmlns:a16="http://schemas.microsoft.com/office/drawing/2014/main" id="{482AAA91-E2FF-25F4-DD36-13CC55F57BFC}"/>
              </a:ext>
            </a:extLst>
          </p:cNvPr>
          <p:cNvSpPr/>
          <p:nvPr/>
        </p:nvSpPr>
        <p:spPr>
          <a:xfrm>
            <a:off x="6233669" y="2164080"/>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経済面</a:t>
            </a:r>
          </a:p>
        </p:txBody>
      </p:sp>
      <p:sp>
        <p:nvSpPr>
          <p:cNvPr id="51" name="正方形/長方形 50">
            <a:extLst>
              <a:ext uri="{FF2B5EF4-FFF2-40B4-BE49-F238E27FC236}">
                <a16:creationId xmlns:a16="http://schemas.microsoft.com/office/drawing/2014/main" id="{016F69EE-3CEA-BEB5-703F-F1046BB33AB5}"/>
              </a:ext>
            </a:extLst>
          </p:cNvPr>
          <p:cNvSpPr/>
          <p:nvPr/>
        </p:nvSpPr>
        <p:spPr>
          <a:xfrm>
            <a:off x="6240783" y="3690268"/>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技術面</a:t>
            </a:r>
          </a:p>
        </p:txBody>
      </p:sp>
      <p:sp>
        <p:nvSpPr>
          <p:cNvPr id="52" name="正方形/長方形 51">
            <a:extLst>
              <a:ext uri="{FF2B5EF4-FFF2-40B4-BE49-F238E27FC236}">
                <a16:creationId xmlns:a16="http://schemas.microsoft.com/office/drawing/2014/main" id="{3D7503EB-AF3F-DFAE-17BF-366FA6907975}"/>
              </a:ext>
            </a:extLst>
          </p:cNvPr>
          <p:cNvSpPr/>
          <p:nvPr/>
        </p:nvSpPr>
        <p:spPr>
          <a:xfrm>
            <a:off x="6240783" y="5216457"/>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その他</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予見性等</a:t>
            </a:r>
          </a:p>
        </p:txBody>
      </p:sp>
      <p:sp>
        <p:nvSpPr>
          <p:cNvPr id="53" name="TextBox 39">
            <a:extLst>
              <a:ext uri="{FF2B5EF4-FFF2-40B4-BE49-F238E27FC236}">
                <a16:creationId xmlns:a16="http://schemas.microsoft.com/office/drawing/2014/main" id="{08BA9744-715B-6A7F-EA20-EFC2DF8F3846}"/>
              </a:ext>
            </a:extLst>
          </p:cNvPr>
          <p:cNvSpPr txBox="1"/>
          <p:nvPr/>
        </p:nvSpPr>
        <p:spPr>
          <a:xfrm>
            <a:off x="7231379" y="2164079"/>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4" name="TextBox 39">
            <a:extLst>
              <a:ext uri="{FF2B5EF4-FFF2-40B4-BE49-F238E27FC236}">
                <a16:creationId xmlns:a16="http://schemas.microsoft.com/office/drawing/2014/main" id="{4E212374-F224-47A6-9144-CD8527E7F0CF}"/>
              </a:ext>
            </a:extLst>
          </p:cNvPr>
          <p:cNvSpPr txBox="1"/>
          <p:nvPr/>
        </p:nvSpPr>
        <p:spPr>
          <a:xfrm>
            <a:off x="7231379" y="3689546"/>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5" name="TextBox 39">
            <a:extLst>
              <a:ext uri="{FF2B5EF4-FFF2-40B4-BE49-F238E27FC236}">
                <a16:creationId xmlns:a16="http://schemas.microsoft.com/office/drawing/2014/main" id="{7B2CC885-A372-9BF5-6878-C1DEEF2F8F53}"/>
              </a:ext>
            </a:extLst>
          </p:cNvPr>
          <p:cNvSpPr txBox="1"/>
          <p:nvPr/>
        </p:nvSpPr>
        <p:spPr>
          <a:xfrm>
            <a:off x="7231379" y="5215013"/>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7" name="Title 1">
            <a:extLst>
              <a:ext uri="{FF2B5EF4-FFF2-40B4-BE49-F238E27FC236}">
                <a16:creationId xmlns:a16="http://schemas.microsoft.com/office/drawing/2014/main" id="{D6CF87E8-1CEC-FDE4-AA68-FAF35F2E2E28}"/>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投資判断基準と事業実施に補助金が必要である理由</a:t>
            </a:r>
            <a:endParaRPr kumimoji="1" lang="en-US" altLang="ja-JP" dirty="0">
              <a:solidFill>
                <a:schemeClr val="tx1"/>
              </a:solidFill>
            </a:endParaRPr>
          </a:p>
        </p:txBody>
      </p:sp>
      <p:sp>
        <p:nvSpPr>
          <p:cNvPr id="56" name="正方形/長方形 55">
            <a:extLst>
              <a:ext uri="{FF2B5EF4-FFF2-40B4-BE49-F238E27FC236}">
                <a16:creationId xmlns:a16="http://schemas.microsoft.com/office/drawing/2014/main" id="{95F0D1B0-F18C-46C5-C160-0111D9DBDCC0}"/>
              </a:ext>
            </a:extLst>
          </p:cNvPr>
          <p:cNvSpPr/>
          <p:nvPr/>
        </p:nvSpPr>
        <p:spPr>
          <a:xfrm>
            <a:off x="2161954" y="911855"/>
            <a:ext cx="7868093" cy="5387574"/>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投資判断基準</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→以下に注意して記載すること。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設備投資計画が補助を前提としない場合には、投資計画の</a:t>
            </a: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internal rate of return</a:t>
            </a:r>
            <a:r>
              <a:rPr lang="ja-JP" altLang="en-US" sz="1400" dirty="0">
                <a:solidFill>
                  <a:srgbClr val="FF0000"/>
                </a:solidFill>
                <a:latin typeface="Meiryo UI" panose="020B0604030504040204" pitchFamily="50" charset="-128"/>
                <a:ea typeface="Meiryo UI" panose="020B0604030504040204" pitchFamily="50" charset="-128"/>
              </a:rPr>
              <a:t>：内部収益率）や投資回収期間が投資判断に至る水準には達しないが、補助対象となることで</a:t>
            </a: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及び投資回収期間が投資判断に至る水準に達する計画であるなど、民間企業のみでは経済性の確保が困難な計画となっていることを示すこと。</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、投資回収期間については、導出過程の概略、前提等を記載すること。詳細については、後段の「その他」スライドに記載すること（</a:t>
            </a:r>
            <a:r>
              <a:rPr lang="en-US" altLang="ja-JP" sz="1400" dirty="0">
                <a:solidFill>
                  <a:srgbClr val="FF0000"/>
                </a:solidFill>
                <a:latin typeface="Meiryo UI" panose="020B0604030504040204" pitchFamily="50" charset="-128"/>
                <a:ea typeface="Meiryo UI" panose="020B0604030504040204" pitchFamily="50" charset="-128"/>
              </a:rPr>
              <a:t>Excel</a:t>
            </a:r>
            <a:r>
              <a:rPr lang="ja-JP" altLang="en-US" sz="1400" dirty="0">
                <a:solidFill>
                  <a:srgbClr val="FF0000"/>
                </a:solidFill>
                <a:latin typeface="Meiryo UI" panose="020B0604030504040204" pitchFamily="50" charset="-128"/>
                <a:ea typeface="Meiryo UI" panose="020B0604030504040204" pitchFamily="50" charset="-128"/>
              </a:rPr>
              <a:t>等の計算ファイルを追加資料として添付する形でも差し支えない。その場合は本資料内に参照ファイル名、シート名等を明記すること）。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や投資回収期間以外に、自社の投資判断において重視している基準があれば、その基準の補助がない場合／ある場合の数値を後段の「その他」スライドに記載すること。</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（その場合も、本項の項目は可能な限り埋めること。記載がない場合は評価ができない場合がある）</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数値導出における「事業の範囲」については、各応募者にて合理的な範囲で設定すること。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補助金なしで事業実施が困難な理由</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→以下に注意して記載すること。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提案内容が補助を前提としない場合には、経済面や技術面、その他予見性等の観点から事業実施判断に至る水準には達しないが、</a:t>
            </a:r>
            <a:r>
              <a:rPr lang="ja-JP" altLang="en-US" sz="1400" dirty="0">
                <a:solidFill>
                  <a:srgbClr val="FF0000"/>
                </a:solidFill>
                <a:latin typeface="Meiryo UI" panose="020B0604030504040204" pitchFamily="50" charset="-128"/>
                <a:ea typeface="Meiryo UI" panose="020B0604030504040204" pitchFamily="50" charset="-128"/>
              </a:rPr>
              <a:t>補助対象となることでそれらのリスクが解消されることの論理的な説明など、</a:t>
            </a:r>
            <a:r>
              <a:rPr kumimoji="1" lang="ja-JP" altLang="en-US" sz="1400" dirty="0">
                <a:solidFill>
                  <a:srgbClr val="FF0000"/>
                </a:solidFill>
                <a:latin typeface="Meiryo UI" panose="020B0604030504040204" pitchFamily="50" charset="-128"/>
                <a:ea typeface="Meiryo UI" panose="020B0604030504040204" pitchFamily="50" charset="-128"/>
              </a:rPr>
              <a:t>補助の前提が必要である根拠を記載すること。</a:t>
            </a:r>
            <a:br>
              <a:rPr kumimoji="1" lang="en-US" altLang="ja-JP" sz="1400" dirty="0">
                <a:solidFill>
                  <a:srgbClr val="FF0000"/>
                </a:solidFill>
                <a:latin typeface="Meiryo UI" panose="020B0604030504040204" pitchFamily="50" charset="-128"/>
                <a:ea typeface="Meiryo UI" panose="020B0604030504040204" pitchFamily="50" charset="-128"/>
              </a:rPr>
            </a:br>
            <a:endParaRPr kumimoji="1"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963268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3B18FB5-5C26-A89E-FC34-E0338884256F}"/>
              </a:ext>
            </a:extLst>
          </p:cNvPr>
          <p:cNvSpPr txBox="1"/>
          <p:nvPr/>
        </p:nvSpPr>
        <p:spPr>
          <a:xfrm>
            <a:off x="1503725" y="1460384"/>
            <a:ext cx="6595245" cy="4441922"/>
          </a:xfrm>
          <a:prstGeom prst="rect">
            <a:avLst/>
          </a:prstGeom>
          <a:noFill/>
        </p:spPr>
        <p:txBody>
          <a:bodyPr wrap="square" rtlCol="0">
            <a:spAutoFit/>
          </a:bodyPr>
          <a:lstStyle/>
          <a:p>
            <a:pPr>
              <a:lnSpc>
                <a:spcPct val="200000"/>
              </a:lnSpc>
            </a:pPr>
            <a:r>
              <a:rPr kumimoji="1" lang="ja-JP" altLang="en-US" sz="1600" dirty="0">
                <a:latin typeface="Meiryo UI" panose="020B0604030504040204" pitchFamily="50" charset="-128"/>
                <a:ea typeface="Meiryo UI" panose="020B0604030504040204" pitchFamily="50" charset="-128"/>
              </a:rPr>
              <a:t>（１）間接補助事業の実施内容及び方法</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（２）実施体制</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（３）実施スケジュール</a:t>
            </a:r>
            <a:endParaRPr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（４）補助金見込額等</a:t>
            </a:r>
            <a:endParaRPr lang="en-US" altLang="ja-JP" sz="1600" dirty="0">
              <a:latin typeface="Meiryo UI" panose="020B0604030504040204" pitchFamily="50" charset="-128"/>
              <a:ea typeface="Meiryo UI" panose="020B0604030504040204" pitchFamily="50" charset="-128"/>
            </a:endParaRPr>
          </a:p>
          <a:p>
            <a:pPr>
              <a:lnSpc>
                <a:spcPct val="200000"/>
              </a:lnSpc>
            </a:pP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（１）次世代革新炉建設に向けた取組及び事業計画</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（２）原子力産業における人的・物質的投資の拡大への貢献</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（３）経営層のコミットメント</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（４）民間企業のみでは投資判断が困難な事業であることに関する説明</a:t>
            </a:r>
            <a:endParaRPr lang="en-US" altLang="ja-JP"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D5906EB-4B36-189A-A92A-A67C6A10D8C7}"/>
              </a:ext>
            </a:extLst>
          </p:cNvPr>
          <p:cNvSpPr/>
          <p:nvPr/>
        </p:nvSpPr>
        <p:spPr bwMode="gray">
          <a:xfrm>
            <a:off x="1189691" y="118338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a:solidFill>
                  <a:schemeClr val="bg1"/>
                </a:solidFill>
                <a:latin typeface="Meiryo UI" panose="020B0604030504040204" pitchFamily="50" charset="-128"/>
                <a:ea typeface="Meiryo UI" panose="020B0604030504040204" pitchFamily="50" charset="-128"/>
              </a:rPr>
              <a:t>１．間接補助事業の目的及び内容</a:t>
            </a:r>
          </a:p>
        </p:txBody>
      </p:sp>
      <p:sp>
        <p:nvSpPr>
          <p:cNvPr id="7" name="正方形/長方形 6">
            <a:extLst>
              <a:ext uri="{FF2B5EF4-FFF2-40B4-BE49-F238E27FC236}">
                <a16:creationId xmlns:a16="http://schemas.microsoft.com/office/drawing/2014/main" id="{DAC18016-F67D-B27D-A62C-75F3F395EBAA}"/>
              </a:ext>
            </a:extLst>
          </p:cNvPr>
          <p:cNvSpPr/>
          <p:nvPr/>
        </p:nvSpPr>
        <p:spPr bwMode="gray">
          <a:xfrm>
            <a:off x="1189691" y="368134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dirty="0">
                <a:solidFill>
                  <a:schemeClr val="bg1"/>
                </a:solidFill>
                <a:latin typeface="Meiryo UI" panose="020B0604030504040204" pitchFamily="50" charset="-128"/>
                <a:ea typeface="Meiryo UI" panose="020B0604030504040204" pitchFamily="50" charset="-128"/>
              </a:rPr>
              <a:t>２．産業競争力強化への貢献・実用化に関する内容</a:t>
            </a:r>
          </a:p>
        </p:txBody>
      </p:sp>
      <p:sp>
        <p:nvSpPr>
          <p:cNvPr id="9" name="正方形/長方形 8">
            <a:extLst>
              <a:ext uri="{FF2B5EF4-FFF2-40B4-BE49-F238E27FC236}">
                <a16:creationId xmlns:a16="http://schemas.microsoft.com/office/drawing/2014/main" id="{13FFFD29-3F90-AC14-72FF-B9B4B4F08896}"/>
              </a:ext>
            </a:extLst>
          </p:cNvPr>
          <p:cNvSpPr/>
          <p:nvPr/>
        </p:nvSpPr>
        <p:spPr>
          <a:xfrm>
            <a:off x="5765084" y="104063"/>
            <a:ext cx="6143832" cy="3577282"/>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各ページで示しているフォーマットは変更せず、そのまま記載すること。なお、枠のサイズ変更、不要な枠の削除等軽微な変更については問題ない。</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フォーマットのみでは十分に記載できない場合は、参考資料としてスライドを追加してよい。ただし、どの項目に対応する資料かが分かるよう明記すること。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各項目について複数ページに渡って記載する必要がある場合は、</a:t>
            </a:r>
            <a:r>
              <a:rPr kumimoji="1" lang="ja-JP" altLang="en-US" sz="1400" dirty="0">
                <a:solidFill>
                  <a:srgbClr val="FF0000"/>
                </a:solidFill>
                <a:latin typeface="Meiryo UI" panose="020B0604030504040204" pitchFamily="50" charset="-128"/>
                <a:ea typeface="Meiryo UI" panose="020B0604030504040204" pitchFamily="50" charset="-128"/>
              </a:rPr>
              <a:t>適宜スライドを増やして記載</a:t>
            </a:r>
            <a:r>
              <a:rPr kumimoji="1" lang="ja-JP" altLang="en-US" sz="1400" dirty="0">
                <a:solidFill>
                  <a:schemeClr val="tx1"/>
                </a:solidFill>
                <a:latin typeface="Meiryo UI" panose="020B0604030504040204" pitchFamily="50" charset="-128"/>
                <a:ea typeface="Meiryo UI" panose="020B0604030504040204" pitchFamily="50" charset="-128"/>
              </a:rPr>
              <a:t>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本資料外で参考資料を添付する場合</a:t>
            </a:r>
            <a:r>
              <a:rPr lang="ja-JP" altLang="en-US" sz="1400" dirty="0">
                <a:solidFill>
                  <a:schemeClr val="tx1"/>
                </a:solidFill>
                <a:latin typeface="Meiryo UI" panose="020B0604030504040204" pitchFamily="50" charset="-128"/>
                <a:ea typeface="Meiryo UI" panose="020B0604030504040204" pitchFamily="50" charset="-128"/>
              </a:rPr>
              <a:t>は「</a:t>
            </a:r>
            <a:r>
              <a:rPr lang="zh-TW" altLang="en-US" sz="1400" dirty="0">
                <a:solidFill>
                  <a:schemeClr val="tx1"/>
                </a:solidFill>
                <a:latin typeface="Meiryo UI" panose="020B0604030504040204" pitchFamily="50" charset="-128"/>
                <a:ea typeface="Meiryo UI" panose="020B0604030504040204" pitchFamily="50" charset="-128"/>
              </a:rPr>
              <a:t>様式</a:t>
            </a:r>
            <a:r>
              <a:rPr lang="en-US" altLang="zh-TW" sz="1400" dirty="0">
                <a:solidFill>
                  <a:schemeClr val="tx1"/>
                </a:solidFill>
                <a:latin typeface="Meiryo UI" panose="020B0604030504040204" pitchFamily="50" charset="-128"/>
                <a:ea typeface="Meiryo UI" panose="020B0604030504040204" pitchFamily="50" charset="-128"/>
              </a:rPr>
              <a:t>2</a:t>
            </a:r>
            <a:r>
              <a:rPr lang="ja-JP" altLang="en-US" sz="1400" dirty="0">
                <a:solidFill>
                  <a:schemeClr val="tx1"/>
                </a:solidFill>
                <a:latin typeface="Meiryo UI" panose="020B0604030504040204" pitchFamily="50" charset="-128"/>
                <a:ea typeface="Meiryo UI" panose="020B0604030504040204" pitchFamily="50" charset="-128"/>
              </a:rPr>
              <a:t>追加〇</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幹事企業名</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事業名</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任意」</a:t>
            </a:r>
            <a:r>
              <a:rPr lang="ja-JP" altLang="en-US" sz="1400" dirty="0">
                <a:solidFill>
                  <a:schemeClr val="tx1"/>
                </a:solidFill>
                <a:latin typeface="Meiryo UI" panose="020B0604030504040204" pitchFamily="50" charset="-128"/>
                <a:ea typeface="Meiryo UI" panose="020B0604030504040204" pitchFamily="50" charset="-128"/>
              </a:rPr>
              <a:t>というタイトルとし、本資料内の適切な個所に参照先を示すこと。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引用データ等の記載は、その出典を明記すること。</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応募にあたっては、</a:t>
            </a:r>
            <a:r>
              <a:rPr kumimoji="1" lang="ja-JP" altLang="en-US" sz="1400" dirty="0">
                <a:solidFill>
                  <a:srgbClr val="FF0000"/>
                </a:solidFill>
                <a:latin typeface="Meiryo UI" panose="020B0604030504040204" pitchFamily="50" charset="-128"/>
                <a:ea typeface="Meiryo UI" panose="020B0604030504040204" pitchFamily="50" charset="-128"/>
              </a:rPr>
              <a:t>チェックシート・</a:t>
            </a:r>
            <a:r>
              <a:rPr lang="ja-JP" altLang="en-US" sz="1400" dirty="0">
                <a:solidFill>
                  <a:srgbClr val="FF0000"/>
                </a:solidFill>
                <a:latin typeface="Meiryo UI" panose="020B0604030504040204" pitchFamily="50" charset="-128"/>
                <a:ea typeface="Meiryo UI" panose="020B0604030504040204" pitchFamily="50" charset="-128"/>
              </a:rPr>
              <a:t>募集</a:t>
            </a:r>
            <a:r>
              <a:rPr kumimoji="1" lang="ja-JP" altLang="en-US" sz="1400" dirty="0">
                <a:solidFill>
                  <a:srgbClr val="FF0000"/>
                </a:solidFill>
                <a:latin typeface="Meiryo UI" panose="020B0604030504040204" pitchFamily="50" charset="-128"/>
                <a:ea typeface="Meiryo UI" panose="020B0604030504040204" pitchFamily="50" charset="-128"/>
              </a:rPr>
              <a:t>要領等</a:t>
            </a:r>
            <a:r>
              <a:rPr kumimoji="1" lang="ja-JP" altLang="en-US" sz="1400" dirty="0">
                <a:solidFill>
                  <a:schemeClr val="tx1"/>
                </a:solidFill>
                <a:latin typeface="Meiryo UI" panose="020B0604030504040204" pitchFamily="50" charset="-128"/>
                <a:ea typeface="Meiryo UI" panose="020B0604030504040204" pitchFamily="50" charset="-128"/>
              </a:rPr>
              <a:t>を必ず確認すること。</a:t>
            </a:r>
            <a:br>
              <a:rPr kumimoji="1" lang="ja-JP" altLang="en-US"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審査の結果、採択され、間接補助事業を実施するには、これらの内容に同意いただくことが必要となる。</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各ページにおける記載ガイド</a:t>
            </a:r>
            <a:r>
              <a:rPr lang="ja-JP" altLang="en-US" sz="1400" dirty="0">
                <a:solidFill>
                  <a:schemeClr val="tx1"/>
                </a:solidFill>
                <a:latin typeface="Meiryo UI" panose="020B0604030504040204" pitchFamily="50" charset="-128"/>
                <a:ea typeface="Meiryo UI" panose="020B0604030504040204" pitchFamily="50" charset="-128"/>
              </a:rPr>
              <a:t>の指示内容</a:t>
            </a:r>
            <a:r>
              <a:rPr kumimoji="1" lang="ja-JP" altLang="en-US" sz="1400" dirty="0">
                <a:solidFill>
                  <a:schemeClr val="tx1"/>
                </a:solidFill>
                <a:latin typeface="Meiryo UI" panose="020B0604030504040204" pitchFamily="50" charset="-128"/>
                <a:ea typeface="Meiryo UI" panose="020B0604030504040204" pitchFamily="50" charset="-128"/>
              </a:rPr>
              <a:t>について十分な言及がない場合は、審査</a:t>
            </a:r>
            <a:r>
              <a:rPr lang="ja-JP" altLang="en-US" sz="1400" dirty="0">
                <a:solidFill>
                  <a:schemeClr val="tx1"/>
                </a:solidFill>
                <a:latin typeface="Meiryo UI" panose="020B0604030504040204" pitchFamily="50" charset="-128"/>
                <a:ea typeface="Meiryo UI" panose="020B0604030504040204" pitchFamily="50" charset="-128"/>
              </a:rPr>
              <a:t>時に</a:t>
            </a:r>
            <a:r>
              <a:rPr kumimoji="1" lang="ja-JP" altLang="en-US" sz="1400" dirty="0">
                <a:solidFill>
                  <a:schemeClr val="tx1"/>
                </a:solidFill>
                <a:latin typeface="Meiryo UI" panose="020B0604030504040204" pitchFamily="50" charset="-128"/>
                <a:ea typeface="Meiryo UI" panose="020B0604030504040204" pitchFamily="50" charset="-128"/>
              </a:rPr>
              <a:t>十分に評価されない可能性があるため留意すること。</a:t>
            </a: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提出時は各ページのガイド及び本参考ページを削除</a:t>
            </a:r>
            <a:r>
              <a:rPr lang="ja-JP" altLang="en-US" sz="1400" dirty="0">
                <a:solidFill>
                  <a:srgbClr val="FF0000"/>
                </a:solidFill>
                <a:latin typeface="Meiryo UI" panose="020B0604030504040204" pitchFamily="50" charset="-128"/>
                <a:ea typeface="Meiryo UI" panose="020B0604030504040204" pitchFamily="50" charset="-128"/>
              </a:rPr>
              <a:t>すること</a:t>
            </a:r>
            <a:r>
              <a:rPr kumimoji="1" lang="ja-JP" altLang="en-US"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2" name="Title 1">
            <a:extLst>
              <a:ext uri="{FF2B5EF4-FFF2-40B4-BE49-F238E27FC236}">
                <a16:creationId xmlns:a16="http://schemas.microsoft.com/office/drawing/2014/main" id="{5589B9E0-DBD6-A5C5-C37A-53806A0BF7E1}"/>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rgbClr val="FF0000"/>
                </a:solidFill>
              </a:rPr>
              <a:t>（参考）提案書の構成</a:t>
            </a: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521EC-86FF-0131-DDE6-2AEC7B44250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2F62D80-6AF7-DA61-C7EA-2C1306CF85CB}"/>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（４）民間企業のみでは投資判断が困難な事業であることに関する説明</a:t>
            </a:r>
          </a:p>
        </p:txBody>
      </p:sp>
      <p:sp>
        <p:nvSpPr>
          <p:cNvPr id="20" name="Title 1">
            <a:extLst>
              <a:ext uri="{FF2B5EF4-FFF2-40B4-BE49-F238E27FC236}">
                <a16:creationId xmlns:a16="http://schemas.microsoft.com/office/drawing/2014/main" id="{DC77B00E-6314-BB99-50E9-4115CF0D59FC}"/>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②その他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4A3A5495-4C36-8AAF-94D8-2B740F20A7C8}"/>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2137E751-FE6A-8C39-52A8-E70AC53C4830}"/>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（４）民間企業のみでは投資判断が困難な事業であることに関する説明について、前段の詳細や補足は本頁に記載すること。その際、関連する他のスライドに本頁への参照先（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54729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tabLst>
                <a:tab pos="2336800" algn="l"/>
              </a:tabLst>
            </a:pPr>
            <a:r>
              <a:rPr lang="ja-JP" altLang="en-US" sz="4000" dirty="0">
                <a:solidFill>
                  <a:schemeClr val="tx1"/>
                </a:solidFill>
                <a:latin typeface="Meiryo UI" panose="020B0604030504040204" pitchFamily="50" charset="-128"/>
                <a:ea typeface="Meiryo UI" panose="020B0604030504040204" pitchFamily="50" charset="-128"/>
              </a:rPr>
              <a:t>１．間接補助事業の実施内容及び方法</a:t>
            </a: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Tree>
    <p:custDataLst>
      <p:tags r:id="rId1"/>
    </p:custDataLst>
    <p:extLst>
      <p:ext uri="{BB962C8B-B14F-4D97-AF65-F5344CB8AC3E}">
        <p14:creationId xmlns:p14="http://schemas.microsoft.com/office/powerpoint/2010/main" val="296415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8F036-6676-6EA0-645F-B7F78DF8AC42}"/>
            </a:ext>
          </a:extLst>
        </p:cNvPr>
        <p:cNvGrpSpPr/>
        <p:nvPr/>
      </p:nvGrpSpPr>
      <p:grpSpPr>
        <a:xfrm>
          <a:off x="0" y="0"/>
          <a:ext cx="0" cy="0"/>
          <a:chOff x="0" y="0"/>
          <a:chExt cx="0" cy="0"/>
        </a:xfrm>
      </p:grpSpPr>
      <p:sp>
        <p:nvSpPr>
          <p:cNvPr id="4" name="TextBox 39">
            <a:extLst>
              <a:ext uri="{FF2B5EF4-FFF2-40B4-BE49-F238E27FC236}">
                <a16:creationId xmlns:a16="http://schemas.microsoft.com/office/drawing/2014/main" id="{699488D8-3D25-EC1C-4764-D003CA698046}"/>
              </a:ext>
            </a:extLst>
          </p:cNvPr>
          <p:cNvSpPr txBox="1"/>
          <p:nvPr/>
        </p:nvSpPr>
        <p:spPr>
          <a:xfrm>
            <a:off x="244272" y="4875449"/>
            <a:ext cx="5388960" cy="1689825"/>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技術項目</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7" name="Title 1">
            <a:extLst>
              <a:ext uri="{FF2B5EF4-FFF2-40B4-BE49-F238E27FC236}">
                <a16:creationId xmlns:a16="http://schemas.microsoft.com/office/drawing/2014/main" id="{46D9EABA-E7E0-CE75-3E37-CF564121C10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kumimoji="1" lang="en-US" altLang="ja-JP" sz="2000" dirty="0">
              <a:solidFill>
                <a:schemeClr val="tx1">
                  <a:lumMod val="50000"/>
                  <a:lumOff val="50000"/>
                </a:schemeClr>
              </a:solidFill>
            </a:endParaRPr>
          </a:p>
        </p:txBody>
      </p:sp>
      <p:sp>
        <p:nvSpPr>
          <p:cNvPr id="8" name="正方形/長方形 7">
            <a:extLst>
              <a:ext uri="{FF2B5EF4-FFF2-40B4-BE49-F238E27FC236}">
                <a16:creationId xmlns:a16="http://schemas.microsoft.com/office/drawing/2014/main" id="{03F666CA-DE6A-1D1B-D6CF-5147ECF08A8E}"/>
              </a:ext>
            </a:extLst>
          </p:cNvPr>
          <p:cNvSpPr/>
          <p:nvPr/>
        </p:nvSpPr>
        <p:spPr>
          <a:xfrm>
            <a:off x="245316" y="1079650"/>
            <a:ext cx="5393487"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間接補助事業の実施目的</a:t>
            </a:r>
          </a:p>
        </p:txBody>
      </p:sp>
      <p:cxnSp>
        <p:nvCxnSpPr>
          <p:cNvPr id="18" name="直線コネクタ 17">
            <a:extLst>
              <a:ext uri="{FF2B5EF4-FFF2-40B4-BE49-F238E27FC236}">
                <a16:creationId xmlns:a16="http://schemas.microsoft.com/office/drawing/2014/main" id="{57C933E6-A9C5-19BA-5217-1D9ADA71E231}"/>
              </a:ext>
            </a:extLst>
          </p:cNvPr>
          <p:cNvCxnSpPr>
            <a:cxnSpLocks/>
          </p:cNvCxnSpPr>
          <p:nvPr/>
        </p:nvCxnSpPr>
        <p:spPr>
          <a:xfrm>
            <a:off x="245315" y="1380814"/>
            <a:ext cx="5393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BC6D4911-B34E-D8DE-4CAE-0DDBEB931140}"/>
              </a:ext>
            </a:extLst>
          </p:cNvPr>
          <p:cNvSpPr/>
          <p:nvPr/>
        </p:nvSpPr>
        <p:spPr>
          <a:xfrm>
            <a:off x="195944" y="3727821"/>
            <a:ext cx="5393487"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間接補助事業の実施内容</a:t>
            </a:r>
          </a:p>
        </p:txBody>
      </p:sp>
      <p:cxnSp>
        <p:nvCxnSpPr>
          <p:cNvPr id="21" name="直線コネクタ 20">
            <a:extLst>
              <a:ext uri="{FF2B5EF4-FFF2-40B4-BE49-F238E27FC236}">
                <a16:creationId xmlns:a16="http://schemas.microsoft.com/office/drawing/2014/main" id="{9B29BB0B-3124-A928-70DF-CAB336523485}"/>
              </a:ext>
            </a:extLst>
          </p:cNvPr>
          <p:cNvCxnSpPr>
            <a:cxnSpLocks/>
          </p:cNvCxnSpPr>
          <p:nvPr/>
        </p:nvCxnSpPr>
        <p:spPr>
          <a:xfrm>
            <a:off x="195943" y="4028985"/>
            <a:ext cx="54372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2" name="表 21">
            <a:extLst>
              <a:ext uri="{FF2B5EF4-FFF2-40B4-BE49-F238E27FC236}">
                <a16:creationId xmlns:a16="http://schemas.microsoft.com/office/drawing/2014/main" id="{0090DDAF-7AD5-7565-00C2-D616C9E09DA9}"/>
              </a:ext>
            </a:extLst>
          </p:cNvPr>
          <p:cNvGraphicFramePr>
            <a:graphicFrameLocks noGrp="1"/>
          </p:cNvGraphicFramePr>
          <p:nvPr>
            <p:extLst>
              <p:ext uri="{D42A27DB-BD31-4B8C-83A1-F6EECF244321}">
                <p14:modId xmlns:p14="http://schemas.microsoft.com/office/powerpoint/2010/main" val="1846668443"/>
              </p:ext>
            </p:extLst>
          </p:nvPr>
        </p:nvGraphicFramePr>
        <p:xfrm>
          <a:off x="245315" y="4154101"/>
          <a:ext cx="5393487" cy="609600"/>
        </p:xfrm>
        <a:graphic>
          <a:graphicData uri="http://schemas.openxmlformats.org/drawingml/2006/table">
            <a:tbl>
              <a:tblPr firstRow="1" bandRow="1">
                <a:tableStyleId>{5C22544A-7EE6-4342-B048-85BDC9FD1C3A}</a:tableStyleId>
              </a:tblPr>
              <a:tblGrid>
                <a:gridCol w="4996241">
                  <a:extLst>
                    <a:ext uri="{9D8B030D-6E8A-4147-A177-3AD203B41FA5}">
                      <a16:colId xmlns:a16="http://schemas.microsoft.com/office/drawing/2014/main" val="883805390"/>
                    </a:ext>
                  </a:extLst>
                </a:gridCol>
                <a:gridCol w="397246">
                  <a:extLst>
                    <a:ext uri="{9D8B030D-6E8A-4147-A177-3AD203B41FA5}">
                      <a16:colId xmlns:a16="http://schemas.microsoft.com/office/drawing/2014/main" val="1618350438"/>
                    </a:ext>
                  </a:extLst>
                </a:gridCol>
              </a:tblGrid>
              <a:tr h="163757">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①次世代革新炉の技術開発</a:t>
                      </a:r>
                    </a:p>
                  </a:txBody>
                  <a:tcPr>
                    <a:lnL w="12700" cap="flat" cmpd="sng" algn="ctr">
                      <a:solidFill>
                        <a:schemeClr val="bg1">
                          <a:lumMod val="65000"/>
                        </a:schemeClr>
                      </a:solid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a:t>
                      </a:r>
                    </a:p>
                  </a:txBody>
                  <a:tcPr>
                    <a:lnL w="12700" cmpd="sng">
                      <a:noFill/>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2638376"/>
                  </a:ext>
                </a:extLst>
              </a:tr>
              <a:tr h="163757">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②次世代革新炉の開発・建設に向けた原子力産業基盤強化</a:t>
                      </a:r>
                    </a:p>
                  </a:txBody>
                  <a:tcPr>
                    <a:lnL w="12700" cap="flat" cmpd="sng" algn="ctr">
                      <a:solidFill>
                        <a:schemeClr val="bg1">
                          <a:lumMod val="65000"/>
                        </a:schemeClr>
                      </a:solid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a:t>
                      </a:r>
                    </a:p>
                  </a:txBody>
                  <a:tcPr>
                    <a:lnL w="12700" cmpd="sng">
                      <a:noFill/>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7586749"/>
                  </a:ext>
                </a:extLst>
              </a:tr>
            </a:tbl>
          </a:graphicData>
        </a:graphic>
      </p:graphicFrame>
      <p:sp>
        <p:nvSpPr>
          <p:cNvPr id="32" name="正方形/長方形 31">
            <a:extLst>
              <a:ext uri="{FF2B5EF4-FFF2-40B4-BE49-F238E27FC236}">
                <a16:creationId xmlns:a16="http://schemas.microsoft.com/office/drawing/2014/main" id="{72E6A159-8E99-ECCD-09EB-45F8EE99B3D4}"/>
              </a:ext>
            </a:extLst>
          </p:cNvPr>
          <p:cNvSpPr/>
          <p:nvPr/>
        </p:nvSpPr>
        <p:spPr>
          <a:xfrm>
            <a:off x="5998026" y="1079650"/>
            <a:ext cx="5916000"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間接補助事業の実施方法</a:t>
            </a:r>
          </a:p>
        </p:txBody>
      </p:sp>
      <p:cxnSp>
        <p:nvCxnSpPr>
          <p:cNvPr id="33" name="直線コネクタ 32">
            <a:extLst>
              <a:ext uri="{FF2B5EF4-FFF2-40B4-BE49-F238E27FC236}">
                <a16:creationId xmlns:a16="http://schemas.microsoft.com/office/drawing/2014/main" id="{2D3BF7FF-2AE8-CC31-04EE-732D656EC034}"/>
              </a:ext>
            </a:extLst>
          </p:cNvPr>
          <p:cNvCxnSpPr>
            <a:cxnSpLocks/>
          </p:cNvCxnSpPr>
          <p:nvPr/>
        </p:nvCxnSpPr>
        <p:spPr>
          <a:xfrm>
            <a:off x="5998025" y="1380814"/>
            <a:ext cx="591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39">
            <a:extLst>
              <a:ext uri="{FF2B5EF4-FFF2-40B4-BE49-F238E27FC236}">
                <a16:creationId xmlns:a16="http://schemas.microsoft.com/office/drawing/2014/main" id="{19B44C59-2B58-C1EC-203B-C3F0E02F187A}"/>
              </a:ext>
            </a:extLst>
          </p:cNvPr>
          <p:cNvSpPr txBox="1"/>
          <p:nvPr/>
        </p:nvSpPr>
        <p:spPr>
          <a:xfrm>
            <a:off x="244272" y="1505930"/>
            <a:ext cx="5388960" cy="222189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実施目的</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9" name="TextBox 39">
            <a:extLst>
              <a:ext uri="{FF2B5EF4-FFF2-40B4-BE49-F238E27FC236}">
                <a16:creationId xmlns:a16="http://schemas.microsoft.com/office/drawing/2014/main" id="{B57B6CC1-8541-332C-BAAF-03876B27C5B5}"/>
              </a:ext>
            </a:extLst>
          </p:cNvPr>
          <p:cNvSpPr txBox="1"/>
          <p:nvPr/>
        </p:nvSpPr>
        <p:spPr>
          <a:xfrm>
            <a:off x="5998024" y="1505930"/>
            <a:ext cx="5891915" cy="505934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実施方法</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109E567-0C1D-6AC9-166E-2F4940225F44}"/>
              </a:ext>
            </a:extLst>
          </p:cNvPr>
          <p:cNvSpPr/>
          <p:nvPr/>
        </p:nvSpPr>
        <p:spPr>
          <a:xfrm>
            <a:off x="245315" y="1505930"/>
            <a:ext cx="5393487" cy="2221890"/>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事業実施の背景や事業の目的について、募集要項の「</a:t>
            </a:r>
            <a:r>
              <a:rPr lang="en-US" altLang="ja-JP" sz="1400" dirty="0">
                <a:solidFill>
                  <a:srgbClr val="FF0000"/>
                </a:solidFill>
                <a:latin typeface="Meiryo UI" panose="020B0604030504040204" pitchFamily="50" charset="-128"/>
                <a:ea typeface="Meiryo UI" panose="020B0604030504040204" pitchFamily="50" charset="-128"/>
              </a:rPr>
              <a:t>Ⅰ </a:t>
            </a:r>
            <a:r>
              <a:rPr lang="ja-JP" altLang="en-US" sz="1400" dirty="0">
                <a:solidFill>
                  <a:srgbClr val="FF0000"/>
                </a:solidFill>
                <a:latin typeface="Meiryo UI" panose="020B0604030504040204" pitchFamily="50" charset="-128"/>
                <a:ea typeface="Meiryo UI" panose="020B0604030504040204" pitchFamily="50" charset="-128"/>
              </a:rPr>
              <a:t>事業概要＞</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 事業目的」に沿った目的で実施する旨を記載すること。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b="1" dirty="0">
              <a:solidFill>
                <a:schemeClr val="accent5"/>
              </a:solidFill>
              <a:ea typeface="Meiryo UI" panose="020B0604030504040204" pitchFamily="50" charset="-128"/>
            </a:endParaRPr>
          </a:p>
          <a:p>
            <a:endParaRPr lang="en-US" altLang="ja-JP" sz="1400" dirty="0">
              <a:solidFill>
                <a:schemeClr val="tx1"/>
              </a:solidFill>
              <a:ea typeface="Meiryo UI" panose="020B0604030504040204" pitchFamily="50" charset="-128"/>
            </a:endParaRPr>
          </a:p>
        </p:txBody>
      </p:sp>
      <p:sp>
        <p:nvSpPr>
          <p:cNvPr id="11" name="正方形/長方形 10">
            <a:extLst>
              <a:ext uri="{FF2B5EF4-FFF2-40B4-BE49-F238E27FC236}">
                <a16:creationId xmlns:a16="http://schemas.microsoft.com/office/drawing/2014/main" id="{F2F2C9B0-C82F-9CD9-27DE-7FC792BB7174}"/>
              </a:ext>
            </a:extLst>
          </p:cNvPr>
          <p:cNvSpPr/>
          <p:nvPr/>
        </p:nvSpPr>
        <p:spPr>
          <a:xfrm>
            <a:off x="245315" y="4875449"/>
            <a:ext cx="5393487" cy="1689826"/>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実施内容は、項目を細分化し具体的に記載すること。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実施内容は、募集要領の「</a:t>
            </a:r>
            <a:r>
              <a:rPr lang="en-US" altLang="ja-JP" sz="1400" dirty="0">
                <a:solidFill>
                  <a:srgbClr val="FF0000"/>
                </a:solidFill>
                <a:latin typeface="Meiryo UI" panose="020B0604030504040204" pitchFamily="50" charset="-128"/>
                <a:ea typeface="Meiryo UI" panose="020B0604030504040204" pitchFamily="50" charset="-128"/>
              </a:rPr>
              <a:t>Ⅱ </a:t>
            </a:r>
            <a:r>
              <a:rPr lang="ja-JP" altLang="en-US" sz="1400" dirty="0">
                <a:solidFill>
                  <a:srgbClr val="FF0000"/>
                </a:solidFill>
                <a:latin typeface="Meiryo UI" panose="020B0604030504040204" pitchFamily="50" charset="-128"/>
                <a:ea typeface="Meiryo UI" panose="020B0604030504040204" pitchFamily="50" charset="-128"/>
              </a:rPr>
              <a:t>補助対象＞２ 対象事業の要件」に沿って、「①次世代革新炉の技術開発」、「②次世代革新炉の開発・建設に向けた原子力産業基盤強化」のいずれか（またはその両方）を選択した上で、募集要領（表１）に掲げる技術項目の該当項目とその内容を具体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DB6C7E7-C7E8-AB5B-F59E-CE7ECD910536}"/>
              </a:ext>
            </a:extLst>
          </p:cNvPr>
          <p:cNvSpPr/>
          <p:nvPr/>
        </p:nvSpPr>
        <p:spPr>
          <a:xfrm>
            <a:off x="5998026" y="1505931"/>
            <a:ext cx="5916001" cy="5059344"/>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実施方法は、実施内容を実現するための具体的な方法および成果目標（</a:t>
            </a:r>
            <a:r>
              <a:rPr lang="en-US" altLang="ja-JP" sz="1400" dirty="0">
                <a:solidFill>
                  <a:srgbClr val="FF0000"/>
                </a:solidFill>
                <a:latin typeface="Meiryo UI" panose="020B0604030504040204" pitchFamily="50" charset="-128"/>
                <a:ea typeface="Meiryo UI" panose="020B0604030504040204" pitchFamily="50" charset="-128"/>
              </a:rPr>
              <a:t>TRL</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KPI</a:t>
            </a:r>
            <a:r>
              <a:rPr lang="ja-JP" altLang="en-US" sz="1400" dirty="0">
                <a:solidFill>
                  <a:srgbClr val="FF0000"/>
                </a:solidFill>
                <a:latin typeface="Meiryo UI" panose="020B0604030504040204" pitchFamily="50" charset="-128"/>
                <a:ea typeface="Meiryo UI" panose="020B0604030504040204" pitchFamily="50" charset="-128"/>
              </a:rPr>
              <a:t>等）について、実施項目ごとに細分化して記載すること。後続ページでは実施項目ごとのスケジュール記載を求めるため、スケジュールと成果目標を定義できる粒度まで実施項目を分解して記載すること。</a:t>
            </a: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162848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97A85-E032-B833-327E-F2AB25A4B5C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3795CB9-23FD-A6B8-C45D-EF77D395E30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CEAA682D-19B4-732C-B8C0-332246AD325D}"/>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（参考資料）</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2C2D94FD-BBB5-EDF4-9396-5EBC1345613D}"/>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6BEAF9F3-4797-35E6-A360-086F801CA0D9}"/>
              </a:ext>
            </a:extLst>
          </p:cNvPr>
          <p:cNvSpPr/>
          <p:nvPr/>
        </p:nvSpPr>
        <p:spPr>
          <a:xfrm>
            <a:off x="2161953" y="1886425"/>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間接補助事業の実施内容及び方法を説明するために画像や図表を用いる場合など、必要に応じて参考スライドを追加作成してよい。</a:t>
            </a: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なお、追加したスライドが実施目的・実施方法のどの箇所に紐づくかが分かるように作成すること。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44842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EB786-973A-20B4-A415-01662D0DF84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3094663-B67D-576B-F1E2-016577BB6E5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（２）実施体制</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5BDB2D12-6226-CE84-26A0-AD3F8225C48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4D411E9A-D710-B76A-A9B3-C44087F2110A}"/>
              </a:ext>
            </a:extLst>
          </p:cNvPr>
          <p:cNvGraphicFramePr>
            <a:graphicFrameLocks noGrp="1"/>
          </p:cNvGraphicFramePr>
          <p:nvPr/>
        </p:nvGraphicFramePr>
        <p:xfrm>
          <a:off x="243831" y="1216098"/>
          <a:ext cx="5760000" cy="1087904"/>
        </p:xfrm>
        <a:graphic>
          <a:graphicData uri="http://schemas.openxmlformats.org/drawingml/2006/table">
            <a:tbl>
              <a:tblPr firstRow="1" firstCol="1" bandRow="1">
                <a:tableStyleId>{5940675A-B579-460E-94D1-54222C63F5DA}</a:tableStyleId>
              </a:tblPr>
              <a:tblGrid>
                <a:gridCol w="1191181">
                  <a:extLst>
                    <a:ext uri="{9D8B030D-6E8A-4147-A177-3AD203B41FA5}">
                      <a16:colId xmlns:a16="http://schemas.microsoft.com/office/drawing/2014/main" val="752954938"/>
                    </a:ext>
                  </a:extLst>
                </a:gridCol>
                <a:gridCol w="4568819">
                  <a:extLst>
                    <a:ext uri="{9D8B030D-6E8A-4147-A177-3AD203B41FA5}">
                      <a16:colId xmlns:a16="http://schemas.microsoft.com/office/drawing/2014/main" val="1654801076"/>
                    </a:ext>
                  </a:extLst>
                </a:gridCol>
              </a:tblGrid>
              <a:tr h="213067">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213067">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578144">
                <a:tc>
                  <a:txBody>
                    <a:bodyPr/>
                    <a:lstStyle/>
                    <a:p>
                      <a:pPr algn="just"/>
                      <a:r>
                        <a:rPr lang="ja-JP" sz="1200" b="1" kern="100">
                          <a:effectLst/>
                          <a:latin typeface="Meiryo UI" panose="020B0604030504040204" pitchFamily="50" charset="-128"/>
                          <a:ea typeface="Meiryo UI" panose="020B0604030504040204" pitchFamily="50" charset="-128"/>
                        </a:rPr>
                        <a:t>略歴</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dirty="0">
                          <a:effectLst/>
                          <a:latin typeface="Meiryo UI" panose="020B0604030504040204" pitchFamily="50" charset="-128"/>
                          <a:ea typeface="Meiryo UI" panose="020B0604030504040204" pitchFamily="50" charset="-128"/>
                        </a:rPr>
                        <a:t> </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bl>
          </a:graphicData>
        </a:graphic>
      </p:graphicFrame>
      <p:graphicFrame>
        <p:nvGraphicFramePr>
          <p:cNvPr id="3" name="表 2">
            <a:extLst>
              <a:ext uri="{FF2B5EF4-FFF2-40B4-BE49-F238E27FC236}">
                <a16:creationId xmlns:a16="http://schemas.microsoft.com/office/drawing/2014/main" id="{BC3DF256-F27F-36D7-BDD7-89DB27854D5B}"/>
              </a:ext>
            </a:extLst>
          </p:cNvPr>
          <p:cNvGraphicFramePr>
            <a:graphicFrameLocks noGrp="1"/>
          </p:cNvGraphicFramePr>
          <p:nvPr/>
        </p:nvGraphicFramePr>
        <p:xfrm>
          <a:off x="6287392" y="1216098"/>
          <a:ext cx="5760000" cy="1019520"/>
        </p:xfrm>
        <a:graphic>
          <a:graphicData uri="http://schemas.openxmlformats.org/drawingml/2006/table">
            <a:tbl>
              <a:tblPr firstRow="1" firstCol="1" bandRow="1">
                <a:tableStyleId>{5940675A-B579-460E-94D1-54222C63F5DA}</a:tableStyleId>
              </a:tblPr>
              <a:tblGrid>
                <a:gridCol w="1193718">
                  <a:extLst>
                    <a:ext uri="{9D8B030D-6E8A-4147-A177-3AD203B41FA5}">
                      <a16:colId xmlns:a16="http://schemas.microsoft.com/office/drawing/2014/main" val="1085450154"/>
                    </a:ext>
                  </a:extLst>
                </a:gridCol>
                <a:gridCol w="1906265">
                  <a:extLst>
                    <a:ext uri="{9D8B030D-6E8A-4147-A177-3AD203B41FA5}">
                      <a16:colId xmlns:a16="http://schemas.microsoft.com/office/drawing/2014/main" val="2743507825"/>
                    </a:ext>
                  </a:extLst>
                </a:gridCol>
                <a:gridCol w="2660017">
                  <a:extLst>
                    <a:ext uri="{9D8B030D-6E8A-4147-A177-3AD203B41FA5}">
                      <a16:colId xmlns:a16="http://schemas.microsoft.com/office/drawing/2014/main" val="149267899"/>
                    </a:ext>
                  </a:extLst>
                </a:gridCol>
              </a:tblGrid>
              <a:tr h="0">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業務内容・役割</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sp>
        <p:nvSpPr>
          <p:cNvPr id="7" name="テキスト ボックス 6">
            <a:extLst>
              <a:ext uri="{FF2B5EF4-FFF2-40B4-BE49-F238E27FC236}">
                <a16:creationId xmlns:a16="http://schemas.microsoft.com/office/drawing/2014/main" id="{D4AA5E49-6285-E122-1259-14F633DFCB1A}"/>
              </a:ext>
            </a:extLst>
          </p:cNvPr>
          <p:cNvSpPr txBox="1"/>
          <p:nvPr/>
        </p:nvSpPr>
        <p:spPr>
          <a:xfrm>
            <a:off x="243831" y="947767"/>
            <a:ext cx="1892595" cy="215444"/>
          </a:xfrm>
          <a:prstGeom prst="rect">
            <a:avLst/>
          </a:prstGeom>
          <a:noFill/>
        </p:spPr>
        <p:txBody>
          <a:bodyPr wrap="square" lIns="0" tIns="0" rIns="0" bIns="0" rtlCol="0">
            <a:spAutoFit/>
          </a:bodyPr>
          <a:lstStyle/>
          <a:p>
            <a:pPr>
              <a:spcAft>
                <a:spcPts val="300"/>
              </a:spcAft>
            </a:pPr>
            <a:r>
              <a:rPr lang="ja-JP" altLang="en-US" sz="1400" b="1" dirty="0">
                <a:latin typeface="Meiryo UI" panose="020B0604030504040204" pitchFamily="50" charset="-128"/>
                <a:ea typeface="Meiryo UI" panose="020B0604030504040204" pitchFamily="50" charset="-128"/>
              </a:rPr>
              <a:t>実施責任者</a:t>
            </a:r>
            <a:endParaRPr kumimoji="1" lang="ja-JP" altLang="en-US" sz="1400" b="1"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8770012-0164-5F4D-7C76-7623A8D55862}"/>
              </a:ext>
            </a:extLst>
          </p:cNvPr>
          <p:cNvSpPr txBox="1"/>
          <p:nvPr/>
        </p:nvSpPr>
        <p:spPr>
          <a:xfrm>
            <a:off x="6287392"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実施者（計●名）</a:t>
            </a:r>
            <a:endParaRPr kumimoji="1" lang="ja-JP" altLang="en-US" sz="1400" b="1">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B77EEB0-1983-784C-7D16-8FD8394CFADA}"/>
              </a:ext>
            </a:extLst>
          </p:cNvPr>
          <p:cNvSpPr/>
          <p:nvPr/>
        </p:nvSpPr>
        <p:spPr bwMode="gray">
          <a:xfrm>
            <a:off x="180000"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5DE308E-FEE5-B29B-5FBB-A10DD00F436F}"/>
              </a:ext>
            </a:extLst>
          </p:cNvPr>
          <p:cNvSpPr/>
          <p:nvPr/>
        </p:nvSpPr>
        <p:spPr bwMode="gray">
          <a:xfrm>
            <a:off x="6200945"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2" name="二等辺三角形 11">
            <a:extLst>
              <a:ext uri="{FF2B5EF4-FFF2-40B4-BE49-F238E27FC236}">
                <a16:creationId xmlns:a16="http://schemas.microsoft.com/office/drawing/2014/main" id="{B039E4E1-AD71-D44B-33E2-DD78055DB0C2}"/>
              </a:ext>
            </a:extLst>
          </p:cNvPr>
          <p:cNvSpPr/>
          <p:nvPr/>
        </p:nvSpPr>
        <p:spPr bwMode="gray">
          <a:xfrm flipV="1">
            <a:off x="2254124" y="481847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49905C98-DCA2-DFFC-FE9C-77410A149745}"/>
              </a:ext>
            </a:extLst>
          </p:cNvPr>
          <p:cNvSpPr/>
          <p:nvPr/>
        </p:nvSpPr>
        <p:spPr bwMode="gray">
          <a:xfrm flipV="1">
            <a:off x="8524011" y="4805872"/>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FCBACB0-CD74-5A7B-2006-22E076C1ECE3}"/>
              </a:ext>
            </a:extLst>
          </p:cNvPr>
          <p:cNvSpPr txBox="1"/>
          <p:nvPr/>
        </p:nvSpPr>
        <p:spPr>
          <a:xfrm>
            <a:off x="211916" y="5017902"/>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FB1BC21-4033-D869-D21C-1A819DD3B29A}"/>
              </a:ext>
            </a:extLst>
          </p:cNvPr>
          <p:cNvSpPr txBox="1"/>
          <p:nvPr/>
        </p:nvSpPr>
        <p:spPr>
          <a:xfrm>
            <a:off x="6200945" y="4995975"/>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055B5417-2AF1-7F52-CC3F-73D6D53695F8}"/>
              </a:ext>
            </a:extLst>
          </p:cNvPr>
          <p:cNvSpPr/>
          <p:nvPr/>
        </p:nvSpPr>
        <p:spPr>
          <a:xfrm>
            <a:off x="2161953" y="2333500"/>
            <a:ext cx="7868093" cy="2191000"/>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実施責任者、実施者の概要・人数・業務内容・役割分担を記載すること。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0520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EE0CF-45BC-C713-7350-4E8CC429F15A}"/>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D374824-0BF8-B69C-60C4-90F7626E4E99}"/>
              </a:ext>
            </a:extLst>
          </p:cNvPr>
          <p:cNvSpPr/>
          <p:nvPr/>
        </p:nvSpPr>
        <p:spPr>
          <a:xfrm>
            <a:off x="203640" y="754502"/>
            <a:ext cx="9480463"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間接補助事業実施スケジュール記載イメージ</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単年度版）</a:t>
            </a:r>
          </a:p>
        </p:txBody>
      </p:sp>
      <p:cxnSp>
        <p:nvCxnSpPr>
          <p:cNvPr id="5" name="直線コネクタ 4">
            <a:extLst>
              <a:ext uri="{FF2B5EF4-FFF2-40B4-BE49-F238E27FC236}">
                <a16:creationId xmlns:a16="http://schemas.microsoft.com/office/drawing/2014/main" id="{66B47C35-33EC-3D99-8A2D-B54E784D4E90}"/>
              </a:ext>
            </a:extLst>
          </p:cNvPr>
          <p:cNvCxnSpPr>
            <a:cxnSpLocks/>
          </p:cNvCxnSpPr>
          <p:nvPr/>
        </p:nvCxnSpPr>
        <p:spPr>
          <a:xfrm>
            <a:off x="180000" y="1055666"/>
            <a:ext cx="1167454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表 6">
            <a:extLst>
              <a:ext uri="{FF2B5EF4-FFF2-40B4-BE49-F238E27FC236}">
                <a16:creationId xmlns:a16="http://schemas.microsoft.com/office/drawing/2014/main" id="{7360348F-1515-C4EB-2C75-79C6E4E17EFF}"/>
              </a:ext>
            </a:extLst>
          </p:cNvPr>
          <p:cNvGraphicFramePr>
            <a:graphicFrameLocks noGrp="1"/>
          </p:cNvGraphicFramePr>
          <p:nvPr>
            <p:extLst>
              <p:ext uri="{D42A27DB-BD31-4B8C-83A1-F6EECF244321}">
                <p14:modId xmlns:p14="http://schemas.microsoft.com/office/powerpoint/2010/main" val="984095944"/>
              </p:ext>
            </p:extLst>
          </p:nvPr>
        </p:nvGraphicFramePr>
        <p:xfrm>
          <a:off x="179999" y="1440579"/>
          <a:ext cx="11674547" cy="5210979"/>
        </p:xfrm>
        <a:graphic>
          <a:graphicData uri="http://schemas.openxmlformats.org/drawingml/2006/table">
            <a:tbl>
              <a:tblPr firstRow="1" bandRow="1">
                <a:tableStyleId>{5C22544A-7EE6-4342-B048-85BDC9FD1C3A}</a:tableStyleId>
              </a:tblPr>
              <a:tblGrid>
                <a:gridCol w="1474630">
                  <a:extLst>
                    <a:ext uri="{9D8B030D-6E8A-4147-A177-3AD203B41FA5}">
                      <a16:colId xmlns:a16="http://schemas.microsoft.com/office/drawing/2014/main" val="3118480443"/>
                    </a:ext>
                  </a:extLst>
                </a:gridCol>
                <a:gridCol w="555735">
                  <a:extLst>
                    <a:ext uri="{9D8B030D-6E8A-4147-A177-3AD203B41FA5}">
                      <a16:colId xmlns:a16="http://schemas.microsoft.com/office/drawing/2014/main" val="464698441"/>
                    </a:ext>
                  </a:extLst>
                </a:gridCol>
                <a:gridCol w="555735">
                  <a:extLst>
                    <a:ext uri="{9D8B030D-6E8A-4147-A177-3AD203B41FA5}">
                      <a16:colId xmlns:a16="http://schemas.microsoft.com/office/drawing/2014/main" val="1432201677"/>
                    </a:ext>
                  </a:extLst>
                </a:gridCol>
                <a:gridCol w="555735">
                  <a:extLst>
                    <a:ext uri="{9D8B030D-6E8A-4147-A177-3AD203B41FA5}">
                      <a16:colId xmlns:a16="http://schemas.microsoft.com/office/drawing/2014/main" val="4032752574"/>
                    </a:ext>
                  </a:extLst>
                </a:gridCol>
                <a:gridCol w="555735">
                  <a:extLst>
                    <a:ext uri="{9D8B030D-6E8A-4147-A177-3AD203B41FA5}">
                      <a16:colId xmlns:a16="http://schemas.microsoft.com/office/drawing/2014/main" val="796587305"/>
                    </a:ext>
                  </a:extLst>
                </a:gridCol>
                <a:gridCol w="529660">
                  <a:extLst>
                    <a:ext uri="{9D8B030D-6E8A-4147-A177-3AD203B41FA5}">
                      <a16:colId xmlns:a16="http://schemas.microsoft.com/office/drawing/2014/main" val="3589309441"/>
                    </a:ext>
                  </a:extLst>
                </a:gridCol>
                <a:gridCol w="529660">
                  <a:extLst>
                    <a:ext uri="{9D8B030D-6E8A-4147-A177-3AD203B41FA5}">
                      <a16:colId xmlns:a16="http://schemas.microsoft.com/office/drawing/2014/main" val="2381978229"/>
                    </a:ext>
                  </a:extLst>
                </a:gridCol>
                <a:gridCol w="529660">
                  <a:extLst>
                    <a:ext uri="{9D8B030D-6E8A-4147-A177-3AD203B41FA5}">
                      <a16:colId xmlns:a16="http://schemas.microsoft.com/office/drawing/2014/main" val="3487235395"/>
                    </a:ext>
                  </a:extLst>
                </a:gridCol>
                <a:gridCol w="529660">
                  <a:extLst>
                    <a:ext uri="{9D8B030D-6E8A-4147-A177-3AD203B41FA5}">
                      <a16:colId xmlns:a16="http://schemas.microsoft.com/office/drawing/2014/main" val="4159556325"/>
                    </a:ext>
                  </a:extLst>
                </a:gridCol>
                <a:gridCol w="529660">
                  <a:extLst>
                    <a:ext uri="{9D8B030D-6E8A-4147-A177-3AD203B41FA5}">
                      <a16:colId xmlns:a16="http://schemas.microsoft.com/office/drawing/2014/main" val="3716196507"/>
                    </a:ext>
                  </a:extLst>
                </a:gridCol>
                <a:gridCol w="529660">
                  <a:extLst>
                    <a:ext uri="{9D8B030D-6E8A-4147-A177-3AD203B41FA5}">
                      <a16:colId xmlns:a16="http://schemas.microsoft.com/office/drawing/2014/main" val="2688741505"/>
                    </a:ext>
                  </a:extLst>
                </a:gridCol>
                <a:gridCol w="529660">
                  <a:extLst>
                    <a:ext uri="{9D8B030D-6E8A-4147-A177-3AD203B41FA5}">
                      <a16:colId xmlns:a16="http://schemas.microsoft.com/office/drawing/2014/main" val="2252088933"/>
                    </a:ext>
                  </a:extLst>
                </a:gridCol>
                <a:gridCol w="529660">
                  <a:extLst>
                    <a:ext uri="{9D8B030D-6E8A-4147-A177-3AD203B41FA5}">
                      <a16:colId xmlns:a16="http://schemas.microsoft.com/office/drawing/2014/main" val="916061138"/>
                    </a:ext>
                  </a:extLst>
                </a:gridCol>
                <a:gridCol w="529660">
                  <a:extLst>
                    <a:ext uri="{9D8B030D-6E8A-4147-A177-3AD203B41FA5}">
                      <a16:colId xmlns:a16="http://schemas.microsoft.com/office/drawing/2014/main" val="642255684"/>
                    </a:ext>
                  </a:extLst>
                </a:gridCol>
                <a:gridCol w="529660">
                  <a:extLst>
                    <a:ext uri="{9D8B030D-6E8A-4147-A177-3AD203B41FA5}">
                      <a16:colId xmlns:a16="http://schemas.microsoft.com/office/drawing/2014/main" val="3733227390"/>
                    </a:ext>
                  </a:extLst>
                </a:gridCol>
                <a:gridCol w="529660">
                  <a:extLst>
                    <a:ext uri="{9D8B030D-6E8A-4147-A177-3AD203B41FA5}">
                      <a16:colId xmlns:a16="http://schemas.microsoft.com/office/drawing/2014/main" val="1001584461"/>
                    </a:ext>
                  </a:extLst>
                </a:gridCol>
                <a:gridCol w="529660">
                  <a:extLst>
                    <a:ext uri="{9D8B030D-6E8A-4147-A177-3AD203B41FA5}">
                      <a16:colId xmlns:a16="http://schemas.microsoft.com/office/drawing/2014/main" val="704729300"/>
                    </a:ext>
                  </a:extLst>
                </a:gridCol>
                <a:gridCol w="1621057">
                  <a:extLst>
                    <a:ext uri="{9D8B030D-6E8A-4147-A177-3AD203B41FA5}">
                      <a16:colId xmlns:a16="http://schemas.microsoft.com/office/drawing/2014/main" val="116414303"/>
                    </a:ext>
                  </a:extLst>
                </a:gridCol>
              </a:tblGrid>
              <a:tr h="420065">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実施項目</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予定</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tcPr>
                </a:tc>
                <a:tc grid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実績</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1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備考</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70838836"/>
                  </a:ext>
                </a:extLst>
              </a:tr>
              <a:tr h="445395">
                <a:tc vMerge="1">
                  <a:txBody>
                    <a:bodyPr/>
                    <a:lstStyle/>
                    <a:p>
                      <a:endParaRPr kumimoji="1" lang="ja-JP" altLang="en-US"/>
                    </a:p>
                  </a:txBody>
                  <a:tcPr>
                    <a:lnT w="12700" cap="flat" cmpd="sng" algn="ctr">
                      <a:solidFill>
                        <a:schemeClr val="bg1">
                          <a:lumMod val="65000"/>
                        </a:schemeClr>
                      </a:solidFill>
                      <a:prstDash val="solid"/>
                      <a:round/>
                      <a:headEnd type="none" w="med" len="med"/>
                      <a:tailEnd type="none" w="med" len="med"/>
                    </a:lnT>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開始</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終了</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開始</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終了</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a:t>
                      </a:r>
                      <a:r>
                        <a:rPr kumimoji="1" lang="ja-JP" altLang="en-US" sz="1100" b="1" dirty="0">
                          <a:solidFill>
                            <a:schemeClr val="tx1"/>
                          </a:solidFill>
                          <a:latin typeface="Meiryo UI" panose="020B0604030504040204" pitchFamily="50" charset="-128"/>
                          <a:ea typeface="Meiryo UI" panose="020B0604030504040204" pitchFamily="50" charset="-128"/>
                        </a:rPr>
                        <a:t>月</a:t>
                      </a:r>
                      <a:endParaRPr kumimoji="1" lang="en-US" altLang="ja-JP"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2</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3</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4</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5</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6</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7</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9</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10</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11</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12</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3587746303"/>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項目①</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〇</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7285818"/>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項目②</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8281911"/>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158065"/>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項目⑤</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98999722"/>
                  </a:ext>
                </a:extLst>
              </a:tr>
              <a:tr h="849275">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主なマイルストン</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16">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200" dirty="0"/>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a:endParaRPr kumimoji="1" lang="en-US" altLang="ja-JP" sz="1200" dirty="0">
                        <a:solidFill>
                          <a:schemeClr val="tx1"/>
                        </a:solidFill>
                        <a:latin typeface="Meiryo UI" panose="020B0604030504040204" pitchFamily="50" charset="-128"/>
                        <a:ea typeface="Meiryo UI" panose="020B0604030504040204" pitchFamily="50" charset="-128"/>
                      </a:endParaRP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38470593"/>
                  </a:ext>
                </a:extLst>
              </a:tr>
            </a:tbl>
          </a:graphicData>
        </a:graphic>
      </p:graphicFrame>
      <p:grpSp>
        <p:nvGrpSpPr>
          <p:cNvPr id="19" name="グループ化 18">
            <a:extLst>
              <a:ext uri="{FF2B5EF4-FFF2-40B4-BE49-F238E27FC236}">
                <a16:creationId xmlns:a16="http://schemas.microsoft.com/office/drawing/2014/main" id="{C392F363-1D3D-54C6-BE3D-8CA153902782}"/>
              </a:ext>
            </a:extLst>
          </p:cNvPr>
          <p:cNvGrpSpPr/>
          <p:nvPr/>
        </p:nvGrpSpPr>
        <p:grpSpPr>
          <a:xfrm>
            <a:off x="4860086" y="6008861"/>
            <a:ext cx="3362671" cy="581740"/>
            <a:chOff x="3982616" y="5664531"/>
            <a:chExt cx="3362671" cy="581740"/>
          </a:xfrm>
        </p:grpSpPr>
        <p:sp>
          <p:nvSpPr>
            <p:cNvPr id="3" name="正方形/長方形 2">
              <a:extLst>
                <a:ext uri="{FF2B5EF4-FFF2-40B4-BE49-F238E27FC236}">
                  <a16:creationId xmlns:a16="http://schemas.microsoft.com/office/drawing/2014/main" id="{EC9D2DCD-9C7A-2181-A154-5FAFFB395E19}"/>
                </a:ext>
              </a:extLst>
            </p:cNvPr>
            <p:cNvSpPr/>
            <p:nvPr/>
          </p:nvSpPr>
          <p:spPr>
            <a:xfrm>
              <a:off x="3982616" y="5781936"/>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p:txBody>
        </p:sp>
        <p:sp>
          <p:nvSpPr>
            <p:cNvPr id="15" name="二等辺三角形 14">
              <a:extLst>
                <a:ext uri="{FF2B5EF4-FFF2-40B4-BE49-F238E27FC236}">
                  <a16:creationId xmlns:a16="http://schemas.microsoft.com/office/drawing/2014/main" id="{4BA92CA5-758F-4B41-D6DC-AD7D3C2A7ED9}"/>
                </a:ext>
              </a:extLst>
            </p:cNvPr>
            <p:cNvSpPr/>
            <p:nvPr/>
          </p:nvSpPr>
          <p:spPr>
            <a:xfrm>
              <a:off x="4385816"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6" name="二等辺三角形 5">
              <a:extLst>
                <a:ext uri="{FF2B5EF4-FFF2-40B4-BE49-F238E27FC236}">
                  <a16:creationId xmlns:a16="http://schemas.microsoft.com/office/drawing/2014/main" id="{C05447D5-A17D-C07A-F1B1-CBAF6FD5472E}"/>
                </a:ext>
              </a:extLst>
            </p:cNvPr>
            <p:cNvSpPr/>
            <p:nvPr/>
          </p:nvSpPr>
          <p:spPr>
            <a:xfrm>
              <a:off x="5296768"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7AA32C7-6691-8450-E2AA-78920C130D78}"/>
                </a:ext>
              </a:extLst>
            </p:cNvPr>
            <p:cNvSpPr/>
            <p:nvPr/>
          </p:nvSpPr>
          <p:spPr>
            <a:xfrm>
              <a:off x="4893568" y="5757608"/>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39" name="二等辺三角形 38">
              <a:extLst>
                <a:ext uri="{FF2B5EF4-FFF2-40B4-BE49-F238E27FC236}">
                  <a16:creationId xmlns:a16="http://schemas.microsoft.com/office/drawing/2014/main" id="{0FA9C57F-DCBD-4E67-57E7-EA124B4F9371}"/>
                </a:ext>
              </a:extLst>
            </p:cNvPr>
            <p:cNvSpPr/>
            <p:nvPr/>
          </p:nvSpPr>
          <p:spPr>
            <a:xfrm>
              <a:off x="5296768" y="5942590"/>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F24128A3-A4A2-E741-2048-54CE0B8FD14C}"/>
                </a:ext>
              </a:extLst>
            </p:cNvPr>
            <p:cNvSpPr/>
            <p:nvPr/>
          </p:nvSpPr>
          <p:spPr>
            <a:xfrm>
              <a:off x="4893568" y="6078927"/>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p>
          </p:txBody>
        </p:sp>
        <p:sp>
          <p:nvSpPr>
            <p:cNvPr id="41" name="二等辺三角形 40">
              <a:extLst>
                <a:ext uri="{FF2B5EF4-FFF2-40B4-BE49-F238E27FC236}">
                  <a16:creationId xmlns:a16="http://schemas.microsoft.com/office/drawing/2014/main" id="{446DAB12-F3FA-0421-B911-B1C5B174A86F}"/>
                </a:ext>
              </a:extLst>
            </p:cNvPr>
            <p:cNvSpPr/>
            <p:nvPr/>
          </p:nvSpPr>
          <p:spPr>
            <a:xfrm>
              <a:off x="6834087"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90C6FD85-6F70-D1D2-3DDC-627E319EF254}"/>
                </a:ext>
              </a:extLst>
            </p:cNvPr>
            <p:cNvSpPr/>
            <p:nvPr/>
          </p:nvSpPr>
          <p:spPr>
            <a:xfrm>
              <a:off x="6430887" y="5757608"/>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p>
          </p:txBody>
        </p:sp>
      </p:grpSp>
      <p:sp>
        <p:nvSpPr>
          <p:cNvPr id="14" name="Title 1">
            <a:extLst>
              <a:ext uri="{FF2B5EF4-FFF2-40B4-BE49-F238E27FC236}">
                <a16:creationId xmlns:a16="http://schemas.microsoft.com/office/drawing/2014/main" id="{C998FB3B-6456-C323-66B0-F679C1DA30A0}"/>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（３）実施スケジュール</a:t>
            </a:r>
            <a:endParaRPr lang="en-US" altLang="ja-JP" sz="2000" dirty="0">
              <a:solidFill>
                <a:schemeClr val="tx1">
                  <a:lumMod val="50000"/>
                  <a:lumOff val="50000"/>
                </a:schemeClr>
              </a:solidFill>
            </a:endParaRPr>
          </a:p>
        </p:txBody>
      </p:sp>
      <p:cxnSp>
        <p:nvCxnSpPr>
          <p:cNvPr id="25" name="直線矢印コネクタ 24">
            <a:extLst>
              <a:ext uri="{FF2B5EF4-FFF2-40B4-BE49-F238E27FC236}">
                <a16:creationId xmlns:a16="http://schemas.microsoft.com/office/drawing/2014/main" id="{B89CDAF6-756E-1131-3B3D-096B4642C5EE}"/>
              </a:ext>
            </a:extLst>
          </p:cNvPr>
          <p:cNvCxnSpPr>
            <a:cxnSpLocks/>
          </p:cNvCxnSpPr>
          <p:nvPr/>
        </p:nvCxnSpPr>
        <p:spPr>
          <a:xfrm>
            <a:off x="4046395" y="2664993"/>
            <a:ext cx="1073022" cy="0"/>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3A2A0CA-C1F4-091B-A735-CD4D781E2810}"/>
              </a:ext>
            </a:extLst>
          </p:cNvPr>
          <p:cNvCxnSpPr>
            <a:cxnSpLocks/>
          </p:cNvCxnSpPr>
          <p:nvPr/>
        </p:nvCxnSpPr>
        <p:spPr>
          <a:xfrm>
            <a:off x="5167767" y="2664993"/>
            <a:ext cx="81574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9E66B1A9-1E66-2D49-472A-A4A2B0C24432}"/>
              </a:ext>
            </a:extLst>
          </p:cNvPr>
          <p:cNvCxnSpPr>
            <a:cxnSpLocks/>
          </p:cNvCxnSpPr>
          <p:nvPr/>
        </p:nvCxnSpPr>
        <p:spPr>
          <a:xfrm>
            <a:off x="5623473" y="2890269"/>
            <a:ext cx="3600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119F76B9-C645-4213-E631-165B970EF6CB}"/>
              </a:ext>
            </a:extLst>
          </p:cNvPr>
          <p:cNvCxnSpPr>
            <a:cxnSpLocks/>
          </p:cNvCxnSpPr>
          <p:nvPr/>
        </p:nvCxnSpPr>
        <p:spPr>
          <a:xfrm>
            <a:off x="6007177" y="2664993"/>
            <a:ext cx="148850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CDA49138-BFCA-7625-D659-C17C3949B0B0}"/>
              </a:ext>
            </a:extLst>
          </p:cNvPr>
          <p:cNvSpPr/>
          <p:nvPr/>
        </p:nvSpPr>
        <p:spPr>
          <a:xfrm>
            <a:off x="4062668"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lumMod val="65000"/>
                  </a:schemeClr>
                </a:solidFill>
                <a:latin typeface="Meiryo UI" panose="020B0604030504040204" pitchFamily="50" charset="-128"/>
                <a:ea typeface="Meiryo UI" panose="020B0604030504040204" pitchFamily="50" charset="-128"/>
              </a:rPr>
              <a:t>○○</a:t>
            </a:r>
          </a:p>
        </p:txBody>
      </p:sp>
      <p:sp>
        <p:nvSpPr>
          <p:cNvPr id="30" name="正方形/長方形 29">
            <a:extLst>
              <a:ext uri="{FF2B5EF4-FFF2-40B4-BE49-F238E27FC236}">
                <a16:creationId xmlns:a16="http://schemas.microsoft.com/office/drawing/2014/main" id="{9409186B-49E1-428B-42B5-C9C80E4BBBDD}"/>
              </a:ext>
            </a:extLst>
          </p:cNvPr>
          <p:cNvSpPr/>
          <p:nvPr/>
        </p:nvSpPr>
        <p:spPr>
          <a:xfrm>
            <a:off x="5135690"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5AF0723-BF82-AB62-E0B9-C181AD1C0AE9}"/>
              </a:ext>
            </a:extLst>
          </p:cNvPr>
          <p:cNvSpPr/>
          <p:nvPr/>
        </p:nvSpPr>
        <p:spPr>
          <a:xfrm>
            <a:off x="5346293" y="2704385"/>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a:t>
            </a:r>
          </a:p>
        </p:txBody>
      </p:sp>
      <p:sp>
        <p:nvSpPr>
          <p:cNvPr id="32" name="正方形/長方形 31">
            <a:extLst>
              <a:ext uri="{FF2B5EF4-FFF2-40B4-BE49-F238E27FC236}">
                <a16:creationId xmlns:a16="http://schemas.microsoft.com/office/drawing/2014/main" id="{C7CD8D9E-D05E-1AC2-AFFE-3976E0536455}"/>
              </a:ext>
            </a:extLst>
          </p:cNvPr>
          <p:cNvSpPr/>
          <p:nvPr/>
        </p:nvSpPr>
        <p:spPr>
          <a:xfrm>
            <a:off x="6318401"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a:t>
            </a:r>
          </a:p>
        </p:txBody>
      </p:sp>
      <p:grpSp>
        <p:nvGrpSpPr>
          <p:cNvPr id="18" name="グループ化 17">
            <a:extLst>
              <a:ext uri="{FF2B5EF4-FFF2-40B4-BE49-F238E27FC236}">
                <a16:creationId xmlns:a16="http://schemas.microsoft.com/office/drawing/2014/main" id="{A9695E8A-2626-B3EC-A970-B0E1ACD7BC22}"/>
              </a:ext>
            </a:extLst>
          </p:cNvPr>
          <p:cNvGrpSpPr/>
          <p:nvPr/>
        </p:nvGrpSpPr>
        <p:grpSpPr>
          <a:xfrm>
            <a:off x="9511393" y="1067809"/>
            <a:ext cx="2343150" cy="356582"/>
            <a:chOff x="7886701" y="1067809"/>
            <a:chExt cx="2343150" cy="356582"/>
          </a:xfrm>
        </p:grpSpPr>
        <p:sp>
          <p:nvSpPr>
            <p:cNvPr id="9" name="正方形/長方形 8">
              <a:extLst>
                <a:ext uri="{FF2B5EF4-FFF2-40B4-BE49-F238E27FC236}">
                  <a16:creationId xmlns:a16="http://schemas.microsoft.com/office/drawing/2014/main" id="{72D70038-53CE-7540-FC7A-C6D7732E2F73}"/>
                </a:ext>
              </a:extLst>
            </p:cNvPr>
            <p:cNvSpPr/>
            <p:nvPr/>
          </p:nvSpPr>
          <p:spPr bwMode="gray">
            <a:xfrm>
              <a:off x="7886701" y="1067809"/>
              <a:ext cx="2343150" cy="356582"/>
            </a:xfrm>
            <a:prstGeom prst="rect">
              <a:avLst/>
            </a:prstGeom>
            <a:solidFill>
              <a:schemeClr val="bg1"/>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r>
                <a:rPr kumimoji="0" lang="ja-JP" altLang="en-US" sz="1200" dirty="0">
                  <a:latin typeface="Meiryo UI" panose="020B0604030504040204" pitchFamily="50" charset="-128"/>
                  <a:ea typeface="Meiryo UI" panose="020B0604030504040204" pitchFamily="50" charset="-128"/>
                </a:rPr>
                <a:t>凡例）　　　</a:t>
              </a:r>
              <a:r>
                <a:rPr kumimoji="0" lang="ja-JP" altLang="en-US" sz="1200" b="1" dirty="0">
                  <a:latin typeface="Meiryo UI" panose="020B0604030504040204" pitchFamily="50" charset="-128"/>
                  <a:ea typeface="Meiryo UI" panose="020B0604030504040204" pitchFamily="50" charset="-128"/>
                </a:rPr>
                <a:t>：予定</a:t>
              </a:r>
              <a:r>
                <a:rPr kumimoji="0" lang="ja-JP" altLang="en-US" sz="1200" dirty="0">
                  <a:latin typeface="Meiryo UI" panose="020B0604030504040204" pitchFamily="50" charset="-128"/>
                  <a:ea typeface="Meiryo UI" panose="020B0604030504040204" pitchFamily="50" charset="-128"/>
                </a:rPr>
                <a:t>　　　　</a:t>
              </a:r>
              <a:r>
                <a:rPr kumimoji="0" lang="ja-JP" altLang="en-US" sz="1200" b="1" dirty="0">
                  <a:solidFill>
                    <a:schemeClr val="bg1">
                      <a:lumMod val="65000"/>
                    </a:schemeClr>
                  </a:solidFill>
                  <a:latin typeface="Meiryo UI" panose="020B0604030504040204" pitchFamily="50" charset="-128"/>
                  <a:ea typeface="Meiryo UI" panose="020B0604030504040204" pitchFamily="50" charset="-128"/>
                </a:rPr>
                <a:t>：実績</a:t>
              </a:r>
            </a:p>
          </p:txBody>
        </p:sp>
        <p:cxnSp>
          <p:nvCxnSpPr>
            <p:cNvPr id="11" name="直線矢印コネクタ 10">
              <a:extLst>
                <a:ext uri="{FF2B5EF4-FFF2-40B4-BE49-F238E27FC236}">
                  <a16:creationId xmlns:a16="http://schemas.microsoft.com/office/drawing/2014/main" id="{95198593-9B8E-12A3-9314-A61E72702878}"/>
                </a:ext>
              </a:extLst>
            </p:cNvPr>
            <p:cNvCxnSpPr>
              <a:cxnSpLocks/>
            </p:cNvCxnSpPr>
            <p:nvPr/>
          </p:nvCxnSpPr>
          <p:spPr>
            <a:xfrm>
              <a:off x="8534400" y="1257300"/>
              <a:ext cx="238125"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cxnSp>
        <p:nvCxnSpPr>
          <p:cNvPr id="17" name="直線矢印コネクタ 16">
            <a:extLst>
              <a:ext uri="{FF2B5EF4-FFF2-40B4-BE49-F238E27FC236}">
                <a16:creationId xmlns:a16="http://schemas.microsoft.com/office/drawing/2014/main" id="{3EF184D2-430C-0007-6B85-B0708D26D271}"/>
              </a:ext>
            </a:extLst>
          </p:cNvPr>
          <p:cNvCxnSpPr>
            <a:cxnSpLocks/>
          </p:cNvCxnSpPr>
          <p:nvPr/>
        </p:nvCxnSpPr>
        <p:spPr>
          <a:xfrm>
            <a:off x="11011579" y="1257300"/>
            <a:ext cx="238125" cy="0"/>
          </a:xfrm>
          <a:prstGeom prst="straightConnector1">
            <a:avLst/>
          </a:prstGeom>
          <a:ln>
            <a:solidFill>
              <a:schemeClr val="bg1">
                <a:lumMod val="6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59776CDC-C6BF-1272-50DB-CC66BBEEF1CF}"/>
              </a:ext>
            </a:extLst>
          </p:cNvPr>
          <p:cNvSpPr/>
          <p:nvPr/>
        </p:nvSpPr>
        <p:spPr>
          <a:xfrm>
            <a:off x="2647319" y="1998126"/>
            <a:ext cx="6897361" cy="286174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実施内容は、「何月から何月まで」「何を実施するか」が分かる形で記載すること。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スケジュールは少なくとも月次で示すこと。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具体的な実施者が分かるように、実施者（外注等含む）が異なる項目は区別すること。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主要なマイルストンを実施項目ごとに記載すること。</a:t>
            </a:r>
          </a:p>
          <a:p>
            <a:pPr marL="171450" indent="-1714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複数年度事業の場合など、必要に応じてページを追加して作成すること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500936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B2C30F18-E75B-127C-E7E2-F2BE3CFC051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3F9D54B0-B347-CEF9-8FD4-21D854196C6D}"/>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graphicFrame>
        <p:nvGraphicFramePr>
          <p:cNvPr id="2" name="表 1">
            <a:extLst>
              <a:ext uri="{FF2B5EF4-FFF2-40B4-BE49-F238E27FC236}">
                <a16:creationId xmlns:a16="http://schemas.microsoft.com/office/drawing/2014/main" id="{41E068DF-6B0B-A86C-8361-C0D97701FA9A}"/>
              </a:ext>
            </a:extLst>
          </p:cNvPr>
          <p:cNvGraphicFramePr>
            <a:graphicFrameLocks noGrp="1"/>
          </p:cNvGraphicFramePr>
          <p:nvPr>
            <p:extLst>
              <p:ext uri="{D42A27DB-BD31-4B8C-83A1-F6EECF244321}">
                <p14:modId xmlns:p14="http://schemas.microsoft.com/office/powerpoint/2010/main" val="4093393041"/>
              </p:ext>
            </p:extLst>
          </p:nvPr>
        </p:nvGraphicFramePr>
        <p:xfrm>
          <a:off x="180001" y="1213675"/>
          <a:ext cx="7706699" cy="5514919"/>
        </p:xfrm>
        <a:graphic>
          <a:graphicData uri="http://schemas.openxmlformats.org/drawingml/2006/table">
            <a:tbl>
              <a:tblPr firstRow="1" firstCol="1" bandRow="1">
                <a:tableStyleId>{5940675A-B579-460E-94D1-54222C63F5DA}</a:tableStyleId>
              </a:tblPr>
              <a:tblGrid>
                <a:gridCol w="332239">
                  <a:extLst>
                    <a:ext uri="{9D8B030D-6E8A-4147-A177-3AD203B41FA5}">
                      <a16:colId xmlns:a16="http://schemas.microsoft.com/office/drawing/2014/main" val="1724219146"/>
                    </a:ext>
                  </a:extLst>
                </a:gridCol>
                <a:gridCol w="1465225">
                  <a:extLst>
                    <a:ext uri="{9D8B030D-6E8A-4147-A177-3AD203B41FA5}">
                      <a16:colId xmlns:a16="http://schemas.microsoft.com/office/drawing/2014/main" val="2357380674"/>
                    </a:ext>
                  </a:extLst>
                </a:gridCol>
                <a:gridCol w="1969745">
                  <a:extLst>
                    <a:ext uri="{9D8B030D-6E8A-4147-A177-3AD203B41FA5}">
                      <a16:colId xmlns:a16="http://schemas.microsoft.com/office/drawing/2014/main" val="1135567340"/>
                    </a:ext>
                  </a:extLst>
                </a:gridCol>
                <a:gridCol w="1969745">
                  <a:extLst>
                    <a:ext uri="{9D8B030D-6E8A-4147-A177-3AD203B41FA5}">
                      <a16:colId xmlns:a16="http://schemas.microsoft.com/office/drawing/2014/main" val="1385658687"/>
                    </a:ext>
                  </a:extLst>
                </a:gridCol>
                <a:gridCol w="1969745">
                  <a:extLst>
                    <a:ext uri="{9D8B030D-6E8A-4147-A177-3AD203B41FA5}">
                      <a16:colId xmlns:a16="http://schemas.microsoft.com/office/drawing/2014/main" val="3293215273"/>
                    </a:ext>
                  </a:extLst>
                </a:gridCol>
              </a:tblGrid>
              <a:tr h="542569">
                <a:tc gridSpan="2">
                  <a:txBody>
                    <a:bodyPr/>
                    <a:lstStyle/>
                    <a:p>
                      <a:pPr algn="just"/>
                      <a:r>
                        <a:rPr lang="ja-JP" sz="1200" b="1" kern="0" dirty="0">
                          <a:effectLst/>
                          <a:latin typeface="Meiryo UI" panose="020B0604030504040204" pitchFamily="50" charset="-128"/>
                          <a:ea typeface="Meiryo UI" panose="020B0604030504040204" pitchFamily="50" charset="-128"/>
                        </a:rPr>
                        <a:t>経費区分及び内訳</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a:txBody>
                    <a:bodyPr/>
                    <a:lstStyle/>
                    <a:p>
                      <a:pPr algn="just"/>
                      <a:r>
                        <a:rPr lang="ja-JP" sz="1200" b="1" kern="0" dirty="0">
                          <a:effectLst/>
                          <a:latin typeface="Meiryo UI" panose="020B0604030504040204" pitchFamily="50" charset="-128"/>
                          <a:ea typeface="Meiryo UI" panose="020B0604030504040204" pitchFamily="50" charset="-128"/>
                        </a:rPr>
                        <a:t>間接補助事業に要する経費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dirty="0">
                          <a:effectLst/>
                          <a:latin typeface="Meiryo UI" panose="020B0604030504040204" pitchFamily="50" charset="-128"/>
                          <a:ea typeface="Meiryo UI" panose="020B0604030504040204" pitchFamily="50" charset="-128"/>
                        </a:rPr>
                        <a:t>補助対象経費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dirty="0">
                          <a:effectLst/>
                          <a:latin typeface="Meiryo UI" panose="020B0604030504040204" pitchFamily="50" charset="-128"/>
                          <a:ea typeface="Meiryo UI" panose="020B0604030504040204" pitchFamily="50" charset="-128"/>
                        </a:rPr>
                        <a:t>補助金申請額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05105483"/>
                  </a:ext>
                </a:extLst>
              </a:tr>
              <a:tr h="631798">
                <a:tc gridSpan="2">
                  <a:txBody>
                    <a:bodyPr/>
                    <a:lstStyle/>
                    <a:p>
                      <a:pPr algn="l"/>
                      <a:r>
                        <a:rPr lang="ja-JP" sz="1200" kern="0" dirty="0">
                          <a:effectLst/>
                          <a:latin typeface="Meiryo UI" panose="020B0604030504040204" pitchFamily="50" charset="-128"/>
                          <a:ea typeface="Meiryo UI" panose="020B0604030504040204" pitchFamily="50" charset="-128"/>
                        </a:rPr>
                        <a:t>Ⅰ．人件費</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36000"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34010974"/>
                  </a:ext>
                </a:extLst>
              </a:tr>
              <a:tr h="542569">
                <a:tc gridSpan="2">
                  <a:txBody>
                    <a:bodyPr/>
                    <a:lstStyle/>
                    <a:p>
                      <a:pPr algn="just"/>
                      <a:r>
                        <a:rPr lang="ja-JP" sz="1200" kern="0" dirty="0">
                          <a:effectLst/>
                          <a:latin typeface="Meiryo UI" panose="020B0604030504040204" pitchFamily="50" charset="-128"/>
                          <a:ea typeface="Meiryo UI" panose="020B0604030504040204" pitchFamily="50" charset="-128"/>
                        </a:rPr>
                        <a:t>Ⅱ．事業費</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12394676"/>
                  </a:ext>
                </a:extLst>
              </a:tr>
              <a:tr h="542569">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うち備品費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81350263"/>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うち消耗品費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67182952"/>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うち補助人件費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56981406"/>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うち外注費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62605643"/>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just" defTabSz="914400" rtl="0" eaLnBrk="1" fontAlgn="auto" latinLnBrk="0" hangingPunct="1">
                        <a:lnSpc>
                          <a:spcPts val="1500"/>
                        </a:lnSpc>
                        <a:spcBef>
                          <a:spcPts val="0"/>
                        </a:spcBef>
                        <a:spcAft>
                          <a:spcPts val="0"/>
                        </a:spcAft>
                        <a:buClrTx/>
                        <a:buSzTx/>
                        <a:buFontTx/>
                        <a:buNone/>
                        <a:tabLst/>
                        <a:defRPr/>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うち委託費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97013735"/>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just" defTabSz="914400" rtl="0" eaLnBrk="1" fontAlgn="auto" latinLnBrk="0" hangingPunct="1">
                        <a:lnSpc>
                          <a:spcPts val="1500"/>
                        </a:lnSpc>
                        <a:spcBef>
                          <a:spcPts val="0"/>
                        </a:spcBef>
                        <a:spcAft>
                          <a:spcPts val="0"/>
                        </a:spcAft>
                        <a:buClrTx/>
                        <a:buSzTx/>
                        <a:buFontTx/>
                        <a:buNone/>
                        <a:tabLst/>
                        <a:defRPr/>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うちその他合計</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67102468"/>
                  </a:ext>
                </a:extLst>
              </a:tr>
              <a:tr h="542569">
                <a:tc gridSpan="2">
                  <a:txBody>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見込み合計</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92098619"/>
                  </a:ext>
                </a:extLst>
              </a:tr>
            </a:tbl>
          </a:graphicData>
        </a:graphic>
      </p:graphicFrame>
      <p:sp>
        <p:nvSpPr>
          <p:cNvPr id="3" name="テキスト ボックス 2">
            <a:extLst>
              <a:ext uri="{FF2B5EF4-FFF2-40B4-BE49-F238E27FC236}">
                <a16:creationId xmlns:a16="http://schemas.microsoft.com/office/drawing/2014/main" id="{A5FA9B22-D638-86D0-7AD7-04031401957E}"/>
              </a:ext>
            </a:extLst>
          </p:cNvPr>
          <p:cNvSpPr txBox="1"/>
          <p:nvPr/>
        </p:nvSpPr>
        <p:spPr>
          <a:xfrm>
            <a:off x="7271147" y="925611"/>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単位：円</a:t>
            </a:r>
          </a:p>
        </p:txBody>
      </p:sp>
      <p:graphicFrame>
        <p:nvGraphicFramePr>
          <p:cNvPr id="5" name="表 4">
            <a:extLst>
              <a:ext uri="{FF2B5EF4-FFF2-40B4-BE49-F238E27FC236}">
                <a16:creationId xmlns:a16="http://schemas.microsoft.com/office/drawing/2014/main" id="{D4BCD66C-27C8-ED56-2B28-63500F7F2489}"/>
              </a:ext>
            </a:extLst>
          </p:cNvPr>
          <p:cNvGraphicFramePr>
            <a:graphicFrameLocks noGrp="1"/>
          </p:cNvGraphicFramePr>
          <p:nvPr/>
        </p:nvGraphicFramePr>
        <p:xfrm>
          <a:off x="8178800" y="1230142"/>
          <a:ext cx="3857199" cy="5498453"/>
        </p:xfrm>
        <a:graphic>
          <a:graphicData uri="http://schemas.openxmlformats.org/drawingml/2006/table">
            <a:tbl>
              <a:tblPr firstRow="1" firstCol="1" bandRow="1">
                <a:tableStyleId>{5940675A-B579-460E-94D1-54222C63F5DA}</a:tableStyleId>
              </a:tblPr>
              <a:tblGrid>
                <a:gridCol w="1332574">
                  <a:extLst>
                    <a:ext uri="{9D8B030D-6E8A-4147-A177-3AD203B41FA5}">
                      <a16:colId xmlns:a16="http://schemas.microsoft.com/office/drawing/2014/main" val="752954938"/>
                    </a:ext>
                  </a:extLst>
                </a:gridCol>
                <a:gridCol w="2524625">
                  <a:extLst>
                    <a:ext uri="{9D8B030D-6E8A-4147-A177-3AD203B41FA5}">
                      <a16:colId xmlns:a16="http://schemas.microsoft.com/office/drawing/2014/main" val="1654801076"/>
                    </a:ext>
                  </a:extLst>
                </a:gridCol>
              </a:tblGrid>
              <a:tr h="767159">
                <a:tc>
                  <a:txBody>
                    <a:bodyPr/>
                    <a:lstStyle/>
                    <a:p>
                      <a:pPr algn="just"/>
                      <a:r>
                        <a:rPr lang="ja-JP" altLang="en-US" sz="1200" b="1" kern="100" dirty="0">
                          <a:effectLst/>
                          <a:latin typeface="Meiryo UI" panose="020B0604030504040204" pitchFamily="50" charset="-128"/>
                          <a:ea typeface="Meiryo UI" panose="020B0604030504040204" pitchFamily="50" charset="-128"/>
                        </a:rPr>
                        <a:t>間接補助事業に</a:t>
                      </a:r>
                      <a:endParaRPr lang="en-US" altLang="ja-JP" sz="1200" b="1" kern="100" dirty="0">
                        <a:effectLst/>
                        <a:latin typeface="Meiryo UI" panose="020B0604030504040204" pitchFamily="50" charset="-128"/>
                        <a:ea typeface="Meiryo UI" panose="020B0604030504040204" pitchFamily="50" charset="-128"/>
                      </a:endParaRPr>
                    </a:p>
                    <a:p>
                      <a:pPr algn="just"/>
                      <a:r>
                        <a:rPr lang="ja-JP" altLang="en-US" sz="1200" b="1" kern="100" dirty="0">
                          <a:effectLst/>
                          <a:latin typeface="Meiryo UI" panose="020B0604030504040204" pitchFamily="50" charset="-128"/>
                          <a:ea typeface="Meiryo UI" panose="020B0604030504040204" pitchFamily="50" charset="-128"/>
                        </a:rPr>
                        <a:t>要する経費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うち補助金充当</a:t>
                      </a:r>
                      <a:endParaRPr lang="en-US" alt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見込み</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1408142">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概算払い</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kern="100" dirty="0">
                          <a:effectLst/>
                          <a:latin typeface="Meiryo UI" panose="020B0604030504040204" pitchFamily="50" charset="-128"/>
                          <a:ea typeface="Meiryo UI" panose="020B0604030504040204" pitchFamily="50" charset="-128"/>
                        </a:rPr>
                        <a:t>精算払までの期間は、自己資金で支弁予定</a:t>
                      </a:r>
                      <a:endParaRPr lang="en-US" altLang="ja-JP" sz="1200" kern="100" dirty="0">
                        <a:effectLst/>
                        <a:latin typeface="Meiryo UI" panose="020B0604030504040204" pitchFamily="50" charset="-128"/>
                        <a:ea typeface="Meiryo UI" panose="020B0604030504040204" pitchFamily="50" charset="-128"/>
                      </a:endParaRPr>
                    </a:p>
                    <a:p>
                      <a:pPr algn="just"/>
                      <a:r>
                        <a:rPr lang="en-US" altLang="ja-JP" sz="1200" kern="100" dirty="0">
                          <a:effectLst/>
                          <a:latin typeface="Meiryo UI" panose="020B0604030504040204" pitchFamily="50" charset="-128"/>
                          <a:ea typeface="Meiryo UI" panose="020B0604030504040204" pitchFamily="50" charset="-128"/>
                        </a:rPr>
                        <a:t>or </a:t>
                      </a:r>
                      <a:r>
                        <a:rPr lang="ja-JP" altLang="en-US" sz="1200" kern="100" dirty="0">
                          <a:effectLst/>
                          <a:latin typeface="Meiryo UI" panose="020B0604030504040204" pitchFamily="50" charset="-128"/>
                          <a:ea typeface="Meiryo UI" panose="020B0604030504040204" pitchFamily="50" charset="-128"/>
                        </a:rPr>
                        <a:t>自己資金での立替えが困難なことから●年●月での概算払の要望有</a:t>
                      </a: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r h="767159">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金融機関等からの</a:t>
                      </a:r>
                      <a:endParaRPr lang="en-US" alt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借入予定額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19750313"/>
                  </a:ext>
                </a:extLst>
              </a:tr>
              <a:tr h="767159">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借入条件</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間接補助事業取得財産の担保予定　　　有・無</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95074773"/>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自己資金充当額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23130127"/>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収入金</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41099786"/>
                  </a:ext>
                </a:extLst>
              </a:tr>
            </a:tbl>
          </a:graphicData>
        </a:graphic>
      </p:graphicFrame>
      <p:sp>
        <p:nvSpPr>
          <p:cNvPr id="7" name="テキスト ボックス 6">
            <a:extLst>
              <a:ext uri="{FF2B5EF4-FFF2-40B4-BE49-F238E27FC236}">
                <a16:creationId xmlns:a16="http://schemas.microsoft.com/office/drawing/2014/main" id="{4D24513A-6095-BCCF-3257-AB5C4593020D}"/>
              </a:ext>
            </a:extLst>
          </p:cNvPr>
          <p:cNvSpPr txBox="1"/>
          <p:nvPr/>
        </p:nvSpPr>
        <p:spPr>
          <a:xfrm>
            <a:off x="8178800" y="933769"/>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資金計画</a:t>
            </a:r>
          </a:p>
        </p:txBody>
      </p:sp>
      <p:cxnSp>
        <p:nvCxnSpPr>
          <p:cNvPr id="9" name="直線コネクタ 8">
            <a:extLst>
              <a:ext uri="{FF2B5EF4-FFF2-40B4-BE49-F238E27FC236}">
                <a16:creationId xmlns:a16="http://schemas.microsoft.com/office/drawing/2014/main" id="{DD1A4FAD-3135-7670-CF8B-99B1D1F52F4F}"/>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34A53EFB-ABCC-262D-627E-8569F83555D5}"/>
              </a:ext>
            </a:extLst>
          </p:cNvPr>
          <p:cNvCxnSpPr>
            <a:cxnSpLocks/>
          </p:cNvCxnSpPr>
          <p:nvPr/>
        </p:nvCxnSpPr>
        <p:spPr>
          <a:xfrm>
            <a:off x="8178800" y="1126743"/>
            <a:ext cx="38572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FFD6D3C0-563B-5FA0-6604-EDA8A35F0908}"/>
              </a:ext>
            </a:extLst>
          </p:cNvPr>
          <p:cNvSpPr txBox="1"/>
          <p:nvPr/>
        </p:nvSpPr>
        <p:spPr>
          <a:xfrm>
            <a:off x="156000" y="929113"/>
            <a:ext cx="746999" cy="184666"/>
          </a:xfrm>
          <a:prstGeom prst="rect">
            <a:avLst/>
          </a:prstGeom>
          <a:noFill/>
        </p:spPr>
        <p:txBody>
          <a:bodyPr wrap="none" lIns="0" tIns="0" rIns="0" bIns="0" rtlCol="0">
            <a:spAutoFit/>
          </a:bodyPr>
          <a:lstStyle/>
          <a:p>
            <a:pPr algn="l">
              <a:spcAft>
                <a:spcPts val="300"/>
              </a:spcAft>
            </a:pPr>
            <a:r>
              <a:rPr lang="ja-JP" altLang="en-US" sz="1200" dirty="0">
                <a:latin typeface="Meiryo UI" panose="020B0604030504040204" pitchFamily="50" charset="-128"/>
                <a:ea typeface="Meiryo UI" panose="020B0604030504040204" pitchFamily="50" charset="-128"/>
              </a:rPr>
              <a:t>経費見込み</a:t>
            </a:r>
            <a:endParaRPr kumimoji="1" lang="ja-JP" altLang="en-US" sz="1200" dirty="0">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234BC587-FFBE-DBA5-49A6-A78A6A6B9F74}"/>
              </a:ext>
            </a:extLst>
          </p:cNvPr>
          <p:cNvCxnSpPr>
            <a:cxnSpLocks/>
          </p:cNvCxnSpPr>
          <p:nvPr/>
        </p:nvCxnSpPr>
        <p:spPr>
          <a:xfrm>
            <a:off x="156000" y="1122087"/>
            <a:ext cx="77307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90C0D668-0FC9-1CE5-3E74-BBBD38DD42BD}"/>
              </a:ext>
            </a:extLst>
          </p:cNvPr>
          <p:cNvSpPr txBox="1"/>
          <p:nvPr/>
        </p:nvSpPr>
        <p:spPr>
          <a:xfrm>
            <a:off x="11420447" y="938315"/>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単位：円</a:t>
            </a:r>
          </a:p>
        </p:txBody>
      </p:sp>
      <p:sp>
        <p:nvSpPr>
          <p:cNvPr id="18" name="正方形/長方形 17">
            <a:extLst>
              <a:ext uri="{FF2B5EF4-FFF2-40B4-BE49-F238E27FC236}">
                <a16:creationId xmlns:a16="http://schemas.microsoft.com/office/drawing/2014/main" id="{F13FB70C-A6A8-6DF4-92C5-A37AFC03F83A}"/>
              </a:ext>
            </a:extLst>
          </p:cNvPr>
          <p:cNvSpPr/>
          <p:nvPr/>
        </p:nvSpPr>
        <p:spPr>
          <a:xfrm>
            <a:off x="2161953" y="1596718"/>
            <a:ext cx="7868093" cy="3664563"/>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公募申請時点での見込みを記載すること。（採択後、事務局と調整した上で決定することとなる。）</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人件費を計上する場合、以下マニュアルを参考に公募申請時点での計画を積み上げること。</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（参考：</a:t>
            </a:r>
            <a:r>
              <a:rPr lang="ja-JP" altLang="en-US" sz="1400" dirty="0">
                <a:hlinkClick r:id="rId3"/>
              </a:rPr>
              <a:t>事務処理マニュアル（</a:t>
            </a:r>
            <a:r>
              <a:rPr lang="en-US" altLang="ja-JP" sz="1400" dirty="0">
                <a:hlinkClick r:id="rId3"/>
              </a:rPr>
              <a:t>METI/</a:t>
            </a:r>
            <a:r>
              <a:rPr lang="ja-JP" altLang="en-US" sz="1400" dirty="0">
                <a:hlinkClick r:id="rId3"/>
              </a:rPr>
              <a:t>経済産業省） </a:t>
            </a:r>
            <a:r>
              <a:rPr lang="ja-JP" altLang="en-US" sz="1400" dirty="0">
                <a:solidFill>
                  <a:srgbClr val="FF0000"/>
                </a:solidFill>
                <a:latin typeface="Meiryo UI" panose="020B0604030504040204" pitchFamily="50" charset="-128"/>
                <a:ea typeface="Meiryo UI" panose="020B0604030504040204" pitchFamily="50" charset="-128"/>
              </a:rPr>
              <a:t>）</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複数年度事業にて申請する場合は、年度ごとに分けて記載すること。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募集要領の「</a:t>
            </a:r>
            <a:r>
              <a:rPr kumimoji="1" lang="en-US" altLang="ja-JP" sz="1400" dirty="0">
                <a:solidFill>
                  <a:srgbClr val="FF0000"/>
                </a:solidFill>
                <a:latin typeface="Meiryo UI" panose="020B0604030504040204" pitchFamily="50" charset="-128"/>
                <a:ea typeface="Meiryo UI" panose="020B0604030504040204" pitchFamily="50" charset="-128"/>
              </a:rPr>
              <a:t>Ⅲ</a:t>
            </a:r>
            <a:r>
              <a:rPr kumimoji="1" lang="ja-JP" altLang="en-US" sz="1400" dirty="0">
                <a:solidFill>
                  <a:srgbClr val="FF0000"/>
                </a:solidFill>
                <a:latin typeface="Meiryo UI" panose="020B0604030504040204" pitchFamily="50" charset="-128"/>
                <a:ea typeface="Meiryo UI" panose="020B0604030504040204" pitchFamily="50" charset="-128"/>
              </a:rPr>
              <a:t>．対象経費の区分、補助率及び限度額等」の「３．補助対象経費からの消費税額の除外」のとおり補助対象経費は、原則、消費税等を除外して計上すること。 </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資金計画についても記載すること。収入金については該当する場合のみ記載の上、収入金の詳細について記載すること。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経費については、事業に必要な経費の総額を「事業費」欄に記載すること。</a:t>
            </a:r>
            <a:r>
              <a:rPr lang="ja-JP" altLang="en-US" sz="1400" dirty="0">
                <a:solidFill>
                  <a:schemeClr val="tx1"/>
                </a:solidFill>
                <a:latin typeface="Meiryo UI" panose="020B0604030504040204" pitchFamily="50" charset="-128"/>
                <a:ea typeface="Meiryo UI" panose="020B0604030504040204" pitchFamily="50" charset="-128"/>
              </a:rPr>
              <a:t>採択後の交付申請時においてはすべての内訳について記載が必要であることに留意すること。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br>
              <a:rPr lang="en-US" altLang="ja-JP" sz="1400" u="sng" dirty="0">
                <a:solidFill>
                  <a:schemeClr val="tx1"/>
                </a:solidFill>
                <a:latin typeface="Meiryo UI" panose="020B0604030504040204" pitchFamily="50" charset="-128"/>
                <a:ea typeface="Meiryo UI" panose="020B0604030504040204" pitchFamily="50" charset="-128"/>
              </a:rPr>
            </a:b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本頁については、空欄になる枠もそのまま残すこと</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“ー”等を記載して記載不備と区別すること</a:t>
            </a:r>
            <a:r>
              <a:rPr lang="en-US" altLang="ja-JP" sz="1400" dirty="0">
                <a:solidFill>
                  <a:schemeClr val="tx1"/>
                </a:solidFill>
                <a:latin typeface="Meiryo UI" panose="020B0604030504040204" pitchFamily="50" charset="-128"/>
                <a:ea typeface="Meiryo UI" panose="020B0604030504040204" pitchFamily="50" charset="-128"/>
              </a:rPr>
              <a:t>)</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50602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sp>
        <p:nvSpPr>
          <p:cNvPr id="7" name="テキスト ボックス 6">
            <a:extLst>
              <a:ext uri="{FF2B5EF4-FFF2-40B4-BE49-F238E27FC236}">
                <a16:creationId xmlns:a16="http://schemas.microsoft.com/office/drawing/2014/main" id="{9D11B8CB-D31E-5E50-DFE6-83ADAECB86AA}"/>
              </a:ext>
            </a:extLst>
          </p:cNvPr>
          <p:cNvSpPr txBox="1"/>
          <p:nvPr/>
        </p:nvSpPr>
        <p:spPr>
          <a:xfrm>
            <a:off x="243831" y="1111872"/>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体制図</a:t>
            </a:r>
            <a:endParaRPr kumimoji="1" lang="ja-JP" altLang="en-US" sz="1400" b="1">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BF4AD267-E809-1D51-F44E-F546F4F3259F}"/>
              </a:ext>
            </a:extLst>
          </p:cNvPr>
          <p:cNvSpPr/>
          <p:nvPr/>
        </p:nvSpPr>
        <p:spPr bwMode="gray">
          <a:xfrm flipV="1">
            <a:off x="5050487" y="442203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6DBC9EF-C8CE-8E43-3151-9BEA8FD533EB}"/>
              </a:ext>
            </a:extLst>
          </p:cNvPr>
          <p:cNvSpPr/>
          <p:nvPr/>
        </p:nvSpPr>
        <p:spPr bwMode="gray">
          <a:xfrm>
            <a:off x="243830" y="4840570"/>
            <a:ext cx="11792169"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D989E8B4-1737-DFF3-FDD3-7FB568C27557}"/>
              </a:ext>
            </a:extLst>
          </p:cNvPr>
          <p:cNvSpPr txBox="1"/>
          <p:nvPr/>
        </p:nvSpPr>
        <p:spPr>
          <a:xfrm>
            <a:off x="243830" y="4621454"/>
            <a:ext cx="5852170" cy="215444"/>
          </a:xfrm>
          <a:prstGeom prst="rect">
            <a:avLst/>
          </a:prstGeom>
          <a:noFill/>
        </p:spPr>
        <p:txBody>
          <a:bodyPr wrap="square" lIns="0" tIns="0" rIns="0" bIns="0" rtlCol="0">
            <a:spAutoFit/>
          </a:bodyPr>
          <a:lstStyle/>
          <a:p>
            <a:pPr>
              <a:spcAft>
                <a:spcPts val="300"/>
              </a:spcAft>
            </a:pPr>
            <a:r>
              <a:rPr lang="ja-JP" altLang="en-US" sz="1400" b="1" dirty="0">
                <a:latin typeface="Meiryo UI" panose="020B0604030504040204" pitchFamily="50" charset="-128"/>
                <a:ea typeface="Meiryo UI" panose="020B0604030504040204" pitchFamily="50" charset="-128"/>
              </a:rPr>
              <a:t>事業を円滑に遂行するための、事業規模等に適した実施体制であることの説明</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35430F9E-B0B7-8040-248C-66CE8B996671}"/>
              </a:ext>
            </a:extLst>
          </p:cNvPr>
          <p:cNvGraphicFramePr>
            <a:graphicFrameLocks noGrp="1"/>
          </p:cNvGraphicFramePr>
          <p:nvPr/>
        </p:nvGraphicFramePr>
        <p:xfrm>
          <a:off x="243830" y="1359396"/>
          <a:ext cx="11792169" cy="1019520"/>
        </p:xfrm>
        <a:graphic>
          <a:graphicData uri="http://schemas.openxmlformats.org/drawingml/2006/table">
            <a:tbl>
              <a:tblPr firstRow="1" firstCol="1" bandRow="1">
                <a:tableStyleId>{5940675A-B579-460E-94D1-54222C63F5DA}</a:tableStyleId>
              </a:tblPr>
              <a:tblGrid>
                <a:gridCol w="2080270">
                  <a:extLst>
                    <a:ext uri="{9D8B030D-6E8A-4147-A177-3AD203B41FA5}">
                      <a16:colId xmlns:a16="http://schemas.microsoft.com/office/drawing/2014/main" val="1085450154"/>
                    </a:ext>
                  </a:extLst>
                </a:gridCol>
                <a:gridCol w="2247900">
                  <a:extLst>
                    <a:ext uri="{9D8B030D-6E8A-4147-A177-3AD203B41FA5}">
                      <a16:colId xmlns:a16="http://schemas.microsoft.com/office/drawing/2014/main" val="1817501550"/>
                    </a:ext>
                  </a:extLst>
                </a:gridCol>
                <a:gridCol w="7463999">
                  <a:extLst>
                    <a:ext uri="{9D8B030D-6E8A-4147-A177-3AD203B41FA5}">
                      <a16:colId xmlns:a16="http://schemas.microsoft.com/office/drawing/2014/main" val="149267899"/>
                    </a:ext>
                  </a:extLst>
                </a:gridCol>
              </a:tblGrid>
              <a:tr h="0">
                <a:tc>
                  <a:txBody>
                    <a:bodyPr/>
                    <a:lstStyle/>
                    <a:p>
                      <a:pPr algn="just"/>
                      <a:r>
                        <a:rPr lang="ja-JP" altLang="en-US" sz="1200" b="1" kern="100">
                          <a:effectLst/>
                          <a:latin typeface="Meiryo UI" panose="020B0604030504040204" pitchFamily="50" charset="-128"/>
                          <a:ea typeface="Meiryo UI" panose="020B0604030504040204" pitchFamily="50" charset="-128"/>
                        </a:rPr>
                        <a:t>外注・委託先</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100" b="1" kern="100">
                          <a:effectLst/>
                          <a:latin typeface="Meiryo UI" panose="020B0604030504040204" pitchFamily="50" charset="-128"/>
                          <a:ea typeface="Meiryo UI" panose="020B0604030504040204" pitchFamily="50" charset="-128"/>
                          <a:cs typeface="Times New Roman" panose="02020603050405020304" pitchFamily="18" charset="0"/>
                        </a:rPr>
                        <a:t>外注費・委託費</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b="1" kern="100">
                          <a:effectLst/>
                          <a:latin typeface="Meiryo UI" panose="020B0604030504040204" pitchFamily="50" charset="-128"/>
                          <a:ea typeface="Meiryo UI" panose="020B0604030504040204" pitchFamily="50" charset="-128"/>
                        </a:rPr>
                        <a:t>外注・委託内容</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cxnSp>
        <p:nvCxnSpPr>
          <p:cNvPr id="2" name="直線コネクタ 1">
            <a:extLst>
              <a:ext uri="{FF2B5EF4-FFF2-40B4-BE49-F238E27FC236}">
                <a16:creationId xmlns:a16="http://schemas.microsoft.com/office/drawing/2014/main" id="{8D51886A-C901-B1FB-C23D-38D38BEB7DC3}"/>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B84AE3FD-6969-25C6-13D2-3F5ED912E271}"/>
              </a:ext>
            </a:extLst>
          </p:cNvPr>
          <p:cNvSpPr/>
          <p:nvPr/>
        </p:nvSpPr>
        <p:spPr>
          <a:xfrm>
            <a:off x="2161953" y="2177301"/>
            <a:ext cx="7868093" cy="250339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外注、委託を予定しているのであればその内容を記載すること。</a:t>
            </a:r>
            <a:br>
              <a:rPr lang="en-US" altLang="ja-JP" sz="1400" dirty="0">
                <a:solidFill>
                  <a:srgbClr val="FF0000"/>
                </a:solidFill>
                <a:latin typeface="Meiryo UI" panose="020B0604030504040204" pitchFamily="50" charset="-128"/>
                <a:ea typeface="Meiryo UI" panose="020B0604030504040204" pitchFamily="50" charset="-128"/>
              </a:rPr>
            </a:b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前項の「外注費」、「委託費」の内容を説明すること</a:t>
            </a:r>
            <a:br>
              <a:rPr lang="en-US" altLang="ja-JP" sz="1400" dirty="0">
                <a:solidFill>
                  <a:srgbClr val="FF0000"/>
                </a:solidFill>
                <a:latin typeface="Meiryo UI" panose="020B0604030504040204" pitchFamily="50" charset="-128"/>
                <a:ea typeface="Meiryo UI" panose="020B0604030504040204" pitchFamily="50" charset="-128"/>
              </a:rPr>
            </a:b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様式４における「再委託先」以降は記載する必要はない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公募申請時点での見込み額を記載すること。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47934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4.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6.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a:solidFill>
            <a:schemeClr val="tx1">
              <a:lumMod val="50000"/>
              <a:lumOff val="50000"/>
            </a:schemeClr>
          </a:solidFill>
        </a:ln>
      </a:spPr>
      <a:bodyPr vert="horz" wrap="square" lIns="88641" tIns="44321" rIns="88641" bIns="44321" numCol="1" rtlCol="0" anchor="ctr" anchorCtr="0" compatLnSpc="1">
        <a:prstTxWarp prst="textNoShape">
          <a:avLst/>
        </a:prstTxWarp>
      </a:bodyPr>
      <a:lstStyle>
        <a:defPPr marL="0" marR="0" indent="0" algn="l" defTabSz="914400" rtl="0" eaLnBrk="1" fontAlgn="auto" latinLnBrk="0" hangingPunct="1">
          <a:lnSpc>
            <a:spcPct val="100000"/>
          </a:lnSpc>
          <a:spcBef>
            <a:spcPts val="0"/>
          </a:spcBef>
          <a:spcAft>
            <a:spcPts val="300"/>
          </a:spcAft>
          <a:buClrTx/>
          <a:buSzTx/>
          <a:buFontTx/>
          <a:buNone/>
          <a:tabLst/>
          <a:defRPr kumimoji="0" sz="1200" dirty="0">
            <a:solidFill>
              <a:schemeClr val="bg1"/>
            </a:solidFill>
            <a:latin typeface="Meiryo UI" panose="020B0604030504040204" pitchFamily="50" charset="-128"/>
            <a:ea typeface="Meiryo UI" panose="020B0604030504040204" pitchFamily="50" charset="-128"/>
          </a:defRPr>
        </a:defPPr>
      </a:lst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spcAft>
            <a:spcPts val="300"/>
          </a:spcAft>
          <a:defRPr sz="1200" dirty="0" smtClean="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4" ma:contentTypeDescription="新しいドキュメントを作成します。" ma:contentTypeScope="" ma:versionID="0c4b0bc861770439251bf0bac9161e16">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ea54b94374254d440ad4d96b10ed67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Props1.xml><?xml version="1.0" encoding="utf-8"?>
<ds:datastoreItem xmlns:ds="http://schemas.openxmlformats.org/officeDocument/2006/customXml" ds:itemID="{59465821-DAEF-4B08-BCA8-21BEC3D6952B}">
  <ds:schemaRefs>
    <ds:schemaRef ds:uri="http://schemas.microsoft.com/sharepoint/v3/contenttype/forms"/>
  </ds:schemaRefs>
</ds:datastoreItem>
</file>

<file path=customXml/itemProps2.xml><?xml version="1.0" encoding="utf-8"?>
<ds:datastoreItem xmlns:ds="http://schemas.openxmlformats.org/officeDocument/2006/customXml" ds:itemID="{5E635264-128B-43A3-A310-3A55348216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4b20f3-dc60-4cab-848d-340fa6b0231d"/>
    <ds:schemaRef ds:uri="623cf6b6-8c1c-4441-af41-7baf7c9a2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F5201C-5521-4474-8FCC-5938C9983551}">
  <ds:schemaRefs>
    <ds:schemaRef ds:uri="http://schemas.microsoft.com/office/2006/metadata/properties"/>
    <ds:schemaRef ds:uri="http://schemas.microsoft.com/office/infopath/2007/PartnerControls"/>
    <ds:schemaRef ds:uri="214b20f3-dc60-4cab-848d-340fa6b0231d"/>
    <ds:schemaRef ds:uri="623cf6b6-8c1c-4441-af41-7baf7c9a28aa"/>
  </ds:schemaRefs>
</ds:datastoreItem>
</file>

<file path=docProps/app.xml><?xml version="1.0" encoding="utf-8"?>
<Properties xmlns="http://schemas.openxmlformats.org/officeDocument/2006/extended-properties" xmlns:vt="http://schemas.openxmlformats.org/officeDocument/2006/docPropsVTypes">
  <TotalTime>0</TotalTime>
  <Words>3991</Words>
  <Application>Microsoft Office PowerPoint</Application>
  <PresentationFormat>ワイド画面</PresentationFormat>
  <Paragraphs>480</Paragraphs>
  <Slides>20</Slides>
  <Notes>20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20</vt:i4>
      </vt:variant>
    </vt:vector>
  </HeadingPairs>
  <TitlesOfParts>
    <vt:vector size="26" baseType="lpstr">
      <vt:lpstr>Meiryo UI</vt:lpstr>
      <vt:lpstr>游ゴシック</vt:lpstr>
      <vt:lpstr>游ゴシック Light</vt:lpstr>
      <vt:lpstr>Arial</vt:lpstr>
      <vt:lpstr>Office テーマ</vt:lpstr>
      <vt:lpstr>think-cellスライド</vt:lpstr>
      <vt:lpstr>＠＠＠（事業の名称）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2026-03-30T08:33:41Z</dcterms:created>
  <dcterms:modified xsi:type="dcterms:W3CDTF">2026-03-31T02:50:24Z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0x0101004D73D1BFE876BF43A760BAD664AB1D72</vt:lpwstr>
  </property>
</Properties>
</file>