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1.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2.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notesSlides/notesSlide5.xml" ContentType="application/vnd.openxmlformats-officedocument.presentationml.notesSlide+xml"/>
  <Override PartName="/ppt/tags/tag2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5.xml" ContentType="application/vnd.openxmlformats-officedocument.presentationml.tags+xml"/>
  <Override PartName="/ppt/notesSlides/notesSlide9.xml" ContentType="application/vnd.openxmlformats-officedocument.presentationml.notesSlide+xml"/>
  <Override PartName="/ppt/tags/tag26.xml" ContentType="application/vnd.openxmlformats-officedocument.presentationml.tags+xml"/>
  <Override PartName="/ppt/notesSlides/notesSlide10.xml" ContentType="application/vnd.openxmlformats-officedocument.presentationml.notesSlide+xml"/>
  <Override PartName="/ppt/tags/tag27.xml" ContentType="application/vnd.openxmlformats-officedocument.presentationml.tags+xml"/>
  <Override PartName="/ppt/notesSlides/notesSlide11.xml" ContentType="application/vnd.openxmlformats-officedocument.presentationml.notesSlide+xml"/>
  <Override PartName="/ppt/tags/tag28.xml" ContentType="application/vnd.openxmlformats-officedocument.presentationml.tags+xml"/>
  <Override PartName="/ppt/notesSlides/notesSlide1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31.xml" ContentType="application/vnd.openxmlformats-officedocument.presentationml.tags+xml"/>
  <Override PartName="/ppt/notesSlides/notesSlide15.xml" ContentType="application/vnd.openxmlformats-officedocument.presentationml.notesSlide+xml"/>
  <Override PartName="/ppt/tags/tag32.xml" ContentType="application/vnd.openxmlformats-officedocument.presentationml.tags+xml"/>
  <Override PartName="/ppt/notesSlides/notesSlide16.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36.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trictFirstAndLastChars="0" saveSubsetFonts="1" autoCompressPictures="0">
  <p:sldMasterIdLst>
    <p:sldMasterId id="2147485117" r:id="rId4"/>
    <p:sldMasterId id="2147485120" r:id="rId5"/>
  </p:sldMasterIdLst>
  <p:notesMasterIdLst>
    <p:notesMasterId r:id="rId38"/>
  </p:notesMasterIdLst>
  <p:handoutMasterIdLst>
    <p:handoutMasterId r:id="rId39"/>
  </p:handoutMasterIdLst>
  <p:sldIdLst>
    <p:sldId id="2145705059" r:id="rId6"/>
    <p:sldId id="2145705341" r:id="rId7"/>
    <p:sldId id="2145705333" r:id="rId8"/>
    <p:sldId id="2147483253" r:id="rId9"/>
    <p:sldId id="2147483278" r:id="rId10"/>
    <p:sldId id="2147483279" r:id="rId11"/>
    <p:sldId id="267" r:id="rId12"/>
    <p:sldId id="2147483260" r:id="rId13"/>
    <p:sldId id="2147483261" r:id="rId14"/>
    <p:sldId id="2147483287" r:id="rId15"/>
    <p:sldId id="2147483280" r:id="rId16"/>
    <p:sldId id="2145705297" r:id="rId17"/>
    <p:sldId id="2147483258" r:id="rId18"/>
    <p:sldId id="2147483264" r:id="rId19"/>
    <p:sldId id="2147483285" r:id="rId20"/>
    <p:sldId id="2147483266" r:id="rId21"/>
    <p:sldId id="2147483267" r:id="rId22"/>
    <p:sldId id="2147483281" r:id="rId23"/>
    <p:sldId id="2147483268" r:id="rId24"/>
    <p:sldId id="2145705279" r:id="rId25"/>
    <p:sldId id="2147483269" r:id="rId26"/>
    <p:sldId id="2147483257" r:id="rId27"/>
    <p:sldId id="2147483259" r:id="rId28"/>
    <p:sldId id="2147483288" r:id="rId29"/>
    <p:sldId id="2145705281" r:id="rId30"/>
    <p:sldId id="2147483270" r:id="rId31"/>
    <p:sldId id="2145705266" r:id="rId32"/>
    <p:sldId id="2147483274" r:id="rId33"/>
    <p:sldId id="2147483283" r:id="rId34"/>
    <p:sldId id="2147483275" r:id="rId35"/>
    <p:sldId id="2147483276" r:id="rId36"/>
    <p:sldId id="2147483277" r:id="rId37"/>
  </p:sldIdLst>
  <p:sldSz cx="12192000" cy="6858000"/>
  <p:notesSz cx="6735763" cy="9866313"/>
  <p:custShowLst>
    <p:custShow name="Format Guide Workshop" id="0">
      <p:sldLst/>
    </p:custShow>
  </p:custShowLst>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60" userDrawn="1">
          <p15:clr>
            <a:srgbClr val="A4A3A4"/>
          </p15:clr>
        </p15:guide>
        <p15:guide id="4"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5B79"/>
    <a:srgbClr val="BFBFBF"/>
    <a:srgbClr val="F79646"/>
    <a:srgbClr val="CCECFF"/>
    <a:srgbClr val="969696"/>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C2DC9E-EFC1-41EE-A3F0-E0EA81B2BFBE}" v="7" dt="2026-01-22T00:52:33.678"/>
    <p1510:client id="{B3BDA58C-8B4F-4A2B-A976-1EF8D8BE5DEE}" v="4" dt="2026-01-22T02:47:04.0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47"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46" Type="http://schemas.microsoft.com/office/2015/10/relationships/revisionInfo" Target="revisionInfo.xml"/><Relationship Id="rId20" Type="http://schemas.openxmlformats.org/officeDocument/2006/relationships/slide" Target="slides/slide15.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1/21/2026</a:t>
            </a:fld>
            <a:endParaRPr lang="en-US" sz="80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1/21/2026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3</a:t>
            </a:fld>
            <a:endParaRPr lang="en-US"/>
          </a:p>
        </p:txBody>
      </p:sp>
    </p:spTree>
    <p:extLst>
      <p:ext uri="{BB962C8B-B14F-4D97-AF65-F5344CB8AC3E}">
        <p14:creationId xmlns:p14="http://schemas.microsoft.com/office/powerpoint/2010/main" val="2920736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709098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324E4-F4AA-B2AD-71C1-5C83E837E4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D857126-5141-3C7E-C7A4-A370ECFE717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4D49D91-4A44-AEBF-2BCA-3289709D7465}"/>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6E2B66BA-2C04-F227-19CB-AFE64F2AE47E}"/>
              </a:ext>
            </a:extLst>
          </p:cNvPr>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714256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18</a:t>
            </a:fld>
            <a:endParaRPr lang="en-US"/>
          </a:p>
        </p:txBody>
      </p:sp>
    </p:spTree>
    <p:extLst>
      <p:ext uri="{BB962C8B-B14F-4D97-AF65-F5344CB8AC3E}">
        <p14:creationId xmlns:p14="http://schemas.microsoft.com/office/powerpoint/2010/main" val="1884966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2616728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21</a:t>
            </a:fld>
            <a:endParaRPr lang="en-US"/>
          </a:p>
        </p:txBody>
      </p:sp>
    </p:spTree>
    <p:extLst>
      <p:ext uri="{BB962C8B-B14F-4D97-AF65-F5344CB8AC3E}">
        <p14:creationId xmlns:p14="http://schemas.microsoft.com/office/powerpoint/2010/main" val="21195462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19360654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86677-A990-0684-F37C-0E40442DE0E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B2D4C5C-E121-FD2C-AEF1-674B45B4A5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A10E5A-5B59-ED3B-7529-A252659F159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7BCDE3C-4D13-7365-1A93-FAC4345B9D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982542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25</a:t>
            </a:fld>
            <a:endParaRPr lang="en-US"/>
          </a:p>
        </p:txBody>
      </p:sp>
    </p:spTree>
    <p:extLst>
      <p:ext uri="{BB962C8B-B14F-4D97-AF65-F5344CB8AC3E}">
        <p14:creationId xmlns:p14="http://schemas.microsoft.com/office/powerpoint/2010/main" val="28304227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27</a:t>
            </a:fld>
            <a:endParaRPr lang="en-US"/>
          </a:p>
        </p:txBody>
      </p:sp>
    </p:spTree>
    <p:extLst>
      <p:ext uri="{BB962C8B-B14F-4D97-AF65-F5344CB8AC3E}">
        <p14:creationId xmlns:p14="http://schemas.microsoft.com/office/powerpoint/2010/main" val="13759379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8651E-2102-323C-CB60-3E38BEA98E8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BDD7DD-F3D0-80CA-924C-C3471346334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0A7DD11-8D6C-365A-4464-2D9E3CABD54E}"/>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AF46F271-6862-1E7F-E7A6-C5CA4ECDD750}"/>
              </a:ext>
            </a:extLst>
          </p:cNvPr>
          <p:cNvSpPr>
            <a:spLocks noGrp="1"/>
          </p:cNvSpPr>
          <p:nvPr>
            <p:ph type="sldNum" sz="quarter" idx="5"/>
          </p:nvPr>
        </p:nvSpPr>
        <p:spPr/>
        <p:txBody>
          <a:bodyPr/>
          <a:lstStyle/>
          <a:p>
            <a:r>
              <a:rPr lang="en-US"/>
              <a:t>Notes view: </a:t>
            </a:r>
            <a:fld id="{128CEAFE-FA94-43E5-B0FF-D47E1CCDD1B4}" type="slidenum">
              <a:rPr lang="en-US" smtClean="0"/>
              <a:pPr/>
              <a:t>28</a:t>
            </a:fld>
            <a:endParaRPr lang="en-US"/>
          </a:p>
        </p:txBody>
      </p:sp>
    </p:spTree>
    <p:extLst>
      <p:ext uri="{BB962C8B-B14F-4D97-AF65-F5344CB8AC3E}">
        <p14:creationId xmlns:p14="http://schemas.microsoft.com/office/powerpoint/2010/main" val="1394538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pPr defTabSz="922355">
              <a:defRPr/>
            </a:pPr>
            <a:r>
              <a:rPr lang="en-US">
                <a:solidFill>
                  <a:srgbClr val="6E6F73"/>
                </a:solidFill>
                <a:latin typeface="Trebuchet MS"/>
              </a:rPr>
              <a:t>Notes view: </a:t>
            </a:r>
            <a:fld id="{128CEAFE-FA94-43E5-B0FF-D47E1CCDD1B4}" type="slidenum">
              <a:rPr lang="en-US">
                <a:solidFill>
                  <a:srgbClr val="6E6F73"/>
                </a:solidFill>
                <a:latin typeface="Trebuchet MS"/>
              </a:rPr>
              <a:pPr defTabSz="922355">
                <a:defRPr/>
              </a:pPr>
              <a:t>5</a:t>
            </a:fld>
            <a:endParaRPr lang="en-US">
              <a:solidFill>
                <a:srgbClr val="6E6F73"/>
              </a:solidFill>
              <a:latin typeface="Trebuchet MS"/>
            </a:endParaRPr>
          </a:p>
        </p:txBody>
      </p:sp>
    </p:spTree>
    <p:extLst>
      <p:ext uri="{BB962C8B-B14F-4D97-AF65-F5344CB8AC3E}">
        <p14:creationId xmlns:p14="http://schemas.microsoft.com/office/powerpoint/2010/main" val="94808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4134930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1194067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94CA2-6FDA-C9AE-4195-D8B733A8B95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F9E7C6A-6A19-94D9-09A9-C41B2C4476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AECDFDB-ED4C-88A1-5009-5F01FC5CF029}"/>
              </a:ext>
            </a:extLst>
          </p:cNvPr>
          <p:cNvSpPr>
            <a:spLocks noGrp="1"/>
          </p:cNvSpPr>
          <p:nvPr>
            <p:ph type="body" idx="1"/>
          </p:nvPr>
        </p:nvSpPr>
        <p:spPr/>
        <p:txBody>
          <a:bodyPr/>
          <a:lstStyle/>
          <a:p>
            <a:pPr>
              <a:buNone/>
            </a:pPr>
            <a:endParaRPr lang="ja-JP" altLang="en-US"/>
          </a:p>
        </p:txBody>
      </p:sp>
      <p:sp>
        <p:nvSpPr>
          <p:cNvPr id="4" name="スライド番号プレースホルダー 3">
            <a:extLst>
              <a:ext uri="{FF2B5EF4-FFF2-40B4-BE49-F238E27FC236}">
                <a16:creationId xmlns:a16="http://schemas.microsoft.com/office/drawing/2014/main" id="{B2C2C3F8-9327-D920-20C2-F39AD3C2A50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0321695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FFBD-BF15-A7F9-BF47-C1FAB64062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EC91DE-8A58-3966-75E6-C277FA0D71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D9CC9F-DD88-2A77-BC39-AECD4D6309E8}"/>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95C2A0D0-5B46-10E9-8FC3-623EBADF78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11321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11</a:t>
            </a:fld>
            <a:endParaRPr lang="en-US"/>
          </a:p>
        </p:txBody>
      </p:sp>
    </p:spTree>
    <p:extLst>
      <p:ext uri="{BB962C8B-B14F-4D97-AF65-F5344CB8AC3E}">
        <p14:creationId xmlns:p14="http://schemas.microsoft.com/office/powerpoint/2010/main" val="3165101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12</a:t>
            </a:fld>
            <a:endParaRPr lang="en-US"/>
          </a:p>
        </p:txBody>
      </p:sp>
    </p:spTree>
    <p:extLst>
      <p:ext uri="{BB962C8B-B14F-4D97-AF65-F5344CB8AC3E}">
        <p14:creationId xmlns:p14="http://schemas.microsoft.com/office/powerpoint/2010/main" val="1144016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3223110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5.jpeg"/><Relationship Id="rId2" Type="http://schemas.openxmlformats.org/officeDocument/2006/relationships/slideMaster" Target="../slideMasters/slideMaster2.xml"/><Relationship Id="rId1" Type="http://schemas.openxmlformats.org/officeDocument/2006/relationships/tags" Target="../tags/tag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ysClr val="windowText" lastClr="000000"/>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ysClr val="windowText" lastClr="000000"/>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ysClr val="windowText" lastClr="000000"/>
                </a:solidFill>
                <a:latin typeface="+mn-lt"/>
                <a:sym typeface="Trebuchet MS" panose="020B0603020202020204" pitchFamily="34" charset="0"/>
              </a:defRPr>
            </a:lvl1pPr>
          </a:lstStyle>
          <a:p>
            <a:endParaRPr lang="en-US"/>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ysClr val="windowText" lastClr="000000"/>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a:p>
        </p:txBody>
      </p:sp>
      <p:cxnSp>
        <p:nvCxnSpPr>
          <p:cNvPr id="148" name="Straight Connector 147"/>
          <p:cNvCxnSpPr/>
          <p:nvPr userDrawn="1"/>
        </p:nvCxnSpPr>
        <p:spPr bwMode="white">
          <a:xfrm>
            <a:off x="618898" y="3680016"/>
            <a:ext cx="11576304" cy="0"/>
          </a:xfrm>
          <a:prstGeom prst="line">
            <a:avLst/>
          </a:prstGeom>
          <a:ln w="19050" cmpd="sng">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512611" y="1008000"/>
            <a:ext cx="11165538"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4793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9896859" y="6517421"/>
            <a:ext cx="1465145" cy="251544"/>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513969" y="6336000"/>
            <a:ext cx="864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513969" y="432000"/>
            <a:ext cx="2304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513969" y="6588000"/>
            <a:ext cx="5361231"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9896858" y="3960001"/>
            <a:ext cx="1772308"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86670959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513969" y="5040001"/>
            <a:ext cx="4430769"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513969" y="5652001"/>
            <a:ext cx="4430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513968" y="6408000"/>
            <a:ext cx="4430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47770891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tx1"/>
                </a:solidFill>
                <a:latin typeface="+mn-lt"/>
                <a:sym typeface="Trebuchet MS" panose="020B0603020202020204" pitchFamily="34" charset="0"/>
              </a:defRPr>
            </a:lvl1pPr>
          </a:lstStyle>
          <a:p>
            <a:endParaRPr lang="en-US"/>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mc:Choice xmlns:p14="http://schemas.microsoft.com/office/powerpoint/2010/main" Requires="p14">
      <p:transition p14:dur="250">
        <p:fade/>
      </p:transition>
    </mc:Choice>
    <mc:Fallback>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513231"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513231" y="180000"/>
            <a:ext cx="11165538"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329395999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2329846" y="2340000"/>
            <a:ext cx="7532308"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729139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267199" y="2232000"/>
            <a:ext cx="6380308"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Tree>
    <p:extLst>
      <p:ext uri="{BB962C8B-B14F-4D97-AF65-F5344CB8AC3E}">
        <p14:creationId xmlns:p14="http://schemas.microsoft.com/office/powerpoint/2010/main" val="193701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65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98605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51261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633898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512611" y="5842800"/>
            <a:ext cx="11165538"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3"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6338980" y="1008000"/>
            <a:ext cx="5361231"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387571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ags" Target="../tags/tag3.xml"/><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13AA9799-FC9D-F8E0-1BFE-4884313CF37D}"/>
              </a:ext>
            </a:extLst>
          </p:cNvPr>
          <p:cNvGraphicFramePr>
            <a:graphicFrameLocks noChangeAspect="1"/>
          </p:cNvGraphicFramePr>
          <p:nvPr userDrawn="1">
            <p:custDataLst>
              <p:tags r:id="rId5"/>
            </p:custDataLst>
            <p:extLst>
              <p:ext uri="{D42A27DB-BD31-4B8C-83A1-F6EECF244321}">
                <p14:modId xmlns:p14="http://schemas.microsoft.com/office/powerpoint/2010/main" val="27410925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639" imgH="642" progId="TCLayout.ActiveDocument.1">
                  <p:embed/>
                </p:oleObj>
              </mc:Choice>
              <mc:Fallback>
                <p:oleObj name="think-cellスライド" r:id="rId6" imgW="639" imgH="642" progId="TCLayout.ActiveDocument.1">
                  <p:embed/>
                  <p:pic>
                    <p:nvPicPr>
                      <p:cNvPr id="3" name="think-cell data - do not delete" hidden="1">
                        <a:extLst>
                          <a:ext uri="{FF2B5EF4-FFF2-40B4-BE49-F238E27FC236}">
                            <a16:creationId xmlns:a16="http://schemas.microsoft.com/office/drawing/2014/main" id="{13AA9799-FC9D-F8E0-1BFE-4884313CF37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mc:Choice xmlns:p14="http://schemas.microsoft.com/office/powerpoint/2010/main" Requires="p14">
      <p:transition p14:dur="250">
        <p:fade/>
      </p:transition>
    </mc:Choice>
    <mc:Fallback>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ext uri="{D42A27DB-BD31-4B8C-83A1-F6EECF244321}">
                <p14:modId xmlns:p14="http://schemas.microsoft.com/office/powerpoint/2010/main" val="3270087120"/>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12" imgW="563" imgH="564" progId="TCLayout.ActiveDocument.1">
                  <p:embed/>
                </p:oleObj>
              </mc:Choice>
              <mc:Fallback>
                <p:oleObj name="think-cellスライド" r:id="rId12" imgW="563" imgH="564" progId="TCLayout.ActiveDocument.1">
                  <p:embed/>
                  <p:pic>
                    <p:nvPicPr>
                      <p:cNvPr id="4" name="オブジェクト 3" hidden="1"/>
                      <p:cNvPicPr/>
                      <p:nvPr/>
                    </p:nvPicPr>
                    <p:blipFill>
                      <a:blip r:embed="rId13"/>
                      <a:stretch>
                        <a:fillRect/>
                      </a:stretch>
                    </p:blipFill>
                    <p:spPr>
                      <a:xfrm>
                        <a:off x="1955" y="1588"/>
                        <a:ext cx="1954" cy="1588"/>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80000"/>
            <a:ext cx="11165538"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868431" y="6588000"/>
            <a:ext cx="5006769"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r>
              <a:rPr kumimoji="1" lang="zh-TW" altLang="en-US"/>
              <a:t>脱炭素成長型経済構造移行推進対策費補助金（次期航空機開発等支援事業）</a:t>
            </a:r>
            <a:endParaRPr kumimoji="1" lang="en-GB" altLang="en-GB"/>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fld id="{AA5FCFE5-FE56-4EF1-80A8-07776887C2A1}" type="slidenum">
              <a:rPr kumimoji="1" lang="ja-JP" altLang="en-US" smtClean="0"/>
              <a:pPr/>
              <a:t>‹#›</a:t>
            </a:fld>
            <a:endParaRPr kumimoji="1" lang="ja-JP" altLang="en-US"/>
          </a:p>
        </p:txBody>
      </p:sp>
      <p:sp>
        <p:nvSpPr>
          <p:cNvPr id="15" name="Text Box 37"/>
          <p:cNvSpPr txBox="1">
            <a:spLocks noChangeArrowheads="1"/>
          </p:cNvSpPr>
          <p:nvPr/>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513230" y="1476000"/>
            <a:ext cx="11166862"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5646359" y="6444001"/>
            <a:ext cx="899285"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3987197734"/>
      </p:ext>
    </p:extLst>
  </p:cSld>
  <p:clrMap bg1="lt1" tx1="dk1" bg2="lt2" tx2="dk2" accent1="accent1" accent2="accent2" accent3="accent3" accent4="accent4" accent5="accent5" accent6="accent6" hlink="hlink" folHlink="folHlink"/>
  <p:sldLayoutIdLst>
    <p:sldLayoutId id="2147485121" r:id="rId1"/>
    <p:sldLayoutId id="2147485122" r:id="rId2"/>
    <p:sldLayoutId id="2147485123" r:id="rId3"/>
    <p:sldLayoutId id="2147485124" r:id="rId4"/>
    <p:sldLayoutId id="2147485125" r:id="rId5"/>
    <p:sldLayoutId id="2147485126" r:id="rId6"/>
    <p:sldLayoutId id="2147485127" r:id="rId7"/>
    <p:sldLayoutId id="2147485128" r:id="rId8"/>
    <p:sldLayoutId id="2147485129" r:id="rId9"/>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23.xml"/><Relationship Id="rId5" Type="http://schemas.openxmlformats.org/officeDocument/2006/relationships/image" Target="../media/image6.emf"/><Relationship Id="rId4"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4.xml"/><Relationship Id="rId5" Type="http://schemas.openxmlformats.org/officeDocument/2006/relationships/image" Target="../media/image7.emf"/><Relationship Id="rId4" Type="http://schemas.openxmlformats.org/officeDocument/2006/relationships/oleObject" Target="../embeddings/oleObject17.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25.xml"/><Relationship Id="rId5" Type="http://schemas.openxmlformats.org/officeDocument/2006/relationships/image" Target="../media/image9.emf"/><Relationship Id="rId4"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26.xml"/><Relationship Id="rId5" Type="http://schemas.openxmlformats.org/officeDocument/2006/relationships/image" Target="../media/image9.emf"/><Relationship Id="rId4" Type="http://schemas.openxmlformats.org/officeDocument/2006/relationships/oleObject" Target="../embeddings/oleObject19.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27.xml"/><Relationship Id="rId5" Type="http://schemas.openxmlformats.org/officeDocument/2006/relationships/image" Target="../media/image7.emf"/><Relationship Id="rId4" Type="http://schemas.openxmlformats.org/officeDocument/2006/relationships/oleObject" Target="../embeddings/oleObject20.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28.xml"/><Relationship Id="rId5" Type="http://schemas.openxmlformats.org/officeDocument/2006/relationships/image" Target="../media/image7.emf"/><Relationship Id="rId4" Type="http://schemas.openxmlformats.org/officeDocument/2006/relationships/oleObject" Target="../embeddings/oleObject20.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tags" Target="../tags/tag2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tags" Target="../tags/tag31.xml"/><Relationship Id="rId5" Type="http://schemas.openxmlformats.org/officeDocument/2006/relationships/image" Target="../media/image8.emf"/><Relationship Id="rId4" Type="http://schemas.openxmlformats.org/officeDocument/2006/relationships/oleObject" Target="../embeddings/oleObject21.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32.xml"/><Relationship Id="rId5" Type="http://schemas.openxmlformats.org/officeDocument/2006/relationships/image" Target="../media/image8.emf"/><Relationship Id="rId4" Type="http://schemas.openxmlformats.org/officeDocument/2006/relationships/oleObject" Target="../embeddings/oleObject21.bin"/></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tags" Target="../tags/tag35.xml"/><Relationship Id="rId5" Type="http://schemas.openxmlformats.org/officeDocument/2006/relationships/image" Target="../media/image9.emf"/><Relationship Id="rId4" Type="http://schemas.openxmlformats.org/officeDocument/2006/relationships/oleObject" Target="../embeddings/oleObject22.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3.xml"/><Relationship Id="rId1" Type="http://schemas.openxmlformats.org/officeDocument/2006/relationships/tags" Target="../tags/tag36.xml"/><Relationship Id="rId4" Type="http://schemas.openxmlformats.org/officeDocument/2006/relationships/image" Target="../media/image8.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7.emf"/><Relationship Id="rId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22.xml"/><Relationship Id="rId5" Type="http://schemas.openxmlformats.org/officeDocument/2006/relationships/image" Target="../media/image8.emf"/><Relationship Id="rId4" Type="http://schemas.openxmlformats.org/officeDocument/2006/relationships/oleObject" Target="../embeddings/oleObject15.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noChangeAspect="1"/>
          </p:cNvGraphicFramePr>
          <p:nvPr>
            <p:custDataLst>
              <p:tags r:id="rId1"/>
            </p:custDataLst>
            <p:extLst>
              <p:ext uri="{D42A27DB-BD31-4B8C-83A1-F6EECF244321}">
                <p14:modId xmlns:p14="http://schemas.microsoft.com/office/powerpoint/2010/main" val="21405716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600" y="1203980"/>
            <a:ext cx="10936800" cy="1476000"/>
          </a:xfrm>
        </p:spPr>
        <p:txBody>
          <a:bodyPr vert="horz"/>
          <a:lstStyle/>
          <a:p>
            <a:pPr>
              <a:tabLst>
                <a:tab pos="10768013" algn="r"/>
              </a:tabLst>
            </a:pPr>
            <a:r>
              <a:rPr kumimoji="1" lang="zh-TW" altLang="en-US">
                <a:solidFill>
                  <a:sysClr val="windowText" lastClr="000000"/>
                </a:solidFill>
              </a:rPr>
              <a:t>間接補助事業</a:t>
            </a:r>
            <a:r>
              <a:rPr kumimoji="1" lang="ja-JP" altLang="en-US">
                <a:solidFill>
                  <a:sysClr val="windowText" lastClr="000000"/>
                </a:solidFill>
              </a:rPr>
              <a:t>の実施計画</a:t>
            </a:r>
            <a:br>
              <a:rPr kumimoji="1" lang="en-US" altLang="ja-JP">
                <a:solidFill>
                  <a:sysClr val="windowText" lastClr="000000"/>
                </a:solidFill>
              </a:rPr>
            </a:br>
            <a:r>
              <a:rPr kumimoji="1" lang="ja-JP" altLang="en-US" sz="4400">
                <a:solidFill>
                  <a:sysClr val="windowText" lastClr="000000"/>
                </a:solidFill>
              </a:rPr>
              <a:t>（国内エンジン</a:t>
            </a:r>
            <a:r>
              <a:rPr kumimoji="1" lang="en-US" altLang="ja-JP" sz="4400">
                <a:solidFill>
                  <a:sysClr val="windowText" lastClr="000000"/>
                </a:solidFill>
              </a:rPr>
              <a:t>MRO</a:t>
            </a:r>
            <a:r>
              <a:rPr kumimoji="1" lang="ja-JP" altLang="en-US" sz="4400">
                <a:solidFill>
                  <a:sysClr val="windowText" lastClr="000000"/>
                </a:solidFill>
              </a:rPr>
              <a:t>拠点強化支援）</a:t>
            </a:r>
            <a:br>
              <a:rPr kumimoji="1" lang="en-US" altLang="ja-JP">
                <a:solidFill>
                  <a:sysClr val="windowText" lastClr="000000"/>
                </a:solidFill>
              </a:rPr>
            </a:br>
            <a:endParaRPr kumimoji="1" lang="en-US" sz="1800">
              <a:solidFill>
                <a:sysClr val="windowText" lastClr="000000"/>
              </a:solidFill>
            </a:endParaRPr>
          </a:p>
        </p:txBody>
      </p:sp>
      <p:sp>
        <p:nvSpPr>
          <p:cNvPr id="8" name="テキスト ボックス 7"/>
          <p:cNvSpPr txBox="1"/>
          <p:nvPr/>
        </p:nvSpPr>
        <p:spPr>
          <a:xfrm>
            <a:off x="9656064" y="205562"/>
            <a:ext cx="2309108"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応募フォーマット</a:t>
            </a:r>
            <a:r>
              <a:rPr kumimoji="1" lang="en-US" altLang="ja-JP" sz="160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a:spLocks/>
          </p:cNvSpPr>
          <p:nvPr/>
        </p:nvSpPr>
        <p:spPr>
          <a:xfrm>
            <a:off x="5902096" y="3976433"/>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（共同提案者（委託先除く）：Ｂ社）</a:t>
            </a:r>
            <a:endParaRPr kumimoji="1" lang="en-US" altLang="ja-JP">
              <a:solidFill>
                <a:sysClr val="windowText" lastClr="000000"/>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181156" y="4044908"/>
            <a:ext cx="1632112"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a:solidFill>
                  <a:sysClr val="windowText" lastClr="000000"/>
                </a:solidFill>
                <a:latin typeface="Meiryo UI" panose="020B0604030504040204" pitchFamily="50" charset="-128"/>
                <a:ea typeface="Meiryo UI" panose="020B0604030504040204" pitchFamily="50" charset="-128"/>
              </a:rPr>
              <a:t>※</a:t>
            </a:r>
            <a:r>
              <a:rPr kumimoji="1" lang="ja-JP" altLang="en-US" sz="900">
                <a:solidFill>
                  <a:sysClr val="windowText" lastClr="000000"/>
                </a:solidFill>
                <a:latin typeface="Meiryo UI" panose="020B0604030504040204" pitchFamily="50" charset="-128"/>
                <a:ea typeface="Meiryo UI" panose="020B0604030504040204" pitchFamily="50" charset="-128"/>
              </a:rPr>
              <a:t>共同実施の場合には、</a:t>
            </a:r>
            <a:br>
              <a:rPr kumimoji="1" lang="en-US" altLang="ja-JP" sz="900">
                <a:solidFill>
                  <a:sysClr val="windowText" lastClr="000000"/>
                </a:solidFill>
                <a:latin typeface="Meiryo UI" panose="020B0604030504040204" pitchFamily="50" charset="-128"/>
                <a:ea typeface="Meiryo UI" panose="020B0604030504040204" pitchFamily="50" charset="-128"/>
              </a:rPr>
            </a:br>
            <a:r>
              <a:rPr kumimoji="1" lang="ja-JP" altLang="en-US" sz="900">
                <a:solidFill>
                  <a:sysClr val="windowText" lastClr="000000"/>
                </a:solidFill>
                <a:latin typeface="Meiryo UI" panose="020B0604030504040204" pitchFamily="50" charset="-128"/>
                <a:ea typeface="Meiryo UI" panose="020B0604030504040204" pitchFamily="50" charset="-128"/>
              </a:rPr>
              <a:t>幹事企業を明記して下さい</a:t>
            </a: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49464" y="3013076"/>
            <a:ext cx="11542536" cy="46923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提案事業名：○○○</a:t>
            </a:r>
            <a:r>
              <a:rPr kumimoji="1" lang="en-US" altLang="ja-JP">
                <a:solidFill>
                  <a:sysClr val="windowText" lastClr="000000"/>
                </a:solidFill>
                <a:latin typeface="Meiryo UI" panose="020B0604030504040204" pitchFamily="50" charset="-128"/>
                <a:ea typeface="Meiryo UI" panose="020B0604030504040204" pitchFamily="50" charset="-128"/>
              </a:rPr>
              <a:t>	</a:t>
            </a:r>
            <a:r>
              <a:rPr kumimoji="1" lang="ja-JP" altLang="en-US">
                <a:solidFill>
                  <a:sysClr val="windowText" lastClr="000000"/>
                </a:solidFill>
                <a:latin typeface="Meiryo UI" panose="020B0604030504040204" pitchFamily="50" charset="-128"/>
                <a:ea typeface="Meiryo UI" panose="020B0604030504040204" pitchFamily="50" charset="-128"/>
              </a:rPr>
              <a:t>提案者名：Ａ社（幹事企業） 、代表者名：代表取締役社長　</a:t>
            </a:r>
            <a:r>
              <a:rPr kumimoji="1" lang="en-US" altLang="ja-JP">
                <a:solidFill>
                  <a:sysClr val="windowText" lastClr="000000"/>
                </a:solidFill>
                <a:latin typeface="Meiryo UI" panose="020B0604030504040204" pitchFamily="50" charset="-128"/>
                <a:ea typeface="Meiryo UI" panose="020B0604030504040204" pitchFamily="50" charset="-128"/>
              </a:rPr>
              <a:t>aa </a:t>
            </a:r>
            <a:r>
              <a:rPr kumimoji="1" lang="en-US" altLang="ja-JP" err="1">
                <a:solidFill>
                  <a:sysClr val="windowText" lastClr="000000"/>
                </a:solidFill>
                <a:latin typeface="Meiryo UI" panose="020B0604030504040204" pitchFamily="50" charset="-128"/>
                <a:ea typeface="Meiryo UI" panose="020B0604030504040204" pitchFamily="50" charset="-128"/>
              </a:rPr>
              <a:t>aa</a:t>
            </a:r>
            <a:endParaRPr kumimoji="1" lang="en-US">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1F2FB-38F3-93DE-35B0-4176BA0DE83A}"/>
            </a:ext>
          </a:extLst>
        </p:cNvPr>
        <p:cNvGrpSpPr/>
        <p:nvPr/>
      </p:nvGrpSpPr>
      <p:grpSpPr>
        <a:xfrm>
          <a:off x="0" y="0"/>
          <a:ext cx="0" cy="0"/>
          <a:chOff x="0" y="0"/>
          <a:chExt cx="0" cy="0"/>
        </a:xfrm>
      </p:grpSpPr>
      <p:graphicFrame>
        <p:nvGraphicFramePr>
          <p:cNvPr id="64" name="think-cell data - do not delete" hidden="1">
            <a:extLst>
              <a:ext uri="{FF2B5EF4-FFF2-40B4-BE49-F238E27FC236}">
                <a16:creationId xmlns:a16="http://schemas.microsoft.com/office/drawing/2014/main" id="{C5514198-37B1-12F6-F304-0DE06895223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9" imgH="360" progId="TCLayout.ActiveDocument.1">
                  <p:embed/>
                </p:oleObj>
              </mc:Choice>
              <mc:Fallback>
                <p:oleObj name="think-cellスライド" r:id="rId4" imgW="359" imgH="360" progId="TCLayout.ActiveDocument.1">
                  <p:embed/>
                  <p:pic>
                    <p:nvPicPr>
                      <p:cNvPr id="64" name="think-cell data - do not delete" hidden="1">
                        <a:extLst>
                          <a:ext uri="{FF2B5EF4-FFF2-40B4-BE49-F238E27FC236}">
                            <a16:creationId xmlns:a16="http://schemas.microsoft.com/office/drawing/2014/main" id="{C5514198-37B1-12F6-F304-0DE06895223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EEFBEAF8-B54F-392E-C2C5-B0F9AA0C2F96}"/>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）事業実施計画（投資計画・投資内訳）</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80" name="Title 1">
            <a:extLst>
              <a:ext uri="{FF2B5EF4-FFF2-40B4-BE49-F238E27FC236}">
                <a16:creationId xmlns:a16="http://schemas.microsoft.com/office/drawing/2014/main" id="{412F0B19-4C8A-B569-6835-B66BB6C48D2F}"/>
              </a:ext>
            </a:extLst>
          </p:cNvPr>
          <p:cNvSpPr txBox="1">
            <a:spLocks/>
          </p:cNvSpPr>
          <p:nvPr/>
        </p:nvSpPr>
        <p:spPr>
          <a:xfrm>
            <a:off x="388575" y="657525"/>
            <a:ext cx="11489100"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令和</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年から新規導入設備の設計を実施し、</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 </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令和</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年頃にエンジン</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MRO</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の開始を想定</a:t>
            </a:r>
            <a:endPar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 name="正方形/長方形 1">
            <a:extLst>
              <a:ext uri="{FF2B5EF4-FFF2-40B4-BE49-F238E27FC236}">
                <a16:creationId xmlns:a16="http://schemas.microsoft.com/office/drawing/2014/main" id="{A7D86219-3BB3-B9CB-49F7-44524D0E83DF}"/>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必須</a:t>
            </a:r>
          </a:p>
        </p:txBody>
      </p:sp>
      <p:sp>
        <p:nvSpPr>
          <p:cNvPr id="65" name="TextBox 16">
            <a:extLst>
              <a:ext uri="{FF2B5EF4-FFF2-40B4-BE49-F238E27FC236}">
                <a16:creationId xmlns:a16="http://schemas.microsoft.com/office/drawing/2014/main" id="{95A7D75A-71F4-D679-0716-3FFF9F5A2862}"/>
              </a:ext>
            </a:extLst>
          </p:cNvPr>
          <p:cNvSpPr txBox="1"/>
          <p:nvPr/>
        </p:nvSpPr>
        <p:spPr>
          <a:xfrm>
            <a:off x="700859" y="1152141"/>
            <a:ext cx="1175076" cy="1031533"/>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1400">
                <a:solidFill>
                  <a:schemeClr val="tx1"/>
                </a:solidFill>
                <a:latin typeface="Meiryo UI" panose="020B0604030504040204" pitchFamily="50" charset="-128"/>
                <a:ea typeface="Meiryo UI" panose="020B0604030504040204" pitchFamily="50" charset="-128"/>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計画の概要・</a:t>
            </a:r>
            <a:b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マイルストン</a:t>
            </a:r>
            <a:endParaRPr kumimoji="0" 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6" name="直線コネクタ 65">
            <a:extLst>
              <a:ext uri="{FF2B5EF4-FFF2-40B4-BE49-F238E27FC236}">
                <a16:creationId xmlns:a16="http://schemas.microsoft.com/office/drawing/2014/main" id="{282CA72A-9010-7867-2297-AA629811015D}"/>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3" name="Table 25">
            <a:extLst>
              <a:ext uri="{FF2B5EF4-FFF2-40B4-BE49-F238E27FC236}">
                <a16:creationId xmlns:a16="http://schemas.microsoft.com/office/drawing/2014/main" id="{6868AD39-02F3-A233-7E57-5295C4F0E8C3}"/>
              </a:ext>
            </a:extLst>
          </p:cNvPr>
          <p:cNvGraphicFramePr>
            <a:graphicFrameLocks noGrp="1"/>
          </p:cNvGraphicFramePr>
          <p:nvPr>
            <p:extLst>
              <p:ext uri="{D42A27DB-BD31-4B8C-83A1-F6EECF244321}">
                <p14:modId xmlns:p14="http://schemas.microsoft.com/office/powerpoint/2010/main" val="2815118024"/>
              </p:ext>
            </p:extLst>
          </p:nvPr>
        </p:nvGraphicFramePr>
        <p:xfrm>
          <a:off x="350358" y="2231092"/>
          <a:ext cx="11491284" cy="4080458"/>
        </p:xfrm>
        <a:graphic>
          <a:graphicData uri="http://schemas.openxmlformats.org/drawingml/2006/table">
            <a:tbl>
              <a:tblPr firstRow="1" bandRow="1">
                <a:tableStyleId>{5940675A-B579-460E-94D1-54222C63F5DA}</a:tableStyleId>
              </a:tblPr>
              <a:tblGrid>
                <a:gridCol w="427690">
                  <a:extLst>
                    <a:ext uri="{9D8B030D-6E8A-4147-A177-3AD203B41FA5}">
                      <a16:colId xmlns:a16="http://schemas.microsoft.com/office/drawing/2014/main" val="108642108"/>
                    </a:ext>
                  </a:extLst>
                </a:gridCol>
                <a:gridCol w="2182018">
                  <a:extLst>
                    <a:ext uri="{9D8B030D-6E8A-4147-A177-3AD203B41FA5}">
                      <a16:colId xmlns:a16="http://schemas.microsoft.com/office/drawing/2014/main" val="3681164895"/>
                    </a:ext>
                  </a:extLst>
                </a:gridCol>
                <a:gridCol w="807416">
                  <a:extLst>
                    <a:ext uri="{9D8B030D-6E8A-4147-A177-3AD203B41FA5}">
                      <a16:colId xmlns:a16="http://schemas.microsoft.com/office/drawing/2014/main" val="2013143228"/>
                    </a:ext>
                  </a:extLst>
                </a:gridCol>
                <a:gridCol w="807416">
                  <a:extLst>
                    <a:ext uri="{9D8B030D-6E8A-4147-A177-3AD203B41FA5}">
                      <a16:colId xmlns:a16="http://schemas.microsoft.com/office/drawing/2014/main" val="1867669983"/>
                    </a:ext>
                  </a:extLst>
                </a:gridCol>
                <a:gridCol w="807416">
                  <a:extLst>
                    <a:ext uri="{9D8B030D-6E8A-4147-A177-3AD203B41FA5}">
                      <a16:colId xmlns:a16="http://schemas.microsoft.com/office/drawing/2014/main" val="3983930382"/>
                    </a:ext>
                  </a:extLst>
                </a:gridCol>
                <a:gridCol w="807416">
                  <a:extLst>
                    <a:ext uri="{9D8B030D-6E8A-4147-A177-3AD203B41FA5}">
                      <a16:colId xmlns:a16="http://schemas.microsoft.com/office/drawing/2014/main" val="3221756989"/>
                    </a:ext>
                  </a:extLst>
                </a:gridCol>
                <a:gridCol w="807416">
                  <a:extLst>
                    <a:ext uri="{9D8B030D-6E8A-4147-A177-3AD203B41FA5}">
                      <a16:colId xmlns:a16="http://schemas.microsoft.com/office/drawing/2014/main" val="156497035"/>
                    </a:ext>
                  </a:extLst>
                </a:gridCol>
                <a:gridCol w="807416">
                  <a:extLst>
                    <a:ext uri="{9D8B030D-6E8A-4147-A177-3AD203B41FA5}">
                      <a16:colId xmlns:a16="http://schemas.microsoft.com/office/drawing/2014/main" val="213127484"/>
                    </a:ext>
                  </a:extLst>
                </a:gridCol>
                <a:gridCol w="807416">
                  <a:extLst>
                    <a:ext uri="{9D8B030D-6E8A-4147-A177-3AD203B41FA5}">
                      <a16:colId xmlns:a16="http://schemas.microsoft.com/office/drawing/2014/main" val="303950031"/>
                    </a:ext>
                  </a:extLst>
                </a:gridCol>
                <a:gridCol w="807416">
                  <a:extLst>
                    <a:ext uri="{9D8B030D-6E8A-4147-A177-3AD203B41FA5}">
                      <a16:colId xmlns:a16="http://schemas.microsoft.com/office/drawing/2014/main" val="2215335689"/>
                    </a:ext>
                  </a:extLst>
                </a:gridCol>
                <a:gridCol w="807416">
                  <a:extLst>
                    <a:ext uri="{9D8B030D-6E8A-4147-A177-3AD203B41FA5}">
                      <a16:colId xmlns:a16="http://schemas.microsoft.com/office/drawing/2014/main" val="3453453710"/>
                    </a:ext>
                  </a:extLst>
                </a:gridCol>
                <a:gridCol w="807416">
                  <a:extLst>
                    <a:ext uri="{9D8B030D-6E8A-4147-A177-3AD203B41FA5}">
                      <a16:colId xmlns:a16="http://schemas.microsoft.com/office/drawing/2014/main" val="1090054410"/>
                    </a:ext>
                  </a:extLst>
                </a:gridCol>
                <a:gridCol w="807416">
                  <a:extLst>
                    <a:ext uri="{9D8B030D-6E8A-4147-A177-3AD203B41FA5}">
                      <a16:colId xmlns:a16="http://schemas.microsoft.com/office/drawing/2014/main" val="1572171101"/>
                    </a:ext>
                  </a:extLst>
                </a:gridCol>
              </a:tblGrid>
              <a:tr h="240846">
                <a:tc rowSpan="2" gridSpan="2">
                  <a:txBody>
                    <a:bodyPr/>
                    <a:lstStyle/>
                    <a:p>
                      <a:pPr algn="ctr"/>
                      <a:r>
                        <a:rPr kumimoji="1" lang="ja-JP" altLang="en-US" sz="1400" b="1">
                          <a:latin typeface="Meiryo UI" panose="020B0604030504040204" pitchFamily="50" charset="-128"/>
                          <a:ea typeface="Meiryo UI" panose="020B0604030504040204" pitchFamily="50" charset="-128"/>
                        </a:rPr>
                        <a:t>項目</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11">
                  <a:txBody>
                    <a:bodyPr/>
                    <a:lstStyle/>
                    <a:p>
                      <a:pPr algn="ctr"/>
                      <a:r>
                        <a:rPr kumimoji="1" lang="ja-JP" altLang="en-US" sz="1400" b="1">
                          <a:latin typeface="Meiryo UI" panose="020B0604030504040204" pitchFamily="50" charset="-128"/>
                          <a:ea typeface="Meiryo UI" panose="020B0604030504040204" pitchFamily="50" charset="-128"/>
                        </a:rPr>
                        <a:t>年度（百万円）</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71955818"/>
                  </a:ext>
                </a:extLst>
              </a:tr>
              <a:tr h="198698">
                <a:tc gridSpan="2" vMerge="1">
                  <a:txBody>
                    <a:bodyPr/>
                    <a:lstStyle/>
                    <a:p>
                      <a:pPr algn="ctr"/>
                      <a:r>
                        <a:rPr kumimoji="1" lang="ja-JP" altLang="en-US" sz="1050">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pPr algn="ctr"/>
                      <a:r>
                        <a:rPr kumimoji="1" lang="ja-JP" altLang="en-US" sz="1050">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b="1">
                          <a:latin typeface="Meiryo UI" panose="020B0604030504040204" pitchFamily="50" charset="-128"/>
                          <a:ea typeface="Meiryo UI" panose="020B0604030504040204" pitchFamily="50" charset="-128"/>
                        </a:rPr>
                        <a:t>令和７年度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令和８年度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令和９年度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令和１０年度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令和１１年度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令和１２年度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令和１３年度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令和１４年度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令和１５年度</a:t>
                      </a:r>
                      <a:endParaRPr kumimoji="1" lang="ja-JP" altLang="en-US" sz="1200" b="0" i="0" u="none" strike="noStrike" kern="1200" cap="none" spc="0" normalizeH="0" baseline="0" noProof="0">
                        <a:ln>
                          <a:noFill/>
                        </a:ln>
                        <a:solidFill>
                          <a:prstClr val="black"/>
                        </a:solidFill>
                        <a:effectLst/>
                        <a:uLnTx/>
                        <a:uFillTx/>
                        <a:latin typeface="Arial" panose="020B0604020202020204"/>
                        <a:ea typeface="ＭＳ Ｐゴシック" panose="020B060007020508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令和１６年度</a:t>
                      </a:r>
                      <a:endParaRPr kumimoji="1" lang="ja-JP" altLang="en-US" sz="1200" b="0" i="0" u="none" strike="noStrike" kern="1200" cap="none" spc="0" normalizeH="0" baseline="0" noProof="0">
                        <a:ln>
                          <a:noFill/>
                        </a:ln>
                        <a:solidFill>
                          <a:prstClr val="black"/>
                        </a:solidFill>
                        <a:effectLst/>
                        <a:uLnTx/>
                        <a:uFillTx/>
                        <a:latin typeface="Arial" panose="020B0604020202020204"/>
                        <a:ea typeface="ＭＳ Ｐゴシック" panose="020B060007020508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b="1">
                          <a:latin typeface="Meiryo UI" panose="020B0604030504040204" pitchFamily="50" charset="-128"/>
                          <a:ea typeface="Meiryo UI" panose="020B0604030504040204" pitchFamily="50" charset="-128"/>
                        </a:rPr>
                        <a:t>令和１７年度</a:t>
                      </a:r>
                      <a:endParaRPr kumimoji="1" lang="ja-JP" altLang="en-US" sz="800"/>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14996378"/>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1</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売上高</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kumimoji="1" lang="en-US" altLang="ja-JP" sz="1050">
                          <a:latin typeface="Meiryo UI" panose="020B0604030504040204" pitchFamily="50" charset="-128"/>
                          <a:ea typeface="Meiryo UI" panose="020B0604030504040204" pitchFamily="50" charset="-128"/>
                        </a:rPr>
                        <a:t>xx</a:t>
                      </a: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売上原価</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2</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売上総利益</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販売費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一般管理費</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3</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営業利益（</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4</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減価償却費（</a:t>
                      </a:r>
                      <a:r>
                        <a:rPr kumimoji="1" lang="en-US" altLang="ja-JP" sz="1400">
                          <a:latin typeface="Meiryo UI" panose="020B0604030504040204" pitchFamily="50" charset="-128"/>
                          <a:ea typeface="Meiryo UI" panose="020B0604030504040204" pitchFamily="50" charset="-128"/>
                        </a:rPr>
                        <a:t>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225485">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5</a:t>
                      </a:r>
                      <a:endParaRPr kumimoji="1" lang="ja-JP" altLang="en-US" sz="1400">
                        <a:solidFill>
                          <a:schemeClr val="tx1"/>
                        </a:solidFill>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solidFill>
                            <a:schemeClr val="tx1"/>
                          </a:solidFill>
                          <a:latin typeface="Meiryo UI" panose="020B0604030504040204" pitchFamily="50" charset="-128"/>
                          <a:ea typeface="Meiryo UI" panose="020B0604030504040204" pitchFamily="50" charset="-128"/>
                        </a:rPr>
                        <a:t>間接補助事業と後年度事業に要する経費（</a:t>
                      </a:r>
                      <a:r>
                        <a:rPr kumimoji="1" lang="en-US" altLang="ja-JP" sz="1400">
                          <a:solidFill>
                            <a:schemeClr val="tx1"/>
                          </a:solidFill>
                          <a:latin typeface="Meiryo UI" panose="020B0604030504040204" pitchFamily="50" charset="-128"/>
                          <a:ea typeface="Meiryo UI" panose="020B0604030504040204" pitchFamily="50" charset="-128"/>
                        </a:rPr>
                        <a:t>c</a:t>
                      </a:r>
                      <a:r>
                        <a:rPr kumimoji="1" lang="ja-JP" altLang="en-US" sz="1400">
                          <a:solidFill>
                            <a:schemeClr val="tx1"/>
                          </a:solidFill>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6</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補助金額（</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highlight>
                          <a:srgbClr val="808080"/>
                        </a:highligh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376673385"/>
                  </a:ext>
                </a:extLst>
              </a:tr>
              <a:tr h="225485">
                <a:tc>
                  <a:txBody>
                    <a:bodyPr/>
                    <a:lstStyle/>
                    <a:p>
                      <a:pPr algn="ct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他制度による収益等（</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54640"/>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7</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補助事業におけるキャッシュフロー（</a:t>
                      </a:r>
                      <a:r>
                        <a:rPr kumimoji="1" lang="en-US" altLang="ja-JP" sz="1400">
                          <a:latin typeface="Meiryo UI" panose="020B0604030504040204" pitchFamily="50" charset="-128"/>
                          <a:ea typeface="Meiryo UI" panose="020B0604030504040204" pitchFamily="50" charset="-128"/>
                        </a:rPr>
                        <a:t>e=</a:t>
                      </a:r>
                      <a:r>
                        <a:rPr kumimoji="1" lang="en-US" altLang="ja-JP" sz="1400" err="1">
                          <a:latin typeface="Meiryo UI" panose="020B0604030504040204" pitchFamily="50" charset="-128"/>
                          <a:ea typeface="Meiryo UI" panose="020B0604030504040204" pitchFamily="50" charset="-128"/>
                        </a:rPr>
                        <a:t>a+b</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9386836"/>
                  </a:ext>
                </a:extLst>
              </a:tr>
              <a:tr h="225485">
                <a:tc>
                  <a:txBody>
                    <a:bodyPr/>
                    <a:lstStyle/>
                    <a:p>
                      <a:pPr algn="ctr"/>
                      <a:r>
                        <a:rPr kumimoji="1" lang="en-US" altLang="ja-JP" sz="1400">
                          <a:latin typeface="Meiryo UI" panose="020B0604030504040204" pitchFamily="50" charset="-128"/>
                          <a:ea typeface="Meiryo UI" panose="020B0604030504040204" pitchFamily="50" charset="-128"/>
                        </a:rPr>
                        <a:t>8</a:t>
                      </a:r>
                      <a:endParaRPr kumimoji="1" lang="ja-JP" altLang="en-US"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投資未回収額</a:t>
                      </a:r>
                      <a:endParaRPr kumimoji="1" lang="en-US" altLang="ja-JP" sz="1400">
                        <a:latin typeface="Meiryo UI" panose="020B0604030504040204" pitchFamily="50" charset="-128"/>
                        <a:ea typeface="Meiryo UI" panose="020B0604030504040204" pitchFamily="50" charset="-128"/>
                      </a:endParaRPr>
                    </a:p>
                    <a:p>
                      <a:pPr algn="l"/>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f=</a:t>
                      </a:r>
                      <a:r>
                        <a:rPr kumimoji="1" lang="ja-JP" altLang="en-US" sz="1400">
                          <a:latin typeface="Meiryo UI" panose="020B0604030504040204" pitchFamily="50" charset="-128"/>
                          <a:ea typeface="Meiryo UI" panose="020B0604030504040204" pitchFamily="50" charset="-128"/>
                        </a:rPr>
                        <a:t>前年度</a:t>
                      </a:r>
                      <a:r>
                        <a:rPr kumimoji="1" lang="en-US" altLang="ja-JP" sz="1400" err="1">
                          <a:latin typeface="Meiryo UI" panose="020B0604030504040204" pitchFamily="50" charset="-128"/>
                          <a:ea typeface="Meiryo UI" panose="020B0604030504040204" pitchFamily="50" charset="-128"/>
                        </a:rPr>
                        <a:t>f+c-d-d</a:t>
                      </a: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89711"/>
                  </a:ext>
                </a:extLst>
              </a:tr>
            </a:tbl>
          </a:graphicData>
        </a:graphic>
      </p:graphicFrame>
      <p:sp>
        <p:nvSpPr>
          <p:cNvPr id="5" name="TextBox 51">
            <a:extLst>
              <a:ext uri="{FF2B5EF4-FFF2-40B4-BE49-F238E27FC236}">
                <a16:creationId xmlns:a16="http://schemas.microsoft.com/office/drawing/2014/main" id="{CCF79781-6BBD-F184-2800-4A4F38C87501}"/>
              </a:ext>
            </a:extLst>
          </p:cNvPr>
          <p:cNvSpPr txBox="1"/>
          <p:nvPr/>
        </p:nvSpPr>
        <p:spPr>
          <a:xfrm>
            <a:off x="1970203" y="1152141"/>
            <a:ext cx="9695906" cy="103153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ガントチャート等により、以下の内容を含めて記載ください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lvl="0" indent="-180975">
              <a:buFont typeface="Arial" panose="020B0604020202020204" pitchFamily="34" charset="0"/>
              <a:buChar char="•"/>
              <a:defRPr/>
            </a:pPr>
            <a:r>
              <a:rPr lang="ja-JP" altLang="en-US" sz="1400">
                <a:solidFill>
                  <a:srgbClr val="2E3558"/>
                </a:solidFill>
                <a:latin typeface="+mn-ea"/>
              </a:rPr>
              <a:t>間接補助事業期間中から期間後</a:t>
            </a:r>
            <a:r>
              <a:rPr lang="ja-JP" altLang="en-US" sz="1400">
                <a:solidFill>
                  <a:srgbClr val="2E3558"/>
                </a:solidFill>
                <a:latin typeface="ＭＳ Ｐゴシック"/>
                <a:ea typeface="ＭＳ Ｐゴシック"/>
              </a:rPr>
              <a:t>のエンジンMRO事業全体</a:t>
            </a:r>
            <a:r>
              <a:rPr kumimoji="0" lang="ja-JP" altLang="en-US" sz="1400" b="0" i="0" u="none" strike="noStrike" kern="1200" cap="none" spc="0" normalizeH="0" baseline="0" noProof="0">
                <a:ln>
                  <a:noFill/>
                </a:ln>
                <a:solidFill>
                  <a:srgbClr val="2E3558"/>
                </a:solidFill>
                <a:effectLst/>
                <a:uLnTx/>
                <a:uFillTx/>
                <a:latin typeface="ＭＳ Ｐゴシック"/>
                <a:ea typeface="ＭＳ Ｐゴシック"/>
              </a:rPr>
              <a:t>スケジュール概要</a:t>
            </a:r>
            <a:endParaRPr kumimoji="0" lang="en-US" altLang="ja-JP" sz="1400" b="0" i="0" u="none" strike="noStrike" kern="1200" cap="none" spc="0" normalizeH="0" baseline="0" noProof="0">
              <a:ln>
                <a:noFill/>
              </a:ln>
              <a:solidFill>
                <a:srgbClr val="2E3558"/>
              </a:solidFill>
              <a:effectLst/>
              <a:uLnTx/>
              <a:uFillTx/>
              <a:latin typeface="ＭＳ Ｐゴシック"/>
              <a:ea typeface="ＭＳ Ｐゴシック"/>
            </a:endParaRP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a:ea typeface="ＭＳ Ｐゴシック"/>
              </a:rPr>
              <a:t>間接補助事業の各フェーズ（仕様検討・設計等）の実施時期のマイルストン</a:t>
            </a:r>
            <a:endParaRPr kumimoji="0" lang="en-US" altLang="ja-JP" sz="1400" b="0" i="0" u="none" strike="noStrike" kern="1200" cap="none" spc="0" normalizeH="0" baseline="0" noProof="0">
              <a:ln>
                <a:noFill/>
              </a:ln>
              <a:solidFill>
                <a:srgbClr val="2E3558"/>
              </a:solidFill>
              <a:effectLst/>
              <a:uLnTx/>
              <a:uFillTx/>
              <a:latin typeface="ＭＳ Ｐゴシック"/>
              <a:ea typeface="ＭＳ Ｐゴシック"/>
            </a:endParaRPr>
          </a:p>
        </p:txBody>
      </p:sp>
      <p:sp>
        <p:nvSpPr>
          <p:cNvPr id="6" name="TextBox 51">
            <a:extLst>
              <a:ext uri="{FF2B5EF4-FFF2-40B4-BE49-F238E27FC236}">
                <a16:creationId xmlns:a16="http://schemas.microsoft.com/office/drawing/2014/main" id="{D207D78E-921B-79AE-9D3E-2AEEE0776789}"/>
              </a:ext>
            </a:extLst>
          </p:cNvPr>
          <p:cNvSpPr txBox="1"/>
          <p:nvPr/>
        </p:nvSpPr>
        <p:spPr>
          <a:xfrm>
            <a:off x="4083559" y="2869256"/>
            <a:ext cx="6419294" cy="333121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lvl="0" indent="3175" algn="ctr">
              <a:defRPr/>
            </a:pPr>
            <a:r>
              <a:rPr lang="ja-JP" altLang="en-US" sz="1600">
                <a:solidFill>
                  <a:srgbClr val="2E3558"/>
                </a:solidFill>
                <a:latin typeface="+mn-ea"/>
              </a:rPr>
              <a:t>間接補助事業期間中、及び期間終了後の投資計画、</a:t>
            </a:r>
            <a:endParaRPr lang="en-US" altLang="ja-JP" sz="1600">
              <a:solidFill>
                <a:srgbClr val="2E3558"/>
              </a:solidFill>
              <a:latin typeface="+mn-ea"/>
            </a:endParaRPr>
          </a:p>
          <a:p>
            <a:pPr marL="85725" lvl="0" indent="3175" algn="ctr">
              <a:defRPr/>
            </a:pPr>
            <a:r>
              <a:rPr lang="ja-JP" altLang="en-US" sz="1600">
                <a:solidFill>
                  <a:srgbClr val="2E3558"/>
                </a:solidFill>
                <a:latin typeface="+mn-ea"/>
              </a:rPr>
              <a:t>長期的な</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事業スケジュール概要について、</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補助対象事業の不確実性を前提としたうえで、</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一定の仮定に基づき以下の点に留意しつつ記載ください</a:t>
            </a: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提案時点での数字や内容は必ずしも正確である必要はなく、投資内容・時期等を確認するものです</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indent="-180975">
              <a:buFont typeface="Arial" panose="020B0604020202020204" pitchFamily="34" charset="0"/>
              <a:buChar char="•"/>
              <a:defRPr/>
            </a:pPr>
            <a:r>
              <a:rPr lang="ja-JP" altLang="en-US" sz="1400">
                <a:solidFill>
                  <a:srgbClr val="2E3558"/>
                </a:solidFill>
                <a:latin typeface="ＭＳ Ｐゴシック" panose="020B0600070205080204" pitchFamily="50" charset="-128"/>
              </a:rPr>
              <a:t>「</a:t>
            </a:r>
            <a:r>
              <a:rPr lang="en-US" altLang="ja-JP" sz="1400">
                <a:solidFill>
                  <a:srgbClr val="2E3558"/>
                </a:solidFill>
                <a:latin typeface="ＭＳ Ｐゴシック" panose="020B0600070205080204" pitchFamily="50" charset="-128"/>
              </a:rPr>
              <a:t>5.</a:t>
            </a:r>
            <a:r>
              <a:rPr lang="ja-JP" altLang="en-US" sz="1400">
                <a:solidFill>
                  <a:srgbClr val="2E3558"/>
                </a:solidFill>
                <a:latin typeface="ＭＳ Ｐゴシック" panose="020B0600070205080204" pitchFamily="50" charset="-128"/>
              </a:rPr>
              <a:t>間接補助事業と後年度事業に要する経費（</a:t>
            </a:r>
            <a:r>
              <a:rPr lang="en-US" altLang="ja-JP" sz="1400">
                <a:solidFill>
                  <a:srgbClr val="2E3558"/>
                </a:solidFill>
                <a:latin typeface="ＭＳ Ｐゴシック" panose="020B0600070205080204" pitchFamily="50" charset="-128"/>
              </a:rPr>
              <a:t>c</a:t>
            </a:r>
            <a:r>
              <a:rPr lang="ja-JP" altLang="en-US" sz="1400">
                <a:solidFill>
                  <a:srgbClr val="2E3558"/>
                </a:solidFill>
                <a:latin typeface="ＭＳ Ｐゴシック" panose="020B0600070205080204" pitchFamily="50" charset="-128"/>
              </a:rPr>
              <a:t>）」の令和</a:t>
            </a:r>
            <a:r>
              <a:rPr lang="en-US" altLang="ja-JP" sz="1400">
                <a:solidFill>
                  <a:srgbClr val="2E3558"/>
                </a:solidFill>
                <a:latin typeface="ＭＳ Ｐゴシック" panose="020B0600070205080204" pitchFamily="50" charset="-128"/>
              </a:rPr>
              <a:t>8</a:t>
            </a:r>
            <a:r>
              <a:rPr lang="ja-JP" altLang="en-US" sz="1400">
                <a:solidFill>
                  <a:srgbClr val="2E3558"/>
                </a:solidFill>
                <a:latin typeface="ＭＳ Ｐゴシック" panose="020B0600070205080204" pitchFamily="50" charset="-128"/>
              </a:rPr>
              <a:t>年度分について、間接補助事業終了後に設備投資等を予定している場合には、表示されている金額に投資金額を追加した合計額を入力してください</a:t>
            </a:r>
            <a:endParaRPr lang="en-US" altLang="ja-JP" sz="1400">
              <a:solidFill>
                <a:srgbClr val="2E3558"/>
              </a:solidFill>
              <a:latin typeface="ＭＳ Ｐゴシック" panose="020B0600070205080204" pitchFamily="50" charset="-128"/>
            </a:endParaRPr>
          </a:p>
          <a:p>
            <a:pPr marL="85725">
              <a:defRPr/>
            </a:pP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そのうえで、同枠内に本間接補助事業以外で想定している投資金額を括弧書にて記載ください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lvl="0" indent="-180975">
              <a:buFont typeface="Arial" panose="020B0604020202020204" pitchFamily="34" charset="0"/>
              <a:buChar char="•"/>
              <a:defRPr/>
            </a:pPr>
            <a:r>
              <a:rPr lang="ja-JP" altLang="en-US" sz="1400">
                <a:solidFill>
                  <a:srgbClr val="2E3558"/>
                </a:solidFill>
                <a:latin typeface="ＭＳ Ｐゴシック" panose="020B0600070205080204" pitchFamily="50" charset="-128"/>
              </a:rPr>
              <a:t>「</a:t>
            </a:r>
            <a:r>
              <a:rPr lang="en-US" altLang="ja-JP" sz="1400">
                <a:solidFill>
                  <a:srgbClr val="2E3558"/>
                </a:solidFill>
                <a:latin typeface="ＭＳ Ｐゴシック" panose="020B0600070205080204" pitchFamily="50" charset="-128"/>
              </a:rPr>
              <a:t>5.</a:t>
            </a:r>
            <a:r>
              <a:rPr lang="ja-JP" altLang="en-US" sz="1400">
                <a:solidFill>
                  <a:srgbClr val="2E3558"/>
                </a:solidFill>
                <a:latin typeface="ＭＳ Ｐゴシック" panose="020B0600070205080204" pitchFamily="50" charset="-128"/>
              </a:rPr>
              <a:t>間接補助事業と後年度事業に要する経費（</a:t>
            </a:r>
            <a:r>
              <a:rPr lang="en-US" altLang="ja-JP" sz="1400">
                <a:solidFill>
                  <a:srgbClr val="2E3558"/>
                </a:solidFill>
                <a:latin typeface="ＭＳ Ｐゴシック" panose="020B0600070205080204" pitchFamily="50" charset="-128"/>
              </a:rPr>
              <a:t>c</a:t>
            </a:r>
            <a:r>
              <a:rPr lang="ja-JP" altLang="en-US" sz="1400">
                <a:solidFill>
                  <a:srgbClr val="2E3558"/>
                </a:solidFill>
                <a:latin typeface="ＭＳ Ｐゴシック" panose="020B0600070205080204" pitchFamily="50" charset="-128"/>
              </a:rPr>
              <a:t>）」の令和</a:t>
            </a:r>
            <a:r>
              <a:rPr lang="en-US" altLang="ja-JP" sz="1400">
                <a:solidFill>
                  <a:srgbClr val="2E3558"/>
                </a:solidFill>
                <a:latin typeface="ＭＳ Ｐゴシック" panose="020B0600070205080204" pitchFamily="50" charset="-128"/>
              </a:rPr>
              <a:t>9</a:t>
            </a:r>
            <a:r>
              <a:rPr lang="ja-JP" altLang="en-US" sz="1400">
                <a:solidFill>
                  <a:srgbClr val="2E3558"/>
                </a:solidFill>
                <a:latin typeface="ＭＳ Ｐゴシック" panose="020B0600070205080204" pitchFamily="50" charset="-128"/>
              </a:rPr>
              <a:t>年度以降については、間接補助事業終了後の設備投資の見通しを踏まえ金額を記載してください</a:t>
            </a:r>
            <a:endParaRPr lang="en-US" altLang="ja-JP" sz="1400">
              <a:solidFill>
                <a:srgbClr val="2E3558"/>
              </a:solidFill>
              <a:latin typeface="ＭＳ Ｐゴシック" panose="020B0600070205080204" pitchFamily="50" charset="-128"/>
            </a:endParaRPr>
          </a:p>
        </p:txBody>
      </p:sp>
    </p:spTree>
    <p:extLst>
      <p:ext uri="{BB962C8B-B14F-4D97-AF65-F5344CB8AC3E}">
        <p14:creationId xmlns:p14="http://schemas.microsoft.com/office/powerpoint/2010/main" val="220977036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9B02E-0430-062E-202B-BF0E9C472D4F}"/>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FD642FC0-7EB6-C817-62E9-E244C2DBA28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FD642FC0-7EB6-C817-62E9-E244C2DBA2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5D3B5334-5360-9E3C-D255-8B3E3AB4791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4</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8A91CF49-8CE1-CA8C-28F7-8485E6C4AD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XXXXX</a:t>
            </a:r>
          </a:p>
        </p:txBody>
      </p:sp>
      <p:cxnSp>
        <p:nvCxnSpPr>
          <p:cNvPr id="34" name="直線コネクタ 33">
            <a:extLst>
              <a:ext uri="{FF2B5EF4-FFF2-40B4-BE49-F238E27FC236}">
                <a16:creationId xmlns:a16="http://schemas.microsoft.com/office/drawing/2014/main" id="{5E066DB9-A008-0784-C729-79C0ADF2347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C5F18DF-F47B-6CFE-5097-C8CE4F66CEB8}"/>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E42E988B-40BB-3344-342F-5D1015D75EA1}"/>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F121FBA7-CBED-2B9C-6249-17AF993D3AE2}"/>
                </a:ext>
              </a:extLst>
            </p:cNvPr>
            <p:cNvSpPr txBox="1"/>
            <p:nvPr/>
          </p:nvSpPr>
          <p:spPr>
            <a:xfrm>
              <a:off x="543578" y="1377175"/>
              <a:ext cx="5220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年度毎の事業費・補助金交付希望額</a:t>
              </a:r>
              <a:endParaRPr kumimoji="1" lang="ja-JP" altLang="en-US" sz="1400" b="1" i="0" u="none" strike="noStrike" kern="1200" cap="none" spc="0" normalizeH="0" baseline="3000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2" name="正方形/長方形 1">
            <a:extLst>
              <a:ext uri="{FF2B5EF4-FFF2-40B4-BE49-F238E27FC236}">
                <a16:creationId xmlns:a16="http://schemas.microsoft.com/office/drawing/2014/main" id="{1D68A2EA-11C8-096F-2554-EFA96F578847}"/>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必須</a:t>
            </a:r>
          </a:p>
        </p:txBody>
      </p:sp>
      <p:sp>
        <p:nvSpPr>
          <p:cNvPr id="4" name="TextBox 24">
            <a:extLst>
              <a:ext uri="{FF2B5EF4-FFF2-40B4-BE49-F238E27FC236}">
                <a16:creationId xmlns:a16="http://schemas.microsoft.com/office/drawing/2014/main" id="{7B479CCB-07C4-45BF-967D-C5E865C3489C}"/>
              </a:ext>
            </a:extLst>
          </p:cNvPr>
          <p:cNvSpPr txBox="1"/>
          <p:nvPr/>
        </p:nvSpPr>
        <p:spPr>
          <a:xfrm>
            <a:off x="746778" y="1940982"/>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金額</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TextBox 24">
            <a:extLst>
              <a:ext uri="{FF2B5EF4-FFF2-40B4-BE49-F238E27FC236}">
                <a16:creationId xmlns:a16="http://schemas.microsoft.com/office/drawing/2014/main" id="{05300DBC-C576-73AE-2FB9-07490108A029}"/>
              </a:ext>
            </a:extLst>
          </p:cNvPr>
          <p:cNvSpPr txBox="1"/>
          <p:nvPr/>
        </p:nvSpPr>
        <p:spPr>
          <a:xfrm>
            <a:off x="5983326" y="1939086"/>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理由</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TextBox 51">
            <a:extLst>
              <a:ext uri="{FF2B5EF4-FFF2-40B4-BE49-F238E27FC236}">
                <a16:creationId xmlns:a16="http://schemas.microsoft.com/office/drawing/2014/main" id="{0D4E732A-91F2-8D4E-F0C4-7896BE364E01}"/>
              </a:ext>
            </a:extLst>
          </p:cNvPr>
          <p:cNvSpPr txBox="1"/>
          <p:nvPr/>
        </p:nvSpPr>
        <p:spPr>
          <a:xfrm>
            <a:off x="156000" y="2642414"/>
            <a:ext cx="11880000"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3175"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年度毎の事業費・補助金交付希望額とその理由について記載ください</a:t>
            </a:r>
          </a:p>
        </p:txBody>
      </p:sp>
    </p:spTree>
    <p:extLst>
      <p:ext uri="{BB962C8B-B14F-4D97-AF65-F5344CB8AC3E}">
        <p14:creationId xmlns:p14="http://schemas.microsoft.com/office/powerpoint/2010/main" val="243553017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5</a:t>
            </a:r>
            <a:r>
              <a:rPr kumimoji="1" lang="ja-JP" altLang="en-US" sz="2000"/>
              <a:t>）</a:t>
            </a:r>
            <a:r>
              <a:rPr kumimoji="1" lang="en-US" altLang="ja-JP" sz="2000"/>
              <a:t>KPI</a:t>
            </a:r>
            <a:r>
              <a:rPr kumimoji="1" lang="ja-JP" altLang="en-US" sz="2000"/>
              <a:t>達成に向けた計画</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本事業を通じて</a:t>
            </a:r>
            <a:r>
              <a:rPr kumimoji="1" lang="en-US" altLang="ja-JP">
                <a:solidFill>
                  <a:schemeClr val="tx1"/>
                </a:solidFill>
              </a:rPr>
              <a:t>XXX</a:t>
            </a:r>
            <a:r>
              <a:rPr kumimoji="1" lang="ja-JP" altLang="en-US">
                <a:solidFill>
                  <a:schemeClr val="tx1"/>
                </a:solidFill>
              </a:rPr>
              <a:t>の達成を目指す</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7" name="TextBox 35" descr="ｔ">
            <a:extLst>
              <a:ext uri="{FF2B5EF4-FFF2-40B4-BE49-F238E27FC236}">
                <a16:creationId xmlns:a16="http://schemas.microsoft.com/office/drawing/2014/main" id="{AE8B2C13-D28A-B9AD-B59D-64982D232006}"/>
              </a:ext>
            </a:extLst>
          </p:cNvPr>
          <p:cNvSpPr txBox="1"/>
          <p:nvPr/>
        </p:nvSpPr>
        <p:spPr>
          <a:xfrm>
            <a:off x="765599" y="1658555"/>
            <a:ext cx="3265456"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令和</a:t>
            </a:r>
            <a:r>
              <a:rPr kumimoji="1" lang="en-US" altLang="ja-JP" b="1">
                <a:solidFill>
                  <a:schemeClr val="tx1"/>
                </a:solidFill>
                <a:latin typeface="Meiryo UI" panose="020B0604030504040204" pitchFamily="50" charset="-128"/>
                <a:ea typeface="Meiryo UI" panose="020B0604030504040204" pitchFamily="50" charset="-128"/>
              </a:rPr>
              <a:t>XX</a:t>
            </a:r>
            <a:r>
              <a:rPr kumimoji="1" lang="ja-JP" altLang="en-US" b="1">
                <a:solidFill>
                  <a:schemeClr val="tx1"/>
                </a:solidFill>
                <a:latin typeface="Meiryo UI" panose="020B0604030504040204" pitchFamily="50" charset="-128"/>
                <a:ea typeface="Meiryo UI" panose="020B0604030504040204" pitchFamily="50" charset="-128"/>
              </a:rPr>
              <a:t>年度</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ADA514D-BFD9-BF29-8F32-E6946E7226B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15" name="グループ化 14">
            <a:extLst>
              <a:ext uri="{FF2B5EF4-FFF2-40B4-BE49-F238E27FC236}">
                <a16:creationId xmlns:a16="http://schemas.microsoft.com/office/drawing/2014/main" id="{875E3B59-A2F6-E11F-008A-E418E134DE09}"/>
              </a:ext>
            </a:extLst>
          </p:cNvPr>
          <p:cNvGrpSpPr/>
          <p:nvPr/>
        </p:nvGrpSpPr>
        <p:grpSpPr>
          <a:xfrm>
            <a:off x="765599" y="1340300"/>
            <a:ext cx="3776255" cy="288000"/>
            <a:chOff x="156000" y="1879963"/>
            <a:chExt cx="5760000" cy="288000"/>
          </a:xfrm>
        </p:grpSpPr>
        <p:sp>
          <p:nvSpPr>
            <p:cNvPr id="17" name="正方形/長方形 16">
              <a:extLst>
                <a:ext uri="{FF2B5EF4-FFF2-40B4-BE49-F238E27FC236}">
                  <a16:creationId xmlns:a16="http://schemas.microsoft.com/office/drawing/2014/main" id="{4C050DDA-168E-35D7-BD88-022538E273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の達成年限</a:t>
              </a:r>
            </a:p>
          </p:txBody>
        </p:sp>
        <p:cxnSp>
          <p:nvCxnSpPr>
            <p:cNvPr id="18" name="直線コネクタ 17">
              <a:extLst>
                <a:ext uri="{FF2B5EF4-FFF2-40B4-BE49-F238E27FC236}">
                  <a16:creationId xmlns:a16="http://schemas.microsoft.com/office/drawing/2014/main" id="{504BCE56-1B12-FDB1-5E28-620F8EDC788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9" name="グループ化 18">
            <a:extLst>
              <a:ext uri="{FF2B5EF4-FFF2-40B4-BE49-F238E27FC236}">
                <a16:creationId xmlns:a16="http://schemas.microsoft.com/office/drawing/2014/main" id="{8A837141-9755-6547-E97B-F8CA453B73A1}"/>
              </a:ext>
            </a:extLst>
          </p:cNvPr>
          <p:cNvGrpSpPr/>
          <p:nvPr/>
        </p:nvGrpSpPr>
        <p:grpSpPr>
          <a:xfrm>
            <a:off x="765599" y="2163627"/>
            <a:ext cx="10609135" cy="288000"/>
            <a:chOff x="156000" y="1879963"/>
            <a:chExt cx="5760000" cy="288000"/>
          </a:xfrm>
        </p:grpSpPr>
        <p:sp>
          <p:nvSpPr>
            <p:cNvPr id="20" name="正方形/長方形 19">
              <a:extLst>
                <a:ext uri="{FF2B5EF4-FFF2-40B4-BE49-F238E27FC236}">
                  <a16:creationId xmlns:a16="http://schemas.microsoft.com/office/drawing/2014/main" id="{7AF70CC0-4628-C40D-82A1-983BD45D2AC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の設定</a:t>
              </a:r>
            </a:p>
          </p:txBody>
        </p:sp>
        <p:cxnSp>
          <p:nvCxnSpPr>
            <p:cNvPr id="21" name="直線コネクタ 20">
              <a:extLst>
                <a:ext uri="{FF2B5EF4-FFF2-40B4-BE49-F238E27FC236}">
                  <a16:creationId xmlns:a16="http://schemas.microsoft.com/office/drawing/2014/main" id="{2F8BA410-4F94-4997-0332-FA1C8471D9F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2" name="グループ化 21">
            <a:extLst>
              <a:ext uri="{FF2B5EF4-FFF2-40B4-BE49-F238E27FC236}">
                <a16:creationId xmlns:a16="http://schemas.microsoft.com/office/drawing/2014/main" id="{81BB482C-138E-16CC-11B7-20DB1ADC4EF0}"/>
              </a:ext>
            </a:extLst>
          </p:cNvPr>
          <p:cNvGrpSpPr/>
          <p:nvPr/>
        </p:nvGrpSpPr>
        <p:grpSpPr>
          <a:xfrm>
            <a:off x="765600" y="2559403"/>
            <a:ext cx="1620000" cy="288000"/>
            <a:chOff x="156000" y="1879963"/>
            <a:chExt cx="5760000" cy="288000"/>
          </a:xfrm>
        </p:grpSpPr>
        <p:sp>
          <p:nvSpPr>
            <p:cNvPr id="23" name="正方形/長方形 22">
              <a:extLst>
                <a:ext uri="{FF2B5EF4-FFF2-40B4-BE49-F238E27FC236}">
                  <a16:creationId xmlns:a16="http://schemas.microsoft.com/office/drawing/2014/main" id="{A1189C69-E75B-D4D5-EAD2-8E64D05CF8E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endParaRPr kumimoji="1" lang="ja-JP" altLang="en-US" sz="1400" b="1">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2D61CDCC-8FA2-8669-BBEF-25EE1500E38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F0275F7-544F-E996-AF9C-152782553AB6}"/>
              </a:ext>
            </a:extLst>
          </p:cNvPr>
          <p:cNvGrpSpPr/>
          <p:nvPr/>
        </p:nvGrpSpPr>
        <p:grpSpPr>
          <a:xfrm>
            <a:off x="2495753" y="2477069"/>
            <a:ext cx="2042290" cy="375191"/>
            <a:chOff x="156000" y="1879963"/>
            <a:chExt cx="5760000" cy="288000"/>
          </a:xfrm>
        </p:grpSpPr>
        <p:sp>
          <p:nvSpPr>
            <p:cNvPr id="26" name="正方形/長方形 25">
              <a:extLst>
                <a:ext uri="{FF2B5EF4-FFF2-40B4-BE49-F238E27FC236}">
                  <a16:creationId xmlns:a16="http://schemas.microsoft.com/office/drawing/2014/main" id="{A2BF22C4-B785-286D-776E-FB91E17AC136}"/>
                </a:ext>
              </a:extLst>
            </p:cNvPr>
            <p:cNvSpPr/>
            <p:nvPr/>
          </p:nvSpPr>
          <p:spPr>
            <a:xfrm>
              <a:off x="156000" y="1879963"/>
              <a:ext cx="5465225"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a:t>
              </a:r>
              <a:endParaRPr kumimoji="1" lang="en-US" altLang="ja-JP" sz="1400" b="1" baseline="30000">
                <a:solidFill>
                  <a:schemeClr val="tx1"/>
                </a:solidFill>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14950625-1294-41AA-CCB8-0402E65D75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3D5B4A25-2043-5435-B803-27DE11C4E6B9}"/>
              </a:ext>
            </a:extLst>
          </p:cNvPr>
          <p:cNvGrpSpPr/>
          <p:nvPr/>
        </p:nvGrpSpPr>
        <p:grpSpPr>
          <a:xfrm>
            <a:off x="4648196" y="2559403"/>
            <a:ext cx="3248054" cy="288000"/>
            <a:chOff x="156000" y="1879963"/>
            <a:chExt cx="5760000" cy="288000"/>
          </a:xfrm>
        </p:grpSpPr>
        <p:sp>
          <p:nvSpPr>
            <p:cNvPr id="33" name="正方形/長方形 32">
              <a:extLst>
                <a:ext uri="{FF2B5EF4-FFF2-40B4-BE49-F238E27FC236}">
                  <a16:creationId xmlns:a16="http://schemas.microsoft.com/office/drawing/2014/main" id="{496889C9-93DE-A665-BCC3-51BBE1338DF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目標年度・目標値の設定の考え方</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4" name="直線コネクタ 33">
              <a:extLst>
                <a:ext uri="{FF2B5EF4-FFF2-40B4-BE49-F238E27FC236}">
                  <a16:creationId xmlns:a16="http://schemas.microsoft.com/office/drawing/2014/main" id="{85A8BC64-4AF4-E170-75AC-2902FEC527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5" name="グループ化 34">
            <a:extLst>
              <a:ext uri="{FF2B5EF4-FFF2-40B4-BE49-F238E27FC236}">
                <a16:creationId xmlns:a16="http://schemas.microsoft.com/office/drawing/2014/main" id="{A45C72C3-50E6-7B60-D256-464B2A03EB38}"/>
              </a:ext>
            </a:extLst>
          </p:cNvPr>
          <p:cNvGrpSpPr/>
          <p:nvPr/>
        </p:nvGrpSpPr>
        <p:grpSpPr>
          <a:xfrm>
            <a:off x="8002591" y="2559403"/>
            <a:ext cx="3281467" cy="288000"/>
            <a:chOff x="156000" y="1879963"/>
            <a:chExt cx="5760000" cy="288000"/>
          </a:xfrm>
        </p:grpSpPr>
        <p:sp>
          <p:nvSpPr>
            <p:cNvPr id="36" name="正方形/長方形 35">
              <a:extLst>
                <a:ext uri="{FF2B5EF4-FFF2-40B4-BE49-F238E27FC236}">
                  <a16:creationId xmlns:a16="http://schemas.microsoft.com/office/drawing/2014/main" id="{8502608E-6E39-0637-7DD5-D3C04083531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目標達成に向けたアプローチ</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67337281-DDDD-BA4B-CD7D-55FD6018A6B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8" name="TextBox 51">
            <a:extLst>
              <a:ext uri="{FF2B5EF4-FFF2-40B4-BE49-F238E27FC236}">
                <a16:creationId xmlns:a16="http://schemas.microsoft.com/office/drawing/2014/main" id="{2AA8CB50-60E6-BC47-794F-F1FCFBC0A9A6}"/>
              </a:ext>
            </a:extLst>
          </p:cNvPr>
          <p:cNvSpPr txBox="1"/>
          <p:nvPr/>
        </p:nvSpPr>
        <p:spPr>
          <a:xfrm>
            <a:off x="4800249" y="1340300"/>
            <a:ext cx="6480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設定した</a:t>
            </a:r>
            <a:r>
              <a:rPr lang="en-US" altLang="ja-JP" sz="1600">
                <a:solidFill>
                  <a:srgbClr val="2E3558"/>
                </a:solidFill>
                <a:latin typeface="+mn-ea"/>
              </a:rPr>
              <a:t>KPI</a:t>
            </a:r>
            <a:r>
              <a:rPr lang="ja-JP" altLang="en-US" sz="1600">
                <a:solidFill>
                  <a:srgbClr val="2E3558"/>
                </a:solidFill>
                <a:latin typeface="+mn-ea"/>
              </a:rPr>
              <a:t>の水準、運用開始年限を記載し、現状の課題を明らかにしながらその設定の考え方と目標達成に向けたアプローチを記載ください（事業者毎に作成）</a:t>
            </a:r>
            <a:endParaRPr lang="en-US" altLang="ja-JP" sz="1600">
              <a:solidFill>
                <a:srgbClr val="2E3558"/>
              </a:solidFill>
              <a:latin typeface="+mn-ea"/>
            </a:endParaRPr>
          </a:p>
        </p:txBody>
      </p:sp>
      <p:sp>
        <p:nvSpPr>
          <p:cNvPr id="8" name="TextBox 40">
            <a:extLst>
              <a:ext uri="{FF2B5EF4-FFF2-40B4-BE49-F238E27FC236}">
                <a16:creationId xmlns:a16="http://schemas.microsoft.com/office/drawing/2014/main" id="{1910721C-3FE4-04C2-8094-687E8AB7642B}"/>
              </a:ext>
            </a:extLst>
          </p:cNvPr>
          <p:cNvSpPr txBox="1"/>
          <p:nvPr/>
        </p:nvSpPr>
        <p:spPr>
          <a:xfrm>
            <a:off x="765599" y="2938895"/>
            <a:ext cx="1620000" cy="3047567"/>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大型試運転設備の設計工程進捗度</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9" name="TextBox 40">
            <a:extLst>
              <a:ext uri="{FF2B5EF4-FFF2-40B4-BE49-F238E27FC236}">
                <a16:creationId xmlns:a16="http://schemas.microsoft.com/office/drawing/2014/main" id="{E172876D-D503-F9D1-8E65-F9FE1B332D42}"/>
              </a:ext>
            </a:extLst>
          </p:cNvPr>
          <p:cNvSpPr txBox="1"/>
          <p:nvPr/>
        </p:nvSpPr>
        <p:spPr>
          <a:xfrm>
            <a:off x="2491941" y="2938893"/>
            <a:ext cx="2046101" cy="3047565"/>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目標年度（令和</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 </a:t>
            </a:r>
            <a:endParaRPr kumimoji="1" lang="en-US" altLang="ja-JP" sz="1400">
              <a:solidFill>
                <a:schemeClr val="tx1"/>
              </a:solidFill>
              <a:latin typeface="Meiryo UI" panose="020B0604030504040204" pitchFamily="50" charset="-128"/>
              <a:ea typeface="Meiryo UI" panose="020B0604030504040204" pitchFamily="50" charset="-128"/>
            </a:endParaRPr>
          </a:p>
          <a:p>
            <a:r>
              <a:rPr kumimoji="1" lang="ja-JP" altLang="en-US" sz="1400">
                <a:solidFill>
                  <a:schemeClr val="tx1"/>
                </a:solidFill>
                <a:latin typeface="Meiryo UI" panose="020B0604030504040204" pitchFamily="50" charset="-128"/>
                <a:ea typeface="Meiryo UI" panose="020B0604030504040204" pitchFamily="50" charset="-128"/>
              </a:rPr>
              <a:t>目標値：</a:t>
            </a:r>
            <a:endParaRPr kumimoji="1" lang="en-US" altLang="ja-JP" sz="1400">
              <a:solidFill>
                <a:schemeClr val="tx1"/>
              </a:solidFill>
              <a:latin typeface="Meiryo UI" panose="020B0604030504040204" pitchFamily="50" charset="-128"/>
              <a:ea typeface="Meiryo UI" panose="020B0604030504040204" pitchFamily="50" charset="-128"/>
            </a:endParaRPr>
          </a:p>
          <a:p>
            <a:r>
              <a:rPr kumimoji="1" lang="en-US" altLang="ja-JP" sz="1400">
                <a:solidFill>
                  <a:schemeClr val="tx1"/>
                </a:solidFill>
                <a:latin typeface="Meiryo UI" panose="020B0604030504040204" pitchFamily="50" charset="-128"/>
                <a:ea typeface="Meiryo UI" panose="020B0604030504040204" pitchFamily="50" charset="-128"/>
              </a:rPr>
              <a:t>100</a:t>
            </a: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xxx</a:t>
            </a:r>
            <a:r>
              <a:rPr kumimoji="1" lang="ja-JP" altLang="en-US" sz="1400">
                <a:solidFill>
                  <a:schemeClr val="tx1"/>
                </a:solidFill>
                <a:latin typeface="Meiryo UI" panose="020B0604030504040204" pitchFamily="50" charset="-128"/>
                <a:ea typeface="Meiryo UI" panose="020B0604030504040204" pitchFamily="50" charset="-128"/>
              </a:rPr>
              <a:t>工程の完了</a:t>
            </a:r>
            <a:br>
              <a:rPr kumimoji="1" lang="en-US" altLang="ja-JP" sz="1400">
                <a:solidFill>
                  <a:schemeClr val="tx1"/>
                </a:solidFill>
                <a:latin typeface="Meiryo UI" panose="020B0604030504040204" pitchFamily="50" charset="-128"/>
                <a:ea typeface="Meiryo UI" panose="020B0604030504040204" pitchFamily="50" charset="-128"/>
              </a:rPr>
            </a:b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10" name="TextBox 40">
            <a:extLst>
              <a:ext uri="{FF2B5EF4-FFF2-40B4-BE49-F238E27FC236}">
                <a16:creationId xmlns:a16="http://schemas.microsoft.com/office/drawing/2014/main" id="{93CC48DC-0755-6D74-44E1-D41ABAC7BC50}"/>
              </a:ext>
            </a:extLst>
          </p:cNvPr>
          <p:cNvSpPr txBox="1"/>
          <p:nvPr/>
        </p:nvSpPr>
        <p:spPr>
          <a:xfrm>
            <a:off x="4648196" y="2938895"/>
            <a:ext cx="3248054" cy="3047561"/>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11" name="TextBox 40">
            <a:extLst>
              <a:ext uri="{FF2B5EF4-FFF2-40B4-BE49-F238E27FC236}">
                <a16:creationId xmlns:a16="http://schemas.microsoft.com/office/drawing/2014/main" id="{EF2B5379-EE35-5095-B978-4E5315AE9552}"/>
              </a:ext>
            </a:extLst>
          </p:cNvPr>
          <p:cNvSpPr txBox="1"/>
          <p:nvPr/>
        </p:nvSpPr>
        <p:spPr>
          <a:xfrm>
            <a:off x="8002592" y="2938895"/>
            <a:ext cx="3248055" cy="3047559"/>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Tree>
    <p:extLst>
      <p:ext uri="{BB962C8B-B14F-4D97-AF65-F5344CB8AC3E}">
        <p14:creationId xmlns:p14="http://schemas.microsoft.com/office/powerpoint/2010/main" val="422855185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6</a:t>
            </a:r>
            <a:r>
              <a:rPr kumimoji="1" lang="ja-JP" altLang="en-US" sz="2000"/>
              <a:t>）事業終了後以降の計画</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156000" y="545847"/>
            <a:ext cx="11880000"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本事業終了後、令和</a:t>
            </a:r>
            <a:r>
              <a:rPr kumimoji="1" lang="en-US" altLang="ja-JP">
                <a:solidFill>
                  <a:schemeClr val="tx1"/>
                </a:solidFill>
              </a:rPr>
              <a:t>XX</a:t>
            </a:r>
            <a:r>
              <a:rPr kumimoji="1" lang="ja-JP" altLang="en-US">
                <a:solidFill>
                  <a:schemeClr val="tx1"/>
                </a:solidFill>
              </a:rPr>
              <a:t>年度までに</a:t>
            </a:r>
            <a:r>
              <a:rPr kumimoji="1" lang="en-US" altLang="ja-JP">
                <a:solidFill>
                  <a:schemeClr val="tx1"/>
                </a:solidFill>
              </a:rPr>
              <a:t>XXX</a:t>
            </a:r>
            <a:r>
              <a:rPr kumimoji="1" lang="ja-JP" altLang="en-US">
                <a:solidFill>
                  <a:schemeClr val="tx1"/>
                </a:solidFill>
              </a:rPr>
              <a:t>台</a:t>
            </a:r>
            <a:r>
              <a:rPr kumimoji="1" lang="en-US" altLang="ja-JP">
                <a:solidFill>
                  <a:schemeClr val="tx1"/>
                </a:solidFill>
              </a:rPr>
              <a:t>/</a:t>
            </a:r>
            <a:r>
              <a:rPr kumimoji="1" lang="ja-JP" altLang="en-US">
                <a:solidFill>
                  <a:schemeClr val="tx1"/>
                </a:solidFill>
              </a:rPr>
              <a:t>年以上のエンジン整備が可能な体制を構築する計画</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3" name="TextBox 51">
            <a:extLst>
              <a:ext uri="{FF2B5EF4-FFF2-40B4-BE49-F238E27FC236}">
                <a16:creationId xmlns:a16="http://schemas.microsoft.com/office/drawing/2014/main" id="{986F2752-E1AA-D4FE-2E6B-4EAB1C003C47}"/>
              </a:ext>
            </a:extLst>
          </p:cNvPr>
          <p:cNvSpPr txBox="1"/>
          <p:nvPr/>
        </p:nvSpPr>
        <p:spPr>
          <a:xfrm>
            <a:off x="694682" y="1464232"/>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整備を想定するエンジン型式及びその選定理由について記載ください</a:t>
            </a:r>
            <a:endParaRPr lang="en-US" altLang="ja-JP" sz="1600">
              <a:solidFill>
                <a:srgbClr val="2E3558"/>
              </a:solidFill>
              <a:latin typeface="+mn-ea"/>
            </a:endParaRPr>
          </a:p>
          <a:p>
            <a:pPr marL="85725" indent="3175" algn="ctr"/>
            <a:r>
              <a:rPr lang="ja-JP" altLang="en-US" sz="1600">
                <a:solidFill>
                  <a:srgbClr val="2E3558"/>
                </a:solidFill>
                <a:latin typeface="+mn-ea"/>
              </a:rPr>
              <a:t>事業終了以降、設置予定としている大型試運転設備の最大整備可能台数／年とその考え方について記載ください</a:t>
            </a:r>
            <a:endParaRPr lang="en-US" altLang="ja-JP" sz="1600">
              <a:solidFill>
                <a:srgbClr val="2E3558"/>
              </a:solidFill>
              <a:latin typeface="+mn-ea"/>
            </a:endParaRPr>
          </a:p>
          <a:p>
            <a:pPr marL="85725" indent="3175" algn="ctr"/>
            <a:endParaRPr lang="ja-JP" altLang="en-US" sz="1600">
              <a:solidFill>
                <a:srgbClr val="2E3558"/>
              </a:solidFill>
              <a:latin typeface="+mn-ea"/>
            </a:endParaRPr>
          </a:p>
        </p:txBody>
      </p:sp>
    </p:spTree>
    <p:extLst>
      <p:ext uri="{BB962C8B-B14F-4D97-AF65-F5344CB8AC3E}">
        <p14:creationId xmlns:p14="http://schemas.microsoft.com/office/powerpoint/2010/main" val="244267356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84FFD20-FC80-C3BF-8417-D4560BD4D0D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8" name="think-cell data - do not delete" hidden="1">
                        <a:extLst>
                          <a:ext uri="{FF2B5EF4-FFF2-40B4-BE49-F238E27FC236}">
                            <a16:creationId xmlns:a16="http://schemas.microsoft.com/office/drawing/2014/main" id="{684FFD20-FC80-C3BF-8417-D4560BD4D0D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12" name="Table 18">
            <a:extLst>
              <a:ext uri="{FF2B5EF4-FFF2-40B4-BE49-F238E27FC236}">
                <a16:creationId xmlns:a16="http://schemas.microsoft.com/office/drawing/2014/main" id="{AC59545C-3CB4-2189-F43A-B1B7F0BA07D9}"/>
              </a:ext>
            </a:extLst>
          </p:cNvPr>
          <p:cNvGraphicFramePr>
            <a:graphicFrameLocks noGrp="1"/>
          </p:cNvGraphicFramePr>
          <p:nvPr>
            <p:extLst>
              <p:ext uri="{D42A27DB-BD31-4B8C-83A1-F6EECF244321}">
                <p14:modId xmlns:p14="http://schemas.microsoft.com/office/powerpoint/2010/main" val="4121778641"/>
              </p:ext>
            </p:extLst>
          </p:nvPr>
        </p:nvGraphicFramePr>
        <p:xfrm>
          <a:off x="765595" y="1584758"/>
          <a:ext cx="10657144" cy="2174640"/>
        </p:xfrm>
        <a:graphic>
          <a:graphicData uri="http://schemas.openxmlformats.org/drawingml/2006/table">
            <a:tbl>
              <a:tblPr firstRow="1" bandRow="1">
                <a:tableStyleId>{5940675A-B579-460E-94D1-54222C63F5DA}</a:tableStyleId>
              </a:tblPr>
              <a:tblGrid>
                <a:gridCol w="2373477">
                  <a:extLst>
                    <a:ext uri="{9D8B030D-6E8A-4147-A177-3AD203B41FA5}">
                      <a16:colId xmlns:a16="http://schemas.microsoft.com/office/drawing/2014/main" val="1889441959"/>
                    </a:ext>
                  </a:extLst>
                </a:gridCol>
                <a:gridCol w="1116796">
                  <a:extLst>
                    <a:ext uri="{9D8B030D-6E8A-4147-A177-3AD203B41FA5}">
                      <a16:colId xmlns:a16="http://schemas.microsoft.com/office/drawing/2014/main" val="446758349"/>
                    </a:ext>
                  </a:extLst>
                </a:gridCol>
                <a:gridCol w="1116796">
                  <a:extLst>
                    <a:ext uri="{9D8B030D-6E8A-4147-A177-3AD203B41FA5}">
                      <a16:colId xmlns:a16="http://schemas.microsoft.com/office/drawing/2014/main" val="354005506"/>
                    </a:ext>
                  </a:extLst>
                </a:gridCol>
                <a:gridCol w="1116796">
                  <a:extLst>
                    <a:ext uri="{9D8B030D-6E8A-4147-A177-3AD203B41FA5}">
                      <a16:colId xmlns:a16="http://schemas.microsoft.com/office/drawing/2014/main" val="616778159"/>
                    </a:ext>
                  </a:extLst>
                </a:gridCol>
                <a:gridCol w="1116796">
                  <a:extLst>
                    <a:ext uri="{9D8B030D-6E8A-4147-A177-3AD203B41FA5}">
                      <a16:colId xmlns:a16="http://schemas.microsoft.com/office/drawing/2014/main" val="658987577"/>
                    </a:ext>
                  </a:extLst>
                </a:gridCol>
                <a:gridCol w="1116796">
                  <a:extLst>
                    <a:ext uri="{9D8B030D-6E8A-4147-A177-3AD203B41FA5}">
                      <a16:colId xmlns:a16="http://schemas.microsoft.com/office/drawing/2014/main" val="1793310317"/>
                    </a:ext>
                  </a:extLst>
                </a:gridCol>
                <a:gridCol w="1116796">
                  <a:extLst>
                    <a:ext uri="{9D8B030D-6E8A-4147-A177-3AD203B41FA5}">
                      <a16:colId xmlns:a16="http://schemas.microsoft.com/office/drawing/2014/main" val="2414137754"/>
                    </a:ext>
                  </a:extLst>
                </a:gridCol>
                <a:gridCol w="1582891">
                  <a:extLst>
                    <a:ext uri="{9D8B030D-6E8A-4147-A177-3AD203B41FA5}">
                      <a16:colId xmlns:a16="http://schemas.microsoft.com/office/drawing/2014/main" val="255751227"/>
                    </a:ext>
                  </a:extLst>
                </a:gridCol>
              </a:tblGrid>
              <a:tr h="0">
                <a:tc>
                  <a:txBody>
                    <a:bodyPr/>
                    <a:lstStyle/>
                    <a:p>
                      <a:pPr algn="ctr"/>
                      <a:endParaRPr lang="en-US" sz="1600">
                        <a:latin typeface="Meiryo UI" panose="020B0604030504040204" pitchFamily="50" charset="-128"/>
                        <a:ea typeface="Meiryo UI" panose="020B0604030504040204" pitchFamily="50" charset="-128"/>
                      </a:endParaRPr>
                    </a:p>
                  </a:txBody>
                  <a:tcPr marL="36000" marR="36000" marT="72000" marB="72000" anchor="ctr">
                    <a:lnL w="12700" cmpd="sng">
                      <a:noFill/>
                    </a:lnL>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令和</a:t>
                      </a:r>
                      <a:r>
                        <a:rPr lang="en-US" altLang="ja-JP" sz="1400">
                          <a:latin typeface="Meiryo UI" panose="020B0604030504040204" pitchFamily="50" charset="-128"/>
                          <a:ea typeface="Meiryo UI" panose="020B0604030504040204" pitchFamily="50" charset="-128"/>
                        </a:rPr>
                        <a:t>6</a:t>
                      </a:r>
                    </a:p>
                    <a:p>
                      <a:pPr algn="ctr"/>
                      <a:r>
                        <a:rPr lang="ja-JP" altLang="en-US" sz="1000">
                          <a:latin typeface="Meiryo UI" panose="020B0604030504040204" pitchFamily="50" charset="-128"/>
                          <a:ea typeface="Meiryo UI" panose="020B0604030504040204" pitchFamily="50" charset="-128"/>
                        </a:rPr>
                        <a:t>年度</a:t>
                      </a:r>
                      <a:endParaRPr lang="en-US" sz="1000">
                        <a:latin typeface="Meiryo UI" panose="020B0604030504040204" pitchFamily="50" charset="-128"/>
                        <a:ea typeface="Meiryo UI" panose="020B0604030504040204" pitchFamily="50" charset="-128"/>
                      </a:endParaRPr>
                    </a:p>
                  </a:txBody>
                  <a:tcPr marL="36000" marR="36000" marT="72000" marB="72000" anchor="ctr">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令和</a:t>
                      </a:r>
                      <a:r>
                        <a:rPr lang="en-US" altLang="ja-JP" sz="1400">
                          <a:latin typeface="Meiryo UI" panose="020B0604030504040204" pitchFamily="50" charset="-128"/>
                          <a:ea typeface="Meiryo UI" panose="020B0604030504040204" pitchFamily="50" charset="-128"/>
                        </a:rPr>
                        <a:t>7</a:t>
                      </a:r>
                    </a:p>
                    <a:p>
                      <a:pPr algn="ctr"/>
                      <a:r>
                        <a:rPr lang="ja-JP" altLang="en-US" sz="1000" kern="1200">
                          <a:solidFill>
                            <a:schemeClr val="tx1"/>
                          </a:solidFill>
                          <a:latin typeface="Meiryo UI" panose="020B0604030504040204" pitchFamily="50" charset="-128"/>
                          <a:ea typeface="Meiryo UI" panose="020B0604030504040204" pitchFamily="50" charset="-128"/>
                          <a:cs typeface="+mn-cs"/>
                        </a:rPr>
                        <a:t>年度</a:t>
                      </a:r>
                      <a:endParaRPr lang="en-US" sz="10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令和</a:t>
                      </a:r>
                      <a:r>
                        <a:rPr lang="en-US" altLang="ja-JP" sz="1400">
                          <a:latin typeface="Meiryo UI" panose="020B0604030504040204" pitchFamily="50" charset="-128"/>
                          <a:ea typeface="Meiryo UI" panose="020B0604030504040204" pitchFamily="50" charset="-128"/>
                        </a:rPr>
                        <a:t>10</a:t>
                      </a: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a:t>
                      </a:r>
                      <a:endParaRPr lang="en-US" altLang="ja-JP"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令和</a:t>
                      </a:r>
                      <a:r>
                        <a:rPr lang="en-US" altLang="ja-JP" sz="1400">
                          <a:latin typeface="Meiryo UI" panose="020B0604030504040204" pitchFamily="50" charset="-128"/>
                          <a:ea typeface="Meiryo UI" panose="020B0604030504040204" pitchFamily="50" charset="-128"/>
                        </a:rPr>
                        <a:t>X</a:t>
                      </a:r>
                      <a:endParaRPr lang="en-US" sz="1400">
                        <a:latin typeface="Meiryo UI" panose="020B0604030504040204" pitchFamily="50" charset="-128"/>
                        <a:ea typeface="Meiryo UI" panose="020B0604030504040204" pitchFamily="50" charset="-128"/>
                      </a:endParaRP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mpd="sng">
                      <a:noFill/>
                    </a:lnT>
                  </a:tcPr>
                </a:tc>
                <a:tc>
                  <a:txBody>
                    <a:bodyPr/>
                    <a:lstStyle/>
                    <a:p>
                      <a:pPr algn="ctr"/>
                      <a:r>
                        <a:rPr lang="en-US" altLang="ja-JP" sz="1050">
                          <a:latin typeface="Meiryo UI" panose="020B0604030504040204" pitchFamily="50" charset="-128"/>
                          <a:ea typeface="Meiryo UI" panose="020B0604030504040204" pitchFamily="50" charset="-128"/>
                        </a:rPr>
                        <a:t>RX</a:t>
                      </a:r>
                      <a:r>
                        <a:rPr lang="ja-JP" altLang="en-US" sz="900">
                          <a:latin typeface="Meiryo UI" panose="020B0604030504040204" pitchFamily="50" charset="-128"/>
                          <a:ea typeface="Meiryo UI" panose="020B0604030504040204" pitchFamily="50" charset="-128"/>
                        </a:rPr>
                        <a:t>年度まで合計</a:t>
                      </a:r>
                      <a:endParaRPr lang="en-US" sz="9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mpd="sng">
                      <a:noFill/>
                    </a:lnT>
                  </a:tcPr>
                </a:tc>
                <a:extLst>
                  <a:ext uri="{0D108BD9-81ED-4DB2-BD59-A6C34878D82A}">
                    <a16:rowId xmlns:a16="http://schemas.microsoft.com/office/drawing/2014/main" val="1157993583"/>
                  </a:ext>
                </a:extLst>
              </a:tr>
              <a:tr h="0">
                <a:tc>
                  <a:txBody>
                    <a:bodyPr/>
                    <a:lstStyle/>
                    <a:p>
                      <a:pPr algn="ctr"/>
                      <a:r>
                        <a:rPr lang="ja-JP" altLang="en-US" sz="1400">
                          <a:latin typeface="Meiryo UI" panose="020B0604030504040204" pitchFamily="50" charset="-128"/>
                          <a:ea typeface="Meiryo UI" panose="020B0604030504040204" pitchFamily="50" charset="-128"/>
                        </a:rPr>
                        <a:t>事業全体の資金需要</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円</a:t>
                      </a:r>
                      <a:endParaRPr lang="en-US" sz="14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0">
                <a:tc>
                  <a:txBody>
                    <a:bodyPr/>
                    <a:lstStyle/>
                    <a:p>
                      <a:pPr algn="ctr"/>
                      <a:r>
                        <a:rPr lang="ja-JP" altLang="en-US" sz="1200">
                          <a:latin typeface="Meiryo UI" panose="020B0604030504040204" pitchFamily="50" charset="-128"/>
                          <a:ea typeface="Meiryo UI" panose="020B0604030504040204" pitchFamily="50" charset="-128"/>
                        </a:rPr>
                        <a:t>次期航空機開発等支援事業</a:t>
                      </a:r>
                      <a:endParaRPr lang="ja-JP" altLang="en-US" sz="11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0">
                <a:tc>
                  <a:txBody>
                    <a:bodyPr/>
                    <a:lstStyle/>
                    <a:p>
                      <a:pPr algn="ctr"/>
                      <a:r>
                        <a:rPr lang="ja-JP" altLang="en-US" sz="1200">
                          <a:latin typeface="Meiryo UI" panose="020B0604030504040204" pitchFamily="50" charset="-128"/>
                          <a:ea typeface="Meiryo UI" panose="020B0604030504040204" pitchFamily="50" charset="-128"/>
                        </a:rPr>
                        <a:t>自己負担（</a:t>
                      </a: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0">
                <a:tc>
                  <a:txBody>
                    <a:bodyPr/>
                    <a:lstStyle/>
                    <a:p>
                      <a:pPr algn="ct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：自己資金</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0">
                <a:tc>
                  <a:txBody>
                    <a:bodyPr/>
                    <a:lstStyle/>
                    <a:p>
                      <a:pPr algn="ct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：外部調達</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13" name="TextBox 35">
            <a:extLst>
              <a:ext uri="{FF2B5EF4-FFF2-40B4-BE49-F238E27FC236}">
                <a16:creationId xmlns:a16="http://schemas.microsoft.com/office/drawing/2014/main" id="{D28822FF-03FE-AF4A-2A59-7563131661A0}"/>
              </a:ext>
            </a:extLst>
          </p:cNvPr>
          <p:cNvSpPr txBox="1"/>
          <p:nvPr/>
        </p:nvSpPr>
        <p:spPr>
          <a:xfrm>
            <a:off x="769256" y="4003238"/>
            <a:ext cx="10653483" cy="250176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（外部調達の場合、想定される資金調達方法を記載）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親会社や出資企業がある場合はその会社の財務資料なども提出</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相談予定</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済みの機関と相談状況を記載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商工会、商工会議所、金融機関、税理士、民間コンサルティング会社等</a:t>
            </a:r>
            <a:r>
              <a:rPr kumimoji="1" lang="en-US" altLang="ja-JP" sz="1400">
                <a:solidFill>
                  <a:schemeClr val="tx1"/>
                </a:solidFill>
                <a:latin typeface="Meiryo UI" panose="020B0604030504040204" pitchFamily="50" charset="-128"/>
                <a:ea typeface="Meiryo UI" panose="020B0604030504040204" pitchFamily="50" charset="-128"/>
              </a:rPr>
              <a:t>))</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accent2">
                  <a:lumMod val="75000"/>
                </a:schemeClr>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7</a:t>
            </a:r>
            <a:r>
              <a:rPr kumimoji="1" lang="ja-JP" altLang="en-US" sz="2000"/>
              <a:t>）事業化計画</a:t>
            </a:r>
            <a:endParaRPr kumimoji="1" lang="en-US" altLang="ja-JP"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将来の拠点の維持・管理等の事業実施能力獲得に向け、</a:t>
            </a:r>
            <a:r>
              <a:rPr kumimoji="1" lang="en-US" altLang="ja-JP">
                <a:solidFill>
                  <a:schemeClr val="tx1"/>
                </a:solidFill>
              </a:rPr>
              <a:t>xx</a:t>
            </a:r>
            <a:r>
              <a:rPr kumimoji="1" lang="ja-JP" altLang="en-US">
                <a:solidFill>
                  <a:schemeClr val="tx1"/>
                </a:solidFill>
              </a:rPr>
              <a:t>等から資金調達する予定</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5" name="グループ化 4">
            <a:extLst>
              <a:ext uri="{FF2B5EF4-FFF2-40B4-BE49-F238E27FC236}">
                <a16:creationId xmlns:a16="http://schemas.microsoft.com/office/drawing/2014/main" id="{DDAA58FE-1685-9641-C9A3-2DF79CD6A780}"/>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F55D5429-D2F3-4B5F-791C-C3551341F2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zh-TW" altLang="en-US" sz="1400" b="1">
                  <a:solidFill>
                    <a:schemeClr val="tx1"/>
                  </a:solidFill>
                  <a:latin typeface="Meiryo UI" panose="020B0604030504040204" pitchFamily="50" charset="-128"/>
                  <a:ea typeface="Meiryo UI" panose="020B0604030504040204" pitchFamily="50" charset="-128"/>
                </a:rPr>
                <a:t>資金調達方針</a:t>
              </a:r>
            </a:p>
          </p:txBody>
        </p:sp>
        <p:cxnSp>
          <p:nvCxnSpPr>
            <p:cNvPr id="7" name="直線コネクタ 6">
              <a:extLst>
                <a:ext uri="{FF2B5EF4-FFF2-40B4-BE49-F238E27FC236}">
                  <a16:creationId xmlns:a16="http://schemas.microsoft.com/office/drawing/2014/main" id="{7EA7CA44-A4FC-89D7-C497-654B640B14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2CE3F3D6-C2A1-9D7B-007E-28B9283FB80A}"/>
              </a:ext>
            </a:extLst>
          </p:cNvPr>
          <p:cNvSpPr txBox="1"/>
          <p:nvPr/>
        </p:nvSpPr>
        <p:spPr>
          <a:xfrm>
            <a:off x="853650" y="3103417"/>
            <a:ext cx="10484700" cy="99796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間接補助事業の実施により、将来の拠点の維持・管理等の事業実施能力獲得に向け、</a:t>
            </a:r>
            <a:br>
              <a:rPr lang="ja-JP" altLang="en-US" sz="1600">
                <a:solidFill>
                  <a:srgbClr val="2E3558"/>
                </a:solidFill>
                <a:latin typeface="+mn-ea"/>
              </a:rPr>
            </a:br>
            <a:r>
              <a:rPr lang="ja-JP" altLang="en-US" sz="1600">
                <a:solidFill>
                  <a:srgbClr val="2E3558"/>
                </a:solidFill>
                <a:latin typeface="+mn-ea"/>
              </a:rPr>
              <a:t>自ら資本市場から資金を呼び込む計画（時期・金額等）の内容について記載ください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補助対象以外のものも含め、当該事業全体の資金需要に対して、国費負担割合を明らかにするとともに、</a:t>
            </a:r>
            <a:br>
              <a:rPr lang="en-US" altLang="ja-JP" sz="1400">
                <a:solidFill>
                  <a:srgbClr val="2E3558"/>
                </a:solidFill>
                <a:latin typeface="+mn-ea"/>
              </a:rPr>
            </a:br>
            <a:r>
              <a:rPr lang="ja-JP" altLang="en-US" sz="1400">
                <a:solidFill>
                  <a:srgbClr val="2E3558"/>
                </a:solidFill>
                <a:latin typeface="+mn-ea"/>
              </a:rPr>
              <a:t>自己負担分の資金調達方針を記載ください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38576169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5A6F9-A335-BFD0-B9AE-51C526A5FFC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FEA28D51-8710-665E-490A-C4DBB869B42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8</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）想定されるリスク要因と対処方針　</a:t>
            </a:r>
            <a:r>
              <a:rPr kumimoji="1" lang="ja-JP" altLang="en-US" sz="2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　</a:t>
            </a:r>
            <a:endParaRPr kumimoji="1" lang="en-US" altLang="ja-JP" sz="2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9" name="Title 1">
            <a:extLst>
              <a:ext uri="{FF2B5EF4-FFF2-40B4-BE49-F238E27FC236}">
                <a16:creationId xmlns:a16="http://schemas.microsoft.com/office/drawing/2014/main" id="{D8BA4E74-0D37-B9C6-C250-5D04086CDBF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リスクに対して十分な対策を講じるが、</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等の事態に陥った場合には事業中止も検討</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10" name="直線コネクタ 9">
            <a:extLst>
              <a:ext uri="{FF2B5EF4-FFF2-40B4-BE49-F238E27FC236}">
                <a16:creationId xmlns:a16="http://schemas.microsoft.com/office/drawing/2014/main" id="{F3525EE9-27C2-0A94-FB67-F35103710E18}"/>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Straight Connector 40">
            <a:extLst>
              <a:ext uri="{FF2B5EF4-FFF2-40B4-BE49-F238E27FC236}">
                <a16:creationId xmlns:a16="http://schemas.microsoft.com/office/drawing/2014/main" id="{0881F832-715E-9AAD-35FF-F5E0CC6376D4}"/>
              </a:ext>
            </a:extLst>
          </p:cNvPr>
          <p:cNvCxnSpPr>
            <a:cxnSpLocks/>
          </p:cNvCxnSpPr>
          <p:nvPr/>
        </p:nvCxnSpPr>
        <p:spPr>
          <a:xfrm flipH="1">
            <a:off x="796926" y="5048188"/>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9" name="Rectangle 43">
            <a:extLst>
              <a:ext uri="{FF2B5EF4-FFF2-40B4-BE49-F238E27FC236}">
                <a16:creationId xmlns:a16="http://schemas.microsoft.com/office/drawing/2014/main" id="{AC7609EC-9ED7-72E2-48E3-E40DFF6BFC07}"/>
              </a:ext>
            </a:extLst>
          </p:cNvPr>
          <p:cNvSpPr/>
          <p:nvPr/>
        </p:nvSpPr>
        <p:spPr>
          <a:xfrm>
            <a:off x="796926" y="5166677"/>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事業中止の判断基準（定量的な基準を含む）：　</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3" name="Group 41">
            <a:extLst>
              <a:ext uri="{FF2B5EF4-FFF2-40B4-BE49-F238E27FC236}">
                <a16:creationId xmlns:a16="http://schemas.microsoft.com/office/drawing/2014/main" id="{8A9DA518-7019-E74E-FF59-899FEAA02F99}"/>
              </a:ext>
            </a:extLst>
          </p:cNvPr>
          <p:cNvGrpSpPr/>
          <p:nvPr/>
        </p:nvGrpSpPr>
        <p:grpSpPr>
          <a:xfrm rot="16200000" flipH="1">
            <a:off x="5988000" y="4939793"/>
            <a:ext cx="216000" cy="216000"/>
            <a:chOff x="5937564" y="3833745"/>
            <a:chExt cx="306171" cy="306910"/>
          </a:xfrm>
        </p:grpSpPr>
        <p:sp>
          <p:nvSpPr>
            <p:cNvPr id="4" name="Freeform 94">
              <a:extLst>
                <a:ext uri="{FF2B5EF4-FFF2-40B4-BE49-F238E27FC236}">
                  <a16:creationId xmlns:a16="http://schemas.microsoft.com/office/drawing/2014/main" id="{F814EFDC-3A72-BBA0-8887-8B0D8C241337}"/>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Freeform 95">
              <a:extLst>
                <a:ext uri="{FF2B5EF4-FFF2-40B4-BE49-F238E27FC236}">
                  <a16:creationId xmlns:a16="http://schemas.microsoft.com/office/drawing/2014/main" id="{0D00FF49-1AC6-4582-E16D-BDBA9915B0F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grpSp>
        <p:nvGrpSpPr>
          <p:cNvPr id="11" name="グループ化 10">
            <a:extLst>
              <a:ext uri="{FF2B5EF4-FFF2-40B4-BE49-F238E27FC236}">
                <a16:creationId xmlns:a16="http://schemas.microsoft.com/office/drawing/2014/main" id="{2023E9F5-9832-764C-D73F-3EB647F10461}"/>
              </a:ext>
            </a:extLst>
          </p:cNvPr>
          <p:cNvGrpSpPr/>
          <p:nvPr/>
        </p:nvGrpSpPr>
        <p:grpSpPr>
          <a:xfrm>
            <a:off x="765597" y="1233842"/>
            <a:ext cx="5129997" cy="288000"/>
            <a:chOff x="156000" y="1879963"/>
            <a:chExt cx="5760000" cy="288000"/>
          </a:xfrm>
        </p:grpSpPr>
        <p:sp>
          <p:nvSpPr>
            <p:cNvPr id="27" name="正方形/長方形 26">
              <a:extLst>
                <a:ext uri="{FF2B5EF4-FFF2-40B4-BE49-F238E27FC236}">
                  <a16:creationId xmlns:a16="http://schemas.microsoft.com/office/drawing/2014/main" id="{6872B679-9250-5BD9-A499-A2D11BCB15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本事業実施における外生的なリスクと対応</a:t>
              </a:r>
            </a:p>
          </p:txBody>
        </p:sp>
        <p:cxnSp>
          <p:nvCxnSpPr>
            <p:cNvPr id="28" name="直線コネクタ 27">
              <a:extLst>
                <a:ext uri="{FF2B5EF4-FFF2-40B4-BE49-F238E27FC236}">
                  <a16:creationId xmlns:a16="http://schemas.microsoft.com/office/drawing/2014/main" id="{AEFE4CB0-054A-C048-652A-C105CBA09AC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0" name="グループ化 29">
            <a:extLst>
              <a:ext uri="{FF2B5EF4-FFF2-40B4-BE49-F238E27FC236}">
                <a16:creationId xmlns:a16="http://schemas.microsoft.com/office/drawing/2014/main" id="{C8FF7180-0CC7-BCEE-A5AD-9A01ED2CF6D2}"/>
              </a:ext>
            </a:extLst>
          </p:cNvPr>
          <p:cNvGrpSpPr/>
          <p:nvPr/>
        </p:nvGrpSpPr>
        <p:grpSpPr>
          <a:xfrm>
            <a:off x="6296404" y="1223457"/>
            <a:ext cx="5129998" cy="288000"/>
            <a:chOff x="156000" y="1879963"/>
            <a:chExt cx="5760000" cy="288000"/>
          </a:xfrm>
        </p:grpSpPr>
        <p:sp>
          <p:nvSpPr>
            <p:cNvPr id="31" name="正方形/長方形 30">
              <a:extLst>
                <a:ext uri="{FF2B5EF4-FFF2-40B4-BE49-F238E27FC236}">
                  <a16:creationId xmlns:a16="http://schemas.microsoft.com/office/drawing/2014/main" id="{A1EDAD7D-93EE-E028-607A-81D42FB9D4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lvl="0"/>
              <a:r>
                <a:rPr kumimoji="1" lang="ja-JP" altLang="en-US" sz="1400" b="1">
                  <a:solidFill>
                    <a:prstClr val="black"/>
                  </a:solidFill>
                  <a:latin typeface="Meiryo UI" panose="020B0604030504040204" pitchFamily="50" charset="-128"/>
                  <a:ea typeface="Meiryo UI" panose="020B0604030504040204" pitchFamily="50" charset="-128"/>
                </a:rPr>
                <a:t>本事業実施における内生的</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なリスクと対応</a:t>
              </a:r>
            </a:p>
          </p:txBody>
        </p:sp>
        <p:cxnSp>
          <p:nvCxnSpPr>
            <p:cNvPr id="32" name="直線コネクタ 31">
              <a:extLst>
                <a:ext uri="{FF2B5EF4-FFF2-40B4-BE49-F238E27FC236}">
                  <a16:creationId xmlns:a16="http://schemas.microsoft.com/office/drawing/2014/main" id="{DB75CE87-5E0B-7FCA-C50B-6B7D5B9AAD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6" name="ee4pContent3">
            <a:extLst>
              <a:ext uri="{FF2B5EF4-FFF2-40B4-BE49-F238E27FC236}">
                <a16:creationId xmlns:a16="http://schemas.microsoft.com/office/drawing/2014/main" id="{A684EFAC-E172-D307-1C33-7E8045D46B41}"/>
              </a:ext>
            </a:extLst>
          </p:cNvPr>
          <p:cNvSpPr txBox="1"/>
          <p:nvPr/>
        </p:nvSpPr>
        <p:spPr>
          <a:xfrm>
            <a:off x="765598" y="1650783"/>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37" name="ee4pContent3">
            <a:extLst>
              <a:ext uri="{FF2B5EF4-FFF2-40B4-BE49-F238E27FC236}">
                <a16:creationId xmlns:a16="http://schemas.microsoft.com/office/drawing/2014/main" id="{D33DB71C-BA00-1787-6376-F35DED7A0050}"/>
              </a:ext>
            </a:extLst>
          </p:cNvPr>
          <p:cNvSpPr txBox="1"/>
          <p:nvPr/>
        </p:nvSpPr>
        <p:spPr>
          <a:xfrm>
            <a:off x="6296404" y="1641122"/>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24000" marR="0" lvl="1" indent="-21600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によるリスク</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p>
            <a:pPr marL="108000" marR="0" lvl="1" indent="0" algn="l" defTabSz="914400" rtl="0" eaLnBrk="1" fontAlgn="auto" latinLnBrk="0" hangingPunct="1">
              <a:lnSpc>
                <a:spcPct val="100000"/>
              </a:lnSpc>
              <a:spcBef>
                <a:spcPts val="0"/>
              </a:spcBef>
              <a:spcAft>
                <a:spcPts val="0"/>
              </a:spcAft>
              <a:buClr>
                <a:srgbClr val="000000"/>
              </a:buClr>
              <a:buSzPct val="100000"/>
              <a:buFont typeface="Trebuchet MS" panose="020B0603020202020204" pitchFamily="34" charset="0"/>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　</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XXX</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等を実施</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40" name="TextBox 51">
            <a:extLst>
              <a:ext uri="{FF2B5EF4-FFF2-40B4-BE49-F238E27FC236}">
                <a16:creationId xmlns:a16="http://schemas.microsoft.com/office/drawing/2014/main" id="{E3282EBF-C02D-2D9C-D0D6-8FF9CDE6D026}"/>
              </a:ext>
            </a:extLst>
          </p:cNvPr>
          <p:cNvSpPr txBox="1"/>
          <p:nvPr/>
        </p:nvSpPr>
        <p:spPr>
          <a:xfrm>
            <a:off x="765598" y="3026935"/>
            <a:ext cx="10660804" cy="99441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提案にかかる事業について、技術・経済・社会等の面において、どのような事業化リスクが存在するかを記載ください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失敗した状況を仮定し、その要因を探る議論等を社内で実践いただくことは、事業の成功確率を高め、</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万一の場合の損失を最小化する上で効果的です</a:t>
            </a:r>
          </a:p>
        </p:txBody>
      </p:sp>
      <p:sp>
        <p:nvSpPr>
          <p:cNvPr id="6" name="正方形/長方形 5">
            <a:extLst>
              <a:ext uri="{FF2B5EF4-FFF2-40B4-BE49-F238E27FC236}">
                <a16:creationId xmlns:a16="http://schemas.microsoft.com/office/drawing/2014/main" id="{A940A95C-FAED-89EE-0B1E-0C53C2CAFACC}"/>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加点</a:t>
            </a:r>
          </a:p>
        </p:txBody>
      </p:sp>
      <p:sp>
        <p:nvSpPr>
          <p:cNvPr id="7" name="TextBox 51">
            <a:extLst>
              <a:ext uri="{FF2B5EF4-FFF2-40B4-BE49-F238E27FC236}">
                <a16:creationId xmlns:a16="http://schemas.microsoft.com/office/drawing/2014/main" id="{0EC0013A-D5BF-64A4-E4A3-EAE6DB64254A}"/>
              </a:ext>
            </a:extLst>
          </p:cNvPr>
          <p:cNvSpPr txBox="1"/>
          <p:nvPr/>
        </p:nvSpPr>
        <p:spPr>
          <a:xfrm>
            <a:off x="765598" y="5486400"/>
            <a:ext cx="10660804" cy="67468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上記に加え、リスクへの対応策を十分に講じることを前提としつつ、</a:t>
            </a:r>
            <a:b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どのような事態になった場合に事業を中止するかの判断基準についても定量的な観点を含め記載ください</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41685919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1">
            <a:extLst>
              <a:ext uri="{FF2B5EF4-FFF2-40B4-BE49-F238E27FC236}">
                <a16:creationId xmlns:a16="http://schemas.microsoft.com/office/drawing/2014/main" id="{71DDCA08-2968-42A5-B97B-DDDEFF54336D}"/>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9</a:t>
            </a:r>
            <a:r>
              <a:rPr kumimoji="1" lang="ja-JP" altLang="en-US" sz="2000"/>
              <a:t>）経済波及効果</a:t>
            </a:r>
            <a:endParaRPr kumimoji="1" lang="en-US" altLang="ja-JP" sz="2000"/>
          </a:p>
        </p:txBody>
      </p:sp>
      <p:sp>
        <p:nvSpPr>
          <p:cNvPr id="48" name="Title 1">
            <a:extLst>
              <a:ext uri="{FF2B5EF4-FFF2-40B4-BE49-F238E27FC236}">
                <a16:creationId xmlns:a16="http://schemas.microsoft.com/office/drawing/2014/main" id="{4326CB3C-DA24-4019-8E9F-9687D9663F59}"/>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国内経済等への波及効果として、</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といった効果が見込まれる</a:t>
            </a:r>
            <a:endParaRPr kumimoji="1" lang="en-US">
              <a:solidFill>
                <a:schemeClr val="tx1"/>
              </a:solidFill>
            </a:endParaRPr>
          </a:p>
        </p:txBody>
      </p:sp>
      <p:cxnSp>
        <p:nvCxnSpPr>
          <p:cNvPr id="49" name="直線コネクタ 48">
            <a:extLst>
              <a:ext uri="{FF2B5EF4-FFF2-40B4-BE49-F238E27FC236}">
                <a16:creationId xmlns:a16="http://schemas.microsoft.com/office/drawing/2014/main" id="{6D653D38-5E96-49A4-A13D-D9D9C4997A57}"/>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2" name="TextBox 24">
            <a:extLst>
              <a:ext uri="{FF2B5EF4-FFF2-40B4-BE49-F238E27FC236}">
                <a16:creationId xmlns:a16="http://schemas.microsoft.com/office/drawing/2014/main" id="{D6CD44D5-6774-2967-D36A-4B6CB7532E7E}"/>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3" name="TextBox 24">
            <a:extLst>
              <a:ext uri="{FF2B5EF4-FFF2-40B4-BE49-F238E27FC236}">
                <a16:creationId xmlns:a16="http://schemas.microsoft.com/office/drawing/2014/main" id="{8D49C37E-8941-7C5A-461D-DDCC3782CC9B}"/>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5" name="グループ化 4">
            <a:extLst>
              <a:ext uri="{FF2B5EF4-FFF2-40B4-BE49-F238E27FC236}">
                <a16:creationId xmlns:a16="http://schemas.microsoft.com/office/drawing/2014/main" id="{503FF640-ADA2-A879-2E2A-D745EBC61D8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D3986863-F035-2E47-3553-27D0A0D3E4A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本事業における投資誘発効果（川上企業・川下企業への影響等）</a:t>
              </a:r>
            </a:p>
          </p:txBody>
        </p:sp>
        <p:cxnSp>
          <p:nvCxnSpPr>
            <p:cNvPr id="8" name="直線コネクタ 7">
              <a:extLst>
                <a:ext uri="{FF2B5EF4-FFF2-40B4-BE49-F238E27FC236}">
                  <a16:creationId xmlns:a16="http://schemas.microsoft.com/office/drawing/2014/main" id="{4DB1E040-732C-BE38-8378-97DEC479CDD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AC356AC5-04DF-85FA-2909-40B5A5701778}"/>
              </a:ext>
            </a:extLst>
          </p:cNvPr>
          <p:cNvGrpSpPr/>
          <p:nvPr/>
        </p:nvGrpSpPr>
        <p:grpSpPr>
          <a:xfrm>
            <a:off x="6239438" y="1204814"/>
            <a:ext cx="5184000" cy="288000"/>
            <a:chOff x="156000" y="1879963"/>
            <a:chExt cx="5760000" cy="288000"/>
          </a:xfrm>
        </p:grpSpPr>
        <p:sp>
          <p:nvSpPr>
            <p:cNvPr id="12" name="正方形/長方形 11">
              <a:extLst>
                <a:ext uri="{FF2B5EF4-FFF2-40B4-BE49-F238E27FC236}">
                  <a16:creationId xmlns:a16="http://schemas.microsoft.com/office/drawing/2014/main" id="{9F3245E4-2445-9212-E1BC-9BD7C7675F5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本事業における地域経済への効果・影響</a:t>
              </a:r>
            </a:p>
          </p:txBody>
        </p:sp>
        <p:cxnSp>
          <p:nvCxnSpPr>
            <p:cNvPr id="13" name="直線コネクタ 12">
              <a:extLst>
                <a:ext uri="{FF2B5EF4-FFF2-40B4-BE49-F238E27FC236}">
                  <a16:creationId xmlns:a16="http://schemas.microsoft.com/office/drawing/2014/main" id="{CEB8089D-12B4-5B97-3D53-19BF4E5222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E3087F56-387E-24AF-BF7F-0A97F2F92EF2}"/>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1D904D4E-B31D-DEE2-3DC5-ECAAC68D707B}"/>
              </a:ext>
            </a:extLst>
          </p:cNvPr>
          <p:cNvSpPr txBox="1"/>
          <p:nvPr/>
        </p:nvSpPr>
        <p:spPr>
          <a:xfrm>
            <a:off x="765597"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他社への受発注等による経済効果、投資誘発効果を</a:t>
            </a:r>
            <a:endParaRPr lang="en-US" altLang="ja-JP" sz="1600">
              <a:solidFill>
                <a:srgbClr val="2E3558"/>
              </a:solidFill>
              <a:latin typeface="+mn-ea"/>
            </a:endParaRPr>
          </a:p>
          <a:p>
            <a:pPr marL="85725" indent="3175"/>
            <a:r>
              <a:rPr lang="ja-JP" altLang="en-US" sz="1600">
                <a:solidFill>
                  <a:srgbClr val="2E3558"/>
                </a:solidFill>
                <a:latin typeface="+mn-ea"/>
              </a:rPr>
              <a:t>可能な限り定量目標も用いながら具体的に記載ください</a:t>
            </a:r>
          </a:p>
        </p:txBody>
      </p:sp>
      <p:sp>
        <p:nvSpPr>
          <p:cNvPr id="9" name="TextBox 51">
            <a:extLst>
              <a:ext uri="{FF2B5EF4-FFF2-40B4-BE49-F238E27FC236}">
                <a16:creationId xmlns:a16="http://schemas.microsoft.com/office/drawing/2014/main" id="{47AA4AE9-B2A1-11C6-0B87-1C5A90218600}"/>
              </a:ext>
            </a:extLst>
          </p:cNvPr>
          <p:cNvSpPr txBox="1"/>
          <p:nvPr/>
        </p:nvSpPr>
        <p:spPr>
          <a:xfrm>
            <a:off x="6239441"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地域の雇用創出等、地域経済への効果・影響を可能な</a:t>
            </a:r>
            <a:endParaRPr lang="en-US" altLang="ja-JP" sz="1600">
              <a:solidFill>
                <a:srgbClr val="2E3558"/>
              </a:solidFill>
              <a:latin typeface="+mn-ea"/>
            </a:endParaRPr>
          </a:p>
          <a:p>
            <a:pPr marL="85725" indent="3175"/>
            <a:r>
              <a:rPr lang="ja-JP" altLang="en-US" sz="1600">
                <a:solidFill>
                  <a:srgbClr val="2E3558"/>
                </a:solidFill>
                <a:latin typeface="+mn-ea"/>
              </a:rPr>
              <a:t>限り定量目標も用いながら具体的に記載ください</a:t>
            </a:r>
          </a:p>
        </p:txBody>
      </p:sp>
      <p:sp>
        <p:nvSpPr>
          <p:cNvPr id="15" name="正方形/長方形 14">
            <a:extLst>
              <a:ext uri="{FF2B5EF4-FFF2-40B4-BE49-F238E27FC236}">
                <a16:creationId xmlns:a16="http://schemas.microsoft.com/office/drawing/2014/main" id="{ECDE6A23-8354-80EF-079E-B300D2B62FF6}"/>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163206233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7C3C3AE-1D66-909E-DC6C-00AEB214246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7" name="think-cell data - do not delete" hidden="1">
                        <a:extLst>
                          <a:ext uri="{FF2B5EF4-FFF2-40B4-BE49-F238E27FC236}">
                            <a16:creationId xmlns:a16="http://schemas.microsoft.com/office/drawing/2014/main" id="{C7C3C3AE-1D66-909E-DC6C-00AEB21424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kern="1200" cap="none" spc="0" normalizeH="0" baseline="0" noProof="0">
                <a:ln>
                  <a:noFill/>
                </a:ln>
                <a:solidFill>
                  <a:schemeClr val="tx1"/>
                </a:solidFill>
                <a:effectLst/>
                <a:uLnTx/>
                <a:uFillTx/>
                <a:sym typeface="Trebuchet MS" panose="020B0603020202020204" pitchFamily="34" charset="0"/>
              </a:rPr>
              <a:t>市場導入（</a:t>
            </a:r>
            <a:r>
              <a:rPr kumimoji="1" lang="ja-JP" altLang="en-US" sz="2400" i="0" u="none" kern="1200" cap="none" spc="0" normalizeH="0" baseline="0" noProof="0">
                <a:ln>
                  <a:noFill/>
                </a:ln>
                <a:solidFill>
                  <a:schemeClr val="tx1"/>
                </a:solidFill>
                <a:effectLst/>
                <a:uLnTx/>
                <a:uFillTx/>
                <a:sym typeface="Trebuchet MS" panose="020B0603020202020204" pitchFamily="34" charset="0"/>
              </a:rPr>
              <a:t>事業化）</a:t>
            </a:r>
            <a:r>
              <a:rPr kumimoji="1" lang="ja-JP" altLang="en-US">
                <a:solidFill>
                  <a:schemeClr val="tx1"/>
                </a:solidFill>
              </a:rPr>
              <a:t>後の</a:t>
            </a:r>
            <a:r>
              <a:rPr kumimoji="1" lang="ja-JP" altLang="en-US" sz="2400" i="0" u="none" strike="noStrike" kern="1200" cap="none" spc="0" normalizeH="0" baseline="0" noProof="0">
                <a:ln>
                  <a:noFill/>
                </a:ln>
                <a:solidFill>
                  <a:schemeClr val="tx1"/>
                </a:solidFill>
                <a:effectLst/>
                <a:uLnTx/>
                <a:uFillTx/>
                <a:sym typeface="Trebuchet MS" panose="020B0603020202020204" pitchFamily="34" charset="0"/>
              </a:rPr>
              <a:t>シェアを獲得するために、ルール形成（標準化等）を</a:t>
            </a:r>
            <a:r>
              <a:rPr kumimoji="1" lang="ja-JP" altLang="en-US" sz="2400" b="0" i="0" u="none" strike="noStrike" kern="1200" cap="none" spc="0" normalizeH="0" baseline="0" noProof="0">
                <a:ln>
                  <a:noFill/>
                </a:ln>
                <a:solidFill>
                  <a:schemeClr val="tx1"/>
                </a:solidFill>
                <a:effectLst/>
                <a:uLnTx/>
                <a:uFillTx/>
                <a:sym typeface="Trebuchet MS" panose="020B0603020202020204" pitchFamily="34" charset="0"/>
              </a:rPr>
              <a:t>検討・実施</a:t>
            </a:r>
            <a:endParaRPr kumimoji="1" lang="en-US" altLang="ja-JP" sz="2400" b="0" i="0" u="none" strike="noStrike" kern="1200" cap="none" spc="0" normalizeH="0" baseline="0" noProof="0">
              <a:ln>
                <a:noFill/>
              </a:ln>
              <a:solidFill>
                <a:schemeClr val="tx1"/>
              </a:solidFill>
              <a:effectLst/>
              <a:uLnTx/>
              <a:uFillTx/>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3" name="ee4pHeader1">
            <a:extLst>
              <a:ext uri="{FF2B5EF4-FFF2-40B4-BE49-F238E27FC236}">
                <a16:creationId xmlns:a16="http://schemas.microsoft.com/office/drawing/2014/main" id="{5156BC56-25ED-4E3B-8BEA-97ED75FDE03E}"/>
              </a:ext>
            </a:extLst>
          </p:cNvPr>
          <p:cNvSpPr txBox="1"/>
          <p:nvPr/>
        </p:nvSpPr>
        <p:spPr>
          <a:xfrm>
            <a:off x="972794" y="5650367"/>
            <a:ext cx="5266644" cy="350369"/>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rPr>
              <a:t>（例１）標準化戦略</a:t>
            </a:r>
            <a:endParaRPr kumimoji="0" 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Header1">
            <a:extLst>
              <a:ext uri="{FF2B5EF4-FFF2-40B4-BE49-F238E27FC236}">
                <a16:creationId xmlns:a16="http://schemas.microsoft.com/office/drawing/2014/main" id="{A94C9698-2651-4929-AE8B-216B3F41BA33}"/>
              </a:ext>
            </a:extLst>
          </p:cNvPr>
          <p:cNvSpPr txBox="1"/>
          <p:nvPr/>
        </p:nvSpPr>
        <p:spPr>
          <a:xfrm>
            <a:off x="5889191" y="5720584"/>
            <a:ext cx="4642858" cy="278800"/>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（例２）</a:t>
            </a:r>
            <a:r>
              <a:rPr lang="ja-JP" altLang="en-US" sz="1200">
                <a:latin typeface="Meiryo UI" panose="020B0604030504040204" pitchFamily="50" charset="-128"/>
                <a:ea typeface="Meiryo UI" panose="020B0604030504040204" pitchFamily="50" charset="-128"/>
              </a:rPr>
              <a:t>知財戦略</a:t>
            </a:r>
            <a:endParaRPr kumimoji="0" 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9" name="Rectangle 43">
            <a:extLst>
              <a:ext uri="{FF2B5EF4-FFF2-40B4-BE49-F238E27FC236}">
                <a16:creationId xmlns:a16="http://schemas.microsoft.com/office/drawing/2014/main" id="{61FC2106-08AA-4DFE-A0D6-257ACAA4F702}"/>
              </a:ext>
            </a:extLst>
          </p:cNvPr>
          <p:cNvSpPr/>
          <p:nvPr/>
        </p:nvSpPr>
        <p:spPr>
          <a:xfrm>
            <a:off x="6038282" y="2846159"/>
            <a:ext cx="5723488" cy="2304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（国内外の標準化や規制の動向）</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（市場導入に向けた自社による標準化、知財、規制対応等に関する取組）</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53" name="Straight Connector 22">
            <a:extLst>
              <a:ext uri="{FF2B5EF4-FFF2-40B4-BE49-F238E27FC236}">
                <a16:creationId xmlns:a16="http://schemas.microsoft.com/office/drawing/2014/main" id="{D8BF2E1E-02EA-45E3-AEAE-D6758B87964C}"/>
              </a:ext>
            </a:extLst>
          </p:cNvPr>
          <p:cNvCxnSpPr>
            <a:cxnSpLocks/>
          </p:cNvCxnSpPr>
          <p:nvPr/>
        </p:nvCxnSpPr>
        <p:spPr>
          <a:xfrm>
            <a:off x="319332" y="2753074"/>
            <a:ext cx="5220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24">
            <a:extLst>
              <a:ext uri="{FF2B5EF4-FFF2-40B4-BE49-F238E27FC236}">
                <a16:creationId xmlns:a16="http://schemas.microsoft.com/office/drawing/2014/main" id="{BE8942BC-C102-4256-B655-907D9AFB1FC0}"/>
              </a:ext>
            </a:extLst>
          </p:cNvPr>
          <p:cNvSpPr txBox="1"/>
          <p:nvPr/>
        </p:nvSpPr>
        <p:spPr>
          <a:xfrm>
            <a:off x="282504" y="2406173"/>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ルール形成の前提となる市場導入に向けての取組方針・考え方</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7" name="Rectangle 137" descr="ｔ">
            <a:extLst>
              <a:ext uri="{FF2B5EF4-FFF2-40B4-BE49-F238E27FC236}">
                <a16:creationId xmlns:a16="http://schemas.microsoft.com/office/drawing/2014/main" id="{DF49EF7B-44FF-4A2F-AD1B-1047389DDC70}"/>
              </a:ext>
            </a:extLst>
          </p:cNvPr>
          <p:cNvSpPr/>
          <p:nvPr/>
        </p:nvSpPr>
        <p:spPr>
          <a:xfrm>
            <a:off x="108551" y="2677973"/>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60" name="Straight Connector 40">
            <a:extLst>
              <a:ext uri="{FF2B5EF4-FFF2-40B4-BE49-F238E27FC236}">
                <a16:creationId xmlns:a16="http://schemas.microsoft.com/office/drawing/2014/main" id="{F7B629D1-161D-4028-BB91-711DFE20F45D}"/>
              </a:ext>
            </a:extLst>
          </p:cNvPr>
          <p:cNvCxnSpPr>
            <a:cxnSpLocks/>
          </p:cNvCxnSpPr>
          <p:nvPr/>
        </p:nvCxnSpPr>
        <p:spPr>
          <a:xfrm flipH="1" flipV="1">
            <a:off x="5832545" y="2369363"/>
            <a:ext cx="0" cy="2806949"/>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cxnSp>
        <p:nvCxnSpPr>
          <p:cNvPr id="64" name="Straight Connector 22">
            <a:extLst>
              <a:ext uri="{FF2B5EF4-FFF2-40B4-BE49-F238E27FC236}">
                <a16:creationId xmlns:a16="http://schemas.microsoft.com/office/drawing/2014/main" id="{CA892C1E-F49D-4C79-A2C6-E3DBD592D375}"/>
              </a:ext>
            </a:extLst>
          </p:cNvPr>
          <p:cNvCxnSpPr>
            <a:cxnSpLocks/>
          </p:cNvCxnSpPr>
          <p:nvPr/>
        </p:nvCxnSpPr>
        <p:spPr>
          <a:xfrm>
            <a:off x="339620" y="5649316"/>
            <a:ext cx="1142215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9" name="Rectangle 137" descr="ｔ">
            <a:extLst>
              <a:ext uri="{FF2B5EF4-FFF2-40B4-BE49-F238E27FC236}">
                <a16:creationId xmlns:a16="http://schemas.microsoft.com/office/drawing/2014/main" id="{458DAB18-1BAF-4770-A7DE-FC70DEB20D9C}"/>
              </a:ext>
            </a:extLst>
          </p:cNvPr>
          <p:cNvSpPr/>
          <p:nvPr/>
        </p:nvSpPr>
        <p:spPr>
          <a:xfrm>
            <a:off x="6128922" y="5619039"/>
            <a:ext cx="5503964" cy="97051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1F497D"/>
              </a:buClr>
              <a:buSzPct val="100000"/>
              <a:buFontTx/>
              <a:buNone/>
              <a:tabLst/>
              <a:defRPr/>
            </a:pP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70" name="Straight Connector 89">
            <a:extLst>
              <a:ext uri="{FF2B5EF4-FFF2-40B4-BE49-F238E27FC236}">
                <a16:creationId xmlns:a16="http://schemas.microsoft.com/office/drawing/2014/main" id="{33848DB8-1EF8-4787-9C6C-B1B4437EB5C6}"/>
              </a:ext>
            </a:extLst>
          </p:cNvPr>
          <p:cNvCxnSpPr>
            <a:cxnSpLocks/>
          </p:cNvCxnSpPr>
          <p:nvPr/>
        </p:nvCxnSpPr>
        <p:spPr>
          <a:xfrm>
            <a:off x="373039" y="5181731"/>
            <a:ext cx="11350984" cy="0"/>
          </a:xfrm>
          <a:prstGeom prst="line">
            <a:avLst/>
          </a:prstGeom>
          <a:ln w="9525" cap="rnd">
            <a:solidFill>
              <a:schemeClr val="tx1">
                <a:lumMod val="50000"/>
                <a:lumOff val="5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73" name="Straight Connector 22">
            <a:extLst>
              <a:ext uri="{FF2B5EF4-FFF2-40B4-BE49-F238E27FC236}">
                <a16:creationId xmlns:a16="http://schemas.microsoft.com/office/drawing/2014/main" id="{1F46676A-2191-4130-94B8-2FAC0B7BD5EC}"/>
              </a:ext>
            </a:extLst>
          </p:cNvPr>
          <p:cNvCxnSpPr>
            <a:cxnSpLocks/>
          </p:cNvCxnSpPr>
          <p:nvPr/>
        </p:nvCxnSpPr>
        <p:spPr>
          <a:xfrm>
            <a:off x="6006499" y="2753074"/>
            <a:ext cx="5274053"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4" name="TextBox 24">
            <a:extLst>
              <a:ext uri="{FF2B5EF4-FFF2-40B4-BE49-F238E27FC236}">
                <a16:creationId xmlns:a16="http://schemas.microsoft.com/office/drawing/2014/main" id="{10CF67CF-8CFE-4F69-9104-9663B0CB5212}"/>
              </a:ext>
            </a:extLst>
          </p:cNvPr>
          <p:cNvSpPr txBox="1"/>
          <p:nvPr/>
        </p:nvSpPr>
        <p:spPr>
          <a:xfrm>
            <a:off x="339620" y="5265603"/>
            <a:ext cx="11422150"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本事業期間におけるオープン戦略（標準化等）及びクローズ戦略（知財等）の具体的な取組内容</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推進体制については、</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4.(1)</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組織内の事業推進体制に記載）</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3" name="TextBox 3">
            <a:extLst>
              <a:ext uri="{FF2B5EF4-FFF2-40B4-BE49-F238E27FC236}">
                <a16:creationId xmlns:a16="http://schemas.microsoft.com/office/drawing/2014/main" id="{35D78D35-D869-7BAB-A9E5-A9C8CDF7171D}"/>
              </a:ext>
            </a:extLst>
          </p:cNvPr>
          <p:cNvSpPr txBox="1"/>
          <p:nvPr/>
        </p:nvSpPr>
        <p:spPr>
          <a:xfrm>
            <a:off x="844733" y="2794296"/>
            <a:ext cx="4958362" cy="2141139"/>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lgn="ctr">
              <a:spcBef>
                <a:spcPts val="600"/>
              </a:spcBef>
              <a:buClr>
                <a:schemeClr val="tx2"/>
              </a:buClr>
              <a:buSzPct val="100000"/>
            </a:pPr>
            <a:endParaRPr kumimoji="1" lang="en-US" altLang="ja-JP" sz="1100">
              <a:solidFill>
                <a:schemeClr val="tx1"/>
              </a:solidFill>
              <a:latin typeface="Meiryo UI" panose="020B0604030504040204" pitchFamily="50" charset="-128"/>
              <a:ea typeface="Meiryo UI" panose="020B0604030504040204" pitchFamily="50" charset="-128"/>
            </a:endParaRPr>
          </a:p>
          <a:p>
            <a:pPr marL="0" lvl="2" algn="ctr">
              <a:spcBef>
                <a:spcPts val="600"/>
              </a:spcBef>
              <a:buClr>
                <a:schemeClr val="tx2"/>
              </a:buClr>
              <a:buSzPct val="100000"/>
            </a:pPr>
            <a:r>
              <a:rPr kumimoji="1" lang="ja-JP" altLang="en-US" sz="1100">
                <a:solidFill>
                  <a:schemeClr val="tx1"/>
                </a:solidFill>
                <a:latin typeface="Meiryo UI" panose="020B0604030504040204" pitchFamily="50" charset="-128"/>
                <a:ea typeface="Meiryo UI" panose="020B0604030504040204" pitchFamily="50" charset="-128"/>
              </a:rPr>
              <a:t>（適宜、図表・フレームワーク等用いて記載）</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panose="020B0604030504040204" pitchFamily="50" charset="-128"/>
                <a:ea typeface="Meiryo UI" panose="020B0604030504040204" pitchFamily="50" charset="-128"/>
              </a:rPr>
              <a:t>※</a:t>
            </a:r>
            <a:r>
              <a:rPr kumimoji="1" lang="ja-JP" altLang="en-US" sz="1100">
                <a:solidFill>
                  <a:schemeClr val="tx1"/>
                </a:solidFill>
                <a:latin typeface="Meiryo UI" panose="020B0604030504040204" pitchFamily="50" charset="-128"/>
                <a:ea typeface="Meiryo UI" panose="020B0604030504040204" pitchFamily="50" charset="-128"/>
              </a:rPr>
              <a:t>市場導入するために、必要な取組は何か、現在ある規制との関係性など　</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a:ea typeface="Meiryo UI"/>
              </a:rPr>
              <a:t>※</a:t>
            </a:r>
            <a:r>
              <a:rPr kumimoji="1" lang="ja-JP" altLang="en-US" sz="1100">
                <a:solidFill>
                  <a:schemeClr val="tx1"/>
                </a:solidFill>
                <a:latin typeface="Meiryo UI"/>
                <a:ea typeface="Meiryo UI"/>
              </a:rPr>
              <a:t>「</a:t>
            </a:r>
            <a:r>
              <a:rPr lang="ja-JP" altLang="en-US" sz="1100">
                <a:solidFill>
                  <a:schemeClr val="tx1"/>
                </a:solidFill>
                <a:latin typeface="Meiryo UI"/>
                <a:ea typeface="Meiryo UI"/>
              </a:rPr>
              <a:t>ビジネスモデルの特徴</a:t>
            </a:r>
            <a:r>
              <a:rPr kumimoji="0" lang="ja-JP" altLang="en-US" sz="1100" b="0" i="0" u="none" strike="noStrike" kern="1200" cap="none" spc="0" normalizeH="0" baseline="30000" noProof="0">
                <a:ln>
                  <a:noFill/>
                </a:ln>
                <a:solidFill>
                  <a:schemeClr val="tx1"/>
                </a:solidFill>
                <a:effectLst/>
                <a:uLnTx/>
                <a:uFillTx/>
                <a:latin typeface="Meiryo UI"/>
                <a:ea typeface="Meiryo UI"/>
              </a:rPr>
              <a:t>＊</a:t>
            </a:r>
            <a:r>
              <a:rPr kumimoji="0" lang="en-US" altLang="ja-JP" sz="1100" b="0" i="0" u="none" strike="noStrike" kern="1200" cap="none" spc="0" normalizeH="0" baseline="30000" noProof="0">
                <a:ln>
                  <a:noFill/>
                </a:ln>
                <a:solidFill>
                  <a:schemeClr val="tx1"/>
                </a:solidFill>
                <a:effectLst/>
                <a:uLnTx/>
                <a:uFillTx/>
                <a:latin typeface="Meiryo UI"/>
                <a:ea typeface="Meiryo UI"/>
              </a:rPr>
              <a:t>1</a:t>
            </a:r>
            <a:r>
              <a:rPr kumimoji="0" lang="ja-JP" altLang="en-US" sz="1100" b="0" i="0" u="none" strike="noStrike" kern="1200" cap="none" spc="0" normalizeH="0" baseline="0" noProof="0">
                <a:ln>
                  <a:noFill/>
                </a:ln>
                <a:solidFill>
                  <a:schemeClr val="tx1"/>
                </a:solidFill>
                <a:effectLst/>
                <a:uLnTx/>
                <a:uFillTx/>
                <a:latin typeface="Meiryo UI"/>
                <a:ea typeface="Meiryo UI"/>
              </a:rPr>
              <a:t>」、「ターゲット市場の特徴、目標とするシェア・ 時期</a:t>
            </a:r>
            <a:r>
              <a:rPr kumimoji="0" lang="ja-JP" altLang="en-US" sz="1100" b="0" i="0" u="none" strike="noStrike" kern="1200" cap="none" spc="0" normalizeH="0" baseline="30000" noProof="0">
                <a:ln>
                  <a:noFill/>
                </a:ln>
                <a:solidFill>
                  <a:schemeClr val="tx1"/>
                </a:solidFill>
                <a:effectLst/>
                <a:uLnTx/>
                <a:uFillTx/>
                <a:latin typeface="Meiryo UI"/>
                <a:ea typeface="Meiryo UI"/>
              </a:rPr>
              <a:t>＊</a:t>
            </a:r>
            <a:r>
              <a:rPr kumimoji="0" lang="en-US" altLang="ja-JP" sz="1100" b="0" i="0" u="none" strike="noStrike" kern="1200" cap="none" spc="0" normalizeH="0" baseline="30000" noProof="0">
                <a:ln>
                  <a:noFill/>
                </a:ln>
                <a:solidFill>
                  <a:schemeClr val="tx1"/>
                </a:solidFill>
                <a:effectLst/>
                <a:uLnTx/>
                <a:uFillTx/>
                <a:latin typeface="Meiryo UI"/>
                <a:ea typeface="Meiryo UI"/>
              </a:rPr>
              <a:t>2</a:t>
            </a:r>
            <a:r>
              <a:rPr kumimoji="0" lang="ja-JP" altLang="en-US" sz="1100" b="0" i="0" u="none" strike="noStrike" kern="1200" cap="none" spc="0" normalizeH="0" baseline="0" noProof="0">
                <a:ln>
                  <a:noFill/>
                </a:ln>
                <a:solidFill>
                  <a:schemeClr val="tx1"/>
                </a:solidFill>
                <a:effectLst/>
                <a:uLnTx/>
                <a:uFillTx/>
                <a:latin typeface="Meiryo UI"/>
                <a:ea typeface="Meiryo UI"/>
              </a:rPr>
              <a:t>」等を踏まえた上で、どのようなルール形成を通じて、競合他社と差別化</a:t>
            </a:r>
            <a:r>
              <a:rPr kumimoji="0" lang="ja-JP" altLang="en-US" sz="1100" i="0" u="none" kern="1200" cap="none" spc="0" normalizeH="0" baseline="0" noProof="0">
                <a:ln>
                  <a:noFill/>
                </a:ln>
                <a:solidFill>
                  <a:schemeClr val="tx1"/>
                </a:solidFill>
                <a:effectLst/>
                <a:uLnTx/>
                <a:uFillTx/>
                <a:latin typeface="Meiryo UI"/>
                <a:ea typeface="Meiryo UI"/>
              </a:rPr>
              <a:t>す</a:t>
            </a:r>
            <a:r>
              <a:rPr kumimoji="0" lang="ja-JP" altLang="en-US" sz="1100" b="0" i="0" u="none" strike="noStrike" kern="1200" cap="none" spc="0" normalizeH="0" baseline="0" noProof="0">
                <a:ln>
                  <a:noFill/>
                </a:ln>
                <a:solidFill>
                  <a:schemeClr val="tx1"/>
                </a:solidFill>
                <a:effectLst/>
                <a:uLnTx/>
                <a:uFillTx/>
                <a:latin typeface="Meiryo UI"/>
                <a:ea typeface="Meiryo UI"/>
              </a:rPr>
              <a:t>るか、という想定シナリオを記載。複数のシナリオを描くことを推奨</a:t>
            </a:r>
            <a:endParaRPr lang="en-US" altLang="ja-JP" sz="1100" b="0" i="0" u="none" strike="noStrike" kern="1200" cap="none" spc="0" normalizeH="0" baseline="0" noProof="0">
              <a:ln>
                <a:noFill/>
              </a:ln>
              <a:solidFill>
                <a:schemeClr val="tx1"/>
              </a:solidFill>
              <a:effectLst/>
              <a:uLnTx/>
              <a:uFillTx/>
              <a:latin typeface="Meiryo UI"/>
              <a:ea typeface="Meiryo UI"/>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a:ea typeface="Meiryo UI"/>
              </a:rPr>
              <a:t>　　</a:t>
            </a:r>
            <a:br>
              <a:rPr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	</a:t>
            </a:r>
            <a:r>
              <a:rPr kumimoji="0" lang="ja-JP" altLang="en-US" sz="900" b="0" i="0" u="none" strike="noStrike" kern="1200" cap="none" spc="0" normalizeH="0" baseline="0" noProof="0">
                <a:ln>
                  <a:noFill/>
                </a:ln>
                <a:solidFill>
                  <a:schemeClr val="tx1"/>
                </a:solidFill>
                <a:effectLst/>
                <a:uLnTx/>
                <a:uFillTx/>
                <a:latin typeface="Meiryo UI"/>
                <a:ea typeface="Meiryo UI"/>
              </a:rPr>
              <a:t>＊</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1" lang="ja-JP" altLang="en-US" sz="900">
                <a:solidFill>
                  <a:schemeClr val="tx1"/>
                </a:solidFill>
                <a:latin typeface="Meiryo UI"/>
                <a:ea typeface="Meiryo UI"/>
              </a:rPr>
              <a:t>（</a:t>
            </a:r>
            <a:r>
              <a:rPr kumimoji="1" lang="en-US" altLang="ja-JP" sz="900">
                <a:solidFill>
                  <a:schemeClr val="tx1"/>
                </a:solidFill>
                <a:latin typeface="Meiryo UI"/>
                <a:ea typeface="Meiryo UI"/>
              </a:rPr>
              <a:t>12</a:t>
            </a:r>
            <a:r>
              <a:rPr kumimoji="1" lang="ja-JP" altLang="en-US" sz="900">
                <a:solidFill>
                  <a:schemeClr val="tx1"/>
                </a:solidFill>
                <a:latin typeface="Meiryo UI"/>
                <a:ea typeface="Meiryo UI"/>
              </a:rPr>
              <a:t>）ビジネスモデルの独自性等</a:t>
            </a:r>
            <a:r>
              <a:rPr lang="ja-JP" altLang="en-US" sz="900">
                <a:solidFill>
                  <a:schemeClr val="tx1"/>
                </a:solidFill>
                <a:latin typeface="Meiryo UI"/>
                <a:ea typeface="Meiryo UI"/>
              </a:rPr>
              <a:t>において詳細記載</a:t>
            </a:r>
            <a:endParaRPr lang="en-US" altLang="ja-JP" sz="900">
              <a:solidFill>
                <a:schemeClr val="tx1"/>
              </a:solidFill>
              <a:latin typeface="Meiryo UI"/>
              <a:ea typeface="Meiryo UI"/>
            </a:endParaRPr>
          </a:p>
          <a:p>
            <a:pPr marL="0" lvl="2">
              <a:buClr>
                <a:schemeClr val="tx2"/>
              </a:buClr>
              <a:buSzPct val="100000"/>
              <a:tabLst>
                <a:tab pos="1073150" algn="l"/>
              </a:tabLst>
            </a:pPr>
            <a:endParaRPr lang="en-US" altLang="ja-JP" sz="900" b="0" i="0" u="none" strike="sng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	</a:t>
            </a:r>
            <a:r>
              <a:rPr kumimoji="0" lang="ja-JP" altLang="en-US" sz="900" b="0" i="0" u="none" strike="noStrike" kern="1200" cap="none" spc="0" normalizeH="0" baseline="0" noProof="0">
                <a:ln>
                  <a:noFill/>
                </a:ln>
                <a:solidFill>
                  <a:schemeClr val="tx1"/>
                </a:solidFill>
                <a:effectLst/>
                <a:uLnTx/>
                <a:uFillTx/>
                <a:latin typeface="Meiryo UI"/>
                <a:ea typeface="Meiryo UI"/>
              </a:rPr>
              <a:t>＊</a:t>
            </a:r>
            <a:r>
              <a:rPr kumimoji="0" lang="en-US" altLang="ja-JP" sz="900" b="0" i="0" u="none" strike="noStrike" kern="1200" cap="none" spc="0" normalizeH="0" baseline="0" noProof="0">
                <a:ln>
                  <a:noFill/>
                </a:ln>
                <a:solidFill>
                  <a:schemeClr val="tx1"/>
                </a:solidFill>
                <a:effectLst/>
                <a:uLnTx/>
                <a:uFillTx/>
                <a:latin typeface="Meiryo UI"/>
                <a:ea typeface="Meiryo UI"/>
              </a:rPr>
              <a:t>2</a:t>
            </a:r>
            <a:r>
              <a:rPr kumimoji="0" lang="ja-JP" altLang="en-US" sz="900" b="0" i="0" u="none" strike="noStrike" kern="1200" cap="none" spc="0" normalizeH="0" baseline="0" noProof="0">
                <a:ln>
                  <a:noFill/>
                </a:ln>
                <a:solidFill>
                  <a:schemeClr val="tx1"/>
                </a:solidFill>
                <a:effectLst/>
                <a:uLnTx/>
                <a:uFillTx/>
                <a:latin typeface="Meiryo UI"/>
                <a:ea typeface="Meiryo UI"/>
              </a:rPr>
              <a:t>　　</a:t>
            </a:r>
            <a:r>
              <a:rPr kumimoji="0" lang="en-US" altLang="ja-JP" sz="900" b="0" i="0" u="none" strike="noStrike" kern="1200" cap="none" spc="0" normalizeH="0" baseline="0" noProof="0">
                <a:ln>
                  <a:noFill/>
                </a:ln>
                <a:solidFill>
                  <a:schemeClr val="tx1"/>
                </a:solidFill>
                <a:effectLst/>
                <a:uLnTx/>
                <a:uFillTx/>
                <a:latin typeface="Meiryo UI"/>
                <a:ea typeface="Meiryo UI"/>
              </a:rPr>
              <a:t>1.</a:t>
            </a:r>
            <a:r>
              <a:rPr kumimoji="1" lang="ja-JP" altLang="en-US" sz="900">
                <a:solidFill>
                  <a:schemeClr val="tx1"/>
                </a:solidFill>
                <a:latin typeface="Meiryo UI"/>
                <a:ea typeface="Meiryo UI"/>
              </a:rPr>
              <a:t>（</a:t>
            </a:r>
            <a:r>
              <a:rPr kumimoji="1" lang="en-US" altLang="ja-JP" sz="900">
                <a:solidFill>
                  <a:schemeClr val="tx1"/>
                </a:solidFill>
                <a:latin typeface="Meiryo UI"/>
                <a:ea typeface="Meiryo UI"/>
              </a:rPr>
              <a:t>11</a:t>
            </a:r>
            <a:r>
              <a:rPr kumimoji="1" lang="ja-JP" altLang="en-US" sz="900">
                <a:solidFill>
                  <a:schemeClr val="tx1"/>
                </a:solidFill>
                <a:latin typeface="Meiryo UI"/>
                <a:ea typeface="Meiryo UI"/>
              </a:rPr>
              <a:t>）市場環境及び市場成長性等</a:t>
            </a:r>
            <a:r>
              <a:rPr kumimoji="0" lang="ja-JP" altLang="en-US" sz="900" b="0" i="0" u="none" strike="noStrike" kern="1200" cap="none" spc="0" normalizeH="0" baseline="0" noProof="0">
                <a:ln>
                  <a:noFill/>
                </a:ln>
                <a:solidFill>
                  <a:schemeClr val="tx1"/>
                </a:solidFill>
                <a:effectLst/>
                <a:uLnTx/>
                <a:uFillTx/>
                <a:latin typeface="Meiryo UI"/>
                <a:ea typeface="Meiryo UI"/>
              </a:rPr>
              <a:t>において詳細記載</a:t>
            </a:r>
            <a:br>
              <a:rPr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endPar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grpSp>
        <p:nvGrpSpPr>
          <p:cNvPr id="44" name="Group 41">
            <a:extLst>
              <a:ext uri="{FF2B5EF4-FFF2-40B4-BE49-F238E27FC236}">
                <a16:creationId xmlns:a16="http://schemas.microsoft.com/office/drawing/2014/main" id="{CE520732-97F3-F71C-C064-F5520233F121}"/>
              </a:ext>
            </a:extLst>
          </p:cNvPr>
          <p:cNvGrpSpPr/>
          <p:nvPr/>
        </p:nvGrpSpPr>
        <p:grpSpPr>
          <a:xfrm rot="16200000" flipH="1">
            <a:off x="5747111" y="5040538"/>
            <a:ext cx="216000" cy="216000"/>
            <a:chOff x="5937564" y="3833745"/>
            <a:chExt cx="306171" cy="306910"/>
          </a:xfrm>
        </p:grpSpPr>
        <p:sp>
          <p:nvSpPr>
            <p:cNvPr id="45" name="Freeform 94">
              <a:extLst>
                <a:ext uri="{FF2B5EF4-FFF2-40B4-BE49-F238E27FC236}">
                  <a16:creationId xmlns:a16="http://schemas.microsoft.com/office/drawing/2014/main" id="{B6230514-B235-66FF-7C09-32D554B8094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8" name="Freeform 95">
              <a:extLst>
                <a:ext uri="{FF2B5EF4-FFF2-40B4-BE49-F238E27FC236}">
                  <a16:creationId xmlns:a16="http://schemas.microsoft.com/office/drawing/2014/main" id="{CDBA4797-CAAA-4EF2-82CB-4918E17FC3F5}"/>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51" name="TextBox 24">
            <a:extLst>
              <a:ext uri="{FF2B5EF4-FFF2-40B4-BE49-F238E27FC236}">
                <a16:creationId xmlns:a16="http://schemas.microsoft.com/office/drawing/2014/main" id="{106A8A6C-213E-BBAA-0857-89F80AE89DB1}"/>
              </a:ext>
            </a:extLst>
          </p:cNvPr>
          <p:cNvSpPr txBox="1"/>
          <p:nvPr/>
        </p:nvSpPr>
        <p:spPr>
          <a:xfrm>
            <a:off x="6006057" y="2401623"/>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国内外の動向・自社のルール形成</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標準化</a:t>
            </a:r>
            <a:r>
              <a:rPr kumimoji="1" lang="ja-JP" altLang="en-US" sz="140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等</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の取組状況</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6" name="Rectangle 137" descr="ｔ">
            <a:extLst>
              <a:ext uri="{FF2B5EF4-FFF2-40B4-BE49-F238E27FC236}">
                <a16:creationId xmlns:a16="http://schemas.microsoft.com/office/drawing/2014/main" id="{B993EB95-749F-2FE5-6E9B-79DBEC8B77B6}"/>
              </a:ext>
            </a:extLst>
          </p:cNvPr>
          <p:cNvSpPr/>
          <p:nvPr/>
        </p:nvSpPr>
        <p:spPr>
          <a:xfrm>
            <a:off x="954236" y="5979484"/>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7" name="Rectangle 137" descr="ｔ">
            <a:extLst>
              <a:ext uri="{FF2B5EF4-FFF2-40B4-BE49-F238E27FC236}">
                <a16:creationId xmlns:a16="http://schemas.microsoft.com/office/drawing/2014/main" id="{CDA3B2A0-4CDF-806E-07FC-7F762D5C514E}"/>
              </a:ext>
            </a:extLst>
          </p:cNvPr>
          <p:cNvSpPr/>
          <p:nvPr/>
        </p:nvSpPr>
        <p:spPr>
          <a:xfrm>
            <a:off x="5887902" y="5923542"/>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9" name="テキスト ボックス 27">
            <a:extLst>
              <a:ext uri="{FF2B5EF4-FFF2-40B4-BE49-F238E27FC236}">
                <a16:creationId xmlns:a16="http://schemas.microsoft.com/office/drawing/2014/main" id="{28D8C4F2-4BD8-4105-8FA0-A1B4A74CCF40}"/>
              </a:ext>
            </a:extLst>
          </p:cNvPr>
          <p:cNvSpPr txBox="1"/>
          <p:nvPr/>
        </p:nvSpPr>
        <p:spPr>
          <a:xfrm>
            <a:off x="6934270" y="4624203"/>
            <a:ext cx="4902671" cy="49244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2">
              <a:spcBef>
                <a:spcPts val="600"/>
              </a:spcBef>
              <a:buClr>
                <a:schemeClr val="tx2"/>
              </a:buClr>
              <a:buSzPct val="100000"/>
            </a:pP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「標準化団体に参加、</a:t>
            </a:r>
            <a:r>
              <a:rPr kumimoji="1" lang="en-US" altLang="ja-JP" sz="1050">
                <a:solidFill>
                  <a:schemeClr val="tx1"/>
                </a:solidFill>
                <a:latin typeface="Meiryo UI" panose="020B0604030504040204" pitchFamily="50" charset="-128"/>
                <a:ea typeface="Meiryo UI" panose="020B0604030504040204" pitchFamily="50" charset="-128"/>
              </a:rPr>
              <a:t>xx</a:t>
            </a:r>
            <a:r>
              <a:rPr kumimoji="1" lang="ja-JP" altLang="en-US" sz="1050">
                <a:solidFill>
                  <a:schemeClr val="tx1"/>
                </a:solidFill>
                <a:latin typeface="Meiryo UI" panose="020B0604030504040204" pitchFamily="50" charset="-128"/>
                <a:ea typeface="Meiryo UI" panose="020B0604030504040204" pitchFamily="50" charset="-128"/>
              </a:rPr>
              <a:t>規格の開発に参画」という記載だけでは不十分</a:t>
            </a:r>
            <a:endParaRPr kumimoji="1" lang="en-US" altLang="ja-JP" sz="1050" strike="sngStrike">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0" lang="ja-JP" altLang="en-US"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「○○するために、▲▲団体と、製品化までに■■の標準化を行う」という記載を期待</a:t>
            </a:r>
            <a:endParaRPr kumimoji="0" lang="en-US" altLang="ja-JP"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0" name="テキスト ボックス 2">
            <a:extLst>
              <a:ext uri="{FF2B5EF4-FFF2-40B4-BE49-F238E27FC236}">
                <a16:creationId xmlns:a16="http://schemas.microsoft.com/office/drawing/2014/main" id="{60CC1CCF-0750-45DC-BD0F-DCE53365FEA6}"/>
              </a:ext>
            </a:extLst>
          </p:cNvPr>
          <p:cNvSpPr txBox="1"/>
          <p:nvPr/>
        </p:nvSpPr>
        <p:spPr>
          <a:xfrm>
            <a:off x="2472132" y="6132354"/>
            <a:ext cx="3274979" cy="62157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市場作り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のための協調領域（オープン戦略）</a:t>
            </a:r>
            <a:b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b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バリューチェーン、ニーズの喚起</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仲間作り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の方法</a:t>
            </a:r>
            <a:endPar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実証</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やユーザ獲得</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方法など</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31" name="テキスト ボックス 28">
            <a:extLst>
              <a:ext uri="{FF2B5EF4-FFF2-40B4-BE49-F238E27FC236}">
                <a16:creationId xmlns:a16="http://schemas.microsoft.com/office/drawing/2014/main" id="{59EDE4CB-FDE6-4FA0-ABBC-1D678F57C5C7}"/>
              </a:ext>
            </a:extLst>
          </p:cNvPr>
          <p:cNvSpPr txBox="1"/>
          <p:nvPr/>
        </p:nvSpPr>
        <p:spPr>
          <a:xfrm>
            <a:off x="7342660" y="5967713"/>
            <a:ext cx="91440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差</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別</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化で競合に勝つポイント</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クローズ戦略</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技術領域、</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競合</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知財による勝ち筋など記載</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algn="ctr"/>
            <a:endParaRPr kumimoji="1" lang="ja-JP" altLang="en-US" sz="900">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3" name="Title 1">
            <a:extLst>
              <a:ext uri="{FF2B5EF4-FFF2-40B4-BE49-F238E27FC236}">
                <a16:creationId xmlns:a16="http://schemas.microsoft.com/office/drawing/2014/main" id="{E713CAA4-3C3B-498E-0E8A-E7511049FB8B}"/>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chemeClr val="tx1"/>
                </a:solidFill>
                <a:effectLst/>
                <a:uLnTx/>
                <a:uFillTx/>
                <a:sym typeface="Trebuchet MS" panose="020B0603020202020204" pitchFamily="34" charset="0"/>
              </a:rPr>
              <a:t>1. </a:t>
            </a:r>
            <a:r>
              <a:rPr kumimoji="0" lang="ja-JP" altLang="en-US" sz="2000" b="0" i="0" u="none" strike="noStrike" kern="1200" cap="none" spc="0" normalizeH="0" baseline="0" noProof="0">
                <a:ln>
                  <a:noFill/>
                </a:ln>
                <a:solidFill>
                  <a:schemeClr val="tx1"/>
                </a:solidFill>
                <a:effectLst/>
                <a:uLnTx/>
                <a:uFillTx/>
                <a:sym typeface="Trebuchet MS" panose="020B0603020202020204" pitchFamily="34" charset="0"/>
              </a:rPr>
              <a:t>事業戦略・事業計画／</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a:solidFill>
                  <a:schemeClr val="tx1"/>
                </a:solidFill>
              </a:rPr>
              <a:t>10</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）市場獲得に向けたルール形成戦略</a:t>
            </a:r>
            <a:endParaRPr kumimoji="1" lang="en-US" altLang="ja-JP" sz="2000" strike="sngStrike">
              <a:solidFill>
                <a:srgbClr val="0070C0"/>
              </a:solidFill>
            </a:endParaRPr>
          </a:p>
        </p:txBody>
      </p:sp>
      <p:sp>
        <p:nvSpPr>
          <p:cNvPr id="5" name="Rectangle 4">
            <a:extLst>
              <a:ext uri="{FF2B5EF4-FFF2-40B4-BE49-F238E27FC236}">
                <a16:creationId xmlns:a16="http://schemas.microsoft.com/office/drawing/2014/main" id="{22001F51-A144-45B4-91D9-7A97FB1146BA}"/>
              </a:ext>
            </a:extLst>
          </p:cNvPr>
          <p:cNvSpPr/>
          <p:nvPr/>
        </p:nvSpPr>
        <p:spPr>
          <a:xfrm>
            <a:off x="415220" y="1068080"/>
            <a:ext cx="11555831" cy="1402103"/>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3175"/>
            <a:r>
              <a:rPr lang="ja-JP" altLang="en-US" sz="1600">
                <a:solidFill>
                  <a:srgbClr val="2E3558"/>
                </a:solidFill>
                <a:latin typeface="+mn-ea"/>
              </a:rPr>
              <a:t>国際競争力強化に向け、国内外の動向、自社のルール形成（標準化、知財保護等）に関する現状認識を踏まえ、</a:t>
            </a:r>
            <a:br>
              <a:rPr lang="en-US" altLang="ja-JP" sz="1600">
                <a:solidFill>
                  <a:srgbClr val="2E3558"/>
                </a:solidFill>
                <a:latin typeface="+mn-ea"/>
              </a:rPr>
            </a:br>
            <a:r>
              <a:rPr lang="ja-JP" altLang="en-US" sz="1600">
                <a:solidFill>
                  <a:srgbClr val="2E3558"/>
                </a:solidFill>
                <a:latin typeface="+mn-ea"/>
              </a:rPr>
              <a:t>本事業期間に実施するオープン戦略（</a:t>
            </a:r>
            <a:r>
              <a:rPr lang="ja-JP" altLang="ja-JP" sz="1600">
                <a:solidFill>
                  <a:schemeClr val="tx1"/>
                </a:solidFill>
              </a:rPr>
              <a:t>標準化等のルール形成、ライセンシング等</a:t>
            </a:r>
            <a:r>
              <a:rPr lang="ja-JP" altLang="en-US" sz="1600">
                <a:solidFill>
                  <a:srgbClr val="2E3558"/>
                </a:solidFill>
                <a:latin typeface="+mn-ea"/>
              </a:rPr>
              <a:t>）及びクローズ戦略（</a:t>
            </a:r>
            <a:r>
              <a:rPr lang="ja-JP" altLang="ja-JP" sz="1600">
                <a:solidFill>
                  <a:schemeClr val="tx1"/>
                </a:solidFill>
              </a:rPr>
              <a:t>知財・ノウハウ管理等</a:t>
            </a:r>
            <a:r>
              <a:rPr lang="ja-JP" altLang="en-US" sz="1600">
                <a:solidFill>
                  <a:srgbClr val="2E3558"/>
                </a:solidFill>
                <a:latin typeface="+mn-ea"/>
              </a:rPr>
              <a:t>）の考え方や具体的な取組内容</a:t>
            </a:r>
            <a:r>
              <a:rPr lang="en-US" altLang="ja-JP" sz="1600" baseline="30000">
                <a:solidFill>
                  <a:srgbClr val="2E3558"/>
                </a:solidFill>
                <a:latin typeface="+mn-ea"/>
              </a:rPr>
              <a:t>※</a:t>
            </a:r>
            <a:r>
              <a:rPr lang="ja-JP" altLang="en-US" sz="1600">
                <a:solidFill>
                  <a:srgbClr val="2E3558"/>
                </a:solidFill>
                <a:latin typeface="+mn-ea"/>
              </a:rPr>
              <a:t>を記載ください</a:t>
            </a:r>
            <a:endParaRPr lang="en-US" altLang="ja-JP" sz="1600">
              <a:solidFill>
                <a:srgbClr val="2E3558"/>
              </a:solidFill>
              <a:latin typeface="+mn-ea"/>
            </a:endParaRPr>
          </a:p>
          <a:p>
            <a:pPr marL="85725"/>
            <a:r>
              <a:rPr lang="en-US" altLang="ja-JP" sz="1400">
                <a:solidFill>
                  <a:srgbClr val="2E3558"/>
                </a:solidFill>
                <a:latin typeface="+mn-ea"/>
              </a:rPr>
              <a:t>※</a:t>
            </a:r>
            <a:r>
              <a:rPr lang="ja-JP" altLang="en-US" sz="1400">
                <a:solidFill>
                  <a:srgbClr val="2E3558"/>
                </a:solidFill>
                <a:latin typeface="+mn-ea"/>
              </a:rPr>
              <a:t>競合他社との差異化を図る方法、自社の強みを客観的に示すための方法など</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必ずオープン戦略とクローズ戦略の両方について記載ください</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標準化、知財保護以外の戦略で市場を創造・拡大する場合は、その方法を記載ください</a:t>
            </a:r>
            <a:endParaRPr lang="en-US" altLang="ja-JP" sz="1400">
              <a:solidFill>
                <a:srgbClr val="2E3558"/>
              </a:solidFill>
              <a:latin typeface="+mn-ea"/>
            </a:endParaRPr>
          </a:p>
        </p:txBody>
      </p:sp>
      <p:sp>
        <p:nvSpPr>
          <p:cNvPr id="2" name="正方形/長方形 1">
            <a:extLst>
              <a:ext uri="{FF2B5EF4-FFF2-40B4-BE49-F238E27FC236}">
                <a16:creationId xmlns:a16="http://schemas.microsoft.com/office/drawing/2014/main" id="{D13B8528-DADD-73E3-589E-2F4DB74B074C}"/>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178536228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0A6E0-F7FE-7E66-2237-8A1B4C8026E9}"/>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04E27CE0-7C6F-25BA-20EF-F72890971B2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04E27CE0-7C6F-25BA-20EF-F72890971B2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11610342-EC44-0BD9-7578-D444A3B6814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lang="en-US" altLang="ja-JP" sz="2000"/>
              <a:t>11</a:t>
            </a:r>
            <a:r>
              <a:rPr lang="ja-JP" altLang="en-US" sz="2000"/>
              <a:t>）市場環境及び市場成長性</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6EE960F2-90F2-17BA-D3A2-0B41DF9653E3}"/>
              </a:ext>
            </a:extLst>
          </p:cNvPr>
          <p:cNvSpPr txBox="1">
            <a:spLocks/>
          </p:cNvSpPr>
          <p:nvPr/>
        </p:nvSpPr>
        <p:spPr>
          <a:xfrm>
            <a:off x="180001" y="648000"/>
            <a:ext cx="12082584"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国内外のエンジン</a:t>
            </a:r>
            <a:r>
              <a:rPr lang="en-US" altLang="ja-JP">
                <a:solidFill>
                  <a:schemeClr val="tx1"/>
                </a:solidFill>
              </a:rPr>
              <a:t>MRO</a:t>
            </a:r>
            <a:r>
              <a:rPr lang="ja-JP" altLang="en-US">
                <a:solidFill>
                  <a:schemeClr val="tx1"/>
                </a:solidFill>
              </a:rPr>
              <a:t>関連市場は現状</a:t>
            </a:r>
            <a:r>
              <a:rPr lang="en-US" altLang="ja-JP">
                <a:solidFill>
                  <a:schemeClr val="tx1"/>
                </a:solidFill>
              </a:rPr>
              <a:t>xx</a:t>
            </a:r>
            <a:r>
              <a:rPr lang="ja-JP" altLang="en-US">
                <a:solidFill>
                  <a:schemeClr val="tx1"/>
                </a:solidFill>
              </a:rPr>
              <a:t>といった状態で、</a:t>
            </a:r>
            <a:r>
              <a:rPr lang="en-US" altLang="ja-JP">
                <a:solidFill>
                  <a:schemeClr val="tx1"/>
                </a:solidFill>
              </a:rPr>
              <a:t>xx</a:t>
            </a:r>
            <a:r>
              <a:rPr lang="ja-JP" altLang="en-US">
                <a:solidFill>
                  <a:schemeClr val="tx1"/>
                </a:solidFill>
              </a:rPr>
              <a:t>年後は</a:t>
            </a:r>
            <a:r>
              <a:rPr lang="en-US" altLang="ja-JP">
                <a:solidFill>
                  <a:schemeClr val="tx1"/>
                </a:solidFill>
              </a:rPr>
              <a:t>xx%</a:t>
            </a:r>
            <a:r>
              <a:rPr lang="ja-JP" altLang="en-US">
                <a:solidFill>
                  <a:schemeClr val="tx1"/>
                </a:solidFill>
              </a:rPr>
              <a:t>の市場成長を見込む</a:t>
            </a:r>
            <a:endParaRPr lang="en-US" altLang="ja-JP">
              <a:solidFill>
                <a:schemeClr val="tx1"/>
              </a:solidFill>
            </a:endParaRPr>
          </a:p>
        </p:txBody>
      </p:sp>
      <p:cxnSp>
        <p:nvCxnSpPr>
          <p:cNvPr id="34" name="直線コネクタ 33">
            <a:extLst>
              <a:ext uri="{FF2B5EF4-FFF2-40B4-BE49-F238E27FC236}">
                <a16:creationId xmlns:a16="http://schemas.microsoft.com/office/drawing/2014/main" id="{56466658-06DD-2456-2AAB-64EAF3909146}"/>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4D6A1DDC-E103-BF1A-A023-7057F99E3230}"/>
              </a:ext>
            </a:extLst>
          </p:cNvPr>
          <p:cNvGrpSpPr/>
          <p:nvPr/>
        </p:nvGrpSpPr>
        <p:grpSpPr>
          <a:xfrm>
            <a:off x="746779" y="1224775"/>
            <a:ext cx="5238386" cy="360000"/>
            <a:chOff x="543578" y="1377175"/>
            <a:chExt cx="5239039" cy="360000"/>
          </a:xfrm>
        </p:grpSpPr>
        <p:cxnSp>
          <p:nvCxnSpPr>
            <p:cNvPr id="26" name="Straight Connector 18">
              <a:extLst>
                <a:ext uri="{FF2B5EF4-FFF2-40B4-BE49-F238E27FC236}">
                  <a16:creationId xmlns:a16="http://schemas.microsoft.com/office/drawing/2014/main" id="{E53C01A8-F5E9-888E-BB7D-35244DF568DB}"/>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0695CA10-40D3-FE98-95E8-9E75A3C898AF}"/>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エンジン</a:t>
              </a:r>
              <a:r>
                <a:rPr lang="en-US" altLang="ja-JP" b="1">
                  <a:solidFill>
                    <a:schemeClr val="tx1"/>
                  </a:solidFill>
                </a:rPr>
                <a:t>MRO</a:t>
              </a:r>
              <a:r>
                <a:rPr lang="ja-JP" altLang="en-US" b="1">
                  <a:solidFill>
                    <a:schemeClr val="tx1"/>
                  </a:solidFill>
                </a:rPr>
                <a:t>の市場分析</a:t>
              </a:r>
            </a:p>
          </p:txBody>
        </p:sp>
      </p:grpSp>
      <p:sp>
        <p:nvSpPr>
          <p:cNvPr id="4" name="TextBox 51">
            <a:extLst>
              <a:ext uri="{FF2B5EF4-FFF2-40B4-BE49-F238E27FC236}">
                <a16:creationId xmlns:a16="http://schemas.microsoft.com/office/drawing/2014/main" id="{365C2CA4-16E5-E31C-5A55-F015081D810D}"/>
              </a:ext>
            </a:extLst>
          </p:cNvPr>
          <p:cNvSpPr txBox="1"/>
          <p:nvPr/>
        </p:nvSpPr>
        <p:spPr>
          <a:xfrm>
            <a:off x="1745014" y="2788456"/>
            <a:ext cx="8701973" cy="13240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a:r>
              <a:rPr lang="ja-JP" altLang="en-US" sz="1600">
                <a:solidFill>
                  <a:srgbClr val="2E3558"/>
                </a:solidFill>
                <a:latin typeface="+mn-ea"/>
              </a:rPr>
              <a:t>政治、経済、社会、技術等の動向を踏まえて、国内外の航空機エンジン</a:t>
            </a:r>
            <a:r>
              <a:rPr lang="en-US" altLang="ja-JP" sz="1600">
                <a:solidFill>
                  <a:srgbClr val="2E3558"/>
                </a:solidFill>
                <a:latin typeface="+mn-ea"/>
              </a:rPr>
              <a:t>MRO</a:t>
            </a:r>
            <a:r>
              <a:rPr lang="ja-JP" altLang="en-US" sz="1600">
                <a:solidFill>
                  <a:srgbClr val="2E3558"/>
                </a:solidFill>
                <a:latin typeface="+mn-ea"/>
              </a:rPr>
              <a:t>の市場関係の現状とその成長見込みを記載ください</a:t>
            </a:r>
            <a:endParaRPr lang="en-US" altLang="ja-JP" sz="1600">
              <a:solidFill>
                <a:srgbClr val="2E3558"/>
              </a:solidFill>
              <a:latin typeface="+mn-ea"/>
            </a:endParaRPr>
          </a:p>
          <a:p>
            <a:pPr marL="216694" indent="-147042">
              <a:buFont typeface="Arial" panose="020B0604020202020204" pitchFamily="34" charset="0"/>
              <a:buChar char="•"/>
            </a:pPr>
            <a:r>
              <a:rPr lang="ja-JP" altLang="en-US" sz="1400">
                <a:solidFill>
                  <a:srgbClr val="2E3558"/>
                </a:solidFill>
                <a:latin typeface="+mn-ea"/>
              </a:rPr>
              <a:t>市場がどういったプレイヤーで構成されているのか</a:t>
            </a:r>
            <a:endParaRPr lang="en-US" altLang="ja-JP" sz="1400">
              <a:solidFill>
                <a:srgbClr val="2E3558"/>
              </a:solidFill>
              <a:latin typeface="+mn-ea"/>
            </a:endParaRPr>
          </a:p>
          <a:p>
            <a:pPr marL="216694" indent="-147042">
              <a:buFont typeface="Arial" panose="020B0604020202020204" pitchFamily="34" charset="0"/>
              <a:buChar char="•"/>
            </a:pPr>
            <a:r>
              <a:rPr lang="ja-JP" altLang="en-US" sz="1400">
                <a:solidFill>
                  <a:srgbClr val="2E3558"/>
                </a:solidFill>
                <a:latin typeface="+mn-ea"/>
              </a:rPr>
              <a:t>各社の動向</a:t>
            </a:r>
            <a:endParaRPr lang="en-US" altLang="ja-JP" sz="1400">
              <a:solidFill>
                <a:srgbClr val="2E3558"/>
              </a:solidFill>
              <a:latin typeface="+mn-ea"/>
            </a:endParaRPr>
          </a:p>
          <a:p>
            <a:pPr marL="216694" indent="-147042">
              <a:buFont typeface="Arial" panose="020B0604020202020204" pitchFamily="34" charset="0"/>
              <a:buChar char="•"/>
            </a:pPr>
            <a:r>
              <a:rPr lang="ja-JP" altLang="en-US" sz="1400">
                <a:solidFill>
                  <a:srgbClr val="2E3558"/>
                </a:solidFill>
                <a:latin typeface="+mn-ea"/>
              </a:rPr>
              <a:t>現在及び将来の市場規模</a:t>
            </a:r>
            <a:endParaRPr lang="en-US" altLang="ja-JP" sz="1400">
              <a:solidFill>
                <a:srgbClr val="2E3558"/>
              </a:solidFill>
              <a:latin typeface="+mn-ea"/>
            </a:endParaRPr>
          </a:p>
        </p:txBody>
      </p:sp>
      <p:cxnSp>
        <p:nvCxnSpPr>
          <p:cNvPr id="5" name="Straight Connector 40">
            <a:extLst>
              <a:ext uri="{FF2B5EF4-FFF2-40B4-BE49-F238E27FC236}">
                <a16:creationId xmlns:a16="http://schemas.microsoft.com/office/drawing/2014/main" id="{5364FFB3-E642-B55E-1A38-0E7E736BFEB9}"/>
              </a:ext>
            </a:extLst>
          </p:cNvPr>
          <p:cNvCxnSpPr>
            <a:cxnSpLocks/>
          </p:cNvCxnSpPr>
          <p:nvPr/>
        </p:nvCxnSpPr>
        <p:spPr>
          <a:xfrm flipV="1">
            <a:off x="6096000" y="1179062"/>
            <a:ext cx="0" cy="486645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B4BFA206-358B-6513-0784-215B48214731}"/>
              </a:ext>
            </a:extLst>
          </p:cNvPr>
          <p:cNvSpPr/>
          <p:nvPr/>
        </p:nvSpPr>
        <p:spPr>
          <a:xfrm>
            <a:off x="11058207" y="105839"/>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40312756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12</a:t>
            </a:r>
            <a:r>
              <a:rPr kumimoji="1" lang="ja-JP" altLang="en-US" sz="2000"/>
              <a:t>）</a:t>
            </a:r>
            <a:r>
              <a:rPr kumimoji="1" lang="ja-JP" altLang="en-US" sz="2000">
                <a:solidFill>
                  <a:schemeClr val="tx1"/>
                </a:solidFill>
              </a:rPr>
              <a:t>ビジネスモデルの独自性等</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の強みを活かして、</a:t>
            </a:r>
            <a:r>
              <a:rPr kumimoji="1" lang="en-US" altLang="ja-JP">
                <a:solidFill>
                  <a:schemeClr val="tx1"/>
                </a:solidFill>
              </a:rPr>
              <a:t>xx</a:t>
            </a:r>
            <a:r>
              <a:rPr kumimoji="1" lang="ja-JP" altLang="en-US">
                <a:solidFill>
                  <a:schemeClr val="tx1"/>
                </a:solidFill>
              </a:rPr>
              <a:t>の観点から差別化を目指す</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10" name="Straight Connector 13">
            <a:extLst>
              <a:ext uri="{FF2B5EF4-FFF2-40B4-BE49-F238E27FC236}">
                <a16:creationId xmlns:a16="http://schemas.microsoft.com/office/drawing/2014/main" id="{1E562E98-71A9-B4BC-2754-640E2FCF9633}"/>
              </a:ext>
            </a:extLst>
          </p:cNvPr>
          <p:cNvCxnSpPr>
            <a:cxnSpLocks/>
          </p:cNvCxnSpPr>
          <p:nvPr/>
        </p:nvCxnSpPr>
        <p:spPr>
          <a:xfrm>
            <a:off x="6966127" y="1714872"/>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99" name="グループ化 98">
            <a:extLst>
              <a:ext uri="{FF2B5EF4-FFF2-40B4-BE49-F238E27FC236}">
                <a16:creationId xmlns:a16="http://schemas.microsoft.com/office/drawing/2014/main" id="{7A6FF9CD-98DC-66D5-9784-4357331799B0}"/>
              </a:ext>
            </a:extLst>
          </p:cNvPr>
          <p:cNvGrpSpPr/>
          <p:nvPr/>
        </p:nvGrpSpPr>
        <p:grpSpPr>
          <a:xfrm>
            <a:off x="7239752" y="4216562"/>
            <a:ext cx="4248000" cy="1764000"/>
            <a:chOff x="7239752" y="4397088"/>
            <a:chExt cx="4248000" cy="1764000"/>
          </a:xfrm>
        </p:grpSpPr>
        <p:sp>
          <p:nvSpPr>
            <p:cNvPr id="13" name="TextBox 35" descr="ｔ">
              <a:extLst>
                <a:ext uri="{FF2B5EF4-FFF2-40B4-BE49-F238E27FC236}">
                  <a16:creationId xmlns:a16="http://schemas.microsoft.com/office/drawing/2014/main" id="{1A02E28D-50EE-6B53-777C-90D9E1F7951D}"/>
                </a:ext>
              </a:extLst>
            </p:cNvPr>
            <p:cNvSpPr txBox="1"/>
            <p:nvPr/>
          </p:nvSpPr>
          <p:spPr>
            <a:xfrm>
              <a:off x="7239752" y="4397088"/>
              <a:ext cx="4248000" cy="1764000"/>
            </a:xfrm>
            <a:prstGeom prst="rect">
              <a:avLst/>
            </a:prstGeom>
            <a:solidFill>
              <a:schemeClr val="accent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戦略方針</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2" name="Straight Connector 30">
              <a:extLst>
                <a:ext uri="{FF2B5EF4-FFF2-40B4-BE49-F238E27FC236}">
                  <a16:creationId xmlns:a16="http://schemas.microsoft.com/office/drawing/2014/main" id="{9EB0286B-02D5-20C7-D5F2-2AD62B16869E}"/>
                </a:ext>
              </a:extLst>
            </p:cNvPr>
            <p:cNvCxnSpPr>
              <a:cxnSpLocks/>
            </p:cNvCxnSpPr>
            <p:nvPr/>
          </p:nvCxnSpPr>
          <p:spPr>
            <a:xfrm flipH="1">
              <a:off x="7243978" y="4397088"/>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7" name="グループ化 96">
            <a:extLst>
              <a:ext uri="{FF2B5EF4-FFF2-40B4-BE49-F238E27FC236}">
                <a16:creationId xmlns:a16="http://schemas.microsoft.com/office/drawing/2014/main" id="{9099E443-2247-3B06-1C8C-15319FA21871}"/>
              </a:ext>
            </a:extLst>
          </p:cNvPr>
          <p:cNvGrpSpPr/>
          <p:nvPr/>
        </p:nvGrpSpPr>
        <p:grpSpPr>
          <a:xfrm>
            <a:off x="7232784" y="1800042"/>
            <a:ext cx="4254233" cy="900000"/>
            <a:chOff x="7232784" y="1800042"/>
            <a:chExt cx="4254233" cy="900000"/>
          </a:xfrm>
        </p:grpSpPr>
        <p:sp>
          <p:nvSpPr>
            <p:cNvPr id="12" name="TextBox 52">
              <a:extLst>
                <a:ext uri="{FF2B5EF4-FFF2-40B4-BE49-F238E27FC236}">
                  <a16:creationId xmlns:a16="http://schemas.microsoft.com/office/drawing/2014/main" id="{75234390-01E3-34C3-DCE7-5F86457A28AA}"/>
                </a:ext>
              </a:extLst>
            </p:cNvPr>
            <p:cNvSpPr txBox="1"/>
            <p:nvPr/>
          </p:nvSpPr>
          <p:spPr>
            <a:xfrm>
              <a:off x="7239017" y="1800042"/>
              <a:ext cx="4248000" cy="900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自社の強み</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53" name="Straight Connector 82">
              <a:extLst>
                <a:ext uri="{FF2B5EF4-FFF2-40B4-BE49-F238E27FC236}">
                  <a16:creationId xmlns:a16="http://schemas.microsoft.com/office/drawing/2014/main" id="{82263101-BF61-F33D-5891-F357003E05F6}"/>
                </a:ext>
              </a:extLst>
            </p:cNvPr>
            <p:cNvCxnSpPr>
              <a:cxnSpLocks/>
            </p:cNvCxnSpPr>
            <p:nvPr/>
          </p:nvCxnSpPr>
          <p:spPr>
            <a:xfrm>
              <a:off x="7232784" y="1800042"/>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60" name="Straight Connector 75">
            <a:extLst>
              <a:ext uri="{FF2B5EF4-FFF2-40B4-BE49-F238E27FC236}">
                <a16:creationId xmlns:a16="http://schemas.microsoft.com/office/drawing/2014/main" id="{6BC5B852-ADD0-2903-D55A-79EEF7181BBD}"/>
              </a:ext>
            </a:extLst>
          </p:cNvPr>
          <p:cNvCxnSpPr>
            <a:cxnSpLocks/>
          </p:cNvCxnSpPr>
          <p:nvPr/>
        </p:nvCxnSpPr>
        <p:spPr>
          <a:xfrm flipH="1">
            <a:off x="7232784" y="3986389"/>
            <a:ext cx="4242735"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98" name="グループ化 97">
            <a:extLst>
              <a:ext uri="{FF2B5EF4-FFF2-40B4-BE49-F238E27FC236}">
                <a16:creationId xmlns:a16="http://schemas.microsoft.com/office/drawing/2014/main" id="{51EA9176-7A75-459C-577C-9E32BC18035C}"/>
              </a:ext>
            </a:extLst>
          </p:cNvPr>
          <p:cNvGrpSpPr/>
          <p:nvPr/>
        </p:nvGrpSpPr>
        <p:grpSpPr>
          <a:xfrm>
            <a:off x="7239753" y="2872176"/>
            <a:ext cx="4254232" cy="900000"/>
            <a:chOff x="7239753" y="2872176"/>
            <a:chExt cx="4254232" cy="900000"/>
          </a:xfrm>
        </p:grpSpPr>
        <p:sp>
          <p:nvSpPr>
            <p:cNvPr id="59" name="TextBox 52">
              <a:extLst>
                <a:ext uri="{FF2B5EF4-FFF2-40B4-BE49-F238E27FC236}">
                  <a16:creationId xmlns:a16="http://schemas.microsoft.com/office/drawing/2014/main" id="{46E40BF9-9189-04CD-3F30-083F51F47028}"/>
                </a:ext>
              </a:extLst>
            </p:cNvPr>
            <p:cNvSpPr txBox="1"/>
            <p:nvPr/>
          </p:nvSpPr>
          <p:spPr>
            <a:xfrm>
              <a:off x="7245985" y="2872176"/>
              <a:ext cx="4248000" cy="90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61" name="Straight Connector 82">
              <a:extLst>
                <a:ext uri="{FF2B5EF4-FFF2-40B4-BE49-F238E27FC236}">
                  <a16:creationId xmlns:a16="http://schemas.microsoft.com/office/drawing/2014/main" id="{A3B580B4-8B11-D67B-E193-875F2C5F94A5}"/>
                </a:ext>
              </a:extLst>
            </p:cNvPr>
            <p:cNvCxnSpPr>
              <a:cxnSpLocks/>
            </p:cNvCxnSpPr>
            <p:nvPr/>
          </p:nvCxnSpPr>
          <p:spPr>
            <a:xfrm>
              <a:off x="7239753" y="2872176"/>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C6ADA8AD-DA2C-03BB-FCF3-9934302188C2}"/>
              </a:ext>
            </a:extLst>
          </p:cNvPr>
          <p:cNvGrpSpPr/>
          <p:nvPr/>
        </p:nvGrpSpPr>
        <p:grpSpPr>
          <a:xfrm>
            <a:off x="756291" y="2152964"/>
            <a:ext cx="5989378" cy="1224000"/>
            <a:chOff x="756291" y="2152964"/>
            <a:chExt cx="5989378" cy="1145966"/>
          </a:xfrm>
        </p:grpSpPr>
        <p:sp>
          <p:nvSpPr>
            <p:cNvPr id="75" name="正方形/長方形 74">
              <a:extLst>
                <a:ext uri="{FF2B5EF4-FFF2-40B4-BE49-F238E27FC236}">
                  <a16:creationId xmlns:a16="http://schemas.microsoft.com/office/drawing/2014/main" id="{5BCDAF75-6308-EA4F-A052-94D9F4D75108}"/>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自社</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D60374D5-3CEA-6EF3-8E36-4113D72273EF}"/>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86" name="正方形/長方形 85">
              <a:extLst>
                <a:ext uri="{FF2B5EF4-FFF2-40B4-BE49-F238E27FC236}">
                  <a16:creationId xmlns:a16="http://schemas.microsoft.com/office/drawing/2014/main" id="{C8998247-9E44-6873-6DAE-D04B07D277EC}"/>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89" name="正方形/長方形 88">
              <a:extLst>
                <a:ext uri="{FF2B5EF4-FFF2-40B4-BE49-F238E27FC236}">
                  <a16:creationId xmlns:a16="http://schemas.microsoft.com/office/drawing/2014/main" id="{BE9FC954-6392-B2D2-1F5E-FCFE04BD10F7}"/>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ja-JP" altLang="en-US" sz="1200">
                <a:solidFill>
                  <a:schemeClr val="tx1"/>
                </a:solidFill>
                <a:latin typeface="Meiryo UI" panose="020B0604030504040204" pitchFamily="50" charset="-128"/>
                <a:ea typeface="Meiryo UI" panose="020B0604030504040204" pitchFamily="50" charset="-128"/>
              </a:endParaRPr>
            </a:p>
          </p:txBody>
        </p:sp>
      </p:grpSp>
      <p:grpSp>
        <p:nvGrpSpPr>
          <p:cNvPr id="25" name="グループ化 24">
            <a:extLst>
              <a:ext uri="{FF2B5EF4-FFF2-40B4-BE49-F238E27FC236}">
                <a16:creationId xmlns:a16="http://schemas.microsoft.com/office/drawing/2014/main" id="{24C90848-2AE6-B5FA-41F0-68D759A6DF36}"/>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C8DD0D17-100D-11B3-6929-A9E04B49C3C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3396132E-4646-124F-5D97-BB94A90CD46B}"/>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競合に対する自社の優位性</a:t>
              </a:r>
            </a:p>
          </p:txBody>
        </p:sp>
      </p:grpSp>
      <p:grpSp>
        <p:nvGrpSpPr>
          <p:cNvPr id="28" name="グループ化 27">
            <a:extLst>
              <a:ext uri="{FF2B5EF4-FFF2-40B4-BE49-F238E27FC236}">
                <a16:creationId xmlns:a16="http://schemas.microsoft.com/office/drawing/2014/main" id="{64783453-9F34-E985-D693-206D81DCC898}"/>
              </a:ext>
            </a:extLst>
          </p:cNvPr>
          <p:cNvGrpSpPr/>
          <p:nvPr/>
        </p:nvGrpSpPr>
        <p:grpSpPr>
          <a:xfrm>
            <a:off x="7135350" y="1224775"/>
            <a:ext cx="4356000" cy="360000"/>
            <a:chOff x="543578" y="1377175"/>
            <a:chExt cx="5239039" cy="360000"/>
          </a:xfrm>
        </p:grpSpPr>
        <p:cxnSp>
          <p:nvCxnSpPr>
            <p:cNvPr id="29" name="Straight Connector 18">
              <a:extLst>
                <a:ext uri="{FF2B5EF4-FFF2-40B4-BE49-F238E27FC236}">
                  <a16:creationId xmlns:a16="http://schemas.microsoft.com/office/drawing/2014/main" id="{5F2C898F-64AB-39E4-A9E6-C77E22683C6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TextBox 23">
              <a:extLst>
                <a:ext uri="{FF2B5EF4-FFF2-40B4-BE49-F238E27FC236}">
                  <a16:creationId xmlns:a16="http://schemas.microsoft.com/office/drawing/2014/main" id="{75D8F41B-41E8-E0F8-3781-9BE314B4AAA2}"/>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自社の強み、弱み（経営資源）</a:t>
              </a:r>
            </a:p>
          </p:txBody>
        </p:sp>
      </p:grpSp>
      <p:grpSp>
        <p:nvGrpSpPr>
          <p:cNvPr id="37" name="グループ化 36">
            <a:extLst>
              <a:ext uri="{FF2B5EF4-FFF2-40B4-BE49-F238E27FC236}">
                <a16:creationId xmlns:a16="http://schemas.microsoft.com/office/drawing/2014/main" id="{3FE6A02C-FC74-03EB-BB1C-0AD6A6DC2235}"/>
              </a:ext>
            </a:extLst>
          </p:cNvPr>
          <p:cNvGrpSpPr/>
          <p:nvPr/>
        </p:nvGrpSpPr>
        <p:grpSpPr>
          <a:xfrm>
            <a:off x="2209806" y="1721213"/>
            <a:ext cx="1440000" cy="360000"/>
            <a:chOff x="543578" y="1377175"/>
            <a:chExt cx="5239039" cy="360000"/>
          </a:xfrm>
        </p:grpSpPr>
        <p:cxnSp>
          <p:nvCxnSpPr>
            <p:cNvPr id="38" name="Straight Connector 18">
              <a:extLst>
                <a:ext uri="{FF2B5EF4-FFF2-40B4-BE49-F238E27FC236}">
                  <a16:creationId xmlns:a16="http://schemas.microsoft.com/office/drawing/2014/main" id="{02072F63-0225-DBB6-4C9A-526A148FB52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9" name="TextBox 23">
              <a:extLst>
                <a:ext uri="{FF2B5EF4-FFF2-40B4-BE49-F238E27FC236}">
                  <a16:creationId xmlns:a16="http://schemas.microsoft.com/office/drawing/2014/main" id="{AC47956B-EE25-D4AB-16E6-4B71C7EB224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評価軸１</a:t>
              </a:r>
            </a:p>
          </p:txBody>
        </p:sp>
      </p:grpSp>
      <p:grpSp>
        <p:nvGrpSpPr>
          <p:cNvPr id="40" name="グループ化 39">
            <a:extLst>
              <a:ext uri="{FF2B5EF4-FFF2-40B4-BE49-F238E27FC236}">
                <a16:creationId xmlns:a16="http://schemas.microsoft.com/office/drawing/2014/main" id="{FB2B8035-AE85-C8D6-BF8F-ED60FAAFEFEF}"/>
              </a:ext>
            </a:extLst>
          </p:cNvPr>
          <p:cNvGrpSpPr/>
          <p:nvPr/>
        </p:nvGrpSpPr>
        <p:grpSpPr>
          <a:xfrm>
            <a:off x="3756563" y="1714872"/>
            <a:ext cx="1440000" cy="360000"/>
            <a:chOff x="543578" y="1377175"/>
            <a:chExt cx="5239039" cy="360000"/>
          </a:xfrm>
        </p:grpSpPr>
        <p:cxnSp>
          <p:nvCxnSpPr>
            <p:cNvPr id="41" name="Straight Connector 18">
              <a:extLst>
                <a:ext uri="{FF2B5EF4-FFF2-40B4-BE49-F238E27FC236}">
                  <a16:creationId xmlns:a16="http://schemas.microsoft.com/office/drawing/2014/main" id="{89986AAC-31AA-2841-F147-5AC20EFD942F}"/>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23">
              <a:extLst>
                <a:ext uri="{FF2B5EF4-FFF2-40B4-BE49-F238E27FC236}">
                  <a16:creationId xmlns:a16="http://schemas.microsoft.com/office/drawing/2014/main" id="{232F4D43-22A6-49C0-9AE4-B2E22A73A0A4}"/>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評価軸２</a:t>
              </a:r>
            </a:p>
          </p:txBody>
        </p:sp>
      </p:grpSp>
      <p:grpSp>
        <p:nvGrpSpPr>
          <p:cNvPr id="43" name="グループ化 42">
            <a:extLst>
              <a:ext uri="{FF2B5EF4-FFF2-40B4-BE49-F238E27FC236}">
                <a16:creationId xmlns:a16="http://schemas.microsoft.com/office/drawing/2014/main" id="{0F026536-4460-CF13-CDC5-5FAD3DCBAEC5}"/>
              </a:ext>
            </a:extLst>
          </p:cNvPr>
          <p:cNvGrpSpPr/>
          <p:nvPr/>
        </p:nvGrpSpPr>
        <p:grpSpPr>
          <a:xfrm>
            <a:off x="5298087" y="1714872"/>
            <a:ext cx="1440000" cy="360000"/>
            <a:chOff x="543578" y="1377175"/>
            <a:chExt cx="5239039" cy="360000"/>
          </a:xfrm>
        </p:grpSpPr>
        <p:cxnSp>
          <p:nvCxnSpPr>
            <p:cNvPr id="44" name="Straight Connector 18">
              <a:extLst>
                <a:ext uri="{FF2B5EF4-FFF2-40B4-BE49-F238E27FC236}">
                  <a16:creationId xmlns:a16="http://schemas.microsoft.com/office/drawing/2014/main" id="{33A3C038-BFDC-86D0-DE63-370BF752805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5" name="TextBox 23">
              <a:extLst>
                <a:ext uri="{FF2B5EF4-FFF2-40B4-BE49-F238E27FC236}">
                  <a16:creationId xmlns:a16="http://schemas.microsoft.com/office/drawing/2014/main" id="{4F51A48A-AE4C-84E3-9676-DEF235021158}"/>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評価軸３</a:t>
              </a:r>
            </a:p>
          </p:txBody>
        </p:sp>
      </p:grpSp>
      <p:grpSp>
        <p:nvGrpSpPr>
          <p:cNvPr id="55" name="グループ化 54">
            <a:extLst>
              <a:ext uri="{FF2B5EF4-FFF2-40B4-BE49-F238E27FC236}">
                <a16:creationId xmlns:a16="http://schemas.microsoft.com/office/drawing/2014/main" id="{B17DEB72-12A2-F128-E4B0-434C2269F398}"/>
              </a:ext>
            </a:extLst>
          </p:cNvPr>
          <p:cNvGrpSpPr/>
          <p:nvPr/>
        </p:nvGrpSpPr>
        <p:grpSpPr>
          <a:xfrm>
            <a:off x="756291" y="3456952"/>
            <a:ext cx="5989378" cy="1224000"/>
            <a:chOff x="756291" y="2152964"/>
            <a:chExt cx="5989378" cy="1145966"/>
          </a:xfrm>
        </p:grpSpPr>
        <p:sp>
          <p:nvSpPr>
            <p:cNvPr id="56" name="正方形/長方形 55">
              <a:extLst>
                <a:ext uri="{FF2B5EF4-FFF2-40B4-BE49-F238E27FC236}">
                  <a16:creationId xmlns:a16="http://schemas.microsoft.com/office/drawing/2014/main" id="{15A54ED6-3919-D890-A4E6-99F40CCA72FE}"/>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E62E372-B661-92E4-29A5-4A7FA1438C95}"/>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2" name="正方形/長方形 61">
              <a:extLst>
                <a:ext uri="{FF2B5EF4-FFF2-40B4-BE49-F238E27FC236}">
                  <a16:creationId xmlns:a16="http://schemas.microsoft.com/office/drawing/2014/main" id="{D1FA7D05-72B9-2B75-C76C-7B63F5D22304}"/>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F776445B-9802-C20A-7B1F-8E6993D8E069}"/>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grpSp>
        <p:nvGrpSpPr>
          <p:cNvPr id="64" name="グループ化 63">
            <a:extLst>
              <a:ext uri="{FF2B5EF4-FFF2-40B4-BE49-F238E27FC236}">
                <a16:creationId xmlns:a16="http://schemas.microsoft.com/office/drawing/2014/main" id="{7DB14209-5C7C-FE72-69C7-BB2549B1AD15}"/>
              </a:ext>
            </a:extLst>
          </p:cNvPr>
          <p:cNvGrpSpPr/>
          <p:nvPr/>
        </p:nvGrpSpPr>
        <p:grpSpPr>
          <a:xfrm>
            <a:off x="756303" y="4756562"/>
            <a:ext cx="5989378" cy="1224000"/>
            <a:chOff x="756291" y="2152964"/>
            <a:chExt cx="5989378" cy="1145966"/>
          </a:xfrm>
        </p:grpSpPr>
        <p:sp>
          <p:nvSpPr>
            <p:cNvPr id="65" name="正方形/長方形 64">
              <a:extLst>
                <a:ext uri="{FF2B5EF4-FFF2-40B4-BE49-F238E27FC236}">
                  <a16:creationId xmlns:a16="http://schemas.microsoft.com/office/drawing/2014/main" id="{1E8AA585-A106-5FDD-F694-8273450B6D95}"/>
                </a:ext>
              </a:extLst>
            </p:cNvPr>
            <p:cNvSpPr/>
            <p:nvPr/>
          </p:nvSpPr>
          <p:spPr>
            <a:xfrm>
              <a:off x="756291" y="2152964"/>
              <a:ext cx="1332000" cy="1145966"/>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1BB0017-FC25-60F7-AF31-7DA074F8A6E2}"/>
                </a:ext>
              </a:extLst>
            </p:cNvPr>
            <p:cNvSpPr/>
            <p:nvPr/>
          </p:nvSpPr>
          <p:spPr>
            <a:xfrm>
              <a:off x="2209806"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7" name="正方形/長方形 66">
              <a:extLst>
                <a:ext uri="{FF2B5EF4-FFF2-40B4-BE49-F238E27FC236}">
                  <a16:creationId xmlns:a16="http://schemas.microsoft.com/office/drawing/2014/main" id="{04FD45E4-E010-689E-4BC2-E91961EB55F8}"/>
                </a:ext>
              </a:extLst>
            </p:cNvPr>
            <p:cNvSpPr/>
            <p:nvPr/>
          </p:nvSpPr>
          <p:spPr>
            <a:xfrm>
              <a:off x="3751330"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FCBDA151-FAFF-3876-FFD9-9CF71CF5BB9F}"/>
                </a:ext>
              </a:extLst>
            </p:cNvPr>
            <p:cNvSpPr/>
            <p:nvPr/>
          </p:nvSpPr>
          <p:spPr>
            <a:xfrm>
              <a:off x="5305669" y="2152964"/>
              <a:ext cx="1440000" cy="1145966"/>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kumimoji="1" lang="en-US" altLang="ja-JP" sz="1200">
                <a:solidFill>
                  <a:schemeClr val="tx1"/>
                </a:solidFill>
                <a:latin typeface="Meiryo UI" panose="020B0604030504040204" pitchFamily="50" charset="-128"/>
                <a:ea typeface="Meiryo UI" panose="020B0604030504040204" pitchFamily="50" charset="-128"/>
              </a:endParaRPr>
            </a:p>
          </p:txBody>
        </p:sp>
      </p:grpSp>
      <p:sp>
        <p:nvSpPr>
          <p:cNvPr id="69" name="TextBox 51">
            <a:extLst>
              <a:ext uri="{FF2B5EF4-FFF2-40B4-BE49-F238E27FC236}">
                <a16:creationId xmlns:a16="http://schemas.microsoft.com/office/drawing/2014/main" id="{FB66451E-FE3B-53D4-2D0B-C8DFD9ABDC6B}"/>
              </a:ext>
            </a:extLst>
          </p:cNvPr>
          <p:cNvSpPr txBox="1"/>
          <p:nvPr/>
        </p:nvSpPr>
        <p:spPr>
          <a:xfrm>
            <a:off x="2385881" y="2236562"/>
            <a:ext cx="4243953" cy="198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競合他社との比較において、自社の現在の</a:t>
            </a:r>
            <a:br>
              <a:rPr lang="en-US" altLang="ja-JP" sz="1600">
                <a:solidFill>
                  <a:srgbClr val="2E3558"/>
                </a:solidFill>
                <a:latin typeface="+mn-ea"/>
              </a:rPr>
            </a:br>
            <a:r>
              <a:rPr lang="ja-JP" altLang="en-US" sz="1600">
                <a:solidFill>
                  <a:srgbClr val="2E3558"/>
                </a:solidFill>
                <a:latin typeface="+mn-ea"/>
              </a:rPr>
              <a:t>優位性・独自性をどのように活かし、将来の</a:t>
            </a:r>
            <a:br>
              <a:rPr lang="en-US" altLang="ja-JP" sz="1600">
                <a:solidFill>
                  <a:srgbClr val="2E3558"/>
                </a:solidFill>
                <a:latin typeface="+mn-ea"/>
              </a:rPr>
            </a:br>
            <a:r>
              <a:rPr lang="ja-JP" altLang="en-US" sz="1600">
                <a:solidFill>
                  <a:srgbClr val="2E3558"/>
                </a:solidFill>
                <a:latin typeface="+mn-ea"/>
              </a:rPr>
              <a:t>優位性・独自性をどのように築いていくか</a:t>
            </a:r>
            <a:br>
              <a:rPr lang="en-US" altLang="ja-JP" sz="1600">
                <a:solidFill>
                  <a:srgbClr val="2E3558"/>
                </a:solidFill>
                <a:latin typeface="+mn-ea"/>
              </a:rPr>
            </a:br>
            <a:r>
              <a:rPr lang="ja-JP" altLang="en-US" sz="1600">
                <a:solidFill>
                  <a:srgbClr val="2E3558"/>
                </a:solidFill>
                <a:latin typeface="+mn-ea"/>
              </a:rPr>
              <a:t>（ビジネスモデルの独自性要素となり得る、</a:t>
            </a:r>
            <a:br>
              <a:rPr lang="en-US" altLang="ja-JP" sz="1600">
                <a:solidFill>
                  <a:srgbClr val="2E3558"/>
                </a:solidFill>
                <a:latin typeface="+mn-ea"/>
              </a:rPr>
            </a:br>
            <a:r>
              <a:rPr lang="ja-JP" altLang="en-US" sz="1600">
                <a:solidFill>
                  <a:srgbClr val="2E3558"/>
                </a:solidFill>
                <a:latin typeface="+mn-ea"/>
              </a:rPr>
              <a:t>自社の強み等を活かした独自性・新規性・有効性・実現可能性・継続性等）を記載ください</a:t>
            </a:r>
          </a:p>
        </p:txBody>
      </p:sp>
      <p:grpSp>
        <p:nvGrpSpPr>
          <p:cNvPr id="78" name="Group 41">
            <a:extLst>
              <a:ext uri="{FF2B5EF4-FFF2-40B4-BE49-F238E27FC236}">
                <a16:creationId xmlns:a16="http://schemas.microsoft.com/office/drawing/2014/main" id="{E62EA7DD-EBB9-0663-7D33-B9F4C4EBD5BF}"/>
              </a:ext>
            </a:extLst>
          </p:cNvPr>
          <p:cNvGrpSpPr/>
          <p:nvPr/>
        </p:nvGrpSpPr>
        <p:grpSpPr>
          <a:xfrm rot="10800000" flipH="1">
            <a:off x="6872708" y="3528445"/>
            <a:ext cx="216000" cy="216000"/>
            <a:chOff x="5937564" y="3833745"/>
            <a:chExt cx="306171" cy="306910"/>
          </a:xfrm>
        </p:grpSpPr>
        <p:sp>
          <p:nvSpPr>
            <p:cNvPr id="82" name="Freeform 94">
              <a:extLst>
                <a:ext uri="{FF2B5EF4-FFF2-40B4-BE49-F238E27FC236}">
                  <a16:creationId xmlns:a16="http://schemas.microsoft.com/office/drawing/2014/main" id="{5D81D5C1-C76F-D61A-15C8-9AA20A07A6F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95" name="Freeform 95">
              <a:extLst>
                <a:ext uri="{FF2B5EF4-FFF2-40B4-BE49-F238E27FC236}">
                  <a16:creationId xmlns:a16="http://schemas.microsoft.com/office/drawing/2014/main" id="{1504DAE6-1915-B1EF-9BF5-266333CEF11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96" name="TextBox 51">
            <a:extLst>
              <a:ext uri="{FF2B5EF4-FFF2-40B4-BE49-F238E27FC236}">
                <a16:creationId xmlns:a16="http://schemas.microsoft.com/office/drawing/2014/main" id="{BD538108-7CB2-3C40-9B85-6A532D702623}"/>
              </a:ext>
            </a:extLst>
          </p:cNvPr>
          <p:cNvSpPr txBox="1"/>
          <p:nvPr/>
        </p:nvSpPr>
        <p:spPr>
          <a:xfrm>
            <a:off x="2385881" y="4390913"/>
            <a:ext cx="4243953" cy="1541933"/>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評価軸の具体例は以下の通りです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技術的優位性、地理的優位性、コスト的優位性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技術的独自性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顧客ニーズとの親和性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（海外の</a:t>
            </a:r>
            <a:r>
              <a:rPr lang="en-US" altLang="ja-JP" sz="1400">
                <a:solidFill>
                  <a:srgbClr val="2E3558"/>
                </a:solidFill>
                <a:latin typeface="+mn-ea"/>
              </a:rPr>
              <a:t>MRO</a:t>
            </a:r>
            <a:r>
              <a:rPr lang="ja-JP" altLang="en-US" sz="1400">
                <a:solidFill>
                  <a:srgbClr val="2E3558"/>
                </a:solidFill>
                <a:latin typeface="+mn-ea"/>
              </a:rPr>
              <a:t>事業者と比較した場合の）エンジン開発、製造、整備等への参画状況</a:t>
            </a:r>
          </a:p>
        </p:txBody>
      </p:sp>
      <p:grpSp>
        <p:nvGrpSpPr>
          <p:cNvPr id="102" name="Group 41">
            <a:extLst>
              <a:ext uri="{FF2B5EF4-FFF2-40B4-BE49-F238E27FC236}">
                <a16:creationId xmlns:a16="http://schemas.microsoft.com/office/drawing/2014/main" id="{7FA46E50-E5DF-0729-6E70-B22E5935561F}"/>
              </a:ext>
            </a:extLst>
          </p:cNvPr>
          <p:cNvGrpSpPr/>
          <p:nvPr/>
        </p:nvGrpSpPr>
        <p:grpSpPr>
          <a:xfrm rot="16200000" flipH="1">
            <a:off x="9258851" y="3884372"/>
            <a:ext cx="216000" cy="216000"/>
            <a:chOff x="5937564" y="3833745"/>
            <a:chExt cx="306171" cy="306910"/>
          </a:xfrm>
        </p:grpSpPr>
        <p:sp>
          <p:nvSpPr>
            <p:cNvPr id="103" name="Freeform 94">
              <a:extLst>
                <a:ext uri="{FF2B5EF4-FFF2-40B4-BE49-F238E27FC236}">
                  <a16:creationId xmlns:a16="http://schemas.microsoft.com/office/drawing/2014/main" id="{C3CCF5AD-996F-B0C0-709B-E29ED91FA87E}"/>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04" name="Freeform 95">
              <a:extLst>
                <a:ext uri="{FF2B5EF4-FFF2-40B4-BE49-F238E27FC236}">
                  <a16:creationId xmlns:a16="http://schemas.microsoft.com/office/drawing/2014/main" id="{4C8D0ACF-DA06-5830-44EF-F403E21B89A9}"/>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3" name="正方形/長方形 2">
            <a:extLst>
              <a:ext uri="{FF2B5EF4-FFF2-40B4-BE49-F238E27FC236}">
                <a16:creationId xmlns:a16="http://schemas.microsoft.com/office/drawing/2014/main" id="{DB8D77BE-FE47-1366-0CB7-25B2236C176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2" name="TextBox 51">
            <a:extLst>
              <a:ext uri="{FF2B5EF4-FFF2-40B4-BE49-F238E27FC236}">
                <a16:creationId xmlns:a16="http://schemas.microsoft.com/office/drawing/2014/main" id="{E58783E7-E2D6-69FC-1E72-DE618EE220D3}"/>
              </a:ext>
            </a:extLst>
          </p:cNvPr>
          <p:cNvSpPr txBox="1"/>
          <p:nvPr/>
        </p:nvSpPr>
        <p:spPr>
          <a:xfrm>
            <a:off x="7421082" y="5045867"/>
            <a:ext cx="4315772" cy="934695"/>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公募要領の１．（１）事業の目的と（２）補助事業区分に鑑みた自社の戦略方針を記載ください</a:t>
            </a:r>
          </a:p>
          <a:p>
            <a:pPr marL="371475" indent="-285750">
              <a:buFont typeface="Arial" panose="020B0604020202020204" pitchFamily="34" charset="0"/>
              <a:buChar char="•"/>
            </a:pPr>
            <a:r>
              <a:rPr lang="ja-JP" altLang="en-US" sz="1400">
                <a:solidFill>
                  <a:srgbClr val="2E3558"/>
                </a:solidFill>
                <a:latin typeface="+mn-ea"/>
              </a:rPr>
              <a:t>優位性や独自性を活かして、今後自社がどのように事業を拡大していくか等を記載ください</a:t>
            </a:r>
            <a:endParaRPr lang="en-US" altLang="ja-JP" sz="1400">
              <a:solidFill>
                <a:srgbClr val="2E3558"/>
              </a:solidFill>
              <a:latin typeface="+mn-ea"/>
            </a:endParaRPr>
          </a:p>
        </p:txBody>
      </p:sp>
      <p:sp>
        <p:nvSpPr>
          <p:cNvPr id="4" name="TextBox 51">
            <a:extLst>
              <a:ext uri="{FF2B5EF4-FFF2-40B4-BE49-F238E27FC236}">
                <a16:creationId xmlns:a16="http://schemas.microsoft.com/office/drawing/2014/main" id="{D43A30CF-90EC-2A38-D26C-7566213087DB}"/>
              </a:ext>
            </a:extLst>
          </p:cNvPr>
          <p:cNvSpPr txBox="1"/>
          <p:nvPr/>
        </p:nvSpPr>
        <p:spPr>
          <a:xfrm>
            <a:off x="8951496" y="2088680"/>
            <a:ext cx="2785363" cy="136827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108000" lvl="1" algn="l" defTabSz="914400" rtl="0" eaLnBrk="1" latinLnBrk="0" hangingPunct="1">
              <a:buClr>
                <a:schemeClr val="tx2"/>
              </a:buClr>
              <a:buSzPct val="100000"/>
              <a:defRPr sz="16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85725" algn="ctr"/>
            <a:r>
              <a:rPr lang="ja-JP" altLang="en-US" sz="1400">
                <a:solidFill>
                  <a:srgbClr val="2E3558"/>
                </a:solidFill>
                <a:latin typeface="+mn-ea"/>
              </a:rPr>
              <a:t>左記の比較を踏まえ、</a:t>
            </a:r>
            <a:endParaRPr lang="en-US" altLang="ja-JP" sz="1400">
              <a:solidFill>
                <a:srgbClr val="2E3558"/>
              </a:solidFill>
              <a:latin typeface="+mn-ea"/>
            </a:endParaRPr>
          </a:p>
          <a:p>
            <a:pPr marL="85725" algn="ctr"/>
            <a:r>
              <a:rPr lang="ja-JP" altLang="en-US" sz="1400">
                <a:solidFill>
                  <a:srgbClr val="2E3558"/>
                </a:solidFill>
                <a:latin typeface="+mn-ea"/>
              </a:rPr>
              <a:t>市場のセグメント分析、市場におけるポジショニング、技術的・コスト両面の観点も含めた競合他社の分析を基に自社の強み・弱みを記載ください</a:t>
            </a:r>
          </a:p>
        </p:txBody>
      </p:sp>
    </p:spTree>
    <p:extLst>
      <p:ext uri="{BB962C8B-B14F-4D97-AF65-F5344CB8AC3E}">
        <p14:creationId xmlns:p14="http://schemas.microsoft.com/office/powerpoint/2010/main" val="48388971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A8156DBF-5A13-0323-6A3C-DBC8CC80E288}"/>
              </a:ext>
            </a:extLst>
          </p:cNvPr>
          <p:cNvSpPr txBox="1">
            <a:spLocks/>
          </p:cNvSpPr>
          <p:nvPr/>
        </p:nvSpPr>
        <p:spPr bwMode="blackWhite">
          <a:xfrm>
            <a:off x="609747" y="897467"/>
            <a:ext cx="10972506" cy="464820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800">
                <a:solidFill>
                  <a:schemeClr val="tx1"/>
                </a:solidFill>
              </a:rPr>
              <a:t>＜注意事項＞</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a:pPr>
            <a:r>
              <a:rPr kumimoji="1" lang="ja-JP" altLang="en-US" sz="1800">
                <a:solidFill>
                  <a:schemeClr val="tx1"/>
                </a:solidFill>
              </a:rPr>
              <a:t>本資料に記載している項目に必要情報を入力し、「</a:t>
            </a:r>
            <a:r>
              <a:rPr kumimoji="1" lang="zh-TW" altLang="en-US" sz="1800">
                <a:solidFill>
                  <a:schemeClr val="tx1"/>
                </a:solidFill>
              </a:rPr>
              <a:t>間接補助事業</a:t>
            </a:r>
            <a:r>
              <a:rPr kumimoji="1" lang="ja-JP" altLang="en-US" sz="1800">
                <a:solidFill>
                  <a:schemeClr val="tx1"/>
                </a:solidFill>
              </a:rPr>
              <a:t>の実施計画」を作成してください</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startAt="2"/>
            </a:pPr>
            <a:r>
              <a:rPr kumimoji="1" lang="ja-JP" altLang="en-US" sz="1800" b="1" u="sng">
                <a:solidFill>
                  <a:schemeClr val="tx1"/>
                </a:solidFill>
              </a:rPr>
              <a:t>フォーマットはあくまで例示であり、各項目を１枚にまとめていただく必要はございません</a:t>
            </a:r>
            <a:br>
              <a:rPr kumimoji="1" lang="en-US" altLang="ja-JP" sz="1800" b="1" u="sng">
                <a:solidFill>
                  <a:schemeClr val="tx1"/>
                </a:solidFill>
              </a:rPr>
            </a:br>
            <a:r>
              <a:rPr kumimoji="1" lang="ja-JP" altLang="en-US" sz="1800" b="1" u="sng">
                <a:solidFill>
                  <a:schemeClr val="tx1"/>
                </a:solidFill>
              </a:rPr>
              <a:t>必要な分量</a:t>
            </a:r>
            <a:r>
              <a:rPr kumimoji="1" lang="ja-JP" altLang="en-US" sz="1800">
                <a:solidFill>
                  <a:schemeClr val="tx1"/>
                </a:solidFill>
              </a:rPr>
              <a:t>で計画のご説明を記載いただければと思います</a:t>
            </a:r>
            <a:br>
              <a:rPr kumimoji="1" lang="en-US" altLang="ja-JP" sz="1800">
                <a:solidFill>
                  <a:schemeClr val="tx1"/>
                </a:solidFill>
              </a:rPr>
            </a:br>
            <a:r>
              <a:rPr kumimoji="1" lang="ja-JP" altLang="en-US" sz="1800">
                <a:solidFill>
                  <a:schemeClr val="tx1"/>
                </a:solidFill>
              </a:rPr>
              <a:t>なお、</a:t>
            </a:r>
            <a:r>
              <a:rPr kumimoji="1" lang="ja-JP" altLang="en-US" sz="1800" b="1" u="sng">
                <a:solidFill>
                  <a:schemeClr val="tx1"/>
                </a:solidFill>
              </a:rPr>
              <a:t>引用データ等の記載は、その出典を明記する</a:t>
            </a:r>
            <a:r>
              <a:rPr kumimoji="1" lang="ja-JP" altLang="en-US" sz="1800">
                <a:solidFill>
                  <a:schemeClr val="tx1"/>
                </a:solidFill>
              </a:rPr>
              <a:t>ようお願いします</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資料の体裁の変更は自由ですが、各ページの記載ガイドについて十分な言及がない場合は、</a:t>
            </a:r>
            <a:br>
              <a:rPr kumimoji="1" lang="en-US" altLang="ja-JP" sz="1800">
                <a:solidFill>
                  <a:schemeClr val="tx1"/>
                </a:solidFill>
              </a:rPr>
            </a:br>
            <a:r>
              <a:rPr kumimoji="1" lang="ja-JP" altLang="en-US" sz="1800">
                <a:solidFill>
                  <a:schemeClr val="tx1"/>
                </a:solidFill>
              </a:rPr>
              <a:t>審査において十分に評価されない可能性がありますのでご留意ください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必要に応じて、参考資料（自由様式）を挿入して下さい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応募にあたっては、公募要領等をご覧下さい</a:t>
            </a:r>
            <a:br>
              <a:rPr kumimoji="1" lang="en-US" altLang="ja-JP" sz="1800">
                <a:solidFill>
                  <a:schemeClr val="tx1"/>
                </a:solidFill>
              </a:rPr>
            </a:br>
            <a:r>
              <a:rPr kumimoji="1" lang="ja-JP" altLang="en-US" sz="1800" b="1" u="sng">
                <a:solidFill>
                  <a:schemeClr val="tx1"/>
                </a:solidFill>
              </a:rPr>
              <a:t>審査の結果、採択され、事業を実施するには、これらの内容に同意いただくことが必要です</a:t>
            </a:r>
            <a:endParaRPr kumimoji="1" lang="en-US" altLang="ja-JP" sz="1800" b="1" u="sng">
              <a:solidFill>
                <a:schemeClr val="tx1"/>
              </a:solidFill>
            </a:endParaRPr>
          </a:p>
        </p:txBody>
      </p:sp>
    </p:spTree>
    <p:extLst>
      <p:ext uri="{BB962C8B-B14F-4D97-AF65-F5344CB8AC3E}">
        <p14:creationId xmlns:p14="http://schemas.microsoft.com/office/powerpoint/2010/main" val="257119707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２．排出削減への貢献</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C1288A21-173C-53FA-0A41-782143441F4B}"/>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46989447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1</a:t>
            </a:r>
            <a:r>
              <a:rPr lang="ja-JP" altLang="en-US" sz="2000"/>
              <a:t>）</a:t>
            </a:r>
            <a:r>
              <a:rPr kumimoji="1" lang="zh-TW" altLang="en-US" sz="2000"/>
              <a:t>本事業</a:t>
            </a:r>
            <a:r>
              <a:rPr kumimoji="1" lang="ja-JP" altLang="en-US" sz="2000"/>
              <a:t>による</a:t>
            </a:r>
            <a:r>
              <a:rPr kumimoji="1" lang="en-US" altLang="ja-JP" sz="2000"/>
              <a:t>CO</a:t>
            </a:r>
            <a:r>
              <a:rPr kumimoji="1" lang="en-US" altLang="ja-JP" sz="2000" baseline="-25000"/>
              <a:t>2</a:t>
            </a:r>
            <a:r>
              <a:rPr kumimoji="1" lang="ja-JP" altLang="en-US" sz="2000"/>
              <a:t>排出削減効果</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a:t>
            </a:r>
            <a:r>
              <a:rPr kumimoji="1" lang="en-US" altLang="ja-JP">
                <a:solidFill>
                  <a:schemeClr val="tx1"/>
                </a:solidFill>
              </a:rPr>
              <a:t>MRO</a:t>
            </a:r>
            <a:r>
              <a:rPr kumimoji="1" lang="ja-JP" altLang="en-US">
                <a:solidFill>
                  <a:schemeClr val="tx1"/>
                </a:solidFill>
              </a:rPr>
              <a:t>拠点の整備による</a:t>
            </a:r>
            <a:r>
              <a:rPr kumimoji="1" lang="en-US" altLang="ja-JP">
                <a:solidFill>
                  <a:schemeClr val="tx1"/>
                </a:solidFill>
              </a:rPr>
              <a:t>CO</a:t>
            </a:r>
            <a:r>
              <a:rPr kumimoji="1" lang="en-US" altLang="ja-JP" baseline="-25000">
                <a:solidFill>
                  <a:schemeClr val="tx1"/>
                </a:solidFill>
              </a:rPr>
              <a:t>2</a:t>
            </a:r>
            <a:r>
              <a:rPr kumimoji="1" lang="ja-JP" altLang="en-US">
                <a:solidFill>
                  <a:schemeClr val="tx1"/>
                </a:solidFill>
              </a:rPr>
              <a:t>削減率は、</a:t>
            </a:r>
            <a:r>
              <a:rPr kumimoji="1" lang="en-US" altLang="ja-JP">
                <a:solidFill>
                  <a:schemeClr val="tx1"/>
                </a:solidFill>
              </a:rPr>
              <a:t>xx</a:t>
            </a:r>
            <a:r>
              <a:rPr kumimoji="1" lang="ja-JP" altLang="en-US">
                <a:solidFill>
                  <a:schemeClr val="tx1"/>
                </a:solidFill>
              </a:rPr>
              <a:t>％削減を見込む</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35" name="Rectangle 43">
            <a:extLst>
              <a:ext uri="{FF2B5EF4-FFF2-40B4-BE49-F238E27FC236}">
                <a16:creationId xmlns:a16="http://schemas.microsoft.com/office/drawing/2014/main" id="{B8EDFB08-89E6-B046-8AEF-6E2796128F77}"/>
              </a:ext>
            </a:extLst>
          </p:cNvPr>
          <p:cNvSpPr/>
          <p:nvPr/>
        </p:nvSpPr>
        <p:spPr>
          <a:xfrm>
            <a:off x="706894" y="1628300"/>
            <a:ext cx="5076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（対象年度）</a:t>
            </a:r>
            <a:endParaRPr lang="en-US" altLang="ja-JP" sz="1400" b="1" i="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ja-JP" altLang="en-US" sz="1400">
                <a:solidFill>
                  <a:schemeClr val="tx1"/>
                </a:solidFill>
                <a:latin typeface="Meiryo UI" panose="020B0604030504040204" pitchFamily="50" charset="-128"/>
                <a:ea typeface="Meiryo UI" panose="020B0604030504040204" pitchFamily="50" charset="-128"/>
              </a:rPr>
              <a:t>令和</a:t>
            </a:r>
            <a:r>
              <a:rPr lang="en-US" altLang="ja-JP" sz="1400">
                <a:solidFill>
                  <a:schemeClr val="tx1"/>
                </a:solidFill>
                <a:latin typeface="Meiryo UI" panose="020B0604030504040204" pitchFamily="50" charset="-128"/>
                <a:ea typeface="Meiryo UI" panose="020B0604030504040204" pitchFamily="50" charset="-128"/>
              </a:rPr>
              <a:t>xx</a:t>
            </a:r>
            <a:r>
              <a:rPr lang="ja-JP" altLang="en-US" sz="1400">
                <a:solidFill>
                  <a:schemeClr val="tx1"/>
                </a:solidFill>
                <a:latin typeface="Meiryo UI" panose="020B0604030504040204" pitchFamily="50" charset="-128"/>
                <a:ea typeface="Meiryo UI" panose="020B0604030504040204" pitchFamily="50" charset="-128"/>
              </a:rPr>
              <a:t>年度</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r>
              <a:rPr lang="ja-JP" altLang="en-US" sz="1400" b="1">
                <a:solidFill>
                  <a:schemeClr val="tx1"/>
                </a:solidFill>
                <a:latin typeface="Meiryo UI" panose="020B0604030504040204" pitchFamily="50" charset="-128"/>
                <a:ea typeface="Meiryo UI" panose="020B0604030504040204" pitchFamily="50" charset="-128"/>
              </a:rPr>
              <a:t>（燃費）</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A</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B</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r>
              <a:rPr lang="ja-JP" altLang="en-US" sz="1400" b="1">
                <a:solidFill>
                  <a:schemeClr val="tx1"/>
                </a:solidFill>
                <a:latin typeface="Meiryo UI" panose="020B0604030504040204" pitchFamily="50" charset="-128"/>
                <a:ea typeface="Meiryo UI" panose="020B0604030504040204" pitchFamily="50" charset="-128"/>
              </a:rPr>
              <a:t>（輸送）</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A</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B</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lang="ja-JP" altLang="en-US" sz="1400" b="1">
                <a:solidFill>
                  <a:schemeClr val="tx1"/>
                </a:solidFill>
                <a:latin typeface="Meiryo UI" panose="020B0604030504040204" pitchFamily="50" charset="-128"/>
                <a:ea typeface="Meiryo UI" panose="020B0604030504040204" pitchFamily="50" charset="-128"/>
              </a:rPr>
              <a:t>（</a:t>
            </a:r>
            <a:r>
              <a:rPr lang="en-US" altLang="ja-JP" sz="1400" b="1">
                <a:solidFill>
                  <a:schemeClr val="tx1"/>
                </a:solidFill>
                <a:latin typeface="Meiryo UI" panose="020B0604030504040204" pitchFamily="50" charset="-128"/>
                <a:ea typeface="Meiryo UI" panose="020B0604030504040204" pitchFamily="50" charset="-128"/>
              </a:rPr>
              <a:t>CO</a:t>
            </a:r>
            <a:r>
              <a:rPr lang="en-US" altLang="ja-JP" sz="1400" b="1" baseline="-25000">
                <a:solidFill>
                  <a:schemeClr val="tx1"/>
                </a:solidFill>
                <a:latin typeface="Meiryo UI" panose="020B0604030504040204" pitchFamily="50" charset="-128"/>
                <a:ea typeface="Meiryo UI" panose="020B0604030504040204" pitchFamily="50" charset="-128"/>
              </a:rPr>
              <a:t>2</a:t>
            </a:r>
            <a:r>
              <a:rPr lang="ja-JP" altLang="en-US" sz="1400" b="1">
                <a:solidFill>
                  <a:schemeClr val="tx1"/>
                </a:solidFill>
                <a:latin typeface="Meiryo UI" panose="020B0604030504040204" pitchFamily="50" charset="-128"/>
                <a:ea typeface="Meiryo UI" panose="020B0604030504040204" pitchFamily="50" charset="-128"/>
              </a:rPr>
              <a:t>削減率・量）</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xxtCO</a:t>
            </a:r>
            <a:r>
              <a:rPr lang="en-US" altLang="ja-JP" sz="1400" baseline="-25000">
                <a:solidFill>
                  <a:schemeClr val="tx1"/>
                </a:solidFill>
                <a:latin typeface="Meiryo UI" panose="020B0604030504040204" pitchFamily="50" charset="-128"/>
                <a:ea typeface="Meiryo UI" panose="020B0604030504040204" pitchFamily="50" charset="-128"/>
              </a:rPr>
              <a:t>2</a:t>
            </a:r>
            <a:r>
              <a:rPr lang="en-US" altLang="ja-JP" sz="1400">
                <a:solidFill>
                  <a:schemeClr val="tx1"/>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年削減</a:t>
            </a:r>
            <a:br>
              <a:rPr lang="en-US" altLang="ja-JP" sz="1400">
                <a:solidFill>
                  <a:schemeClr val="tx1"/>
                </a:solidFill>
                <a:latin typeface="Meiryo UI" panose="020B0604030504040204" pitchFamily="50" charset="-128"/>
                <a:ea typeface="Meiryo UI" panose="020B0604030504040204" pitchFamily="50" charset="-128"/>
              </a:rPr>
            </a:br>
            <a:r>
              <a:rPr lang="ja-JP" altLang="en-US" sz="1400">
                <a:solidFill>
                  <a:schemeClr val="tx1"/>
                </a:solidFill>
                <a:latin typeface="Meiryo UI" panose="020B0604030504040204" pitchFamily="50" charset="-128"/>
                <a:ea typeface="Meiryo UI" panose="020B0604030504040204" pitchFamily="50" charset="-128"/>
              </a:rPr>
              <a:t>（令和</a:t>
            </a:r>
            <a:r>
              <a:rPr lang="en-US" altLang="ja-JP" sz="1400">
                <a:solidFill>
                  <a:schemeClr val="tx1"/>
                </a:solidFill>
                <a:latin typeface="Meiryo UI" panose="020B0604030504040204" pitchFamily="50" charset="-128"/>
                <a:ea typeface="Meiryo UI" panose="020B0604030504040204" pitchFamily="50" charset="-128"/>
              </a:rPr>
              <a:t>xx</a:t>
            </a:r>
            <a:r>
              <a:rPr lang="ja-JP" altLang="en-US" sz="1400">
                <a:solidFill>
                  <a:schemeClr val="tx1"/>
                </a:solidFill>
                <a:latin typeface="Meiryo UI" panose="020B0604030504040204" pitchFamily="50" charset="-128"/>
                <a:ea typeface="Meiryo UI" panose="020B0604030504040204" pitchFamily="50" charset="-128"/>
              </a:rPr>
              <a:t>年度比</a:t>
            </a:r>
            <a:r>
              <a:rPr lang="en-US" altLang="ja-JP" sz="1400">
                <a:solidFill>
                  <a:schemeClr val="tx1"/>
                </a:solidFill>
                <a:latin typeface="Meiryo UI" panose="020B0604030504040204" pitchFamily="50" charset="-128"/>
                <a:ea typeface="Meiryo UI" panose="020B0604030504040204" pitchFamily="50" charset="-128"/>
              </a:rPr>
              <a:t>xx%</a:t>
            </a:r>
            <a:r>
              <a:rPr lang="ja-JP" altLang="en-US" sz="1400">
                <a:solidFill>
                  <a:schemeClr val="tx1"/>
                </a:solidFill>
                <a:latin typeface="Meiryo UI" panose="020B0604030504040204" pitchFamily="50" charset="-128"/>
                <a:ea typeface="Meiryo UI" panose="020B0604030504040204" pitchFamily="50" charset="-128"/>
              </a:rPr>
              <a:t>減）</a:t>
            </a:r>
            <a:endParaRPr lang="en-US" altLang="ja-JP" sz="140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a:solidFill>
                <a:schemeClr val="tx1"/>
              </a:solidFill>
              <a:latin typeface="Meiryo UI" panose="020B0604030504040204" pitchFamily="50" charset="-128"/>
              <a:ea typeface="Meiryo UI" panose="020B0604030504040204" pitchFamily="50" charset="-128"/>
            </a:endParaRPr>
          </a:p>
          <a:p>
            <a:r>
              <a:rPr lang="ja-JP" altLang="en-US" sz="1400" b="1">
                <a:solidFill>
                  <a:schemeClr val="tx1"/>
                </a:solidFill>
                <a:latin typeface="Meiryo UI" panose="020B0604030504040204" pitchFamily="50" charset="-128"/>
                <a:ea typeface="Meiryo UI" panose="020B0604030504040204" pitchFamily="50" charset="-128"/>
              </a:rPr>
              <a:t>（排出削減に向けた取組）</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4" name="Rectangle 43">
            <a:extLst>
              <a:ext uri="{FF2B5EF4-FFF2-40B4-BE49-F238E27FC236}">
                <a16:creationId xmlns:a16="http://schemas.microsoft.com/office/drawing/2014/main" id="{53F2F895-E970-2AC2-E6E9-B11F40FAA7DC}"/>
              </a:ext>
            </a:extLst>
          </p:cNvPr>
          <p:cNvSpPr/>
          <p:nvPr/>
        </p:nvSpPr>
        <p:spPr>
          <a:xfrm>
            <a:off x="6239438" y="1583848"/>
            <a:ext cx="5184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（導出過程）</a:t>
            </a:r>
            <a:endParaRPr lang="en-US" altLang="ja-JP" sz="1400" b="1" i="1">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46038" lvl="1">
              <a:buClr>
                <a:schemeClr val="tx2"/>
              </a:buClr>
              <a:buSzPct val="100000"/>
            </a:pPr>
            <a:r>
              <a:rPr lang="ja-JP" altLang="en-US" sz="1400" b="1" i="1">
                <a:solidFill>
                  <a:schemeClr val="tx1"/>
                </a:solidFill>
                <a:latin typeface="Meiryo UI" panose="020B0604030504040204" pitchFamily="50" charset="-128"/>
                <a:ea typeface="Meiryo UI" panose="020B0604030504040204" pitchFamily="50" charset="-128"/>
              </a:rPr>
              <a:t>（出典）</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55211EF9-E065-BD92-157A-6430625008F3}"/>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4F5EA1B1-EEF9-7498-549A-435EF538945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国内</a:t>
              </a:r>
              <a:r>
                <a:rPr lang="en-US" altLang="ja-JP" sz="1400" b="1">
                  <a:solidFill>
                    <a:schemeClr val="tx1"/>
                  </a:solidFill>
                  <a:latin typeface="Meiryo UI" panose="020B0604030504040204" pitchFamily="50" charset="-128"/>
                  <a:ea typeface="Meiryo UI" panose="020B0604030504040204" pitchFamily="50" charset="-128"/>
                </a:rPr>
                <a:t>MRO</a:t>
              </a:r>
              <a:r>
                <a:rPr lang="ja-JP" altLang="en-US" sz="1400" b="1" i="1">
                  <a:solidFill>
                    <a:schemeClr val="tx1"/>
                  </a:solidFill>
                  <a:latin typeface="Meiryo UI" panose="020B0604030504040204" pitchFamily="50" charset="-128"/>
                  <a:ea typeface="Meiryo UI" panose="020B0604030504040204" pitchFamily="50" charset="-128"/>
                </a:rPr>
                <a:t>拠点整備による</a:t>
              </a:r>
              <a:r>
                <a:rPr kumimoji="1" lang="en-US" altLang="ja-JP" sz="1400" b="1">
                  <a:solidFill>
                    <a:schemeClr val="tx1"/>
                  </a:solidFill>
                  <a:latin typeface="Meiryo UI" panose="020B0604030504040204" pitchFamily="50" charset="-128"/>
                  <a:ea typeface="Meiryo UI" panose="020B0604030504040204" pitchFamily="50" charset="-128"/>
                </a:rPr>
                <a:t>CO</a:t>
              </a:r>
              <a:r>
                <a:rPr kumimoji="1" lang="en-US" altLang="ja-JP" sz="1400" b="1" baseline="-25000">
                  <a:solidFill>
                    <a:schemeClr val="tx1"/>
                  </a:solidFill>
                  <a:latin typeface="Meiryo UI" panose="020B0604030504040204" pitchFamily="50" charset="-128"/>
                  <a:ea typeface="Meiryo UI" panose="020B0604030504040204" pitchFamily="50" charset="-128"/>
                </a:rPr>
                <a:t>2</a:t>
              </a:r>
              <a:r>
                <a:rPr kumimoji="1" lang="ja-JP" altLang="en-US" sz="1400" b="1">
                  <a:solidFill>
                    <a:schemeClr val="tx1"/>
                  </a:solidFill>
                  <a:latin typeface="Meiryo UI" panose="020B0604030504040204" pitchFamily="50" charset="-128"/>
                  <a:ea typeface="Meiryo UI" panose="020B0604030504040204" pitchFamily="50" charset="-128"/>
                </a:rPr>
                <a:t>排出削減効果</a:t>
              </a:r>
            </a:p>
          </p:txBody>
        </p:sp>
        <p:cxnSp>
          <p:nvCxnSpPr>
            <p:cNvPr id="9" name="直線コネクタ 8">
              <a:extLst>
                <a:ext uri="{FF2B5EF4-FFF2-40B4-BE49-F238E27FC236}">
                  <a16:creationId xmlns:a16="http://schemas.microsoft.com/office/drawing/2014/main" id="{4C5FBECA-0D5D-B7E8-AAA3-A12122297A6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2C115DE4-2B71-9783-E223-B2A7699A0E61}"/>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2B733642-F0C2-B231-8EB7-22909FD7657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導出根拠</a:t>
              </a:r>
            </a:p>
          </p:txBody>
        </p:sp>
        <p:cxnSp>
          <p:nvCxnSpPr>
            <p:cNvPr id="12" name="直線コネクタ 11">
              <a:extLst>
                <a:ext uri="{FF2B5EF4-FFF2-40B4-BE49-F238E27FC236}">
                  <a16:creationId xmlns:a16="http://schemas.microsoft.com/office/drawing/2014/main" id="{ADA2FBCA-B4B8-B5B4-8291-85D008CB67E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6" name="TextBox 51">
            <a:extLst>
              <a:ext uri="{FF2B5EF4-FFF2-40B4-BE49-F238E27FC236}">
                <a16:creationId xmlns:a16="http://schemas.microsoft.com/office/drawing/2014/main" id="{878A382A-7FE5-45C3-F19A-78F79FF78AAB}"/>
              </a:ext>
            </a:extLst>
          </p:cNvPr>
          <p:cNvSpPr txBox="1"/>
          <p:nvPr/>
        </p:nvSpPr>
        <p:spPr>
          <a:xfrm>
            <a:off x="8039302" y="4934857"/>
            <a:ext cx="3384136" cy="80998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排出原単位の出典・データソース等を記載ください</a:t>
            </a:r>
          </a:p>
        </p:txBody>
      </p:sp>
      <p:sp>
        <p:nvSpPr>
          <p:cNvPr id="3" name="TextBox 51">
            <a:extLst>
              <a:ext uri="{FF2B5EF4-FFF2-40B4-BE49-F238E27FC236}">
                <a16:creationId xmlns:a16="http://schemas.microsoft.com/office/drawing/2014/main" id="{E8BA34BB-DF65-4933-43C4-1D21D9326245}"/>
              </a:ext>
            </a:extLst>
          </p:cNvPr>
          <p:cNvSpPr txBox="1"/>
          <p:nvPr/>
        </p:nvSpPr>
        <p:spPr>
          <a:xfrm>
            <a:off x="8039302" y="1666473"/>
            <a:ext cx="3384136" cy="209429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エネルギー消費量やそれに対する排出原単位（排出量を示す係数）を基に、排出削減量を導出した</a:t>
            </a:r>
            <a:br>
              <a:rPr lang="en-US" altLang="ja-JP" sz="1600">
                <a:solidFill>
                  <a:srgbClr val="2E3558"/>
                </a:solidFill>
                <a:latin typeface="+mn-ea"/>
              </a:rPr>
            </a:br>
            <a:r>
              <a:rPr lang="ja-JP" altLang="en-US" sz="1600">
                <a:solidFill>
                  <a:srgbClr val="2E3558"/>
                </a:solidFill>
                <a:latin typeface="+mn-ea"/>
              </a:rPr>
              <a:t>計算式を記載ください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また、上記算出において用いた評価手法とその評価手法を選択した理由も記載ください</a:t>
            </a:r>
          </a:p>
        </p:txBody>
      </p:sp>
      <p:sp>
        <p:nvSpPr>
          <p:cNvPr id="13" name="TextBox 51">
            <a:extLst>
              <a:ext uri="{FF2B5EF4-FFF2-40B4-BE49-F238E27FC236}">
                <a16:creationId xmlns:a16="http://schemas.microsoft.com/office/drawing/2014/main" id="{83A2AA53-76E1-5239-E742-56E7167EC8E3}"/>
              </a:ext>
            </a:extLst>
          </p:cNvPr>
          <p:cNvSpPr txBox="1"/>
          <p:nvPr/>
        </p:nvSpPr>
        <p:spPr>
          <a:xfrm>
            <a:off x="2385755" y="2186203"/>
            <a:ext cx="3625411" cy="166735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algn="ctr" defTabSz="742950"/>
            <a:r>
              <a:rPr lang="ja-JP" altLang="en-US" sz="1600">
                <a:solidFill>
                  <a:srgbClr val="2E3558"/>
                </a:solidFill>
                <a:latin typeface="ＭＳ Ｐゴシック" panose="020B0600070205080204" pitchFamily="50" charset="-128"/>
              </a:rPr>
              <a:t>間接補助事業を通じて、大型エンジン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事業において</a:t>
            </a:r>
            <a:r>
              <a:rPr lang="en-US" altLang="ja-JP" sz="1600">
                <a:solidFill>
                  <a:srgbClr val="2E3558"/>
                </a:solidFill>
                <a:latin typeface="ＭＳ Ｐゴシック" panose="020B0600070205080204" pitchFamily="50" charset="-128"/>
              </a:rPr>
              <a:t>CO2</a:t>
            </a:r>
            <a:r>
              <a:rPr lang="ja-JP" altLang="en-US" sz="1600">
                <a:solidFill>
                  <a:srgbClr val="2E3558"/>
                </a:solidFill>
                <a:latin typeface="ＭＳ Ｐゴシック" panose="020B0600070205080204" pitchFamily="50" charset="-128"/>
              </a:rPr>
              <a:t>排出量の削減がどの程度見込まれるか記載ください</a:t>
            </a:r>
            <a:endParaRPr lang="en-US" altLang="ja-JP" sz="1600">
              <a:solidFill>
                <a:srgbClr val="2E3558"/>
              </a:solidFill>
              <a:latin typeface="ＭＳ Ｐゴシック" panose="020B0600070205080204" pitchFamily="50" charset="-128"/>
            </a:endParaRPr>
          </a:p>
          <a:p>
            <a:pPr marL="69652" indent="2580" algn="ctr" defTabSz="742950"/>
            <a:r>
              <a:rPr lang="ja-JP" altLang="en-US" sz="1600">
                <a:solidFill>
                  <a:srgbClr val="2E3558"/>
                </a:solidFill>
                <a:latin typeface="ＭＳ Ｐゴシック" panose="020B0600070205080204" pitchFamily="50" charset="-128"/>
              </a:rPr>
              <a:t>記載の際は、国際線・国内線どちらに対する脱炭素効果かを明示してください</a:t>
            </a:r>
            <a:endParaRPr lang="en-US" altLang="ja-JP" sz="1600">
              <a:solidFill>
                <a:srgbClr val="2E3558"/>
              </a:solidFill>
              <a:latin typeface="ＭＳ Ｐゴシック" panose="020B0600070205080204" pitchFamily="50" charset="-128"/>
            </a:endParaRPr>
          </a:p>
        </p:txBody>
      </p:sp>
    </p:spTree>
    <p:extLst>
      <p:ext uri="{BB962C8B-B14F-4D97-AF65-F5344CB8AC3E}">
        <p14:creationId xmlns:p14="http://schemas.microsoft.com/office/powerpoint/2010/main" val="120897897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2</a:t>
            </a:r>
            <a:r>
              <a:rPr lang="ja-JP" altLang="en-US" sz="2000"/>
              <a:t>）</a:t>
            </a:r>
            <a:r>
              <a:rPr lang="ja-JP" altLang="en-US" sz="2000">
                <a:solidFill>
                  <a:srgbClr val="000000"/>
                </a:solidFill>
              </a:rPr>
              <a:t>試運転時の</a:t>
            </a:r>
            <a:r>
              <a:rPr lang="en-US" altLang="ja-JP" sz="2000">
                <a:solidFill>
                  <a:srgbClr val="000000"/>
                </a:solidFill>
              </a:rPr>
              <a:t>SAF</a:t>
            </a:r>
            <a:r>
              <a:rPr lang="ja-JP" altLang="en-US" sz="2000">
                <a:solidFill>
                  <a:srgbClr val="000000"/>
                </a:solidFill>
              </a:rPr>
              <a:t>混焼</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en-US">
                <a:solidFill>
                  <a:prstClr val="black"/>
                </a:solidFill>
              </a:rPr>
              <a:t>試運転時の</a:t>
            </a:r>
            <a:r>
              <a:rPr lang="en-US" altLang="ja-JP">
                <a:solidFill>
                  <a:prstClr val="black"/>
                </a:solidFill>
              </a:rPr>
              <a:t>SAF</a:t>
            </a:r>
            <a:r>
              <a:rPr lang="ja-JP" altLang="en-US">
                <a:solidFill>
                  <a:prstClr val="black"/>
                </a:solidFill>
              </a:rPr>
              <a:t>混焼を全体の</a:t>
            </a:r>
            <a:r>
              <a:rPr lang="en-US" altLang="ja-JP">
                <a:solidFill>
                  <a:prstClr val="black"/>
                </a:solidFill>
              </a:rPr>
              <a:t>X%</a:t>
            </a:r>
            <a:r>
              <a:rPr lang="ja-JP" altLang="en-US">
                <a:solidFill>
                  <a:prstClr val="black"/>
                </a:solidFill>
              </a:rPr>
              <a:t>実施し、</a:t>
            </a:r>
            <a:r>
              <a:rPr lang="en-US" altLang="ja-JP">
                <a:solidFill>
                  <a:prstClr val="black"/>
                </a:solidFill>
              </a:rPr>
              <a:t>CO</a:t>
            </a:r>
            <a:r>
              <a:rPr lang="ja-JP" altLang="en-US">
                <a:solidFill>
                  <a:prstClr val="black"/>
                </a:solidFill>
              </a:rPr>
              <a:t>₂排出量の</a:t>
            </a:r>
            <a:r>
              <a:rPr lang="en-US" altLang="ja-JP">
                <a:solidFill>
                  <a:prstClr val="black"/>
                </a:solidFill>
              </a:rPr>
              <a:t>xx</a:t>
            </a:r>
            <a:r>
              <a:rPr lang="ja-JP" altLang="en-US">
                <a:solidFill>
                  <a:prstClr val="black"/>
                </a:solidFill>
              </a:rPr>
              <a:t>％削減を見込む</a:t>
            </a:r>
            <a:endParaRPr lang="en-US" altLang="ja-JP">
              <a:solidFill>
                <a:prstClr val="black"/>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14" name="TextBox 51">
            <a:extLst>
              <a:ext uri="{FF2B5EF4-FFF2-40B4-BE49-F238E27FC236}">
                <a16:creationId xmlns:a16="http://schemas.microsoft.com/office/drawing/2014/main" id="{3B0B5B6B-5A16-296E-C5E7-BA3F916085D5}"/>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1" defTabSz="742950"/>
            <a:r>
              <a:rPr lang="ja-JP" altLang="en-US" sz="1600">
                <a:solidFill>
                  <a:srgbClr val="2E3558"/>
                </a:solidFill>
                <a:latin typeface="+mn-ea"/>
                <a:cs typeface="Meiryo UI" panose="020B0604030504040204" pitchFamily="50" charset="-128"/>
              </a:rPr>
              <a:t>本事業により設計する設備（大型試運転施設）で、エンジンの試運転に</a:t>
            </a:r>
            <a:r>
              <a:rPr lang="en-US" altLang="ja-JP" sz="1600">
                <a:solidFill>
                  <a:srgbClr val="2E3558"/>
                </a:solidFill>
                <a:latin typeface="+mn-ea"/>
                <a:cs typeface="Meiryo UI" panose="020B0604030504040204" pitchFamily="50" charset="-128"/>
              </a:rPr>
              <a:t>SAF</a:t>
            </a:r>
            <a:r>
              <a:rPr lang="ja-JP" altLang="en-US" sz="1600">
                <a:solidFill>
                  <a:srgbClr val="2E3558"/>
                </a:solidFill>
                <a:latin typeface="+mn-ea"/>
                <a:cs typeface="Meiryo UI" panose="020B0604030504040204" pitchFamily="50" charset="-128"/>
              </a:rPr>
              <a:t>（</a:t>
            </a:r>
            <a:r>
              <a:rPr lang="en-US" altLang="ja-JP" sz="1600">
                <a:solidFill>
                  <a:srgbClr val="2E3558"/>
                </a:solidFill>
                <a:latin typeface="+mn-ea"/>
                <a:cs typeface="Meiryo UI" panose="020B0604030504040204" pitchFamily="50" charset="-128"/>
              </a:rPr>
              <a:t>Sustainable Aviation Fuel:</a:t>
            </a:r>
            <a:r>
              <a:rPr lang="ja-JP" altLang="en-US" sz="1600">
                <a:solidFill>
                  <a:srgbClr val="2E3558"/>
                </a:solidFill>
                <a:latin typeface="+mn-ea"/>
                <a:cs typeface="Meiryo UI" panose="020B0604030504040204" pitchFamily="50" charset="-128"/>
              </a:rPr>
              <a:t>持続可能な航空燃料）を利用する具体的な取組計画とそれによる</a:t>
            </a:r>
            <a:r>
              <a:rPr lang="ja-JP" altLang="en-US" sz="1600">
                <a:solidFill>
                  <a:srgbClr val="2E3558"/>
                </a:solidFill>
                <a:latin typeface="+mn-ea"/>
              </a:rPr>
              <a:t>排出量の削減効果を記載ください</a:t>
            </a:r>
          </a:p>
        </p:txBody>
      </p:sp>
    </p:spTree>
    <p:extLst>
      <p:ext uri="{BB962C8B-B14F-4D97-AF65-F5344CB8AC3E}">
        <p14:creationId xmlns:p14="http://schemas.microsoft.com/office/powerpoint/2010/main" val="274431908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BFF3CF5-812E-99FC-3AFB-BB16337E8FA6}"/>
              </a:ext>
            </a:extLst>
          </p:cNvPr>
          <p:cNvGraphicFramePr>
            <a:graphicFrameLocks noChangeAspect="1"/>
          </p:cNvGraphicFramePr>
          <p:nvPr>
            <p:custDataLst>
              <p:tags r:id="rId1"/>
            </p:custDataLst>
            <p:extLst>
              <p:ext uri="{D42A27DB-BD31-4B8C-83A1-F6EECF244321}">
                <p14:modId xmlns:p14="http://schemas.microsoft.com/office/powerpoint/2010/main" val="11764499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5" name="think-cell data - do not delete" hidden="1">
                        <a:extLst>
                          <a:ext uri="{FF2B5EF4-FFF2-40B4-BE49-F238E27FC236}">
                            <a16:creationId xmlns:a16="http://schemas.microsoft.com/office/drawing/2014/main" id="{6BFF3CF5-812E-99FC-3AFB-BB16337E8FA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２．排出削減への貢献／</a:t>
            </a:r>
            <a:r>
              <a:rPr lang="ja-JP" altLang="en-US" sz="2000">
                <a:solidFill>
                  <a:srgbClr val="000000"/>
                </a:solidFill>
              </a:rPr>
              <a:t>（</a:t>
            </a:r>
            <a:r>
              <a:rPr lang="en-US" altLang="ja-JP" sz="2000">
                <a:solidFill>
                  <a:srgbClr val="000000"/>
                </a:solidFill>
              </a:rPr>
              <a:t>3</a:t>
            </a:r>
            <a:r>
              <a:rPr lang="ja-JP" altLang="en-US" sz="2000">
                <a:solidFill>
                  <a:srgbClr val="000000"/>
                </a:solidFill>
              </a:rPr>
              <a:t>）</a:t>
            </a:r>
            <a:r>
              <a:rPr lang="en-US" altLang="ja-JP" sz="2000">
                <a:solidFill>
                  <a:srgbClr val="000000"/>
                </a:solidFill>
              </a:rPr>
              <a:t>SAF</a:t>
            </a:r>
            <a:r>
              <a:rPr lang="ja-JP" altLang="en-US" sz="2000">
                <a:solidFill>
                  <a:srgbClr val="000000"/>
                </a:solidFill>
              </a:rPr>
              <a:t>普及に資する取組</a:t>
            </a:r>
            <a:endParaRPr lang="en-US" sz="2000">
              <a:solidFill>
                <a:srgbClr val="000000"/>
              </a:solidFill>
            </a:endParaRPr>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defRPr/>
            </a:pPr>
            <a:r>
              <a:rPr lang="en-US" altLang="ja-JP">
                <a:solidFill>
                  <a:prstClr val="black"/>
                </a:solidFill>
              </a:rPr>
              <a:t>SAF</a:t>
            </a:r>
            <a:r>
              <a:rPr lang="ja-JP" altLang="en-US">
                <a:solidFill>
                  <a:prstClr val="black"/>
                </a:solidFill>
              </a:rPr>
              <a:t>の普及を促進するため、国内試験実証等のニーズ調査を実施</a:t>
            </a:r>
            <a:endParaRPr lang="en-US" altLang="ja-JP">
              <a:solidFill>
                <a:prstClr val="black"/>
              </a:solidFill>
            </a:endParaRPr>
          </a:p>
        </p:txBody>
      </p: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必須</a:t>
            </a:r>
            <a:endParaRPr kumimoji="0"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 name="直線コネクタ 1">
            <a:extLst>
              <a:ext uri="{FF2B5EF4-FFF2-40B4-BE49-F238E27FC236}">
                <a16:creationId xmlns:a16="http://schemas.microsoft.com/office/drawing/2014/main" id="{D21EF290-A627-FCFF-3A21-66BBA881107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TextBox 51">
            <a:extLst>
              <a:ext uri="{FF2B5EF4-FFF2-40B4-BE49-F238E27FC236}">
                <a16:creationId xmlns:a16="http://schemas.microsoft.com/office/drawing/2014/main" id="{1AFC093E-9522-D9B2-F8EF-A48695D93AF8}"/>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defTabSz="742950">
              <a:defRPr/>
            </a:pPr>
            <a:r>
              <a:rPr lang="en-US" altLang="ja-JP" sz="1600">
                <a:solidFill>
                  <a:srgbClr val="2E3558"/>
                </a:solidFill>
                <a:latin typeface="+mj-ea"/>
                <a:cs typeface="Meiryo UI" panose="020B0604030504040204" pitchFamily="50" charset="-128"/>
              </a:rPr>
              <a:t>SAF</a:t>
            </a:r>
            <a:r>
              <a:rPr lang="ja-JP" altLang="en-US" sz="1600">
                <a:solidFill>
                  <a:srgbClr val="2E3558"/>
                </a:solidFill>
                <a:latin typeface="+mj-ea"/>
                <a:cs typeface="Meiryo UI" panose="020B0604030504040204" pitchFamily="50" charset="-128"/>
              </a:rPr>
              <a:t>の普及促進に向け、本事業により設計する設備（大型試運転施設）を利用した国内での試験実証ニーズについての調査内容、調査方法</a:t>
            </a:r>
            <a:r>
              <a:rPr lang="ja-JP" altLang="en-US" sz="1600">
                <a:solidFill>
                  <a:srgbClr val="2E3558"/>
                </a:solidFill>
                <a:latin typeface="+mn-ea"/>
              </a:rPr>
              <a:t>を記載ください</a:t>
            </a:r>
            <a:endParaRPr lang="ja-JP" altLang="en-US" sz="1600">
              <a:solidFill>
                <a:srgbClr val="2E3558"/>
              </a:solidFill>
              <a:latin typeface="+mj-ea"/>
            </a:endParaRPr>
          </a:p>
        </p:txBody>
      </p:sp>
    </p:spTree>
    <p:extLst>
      <p:ext uri="{BB962C8B-B14F-4D97-AF65-F5344CB8AC3E}">
        <p14:creationId xmlns:p14="http://schemas.microsoft.com/office/powerpoint/2010/main" val="207099097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AF3A6-8E34-2F4D-EDC1-5E2E396C2D7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C7D9B87-3C2B-EA3F-5DFA-1F9243782F9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5" name="think-cell data - do not delete" hidden="1">
                        <a:extLst>
                          <a:ext uri="{FF2B5EF4-FFF2-40B4-BE49-F238E27FC236}">
                            <a16:creationId xmlns:a16="http://schemas.microsoft.com/office/drawing/2014/main" id="{BC7D9B87-3C2B-EA3F-5DFA-1F9243782F9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2530F005-8CF0-5EE5-ABF2-E1BD273D4F69}"/>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a:defRPr/>
            </a:pP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２．排出削減への貢献／</a:t>
            </a:r>
            <a:r>
              <a:rPr lang="ja-JP" altLang="en-US" sz="2000">
                <a:solidFill>
                  <a:srgbClr val="000000"/>
                </a:solidFill>
              </a:rPr>
              <a:t>（</a:t>
            </a:r>
            <a:r>
              <a:rPr lang="en-US" altLang="ja-JP" sz="2000">
                <a:solidFill>
                  <a:srgbClr val="000000"/>
                </a:solidFill>
              </a:rPr>
              <a:t>4</a:t>
            </a:r>
            <a:r>
              <a:rPr lang="ja-JP" altLang="en-US" sz="2000">
                <a:solidFill>
                  <a:srgbClr val="000000"/>
                </a:solidFill>
              </a:rPr>
              <a:t>）ＧＸ製品・サービスの社会実装への貢献</a:t>
            </a:r>
            <a:endParaRPr lang="en-US" sz="2000">
              <a:solidFill>
                <a:srgbClr val="000000"/>
              </a:solidFill>
            </a:endParaRPr>
          </a:p>
        </p:txBody>
      </p:sp>
      <p:sp>
        <p:nvSpPr>
          <p:cNvPr id="80" name="Title 1">
            <a:extLst>
              <a:ext uri="{FF2B5EF4-FFF2-40B4-BE49-F238E27FC236}">
                <a16:creationId xmlns:a16="http://schemas.microsoft.com/office/drawing/2014/main" id="{2DE7EEB4-7577-205C-7C72-855D5BF023C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ja-JP"/>
              <a:t>サプライチェーン全体でのＧＸを推進すべく、ＧＸ率先実行宣言を行っている</a:t>
            </a:r>
          </a:p>
        </p:txBody>
      </p:sp>
      <p:cxnSp>
        <p:nvCxnSpPr>
          <p:cNvPr id="2" name="直線コネクタ 1">
            <a:extLst>
              <a:ext uri="{FF2B5EF4-FFF2-40B4-BE49-F238E27FC236}">
                <a16:creationId xmlns:a16="http://schemas.microsoft.com/office/drawing/2014/main" id="{BCF3798C-0B76-F572-1CB3-D694F9BBDDA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TextBox 51">
            <a:extLst>
              <a:ext uri="{FF2B5EF4-FFF2-40B4-BE49-F238E27FC236}">
                <a16:creationId xmlns:a16="http://schemas.microsoft.com/office/drawing/2014/main" id="{53CB6412-098D-02BA-9C1A-8D88F16FB64D}"/>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defTabSz="742950">
              <a:defRPr/>
            </a:pPr>
            <a:r>
              <a:rPr lang="ja-JP" altLang="en-US" sz="1600">
                <a:solidFill>
                  <a:srgbClr val="2E3558"/>
                </a:solidFill>
                <a:latin typeface="+mj-ea"/>
                <a:cs typeface="Meiryo UI" panose="020B0604030504040204" pitchFamily="50" charset="-128"/>
              </a:rPr>
              <a:t>サプライチェーン全体でのＧＸを推進するためのＧＸ率先実行宣言を行っている場合、その内容について以下の項目を参考に具体的に</a:t>
            </a:r>
            <a:r>
              <a:rPr lang="ja-JP" altLang="en-US" sz="1600">
                <a:solidFill>
                  <a:srgbClr val="2E3558"/>
                </a:solidFill>
                <a:latin typeface="+mn-ea"/>
              </a:rPr>
              <a:t>記載ください</a:t>
            </a:r>
            <a:endParaRPr lang="en-US" altLang="ja-JP" sz="1600">
              <a:solidFill>
                <a:srgbClr val="2E3558"/>
              </a:solidFill>
              <a:latin typeface="+mn-ea"/>
            </a:endParaRPr>
          </a:p>
          <a:p>
            <a:pPr marL="69652" indent="2580" defTabSz="742950">
              <a:defRPr/>
            </a:pPr>
            <a:r>
              <a:rPr lang="ja-JP" altLang="en-US" sz="1200">
                <a:solidFill>
                  <a:srgbClr val="2E3558"/>
                </a:solidFill>
              </a:rPr>
              <a:t>・早期の社会実装に貢献する</a:t>
            </a:r>
            <a:r>
              <a:rPr lang="en-US" altLang="ja-JP" sz="1200">
                <a:solidFill>
                  <a:srgbClr val="2E3558"/>
                </a:solidFill>
              </a:rPr>
              <a:t>GX</a:t>
            </a:r>
            <a:r>
              <a:rPr lang="ja-JP" altLang="en-US" sz="1200">
                <a:solidFill>
                  <a:srgbClr val="2E3558"/>
                </a:solidFill>
              </a:rPr>
              <a:t>製品、貢献のための具体的な行動内容、サーキュラーエコノミーの推進について</a:t>
            </a:r>
            <a:endParaRPr lang="en-US" altLang="ja-JP" sz="1200">
              <a:solidFill>
                <a:srgbClr val="2E3558"/>
              </a:solidFill>
            </a:endParaRPr>
          </a:p>
          <a:p>
            <a:pPr marL="69652" indent="2580" defTabSz="742950">
              <a:defRPr/>
            </a:pPr>
            <a:r>
              <a:rPr lang="ja-JP" altLang="en-US" sz="1200">
                <a:solidFill>
                  <a:srgbClr val="2E3558"/>
                </a:solidFill>
                <a:latin typeface="+mn-ea"/>
              </a:rPr>
              <a:t>・</a:t>
            </a:r>
            <a:r>
              <a:rPr lang="en-US" altLang="ja-JP" sz="1200">
                <a:solidFill>
                  <a:srgbClr val="2E3558"/>
                </a:solidFill>
                <a:latin typeface="+mn-ea"/>
              </a:rPr>
              <a:t>Scope1</a:t>
            </a:r>
            <a:r>
              <a:rPr lang="ja-JP" altLang="en-US" sz="1200">
                <a:solidFill>
                  <a:srgbClr val="2E3558"/>
                </a:solidFill>
                <a:latin typeface="+mn-ea"/>
              </a:rPr>
              <a:t>～</a:t>
            </a:r>
            <a:r>
              <a:rPr lang="en-US" altLang="ja-JP" sz="1200">
                <a:solidFill>
                  <a:srgbClr val="2E3558"/>
                </a:solidFill>
                <a:latin typeface="+mn-ea"/>
              </a:rPr>
              <a:t>3</a:t>
            </a:r>
            <a:r>
              <a:rPr lang="ja-JP" altLang="en-US" sz="1200">
                <a:solidFill>
                  <a:srgbClr val="2E3558"/>
                </a:solidFill>
                <a:latin typeface="+mn-ea"/>
              </a:rPr>
              <a:t>の温室効果ガス削減目標の設定をしている場合、その内容及び目標に対する取組の関係性</a:t>
            </a:r>
            <a:endParaRPr lang="en-US" altLang="ja-JP" sz="1200">
              <a:solidFill>
                <a:srgbClr val="2E3558"/>
              </a:solidFill>
              <a:latin typeface="+mn-ea"/>
            </a:endParaRPr>
          </a:p>
          <a:p>
            <a:pPr marL="69652" indent="2580" defTabSz="742950">
              <a:defRPr/>
            </a:pPr>
            <a:r>
              <a:rPr lang="ja-JP" altLang="en-US" sz="1200">
                <a:solidFill>
                  <a:srgbClr val="2E3558"/>
                </a:solidFill>
              </a:rPr>
              <a:t>・</a:t>
            </a:r>
            <a:r>
              <a:rPr lang="en-US" altLang="ja-JP" sz="1200">
                <a:solidFill>
                  <a:srgbClr val="2E3558"/>
                </a:solidFill>
              </a:rPr>
              <a:t>GX</a:t>
            </a:r>
            <a:r>
              <a:rPr lang="ja-JP" altLang="en-US" sz="1200">
                <a:solidFill>
                  <a:srgbClr val="2E3558"/>
                </a:solidFill>
              </a:rPr>
              <a:t>製品の社会実装促進に向けた目標の設定をしている場合、その内容（時間軸・定量的目標）</a:t>
            </a:r>
            <a:endParaRPr lang="en-US" altLang="ja-JP" sz="1200">
              <a:solidFill>
                <a:srgbClr val="2E3558"/>
              </a:solidFill>
              <a:latin typeface="+mn-ea"/>
            </a:endParaRPr>
          </a:p>
        </p:txBody>
      </p:sp>
      <p:sp>
        <p:nvSpPr>
          <p:cNvPr id="3" name="正方形/長方形 2">
            <a:extLst>
              <a:ext uri="{FF2B5EF4-FFF2-40B4-BE49-F238E27FC236}">
                <a16:creationId xmlns:a16="http://schemas.microsoft.com/office/drawing/2014/main" id="{9D735B45-2858-09C8-709C-E60F458A8990}"/>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411789977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３．民間企業のみでは投資判断が真に困難な事業への適格性</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6FD590BE-1B23-E679-BEA9-79B9AAC6357F}"/>
              </a:ext>
            </a:extLst>
          </p:cNvPr>
          <p:cNvSpPr/>
          <p:nvPr/>
        </p:nvSpPr>
        <p:spPr>
          <a:xfrm flipH="1">
            <a:off x="8584263" y="172646"/>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359622422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hink-cell data - do not delete" hidden="1">
            <a:extLst>
              <a:ext uri="{FF2B5EF4-FFF2-40B4-BE49-F238E27FC236}">
                <a16:creationId xmlns:a16="http://schemas.microsoft.com/office/drawing/2014/main" id="{5CB71D63-05B6-6B29-E8F6-CF51F00B2420}"/>
              </a:ext>
            </a:extLst>
          </p:cNvPr>
          <p:cNvGraphicFramePr>
            <a:graphicFrameLocks noChangeAspect="1"/>
          </p:cNvGraphicFramePr>
          <p:nvPr>
            <p:custDataLst>
              <p:tags r:id="rId1"/>
            </p:custDataLst>
            <p:extLst>
              <p:ext uri="{D42A27DB-BD31-4B8C-83A1-F6EECF244321}">
                <p14:modId xmlns:p14="http://schemas.microsoft.com/office/powerpoint/2010/main" val="38256567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54" name="think-cell data - do not delete" hidden="1">
                        <a:extLst>
                          <a:ext uri="{FF2B5EF4-FFF2-40B4-BE49-F238E27FC236}">
                            <a16:creationId xmlns:a16="http://schemas.microsoft.com/office/drawing/2014/main" id="{5CB71D63-05B6-6B29-E8F6-CF51F00B2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extBox 51">
            <a:extLst>
              <a:ext uri="{FF2B5EF4-FFF2-40B4-BE49-F238E27FC236}">
                <a16:creationId xmlns:a16="http://schemas.microsoft.com/office/drawing/2014/main" id="{B2718EE3-7B62-AA39-1668-A210E551A997}"/>
              </a:ext>
            </a:extLst>
          </p:cNvPr>
          <p:cNvSpPr txBox="1"/>
          <p:nvPr/>
        </p:nvSpPr>
        <p:spPr>
          <a:xfrm>
            <a:off x="628650" y="1229402"/>
            <a:ext cx="10934700" cy="49805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ja-JP" sz="1600">
                <a:solidFill>
                  <a:srgbClr val="2E3558"/>
                </a:solidFill>
              </a:rPr>
              <a:t>本事業による補助を前提としない場合には、間接補助事業の終了後の自立化に至るまでのスケジュールや投資計画が成り立たず、投資判断が不可能であるなど、民間企業のみでは事業性の確保が困難な計画</a:t>
            </a:r>
            <a:r>
              <a:rPr lang="ja-JP" altLang="en-US" sz="1600">
                <a:solidFill>
                  <a:srgbClr val="2E3558"/>
                </a:solidFill>
              </a:rPr>
              <a:t>である旨記載ください</a:t>
            </a:r>
            <a:endParaRPr lang="ja-JP" altLang="ja-JP" sz="1600">
              <a:solidFill>
                <a:srgbClr val="2E3558"/>
              </a:solidFill>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1</a:t>
            </a:r>
            <a:r>
              <a:rPr kumimoji="1" lang="ja-JP" altLang="en-US" sz="2000"/>
              <a:t>）</a:t>
            </a:r>
            <a:r>
              <a:rPr lang="ja-JP" altLang="ja-JP" sz="2000"/>
              <a:t>投資判断の困難性</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6647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補助を前提としない場合は</a:t>
            </a:r>
            <a:r>
              <a:rPr kumimoji="1" lang="en-US" altLang="ja-JP">
                <a:solidFill>
                  <a:schemeClr val="tx1"/>
                </a:solidFill>
              </a:rPr>
              <a:t>xx</a:t>
            </a:r>
            <a:r>
              <a:rPr kumimoji="1" lang="ja-JP" altLang="en-US">
                <a:solidFill>
                  <a:schemeClr val="tx1"/>
                </a:solidFill>
              </a:rPr>
              <a:t>が成り立たず、民</a:t>
            </a:r>
            <a:r>
              <a:rPr lang="ja-JP" altLang="ja-JP"/>
              <a:t>間企業のみでは事業性の確保が困難</a:t>
            </a:r>
            <a:r>
              <a:rPr lang="ja-JP" altLang="en-US"/>
              <a:t>である</a:t>
            </a:r>
            <a:endParaRPr lang="ja-JP" altLang="ja-JP"/>
          </a:p>
          <a:p>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F3F17CBE-0B58-6E89-706C-E4C1F4A27E3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Tree>
    <p:extLst>
      <p:ext uri="{BB962C8B-B14F-4D97-AF65-F5344CB8AC3E}">
        <p14:creationId xmlns:p14="http://schemas.microsoft.com/office/powerpoint/2010/main" val="321141958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943951" y="1421245"/>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４．経営層のコミット</a:t>
            </a:r>
            <a:endParaRPr kumimoji="1" lang="en-US" altLang="ja-JP" sz="3600">
              <a:solidFill>
                <a:schemeClr val="tx1"/>
              </a:solidFill>
              <a:latin typeface="Trebuchet MS" panose="020B0603020202020204" pitchFamily="34" charset="0"/>
              <a:ea typeface="Meiryo UI" panose="020B0604030504040204" pitchFamily="50" charset="-128"/>
            </a:endParaRPr>
          </a:p>
        </p:txBody>
      </p:sp>
      <p:sp>
        <p:nvSpPr>
          <p:cNvPr id="6" name="テキスト ボックス 5">
            <a:extLst>
              <a:ext uri="{FF2B5EF4-FFF2-40B4-BE49-F238E27FC236}">
                <a16:creationId xmlns:a16="http://schemas.microsoft.com/office/drawing/2014/main" id="{D03AA4A3-1072-12A2-4B14-0438F1657142}"/>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2" name="吹き出し: 四角形 48">
            <a:extLst>
              <a:ext uri="{FF2B5EF4-FFF2-40B4-BE49-F238E27FC236}">
                <a16:creationId xmlns:a16="http://schemas.microsoft.com/office/drawing/2014/main" id="{CF89CD7A-A9B3-B4B6-8D63-39DAA9277316}"/>
              </a:ext>
            </a:extLst>
          </p:cNvPr>
          <p:cNvSpPr/>
          <p:nvPr/>
        </p:nvSpPr>
        <p:spPr>
          <a:xfrm flipH="1">
            <a:off x="8584261" y="172645"/>
            <a:ext cx="3434499" cy="135470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原則、実施主体ごとに提出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但し、共同申請者のうち、本事業を中核的に推進する主体ではない場合は、共同申請者が代表者名で、経営者の関与の下で着実に本事業に取り組んでいく旨を記載した文書を提出することにより、本様式の提出を省略でき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373182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solidFill>
                  <a:srgbClr val="000000"/>
                </a:solidFill>
              </a:rPr>
              <a:t>0</a:t>
            </a:r>
            <a:r>
              <a:rPr kumimoji="1" lang="ja-JP" altLang="en-US" sz="2000">
                <a:solidFill>
                  <a:srgbClr val="000000"/>
                </a:solidFill>
              </a:rPr>
              <a:t>）経営者のコミットメント</a:t>
            </a:r>
            <a:endParaRPr kumimoji="1" lang="en-US" sz="2000"/>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lvl="0" defTabSz="742950">
              <a:defRPr/>
            </a:pPr>
            <a:r>
              <a:rPr kumimoji="1" lang="ja-JP" altLang="en-US">
                <a:solidFill>
                  <a:prstClr val="black"/>
                </a:solidFill>
              </a:rPr>
              <a:t>提案内容における経営者のコミットメント</a:t>
            </a:r>
            <a:endParaRPr kumimoji="1" lang="en-US" altLang="ja-JP">
              <a:solidFill>
                <a:prstClr val="black"/>
              </a:solidFill>
            </a:endParaRPr>
          </a:p>
        </p:txBody>
      </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913F35FF-ADC6-34D8-02FE-DA809FFA13F4}"/>
              </a:ext>
            </a:extLst>
          </p:cNvPr>
          <p:cNvSpPr txBox="1"/>
          <p:nvPr/>
        </p:nvSpPr>
        <p:spPr>
          <a:xfrm>
            <a:off x="4137225" y="4212021"/>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企業名：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5" name="テキスト ボックス 14">
            <a:extLst>
              <a:ext uri="{FF2B5EF4-FFF2-40B4-BE49-F238E27FC236}">
                <a16:creationId xmlns:a16="http://schemas.microsoft.com/office/drawing/2014/main" id="{8D3F2916-ADC0-5CA3-2EEB-9FED25DD8642}"/>
              </a:ext>
            </a:extLst>
          </p:cNvPr>
          <p:cNvSpPr txBox="1"/>
          <p:nvPr/>
        </p:nvSpPr>
        <p:spPr>
          <a:xfrm>
            <a:off x="4169499" y="4821673"/>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役  職：</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6" name="テキスト ボックス 15">
            <a:extLst>
              <a:ext uri="{FF2B5EF4-FFF2-40B4-BE49-F238E27FC236}">
                <a16:creationId xmlns:a16="http://schemas.microsoft.com/office/drawing/2014/main" id="{B155C76C-94D2-9C21-9A26-8FE6A8C23A26}"/>
              </a:ext>
            </a:extLst>
          </p:cNvPr>
          <p:cNvSpPr txBox="1"/>
          <p:nvPr/>
        </p:nvSpPr>
        <p:spPr>
          <a:xfrm>
            <a:off x="4169499" y="5415352"/>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氏　名：</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7" name="テキスト ボックス 16">
            <a:extLst>
              <a:ext uri="{FF2B5EF4-FFF2-40B4-BE49-F238E27FC236}">
                <a16:creationId xmlns:a16="http://schemas.microsoft.com/office/drawing/2014/main" id="{786CD39B-C3E3-4385-F137-0C7FF39CA688}"/>
              </a:ext>
            </a:extLst>
          </p:cNvPr>
          <p:cNvSpPr txBox="1"/>
          <p:nvPr/>
        </p:nvSpPr>
        <p:spPr>
          <a:xfrm>
            <a:off x="4137225" y="3599988"/>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日　付：</a:t>
            </a:r>
            <a:r>
              <a:rPr kumimoji="1" lang="ja-JP" altLang="en-US" sz="1400" u="heavy">
                <a:solidFill>
                  <a:prstClr val="black"/>
                </a:solidFill>
                <a:latin typeface="Meiryo UI" panose="020B0604030504040204" pitchFamily="50" charset="-128"/>
                <a:ea typeface="Meiryo UI" panose="020B0604030504040204" pitchFamily="50" charset="-128"/>
              </a:rPr>
              <a:t>　　　　　　　　　　　　　　　　　　　　　　　　　</a:t>
            </a:r>
          </a:p>
        </p:txBody>
      </p:sp>
      <p:sp>
        <p:nvSpPr>
          <p:cNvPr id="18" name="テキスト ボックス 17">
            <a:extLst>
              <a:ext uri="{FF2B5EF4-FFF2-40B4-BE49-F238E27FC236}">
                <a16:creationId xmlns:a16="http://schemas.microsoft.com/office/drawing/2014/main" id="{CE346C1C-2CF0-21D6-4691-D4490CA9F896}"/>
              </a:ext>
            </a:extLst>
          </p:cNvPr>
          <p:cNvSpPr txBox="1"/>
          <p:nvPr/>
        </p:nvSpPr>
        <p:spPr>
          <a:xfrm>
            <a:off x="4838365" y="5738454"/>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prstClr val="black"/>
                </a:solidFill>
                <a:latin typeface="Meiryo UI" panose="020B0604030504040204" pitchFamily="50" charset="-128"/>
                <a:ea typeface="Meiryo UI" panose="020B0604030504040204" pitchFamily="50" charset="-128"/>
              </a:rPr>
              <a:t>（代表権を持つ者の直筆署名）</a:t>
            </a:r>
          </a:p>
        </p:txBody>
      </p:sp>
      <p:sp>
        <p:nvSpPr>
          <p:cNvPr id="19" name="ee4pContent3">
            <a:extLst>
              <a:ext uri="{FF2B5EF4-FFF2-40B4-BE49-F238E27FC236}">
                <a16:creationId xmlns:a16="http://schemas.microsoft.com/office/drawing/2014/main" id="{DE6AF6DB-25C7-BED2-F5F1-538042FA2BDD}"/>
              </a:ext>
            </a:extLst>
          </p:cNvPr>
          <p:cNvSpPr txBox="1"/>
          <p:nvPr/>
        </p:nvSpPr>
        <p:spPr>
          <a:xfrm>
            <a:off x="653194" y="1393832"/>
            <a:ext cx="10499292" cy="21016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lnSpc>
                <a:spcPts val="1800"/>
              </a:lnSpc>
              <a:spcBef>
                <a:spcPts val="600"/>
              </a:spcBef>
              <a:spcAft>
                <a:spcPts val="600"/>
              </a:spcAft>
              <a:buClr>
                <a:srgbClr val="000000"/>
              </a:buClr>
              <a:buSzPct val="100000"/>
              <a:buNone/>
            </a:pPr>
            <a:r>
              <a:rPr kumimoji="1" lang="ja-JP" altLang="en-US" sz="1400">
                <a:solidFill>
                  <a:prstClr val="black"/>
                </a:solidFill>
                <a:latin typeface="Meiryo UI" panose="020B0604030504040204" pitchFamily="50" charset="-128"/>
                <a:ea typeface="Meiryo UI" panose="020B0604030504040204" pitchFamily="50" charset="-128"/>
              </a:rPr>
              <a:t>～～～～株式会社は、以下の事項を宣言する。</a:t>
            </a:r>
            <a:endParaRPr kumimoji="1" lang="en-US" altLang="ja-JP" sz="1400">
              <a:solidFill>
                <a:prstClr val="black"/>
              </a:solidFill>
              <a:latin typeface="Meiryo UI" panose="020B0604030504040204" pitchFamily="50" charset="-128"/>
              <a:ea typeface="Meiryo UI" panose="020B0604030504040204" pitchFamily="50" charset="-128"/>
            </a:endParaRPr>
          </a:p>
          <a:p>
            <a:pPr marL="539750" lvl="1" indent="-269875">
              <a:lnSpc>
                <a:spcPts val="1800"/>
              </a:lnSpc>
              <a:spcBef>
                <a:spcPts val="600"/>
              </a:spcBef>
              <a:spcAft>
                <a:spcPts val="600"/>
              </a:spcAft>
              <a:buClr>
                <a:srgbClr val="000000"/>
              </a:buClr>
              <a:buSzPct val="100000"/>
              <a:buFont typeface="Wingdings" panose="05000000000000000000" pitchFamily="2" charset="2"/>
              <a:buChar char="Ø"/>
            </a:pPr>
            <a:r>
              <a:rPr kumimoji="1" lang="ja-JP" altLang="en-US" sz="1400">
                <a:solidFill>
                  <a:prstClr val="black"/>
                </a:solidFill>
                <a:latin typeface="Meiryo UI" panose="020B0604030504040204" pitchFamily="50" charset="-128"/>
                <a:ea typeface="Meiryo UI" panose="020B0604030504040204" pitchFamily="50" charset="-128"/>
              </a:rPr>
              <a:t>大型エンジンの整備能力獲得を通じた収益基盤の構築に向けて、本事業により以下の取組を実施する。</a:t>
            </a:r>
            <a:endParaRPr kumimoji="1" lang="en-US" altLang="ja-JP" sz="1400">
              <a:solidFill>
                <a:prstClr val="black"/>
              </a:solidFill>
              <a:latin typeface="Meiryo UI" panose="020B0604030504040204" pitchFamily="50" charset="-128"/>
              <a:ea typeface="Meiryo UI" panose="020B0604030504040204" pitchFamily="50" charset="-128"/>
            </a:endParaRP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現在保有していない大型試運転設備について、国内共通基盤としての設置を見据え、設計を行う。</a:t>
            </a:r>
            <a:endParaRPr kumimoji="1" lang="en-US" altLang="ja-JP" sz="1400">
              <a:solidFill>
                <a:prstClr val="black"/>
              </a:solidFill>
              <a:latin typeface="Meiryo UI" panose="020B0604030504040204" pitchFamily="50" charset="-128"/>
              <a:ea typeface="Meiryo UI" panose="020B0604030504040204" pitchFamily="50" charset="-128"/>
            </a:endParaRP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エンジンの分解から試運転まで一貫しての整備実施を実現するため、国内における連携体制を整える。</a:t>
            </a:r>
            <a:endParaRPr kumimoji="1" lang="en-US" altLang="ja-JP" sz="1400">
              <a:solidFill>
                <a:prstClr val="black"/>
              </a:solidFill>
              <a:latin typeface="Meiryo UI" panose="020B0604030504040204" pitchFamily="50" charset="-128"/>
              <a:ea typeface="Meiryo UI" panose="020B0604030504040204" pitchFamily="50" charset="-128"/>
            </a:endParaRPr>
          </a:p>
          <a:p>
            <a:pPr marL="720725" lvl="1" indent="-285750">
              <a:lnSpc>
                <a:spcPts val="1800"/>
              </a:lnSpc>
              <a:spcBef>
                <a:spcPts val="600"/>
              </a:spcBef>
              <a:spcAft>
                <a:spcPts val="600"/>
              </a:spcAft>
              <a:buClr>
                <a:srgbClr val="000000"/>
              </a:buClr>
              <a:buSzPct val="100000"/>
              <a:buFont typeface="Arial" panose="020B0604020202020204" pitchFamily="34" charset="0"/>
              <a:buChar char="•"/>
            </a:pPr>
            <a:r>
              <a:rPr kumimoji="1" lang="ja-JP" altLang="en-US" sz="1400">
                <a:solidFill>
                  <a:prstClr val="black"/>
                </a:solidFill>
                <a:latin typeface="Meiryo UI" panose="020B0604030504040204" pitchFamily="50" charset="-128"/>
                <a:ea typeface="Meiryo UI" panose="020B0604030504040204" pitchFamily="50" charset="-128"/>
              </a:rPr>
              <a:t>国内のみならず、海外エンジンの整備受託を目指し、エンジン</a:t>
            </a:r>
            <a:r>
              <a:rPr kumimoji="1" lang="en-US" altLang="ja-JP" sz="1400">
                <a:solidFill>
                  <a:prstClr val="black"/>
                </a:solidFill>
                <a:latin typeface="Meiryo UI" panose="020B0604030504040204" pitchFamily="50" charset="-128"/>
                <a:ea typeface="Meiryo UI" panose="020B0604030504040204" pitchFamily="50" charset="-128"/>
              </a:rPr>
              <a:t>OEM</a:t>
            </a:r>
            <a:r>
              <a:rPr kumimoji="1" lang="ja-JP" altLang="en-US" sz="1400">
                <a:solidFill>
                  <a:prstClr val="black"/>
                </a:solidFill>
                <a:latin typeface="Meiryo UI" panose="020B0604030504040204" pitchFamily="50" charset="-128"/>
                <a:ea typeface="Meiryo UI" panose="020B0604030504040204" pitchFamily="50" charset="-128"/>
              </a:rPr>
              <a:t>への交渉に取り組む。</a:t>
            </a:r>
            <a:endParaRPr kumimoji="1" lang="en-US" altLang="ja-JP" sz="140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187475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32C0B-5CBA-51AB-3C51-16F6A72932C8}"/>
            </a:ext>
          </a:extLst>
        </p:cNvPr>
        <p:cNvGrpSpPr/>
        <p:nvPr/>
      </p:nvGrpSpPr>
      <p:grpSpPr>
        <a:xfrm>
          <a:off x="0" y="0"/>
          <a:ext cx="0" cy="0"/>
          <a:chOff x="0" y="0"/>
          <a:chExt cx="0" cy="0"/>
        </a:xfrm>
      </p:grpSpPr>
      <p:sp>
        <p:nvSpPr>
          <p:cNvPr id="29" name="Title 1">
            <a:extLst>
              <a:ext uri="{FF2B5EF4-FFF2-40B4-BE49-F238E27FC236}">
                <a16:creationId xmlns:a16="http://schemas.microsoft.com/office/drawing/2014/main" id="{BEA0EE84-3FAF-7716-0527-0BA8D764416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1</a:t>
            </a:r>
            <a:r>
              <a:rPr kumimoji="1" lang="ja-JP" altLang="en-US" sz="2000"/>
              <a:t>）組織内の事業推進体制</a:t>
            </a:r>
            <a:endParaRPr kumimoji="1" lang="en-US" sz="2000"/>
          </a:p>
        </p:txBody>
      </p:sp>
      <p:sp>
        <p:nvSpPr>
          <p:cNvPr id="30" name="Title 1">
            <a:extLst>
              <a:ext uri="{FF2B5EF4-FFF2-40B4-BE49-F238E27FC236}">
                <a16:creationId xmlns:a16="http://schemas.microsoft.com/office/drawing/2014/main" id="{C0566DAD-F671-0C1D-F821-84350F419D36}"/>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経営者のコミットメントの下、専門部署に複数チームを設置</a:t>
            </a:r>
            <a:endParaRPr kumimoji="1" lang="en-US">
              <a:solidFill>
                <a:schemeClr val="tx1"/>
              </a:solidFill>
            </a:endParaRPr>
          </a:p>
        </p:txBody>
      </p:sp>
      <p:sp>
        <p:nvSpPr>
          <p:cNvPr id="11" name="ee4pContent3">
            <a:extLst>
              <a:ext uri="{FF2B5EF4-FFF2-40B4-BE49-F238E27FC236}">
                <a16:creationId xmlns:a16="http://schemas.microsoft.com/office/drawing/2014/main" id="{086C0D20-CC63-CFE2-B18A-331A7DFAD6F9}"/>
              </a:ext>
            </a:extLst>
          </p:cNvPr>
          <p:cNvSpPr txBox="1"/>
          <p:nvPr/>
        </p:nvSpPr>
        <p:spPr>
          <a:xfrm>
            <a:off x="6239439" y="1653739"/>
            <a:ext cx="5183998"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責任者と担当部署</a:t>
            </a:r>
            <a:endParaRPr lang="en-US" altLang="ja-JP" sz="1400">
              <a:latin typeface="Meiryo UI" panose="020B0604030504040204" pitchFamily="50" charset="-128"/>
              <a:ea typeface="Meiryo UI" panose="020B0604030504040204" pitchFamily="50" charset="-128"/>
            </a:endParaRPr>
          </a:p>
          <a:p>
            <a:pPr lvl="1">
              <a:buSzPct val="100000"/>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a:t>
            </a:r>
            <a:endParaRPr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本部長：</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a:t>
            </a: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担当チーム</a:t>
            </a:r>
            <a:endParaRPr kumimoji="1" lang="en-US" altLang="ja-JP" sz="1400">
              <a:latin typeface="Meiryo UI" panose="020B0604030504040204" pitchFamily="50" charset="-128"/>
              <a:ea typeface="Meiryo UI" panose="020B0604030504040204" pitchFamily="50" charset="-128"/>
            </a:endParaRPr>
          </a:p>
          <a:p>
            <a:pPr lvl="2">
              <a:buSzPct val="100000"/>
              <a:buFont typeface="Trebuchet MS" panose="020B0603020202020204" pitchFamily="34" charset="0"/>
              <a:buChar char="–"/>
            </a:pPr>
            <a:r>
              <a:rPr kumimoji="1" lang="ja-JP" altLang="en-US" sz="1400">
                <a:latin typeface="Meiryo UI" panose="020B0604030504040204" pitchFamily="50" charset="-128"/>
                <a:ea typeface="Meiryo UI" panose="020B0604030504040204" pitchFamily="50" charset="-128"/>
              </a:rPr>
              <a:t>チーム</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：①</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：③</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：④</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部（</a:t>
            </a: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チームリーダー</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チームリーダー</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H</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I</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br>
              <a:rPr kumimoji="1" lang="en-US" altLang="ja-JP" sz="1400">
                <a:latin typeface="Meiryo UI" panose="020B0604030504040204" pitchFamily="50" charset="-128"/>
                <a:ea typeface="Meiryo UI" panose="020B0604030504040204" pitchFamily="50" charset="-128"/>
              </a:rPr>
            </a:br>
            <a:endParaRPr lang="en-US" altLang="ja-JP" sz="1400">
              <a:latin typeface="Meiryo UI" panose="020B0604030504040204" pitchFamily="50" charset="-128"/>
              <a:ea typeface="Meiryo UI" panose="020B0604030504040204" pitchFamily="50" charset="-128"/>
            </a:endParaRPr>
          </a:p>
          <a:p>
            <a:pPr marL="108000" lvl="1" indent="0">
              <a:buSzPct val="100000"/>
              <a:buNone/>
            </a:pPr>
            <a:r>
              <a:rPr lang="ja-JP" altLang="en-US" sz="1400">
                <a:latin typeface="Meiryo UI" panose="020B0604030504040204" pitchFamily="50" charset="-128"/>
                <a:ea typeface="Meiryo UI" panose="020B0604030504040204" pitchFamily="50" charset="-128"/>
              </a:rPr>
              <a:t>部門間の連携方法</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a:p>
            <a:pPr lvl="1">
              <a:buSzPct val="100000"/>
            </a:pPr>
            <a:r>
              <a:rPr lang="en-US" altLang="ja-JP" sz="1400">
                <a:latin typeface="Meiryo UI" panose="020B0604030504040204" pitchFamily="50" charset="-128"/>
                <a:ea typeface="Meiryo UI" panose="020B0604030504040204" pitchFamily="50" charset="-128"/>
              </a:rPr>
              <a:t>XXX</a:t>
            </a:r>
          </a:p>
        </p:txBody>
      </p:sp>
      <p:grpSp>
        <p:nvGrpSpPr>
          <p:cNvPr id="42" name="グループ化 41">
            <a:extLst>
              <a:ext uri="{FF2B5EF4-FFF2-40B4-BE49-F238E27FC236}">
                <a16:creationId xmlns:a16="http://schemas.microsoft.com/office/drawing/2014/main" id="{981C5197-A6F0-8AA7-6DD0-E6CA85AB6241}"/>
              </a:ext>
            </a:extLst>
          </p:cNvPr>
          <p:cNvGrpSpPr/>
          <p:nvPr/>
        </p:nvGrpSpPr>
        <p:grpSpPr>
          <a:xfrm>
            <a:off x="765598" y="1675228"/>
            <a:ext cx="5184000" cy="3332263"/>
            <a:chOff x="355247" y="2647690"/>
            <a:chExt cx="5701993" cy="3936437"/>
          </a:xfrm>
        </p:grpSpPr>
        <p:sp>
          <p:nvSpPr>
            <p:cNvPr id="7" name="Rectangle 56">
              <a:extLst>
                <a:ext uri="{FF2B5EF4-FFF2-40B4-BE49-F238E27FC236}">
                  <a16:creationId xmlns:a16="http://schemas.microsoft.com/office/drawing/2014/main" id="{354E16EB-7F7F-95B8-3E91-A8C29035EE1B}"/>
                </a:ext>
              </a:extLst>
            </p:cNvPr>
            <p:cNvSpPr/>
            <p:nvPr/>
          </p:nvSpPr>
          <p:spPr>
            <a:xfrm>
              <a:off x="1606653"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55246A74-4037-88A1-6653-059328B05D38}"/>
                </a:ext>
              </a:extLst>
            </p:cNvPr>
            <p:cNvSpPr/>
            <p:nvPr/>
          </p:nvSpPr>
          <p:spPr>
            <a:xfrm>
              <a:off x="2796019" y="5236819"/>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F3032743-217F-7678-0C4F-22AF71CF5C0C}"/>
                </a:ext>
              </a:extLst>
            </p:cNvPr>
            <p:cNvSpPr/>
            <p:nvPr/>
          </p:nvSpPr>
          <p:spPr>
            <a:xfrm>
              <a:off x="3988262"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588EDFFA-4005-21B0-FC56-603CF8FC1B51}"/>
                </a:ext>
              </a:extLst>
            </p:cNvPr>
            <p:cNvCxnSpPr>
              <a:cxnSpLocks/>
            </p:cNvCxnSpPr>
            <p:nvPr/>
          </p:nvCxnSpPr>
          <p:spPr>
            <a:xfrm rot="10800000" flipV="1">
              <a:off x="947451" y="3530858"/>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62">
              <a:extLst>
                <a:ext uri="{FF2B5EF4-FFF2-40B4-BE49-F238E27FC236}">
                  <a16:creationId xmlns:a16="http://schemas.microsoft.com/office/drawing/2014/main" id="{F34CF9E9-97DA-1BEB-F94E-7D6A1702F0C0}"/>
                </a:ext>
              </a:extLst>
            </p:cNvPr>
            <p:cNvSpPr>
              <a:spLocks noChangeArrowheads="1"/>
            </p:cNvSpPr>
            <p:nvPr/>
          </p:nvSpPr>
          <p:spPr bwMode="gray">
            <a:xfrm>
              <a:off x="1349512" y="2647690"/>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a:latin typeface="Meiryo UI" panose="020B0604030504040204" pitchFamily="50" charset="-128"/>
                  <a:ea typeface="Meiryo UI" panose="020B0604030504040204" pitchFamily="50" charset="-128"/>
                </a:rPr>
                <a:t>代表取締役社長</a:t>
              </a:r>
              <a:r>
                <a:rPr lang="en-US" altLang="ja-JP" sz="1400">
                  <a:latin typeface="Meiryo UI" panose="020B0604030504040204" pitchFamily="50" charset="-128"/>
                  <a:ea typeface="Meiryo UI" panose="020B0604030504040204" pitchFamily="50" charset="-128"/>
                </a:rPr>
                <a:t> aa aa</a:t>
              </a:r>
            </a:p>
            <a:p>
              <a:pPr algn="ctr"/>
              <a:r>
                <a:rPr lang="ja-JP" altLang="en-US" sz="1050">
                  <a:latin typeface="Meiryo UI" panose="020B0604030504040204" pitchFamily="50" charset="-128"/>
                  <a:ea typeface="Meiryo UI" panose="020B0604030504040204" pitchFamily="50" charset="-128"/>
                </a:rPr>
                <a:t>（事業にコミットする経営者）</a:t>
              </a:r>
              <a:endParaRPr lang="en-US" altLang="ja-JP" sz="1050">
                <a:latin typeface="Meiryo UI" panose="020B0604030504040204" pitchFamily="50" charset="-128"/>
                <a:ea typeface="Meiryo UI" panose="020B0604030504040204" pitchFamily="50" charset="-128"/>
              </a:endParaRPr>
            </a:p>
          </p:txBody>
        </p:sp>
        <p:sp>
          <p:nvSpPr>
            <p:cNvPr id="13" name="Rectangle 63">
              <a:extLst>
                <a:ext uri="{FF2B5EF4-FFF2-40B4-BE49-F238E27FC236}">
                  <a16:creationId xmlns:a16="http://schemas.microsoft.com/office/drawing/2014/main" id="{CDA096E9-4BA7-F35D-00BC-D2AD968163BF}"/>
                </a:ext>
              </a:extLst>
            </p:cNvPr>
            <p:cNvSpPr>
              <a:spLocks noChangeArrowheads="1"/>
            </p:cNvSpPr>
            <p:nvPr/>
          </p:nvSpPr>
          <p:spPr bwMode="gray">
            <a:xfrm>
              <a:off x="2599481" y="3753915"/>
              <a:ext cx="1539432"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本部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E</a:t>
              </a:r>
              <a:r>
                <a:rPr lang="ja-JP" altLang="en-US" sz="1400">
                  <a:latin typeface="Meiryo UI" panose="020B0604030504040204" pitchFamily="50" charset="-128"/>
                  <a:ea typeface="Meiryo UI" panose="020B0604030504040204" pitchFamily="50" charset="-128"/>
                </a:rPr>
                <a:t>本部長</a:t>
              </a:r>
              <a:br>
                <a:rPr lang="en-US" altLang="ja-JP" sz="1400">
                  <a:latin typeface="Meiryo UI" panose="020B0604030504040204" pitchFamily="50" charset="-128"/>
                  <a:ea typeface="Meiryo UI" panose="020B0604030504040204" pitchFamily="50" charset="-128"/>
                </a:rPr>
              </a:br>
              <a:r>
                <a:rPr lang="en-US" altLang="ja-JP" sz="1050">
                  <a:latin typeface="Meiryo UI" panose="020B0604030504040204" pitchFamily="50" charset="-128"/>
                  <a:ea typeface="Meiryo UI" panose="020B0604030504040204" pitchFamily="50" charset="-128"/>
                </a:rPr>
                <a:t>(</a:t>
              </a:r>
              <a:r>
                <a:rPr lang="zh-TW" altLang="en-US" sz="1050">
                  <a:latin typeface="Meiryo UI" panose="020B0604030504040204" pitchFamily="50" charset="-128"/>
                  <a:ea typeface="Meiryo UI" panose="020B0604030504040204" pitchFamily="50" charset="-128"/>
                </a:rPr>
                <a:t>本事業</a:t>
              </a:r>
              <a:r>
                <a:rPr lang="ja-JP" altLang="en-US" sz="1050">
                  <a:latin typeface="Meiryo UI" panose="020B0604030504040204" pitchFamily="50" charset="-128"/>
                  <a:ea typeface="Meiryo UI" panose="020B0604030504040204" pitchFamily="50" charset="-128"/>
                </a:rPr>
                <a:t>責任者</a:t>
              </a:r>
              <a:r>
                <a:rPr lang="en-US" altLang="ja-JP" sz="1050">
                  <a:latin typeface="Meiryo UI" panose="020B0604030504040204" pitchFamily="50" charset="-128"/>
                  <a:ea typeface="Meiryo UI" panose="020B0604030504040204" pitchFamily="50" charset="-128"/>
                </a:rPr>
                <a:t>)</a:t>
              </a:r>
            </a:p>
          </p:txBody>
        </p:sp>
        <p:sp>
          <p:nvSpPr>
            <p:cNvPr id="14" name="Rectangle 64">
              <a:extLst>
                <a:ext uri="{FF2B5EF4-FFF2-40B4-BE49-F238E27FC236}">
                  <a16:creationId xmlns:a16="http://schemas.microsoft.com/office/drawing/2014/main" id="{22EC38C9-BF3D-ABA5-409F-FA57271AC08E}"/>
                </a:ext>
              </a:extLst>
            </p:cNvPr>
            <p:cNvSpPr>
              <a:spLocks noChangeArrowheads="1"/>
            </p:cNvSpPr>
            <p:nvPr/>
          </p:nvSpPr>
          <p:spPr bwMode="gray">
            <a:xfrm>
              <a:off x="355247" y="3753915"/>
              <a:ext cx="1182092" cy="828000"/>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br>
                <a:rPr lang="en-US" altLang="ja-JP" sz="1400">
                  <a:latin typeface="Meiryo UI" panose="020B0604030504040204" pitchFamily="50" charset="-128"/>
                  <a:ea typeface="Meiryo UI" panose="020B0604030504040204" pitchFamily="50" charset="-128"/>
                </a:rPr>
              </a:b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endParaRPr lang="en-US" altLang="ja-JP" sz="1400">
                <a:latin typeface="Meiryo UI" panose="020B0604030504040204" pitchFamily="50" charset="-128"/>
                <a:ea typeface="Meiryo UI" panose="020B0604030504040204" pitchFamily="50" charset="-128"/>
              </a:endParaRPr>
            </a:p>
          </p:txBody>
        </p:sp>
        <p:cxnSp>
          <p:nvCxnSpPr>
            <p:cNvPr id="15" name="Connector: Elbow 66">
              <a:extLst>
                <a:ext uri="{FF2B5EF4-FFF2-40B4-BE49-F238E27FC236}">
                  <a16:creationId xmlns:a16="http://schemas.microsoft.com/office/drawing/2014/main" id="{AD75F278-DAB3-4840-7298-6067437E0A1C}"/>
                </a:ext>
              </a:extLst>
            </p:cNvPr>
            <p:cNvCxnSpPr>
              <a:cxnSpLocks/>
            </p:cNvCxnSpPr>
            <p:nvPr/>
          </p:nvCxnSpPr>
          <p:spPr>
            <a:xfrm rot="5400000">
              <a:off x="3147803" y="3532517"/>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DE7F1D4-6433-9EC6-731B-FCBB00947F52}"/>
                </a:ext>
              </a:extLst>
            </p:cNvPr>
            <p:cNvCxnSpPr>
              <a:cxnSpLocks/>
            </p:cNvCxnSpPr>
            <p:nvPr/>
          </p:nvCxnSpPr>
          <p:spPr>
            <a:xfrm>
              <a:off x="1650455" y="4063477"/>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F66AF0B0-97BA-16CF-BD0D-4FDC0F4D03C1}"/>
                </a:ext>
              </a:extLst>
            </p:cNvPr>
            <p:cNvCxnSpPr>
              <a:cxnSpLocks/>
              <a:endCxn id="8" idx="0"/>
            </p:cNvCxnSpPr>
            <p:nvPr/>
          </p:nvCxnSpPr>
          <p:spPr>
            <a:xfrm>
              <a:off x="3369197"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27EA5E58-3573-397B-76BE-A594AE8BEAF1}"/>
                </a:ext>
              </a:extLst>
            </p:cNvPr>
            <p:cNvCxnSpPr>
              <a:cxnSpLocks/>
              <a:endCxn id="8" idx="0"/>
            </p:cNvCxnSpPr>
            <p:nvPr/>
          </p:nvCxnSpPr>
          <p:spPr>
            <a:xfrm flipH="1">
              <a:off x="3369198" y="4957983"/>
              <a:ext cx="1439"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410B9A10-06D5-212B-97F8-AD47610F15C7}"/>
                </a:ext>
              </a:extLst>
            </p:cNvPr>
            <p:cNvCxnSpPr>
              <a:cxnSpLocks/>
              <a:stCxn id="7" idx="0"/>
            </p:cNvCxnSpPr>
            <p:nvPr/>
          </p:nvCxnSpPr>
          <p:spPr>
            <a:xfrm rot="5400000" flipH="1" flipV="1">
              <a:off x="2447062" y="4314685"/>
              <a:ext cx="654904" cy="11893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51315ED3-111B-8308-21AE-6A6455FA7454}"/>
                </a:ext>
              </a:extLst>
            </p:cNvPr>
            <p:cNvCxnSpPr>
              <a:cxnSpLocks/>
              <a:stCxn id="9" idx="0"/>
            </p:cNvCxnSpPr>
            <p:nvPr/>
          </p:nvCxnSpPr>
          <p:spPr>
            <a:xfrm rot="16200000" flipV="1">
              <a:off x="3637867" y="4313245"/>
              <a:ext cx="654904" cy="1192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15F84B31-E449-E6D7-356E-67979FE2050D}"/>
                </a:ext>
              </a:extLst>
            </p:cNvPr>
            <p:cNvSpPr txBox="1"/>
            <p:nvPr/>
          </p:nvSpPr>
          <p:spPr>
            <a:xfrm>
              <a:off x="1787811" y="3872477"/>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22" name="Rectangle 56">
              <a:extLst>
                <a:ext uri="{FF2B5EF4-FFF2-40B4-BE49-F238E27FC236}">
                  <a16:creationId xmlns:a16="http://schemas.microsoft.com/office/drawing/2014/main" id="{D31A15CB-1315-6BE1-6FBA-D52B86FA2181}"/>
                </a:ext>
              </a:extLst>
            </p:cNvPr>
            <p:cNvSpPr/>
            <p:nvPr/>
          </p:nvSpPr>
          <p:spPr>
            <a:xfrm>
              <a:off x="373115"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12BE4720-201D-D50C-518F-5E6090FF2045}"/>
                </a:ext>
              </a:extLst>
            </p:cNvPr>
            <p:cNvCxnSpPr>
              <a:cxnSpLocks/>
              <a:endCxn id="22" idx="0"/>
            </p:cNvCxnSpPr>
            <p:nvPr/>
          </p:nvCxnSpPr>
          <p:spPr>
            <a:xfrm>
              <a:off x="946293"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2FA63C38-DEE4-90DE-8197-AAFE5598009E}"/>
                </a:ext>
              </a:extLst>
            </p:cNvPr>
            <p:cNvCxnSpPr>
              <a:cxnSpLocks/>
            </p:cNvCxnSpPr>
            <p:nvPr/>
          </p:nvCxnSpPr>
          <p:spPr>
            <a:xfrm>
              <a:off x="1930537" y="6395686"/>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A9957E9E-1BD6-6A11-888F-4043FB2FF9D5}"/>
                </a:ext>
              </a:extLst>
            </p:cNvPr>
            <p:cNvSpPr txBox="1"/>
            <p:nvPr/>
          </p:nvSpPr>
          <p:spPr>
            <a:xfrm>
              <a:off x="3067876" y="6213083"/>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32" name="Rectangle 63">
              <a:extLst>
                <a:ext uri="{FF2B5EF4-FFF2-40B4-BE49-F238E27FC236}">
                  <a16:creationId xmlns:a16="http://schemas.microsoft.com/office/drawing/2014/main" id="{62940C8E-8397-0415-5A1F-885CBA610F53}"/>
                </a:ext>
              </a:extLst>
            </p:cNvPr>
            <p:cNvSpPr>
              <a:spLocks noChangeArrowheads="1"/>
            </p:cNvSpPr>
            <p:nvPr/>
          </p:nvSpPr>
          <p:spPr bwMode="gray">
            <a:xfrm>
              <a:off x="4617240" y="3757234"/>
              <a:ext cx="1440000"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xmln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S</a:t>
              </a:r>
              <a:r>
                <a:rPr lang="ja-JP" altLang="en-US" sz="1400">
                  <a:latin typeface="Meiryo UI" panose="020B0604030504040204" pitchFamily="50" charset="-128"/>
                  <a:ea typeface="Meiryo UI" panose="020B0604030504040204" pitchFamily="50" charset="-128"/>
                </a:rPr>
                <a:t>部長</a:t>
              </a:r>
              <a:endParaRPr lang="en-US" altLang="ja-JP" sz="1050">
                <a:highlight>
                  <a:srgbClr val="00FF00"/>
                </a:highlight>
                <a:latin typeface="Meiryo UI" panose="020B0604030504040204" pitchFamily="50" charset="-128"/>
                <a:ea typeface="Meiryo UI" panose="020B0604030504040204" pitchFamily="50" charset="-128"/>
              </a:endParaRPr>
            </a:p>
          </p:txBody>
        </p:sp>
        <p:cxnSp>
          <p:nvCxnSpPr>
            <p:cNvPr id="33" name="Connector: Elbow 66">
              <a:extLst>
                <a:ext uri="{FF2B5EF4-FFF2-40B4-BE49-F238E27FC236}">
                  <a16:creationId xmlns:a16="http://schemas.microsoft.com/office/drawing/2014/main" id="{30041127-217E-53D0-53E3-8C2FA6530D11}"/>
                </a:ext>
              </a:extLst>
            </p:cNvPr>
            <p:cNvCxnSpPr>
              <a:cxnSpLocks/>
            </p:cNvCxnSpPr>
            <p:nvPr/>
          </p:nvCxnSpPr>
          <p:spPr>
            <a:xfrm>
              <a:off x="3380459" y="3530858"/>
              <a:ext cx="1956781" cy="223200"/>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771543B-3AD7-B2A7-6D4C-08FEDDD7D3B8}"/>
                </a:ext>
              </a:extLst>
            </p:cNvPr>
            <p:cNvCxnSpPr>
              <a:cxnSpLocks/>
            </p:cNvCxnSpPr>
            <p:nvPr/>
          </p:nvCxnSpPr>
          <p:spPr>
            <a:xfrm>
              <a:off x="4167475" y="406694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E77C8DBF-A41C-A7F2-9DC3-2EA33DD34B25}"/>
                </a:ext>
              </a:extLst>
            </p:cNvPr>
            <p:cNvSpPr txBox="1"/>
            <p:nvPr/>
          </p:nvSpPr>
          <p:spPr>
            <a:xfrm>
              <a:off x="4075317" y="3847225"/>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grpSp>
      <p:sp>
        <p:nvSpPr>
          <p:cNvPr id="34" name="正方形/長方形 33">
            <a:extLst>
              <a:ext uri="{FF2B5EF4-FFF2-40B4-BE49-F238E27FC236}">
                <a16:creationId xmlns:a16="http://schemas.microsoft.com/office/drawing/2014/main" id="{619A753F-E62F-0F76-5665-CCCFE20AB3C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31" name="グループ化 30">
            <a:extLst>
              <a:ext uri="{FF2B5EF4-FFF2-40B4-BE49-F238E27FC236}">
                <a16:creationId xmlns:a16="http://schemas.microsoft.com/office/drawing/2014/main" id="{4FFE09C1-916A-AB97-D27A-DFCF30256BA6}"/>
              </a:ext>
            </a:extLst>
          </p:cNvPr>
          <p:cNvGrpSpPr/>
          <p:nvPr/>
        </p:nvGrpSpPr>
        <p:grpSpPr>
          <a:xfrm>
            <a:off x="765598" y="1204814"/>
            <a:ext cx="5184000" cy="288000"/>
            <a:chOff x="156000" y="1879963"/>
            <a:chExt cx="5760000" cy="288000"/>
          </a:xfrm>
        </p:grpSpPr>
        <p:sp>
          <p:nvSpPr>
            <p:cNvPr id="37" name="正方形/長方形 36">
              <a:extLst>
                <a:ext uri="{FF2B5EF4-FFF2-40B4-BE49-F238E27FC236}">
                  <a16:creationId xmlns:a16="http://schemas.microsoft.com/office/drawing/2014/main" id="{81F9A1D6-F707-25FA-A32F-CF21C224EC2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a:solidFill>
                    <a:schemeClr val="tx1"/>
                  </a:solidFill>
                  <a:latin typeface="Meiryo UI" panose="020B0604030504040204" pitchFamily="50" charset="-128"/>
                  <a:ea typeface="Meiryo UI" panose="020B0604030504040204" pitchFamily="50" charset="-128"/>
                </a:rPr>
                <a:t>組織内体制図</a:t>
              </a:r>
            </a:p>
          </p:txBody>
        </p:sp>
        <p:cxnSp>
          <p:nvCxnSpPr>
            <p:cNvPr id="38" name="直線コネクタ 37">
              <a:extLst>
                <a:ext uri="{FF2B5EF4-FFF2-40B4-BE49-F238E27FC236}">
                  <a16:creationId xmlns:a16="http://schemas.microsoft.com/office/drawing/2014/main" id="{53F95053-5FA4-2B4D-50B3-16B7BBA1E7F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16F0D0D9-CB5A-C3F6-D7CB-728F51A72AC1}"/>
              </a:ext>
            </a:extLst>
          </p:cNvPr>
          <p:cNvGrpSpPr/>
          <p:nvPr/>
        </p:nvGrpSpPr>
        <p:grpSpPr>
          <a:xfrm>
            <a:off x="6239438" y="1204814"/>
            <a:ext cx="5184000" cy="288000"/>
            <a:chOff x="156000" y="1879963"/>
            <a:chExt cx="5760000" cy="288000"/>
          </a:xfrm>
        </p:grpSpPr>
        <p:sp>
          <p:nvSpPr>
            <p:cNvPr id="40" name="正方形/長方形 39">
              <a:extLst>
                <a:ext uri="{FF2B5EF4-FFF2-40B4-BE49-F238E27FC236}">
                  <a16:creationId xmlns:a16="http://schemas.microsoft.com/office/drawing/2014/main" id="{3CAC621D-AD81-D91B-E224-DF57950AF43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組織内の役割分担</a:t>
              </a:r>
            </a:p>
          </p:txBody>
        </p:sp>
        <p:cxnSp>
          <p:nvCxnSpPr>
            <p:cNvPr id="41" name="直線コネクタ 40">
              <a:extLst>
                <a:ext uri="{FF2B5EF4-FFF2-40B4-BE49-F238E27FC236}">
                  <a16:creationId xmlns:a16="http://schemas.microsoft.com/office/drawing/2014/main" id="{A9D33402-C729-8B68-39AA-C4BE07D9D68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51">
            <a:extLst>
              <a:ext uri="{FF2B5EF4-FFF2-40B4-BE49-F238E27FC236}">
                <a16:creationId xmlns:a16="http://schemas.microsoft.com/office/drawing/2014/main" id="{0F1D6EFF-383C-9607-EA82-DD68DCAFCB35}"/>
              </a:ext>
            </a:extLst>
          </p:cNvPr>
          <p:cNvSpPr txBox="1"/>
          <p:nvPr/>
        </p:nvSpPr>
        <p:spPr>
          <a:xfrm>
            <a:off x="765595" y="5124777"/>
            <a:ext cx="10657837"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前述の事業戦略・事業計画を進めるための組織内の経営者以下の体制と役割分担を網羅的に記載ください</a:t>
            </a:r>
            <a:br>
              <a:rPr lang="en-US" altLang="ja-JP" sz="1400">
                <a:solidFill>
                  <a:srgbClr val="2E3558"/>
                </a:solidFill>
                <a:latin typeface="+mn-ea"/>
              </a:rPr>
            </a:br>
            <a:r>
              <a:rPr lang="ja-JP" altLang="en-US" sz="1400">
                <a:solidFill>
                  <a:srgbClr val="2E3558"/>
                </a:solidFill>
                <a:latin typeface="+mn-ea"/>
              </a:rPr>
              <a:t>（関与する専任・併任の人員規模の想定も併せて）</a:t>
            </a:r>
          </a:p>
          <a:p>
            <a:pPr marL="371475" indent="-285750">
              <a:buFont typeface="Arial" panose="020B0604020202020204" pitchFamily="34" charset="0"/>
              <a:buChar char="•"/>
            </a:pPr>
            <a:r>
              <a:rPr lang="ja-JP" altLang="en-US" sz="1400">
                <a:solidFill>
                  <a:srgbClr val="2E3558"/>
                </a:solidFill>
                <a:latin typeface="+mn-ea"/>
              </a:rPr>
              <a:t>技術実証を進める上で、各担当部門と連携した実施体制を構築し、体制図に記載ください</a:t>
            </a:r>
          </a:p>
          <a:p>
            <a:pPr marL="371475" indent="-285750">
              <a:buFont typeface="Arial" panose="020B0604020202020204" pitchFamily="34" charset="0"/>
              <a:buChar char="•"/>
            </a:pPr>
            <a:r>
              <a:rPr lang="ja-JP" altLang="en-US" sz="1400">
                <a:solidFill>
                  <a:srgbClr val="2E3558"/>
                </a:solidFill>
                <a:latin typeface="+mn-ea"/>
              </a:rPr>
              <a:t>部門間の連携を図るための具体的な方策（定期的に部長レベルで相互の進捗報告を行う、経営者直轄の専門組織を設置する等）を</a:t>
            </a:r>
            <a:br>
              <a:rPr lang="en-US" altLang="ja-JP" sz="1400">
                <a:solidFill>
                  <a:srgbClr val="2E3558"/>
                </a:solidFill>
                <a:latin typeface="+mn-ea"/>
              </a:rPr>
            </a:br>
            <a:r>
              <a:rPr lang="ja-JP" altLang="en-US" sz="1400">
                <a:solidFill>
                  <a:srgbClr val="2E3558"/>
                </a:solidFill>
                <a:latin typeface="+mn-ea"/>
              </a:rPr>
              <a:t>記載ください</a:t>
            </a:r>
          </a:p>
        </p:txBody>
      </p:sp>
      <p:cxnSp>
        <p:nvCxnSpPr>
          <p:cNvPr id="44" name="直線コネクタ 43">
            <a:extLst>
              <a:ext uri="{FF2B5EF4-FFF2-40B4-BE49-F238E27FC236}">
                <a16:creationId xmlns:a16="http://schemas.microsoft.com/office/drawing/2014/main" id="{5D4F5A08-CFE9-3CCA-CF4E-7B480102D55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199762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54498" y="735211"/>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a:solidFill>
                  <a:schemeClr val="tx1"/>
                </a:solidFill>
                <a:latin typeface="Trebuchet MS" panose="020B0603020202020204" pitchFamily="34" charset="0"/>
                <a:ea typeface="Meiryo UI" panose="020B0604030504040204" pitchFamily="50" charset="-128"/>
              </a:rPr>
              <a:t> 目次</a:t>
            </a:r>
            <a:endParaRPr kumimoji="1" lang="en-US" sz="4000">
              <a:solidFill>
                <a:schemeClr val="tx1"/>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2796737" y="1074174"/>
            <a:ext cx="6598528" cy="426827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0.</a:t>
            </a:r>
            <a:r>
              <a:rPr kumimoji="1" lang="ja-JP" altLang="en-US" sz="1600">
                <a:solidFill>
                  <a:schemeClr val="tx1"/>
                </a:solidFill>
                <a:latin typeface="Meiryo UI" panose="020B0604030504040204" pitchFamily="50" charset="-128"/>
                <a:ea typeface="Meiryo UI" panose="020B0604030504040204" pitchFamily="50" charset="-128"/>
              </a:rPr>
              <a:t> 共同申請者内における各主体の役割分担</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）各主体の役割</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）各主体の概要</a:t>
            </a:r>
            <a:endParaRPr kumimoji="1" lang="en-US" altLang="ja-JP" sz="1200">
              <a:solidFill>
                <a:schemeClr val="tx1"/>
              </a:solidFill>
              <a:latin typeface="Meiryo UI" panose="020B0604030504040204" pitchFamily="50" charset="-128"/>
              <a:ea typeface="Meiryo UI" panose="020B0604030504040204" pitchFamily="50" charset="-128"/>
            </a:endParaRPr>
          </a:p>
          <a:p>
            <a:pPr marL="342900" indent="-342900">
              <a:spcBef>
                <a:spcPts val="600"/>
              </a:spcBef>
              <a:buFont typeface="+mj-lt"/>
              <a:buAutoNum type="arabicPeriod"/>
            </a:pPr>
            <a:r>
              <a:rPr kumimoji="1" lang="ja-JP" altLang="en-US" sz="1600">
                <a:solidFill>
                  <a:schemeClr val="tx1"/>
                </a:solidFill>
                <a:latin typeface="Meiryo UI" panose="020B0604030504040204" pitchFamily="50" charset="-128"/>
                <a:ea typeface="Meiryo UI" panose="020B0604030504040204" pitchFamily="50" charset="-128"/>
              </a:rPr>
              <a:t>事業戦略・事業計画</a:t>
            </a:r>
            <a:endParaRPr lang="en-US" altLang="ja-JP" sz="1600">
              <a:solidFill>
                <a:schemeClr val="tx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）事業の目的及び内容</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）事業実施計画（投資額の内訳）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）事業実施計画（投資計画・投資内訳）</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ja-JP" altLang="en-US"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5</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KPI</a:t>
            </a:r>
            <a:r>
              <a:rPr kumimoji="1" lang="ja-JP" altLang="en-US" sz="1200">
                <a:solidFill>
                  <a:schemeClr val="tx1"/>
                </a:solidFill>
                <a:latin typeface="Meiryo UI" panose="020B0604030504040204" pitchFamily="50" charset="-128"/>
                <a:ea typeface="Meiryo UI" panose="020B0604030504040204" pitchFamily="50" charset="-128"/>
              </a:rPr>
              <a:t>達成に向けた計画　　</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6</a:t>
            </a:r>
            <a:r>
              <a:rPr kumimoji="1" lang="ja-JP" altLang="en-US" sz="1200">
                <a:solidFill>
                  <a:schemeClr val="tx1"/>
                </a:solidFill>
                <a:latin typeface="Meiryo UI" panose="020B0604030504040204" pitchFamily="50" charset="-128"/>
                <a:ea typeface="Meiryo UI" panose="020B0604030504040204" pitchFamily="50" charset="-128"/>
              </a:rPr>
              <a:t>）事業終了後以降の計画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7</a:t>
            </a:r>
            <a:r>
              <a:rPr kumimoji="1" lang="ja-JP" altLang="en-US" sz="1200">
                <a:solidFill>
                  <a:schemeClr val="tx1"/>
                </a:solidFill>
                <a:latin typeface="Meiryo UI" panose="020B0604030504040204" pitchFamily="50" charset="-128"/>
                <a:ea typeface="Meiryo UI" panose="020B0604030504040204" pitchFamily="50" charset="-128"/>
              </a:rPr>
              <a:t>）事業化計画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8</a:t>
            </a:r>
            <a:r>
              <a:rPr kumimoji="1" lang="ja-JP" altLang="en-US" sz="1200">
                <a:solidFill>
                  <a:schemeClr val="tx1"/>
                </a:solidFill>
                <a:latin typeface="Meiryo UI" panose="020B0604030504040204" pitchFamily="50" charset="-128"/>
                <a:ea typeface="Meiryo UI" panose="020B0604030504040204" pitchFamily="50" charset="-128"/>
              </a:rPr>
              <a:t>）想定されるリスク要因と対処方針　　　　</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）経済波及効果</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10</a:t>
            </a:r>
            <a:r>
              <a:rPr kumimoji="1" lang="ja-JP" altLang="en-US" sz="1200">
                <a:solidFill>
                  <a:schemeClr val="tx1"/>
                </a:solidFill>
                <a:latin typeface="Meiryo UI" panose="020B0604030504040204" pitchFamily="50" charset="-128"/>
                <a:ea typeface="Meiryo UI" panose="020B0604030504040204" pitchFamily="50" charset="-128"/>
              </a:rPr>
              <a:t>）市場獲得に向けたルール形成戦略</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11</a:t>
            </a:r>
            <a:r>
              <a:rPr kumimoji="1" lang="ja-JP" altLang="en-US" sz="1200">
                <a:solidFill>
                  <a:schemeClr val="tx1"/>
                </a:solidFill>
                <a:latin typeface="Meiryo UI" panose="020B0604030504040204" pitchFamily="50" charset="-128"/>
                <a:ea typeface="Meiryo UI" panose="020B0604030504040204" pitchFamily="50" charset="-128"/>
              </a:rPr>
              <a:t>）市場環境及び市場成長性</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12</a:t>
            </a:r>
            <a:r>
              <a:rPr kumimoji="1" lang="ja-JP" altLang="en-US" sz="12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3" name="Rectangle 23">
            <a:extLst>
              <a:ext uri="{FF2B5EF4-FFF2-40B4-BE49-F238E27FC236}">
                <a16:creationId xmlns:a16="http://schemas.microsoft.com/office/drawing/2014/main" id="{93FDB642-FC39-C10E-AE73-579A48D26A06}"/>
              </a:ext>
            </a:extLst>
          </p:cNvPr>
          <p:cNvSpPr/>
          <p:nvPr/>
        </p:nvSpPr>
        <p:spPr>
          <a:xfrm>
            <a:off x="7346523" y="1074174"/>
            <a:ext cx="4216827" cy="4114391"/>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2. </a:t>
            </a:r>
            <a:r>
              <a:rPr kumimoji="1" lang="ja-JP" altLang="en-US" sz="1600">
                <a:solidFill>
                  <a:schemeClr val="tx1"/>
                </a:solidFill>
                <a:latin typeface="Meiryo UI" panose="020B0604030504040204" pitchFamily="50" charset="-128"/>
                <a:ea typeface="Meiryo UI" panose="020B0604030504040204" pitchFamily="50" charset="-128"/>
              </a:rPr>
              <a:t>排出削減への貢献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）試運転時の</a:t>
            </a:r>
            <a:r>
              <a:rPr kumimoji="1" lang="en-US" altLang="ja-JP" sz="1200">
                <a:solidFill>
                  <a:schemeClr val="tx1"/>
                </a:solidFill>
                <a:latin typeface="Meiryo UI" panose="020B0604030504040204" pitchFamily="50" charset="-128"/>
                <a:ea typeface="Meiryo UI" panose="020B0604030504040204" pitchFamily="50" charset="-128"/>
              </a:rPr>
              <a:t>SAF</a:t>
            </a:r>
            <a:r>
              <a:rPr kumimoji="1" lang="ja-JP" altLang="en-US" sz="1200">
                <a:solidFill>
                  <a:schemeClr val="tx1"/>
                </a:solidFill>
                <a:latin typeface="Meiryo UI" panose="020B0604030504040204" pitchFamily="50" charset="-128"/>
                <a:ea typeface="Meiryo UI" panose="020B0604030504040204" pitchFamily="50" charset="-128"/>
              </a:rPr>
              <a:t>混焼</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SAF</a:t>
            </a:r>
            <a:r>
              <a:rPr kumimoji="1" lang="ja-JP" altLang="en-US" sz="1200">
                <a:solidFill>
                  <a:schemeClr val="tx1"/>
                </a:solidFill>
                <a:latin typeface="Meiryo UI" panose="020B0604030504040204" pitchFamily="50" charset="-128"/>
                <a:ea typeface="Meiryo UI" panose="020B0604030504040204" pitchFamily="50" charset="-128"/>
              </a:rPr>
              <a:t>普及に資する取組</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GX</a:t>
            </a:r>
            <a:r>
              <a:rPr kumimoji="1" lang="ja-JP" altLang="en-US" sz="1200">
                <a:solidFill>
                  <a:schemeClr val="tx1"/>
                </a:solidFill>
                <a:latin typeface="Meiryo UI" panose="020B0604030504040204" pitchFamily="50" charset="-128"/>
                <a:ea typeface="Meiryo UI" panose="020B0604030504040204" pitchFamily="50" charset="-128"/>
              </a:rPr>
              <a:t>製品・サービスの社会実装への貢献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9875" lvl="3" indent="-269875">
              <a:spcBef>
                <a:spcPts val="600"/>
              </a:spcBef>
              <a:tabLst>
                <a:tab pos="269875" algn="l"/>
              </a:tabLst>
            </a:pPr>
            <a:r>
              <a:rPr kumimoji="1" lang="en-US" altLang="ja-JP" sz="1600">
                <a:solidFill>
                  <a:schemeClr val="tx1"/>
                </a:solidFill>
                <a:latin typeface="Meiryo UI" panose="020B0604030504040204" pitchFamily="50" charset="-128"/>
                <a:ea typeface="Meiryo UI" panose="020B0604030504040204" pitchFamily="50" charset="-128"/>
              </a:rPr>
              <a:t>3. </a:t>
            </a:r>
            <a:r>
              <a:rPr kumimoji="1" lang="ja-JP" altLang="en-US" sz="1600">
                <a:solidFill>
                  <a:schemeClr val="tx1"/>
                </a:solidFill>
                <a:latin typeface="Meiryo UI" panose="020B0604030504040204" pitchFamily="50" charset="-128"/>
                <a:ea typeface="Meiryo UI" panose="020B0604030504040204" pitchFamily="50" charset="-128"/>
              </a:rPr>
              <a:t>民間企業のみでは投資判断が真に困難な</a:t>
            </a:r>
            <a:br>
              <a:rPr kumimoji="1" lang="en-US" altLang="ja-JP" sz="1600">
                <a:solidFill>
                  <a:schemeClr val="tx1"/>
                </a:solidFill>
                <a:latin typeface="Meiryo UI" panose="020B0604030504040204" pitchFamily="50" charset="-128"/>
                <a:ea typeface="Meiryo UI" panose="020B0604030504040204" pitchFamily="50" charset="-128"/>
              </a:rPr>
            </a:br>
            <a:r>
              <a:rPr kumimoji="1" lang="ja-JP" altLang="en-US" sz="1600">
                <a:solidFill>
                  <a:schemeClr val="tx1"/>
                </a:solidFill>
                <a:latin typeface="Meiryo UI" panose="020B0604030504040204" pitchFamily="50" charset="-128"/>
                <a:ea typeface="Meiryo UI" panose="020B0604030504040204" pitchFamily="50" charset="-128"/>
              </a:rPr>
              <a:t>事業への適格性</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1</a:t>
            </a:r>
            <a:r>
              <a:rPr kumimoji="1" lang="zh-TW" altLang="en-US" sz="1200">
                <a:solidFill>
                  <a:schemeClr val="tx1"/>
                </a:solidFill>
                <a:latin typeface="メイリオ" panose="020B0604030504040204" pitchFamily="50" charset="-128"/>
                <a:ea typeface="メイリオ" panose="020B0604030504040204" pitchFamily="50" charset="-128"/>
              </a:rPr>
              <a:t>）</a:t>
            </a:r>
            <a:r>
              <a:rPr lang="ja-JP" altLang="ja-JP" sz="1200">
                <a:solidFill>
                  <a:schemeClr val="tx1"/>
                </a:solidFill>
                <a:latin typeface="メイリオ" panose="020B0604030504040204" pitchFamily="50" charset="-128"/>
                <a:ea typeface="メイリオ" panose="020B0604030504040204" pitchFamily="50" charset="-128"/>
              </a:rPr>
              <a:t>投資判断の困難性</a:t>
            </a:r>
            <a:endParaRPr kumimoji="1" lang="zh-TW" altLang="en-US" sz="1200">
              <a:solidFill>
                <a:schemeClr val="tx1"/>
              </a:solidFill>
              <a:latin typeface="メイリオ" panose="020B0604030504040204" pitchFamily="50" charset="-128"/>
              <a:ea typeface="メイリオ" panose="020B0604030504040204" pitchFamily="50" charset="-128"/>
            </a:endParaRPr>
          </a:p>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4. </a:t>
            </a:r>
            <a:r>
              <a:rPr lang="ja-JP" altLang="en-US" sz="1600">
                <a:solidFill>
                  <a:schemeClr val="tx1"/>
                </a:solidFill>
                <a:latin typeface="Meiryo UI" panose="020B0604030504040204" pitchFamily="50" charset="-128"/>
                <a:ea typeface="Meiryo UI" panose="020B0604030504040204" pitchFamily="50" charset="-128"/>
                <a:cs typeface="Mangal" panose="02040503050203030202" pitchFamily="18" charset="0"/>
              </a:rPr>
              <a:t>経営層のコミット</a:t>
            </a:r>
          </a:p>
          <a:p>
            <a:pPr marL="266700">
              <a:spcBef>
                <a:spcPts val="600"/>
              </a:spcBef>
            </a:pPr>
            <a:r>
              <a:rPr kumimoji="1" lang="ja-JP" altLang="en-US"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a:t>
            </a:r>
            <a:r>
              <a:rPr kumimoji="1" lang="en-US" altLang="ja-JP"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0</a:t>
            </a:r>
            <a:r>
              <a:rPr kumimoji="1" lang="ja-JP" altLang="en-US" sz="1200">
                <a:solidFill>
                  <a:srgbClr val="000000"/>
                </a:solidFill>
                <a:latin typeface="Meiryo UI" panose="020B0604030504040204" pitchFamily="50" charset="-128"/>
                <a:ea typeface="Meiryo UI" panose="020B0604030504040204" pitchFamily="50" charset="-128"/>
                <a:sym typeface="Trebuchet MS" panose="020B0603020202020204" pitchFamily="34" charset="0"/>
              </a:rPr>
              <a:t>）経営者のコミットメント</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）経営者等の事業への関与</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）事業推進体制の確保</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）経営戦略における事業の位置づけ</a:t>
            </a:r>
          </a:p>
          <a:p>
            <a:pPr marL="266700">
              <a:spcBef>
                <a:spcPts val="600"/>
              </a:spcBef>
            </a:pPr>
            <a:endParaRPr kumimoji="1" lang="ja-JP" altLang="en-US"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e4pContent3">
            <a:extLst>
              <a:ext uri="{FF2B5EF4-FFF2-40B4-BE49-F238E27FC236}">
                <a16:creationId xmlns:a16="http://schemas.microsoft.com/office/drawing/2014/main" id="{3D8FEA42-F236-4785-AEA3-877E079652FC}"/>
              </a:ext>
            </a:extLst>
          </p:cNvPr>
          <p:cNvSpPr txBox="1"/>
          <p:nvPr/>
        </p:nvSpPr>
        <p:spPr>
          <a:xfrm>
            <a:off x="6239437" y="1626982"/>
            <a:ext cx="5154787"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事業の進捗状況が、経営者や担当役員・担当管理職等の評価や報酬の一部に反映されるか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経営者等による</a:t>
            </a:r>
            <a:r>
              <a:rPr kumimoji="1" lang="en-US" altLang="ja-JP">
                <a:solidFill>
                  <a:schemeClr val="tx1"/>
                </a:solidFill>
              </a:rPr>
              <a:t>xx</a:t>
            </a:r>
            <a:r>
              <a:rPr kumimoji="1" lang="ja-JP" altLang="en-US">
                <a:solidFill>
                  <a:schemeClr val="tx1"/>
                </a:solidFill>
              </a:rPr>
              <a:t>事業への関与の方針</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2</a:t>
            </a:r>
            <a:r>
              <a:rPr kumimoji="1" lang="ja-JP" altLang="en-US" sz="2000"/>
              <a:t>）経営者等の事業への関与</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65597" y="1632496"/>
            <a:ext cx="5184001" cy="412060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経営者のリーダーシップ</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事業のモニタリング・管理</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経営層が、事業の進め方・内容に対して適切なタイミングで指示を出すか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事業の進捗を判断するにあたり、社内外から幅広い意見を取り入れるか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20" name="ee4pContent3">
            <a:extLst>
              <a:ext uri="{FF2B5EF4-FFF2-40B4-BE49-F238E27FC236}">
                <a16:creationId xmlns:a16="http://schemas.microsoft.com/office/drawing/2014/main" id="{3D8FEA42-F236-4785-AEA3-877E079652FC}"/>
              </a:ext>
            </a:extLst>
          </p:cNvPr>
          <p:cNvSpPr txBox="1"/>
          <p:nvPr/>
        </p:nvSpPr>
        <p:spPr>
          <a:xfrm>
            <a:off x="6257127" y="3111918"/>
            <a:ext cx="5166311" cy="939959"/>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8BC7600-13F7-636E-2A15-7EE1FADF785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3" name="直線コネクタ 2">
            <a:extLst>
              <a:ext uri="{FF2B5EF4-FFF2-40B4-BE49-F238E27FC236}">
                <a16:creationId xmlns:a16="http://schemas.microsoft.com/office/drawing/2014/main" id="{5E6F809D-8EE0-CF35-25F1-2323A3A358C3}"/>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75F189A-5B87-F958-FB78-FEFFB2E39BFF}"/>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228EA51C-C676-67DC-86B8-8C1C7D81E0A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（例１）経営者等による具体的な施策・活動方針</a:t>
              </a:r>
            </a:p>
          </p:txBody>
        </p:sp>
        <p:cxnSp>
          <p:nvCxnSpPr>
            <p:cNvPr id="7" name="直線コネクタ 6">
              <a:extLst>
                <a:ext uri="{FF2B5EF4-FFF2-40B4-BE49-F238E27FC236}">
                  <a16:creationId xmlns:a16="http://schemas.microsoft.com/office/drawing/2014/main" id="{1EBA22B3-FFF0-BAC6-227D-BD03C653A84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568DDEB-FF39-31EE-CA91-16E49883A073}"/>
              </a:ext>
            </a:extLst>
          </p:cNvPr>
          <p:cNvGrpSpPr/>
          <p:nvPr/>
        </p:nvGrpSpPr>
        <p:grpSpPr>
          <a:xfrm>
            <a:off x="6239438" y="1204814"/>
            <a:ext cx="5184000" cy="288000"/>
            <a:chOff x="156000" y="1879963"/>
            <a:chExt cx="5760000" cy="288000"/>
          </a:xfrm>
        </p:grpSpPr>
        <p:sp>
          <p:nvSpPr>
            <p:cNvPr id="9" name="正方形/長方形 8">
              <a:extLst>
                <a:ext uri="{FF2B5EF4-FFF2-40B4-BE49-F238E27FC236}">
                  <a16:creationId xmlns:a16="http://schemas.microsoft.com/office/drawing/2014/main" id="{8B2D766E-B2D0-AE9E-A469-3B81AA592A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（例２）経営者等の評価・報酬への反映</a:t>
              </a:r>
            </a:p>
          </p:txBody>
        </p:sp>
        <p:cxnSp>
          <p:nvCxnSpPr>
            <p:cNvPr id="10" name="直線コネクタ 9">
              <a:extLst>
                <a:ext uri="{FF2B5EF4-FFF2-40B4-BE49-F238E27FC236}">
                  <a16:creationId xmlns:a16="http://schemas.microsoft.com/office/drawing/2014/main" id="{8824468E-F187-585A-FEB3-A7C15C4C1E0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E9B264E-BC08-2DA8-CA41-485A977F9B16}"/>
              </a:ext>
            </a:extLst>
          </p:cNvPr>
          <p:cNvGrpSpPr/>
          <p:nvPr/>
        </p:nvGrpSpPr>
        <p:grpSpPr>
          <a:xfrm>
            <a:off x="6239438" y="2685551"/>
            <a:ext cx="5184000" cy="288000"/>
            <a:chOff x="156000" y="1879963"/>
            <a:chExt cx="5760000" cy="288000"/>
          </a:xfrm>
        </p:grpSpPr>
        <p:sp>
          <p:nvSpPr>
            <p:cNvPr id="12" name="正方形/長方形 11">
              <a:extLst>
                <a:ext uri="{FF2B5EF4-FFF2-40B4-BE49-F238E27FC236}">
                  <a16:creationId xmlns:a16="http://schemas.microsoft.com/office/drawing/2014/main" id="{0976ABA0-22E1-8A2E-2954-8BD32D2BC5F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（例３）事業の継続性確保の取組</a:t>
              </a:r>
            </a:p>
          </p:txBody>
        </p:sp>
        <p:cxnSp>
          <p:nvCxnSpPr>
            <p:cNvPr id="13" name="直線コネクタ 12">
              <a:extLst>
                <a:ext uri="{FF2B5EF4-FFF2-40B4-BE49-F238E27FC236}">
                  <a16:creationId xmlns:a16="http://schemas.microsoft.com/office/drawing/2014/main" id="{EBCF88C8-9AE1-A17F-EC09-9AAE61C8F40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9F51EFEC-A884-A351-6C85-DBE00D1EDCED}"/>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経営者を含めた経営層の事業への関与の程度を</a:t>
            </a:r>
            <a:br>
              <a:rPr lang="en-US" altLang="ja-JP" sz="1600">
                <a:solidFill>
                  <a:srgbClr val="2E3558"/>
                </a:solidFill>
                <a:latin typeface="+mn-ea"/>
              </a:rPr>
            </a:br>
            <a:r>
              <a:rPr lang="ja-JP" altLang="en-US" sz="1600">
                <a:solidFill>
                  <a:srgbClr val="2E3558"/>
                </a:solidFill>
                <a:latin typeface="+mn-ea"/>
              </a:rPr>
              <a:t>示すため、具体的取組内容を記載ください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9565497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909BF67-F948-A872-B4B4-422251FFBCF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3" name="think-cell data - do not delete" hidden="1">
                        <a:extLst>
                          <a:ext uri="{FF2B5EF4-FFF2-40B4-BE49-F238E27FC236}">
                            <a16:creationId xmlns:a16="http://schemas.microsoft.com/office/drawing/2014/main" id="{F909BF67-F948-A872-B4B4-422251FFBCF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機動的に経営資源を投入し、</a:t>
            </a:r>
            <a:r>
              <a:rPr kumimoji="1" lang="en-US" altLang="ja-JP">
                <a:solidFill>
                  <a:schemeClr val="tx1"/>
                </a:solidFill>
              </a:rPr>
              <a:t> MRO</a:t>
            </a:r>
            <a:r>
              <a:rPr kumimoji="1" lang="ja-JP" altLang="en-US">
                <a:solidFill>
                  <a:schemeClr val="tx1"/>
                </a:solidFill>
              </a:rPr>
              <a:t>拠点整備による企業価値向上に繋ぐ体制を整備</a:t>
            </a:r>
            <a:endParaRPr kumimoji="1" lang="en-US" strike="sngStrike">
              <a:solidFill>
                <a:srgbClr val="FF0000"/>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3</a:t>
            </a:r>
            <a:r>
              <a:rPr kumimoji="1" lang="ja-JP" altLang="en-US" sz="2000"/>
              <a:t>）事業推進体制の確保</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22885"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全社事業ポートフォリオにおける本事業への人材・設備・資金</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の投入方針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どのような人材を採用または配置転換により何名程度確保するか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既存・新規の設備・土地をどのように確保・活用するか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国費負担以外で、何に対してどの程度の資金を投じる予定か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lvl="2">
              <a:buSzPct val="100000"/>
            </a:pPr>
            <a:endParaRPr kumimoji="1"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58EB65F-C302-6150-792D-90E386478876}"/>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2" name="ee4pContent3">
            <a:extLst>
              <a:ext uri="{FF2B5EF4-FFF2-40B4-BE49-F238E27FC236}">
                <a16:creationId xmlns:a16="http://schemas.microsoft.com/office/drawing/2014/main" id="{D5B273B9-2371-E83D-4713-70028E884529}"/>
              </a:ext>
            </a:extLst>
          </p:cNvPr>
          <p:cNvSpPr txBox="1"/>
          <p:nvPr/>
        </p:nvSpPr>
        <p:spPr>
          <a:xfrm>
            <a:off x="6257121"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2">
              <a:buSzPct val="100000"/>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機動的な経営資源投入、実施体制の柔軟性確保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6" name="TextBox 51">
            <a:extLst>
              <a:ext uri="{FF2B5EF4-FFF2-40B4-BE49-F238E27FC236}">
                <a16:creationId xmlns:a16="http://schemas.microsoft.com/office/drawing/2014/main" id="{9C3A7BE0-5E04-2501-DA40-D454AF857C0B}"/>
              </a:ext>
            </a:extLst>
          </p:cNvPr>
          <p:cNvSpPr txBox="1">
            <a:spLocks/>
          </p:cNvSpPr>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目標達成に必要な事業推進体制を整備するための</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grpSp>
        <p:nvGrpSpPr>
          <p:cNvPr id="7" name="グループ化 6">
            <a:extLst>
              <a:ext uri="{FF2B5EF4-FFF2-40B4-BE49-F238E27FC236}">
                <a16:creationId xmlns:a16="http://schemas.microsoft.com/office/drawing/2014/main" id="{0507C926-1F87-E12C-63F6-C23FBBD7EB7B}"/>
              </a:ext>
            </a:extLst>
          </p:cNvPr>
          <p:cNvGrpSpPr>
            <a:grpSpLocks/>
          </p:cNvGrpSpPr>
          <p:nvPr/>
        </p:nvGrpSpPr>
        <p:grpSpPr>
          <a:xfrm>
            <a:off x="765597" y="1228313"/>
            <a:ext cx="10657837" cy="288000"/>
            <a:chOff x="156000" y="1879963"/>
            <a:chExt cx="5760000" cy="288000"/>
          </a:xfrm>
        </p:grpSpPr>
        <p:sp>
          <p:nvSpPr>
            <p:cNvPr id="8" name="正方形/長方形 7">
              <a:extLst>
                <a:ext uri="{FF2B5EF4-FFF2-40B4-BE49-F238E27FC236}">
                  <a16:creationId xmlns:a16="http://schemas.microsoft.com/office/drawing/2014/main" id="{F3E2D706-7CFB-A804-ED87-DDCD623108C5}"/>
                </a:ext>
              </a:extLst>
            </p:cNvPr>
            <p:cNvSpPr>
              <a:spLocks/>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例：経営資源の投入方針</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EB7E02E3-398C-DAA0-6FF4-EFE37014345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0" name="直線コネクタ 9">
            <a:extLst>
              <a:ext uri="{FF2B5EF4-FFF2-40B4-BE49-F238E27FC236}">
                <a16:creationId xmlns:a16="http://schemas.microsoft.com/office/drawing/2014/main" id="{76310496-B21E-F270-9911-CEA2339C108A}"/>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14232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経営戦略の中核に</a:t>
            </a:r>
            <a:r>
              <a:rPr kumimoji="1" lang="en-US" altLang="ja-JP">
                <a:solidFill>
                  <a:schemeClr val="tx1"/>
                </a:solidFill>
              </a:rPr>
              <a:t>xx</a:t>
            </a:r>
            <a:r>
              <a:rPr kumimoji="1" lang="ja-JP" altLang="en-US">
                <a:solidFill>
                  <a:schemeClr val="tx1"/>
                </a:solidFill>
              </a:rPr>
              <a:t>事業を位置づけ、企業価値向上とステークホルダーとの対話を推進</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4</a:t>
            </a:r>
            <a:r>
              <a:rPr kumimoji="1" lang="ja-JP" altLang="en-US" sz="2000"/>
              <a:t>）経営戦略における事業の位置づけ</a:t>
            </a:r>
            <a:endParaRPr kumimoji="1" lang="en-US" sz="2000"/>
          </a:p>
        </p:txBody>
      </p:sp>
      <p:sp>
        <p:nvSpPr>
          <p:cNvPr id="60" name="ee4pContent3">
            <a:extLst>
              <a:ext uri="{FF2B5EF4-FFF2-40B4-BE49-F238E27FC236}">
                <a16:creationId xmlns:a16="http://schemas.microsoft.com/office/drawing/2014/main" id="{3D8FEA42-F236-4785-AEA3-877E079652FC}"/>
              </a:ext>
            </a:extLst>
          </p:cNvPr>
          <p:cNvSpPr txBox="1"/>
          <p:nvPr/>
        </p:nvSpPr>
        <p:spPr>
          <a:xfrm>
            <a:off x="6239438" y="1615048"/>
            <a:ext cx="5184000"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中長期的な企業価値向上に関する情報開示</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全社的な経営戦略を示す株主・投資家に</a:t>
            </a:r>
            <a:r>
              <a:rPr lang="ja-JP" altLang="en-US" sz="1400">
                <a:latin typeface="Meiryo UI" panose="020B0604030504040204" pitchFamily="50" charset="-128"/>
                <a:ea typeface="Meiryo UI" panose="020B0604030504040204" pitchFamily="50" charset="-128"/>
              </a:rPr>
              <a:t>統合報告書等において、どのように事業戦略・計画を明示的に位置づけるか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採択された場合、本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の概要や事業の効果（社会的価値等）をリリースや</a:t>
            </a:r>
            <a:r>
              <a:rPr lang="en-US" altLang="ja-JP" sz="1400">
                <a:latin typeface="Meiryo UI" panose="020B0604030504040204" pitchFamily="50" charset="-128"/>
                <a:ea typeface="Meiryo UI" panose="020B0604030504040204" pitchFamily="50" charset="-128"/>
              </a:rPr>
              <a:t>IR</a:t>
            </a:r>
            <a:r>
              <a:rPr lang="ja-JP" altLang="en-US" sz="1400">
                <a:latin typeface="Meiryo UI" panose="020B0604030504040204" pitchFamily="50" charset="-128"/>
                <a:ea typeface="Meiryo UI" panose="020B0604030504040204" pitchFamily="50" charset="-128"/>
              </a:rPr>
              <a:t>等でどのように幅広く継続的に発信するか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lvl="2">
              <a:buSzPct val="100000"/>
            </a:pPr>
            <a:endParaRPr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企業価値向上とステークホルダーとの対話</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事業戦略・計画を経営戦略に位置づけ、どのように持続的な企業価値向上につなげていくか、株主・投資家にどのような財務指標を重視し、目標として位置づけているか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当該財務指標の向上が必要と思われる場合、投資家の期待値を上げ、改善するためにどのような方策をとるのか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marL="447675" indent="-447675">
              <a:buNone/>
              <a:defRPr/>
            </a:pPr>
            <a:endParaRPr kumimoji="1" lang="en-US" altLang="ja-JP" sz="9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3D8FEA42-F236-4785-AEA3-877E079652FC}"/>
              </a:ext>
            </a:extLst>
          </p:cNvPr>
          <p:cNvSpPr txBox="1"/>
          <p:nvPr/>
        </p:nvSpPr>
        <p:spPr>
          <a:xfrm>
            <a:off x="763624" y="1615048"/>
            <a:ext cx="5184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カーボンニュートラルに向けた全社戦略</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108000" lvl="1" indent="0">
              <a:buSzPct val="100000"/>
              <a:buNone/>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経営戦略への位置づけ、事業戦略・事業計画の決議・変更</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2050</a:t>
            </a:r>
            <a:r>
              <a:rPr kumimoji="1" lang="ja-JP" altLang="en-US" sz="1400">
                <a:latin typeface="Meiryo UI" panose="020B0604030504040204" pitchFamily="50" charset="-128"/>
                <a:ea typeface="Meiryo UI" panose="020B0604030504040204" pitchFamily="50" charset="-128"/>
              </a:rPr>
              <a:t>年カーボンニュートラルの実現に向けて、本</a:t>
            </a:r>
            <a:r>
              <a:rPr kumimoji="1" lang="zh-TW" altLang="en-US" sz="1400">
                <a:latin typeface="Meiryo UI" panose="020B0604030504040204" pitchFamily="50" charset="-128"/>
                <a:ea typeface="Meiryo UI" panose="020B0604030504040204" pitchFamily="50" charset="-128"/>
              </a:rPr>
              <a:t>事業</a:t>
            </a:r>
            <a:r>
              <a:rPr kumimoji="1" lang="ja-JP" altLang="en-US" sz="1400">
                <a:latin typeface="Meiryo UI" panose="020B0604030504040204" pitchFamily="50" charset="-128"/>
                <a:ea typeface="Meiryo UI" panose="020B0604030504040204" pitchFamily="50" charset="-128"/>
              </a:rPr>
              <a:t>に関連する事業戦略又は計画を明確に経営戦略に位置づけ、取締役会で意思決定しているか。その内容を社内の関連部署に広く周知するか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事業の進捗状況や課題を取締役会等でモニタリングし、事業環境の変化等に応じて見直しを行うか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上記で決議された事業戦略・計画において、本事業が不可欠な要素として、優先度高く位置づけられるか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lang="en-US" altLang="ja-JP" sz="16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コーポレートガバナンスとの関連付け</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上記の経営戦略や事業戦略・計画が目指す成果を取締役の選任、評価、報酬等に反映させる仕組みがあるか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B3000EC0-1602-9B47-D748-F62CACCC533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4" name="グループ化 3">
            <a:extLst>
              <a:ext uri="{FF2B5EF4-FFF2-40B4-BE49-F238E27FC236}">
                <a16:creationId xmlns:a16="http://schemas.microsoft.com/office/drawing/2014/main" id="{B425B3F6-323B-E752-92E5-1CAF2426A4A5}"/>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CE01136F-18FB-465A-C0BB-9E1CCE4E7E8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（例１）取締役会等コーポレート・ガバナンスとの関係</a:t>
              </a:r>
            </a:p>
          </p:txBody>
        </p:sp>
        <p:cxnSp>
          <p:nvCxnSpPr>
            <p:cNvPr id="8" name="直線コネクタ 7">
              <a:extLst>
                <a:ext uri="{FF2B5EF4-FFF2-40B4-BE49-F238E27FC236}">
                  <a16:creationId xmlns:a16="http://schemas.microsoft.com/office/drawing/2014/main" id="{8D5E4920-165A-7ABD-2585-3F6BC870D51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 name="グループ化 8">
            <a:extLst>
              <a:ext uri="{FF2B5EF4-FFF2-40B4-BE49-F238E27FC236}">
                <a16:creationId xmlns:a16="http://schemas.microsoft.com/office/drawing/2014/main" id="{E22C8A72-9A64-460B-A9A4-223D212E47A5}"/>
              </a:ext>
            </a:extLst>
          </p:cNvPr>
          <p:cNvGrpSpPr/>
          <p:nvPr/>
        </p:nvGrpSpPr>
        <p:grpSpPr>
          <a:xfrm>
            <a:off x="6239438" y="1204814"/>
            <a:ext cx="5184000" cy="288000"/>
            <a:chOff x="156000" y="1879963"/>
            <a:chExt cx="5760000" cy="288000"/>
          </a:xfrm>
        </p:grpSpPr>
        <p:sp>
          <p:nvSpPr>
            <p:cNvPr id="10" name="正方形/長方形 9">
              <a:extLst>
                <a:ext uri="{FF2B5EF4-FFF2-40B4-BE49-F238E27FC236}">
                  <a16:creationId xmlns:a16="http://schemas.microsoft.com/office/drawing/2014/main" id="{ADA4F40A-8ADC-954C-041E-67B4823C125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（例２）ステークホルダーとの対話、情報開示</a:t>
              </a:r>
            </a:p>
          </p:txBody>
        </p:sp>
        <p:cxnSp>
          <p:nvCxnSpPr>
            <p:cNvPr id="11" name="直線コネクタ 10">
              <a:extLst>
                <a:ext uri="{FF2B5EF4-FFF2-40B4-BE49-F238E27FC236}">
                  <a16:creationId xmlns:a16="http://schemas.microsoft.com/office/drawing/2014/main" id="{512324EC-DA17-FC8F-2790-60F636E051C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8C74B625-FB75-16A9-4E79-0A811A4F475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51">
            <a:extLst>
              <a:ext uri="{FF2B5EF4-FFF2-40B4-BE49-F238E27FC236}">
                <a16:creationId xmlns:a16="http://schemas.microsoft.com/office/drawing/2014/main" id="{B028A6AC-4053-835A-9AB9-2EEC2FB889D3}"/>
              </a:ext>
            </a:extLst>
          </p:cNvPr>
          <p:cNvSpPr txBox="1"/>
          <p:nvPr/>
        </p:nvSpPr>
        <p:spPr>
          <a:xfrm>
            <a:off x="6118477" y="5279896"/>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事業の経営課題としての優先度と</a:t>
            </a:r>
            <a:br>
              <a:rPr lang="en-US" altLang="ja-JP" sz="1600">
                <a:solidFill>
                  <a:srgbClr val="2E3558"/>
                </a:solidFill>
                <a:latin typeface="+mn-ea"/>
              </a:rPr>
            </a:br>
            <a:r>
              <a:rPr lang="ja-JP" altLang="en-US" sz="1600">
                <a:solidFill>
                  <a:srgbClr val="2E3558"/>
                </a:solidFill>
                <a:latin typeface="+mn-ea"/>
              </a:rPr>
              <a:t>中長期的な企業価値向上に向けた取組を示すため、</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spTree>
    <p:extLst>
      <p:ext uri="{BB962C8B-B14F-4D97-AF65-F5344CB8AC3E}">
        <p14:creationId xmlns:p14="http://schemas.microsoft.com/office/powerpoint/2010/main" val="308343368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514759" y="0"/>
            <a:ext cx="11162480" cy="78123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2400">
                <a:solidFill>
                  <a:schemeClr val="tx1"/>
                </a:solidFill>
                <a:latin typeface="Trebuchet MS" panose="020B0603020202020204" pitchFamily="34" charset="0"/>
                <a:ea typeface="Meiryo UI" panose="020B0604030504040204" pitchFamily="50" charset="-128"/>
              </a:rPr>
              <a:t>（参考）審査項目と実施計画内の各項目との関係性</a:t>
            </a:r>
            <a:endParaRPr kumimoji="1" lang="en-US" sz="2400">
              <a:solidFill>
                <a:schemeClr val="tx1"/>
              </a:solidFill>
              <a:latin typeface="Trebuchet MS" panose="020B0603020202020204" pitchFamily="34" charset="0"/>
              <a:ea typeface="Meiryo UI" panose="020B0604030504040204" pitchFamily="50" charset="-128"/>
            </a:endParaRPr>
          </a:p>
        </p:txBody>
      </p:sp>
      <p:graphicFrame>
        <p:nvGraphicFramePr>
          <p:cNvPr id="2" name="表 1">
            <a:extLst>
              <a:ext uri="{FF2B5EF4-FFF2-40B4-BE49-F238E27FC236}">
                <a16:creationId xmlns:a16="http://schemas.microsoft.com/office/drawing/2014/main" id="{F8F073E3-E280-6F98-4156-782AFA3D277E}"/>
              </a:ext>
            </a:extLst>
          </p:cNvPr>
          <p:cNvGraphicFramePr>
            <a:graphicFrameLocks noGrp="1"/>
          </p:cNvGraphicFramePr>
          <p:nvPr>
            <p:extLst>
              <p:ext uri="{D42A27DB-BD31-4B8C-83A1-F6EECF244321}">
                <p14:modId xmlns:p14="http://schemas.microsoft.com/office/powerpoint/2010/main" val="3784032008"/>
              </p:ext>
            </p:extLst>
          </p:nvPr>
        </p:nvGraphicFramePr>
        <p:xfrm>
          <a:off x="628650" y="1285881"/>
          <a:ext cx="10934700" cy="4806247"/>
        </p:xfrm>
        <a:graphic>
          <a:graphicData uri="http://schemas.openxmlformats.org/drawingml/2006/table">
            <a:tbl>
              <a:tblPr firstRow="1" bandRow="1">
                <a:tableStyleId>{F5AB1C69-6EDB-4FF4-983F-18BD219EF322}</a:tableStyleId>
              </a:tblPr>
              <a:tblGrid>
                <a:gridCol w="4023659">
                  <a:extLst>
                    <a:ext uri="{9D8B030D-6E8A-4147-A177-3AD203B41FA5}">
                      <a16:colId xmlns:a16="http://schemas.microsoft.com/office/drawing/2014/main" val="2723361595"/>
                    </a:ext>
                  </a:extLst>
                </a:gridCol>
                <a:gridCol w="6911041">
                  <a:extLst>
                    <a:ext uri="{9D8B030D-6E8A-4147-A177-3AD203B41FA5}">
                      <a16:colId xmlns:a16="http://schemas.microsoft.com/office/drawing/2014/main" val="573315846"/>
                    </a:ext>
                  </a:extLst>
                </a:gridCol>
              </a:tblGrid>
              <a:tr h="0">
                <a:tc>
                  <a:txBody>
                    <a:bodyPr/>
                    <a:lstStyle/>
                    <a:p>
                      <a:pPr algn="ctr"/>
                      <a:r>
                        <a:rPr kumimoji="1" lang="ja-JP" altLang="en-US" sz="900">
                          <a:latin typeface="Meiryo UI" panose="020B0604030504040204" pitchFamily="50" charset="-128"/>
                          <a:ea typeface="Meiryo UI" panose="020B0604030504040204" pitchFamily="50" charset="-128"/>
                        </a:rPr>
                        <a:t>審査項目</a:t>
                      </a:r>
                    </a:p>
                  </a:txBody>
                  <a:tcPr marL="36000" marR="36000" marT="14400" marB="10800" anchor="ctr"/>
                </a:tc>
                <a:tc>
                  <a:txBody>
                    <a:bodyPr/>
                    <a:lstStyle/>
                    <a:p>
                      <a:pPr algn="ctr"/>
                      <a:r>
                        <a:rPr kumimoji="1" lang="ja-JP" altLang="en-US" sz="900">
                          <a:latin typeface="Meiryo UI" panose="020B0604030504040204" pitchFamily="50" charset="-128"/>
                          <a:ea typeface="Meiryo UI" panose="020B0604030504040204" pitchFamily="50" charset="-128"/>
                        </a:rPr>
                        <a:t>間接補助事業の実施計画内の該当項目</a:t>
                      </a:r>
                    </a:p>
                  </a:txBody>
                  <a:tcPr marL="36000" marR="36000" marT="14400" marB="10800" anchor="ctr"/>
                </a:tc>
                <a:extLst>
                  <a:ext uri="{0D108BD9-81ED-4DB2-BD59-A6C34878D82A}">
                    <a16:rowId xmlns:a16="http://schemas.microsoft.com/office/drawing/2014/main" val="4131737282"/>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①基本的事項の審査</a:t>
                      </a:r>
                    </a:p>
                  </a:txBody>
                  <a:tcPr marL="36000" marR="36000" marT="14400" marB="10800" anchor="ct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81728465"/>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ア．基本的要件（必須項目）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毎年度の事業費・補助金交付希望額、</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KPI</a:t>
                      </a:r>
                      <a:r>
                        <a:rPr kumimoji="1" lang="ja-JP" altLang="en-US" sz="900">
                          <a:solidFill>
                            <a:schemeClr val="tx1"/>
                          </a:solidFill>
                          <a:latin typeface="Meiryo UI" panose="020B0604030504040204" pitchFamily="50" charset="-128"/>
                          <a:ea typeface="Meiryo UI" panose="020B0604030504040204" pitchFamily="50" charset="-128"/>
                        </a:rPr>
                        <a:t>達成に向けた計画、（</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）事業終了後以降の計画　　</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）試運転時の</a:t>
                      </a:r>
                      <a:r>
                        <a:rPr kumimoji="1" lang="en-US" altLang="ja-JP" sz="900">
                          <a:solidFill>
                            <a:schemeClr val="tx1"/>
                          </a:solidFill>
                          <a:latin typeface="Meiryo UI" panose="020B0604030504040204" pitchFamily="50" charset="-128"/>
                          <a:ea typeface="Meiryo UI" panose="020B0604030504040204" pitchFamily="50" charset="-128"/>
                        </a:rPr>
                        <a:t>SAF</a:t>
                      </a:r>
                      <a:r>
                        <a:rPr kumimoji="1" lang="ja-JP" altLang="en-US" sz="900">
                          <a:solidFill>
                            <a:schemeClr val="tx1"/>
                          </a:solidFill>
                          <a:latin typeface="Meiryo UI" panose="020B0604030504040204" pitchFamily="50" charset="-128"/>
                          <a:ea typeface="Meiryo UI" panose="020B0604030504040204" pitchFamily="50" charset="-128"/>
                        </a:rPr>
                        <a:t>混焼、（</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SAF</a:t>
                      </a:r>
                      <a:r>
                        <a:rPr kumimoji="1" lang="ja-JP" altLang="en-US" sz="900">
                          <a:solidFill>
                            <a:schemeClr val="tx1"/>
                          </a:solidFill>
                          <a:latin typeface="Meiryo UI" panose="020B0604030504040204" pitchFamily="50" charset="-128"/>
                          <a:ea typeface="Meiryo UI" panose="020B0604030504040204" pitchFamily="50" charset="-128"/>
                        </a:rPr>
                        <a:t>普及に資する取組</a:t>
                      </a: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様式第１・第２、様式第３別添１</a:t>
                      </a:r>
                    </a:p>
                  </a:txBody>
                  <a:tcPr marL="36000" marR="36000" marT="14400" marB="10800" anchor="ctr"/>
                </a:tc>
                <a:extLst>
                  <a:ext uri="{0D108BD9-81ED-4DB2-BD59-A6C34878D82A}">
                    <a16:rowId xmlns:a16="http://schemas.microsoft.com/office/drawing/2014/main" val="15387353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イ．適格性（必須項目）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なし（様式第１・第２・第４、様式第３別添１）</a:t>
                      </a:r>
                    </a:p>
                  </a:txBody>
                  <a:tcPr marL="36000" marR="36000" marT="14400" marB="10800" anchor="ctr"/>
                </a:tc>
                <a:extLst>
                  <a:ext uri="{0D108BD9-81ED-4DB2-BD59-A6C34878D82A}">
                    <a16:rowId xmlns:a16="http://schemas.microsoft.com/office/drawing/2014/main" val="4178864527"/>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ウ．間接補助事業の実施体制（必須項目）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０</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）各主体の役割、（</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）各主体の概要</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289874663"/>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エ．経営層のコミット（必須項目）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経営層のコミット</a:t>
                      </a:r>
                    </a:p>
                  </a:txBody>
                  <a:tcPr marL="36000" marR="36000" marT="14400" marB="10800" anchor="ctr"/>
                </a:tc>
                <a:extLst>
                  <a:ext uri="{0D108BD9-81ED-4DB2-BD59-A6C34878D82A}">
                    <a16:rowId xmlns:a16="http://schemas.microsoft.com/office/drawing/2014/main" val="3767391948"/>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オ．財務の健全性（必須項目）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なし（様式第２）</a:t>
                      </a:r>
                    </a:p>
                  </a:txBody>
                  <a:tcPr marL="36000" marR="36000" marT="14400" marB="10800" anchor="ctr"/>
                </a:tc>
                <a:extLst>
                  <a:ext uri="{0D108BD9-81ED-4DB2-BD59-A6C34878D82A}">
                    <a16:rowId xmlns:a16="http://schemas.microsoft.com/office/drawing/2014/main" val="2728103852"/>
                  </a:ext>
                </a:extLst>
              </a:tr>
              <a:tr h="3293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カ．間接補助事業の実現性（必須項目）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7</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様式第３別添１・２</a:t>
                      </a:r>
                    </a:p>
                  </a:txBody>
                  <a:tcPr marL="36000" marR="36000" marT="14400" marB="10800" anchor="ctr"/>
                </a:tc>
                <a:extLst>
                  <a:ext uri="{0D108BD9-81ED-4DB2-BD59-A6C34878D82A}">
                    <a16:rowId xmlns:a16="http://schemas.microsoft.com/office/drawing/2014/main" val="301601631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キ．間接補助事業のリスク対応（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8</a:t>
                      </a:r>
                      <a:r>
                        <a:rPr kumimoji="1" lang="ja-JP" altLang="en-US" sz="900">
                          <a:solidFill>
                            <a:schemeClr val="tx1"/>
                          </a:solidFill>
                          <a:latin typeface="Meiryo UI" panose="020B0604030504040204" pitchFamily="50" charset="-128"/>
                          <a:ea typeface="Meiryo UI" panose="020B0604030504040204" pitchFamily="50" charset="-128"/>
                        </a:rPr>
                        <a:t>）想定されるリスク要因と対処方針　</a:t>
                      </a:r>
                    </a:p>
                  </a:txBody>
                  <a:tcPr marL="36000" marR="36000" marT="14400" marB="10800" anchor="ctr"/>
                </a:tc>
                <a:extLst>
                  <a:ext uri="{0D108BD9-81ED-4DB2-BD59-A6C34878D82A}">
                    <a16:rowId xmlns:a16="http://schemas.microsoft.com/office/drawing/2014/main" val="40998959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②産業競争力強化</a:t>
                      </a:r>
                      <a:r>
                        <a:rPr lang="ja-JP" altLang="en-US" sz="900" b="1" i="0" u="none" strike="noStrike">
                          <a:solidFill>
                            <a:schemeClr val="tx1"/>
                          </a:solidFill>
                          <a:effectLst/>
                          <a:latin typeface="Meiryo UI" panose="020B0604030504040204" pitchFamily="50" charset="-128"/>
                          <a:ea typeface="Meiryo UI" panose="020B0604030504040204" pitchFamily="50" charset="-128"/>
                        </a:rPr>
                        <a:t>・経済成長</a:t>
                      </a:r>
                      <a:r>
                        <a:rPr lang="ja-JP" sz="900" b="1" i="0" u="none" strike="noStrike">
                          <a:solidFill>
                            <a:schemeClr val="tx1"/>
                          </a:solidFill>
                          <a:effectLst/>
                          <a:latin typeface="Meiryo UI" panose="020B0604030504040204" pitchFamily="50" charset="-128"/>
                          <a:ea typeface="Meiryo UI" panose="020B0604030504040204" pitchFamily="50" charset="-128"/>
                        </a:rPr>
                        <a:t>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02246345"/>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ア．自社成長性のコミット（必須項目）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7</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様式第３別添２</a:t>
                      </a:r>
                    </a:p>
                  </a:txBody>
                  <a:tcPr marL="36000" marR="36000" marT="14400" marB="10800" anchor="ctr"/>
                </a:tc>
                <a:extLst>
                  <a:ext uri="{0D108BD9-81ED-4DB2-BD59-A6C34878D82A}">
                    <a16:rowId xmlns:a16="http://schemas.microsoft.com/office/drawing/2014/main" val="1362580842"/>
                  </a:ext>
                </a:extLst>
              </a:tr>
              <a:tr h="192405">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イ．間接補助事業による</a:t>
                      </a:r>
                      <a:r>
                        <a:rPr lang="ja-JP" altLang="en-US" sz="900" b="0" i="0" u="none" strike="noStrike">
                          <a:solidFill>
                            <a:schemeClr val="tx1"/>
                          </a:solidFill>
                          <a:effectLst/>
                          <a:latin typeface="Meiryo UI" panose="020B0604030504040204" pitchFamily="50" charset="-128"/>
                          <a:ea typeface="Meiryo UI" panose="020B0604030504040204" pitchFamily="50" charset="-128"/>
                        </a:rPr>
                        <a:t>経済波及</a:t>
                      </a:r>
                      <a:r>
                        <a:rPr lang="ja-JP" sz="900" b="0" i="0" u="none" strike="noStrike">
                          <a:solidFill>
                            <a:schemeClr val="tx1"/>
                          </a:solidFill>
                          <a:effectLst/>
                          <a:latin typeface="Meiryo UI" panose="020B0604030504040204" pitchFamily="50" charset="-128"/>
                          <a:ea typeface="Meiryo UI" panose="020B0604030504040204" pitchFamily="50" charset="-128"/>
                        </a:rPr>
                        <a:t>効果</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kern="1200">
                          <a:solidFill>
                            <a:schemeClr val="tx1"/>
                          </a:solidFill>
                          <a:latin typeface="Meiryo UI" panose="020B0604030504040204" pitchFamily="50" charset="-128"/>
                          <a:ea typeface="Meiryo UI" panose="020B0604030504040204" pitchFamily="50" charset="-128"/>
                          <a:cs typeface="+mn-cs"/>
                        </a:rPr>
                        <a:t>１</a:t>
                      </a:r>
                      <a:r>
                        <a:rPr kumimoji="1" lang="en-US" altLang="ja-JP" sz="900" kern="1200">
                          <a:solidFill>
                            <a:schemeClr val="tx1"/>
                          </a:solidFill>
                          <a:latin typeface="Meiryo UI" panose="020B0604030504040204" pitchFamily="50" charset="-128"/>
                          <a:ea typeface="Meiryo UI" panose="020B0604030504040204" pitchFamily="50" charset="-128"/>
                          <a:cs typeface="+mn-cs"/>
                        </a:rPr>
                        <a:t>.</a:t>
                      </a:r>
                      <a:r>
                        <a:rPr kumimoji="1" lang="zh-TW"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zh-TW" sz="900" kern="1200">
                          <a:solidFill>
                            <a:schemeClr val="tx1"/>
                          </a:solidFill>
                          <a:latin typeface="Meiryo UI" panose="020B0604030504040204" pitchFamily="50" charset="-128"/>
                          <a:ea typeface="Meiryo UI" panose="020B0604030504040204" pitchFamily="50" charset="-128"/>
                          <a:cs typeface="+mn-cs"/>
                        </a:rPr>
                        <a:t>9</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経済波及</a:t>
                      </a:r>
                      <a:r>
                        <a:rPr kumimoji="1" lang="zh-TW" altLang="en-US" sz="900">
                          <a:solidFill>
                            <a:schemeClr val="tx1"/>
                          </a:solidFill>
                          <a:latin typeface="Meiryo UI" panose="020B0604030504040204" pitchFamily="50" charset="-128"/>
                          <a:ea typeface="Meiryo UI" panose="020B0604030504040204" pitchFamily="50" charset="-128"/>
                        </a:rPr>
                        <a:t>効果</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617783334"/>
                  </a:ext>
                </a:extLst>
              </a:tr>
              <a:tr h="21437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市場獲得に向けたルール形成戦略（加点項目）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10</a:t>
                      </a:r>
                      <a:r>
                        <a:rPr kumimoji="1" lang="ja-JP" altLang="en-US" sz="900">
                          <a:solidFill>
                            <a:schemeClr val="tx1"/>
                          </a:solidFill>
                          <a:latin typeface="Meiryo UI" panose="020B0604030504040204" pitchFamily="50" charset="-128"/>
                          <a:ea typeface="Meiryo UI" panose="020B0604030504040204" pitchFamily="50" charset="-128"/>
                        </a:rPr>
                        <a:t>）市場獲得に向けたルール形成戦略、（</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）市場環境及び市場成長性</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495053463"/>
                  </a:ext>
                </a:extLst>
              </a:tr>
              <a:tr h="225271">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エ</a:t>
                      </a:r>
                      <a:r>
                        <a:rPr lang="ja-JP" sz="900" b="0" i="0" u="none" strike="noStrike">
                          <a:solidFill>
                            <a:schemeClr val="tx1"/>
                          </a:solidFill>
                          <a:effectLst/>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）事業実施計画（投資額の内訳）、（</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）事業実施計画（投資計画・投資内訳）、（</a:t>
                      </a:r>
                      <a:r>
                        <a:rPr kumimoji="1" lang="en-US" altLang="ja-JP" sz="900">
                          <a:solidFill>
                            <a:schemeClr val="tx1"/>
                          </a:solidFill>
                          <a:latin typeface="Meiryo UI" panose="020B0604030504040204" pitchFamily="50" charset="-128"/>
                          <a:ea typeface="Meiryo UI" panose="020B0604030504040204" pitchFamily="50" charset="-128"/>
                        </a:rPr>
                        <a:t>7</a:t>
                      </a:r>
                      <a:r>
                        <a:rPr kumimoji="1" lang="ja-JP" altLang="en-US" sz="900">
                          <a:solidFill>
                            <a:schemeClr val="tx1"/>
                          </a:solidFill>
                          <a:latin typeface="Meiryo UI" panose="020B0604030504040204" pitchFamily="50" charset="-128"/>
                          <a:ea typeface="Meiryo UI" panose="020B0604030504040204" pitchFamily="50" charset="-128"/>
                        </a:rPr>
                        <a:t>）事業化計画、</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620293601"/>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③排出削減への貢献に関する審査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7305114"/>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ア．間接補助事業による</a:t>
                      </a:r>
                      <a:r>
                        <a:rPr lang="en-US" altLang="ja-JP" sz="900" b="0" i="0" u="none" strike="noStrike">
                          <a:solidFill>
                            <a:schemeClr val="tx1"/>
                          </a:solidFill>
                          <a:effectLst/>
                          <a:latin typeface="Meiryo UI" panose="020B0604030504040204" pitchFamily="50" charset="-128"/>
                          <a:ea typeface="Meiryo UI" panose="020B0604030504040204" pitchFamily="50" charset="-128"/>
                        </a:rPr>
                        <a:t>CO</a:t>
                      </a:r>
                      <a:r>
                        <a:rPr lang="ja-JP" altLang="en-US" sz="900" b="0" i="0" u="none" strike="noStrike">
                          <a:solidFill>
                            <a:schemeClr val="tx1"/>
                          </a:solidFill>
                          <a:effectLst/>
                          <a:latin typeface="Meiryo UI" panose="020B0604030504040204" pitchFamily="50" charset="-128"/>
                          <a:ea typeface="Meiryo UI" panose="020B0604030504040204" pitchFamily="50" charset="-128"/>
                        </a:rPr>
                        <a:t>₂</a:t>
                      </a:r>
                      <a:r>
                        <a:rPr lang="ja-JP" sz="900" b="0" i="0" u="none" strike="noStrike">
                          <a:solidFill>
                            <a:schemeClr val="tx1"/>
                          </a:solidFill>
                          <a:effectLst/>
                          <a:latin typeface="Meiryo UI" panose="020B0604030504040204" pitchFamily="50" charset="-128"/>
                          <a:ea typeface="Meiryo UI" panose="020B0604030504040204" pitchFamily="50" charset="-128"/>
                        </a:rPr>
                        <a:t>排出削減効果（必須項目）</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zh-TW"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zh-TW"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1</a:t>
                      </a:r>
                      <a:r>
                        <a:rPr kumimoji="1" lang="zh-TW"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₂排出削減効果、（２）</a:t>
                      </a:r>
                      <a:r>
                        <a:rPr kumimoji="1" lang="ja-JP" altLang="en-US" sz="900">
                          <a:solidFill>
                            <a:schemeClr val="tx1"/>
                          </a:solidFill>
                          <a:latin typeface="Meiryo UI" panose="020B0604030504040204" pitchFamily="50" charset="-128"/>
                          <a:ea typeface="Meiryo UI" panose="020B0604030504040204" pitchFamily="50" charset="-128"/>
                        </a:rPr>
                        <a:t>試運転時の</a:t>
                      </a:r>
                      <a:r>
                        <a:rPr kumimoji="1" lang="en-US" altLang="ja-JP" sz="900">
                          <a:solidFill>
                            <a:schemeClr val="tx1"/>
                          </a:solidFill>
                          <a:latin typeface="Meiryo UI" panose="020B0604030504040204" pitchFamily="50" charset="-128"/>
                          <a:ea typeface="Meiryo UI" panose="020B0604030504040204" pitchFamily="50" charset="-128"/>
                        </a:rPr>
                        <a:t>SAF</a:t>
                      </a:r>
                      <a:r>
                        <a:rPr kumimoji="1" lang="ja-JP" altLang="en-US" sz="900">
                          <a:solidFill>
                            <a:schemeClr val="tx1"/>
                          </a:solidFill>
                          <a:latin typeface="Meiryo UI" panose="020B0604030504040204" pitchFamily="50" charset="-128"/>
                          <a:ea typeface="Meiryo UI" panose="020B0604030504040204" pitchFamily="50" charset="-128"/>
                        </a:rPr>
                        <a:t>混焼、（３）</a:t>
                      </a:r>
                      <a:r>
                        <a:rPr kumimoji="1" lang="en-US" altLang="ja-JP" sz="900">
                          <a:solidFill>
                            <a:schemeClr val="tx1"/>
                          </a:solidFill>
                          <a:latin typeface="Meiryo UI" panose="020B0604030504040204" pitchFamily="50" charset="-128"/>
                          <a:ea typeface="Meiryo UI" panose="020B0604030504040204" pitchFamily="50" charset="-128"/>
                        </a:rPr>
                        <a:t>SAF</a:t>
                      </a:r>
                      <a:r>
                        <a:rPr kumimoji="1" lang="ja-JP" altLang="en-US" sz="900">
                          <a:solidFill>
                            <a:schemeClr val="tx1"/>
                          </a:solidFill>
                          <a:latin typeface="Meiryo UI" panose="020B0604030504040204" pitchFamily="50" charset="-128"/>
                          <a:ea typeface="Meiryo UI" panose="020B0604030504040204" pitchFamily="50" charset="-128"/>
                        </a:rPr>
                        <a:t>普及に資する取組</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45810511"/>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イ</a:t>
                      </a:r>
                      <a:r>
                        <a:rPr lang="en-US"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GX</a:t>
                      </a:r>
                      <a:r>
                        <a:rPr lang="ja-JP" altLang="en-US" sz="900" b="0" i="0" u="none" strike="noStrike">
                          <a:solidFill>
                            <a:schemeClr val="tx1"/>
                          </a:solidFill>
                          <a:effectLst/>
                          <a:latin typeface="Meiryo UI" panose="020B0604030504040204" pitchFamily="50" charset="-128"/>
                          <a:ea typeface="Meiryo UI" panose="020B0604030504040204" pitchFamily="50" charset="-128"/>
                        </a:rPr>
                        <a:t>製品・サービスの社会実装への貢献（加点項目）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GX</a:t>
                      </a:r>
                      <a:r>
                        <a:rPr kumimoji="1" lang="ja-JP" altLang="en-US" sz="900">
                          <a:solidFill>
                            <a:schemeClr val="tx1"/>
                          </a:solidFill>
                          <a:latin typeface="Meiryo UI" panose="020B0604030504040204" pitchFamily="50" charset="-128"/>
                          <a:ea typeface="Meiryo UI" panose="020B0604030504040204" pitchFamily="50" charset="-128"/>
                        </a:rPr>
                        <a:t>製品・サービスの社会実装への貢献</a:t>
                      </a:r>
                      <a:endParaRPr kumimoji="1" lang="en-US" altLang="ja-JP" sz="105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982094133"/>
                  </a:ext>
                </a:extLst>
              </a:tr>
              <a:tr h="121237">
                <a:tc>
                  <a:txBody>
                    <a:bodyPr/>
                    <a:lstStyle/>
                    <a:p>
                      <a:pPr algn="just" fontAlgn="ctr"/>
                      <a:r>
                        <a:rPr lang="en-US" sz="900" b="1" i="0" u="none" strike="noStrike">
                          <a:solidFill>
                            <a:schemeClr val="tx1"/>
                          </a:solidFill>
                          <a:effectLst/>
                          <a:latin typeface="Meiryo UI" panose="020B0604030504040204" pitchFamily="50" charset="-128"/>
                          <a:ea typeface="Meiryo UI" panose="020B0604030504040204" pitchFamily="50" charset="-128"/>
                        </a:rPr>
                        <a:t>④</a:t>
                      </a:r>
                      <a:r>
                        <a:rPr lang="en-US" sz="900" b="1" i="0" u="none" strike="noStrike" err="1">
                          <a:solidFill>
                            <a:schemeClr val="tx1"/>
                          </a:solidFill>
                          <a:effectLst/>
                          <a:latin typeface="Meiryo UI" panose="020B0604030504040204" pitchFamily="50" charset="-128"/>
                          <a:ea typeface="Meiryo UI" panose="020B0604030504040204" pitchFamily="50" charset="-128"/>
                        </a:rPr>
                        <a:t>民間企業のみでは投資判断が真に困難な事業であることに関する審査</a:t>
                      </a:r>
                      <a:endParaRPr lang="ja-JP" sz="900" b="1"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3724471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ja-JP" sz="900">
                          <a:solidFill>
                            <a:schemeClr val="tx1"/>
                          </a:solidFill>
                          <a:latin typeface="メイリオ" panose="020B0604030504040204" pitchFamily="50" charset="-128"/>
                          <a:ea typeface="メイリオ" panose="020B0604030504040204" pitchFamily="50" charset="-128"/>
                        </a:rPr>
                        <a:t>投資判断の困難性</a:t>
                      </a:r>
                      <a:r>
                        <a:rPr lang="ja-JP" sz="900" b="0" i="0" u="none" strike="noStrike">
                          <a:solidFill>
                            <a:schemeClr val="tx1"/>
                          </a:solidFill>
                          <a:effectLst/>
                          <a:latin typeface="Meiryo UI" panose="020B0604030504040204" pitchFamily="50" charset="-128"/>
                          <a:ea typeface="Meiryo UI" panose="020B0604030504040204" pitchFamily="50" charset="-128"/>
                        </a:rPr>
                        <a:t>（必須項目）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a:t>
                      </a:r>
                      <a:r>
                        <a:rPr lang="ja-JP" altLang="ja-JP" sz="900">
                          <a:solidFill>
                            <a:schemeClr val="tx1"/>
                          </a:solidFill>
                          <a:latin typeface="メイリオ" panose="020B0604030504040204" pitchFamily="50" charset="-128"/>
                          <a:ea typeface="メイリオ" panose="020B0604030504040204" pitchFamily="50" charset="-128"/>
                        </a:rPr>
                        <a:t>投資判断の困難性</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48709288"/>
                  </a:ext>
                </a:extLst>
              </a:tr>
              <a:tr h="121237">
                <a:tc>
                  <a:txBody>
                    <a:bodyPr/>
                    <a:lstStyle/>
                    <a:p>
                      <a:pPr algn="just" fontAlgn="ctr"/>
                      <a:r>
                        <a:rPr lang="ja-JP" sz="900" b="1" i="0" u="none" strike="noStrike">
                          <a:solidFill>
                            <a:schemeClr val="tx1"/>
                          </a:solidFill>
                          <a:effectLst/>
                          <a:latin typeface="Meiryo UI" panose="020B0604030504040204" pitchFamily="50" charset="-128"/>
                          <a:ea typeface="Meiryo UI" panose="020B0604030504040204" pitchFamily="50" charset="-128"/>
                        </a:rPr>
                        <a:t>⑤人材確保に向けた取組に関する審査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56709259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国内の人的投資拡大につながる</a:t>
                      </a:r>
                      <a:r>
                        <a:rPr lang="ja-JP" sz="900" b="0" i="0" u="none" strike="noStrike">
                          <a:solidFill>
                            <a:schemeClr val="tx1"/>
                          </a:solidFill>
                          <a:effectLst/>
                          <a:latin typeface="Meiryo UI" panose="020B0604030504040204" pitchFamily="50" charset="-128"/>
                          <a:ea typeface="Meiryo UI" panose="020B0604030504040204" pitchFamily="50" charset="-128"/>
                        </a:rPr>
                        <a:t>取組（必須項目）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479337005"/>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イ．従業員の賃金引上げ計画の表明（加点項目）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3879165536"/>
                  </a:ext>
                </a:extLst>
              </a:tr>
              <a:tr h="121237">
                <a:tc>
                  <a:txBody>
                    <a:bodyPr/>
                    <a:lstStyle/>
                    <a:p>
                      <a:pPr algn="just"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ウ．ワーク・ライフ・バランス等の推進（加点項目）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なし（様式第３別添５）</a:t>
                      </a:r>
                    </a:p>
                  </a:txBody>
                  <a:tcPr marL="36000" marR="36000" marT="14400" marB="10800" anchor="ctr"/>
                </a:tc>
                <a:extLst>
                  <a:ext uri="{0D108BD9-81ED-4DB2-BD59-A6C34878D82A}">
                    <a16:rowId xmlns:a16="http://schemas.microsoft.com/office/drawing/2014/main" val="2347635862"/>
                  </a:ext>
                </a:extLst>
              </a:tr>
            </a:tbl>
          </a:graphicData>
        </a:graphic>
      </p:graphicFrame>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3A4D80-4032-0524-8770-06DC71EE148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59" imgH="360" progId="TCLayout.ActiveDocument.1">
                  <p:embed/>
                </p:oleObj>
              </mc:Choice>
              <mc:Fallback>
                <p:oleObj name="think-cellスライド" r:id="rId3" imgW="359" imgH="360" progId="TCLayout.ActiveDocument.1">
                  <p:embed/>
                  <p:pic>
                    <p:nvPicPr>
                      <p:cNvPr id="5" name="think-cell data - do not delete" hidden="1">
                        <a:extLst>
                          <a:ext uri="{FF2B5EF4-FFF2-40B4-BE49-F238E27FC236}">
                            <a16:creationId xmlns:a16="http://schemas.microsoft.com/office/drawing/2014/main" id="{333A4D80-4032-0524-8770-06DC71EE14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）各主体の役割</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本ページは幹事会社のみ提出</a:t>
            </a:r>
            <a:endParaRPr kumimoji="1" lang="en-US" altLang="ja-JP" sz="1600">
              <a:solidFill>
                <a:srgbClr val="FF0000"/>
              </a:solidFill>
              <a:latin typeface="Meiryo UI" panose="020B0604030504040204" pitchFamily="50" charset="-128"/>
              <a:ea typeface="Meiryo UI" panose="020B0604030504040204" pitchFamily="50" charset="-128"/>
            </a:endParaRPr>
          </a:p>
          <a:p>
            <a:pPr algn="ctr"/>
            <a:r>
              <a:rPr kumimoji="1" lang="ja-JP" altLang="en-US" sz="1200">
                <a:solidFill>
                  <a:srgbClr val="FF0000"/>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7" name="角丸四角形 26"/>
          <p:cNvSpPr/>
          <p:nvPr/>
        </p:nvSpPr>
        <p:spPr>
          <a:xfrm>
            <a:off x="346824"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A</a:t>
            </a:r>
            <a:r>
              <a:rPr kumimoji="1" lang="ja-JP" altLang="en-US" sz="1600" b="1">
                <a:solidFill>
                  <a:schemeClr val="tx1"/>
                </a:solidFill>
                <a:latin typeface="Meiryo UI" panose="020B0604030504040204" pitchFamily="50" charset="-128"/>
                <a:ea typeface="Meiryo UI" panose="020B0604030504040204" pitchFamily="50" charset="-128"/>
              </a:rPr>
              <a:t>社（幹事会社）</a:t>
            </a:r>
          </a:p>
        </p:txBody>
      </p:sp>
      <p:sp>
        <p:nvSpPr>
          <p:cNvPr id="29" name="角丸四角形 28"/>
          <p:cNvSpPr/>
          <p:nvPr/>
        </p:nvSpPr>
        <p:spPr>
          <a:xfrm>
            <a:off x="4262252"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B</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8" name="角丸四角形 37"/>
          <p:cNvSpPr/>
          <p:nvPr/>
        </p:nvSpPr>
        <p:spPr>
          <a:xfrm>
            <a:off x="8177681"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C</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 name="テキスト ボックス 2"/>
          <p:cNvSpPr txBox="1"/>
          <p:nvPr/>
        </p:nvSpPr>
        <p:spPr>
          <a:xfrm>
            <a:off x="793290" y="20829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A</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98396" y="24823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3" name="テキスト ボックス 52"/>
          <p:cNvSpPr txBox="1"/>
          <p:nvPr/>
        </p:nvSpPr>
        <p:spPr>
          <a:xfrm>
            <a:off x="4727246" y="20360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B</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624147" y="20360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C</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4494347" y="24700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422977" y="24416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28" name="二等辺三角形 27"/>
          <p:cNvSpPr/>
          <p:nvPr/>
        </p:nvSpPr>
        <p:spPr>
          <a:xfrm flipV="1">
            <a:off x="3547701" y="5253710"/>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71692" y="5602908"/>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a:solidFill>
                  <a:schemeClr val="bg1">
                    <a:lumMod val="50000"/>
                  </a:schemeClr>
                </a:solidFill>
                <a:latin typeface="Meiryo UI" panose="020B0604030504040204" pitchFamily="50" charset="-128"/>
                <a:ea typeface="Meiryo UI" panose="020B0604030504040204" pitchFamily="50" charset="-128"/>
              </a:rPr>
              <a:t>（提案事業の目的：○○）の実現</a:t>
            </a:r>
          </a:p>
        </p:txBody>
      </p:sp>
      <p:sp>
        <p:nvSpPr>
          <p:cNvPr id="8" name="正方形/長方形 7">
            <a:extLst>
              <a:ext uri="{FF2B5EF4-FFF2-40B4-BE49-F238E27FC236}">
                <a16:creationId xmlns:a16="http://schemas.microsoft.com/office/drawing/2014/main" id="{A9F3DCFF-459B-42E0-BB7B-C129D0EA825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該当者</a:t>
            </a:r>
          </a:p>
        </p:txBody>
      </p:sp>
      <p:sp>
        <p:nvSpPr>
          <p:cNvPr id="52" name="TextBox 51">
            <a:extLst>
              <a:ext uri="{FF2B5EF4-FFF2-40B4-BE49-F238E27FC236}">
                <a16:creationId xmlns:a16="http://schemas.microsoft.com/office/drawing/2014/main" id="{09980D6C-981C-49CF-AC8B-20780AD8812A}"/>
              </a:ext>
            </a:extLst>
          </p:cNvPr>
          <p:cNvSpPr txBox="1"/>
          <p:nvPr/>
        </p:nvSpPr>
        <p:spPr>
          <a:xfrm>
            <a:off x="854744" y="3675543"/>
            <a:ext cx="10476000" cy="86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en-US"/>
              <a:t>共同実施として参加する企業等各提案者の本事業における役割分担を簡潔に記載ください</a:t>
            </a:r>
            <a:endParaRPr lang="en-US" altLang="ja-JP"/>
          </a:p>
          <a:p>
            <a:r>
              <a:rPr lang="ja-JP" altLang="en-US"/>
              <a:t>（各提案者が提出する「</a:t>
            </a:r>
            <a:r>
              <a:rPr lang="en-US" altLang="ja-JP"/>
              <a:t>4. </a:t>
            </a:r>
            <a:r>
              <a:rPr lang="ja-JP" altLang="en-US"/>
              <a:t>経営層のコミット」（特に（</a:t>
            </a:r>
            <a:r>
              <a:rPr lang="en-US" altLang="ja-JP"/>
              <a:t>1</a:t>
            </a:r>
            <a:r>
              <a:rPr lang="ja-JP" altLang="en-US"/>
              <a:t>）組織内の事業推進体制）」の内容と整合性を図ること、フォーマットはあくまで一例）</a:t>
            </a:r>
            <a:endParaRPr lang="en-US"/>
          </a:p>
        </p:txBody>
      </p:sp>
      <p:sp>
        <p:nvSpPr>
          <p:cNvPr id="6" name="Title 1">
            <a:extLst>
              <a:ext uri="{FF2B5EF4-FFF2-40B4-BE49-F238E27FC236}">
                <a16:creationId xmlns:a16="http://schemas.microsoft.com/office/drawing/2014/main" id="{A11861B8-A4E9-6F4D-12E7-DDA1E83B265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本事業では、</a:t>
            </a:r>
            <a:r>
              <a:rPr lang="en-US" altLang="ja-JP">
                <a:solidFill>
                  <a:schemeClr val="tx1"/>
                </a:solidFill>
              </a:rPr>
              <a:t>xx</a:t>
            </a:r>
            <a:r>
              <a:rPr lang="ja-JP" altLang="en-US">
                <a:solidFill>
                  <a:schemeClr val="tx1"/>
                </a:solidFill>
              </a:rPr>
              <a:t>が幹事企業となり、</a:t>
            </a:r>
            <a:r>
              <a:rPr lang="en-US" altLang="ja-JP">
                <a:solidFill>
                  <a:schemeClr val="tx1"/>
                </a:solidFill>
              </a:rPr>
              <a:t>xx</a:t>
            </a:r>
            <a:r>
              <a:rPr lang="ja-JP" altLang="en-US">
                <a:solidFill>
                  <a:schemeClr val="tx1"/>
                </a:solidFill>
              </a:rPr>
              <a:t>等と連携しながら、</a:t>
            </a:r>
            <a:r>
              <a:rPr lang="en-US" altLang="ja-JP">
                <a:solidFill>
                  <a:schemeClr val="tx1"/>
                </a:solidFill>
              </a:rPr>
              <a:t>xx</a:t>
            </a:r>
            <a:r>
              <a:rPr lang="ja-JP" altLang="en-US">
                <a:solidFill>
                  <a:schemeClr val="tx1"/>
                </a:solidFill>
              </a:rPr>
              <a:t>の実現に向けた体制を構築する</a:t>
            </a:r>
            <a:endParaRPr kumimoji="1" lang="en-US">
              <a:solidFill>
                <a:schemeClr val="tx1"/>
              </a:solidFill>
            </a:endParaRPr>
          </a:p>
        </p:txBody>
      </p:sp>
      <p:cxnSp>
        <p:nvCxnSpPr>
          <p:cNvPr id="7" name="直線コネクタ 6">
            <a:extLst>
              <a:ext uri="{FF2B5EF4-FFF2-40B4-BE49-F238E27FC236}">
                <a16:creationId xmlns:a16="http://schemas.microsoft.com/office/drawing/2014/main" id="{0A4A1541-0C1E-59C5-0B72-16356B253F4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04051"/>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ja-JP" altLang="en-US" sz="2000">
                <a:solidFill>
                  <a:srgbClr val="000000"/>
                </a:solidFill>
              </a:rPr>
              <a:t>各主体の</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概要</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0" y="658342"/>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a:solidFill>
                  <a:prstClr val="black"/>
                </a:solidFill>
              </a:rPr>
              <a:t>××</a:t>
            </a:r>
            <a:r>
              <a:rPr kumimoji="1" lang="ja-JP" altLang="en-US">
                <a:solidFill>
                  <a:prstClr val="black"/>
                </a:solidFill>
              </a:rPr>
              <a:t>株式会社</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を主力事業として、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で事業展開を図っている</a:t>
            </a: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936BDFF-400A-677E-B9E8-AFB014C87681}"/>
              </a:ext>
            </a:extLst>
          </p:cNvPr>
          <p:cNvSpPr/>
          <p:nvPr/>
        </p:nvSpPr>
        <p:spPr>
          <a:xfrm>
            <a:off x="6168000" y="1291149"/>
            <a:ext cx="5328000" cy="4022675"/>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セグメント別・地域別の売上構成</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8" name="正方形/長方形 7">
            <a:extLst>
              <a:ext uri="{FF2B5EF4-FFF2-40B4-BE49-F238E27FC236}">
                <a16:creationId xmlns:a16="http://schemas.microsoft.com/office/drawing/2014/main" id="{EB824A9C-E9A0-E2AE-689E-E0CECFB6D3A8}"/>
              </a:ext>
            </a:extLst>
          </p:cNvPr>
          <p:cNvSpPr/>
          <p:nvPr/>
        </p:nvSpPr>
        <p:spPr>
          <a:xfrm>
            <a:off x="696000" y="1291149"/>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会社概要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5029AF35-B8E1-77DD-EA95-EBF94B96748D}"/>
              </a:ext>
            </a:extLst>
          </p:cNvPr>
          <p:cNvSpPr/>
          <p:nvPr/>
        </p:nvSpPr>
        <p:spPr>
          <a:xfrm>
            <a:off x="696000" y="3371878"/>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財務・業績状況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TextBox 51">
            <a:extLst>
              <a:ext uri="{FF2B5EF4-FFF2-40B4-BE49-F238E27FC236}">
                <a16:creationId xmlns:a16="http://schemas.microsoft.com/office/drawing/2014/main" id="{3B6A1259-8AD4-543C-DB05-D2ED28FA8565}"/>
              </a:ext>
            </a:extLst>
          </p:cNvPr>
          <p:cNvSpPr txBox="1"/>
          <p:nvPr/>
        </p:nvSpPr>
        <p:spPr>
          <a:xfrm>
            <a:off x="1344000" y="2119285"/>
            <a:ext cx="4032000" cy="75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社名、代表者役職・氏名、本社所在地、設立年月日、資本金、事業内容などの会社概要について、表などを用いて記載ください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TextBox 51">
            <a:extLst>
              <a:ext uri="{FF2B5EF4-FFF2-40B4-BE49-F238E27FC236}">
                <a16:creationId xmlns:a16="http://schemas.microsoft.com/office/drawing/2014/main" id="{06EAFB92-3CF7-983D-6B13-430740AA3FC3}"/>
              </a:ext>
            </a:extLst>
          </p:cNvPr>
          <p:cNvSpPr txBox="1"/>
          <p:nvPr/>
        </p:nvSpPr>
        <p:spPr>
          <a:xfrm>
            <a:off x="1470000" y="3903826"/>
            <a:ext cx="3924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3</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年度分の財務・業績状況（株価、売上高、</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EBITDA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、営業利益、経常利益、当期純利益、課税所得金額、純資産等）の推移について図表・グラフなどを用いて記載ください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TextBox 51">
            <a:extLst>
              <a:ext uri="{FF2B5EF4-FFF2-40B4-BE49-F238E27FC236}">
                <a16:creationId xmlns:a16="http://schemas.microsoft.com/office/drawing/2014/main" id="{E2F594CA-70CB-BD52-9869-9BCE3A2C18C7}"/>
              </a:ext>
            </a:extLst>
          </p:cNvPr>
          <p:cNvSpPr txBox="1"/>
          <p:nvPr/>
        </p:nvSpPr>
        <p:spPr>
          <a:xfrm>
            <a:off x="6996000" y="3109285"/>
            <a:ext cx="3672000"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直近の事業年度におけるセグメント別（例：事業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）・地域別（例：</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国）の売上構成（絶対額と割合の双方）について図表・グラフ等を用いて記載ください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地域別の整理では、地域ごとの拠点数</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（グループ会社含む）も記載ください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FE24D29B-71DE-1173-03EA-076A8AC71CDC}"/>
              </a:ext>
            </a:extLst>
          </p:cNvPr>
          <p:cNvSpPr/>
          <p:nvPr/>
        </p:nvSpPr>
        <p:spPr>
          <a:xfrm>
            <a:off x="696000" y="5566851"/>
            <a:ext cx="10800000" cy="842912"/>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本事業における役割</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吹き出し: 四角形 48">
            <a:extLst>
              <a:ext uri="{FF2B5EF4-FFF2-40B4-BE49-F238E27FC236}">
                <a16:creationId xmlns:a16="http://schemas.microsoft.com/office/drawing/2014/main" id="{67924921-6CD3-1A1C-5BF0-CF4EECA47E8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本ページは共同申請企業分提出</a:t>
            </a:r>
            <a:endParaRPr kumimoji="1" lang="en-US" altLang="ja-JP" sz="160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BCAB3EC-47C0-73DD-CFE0-69ACEB14CD1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1400">
                <a:latin typeface="Meiryo UI" panose="020B0604030504040204" pitchFamily="50" charset="-128"/>
                <a:ea typeface="Meiryo UI" panose="020B0604030504040204" pitchFamily="50" charset="-128"/>
                <a:cs typeface="+mj-cs"/>
              </a:rPr>
              <a:t>共同申請者</a:t>
            </a:r>
          </a:p>
        </p:txBody>
      </p:sp>
    </p:spTree>
    <p:extLst>
      <p:ext uri="{BB962C8B-B14F-4D97-AF65-F5344CB8AC3E}">
        <p14:creationId xmlns:p14="http://schemas.microsoft.com/office/powerpoint/2010/main" val="192099527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１．事業戦略・事業計画</a:t>
            </a:r>
            <a:endParaRPr kumimoji="1" lang="en-US" sz="5400">
              <a:solidFill>
                <a:schemeClr val="tx1"/>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1D9D615-FE34-DD51-AC00-26E03DA7C9C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2" name="直線コネクタ 1">
            <a:extLst>
              <a:ext uri="{FF2B5EF4-FFF2-40B4-BE49-F238E27FC236}">
                <a16:creationId xmlns:a16="http://schemas.microsoft.com/office/drawing/2014/main" id="{4F229366-DBF6-9C33-A9B7-829AD4195CB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9F50D5A-6EFD-400D-373A-1AF4BB4D118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en-US">
                <a:solidFill>
                  <a:prstClr val="black"/>
                </a:solidFill>
              </a:rPr>
              <a:t>大型試運転設備を設計し、国内で一貫して大型エンジンを整備可能な体制を構築する</a:t>
            </a:r>
            <a:endParaRPr lang="en-US" altLang="ja-JP">
              <a:solidFill>
                <a:prstClr val="black"/>
              </a:solidFill>
            </a:endParaRPr>
          </a:p>
        </p:txBody>
      </p:sp>
      <p:grpSp>
        <p:nvGrpSpPr>
          <p:cNvPr id="18" name="グループ化 17">
            <a:extLst>
              <a:ext uri="{FF2B5EF4-FFF2-40B4-BE49-F238E27FC236}">
                <a16:creationId xmlns:a16="http://schemas.microsoft.com/office/drawing/2014/main" id="{808BFAEC-DA76-EB22-9418-F4B183584C49}"/>
              </a:ext>
            </a:extLst>
          </p:cNvPr>
          <p:cNvGrpSpPr/>
          <p:nvPr/>
        </p:nvGrpSpPr>
        <p:grpSpPr>
          <a:xfrm>
            <a:off x="746778" y="1224775"/>
            <a:ext cx="5239039" cy="360000"/>
            <a:chOff x="543578" y="1377175"/>
            <a:chExt cx="5239039" cy="360000"/>
          </a:xfrm>
        </p:grpSpPr>
        <p:cxnSp>
          <p:nvCxnSpPr>
            <p:cNvPr id="19" name="Straight Connector 18">
              <a:extLst>
                <a:ext uri="{FF2B5EF4-FFF2-40B4-BE49-F238E27FC236}">
                  <a16:creationId xmlns:a16="http://schemas.microsoft.com/office/drawing/2014/main" id="{0EC84990-B5BF-9C0C-46CC-E7209AD4B1D6}"/>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AF475A32-4A88-1E1F-8788-FD9CD9E792B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事業目的・概要</a:t>
              </a:r>
            </a:p>
          </p:txBody>
        </p:sp>
      </p:grpSp>
      <p:grpSp>
        <p:nvGrpSpPr>
          <p:cNvPr id="21" name="グループ化 20">
            <a:extLst>
              <a:ext uri="{FF2B5EF4-FFF2-40B4-BE49-F238E27FC236}">
                <a16:creationId xmlns:a16="http://schemas.microsoft.com/office/drawing/2014/main" id="{FFC6EA21-846D-3BC2-E10D-09A8D56B881B}"/>
              </a:ext>
            </a:extLst>
          </p:cNvPr>
          <p:cNvGrpSpPr/>
          <p:nvPr/>
        </p:nvGrpSpPr>
        <p:grpSpPr>
          <a:xfrm>
            <a:off x="6222711" y="1224775"/>
            <a:ext cx="5239039" cy="360000"/>
            <a:chOff x="543578" y="1377175"/>
            <a:chExt cx="5239039" cy="360000"/>
          </a:xfrm>
        </p:grpSpPr>
        <p:cxnSp>
          <p:nvCxnSpPr>
            <p:cNvPr id="22" name="Straight Connector 18">
              <a:extLst>
                <a:ext uri="{FF2B5EF4-FFF2-40B4-BE49-F238E27FC236}">
                  <a16:creationId xmlns:a16="http://schemas.microsoft.com/office/drawing/2014/main" id="{815DD9B3-0B7C-A030-0A9E-B439ADE51858}"/>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23">
              <a:extLst>
                <a:ext uri="{FF2B5EF4-FFF2-40B4-BE49-F238E27FC236}">
                  <a16:creationId xmlns:a16="http://schemas.microsoft.com/office/drawing/2014/main" id="{9D9DE43C-2E52-AF64-7591-DE704532BFFC}"/>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プロジェクトスキーム</a:t>
              </a:r>
            </a:p>
          </p:txBody>
        </p:sp>
      </p:grpSp>
      <p:grpSp>
        <p:nvGrpSpPr>
          <p:cNvPr id="45" name="グループ化 44">
            <a:extLst>
              <a:ext uri="{FF2B5EF4-FFF2-40B4-BE49-F238E27FC236}">
                <a16:creationId xmlns:a16="http://schemas.microsoft.com/office/drawing/2014/main" id="{52BFA233-E5D2-B393-C74C-47C67D60E644}"/>
              </a:ext>
            </a:extLst>
          </p:cNvPr>
          <p:cNvGrpSpPr/>
          <p:nvPr/>
        </p:nvGrpSpPr>
        <p:grpSpPr>
          <a:xfrm>
            <a:off x="6241748" y="4016784"/>
            <a:ext cx="5220001" cy="360000"/>
            <a:chOff x="543578" y="1377175"/>
            <a:chExt cx="5239039" cy="360000"/>
          </a:xfrm>
        </p:grpSpPr>
        <p:cxnSp>
          <p:nvCxnSpPr>
            <p:cNvPr id="50" name="Straight Connector 18">
              <a:extLst>
                <a:ext uri="{FF2B5EF4-FFF2-40B4-BE49-F238E27FC236}">
                  <a16:creationId xmlns:a16="http://schemas.microsoft.com/office/drawing/2014/main" id="{677CCA11-DA6E-A496-E639-3BB713E142A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4" name="TextBox 23">
              <a:extLst>
                <a:ext uri="{FF2B5EF4-FFF2-40B4-BE49-F238E27FC236}">
                  <a16:creationId xmlns:a16="http://schemas.microsoft.com/office/drawing/2014/main" id="{8C2C1A35-D3BF-9706-B000-E4EF6A5BB57D}"/>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スケジュール</a:t>
              </a:r>
            </a:p>
          </p:txBody>
        </p:sp>
      </p:grpSp>
      <p:sp>
        <p:nvSpPr>
          <p:cNvPr id="55" name="TextBox 51">
            <a:extLst>
              <a:ext uri="{FF2B5EF4-FFF2-40B4-BE49-F238E27FC236}">
                <a16:creationId xmlns:a16="http://schemas.microsoft.com/office/drawing/2014/main" id="{7CE1AF38-C1D7-E039-6DF7-FD9CCD6D7234}"/>
              </a:ext>
            </a:extLst>
          </p:cNvPr>
          <p:cNvSpPr txBox="1"/>
          <p:nvPr/>
        </p:nvSpPr>
        <p:spPr>
          <a:xfrm>
            <a:off x="6336773" y="4559002"/>
            <a:ext cx="4991873" cy="188992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215" indent="2540" algn="ctr" defTabSz="742950"/>
            <a:r>
              <a:rPr lang="ja-JP" altLang="en-US">
                <a:latin typeface="ＭＳ Ｐゴシック"/>
                <a:ea typeface="ＭＳ Ｐゴシック"/>
              </a:rPr>
              <a:t>ガントチャート等により、以下の内容を含めて</a:t>
            </a:r>
            <a:br>
              <a:rPr lang="en-US" altLang="ja-JP"/>
            </a:br>
            <a:r>
              <a:rPr lang="ja-JP" altLang="en-US">
                <a:latin typeface="ＭＳ Ｐゴシック"/>
                <a:ea typeface="ＭＳ Ｐゴシック"/>
              </a:rPr>
              <a:t>記載ください</a:t>
            </a:r>
            <a:endParaRPr lang="en-US" altLang="ja-JP">
              <a:latin typeface="ＭＳ Ｐゴシック"/>
              <a:ea typeface="ＭＳ Ｐゴシック"/>
            </a:endParaRPr>
          </a:p>
          <a:p>
            <a:pPr marL="216535" indent="-146685" defTabSz="742950">
              <a:buFont typeface="Arial" panose="020B0604020202020204" pitchFamily="34" charset="0"/>
              <a:buChar char="•"/>
            </a:pPr>
            <a:r>
              <a:rPr lang="ja-JP" altLang="en-US"/>
              <a:t>本事業のスケジュール</a:t>
            </a:r>
            <a:endParaRPr lang="en-US" altLang="ja-JP"/>
          </a:p>
          <a:p>
            <a:pPr marL="216535" indent="-146685" defTabSz="742950">
              <a:buFont typeface="Arial" panose="020B0604020202020204" pitchFamily="34" charset="0"/>
              <a:buChar char="•"/>
            </a:pPr>
            <a:r>
              <a:rPr lang="ja-JP" altLang="en-US">
                <a:latin typeface="ＭＳ Ｐゴシック"/>
                <a:ea typeface="ＭＳ Ｐゴシック"/>
              </a:rPr>
              <a:t>上記「プロジェクトスキーム」に基づく大型エンジン</a:t>
            </a:r>
            <a:r>
              <a:rPr lang="en-US" altLang="ja-JP">
                <a:latin typeface="ＭＳ Ｐゴシック"/>
                <a:ea typeface="ＭＳ Ｐゴシック"/>
              </a:rPr>
              <a:t>MRO</a:t>
            </a:r>
            <a:r>
              <a:rPr lang="ja-JP" altLang="en-US">
                <a:latin typeface="ＭＳ Ｐゴシック"/>
                <a:ea typeface="ＭＳ Ｐゴシック"/>
              </a:rPr>
              <a:t>の能力獲得に向けたスケジュール</a:t>
            </a:r>
            <a:endParaRPr lang="en-US" altLang="ja-JP">
              <a:latin typeface="ＭＳ Ｐゴシック"/>
              <a:ea typeface="ＭＳ Ｐゴシック"/>
            </a:endParaRPr>
          </a:p>
          <a:p>
            <a:pPr marL="216535" indent="-146685" defTabSz="742950">
              <a:buFont typeface="Arial" panose="020B0604020202020204" pitchFamily="34" charset="0"/>
              <a:buChar char="•"/>
            </a:pPr>
            <a:r>
              <a:rPr lang="ja-JP" altLang="en-US">
                <a:latin typeface="ＭＳ Ｐゴシック"/>
                <a:ea typeface="ＭＳ Ｐゴシック"/>
              </a:rPr>
              <a:t>大型エンジン</a:t>
            </a:r>
            <a:r>
              <a:rPr lang="en-US" altLang="ja-JP">
                <a:latin typeface="ＭＳ Ｐゴシック"/>
                <a:ea typeface="ＭＳ Ｐゴシック"/>
              </a:rPr>
              <a:t>MRO</a:t>
            </a:r>
            <a:r>
              <a:rPr lang="ja-JP" altLang="en-US">
                <a:latin typeface="ＭＳ Ｐゴシック"/>
                <a:ea typeface="ＭＳ Ｐゴシック"/>
              </a:rPr>
              <a:t>の開始時期</a:t>
            </a:r>
            <a:endParaRPr lang="en-US" altLang="ja-JP">
              <a:latin typeface="ＭＳ Ｐゴシック"/>
              <a:ea typeface="ＭＳ Ｐゴシック"/>
            </a:endParaRPr>
          </a:p>
        </p:txBody>
      </p:sp>
      <p:sp>
        <p:nvSpPr>
          <p:cNvPr id="3" name="TextBox 51">
            <a:extLst>
              <a:ext uri="{FF2B5EF4-FFF2-40B4-BE49-F238E27FC236}">
                <a16:creationId xmlns:a16="http://schemas.microsoft.com/office/drawing/2014/main" id="{3700E9EE-0F8E-CFC4-4432-5391DB58EE79}"/>
              </a:ext>
            </a:extLst>
          </p:cNvPr>
          <p:cNvSpPr txBox="1"/>
          <p:nvPr/>
        </p:nvSpPr>
        <p:spPr>
          <a:xfrm>
            <a:off x="6336773" y="1786141"/>
            <a:ext cx="4991873" cy="210887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indent="2580" defTabSz="742950"/>
            <a:r>
              <a:rPr lang="ja-JP" altLang="en-US" sz="1600">
                <a:solidFill>
                  <a:srgbClr val="2E3558"/>
                </a:solidFill>
                <a:latin typeface="ＭＳ Ｐゴシック" panose="020B0600070205080204" pitchFamily="50" charset="-128"/>
              </a:rPr>
              <a:t>・本事業の位置付けや事業終了後を含む大型エンジン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の能力獲得に向けたスキームの概略等を記載ください</a:t>
            </a:r>
            <a:endParaRPr lang="en-US" altLang="ja-JP" sz="1600">
              <a:solidFill>
                <a:srgbClr val="2E3558"/>
              </a:solidFill>
              <a:latin typeface="ＭＳ Ｐゴシック" panose="020B0600070205080204" pitchFamily="50" charset="-128"/>
            </a:endParaRPr>
          </a:p>
        </p:txBody>
      </p:sp>
      <p:sp>
        <p:nvSpPr>
          <p:cNvPr id="8" name="TextBox 51">
            <a:extLst>
              <a:ext uri="{FF2B5EF4-FFF2-40B4-BE49-F238E27FC236}">
                <a16:creationId xmlns:a16="http://schemas.microsoft.com/office/drawing/2014/main" id="{531788C9-5DD7-D332-EBB8-07A6ADDFD944}"/>
              </a:ext>
            </a:extLst>
          </p:cNvPr>
          <p:cNvSpPr txBox="1"/>
          <p:nvPr/>
        </p:nvSpPr>
        <p:spPr>
          <a:xfrm>
            <a:off x="896849" y="1786140"/>
            <a:ext cx="4938897" cy="4662783"/>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69652" algn="ctr" defTabSz="742950">
              <a:defRPr/>
            </a:pPr>
            <a:r>
              <a:rPr lang="ja-JP" altLang="en-US" sz="1600">
                <a:solidFill>
                  <a:srgbClr val="2E3558"/>
                </a:solidFill>
                <a:latin typeface="ＭＳ Ｐゴシック" panose="020B0600070205080204" pitchFamily="50" charset="-128"/>
              </a:rPr>
              <a:t>本事業の目的や事業の概要等を、</a:t>
            </a:r>
            <a:br>
              <a:rPr lang="en-US" altLang="ja-JP" sz="1600">
                <a:solidFill>
                  <a:srgbClr val="2E3558"/>
                </a:solidFill>
                <a:latin typeface="ＭＳ Ｐゴシック" panose="020B0600070205080204" pitchFamily="50" charset="-128"/>
              </a:rPr>
            </a:br>
            <a:r>
              <a:rPr lang="ja-JP" altLang="en-US" sz="1600">
                <a:solidFill>
                  <a:srgbClr val="2E3558"/>
                </a:solidFill>
                <a:latin typeface="ＭＳ Ｐゴシック" panose="020B0600070205080204" pitchFamily="50" charset="-128"/>
              </a:rPr>
              <a:t>以下の内容を含めて記載ください</a:t>
            </a:r>
            <a:br>
              <a:rPr lang="en-US" altLang="ja-JP">
                <a:solidFill>
                  <a:srgbClr val="2E3558"/>
                </a:solidFill>
                <a:latin typeface="ＭＳ Ｐゴシック" panose="020B0600070205080204" pitchFamily="50" charset="-128"/>
              </a:rPr>
            </a:br>
            <a:endParaRPr lang="en-US" altLang="ja-JP">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これまでのエンジン</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の実施状況</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現状の課題</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大型エンジンの</a:t>
            </a:r>
            <a:r>
              <a:rPr lang="en-US" altLang="ja-JP" sz="1600">
                <a:solidFill>
                  <a:srgbClr val="2E3558"/>
                </a:solidFill>
                <a:latin typeface="ＭＳ Ｐゴシック" panose="020B0600070205080204" pitchFamily="50" charset="-128"/>
              </a:rPr>
              <a:t>MRO</a:t>
            </a:r>
            <a:r>
              <a:rPr lang="ja-JP" altLang="en-US" sz="1600">
                <a:solidFill>
                  <a:srgbClr val="2E3558"/>
                </a:solidFill>
                <a:latin typeface="ＭＳ Ｐゴシック" panose="020B0600070205080204" pitchFamily="50" charset="-128"/>
              </a:rPr>
              <a:t>能力を獲得に向けた実施内容</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rPr>
              <a:t>エンジンの分解から試運転までを国内で一貫して実施することを目指す事業内容であるか</a:t>
            </a:r>
            <a:endParaRPr lang="en-US" altLang="ja-JP" sz="1600">
              <a:solidFill>
                <a:srgbClr val="2E3558"/>
              </a:solidFill>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本事業で導入する大型試運転施設の設置場所 、規模、立地場所の選定理由</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整備工程の自動化、省人化による高効率な整備の実施を見据えた仕様設計を行う計画としているか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エンジンの整備受託に向けて、具体的にエンジン</a:t>
            </a:r>
            <a:r>
              <a:rPr lang="en-US" altLang="ja-JP" sz="1600">
                <a:solidFill>
                  <a:srgbClr val="2E3558"/>
                </a:solidFill>
                <a:latin typeface="ＭＳ Ｐゴシック" panose="020B0600070205080204" pitchFamily="50" charset="-128"/>
              </a:rPr>
              <a:t>OEM</a:t>
            </a:r>
            <a:r>
              <a:rPr lang="ja-JP" altLang="en-US" sz="1600">
                <a:solidFill>
                  <a:srgbClr val="2E3558"/>
                </a:solidFill>
                <a:latin typeface="ＭＳ Ｐゴシック" panose="020B0600070205080204" pitchFamily="50" charset="-128"/>
              </a:rPr>
              <a:t>とどういった交渉を実施していくか</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r>
              <a:rPr lang="ja-JP" altLang="en-US" sz="1600">
                <a:solidFill>
                  <a:srgbClr val="2E3558"/>
                </a:solidFill>
                <a:latin typeface="ＭＳ Ｐゴシック" panose="020B0600070205080204" pitchFamily="50" charset="-128"/>
              </a:rPr>
              <a:t>航空機産業戦略との整合性</a:t>
            </a:r>
            <a:endParaRPr lang="en-US" altLang="ja-JP" sz="1600">
              <a:solidFill>
                <a:srgbClr val="2E3558"/>
              </a:solidFill>
              <a:latin typeface="ＭＳ Ｐゴシック" panose="020B0600070205080204" pitchFamily="50" charset="-128"/>
            </a:endParaRPr>
          </a:p>
          <a:p>
            <a:pPr marL="301823" indent="-232172" defTabSz="742950">
              <a:buFont typeface="Arial" panose="020B0604020202020204" pitchFamily="34" charset="0"/>
              <a:buChar char="•"/>
              <a:defRPr/>
            </a:pPr>
            <a:endParaRPr lang="en-US" altLang="ja-JP" sz="1600">
              <a:solidFill>
                <a:srgbClr val="2E3558"/>
              </a:solidFill>
              <a:latin typeface="ＭＳ Ｐゴシック" panose="020B0600070205080204" pitchFamily="50" charset="-128"/>
            </a:endParaRPr>
          </a:p>
          <a:p>
            <a:pPr marL="371475"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ja-JP" sz="1200">
              <a:solidFill>
                <a:srgbClr val="2E3558"/>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5880355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FAFB4F07-AED0-F83D-61E6-547270EA2710}"/>
              </a:ext>
            </a:extLst>
          </p:cNvPr>
          <p:cNvGraphicFramePr>
            <a:graphicFrameLocks noChangeAspect="1"/>
          </p:cNvGraphicFramePr>
          <p:nvPr>
            <p:custDataLst>
              <p:tags r:id="rId1"/>
            </p:custDataLst>
            <p:extLst>
              <p:ext uri="{D42A27DB-BD31-4B8C-83A1-F6EECF244321}">
                <p14:modId xmlns:p14="http://schemas.microsoft.com/office/powerpoint/2010/main" val="3644508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10" name="think-cell data - do not delete" hidden="1">
                        <a:extLst>
                          <a:ext uri="{FF2B5EF4-FFF2-40B4-BE49-F238E27FC236}">
                            <a16:creationId xmlns:a16="http://schemas.microsoft.com/office/drawing/2014/main" id="{FAFB4F07-AED0-F83D-61E6-547270EA271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5" name="Table 25">
            <a:extLst>
              <a:ext uri="{FF2B5EF4-FFF2-40B4-BE49-F238E27FC236}">
                <a16:creationId xmlns:a16="http://schemas.microsoft.com/office/drawing/2014/main" id="{6406FD15-437F-7D36-729E-32CE732EC193}"/>
              </a:ext>
            </a:extLst>
          </p:cNvPr>
          <p:cNvGraphicFramePr>
            <a:graphicFrameLocks noGrp="1"/>
          </p:cNvGraphicFramePr>
          <p:nvPr>
            <p:extLst>
              <p:ext uri="{D42A27DB-BD31-4B8C-83A1-F6EECF244321}">
                <p14:modId xmlns:p14="http://schemas.microsoft.com/office/powerpoint/2010/main" val="95719628"/>
              </p:ext>
            </p:extLst>
          </p:nvPr>
        </p:nvGraphicFramePr>
        <p:xfrm>
          <a:off x="765841" y="1628300"/>
          <a:ext cx="10629979" cy="3467100"/>
        </p:xfrm>
        <a:graphic>
          <a:graphicData uri="http://schemas.openxmlformats.org/drawingml/2006/table">
            <a:tbl>
              <a:tblPr firstRow="1" bandRow="1">
                <a:tableStyleId>{5940675A-B579-460E-94D1-54222C63F5DA}</a:tableStyleId>
              </a:tblPr>
              <a:tblGrid>
                <a:gridCol w="1932523">
                  <a:extLst>
                    <a:ext uri="{9D8B030D-6E8A-4147-A177-3AD203B41FA5}">
                      <a16:colId xmlns:a16="http://schemas.microsoft.com/office/drawing/2014/main" val="2754854949"/>
                    </a:ext>
                  </a:extLst>
                </a:gridCol>
                <a:gridCol w="4494912">
                  <a:extLst>
                    <a:ext uri="{9D8B030D-6E8A-4147-A177-3AD203B41FA5}">
                      <a16:colId xmlns:a16="http://schemas.microsoft.com/office/drawing/2014/main" val="3681164895"/>
                    </a:ext>
                  </a:extLst>
                </a:gridCol>
                <a:gridCol w="2101272">
                  <a:extLst>
                    <a:ext uri="{9D8B030D-6E8A-4147-A177-3AD203B41FA5}">
                      <a16:colId xmlns:a16="http://schemas.microsoft.com/office/drawing/2014/main" val="2013143228"/>
                    </a:ext>
                  </a:extLst>
                </a:gridCol>
                <a:gridCol w="2101272">
                  <a:extLst>
                    <a:ext uri="{9D8B030D-6E8A-4147-A177-3AD203B41FA5}">
                      <a16:colId xmlns:a16="http://schemas.microsoft.com/office/drawing/2014/main" val="3983930382"/>
                    </a:ext>
                  </a:extLst>
                </a:gridCol>
              </a:tblGrid>
              <a:tr h="135974">
                <a:tc rowSpan="2">
                  <a:txBody>
                    <a:bodyPr/>
                    <a:lstStyle/>
                    <a:p>
                      <a:pPr algn="ctr"/>
                      <a:r>
                        <a:rPr kumimoji="1" lang="ja-JP" altLang="en-US" sz="1400" b="1">
                          <a:latin typeface="Meiryo UI" panose="020B0604030504040204" pitchFamily="50" charset="-128"/>
                          <a:ea typeface="Meiryo UI" panose="020B0604030504040204" pitchFamily="50" charset="-128"/>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2">
                  <a:txBody>
                    <a:bodyPr/>
                    <a:lstStyle/>
                    <a:p>
                      <a:pPr algn="ctr"/>
                      <a:r>
                        <a:rPr kumimoji="1" lang="ja-JP" altLang="en-US" sz="1400" b="1">
                          <a:solidFill>
                            <a:schemeClr val="tx1"/>
                          </a:solidFill>
                          <a:latin typeface="Meiryo UI" panose="020B0604030504040204" pitchFamily="50" charset="-128"/>
                          <a:ea typeface="Meiryo UI" panose="020B0604030504040204" pitchFamily="50" charset="-128"/>
                        </a:rPr>
                        <a:t>年度（百万円）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1955818"/>
                  </a:ext>
                </a:extLst>
              </a:tr>
              <a:tr h="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050" b="1">
                          <a:latin typeface="Meiryo UI" panose="020B0604030504040204" pitchFamily="50" charset="-128"/>
                          <a:ea typeface="Meiryo UI" panose="020B0604030504040204" pitchFamily="50" charset="-128"/>
                        </a:rPr>
                        <a:t>令和７年度</a:t>
                      </a:r>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a:latin typeface="Meiryo UI" panose="020B0604030504040204" pitchFamily="50" charset="-128"/>
                          <a:ea typeface="Meiryo UI" panose="020B0604030504040204" pitchFamily="50" charset="-128"/>
                        </a:rPr>
                        <a:t>令和８年度</a:t>
                      </a:r>
                      <a:endParaRPr kumimoji="1" lang="ja-JP" altLang="en-US" sz="105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63133181"/>
                  </a:ext>
                </a:extLst>
              </a:tr>
              <a:tr h="120664">
                <a:tc rowSpan="5">
                  <a:txBody>
                    <a:bodyPr/>
                    <a:lstStyle/>
                    <a:p>
                      <a:pPr algn="ctr"/>
                      <a:r>
                        <a:rPr kumimoji="1" lang="ja-JP" altLang="en-US" sz="1400">
                          <a:latin typeface="Meiryo UI" panose="020B0604030504040204" pitchFamily="50" charset="-128"/>
                          <a:ea typeface="Meiryo UI" panose="020B0604030504040204" pitchFamily="50" charset="-128"/>
                        </a:rPr>
                        <a:t>補助</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対象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機械装置等製作・購入費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消耗品費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100">
                          <a:latin typeface="Meiryo UI" panose="020B0604030504040204" pitchFamily="50" charset="-128"/>
                          <a:ea typeface="Meiryo UI" panose="020B0604030504040204" pitchFamily="50" charset="-128"/>
                        </a:rPr>
                        <a:t>委託・外注費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120664">
                <a:tc vMerge="1">
                  <a:txBody>
                    <a:bodyPr/>
                    <a:lstStyle/>
                    <a:p>
                      <a:pPr algn="ctr"/>
                      <a:r>
                        <a:rPr kumimoji="1" lang="ja-JP" altLang="en-US" sz="1100">
                          <a:latin typeface="メイリオ" panose="020B0604030504040204" pitchFamily="50" charset="-128"/>
                          <a:ea typeface="メイリオ" panose="020B0604030504040204" pitchFamily="50" charset="-128"/>
                        </a:rPr>
                        <a:t>補</a:t>
                      </a:r>
                    </a:p>
                    <a:p>
                      <a:pPr algn="ctr"/>
                      <a:r>
                        <a:rPr kumimoji="1" lang="ja-JP" altLang="en-US" sz="1100">
                          <a:latin typeface="メイリオ" panose="020B0604030504040204" pitchFamily="50" charset="-128"/>
                          <a:ea typeface="メイリオ" panose="020B0604030504040204" pitchFamily="50" charset="-128"/>
                        </a:rPr>
                        <a:t>助</a:t>
                      </a:r>
                    </a:p>
                    <a:p>
                      <a:pPr algn="ctr"/>
                      <a:r>
                        <a:rPr kumimoji="1" lang="ja-JP" altLang="en-US" sz="1100">
                          <a:latin typeface="メイリオ" panose="020B0604030504040204" pitchFamily="50" charset="-128"/>
                          <a:ea typeface="メイリオ" panose="020B0604030504040204" pitchFamily="50" charset="-128"/>
                        </a:rPr>
                        <a:t>対</a:t>
                      </a:r>
                    </a:p>
                    <a:p>
                      <a:pPr algn="ctr"/>
                      <a:r>
                        <a:rPr kumimoji="1" lang="ja-JP" altLang="en-US" sz="1100">
                          <a:latin typeface="メイリオ" panose="020B0604030504040204" pitchFamily="50" charset="-128"/>
                          <a:ea typeface="メイリオ" panose="020B0604030504040204" pitchFamily="50" charset="-128"/>
                        </a:rPr>
                        <a:t>象</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147210">
                <a:tc rowSpan="5">
                  <a:txBody>
                    <a:bodyPr/>
                    <a:lstStyle/>
                    <a:p>
                      <a:pPr algn="ctr"/>
                      <a:r>
                        <a:rPr kumimoji="1" lang="zh-TW" altLang="en-US" sz="1400">
                          <a:latin typeface="Meiryo UI" panose="020B0604030504040204" pitchFamily="50" charset="-128"/>
                          <a:ea typeface="Meiryo UI" panose="020B0604030504040204" pitchFamily="50" charset="-128"/>
                        </a:rPr>
                        <a:t>補助</a:t>
                      </a:r>
                      <a:br>
                        <a:rPr kumimoji="1" lang="en-US" altLang="zh-TW" sz="1400">
                          <a:latin typeface="Meiryo UI" panose="020B0604030504040204" pitchFamily="50" charset="-128"/>
                          <a:ea typeface="Meiryo UI" panose="020B0604030504040204" pitchFamily="50" charset="-128"/>
                        </a:rPr>
                      </a:br>
                      <a:r>
                        <a:rPr kumimoji="1" lang="zh-TW" altLang="en-US" sz="1400">
                          <a:latin typeface="Meiryo UI" panose="020B0604030504040204" pitchFamily="50" charset="-128"/>
                          <a:ea typeface="Meiryo UI" panose="020B0604030504040204" pitchFamily="50" charset="-128"/>
                        </a:rPr>
                        <a:t>対象外</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147210">
                <a:tc vMerge="1">
                  <a:txBody>
                    <a:bodyPr/>
                    <a:lstStyle/>
                    <a:p>
                      <a:pPr algn="ctr"/>
                      <a:r>
                        <a:rPr kumimoji="1" lang="zh-TW" altLang="en-US" sz="1100">
                          <a:latin typeface="メイリオ" panose="020B0604030504040204" pitchFamily="50" charset="-128"/>
                          <a:ea typeface="メイリオ" panose="020B0604030504040204" pitchFamily="50" charset="-128"/>
                        </a:rPr>
                        <a:t>補</a:t>
                      </a:r>
                    </a:p>
                    <a:p>
                      <a:pPr algn="ctr"/>
                      <a:r>
                        <a:rPr kumimoji="1" lang="zh-TW" altLang="en-US" sz="1100">
                          <a:latin typeface="メイリオ" panose="020B0604030504040204" pitchFamily="50" charset="-128"/>
                          <a:ea typeface="メイリオ" panose="020B0604030504040204" pitchFamily="50" charset="-128"/>
                        </a:rPr>
                        <a:t>助</a:t>
                      </a:r>
                    </a:p>
                    <a:p>
                      <a:pPr algn="ctr"/>
                      <a:r>
                        <a:rPr kumimoji="1" lang="zh-TW" altLang="en-US" sz="1100">
                          <a:latin typeface="メイリオ" panose="020B0604030504040204" pitchFamily="50" charset="-128"/>
                          <a:ea typeface="メイリオ" panose="020B0604030504040204" pitchFamily="50" charset="-128"/>
                        </a:rPr>
                        <a:t>対</a:t>
                      </a:r>
                    </a:p>
                    <a:p>
                      <a:pPr algn="ctr"/>
                      <a:r>
                        <a:rPr kumimoji="1" lang="zh-TW" altLang="en-US" sz="1100">
                          <a:latin typeface="メイリオ" panose="020B0604030504040204" pitchFamily="50" charset="-128"/>
                          <a:ea typeface="メイリオ" panose="020B0604030504040204" pitchFamily="50" charset="-128"/>
                        </a:rPr>
                        <a:t>象</a:t>
                      </a:r>
                    </a:p>
                    <a:p>
                      <a:pPr algn="ctr"/>
                      <a:r>
                        <a:rPr kumimoji="1" lang="zh-TW" altLang="en-US" sz="1100">
                          <a:latin typeface="メイリオ" panose="020B0604030504040204" pitchFamily="50" charset="-128"/>
                          <a:ea typeface="メイリオ" panose="020B0604030504040204" pitchFamily="50" charset="-128"/>
                        </a:rPr>
                        <a:t>外</a:t>
                      </a:r>
                      <a:endParaRPr kumimoji="1" lang="ja-JP" altLang="en-US" sz="1100">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en-US" altLang="ja-JP" sz="1400">
                          <a:latin typeface="Meiryo UI" panose="020B0604030504040204" pitchFamily="50" charset="-128"/>
                          <a:ea typeface="Meiryo UI" panose="020B0604030504040204" pitchFamily="50" charset="-128"/>
                        </a:rPr>
                        <a:t>xxx</a:t>
                      </a:r>
                      <a:endParaRPr kumimoji="1" lang="ja-JP" altLang="en-US" sz="140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2802461"/>
                  </a:ext>
                </a:extLst>
              </a:tr>
            </a:tbl>
          </a:graphicData>
        </a:graphic>
      </p:graphicFrame>
      <p:sp>
        <p:nvSpPr>
          <p:cNvPr id="109" name="Rectangle 108">
            <a:extLst>
              <a:ext uri="{FF2B5EF4-FFF2-40B4-BE49-F238E27FC236}">
                <a16:creationId xmlns:a16="http://schemas.microsoft.com/office/drawing/2014/main" id="{510945A7-A1AC-4BFD-B18C-581BCCC0A241}"/>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2</a:t>
            </a:r>
            <a:r>
              <a:rPr kumimoji="1" lang="ja-JP" altLang="en-US" sz="2000"/>
              <a:t>）事業実施計画（投資額の内訳）</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令和</a:t>
            </a:r>
            <a:r>
              <a:rPr kumimoji="1" lang="en-US" altLang="ja-JP">
                <a:solidFill>
                  <a:schemeClr val="tx1"/>
                </a:solidFill>
              </a:rPr>
              <a:t>xx</a:t>
            </a:r>
            <a:r>
              <a:rPr kumimoji="1" lang="ja-JP" altLang="en-US">
                <a:solidFill>
                  <a:schemeClr val="tx1"/>
                </a:solidFill>
              </a:rPr>
              <a:t>年からエンジン</a:t>
            </a:r>
            <a:r>
              <a:rPr kumimoji="1" lang="en-US" altLang="ja-JP">
                <a:solidFill>
                  <a:schemeClr val="tx1"/>
                </a:solidFill>
              </a:rPr>
              <a:t>MRO</a:t>
            </a:r>
            <a:r>
              <a:rPr kumimoji="1" lang="ja-JP" altLang="en-US">
                <a:solidFill>
                  <a:schemeClr val="tx1"/>
                </a:solidFill>
              </a:rPr>
              <a:t>拠点強化（大型エンジンへの対応等）に向けた投資を開始</a:t>
            </a:r>
            <a:endParaRPr kumimoji="1" lang="en-US" altLang="ja-JP">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029428D-6DAA-8BEF-975E-5D166237FA75}"/>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25" name="Rectangle 108">
            <a:extLst>
              <a:ext uri="{FF2B5EF4-FFF2-40B4-BE49-F238E27FC236}">
                <a16:creationId xmlns:a16="http://schemas.microsoft.com/office/drawing/2014/main" id="{71869300-75DD-33D5-049B-C55A2A0DA4A9}"/>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6" name="Rectangle 108">
            <a:extLst>
              <a:ext uri="{FF2B5EF4-FFF2-40B4-BE49-F238E27FC236}">
                <a16:creationId xmlns:a16="http://schemas.microsoft.com/office/drawing/2014/main" id="{5D1BE604-A305-D8AB-A4E4-111EAF2F248E}"/>
              </a:ext>
            </a:extLst>
          </p:cNvPr>
          <p:cNvSpPr/>
          <p:nvPr/>
        </p:nvSpPr>
        <p:spPr>
          <a:xfrm>
            <a:off x="6537532" y="2789129"/>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7" name="Rectangle 108">
            <a:extLst>
              <a:ext uri="{FF2B5EF4-FFF2-40B4-BE49-F238E27FC236}">
                <a16:creationId xmlns:a16="http://schemas.microsoft.com/office/drawing/2014/main" id="{DC005F85-E196-EAE9-9EBD-CFA7E84812B5}"/>
              </a:ext>
            </a:extLst>
          </p:cNvPr>
          <p:cNvSpPr/>
          <p:nvPr/>
        </p:nvSpPr>
        <p:spPr>
          <a:xfrm>
            <a:off x="6540956" y="2777775"/>
            <a:ext cx="213358" cy="13210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rgbClr val="FFFFFF"/>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30AAD629-A5D1-0B40-02FE-A999013C45FC}"/>
              </a:ext>
            </a:extLst>
          </p:cNvPr>
          <p:cNvSpPr/>
          <p:nvPr/>
        </p:nvSpPr>
        <p:spPr>
          <a:xfrm>
            <a:off x="796179" y="5547142"/>
            <a:ext cx="10599642" cy="828000"/>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（留意事項等）</a:t>
            </a:r>
            <a:endParaRPr kumimoji="1" lang="en-US" altLang="ja-JP" sz="1200">
              <a:solidFill>
                <a:schemeClr val="tx1"/>
              </a:solidFill>
              <a:latin typeface="Meiryo UI" panose="020B0604030504040204" pitchFamily="50" charset="-128"/>
              <a:ea typeface="Meiryo UI" panose="020B0604030504040204" pitchFamily="50" charset="-128"/>
            </a:endParaRPr>
          </a:p>
          <a:p>
            <a:r>
              <a:rPr kumimoji="1" lang="ja-JP" altLang="en-US" sz="1200">
                <a:solidFill>
                  <a:schemeClr val="tx1"/>
                </a:solidFill>
                <a:latin typeface="Meiryo UI" panose="020B0604030504040204" pitchFamily="50" charset="-128"/>
                <a:ea typeface="Meiryo UI" panose="020B0604030504040204" pitchFamily="50" charset="-128"/>
              </a:rPr>
              <a:t>　・</a:t>
            </a:r>
            <a:r>
              <a:rPr kumimoji="1" lang="en-US" altLang="ja-JP" sz="1200">
                <a:solidFill>
                  <a:schemeClr val="tx1"/>
                </a:solidFill>
                <a:latin typeface="Meiryo UI" panose="020B0604030504040204" pitchFamily="50" charset="-128"/>
                <a:ea typeface="Meiryo UI" panose="020B0604030504040204" pitchFamily="50" charset="-128"/>
              </a:rPr>
              <a:t>XXX</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9" name="TextBox 51">
            <a:extLst>
              <a:ext uri="{FF2B5EF4-FFF2-40B4-BE49-F238E27FC236}">
                <a16:creationId xmlns:a16="http://schemas.microsoft.com/office/drawing/2014/main" id="{EE52BEFA-B2F6-5A42-1BEC-55424B0BCAFD}"/>
              </a:ext>
            </a:extLst>
          </p:cNvPr>
          <p:cNvSpPr txBox="1"/>
          <p:nvPr/>
        </p:nvSpPr>
        <p:spPr>
          <a:xfrm>
            <a:off x="4577733" y="2932589"/>
            <a:ext cx="6284106" cy="15248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投資的経費のみで構いませんので、以下に留意して少なくとも令和</a:t>
            </a:r>
            <a:r>
              <a:rPr lang="en-US" altLang="ja-JP" sz="1600">
                <a:solidFill>
                  <a:srgbClr val="2E3558"/>
                </a:solidFill>
                <a:latin typeface="+mn-ea"/>
              </a:rPr>
              <a:t>8</a:t>
            </a:r>
            <a:r>
              <a:rPr lang="ja-JP" altLang="en-US" sz="1600">
                <a:solidFill>
                  <a:srgbClr val="2E3558"/>
                </a:solidFill>
                <a:latin typeface="+mn-ea"/>
              </a:rPr>
              <a:t>年度まで記載ください</a:t>
            </a:r>
            <a:endParaRPr lang="en-US" altLang="ja-JP" sz="1600">
              <a:solidFill>
                <a:srgbClr val="2E3558"/>
              </a:solidFill>
              <a:latin typeface="+mn-ea"/>
            </a:endParaRPr>
          </a:p>
          <a:p>
            <a:pPr marL="85725" indent="3175"/>
            <a:endParaRPr lang="ja-JP" altLang="en-US"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対象経費：補助対象の場合は、公募要領表</a:t>
            </a:r>
            <a:r>
              <a:rPr lang="en-US" altLang="ja-JP" sz="1400">
                <a:solidFill>
                  <a:srgbClr val="2E3558"/>
                </a:solidFill>
                <a:latin typeface="+mn-ea"/>
              </a:rPr>
              <a:t>2</a:t>
            </a:r>
            <a:r>
              <a:rPr lang="ja-JP" altLang="en-US" sz="1400">
                <a:solidFill>
                  <a:srgbClr val="2E3558"/>
                </a:solidFill>
                <a:latin typeface="+mn-ea"/>
              </a:rPr>
              <a:t>に示す対象経費の区分に応じ記載し、補助対象外の場合は適宜記載ください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留意事項等がある場合は、表外に適宜記載ください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25189010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EE4P_STYLE_ID" val="076a8867-8b72-4914-890a-d2f9a5d03d99"/>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6.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1.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4.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１">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cap="rnd" cmpd="sng" algn="ctr">
          <a:solidFill>
            <a:schemeClr val="tx1"/>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3" ma:contentTypeDescription="新しいドキュメントを作成します。" ma:contentTypeScope="" ma:versionID="3cd63151907fba48695a1c905ad7d618">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1b36f5d33cedae9d0c8ff700e6d52a7d"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338A58-CD05-43FA-B67D-3ADB7CC8D216}">
  <ds:schemaRefs>
    <ds:schemaRef ds:uri="3664d6dd-490c-47f7-ad2b-1554118f23bf"/>
    <ds:schemaRef ds:uri="f14e200f-9313-4889-af32-740660f9c5e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E408640-E660-48C3-9222-8A05562DF4C4}">
  <ds:schemaRefs>
    <ds:schemaRef ds:uri="http://schemas.microsoft.com/sharepoint/v3/contenttype/forms"/>
  </ds:schemaRefs>
</ds:datastoreItem>
</file>

<file path=customXml/itemProps3.xml><?xml version="1.0" encoding="utf-8"?>
<ds:datastoreItem xmlns:ds="http://schemas.openxmlformats.org/officeDocument/2006/customXml" ds:itemID="{6CAE9BF3-F2B8-4084-AEC9-8D25EB5255A3}"/>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32</Slides>
  <Notes>19</Notes>
  <HiddenSlides>0</HiddenSlide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１</vt:lpstr>
      <vt:lpstr>DT Template_A4_J_202401</vt:lpstr>
      <vt:lpstr>間接補助事業の実施計画 （国内エンジンMRO拠点強化支援）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revision>1</cp:revision>
  <dcterms:created xsi:type="dcterms:W3CDTF">2024-06-27T06:18:57Z</dcterms:created>
  <dcterms:modified xsi:type="dcterms:W3CDTF">2026-01-22T02:52:18Z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2024-06-27T06:19:05Z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ffe02771-9756-4a3b-8b48-ec25ba8100e9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0x0101004D73D1BFE876BF43A760BAD664AB1D72</vt:lpwstr>
  </property>
</Properties>
</file>