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1.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2.xml" ContentType="application/vnd.openxmlformats-officedocument.presentationml.notesSlide+xml"/>
  <Override PartName="/ppt/tags/tag22.xml" ContentType="application/vnd.openxmlformats-officedocument.presentationml.tags+xml"/>
  <Override PartName="/ppt/notesSlides/notesSlide3.xml" ContentType="application/vnd.openxmlformats-officedocument.presentationml.notesSlide+xml"/>
  <Override PartName="/ppt/tags/tag23.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24.xml" ContentType="application/vnd.openxmlformats-officedocument.presentationml.tags+xml"/>
  <Override PartName="/ppt/notesSlides/notesSlide6.xml" ContentType="application/vnd.openxmlformats-officedocument.presentationml.notesSlide+xml"/>
  <Override PartName="/ppt/tags/tag25.xml" ContentType="application/vnd.openxmlformats-officedocument.presentationml.tags+xml"/>
  <Override PartName="/ppt/notesSlides/notesSlide7.xml" ContentType="application/vnd.openxmlformats-officedocument.presentationml.notesSlide+xml"/>
  <Override PartName="/ppt/tags/tag26.xml" ContentType="application/vnd.openxmlformats-officedocument.presentationml.tags+xml"/>
  <Override PartName="/ppt/notesSlides/notesSlide8.xml" ContentType="application/vnd.openxmlformats-officedocument.presentationml.notesSlide+xml"/>
  <Override PartName="/ppt/tags/tag27.xml" ContentType="application/vnd.openxmlformats-officedocument.presentationml.tags+xml"/>
  <Override PartName="/ppt/notesSlides/notesSlide9.xml" ContentType="application/vnd.openxmlformats-officedocument.presentationml.notesSlide+xml"/>
  <Override PartName="/ppt/tags/tag28.xml" ContentType="application/vnd.openxmlformats-officedocument.presentationml.tags+xml"/>
  <Override PartName="/ppt/notesSlides/notesSlide10.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11.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5117" r:id="rId4"/>
    <p:sldMasterId id="2147485120" r:id="rId5"/>
  </p:sldMasterIdLst>
  <p:notesMasterIdLst>
    <p:notesMasterId r:id="rId40"/>
  </p:notesMasterIdLst>
  <p:handoutMasterIdLst>
    <p:handoutMasterId r:id="rId41"/>
  </p:handoutMasterIdLst>
  <p:sldIdLst>
    <p:sldId id="2145705059" r:id="rId6"/>
    <p:sldId id="2145705341" r:id="rId7"/>
    <p:sldId id="2145705333" r:id="rId8"/>
    <p:sldId id="2147483253" r:id="rId9"/>
    <p:sldId id="2145705137" r:id="rId10"/>
    <p:sldId id="2147483256" r:id="rId11"/>
    <p:sldId id="267" r:id="rId12"/>
    <p:sldId id="2145705308" r:id="rId13"/>
    <p:sldId id="2145705311" r:id="rId14"/>
    <p:sldId id="2147483261" r:id="rId15"/>
    <p:sldId id="2145705297" r:id="rId16"/>
    <p:sldId id="2145705269" r:id="rId17"/>
    <p:sldId id="2145705335" r:id="rId18"/>
    <p:sldId id="2147483260" r:id="rId19"/>
    <p:sldId id="2145705278" r:id="rId20"/>
    <p:sldId id="2145705263" r:id="rId21"/>
    <p:sldId id="2147483265" r:id="rId22"/>
    <p:sldId id="2145705327" r:id="rId23"/>
    <p:sldId id="2147483264" r:id="rId24"/>
    <p:sldId id="2147483268" r:id="rId25"/>
    <p:sldId id="2145705279" r:id="rId26"/>
    <p:sldId id="2145705298" r:id="rId27"/>
    <p:sldId id="2145705281" r:id="rId28"/>
    <p:sldId id="2145705318" r:id="rId29"/>
    <p:sldId id="2145705319" r:id="rId30"/>
    <p:sldId id="2145705301" r:id="rId31"/>
    <p:sldId id="2145705321" r:id="rId32"/>
    <p:sldId id="2145705266" r:id="rId33"/>
    <p:sldId id="2147483263" r:id="rId34"/>
    <p:sldId id="2147483266" r:id="rId35"/>
    <p:sldId id="2145705325" r:id="rId36"/>
    <p:sldId id="2145705326" r:id="rId37"/>
    <p:sldId id="2145705147" r:id="rId38"/>
    <p:sldId id="2145705146" r:id="rId39"/>
  </p:sldIdLst>
  <p:sldSz cx="12192000" cy="6858000"/>
  <p:notesSz cx="6735763" cy="9866313"/>
  <p:custShowLst>
    <p:custShow name="Format Guide Workshop" id="0">
      <p:sldLst/>
    </p:custShow>
  </p:custShowLst>
  <p:custDataLst>
    <p:tags r:id="rId4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3" orient="horz" pos="2160" userDrawn="1">
          <p15:clr>
            <a:srgbClr val="A4A3A4"/>
          </p15:clr>
        </p15:guide>
        <p15:guide id="4"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 id="{A0159901-F98B-70AA-89D7-C26D1D7B9254}" name="Ozawa, Yuta" initials="YO" userId="S::yutozawa@tohmatsu.co.jp::e7caef5c-bd80-4c29-a3df-6b2262d74dcf" providerId="AD"/>
  <p188:author id="{D7196B27-488A-30CC-C779-D3B9019C9E6D}" name="Koide, Takuro" initials="TK" userId="S::takkoide@tohmatsu.co.jp::f02cd107-dc5b-48b0-92d5-1240a707635e" providerId="AD"/>
  <p188:author id="{5789CC33-3FA9-0712-EE6F-6E075F5A9BBD}" name="Sakai, Hiroki" initials="HS" userId="S::hirokisakai@tohmatsu.co.jp::3136281a-b192-46d3-9cb7-8423e03ea3f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2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9646"/>
    <a:srgbClr val="CCECFF"/>
    <a:srgbClr val="969696"/>
    <a:srgbClr val="BFBFBF"/>
    <a:srgbClr val="FFFFFF"/>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D3C6FE-8FFD-480F-9366-B083EFF0B506}" v="10" dt="2025-12-02T01:27:03.307"/>
    <p1510:client id="{B2E29420-91D3-40F4-89E7-88FE99F938CD}" v="3" dt="2025-12-01T03:44:48.99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2" y="72"/>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gs" Target="tags/tag1.xml"/><Relationship Id="rId47"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notesMaster" Target="notesMasters/notesMaster1.xml"/><Relationship Id="rId45"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microsoft.com/office/2018/10/relationships/authors" Targe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commentAuthors" Target="commentAuthors.xml"/><Relationship Id="rId48" Type="http://schemas.microsoft.com/office/2015/10/relationships/revisionInfo" Target="revisionInfo.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heme" Target="theme/theme1.xml"/><Relationship Id="rId20" Type="http://schemas.openxmlformats.org/officeDocument/2006/relationships/slide" Target="slides/slide15.xml"/><Relationship Id="rId41"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4"/>
            <a:ext cx="2918831" cy="495029"/>
          </a:xfrm>
          <a:prstGeom prst="rect">
            <a:avLst/>
          </a:prstGeom>
        </p:spPr>
        <p:txBody>
          <a:bodyPr vert="horz" lIns="91697" tIns="45848" rIns="91697" bIns="45848" rtlCol="0"/>
          <a:lstStyle>
            <a:lvl1pPr algn="l">
              <a:defRPr sz="1200"/>
            </a:lvl1pPr>
          </a:lstStyle>
          <a:p>
            <a:endParaRPr lang="en-US" sz="800"/>
          </a:p>
        </p:txBody>
      </p:sp>
      <p:sp>
        <p:nvSpPr>
          <p:cNvPr id="3" name="Date Placeholder 2"/>
          <p:cNvSpPr>
            <a:spLocks noGrp="1"/>
          </p:cNvSpPr>
          <p:nvPr>
            <p:ph type="dt" sz="quarter" idx="1"/>
          </p:nvPr>
        </p:nvSpPr>
        <p:spPr>
          <a:xfrm>
            <a:off x="3815377" y="4"/>
            <a:ext cx="2918831" cy="495029"/>
          </a:xfrm>
          <a:prstGeom prst="rect">
            <a:avLst/>
          </a:prstGeom>
        </p:spPr>
        <p:txBody>
          <a:bodyPr vert="horz" lIns="91697" tIns="45848" rIns="91697" bIns="45848" rtlCol="0"/>
          <a:lstStyle>
            <a:lvl1pPr algn="r">
              <a:defRPr sz="1200"/>
            </a:lvl1pPr>
          </a:lstStyle>
          <a:p>
            <a:fld id="{57691E93-EF64-46CC-85E2-BBB5BEDB9501}" type="datetimeFigureOut">
              <a:rPr lang="en-US" sz="800"/>
              <a:t>12/2/2025</a:t>
            </a:fld>
            <a:endParaRPr lang="en-US" sz="800"/>
          </a:p>
        </p:txBody>
      </p:sp>
      <p:sp>
        <p:nvSpPr>
          <p:cNvPr id="4" name="Footer Placeholder 3"/>
          <p:cNvSpPr>
            <a:spLocks noGrp="1"/>
          </p:cNvSpPr>
          <p:nvPr>
            <p:ph type="ftr" sz="quarter" idx="2"/>
          </p:nvPr>
        </p:nvSpPr>
        <p:spPr>
          <a:xfrm>
            <a:off x="2" y="9371289"/>
            <a:ext cx="2918831" cy="495028"/>
          </a:xfrm>
          <a:prstGeom prst="rect">
            <a:avLst/>
          </a:prstGeom>
        </p:spPr>
        <p:txBody>
          <a:bodyPr vert="horz" lIns="91697" tIns="45848" rIns="91697" bIns="45848" rtlCol="0" anchor="b"/>
          <a:lstStyle>
            <a:lvl1pPr algn="l">
              <a:defRPr sz="1200"/>
            </a:lvl1pPr>
          </a:lstStyle>
          <a:p>
            <a:endParaRPr lang="en-US" sz="800"/>
          </a:p>
        </p:txBody>
      </p:sp>
      <p:sp>
        <p:nvSpPr>
          <p:cNvPr id="5" name="Slide Number Placeholder 4"/>
          <p:cNvSpPr>
            <a:spLocks noGrp="1"/>
          </p:cNvSpPr>
          <p:nvPr>
            <p:ph type="sldNum" sz="quarter" idx="3"/>
          </p:nvPr>
        </p:nvSpPr>
        <p:spPr>
          <a:xfrm>
            <a:off x="3815377" y="9371289"/>
            <a:ext cx="2918831" cy="495028"/>
          </a:xfrm>
          <a:prstGeom prst="rect">
            <a:avLst/>
          </a:prstGeom>
        </p:spPr>
        <p:txBody>
          <a:bodyPr vert="horz" lIns="91697" tIns="45848" rIns="91697" bIns="45848" rtlCol="0" anchor="b"/>
          <a:lstStyle>
            <a:lvl1pPr algn="r">
              <a:defRPr sz="1200"/>
            </a:lvl1pPr>
          </a:lstStyle>
          <a:p>
            <a:fld id="{3DCECA85-2A7A-423F-89EA-6868CB52DF19}" type="slidenum">
              <a:rPr lang="en-US" sz="800"/>
              <a:t>‹#›</a:t>
            </a:fld>
            <a:endParaRPr lang="en-US" sz="80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1" y="4711693"/>
            <a:ext cx="6734204" cy="51546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697" tIns="45848" rIns="91697" bIns="45848" rtlCol="0" anchor="ctr"/>
          <a:lstStyle/>
          <a:p>
            <a:pPr algn="ctr"/>
            <a:endParaRPr lang="en-US"/>
          </a:p>
        </p:txBody>
      </p:sp>
      <p:sp>
        <p:nvSpPr>
          <p:cNvPr id="2" name="Header Placeholder 1"/>
          <p:cNvSpPr>
            <a:spLocks noGrp="1"/>
          </p:cNvSpPr>
          <p:nvPr>
            <p:ph type="hdr" sz="quarter"/>
          </p:nvPr>
        </p:nvSpPr>
        <p:spPr>
          <a:xfrm>
            <a:off x="79886" y="4"/>
            <a:ext cx="2838947" cy="495029"/>
          </a:xfrm>
          <a:prstGeom prst="rect">
            <a:avLst/>
          </a:prstGeom>
        </p:spPr>
        <p:txBody>
          <a:bodyPr vert="horz" lIns="91697" tIns="45848" rIns="91697" bIns="45848" rtlCol="0"/>
          <a:lstStyle>
            <a:lvl1pPr algn="l">
              <a:defRPr sz="1400"/>
            </a:lvl1pPr>
          </a:lstStyle>
          <a:p>
            <a:endParaRPr lang="en-US"/>
          </a:p>
        </p:txBody>
      </p:sp>
      <p:sp>
        <p:nvSpPr>
          <p:cNvPr id="4" name="Slide Image Placeholder 3"/>
          <p:cNvSpPr>
            <a:spLocks noGrp="1" noRot="1" noChangeAspect="1"/>
          </p:cNvSpPr>
          <p:nvPr>
            <p:ph type="sldImg" idx="2"/>
          </p:nvPr>
        </p:nvSpPr>
        <p:spPr>
          <a:xfrm>
            <a:off x="-176213" y="614363"/>
            <a:ext cx="7070726" cy="3978275"/>
          </a:xfrm>
          <a:prstGeom prst="rect">
            <a:avLst/>
          </a:prstGeom>
          <a:noFill/>
          <a:ln w="9525">
            <a:solidFill>
              <a:schemeClr val="bg2"/>
            </a:solidFill>
          </a:ln>
        </p:spPr>
        <p:txBody>
          <a:bodyPr vert="horz" lIns="91697" tIns="45848" rIns="91697" bIns="45848" rtlCol="0" anchor="ctr"/>
          <a:lstStyle/>
          <a:p>
            <a:endParaRPr lang="en-US"/>
          </a:p>
        </p:txBody>
      </p:sp>
      <p:sp>
        <p:nvSpPr>
          <p:cNvPr id="6" name="Footer Placeholder 5"/>
          <p:cNvSpPr>
            <a:spLocks noGrp="1"/>
          </p:cNvSpPr>
          <p:nvPr>
            <p:ph type="ftr" sz="quarter" idx="4"/>
          </p:nvPr>
        </p:nvSpPr>
        <p:spPr>
          <a:xfrm>
            <a:off x="79886" y="9340764"/>
            <a:ext cx="2838947" cy="495028"/>
          </a:xfrm>
          <a:prstGeom prst="rect">
            <a:avLst/>
          </a:prstGeom>
        </p:spPr>
        <p:txBody>
          <a:bodyPr vert="horz" lIns="91697" tIns="45848" rIns="91697" bIns="45848" rtlCol="0" anchor="b"/>
          <a:lstStyle>
            <a:lvl1pPr algn="l">
              <a:defRPr sz="1400"/>
            </a:lvl1pPr>
          </a:lstStyle>
          <a:p>
            <a:endParaRPr lang="en-US"/>
          </a:p>
        </p:txBody>
      </p:sp>
      <p:sp>
        <p:nvSpPr>
          <p:cNvPr id="7" name="Slide Number Placeholder 6"/>
          <p:cNvSpPr>
            <a:spLocks noGrp="1"/>
          </p:cNvSpPr>
          <p:nvPr>
            <p:ph type="sldNum" sz="quarter" idx="5"/>
          </p:nvPr>
        </p:nvSpPr>
        <p:spPr>
          <a:xfrm>
            <a:off x="3815376" y="9340764"/>
            <a:ext cx="2829918" cy="495028"/>
          </a:xfrm>
          <a:prstGeom prst="rect">
            <a:avLst/>
          </a:prstGeom>
        </p:spPr>
        <p:txBody>
          <a:bodyPr vert="horz" lIns="91697" tIns="45848" rIns="91697" bIns="45848" rtlCol="0" anchor="b"/>
          <a:lstStyle>
            <a:lvl1pPr algn="r">
              <a:defRPr sz="1400"/>
            </a:lvl1pPr>
          </a:lstStyle>
          <a:p>
            <a:r>
              <a:rPr lang="en-US"/>
              <a:t>Notes view: </a:t>
            </a:r>
            <a:fld id="{128CEAFE-FA94-43E5-B0FF-D47E1CCDD1B4}" type="slidenum">
              <a:rPr lang="en-US" smtClean="0"/>
              <a:pPr/>
              <a:t>‹#›</a:t>
            </a:fld>
            <a:endParaRPr lang="en-US"/>
          </a:p>
        </p:txBody>
      </p:sp>
      <p:sp>
        <p:nvSpPr>
          <p:cNvPr id="5" name="Notes Placeholder 4"/>
          <p:cNvSpPr>
            <a:spLocks noGrp="1"/>
          </p:cNvSpPr>
          <p:nvPr>
            <p:ph type="body" sz="quarter" idx="3"/>
          </p:nvPr>
        </p:nvSpPr>
        <p:spPr>
          <a:xfrm>
            <a:off x="251517" y="5036366"/>
            <a:ext cx="6215660" cy="4026127"/>
          </a:xfrm>
          <a:prstGeom prst="rect">
            <a:avLst/>
          </a:prstGeom>
        </p:spPr>
        <p:txBody>
          <a:bodyPr vert="horz" lIns="91697" tIns="45848" rIns="91697" bIns="4584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idx="1"/>
          </p:nvPr>
        </p:nvSpPr>
        <p:spPr>
          <a:xfrm>
            <a:off x="3815599" y="0"/>
            <a:ext cx="2918626" cy="495181"/>
          </a:xfrm>
          <a:prstGeom prst="rect">
            <a:avLst/>
          </a:prstGeom>
        </p:spPr>
        <p:txBody>
          <a:bodyPr vert="horz" lIns="90654" tIns="45327" rIns="90654" bIns="45327" rtlCol="0"/>
          <a:lstStyle>
            <a:lvl1pPr algn="r">
              <a:defRPr sz="1200"/>
            </a:lvl1pPr>
          </a:lstStyle>
          <a:p>
            <a:fld id="{F2C7CF5F-7CF3-4DF3-838A-EE34544862CC}" type="datetimeFigureOut">
              <a:rPr lang="en-US" smtClean="0"/>
              <a:t>12/2/2025</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n-ea"/>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n-ea"/>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09" userDrawn="1">
          <p15:clr>
            <a:srgbClr val="F26B43"/>
          </p15:clr>
        </p15:guide>
        <p15:guide id="2" pos="2122"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pPr defTabSz="922355">
              <a:defRPr/>
            </a:pPr>
            <a:r>
              <a:rPr lang="en-US">
                <a:solidFill>
                  <a:srgbClr val="6E6F73"/>
                </a:solidFill>
                <a:latin typeface="Trebuchet MS"/>
              </a:rPr>
              <a:t>Notes view: </a:t>
            </a:r>
            <a:fld id="{128CEAFE-FA94-43E5-B0FF-D47E1CCDD1B4}" type="slidenum">
              <a:rPr lang="en-US">
                <a:solidFill>
                  <a:srgbClr val="6E6F73"/>
                </a:solidFill>
                <a:latin typeface="Trebuchet MS"/>
              </a:rPr>
              <a:pPr defTabSz="922355">
                <a:defRPr/>
              </a:pPr>
              <a:t>5</a:t>
            </a:fld>
            <a:endParaRPr lang="en-US">
              <a:solidFill>
                <a:srgbClr val="6E6F73"/>
              </a:solidFill>
              <a:latin typeface="Trebuchet MS"/>
            </a:endParaRPr>
          </a:p>
        </p:txBody>
      </p:sp>
    </p:spTree>
    <p:extLst>
      <p:ext uri="{BB962C8B-B14F-4D97-AF65-F5344CB8AC3E}">
        <p14:creationId xmlns:p14="http://schemas.microsoft.com/office/powerpoint/2010/main" val="94808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18</a:t>
            </a:fld>
            <a:endParaRPr lang="en-US"/>
          </a:p>
        </p:txBody>
      </p:sp>
    </p:spTree>
    <p:extLst>
      <p:ext uri="{BB962C8B-B14F-4D97-AF65-F5344CB8AC3E}">
        <p14:creationId xmlns:p14="http://schemas.microsoft.com/office/powerpoint/2010/main" val="22017997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21</a:t>
            </a:fld>
            <a:endParaRPr lang="en-US"/>
          </a:p>
        </p:txBody>
      </p:sp>
    </p:spTree>
    <p:extLst>
      <p:ext uri="{BB962C8B-B14F-4D97-AF65-F5344CB8AC3E}">
        <p14:creationId xmlns:p14="http://schemas.microsoft.com/office/powerpoint/2010/main" val="26167286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23</a:t>
            </a:fld>
            <a:endParaRPr lang="en-US"/>
          </a:p>
        </p:txBody>
      </p:sp>
    </p:spTree>
    <p:extLst>
      <p:ext uri="{BB962C8B-B14F-4D97-AF65-F5344CB8AC3E}">
        <p14:creationId xmlns:p14="http://schemas.microsoft.com/office/powerpoint/2010/main" val="28304227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24</a:t>
            </a:fld>
            <a:endParaRPr lang="en-US"/>
          </a:p>
        </p:txBody>
      </p:sp>
    </p:spTree>
    <p:extLst>
      <p:ext uri="{BB962C8B-B14F-4D97-AF65-F5344CB8AC3E}">
        <p14:creationId xmlns:p14="http://schemas.microsoft.com/office/powerpoint/2010/main" val="17019648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25</a:t>
            </a:fld>
            <a:endParaRPr lang="en-US"/>
          </a:p>
        </p:txBody>
      </p:sp>
    </p:spTree>
    <p:extLst>
      <p:ext uri="{BB962C8B-B14F-4D97-AF65-F5344CB8AC3E}">
        <p14:creationId xmlns:p14="http://schemas.microsoft.com/office/powerpoint/2010/main" val="2525713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28</a:t>
            </a:fld>
            <a:endParaRPr lang="en-US"/>
          </a:p>
        </p:txBody>
      </p:sp>
    </p:spTree>
    <p:extLst>
      <p:ext uri="{BB962C8B-B14F-4D97-AF65-F5344CB8AC3E}">
        <p14:creationId xmlns:p14="http://schemas.microsoft.com/office/powerpoint/2010/main" val="30551222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29</a:t>
            </a:fld>
            <a:endParaRPr lang="en-US"/>
          </a:p>
        </p:txBody>
      </p:sp>
    </p:spTree>
    <p:extLst>
      <p:ext uri="{BB962C8B-B14F-4D97-AF65-F5344CB8AC3E}">
        <p14:creationId xmlns:p14="http://schemas.microsoft.com/office/powerpoint/2010/main" val="1524959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30</a:t>
            </a:fld>
            <a:endParaRPr lang="en-US"/>
          </a:p>
        </p:txBody>
      </p:sp>
    </p:spTree>
    <p:extLst>
      <p:ext uri="{BB962C8B-B14F-4D97-AF65-F5344CB8AC3E}">
        <p14:creationId xmlns:p14="http://schemas.microsoft.com/office/powerpoint/2010/main" val="13759379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285750" indent="-285750">
              <a:buFont typeface="Wingdings" panose="05000000000000000000" pitchFamily="2" charset="2"/>
              <a:buChar char="l"/>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7</a:t>
            </a:fld>
            <a:endParaRPr lang="en-US"/>
          </a:p>
        </p:txBody>
      </p:sp>
    </p:spTree>
    <p:extLst>
      <p:ext uri="{BB962C8B-B14F-4D97-AF65-F5344CB8AC3E}">
        <p14:creationId xmlns:p14="http://schemas.microsoft.com/office/powerpoint/2010/main" val="41349302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8</a:t>
            </a:fld>
            <a:endParaRPr lang="en-US"/>
          </a:p>
        </p:txBody>
      </p:sp>
    </p:spTree>
    <p:extLst>
      <p:ext uri="{BB962C8B-B14F-4D97-AF65-F5344CB8AC3E}">
        <p14:creationId xmlns:p14="http://schemas.microsoft.com/office/powerpoint/2010/main" val="3411623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D4FFBD-BF15-A7F9-BF47-C1FAB640627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FEC91DE-8A58-3966-75E6-C277FA0D712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8D9CC9F-DD88-2A77-BC39-AECD4D6309E8}"/>
              </a:ext>
            </a:extLst>
          </p:cNvPr>
          <p:cNvSpPr>
            <a:spLocks noGrp="1"/>
          </p:cNvSpPr>
          <p:nvPr>
            <p:ph type="body" idx="1"/>
          </p:nvPr>
        </p:nvSpPr>
        <p:spPr/>
        <p:txBody>
          <a:bodyPr/>
          <a:lstStyle/>
          <a:p>
            <a:pPr>
              <a:buNone/>
            </a:pPr>
            <a:endParaRPr kumimoji="1" lang="ja-JP" altLang="en-US"/>
          </a:p>
        </p:txBody>
      </p:sp>
      <p:sp>
        <p:nvSpPr>
          <p:cNvPr id="4" name="スライド番号プレースホルダー 3">
            <a:extLst>
              <a:ext uri="{FF2B5EF4-FFF2-40B4-BE49-F238E27FC236}">
                <a16:creationId xmlns:a16="http://schemas.microsoft.com/office/drawing/2014/main" id="{95C2A0D0-5B46-10E9-8FC3-623EBADF78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2113211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10</a:t>
            </a:fld>
            <a:endParaRPr lang="en-US"/>
          </a:p>
        </p:txBody>
      </p:sp>
    </p:spTree>
    <p:extLst>
      <p:ext uri="{BB962C8B-B14F-4D97-AF65-F5344CB8AC3E}">
        <p14:creationId xmlns:p14="http://schemas.microsoft.com/office/powerpoint/2010/main" val="3165101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11</a:t>
            </a:fld>
            <a:endParaRPr lang="en-US"/>
          </a:p>
        </p:txBody>
      </p:sp>
    </p:spTree>
    <p:extLst>
      <p:ext uri="{BB962C8B-B14F-4D97-AF65-F5344CB8AC3E}">
        <p14:creationId xmlns:p14="http://schemas.microsoft.com/office/powerpoint/2010/main" val="32231107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7090987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848763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None/>
            </a:pPr>
            <a:endParaRPr kumimoji="1" lang="ja-JP" altLang="en-US"/>
          </a:p>
        </p:txBody>
      </p:sp>
      <p:sp>
        <p:nvSpPr>
          <p:cNvPr id="4" name="スライド番号プレースホルダー 3"/>
          <p:cNvSpPr>
            <a:spLocks noGrp="1"/>
          </p:cNvSpPr>
          <p:nvPr>
            <p:ph type="sldNum" sz="quarter" idx="5"/>
          </p:nvPr>
        </p:nvSpPr>
        <p:spPr/>
        <p:txBody>
          <a:bodyPr/>
          <a:lstStyle/>
          <a:p>
            <a:r>
              <a:rPr lang="en-US"/>
              <a:t>Notes view: </a:t>
            </a:r>
            <a:fld id="{128CEAFE-FA94-43E5-B0FF-D47E1CCDD1B4}" type="slidenum">
              <a:rPr lang="en-US" smtClean="0"/>
              <a:pPr/>
              <a:t>17</a:t>
            </a:fld>
            <a:endParaRPr lang="en-US"/>
          </a:p>
        </p:txBody>
      </p:sp>
    </p:spTree>
    <p:extLst>
      <p:ext uri="{BB962C8B-B14F-4D97-AF65-F5344CB8AC3E}">
        <p14:creationId xmlns:p14="http://schemas.microsoft.com/office/powerpoint/2010/main" val="1884966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2.xml"/><Relationship Id="rId1" Type="http://schemas.openxmlformats.org/officeDocument/2006/relationships/tags" Target="../tags/tag10.xml"/><Relationship Id="rId4" Type="http://schemas.openxmlformats.org/officeDocument/2006/relationships/image" Target="../media/image2.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10.bin"/><Relationship Id="rId7" Type="http://schemas.openxmlformats.org/officeDocument/2006/relationships/image" Target="../media/image5.jpeg"/><Relationship Id="rId2" Type="http://schemas.openxmlformats.org/officeDocument/2006/relationships/slideMaster" Target="../slideMasters/slideMaster2.xml"/><Relationship Id="rId1" Type="http://schemas.openxmlformats.org/officeDocument/2006/relationships/tags" Target="../tags/tag1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2.xml"/><Relationship Id="rId1" Type="http://schemas.openxmlformats.org/officeDocument/2006/relationships/tags" Target="../tags/tag12.xml"/><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4.xml"/><Relationship Id="rId4" Type="http://schemas.openxmlformats.org/officeDocument/2006/relationships/image" Target="../media/image2.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2.xml"/><Relationship Id="rId1" Type="http://schemas.openxmlformats.org/officeDocument/2006/relationships/tags" Target="../tags/tag5.xml"/><Relationship Id="rId4" Type="http://schemas.openxmlformats.org/officeDocument/2006/relationships/image" Target="../media/image2.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2.xml"/><Relationship Id="rId1" Type="http://schemas.openxmlformats.org/officeDocument/2006/relationships/tags" Target="../tags/tag6.xml"/><Relationship Id="rId4" Type="http://schemas.openxmlformats.org/officeDocument/2006/relationships/image" Target="../media/image2.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2.xml"/><Relationship Id="rId1" Type="http://schemas.openxmlformats.org/officeDocument/2006/relationships/tags" Target="../tags/tag7.xml"/><Relationship Id="rId4" Type="http://schemas.openxmlformats.org/officeDocument/2006/relationships/image" Target="../media/image2.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2.xml"/><Relationship Id="rId1" Type="http://schemas.openxmlformats.org/officeDocument/2006/relationships/tags" Target="../tags/tag8.xml"/><Relationship Id="rId4" Type="http://schemas.openxmlformats.org/officeDocument/2006/relationships/image" Target="../media/image2.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2.xml"/><Relationship Id="rId1" Type="http://schemas.openxmlformats.org/officeDocument/2006/relationships/tags" Target="../tags/tag9.xml"/><Relationship Id="rId4" Type="http://schemas.openxmlformats.org/officeDocument/2006/relationships/image" Target="../media/image2.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１">
    <p:bg bwMode="blackWhite">
      <p:bgPr>
        <a:gradFill>
          <a:gsLst>
            <a:gs pos="0">
              <a:schemeClr val="tx1">
                <a:lumMod val="50000"/>
                <a:lumOff val="5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5" name="TextBox 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ysClr val="windowText" lastClr="000000"/>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ysClr val="windowText" lastClr="000000"/>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ysClr val="windowText" lastClr="000000"/>
                </a:solidFill>
                <a:latin typeface="+mn-lt"/>
                <a:sym typeface="Trebuchet MS" panose="020B0603020202020204" pitchFamily="34" charset="0"/>
              </a:defRPr>
            </a:lvl1pPr>
          </a:lstStyle>
          <a:p>
            <a:endParaRPr lang="en-US"/>
          </a:p>
        </p:txBody>
      </p:sp>
      <p:sp>
        <p:nvSpPr>
          <p:cNvPr id="147" name="Title 1"/>
          <p:cNvSpPr>
            <a:spLocks noGrp="1"/>
          </p:cNvSpPr>
          <p:nvPr>
            <p:ph type="title"/>
          </p:nvPr>
        </p:nvSpPr>
        <p:spPr bwMode="blackWhite">
          <a:xfrm>
            <a:off x="630000" y="3826800"/>
            <a:ext cx="10936800" cy="2041200"/>
          </a:xfrm>
        </p:spPr>
        <p:txBody>
          <a:bodyPr anchor="t">
            <a:noAutofit/>
          </a:bodyPr>
          <a:lstStyle>
            <a:lvl1pPr>
              <a:defRPr sz="5400">
                <a:solidFill>
                  <a:sysClr val="windowText" lastClr="000000"/>
                </a:solidFill>
                <a:latin typeface="Meiryo UI" panose="020B0604030504040204" pitchFamily="50" charset="-128"/>
                <a:ea typeface="Meiryo UI" panose="020B0604030504040204" pitchFamily="50" charset="-128"/>
                <a:sym typeface="Trebuchet MS" panose="020B0603020202020204" pitchFamily="34" charset="0"/>
              </a:defRPr>
            </a:lvl1pPr>
          </a:lstStyle>
          <a:p>
            <a:endParaRPr lang="en-US"/>
          </a:p>
        </p:txBody>
      </p:sp>
      <p:cxnSp>
        <p:nvCxnSpPr>
          <p:cNvPr id="148" name="Straight Connector 147"/>
          <p:cNvCxnSpPr/>
          <p:nvPr userDrawn="1"/>
        </p:nvCxnSpPr>
        <p:spPr bwMode="white">
          <a:xfrm>
            <a:off x="618898" y="3680016"/>
            <a:ext cx="11576304" cy="0"/>
          </a:xfrm>
          <a:prstGeom prst="line">
            <a:avLst/>
          </a:prstGeom>
          <a:ln w="19050" cmpd="sng">
            <a:solidFill>
              <a:schemeClr val="tx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5058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513230" y="1476000"/>
            <a:ext cx="11165538"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テキスト プレースホルダー 2">
            <a:extLst>
              <a:ext uri="{FF2B5EF4-FFF2-40B4-BE49-F238E27FC236}">
                <a16:creationId xmlns:a16="http://schemas.microsoft.com/office/drawing/2014/main" id="{3A4CFDD9-6377-ACBD-7E9C-96B6C9E1DA2C}"/>
              </a:ext>
            </a:extLst>
          </p:cNvPr>
          <p:cNvSpPr>
            <a:spLocks noGrp="1"/>
          </p:cNvSpPr>
          <p:nvPr>
            <p:ph type="body" sz="quarter" idx="16" hasCustomPrompt="1"/>
          </p:nvPr>
        </p:nvSpPr>
        <p:spPr bwMode="gray">
          <a:xfrm>
            <a:off x="512611" y="5842550"/>
            <a:ext cx="11165538"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8" name="テキスト プレースホルダー 2"/>
          <p:cNvSpPr>
            <a:spLocks noGrp="1"/>
          </p:cNvSpPr>
          <p:nvPr>
            <p:ph type="body" sz="quarter" idx="15" hasCustomPrompt="1"/>
          </p:nvPr>
        </p:nvSpPr>
        <p:spPr bwMode="gray">
          <a:xfrm>
            <a:off x="512611" y="1008000"/>
            <a:ext cx="11165538" cy="468000"/>
          </a:xfrm>
          <a:prstGeom prst="rect">
            <a:avLst/>
          </a:prstGeom>
        </p:spPr>
        <p:txBody>
          <a:bodyPr wrap="squar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147931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基本版）背表紙_白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328917323"/>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9896859" y="6517421"/>
            <a:ext cx="1465145" cy="251544"/>
          </a:xfrm>
          <a:prstGeom prst="rect">
            <a:avLst/>
          </a:prstGeom>
          <a:noFill/>
        </p:spPr>
        <p:txBody>
          <a:bodyPr wrap="none" lIns="0" tIns="0" rIns="0" bIns="0" rtlCol="0">
            <a:spAutoFit/>
          </a:bodyPr>
          <a:lstStyle/>
          <a:p>
            <a:pPr algn="l">
              <a:lnSpc>
                <a:spcPts val="950"/>
              </a:lnSpc>
            </a:pPr>
            <a:r>
              <a:rPr kumimoji="1" lang="en-US" altLang="ja-JP" sz="800">
                <a:latin typeface="+mn-lt"/>
                <a:cs typeface="+mn-cs"/>
                <a:sym typeface="+mn-lt"/>
              </a:rPr>
              <a:t>Member of</a:t>
            </a:r>
            <a:br>
              <a:rPr kumimoji="1" lang="en-US" altLang="ja-JP" sz="800">
                <a:latin typeface="+mn-lt"/>
                <a:cs typeface="+mn-cs"/>
                <a:sym typeface="+mn-lt"/>
              </a:rPr>
            </a:br>
            <a:r>
              <a:rPr kumimoji="1" lang="en-US" altLang="ja-JP" sz="800" b="1">
                <a:latin typeface="+mn-lt"/>
                <a:cs typeface="+mn-cs"/>
                <a:sym typeface="+mn-lt"/>
              </a:rPr>
              <a:t>Deloitte Touche Tohmatsu Limited</a:t>
            </a:r>
            <a:endParaRPr kumimoji="1" lang="ja-JP" altLang="en-US" sz="800" b="1">
              <a:latin typeface="+mn-lt"/>
              <a:cs typeface="+mn-cs"/>
              <a:sym typeface="+mn-lt"/>
            </a:endParaRPr>
          </a:p>
        </p:txBody>
      </p:sp>
      <p:sp>
        <p:nvSpPr>
          <p:cNvPr id="14" name="テキスト プレースホルダー 13">
            <a:extLst>
              <a:ext uri="{FF2B5EF4-FFF2-40B4-BE49-F238E27FC236}">
                <a16:creationId xmlns:a16="http://schemas.microsoft.com/office/drawing/2014/main" id="{4D4831B1-A04A-42C3-BD52-942B25744B6D}"/>
              </a:ext>
            </a:extLst>
          </p:cNvPr>
          <p:cNvSpPr>
            <a:spLocks noGrp="1"/>
          </p:cNvSpPr>
          <p:nvPr>
            <p:ph type="body" sz="quarter" idx="10"/>
          </p:nvPr>
        </p:nvSpPr>
        <p:spPr bwMode="gray">
          <a:xfrm>
            <a:off x="513969" y="6336000"/>
            <a:ext cx="864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8" name="図 17">
            <a:extLst>
              <a:ext uri="{FF2B5EF4-FFF2-40B4-BE49-F238E27FC236}">
                <a16:creationId xmlns:a16="http://schemas.microsoft.com/office/drawing/2014/main" id="{7F14F7E8-2C42-4BD2-8B4C-7C658763AB7B}"/>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513969" y="432000"/>
            <a:ext cx="2304000" cy="587972"/>
          </a:xfrm>
          <a:prstGeom prst="rect">
            <a:avLst/>
          </a:prstGeom>
        </p:spPr>
      </p:pic>
      <p:sp>
        <p:nvSpPr>
          <p:cNvPr id="8" name="Text Box 37">
            <a:extLst>
              <a:ext uri="{FF2B5EF4-FFF2-40B4-BE49-F238E27FC236}">
                <a16:creationId xmlns:a16="http://schemas.microsoft.com/office/drawing/2014/main" id="{D6BA3D81-CAD1-43DC-A531-54F7C4DC8DF8}"/>
              </a:ext>
            </a:extLst>
          </p:cNvPr>
          <p:cNvSpPr txBox="1">
            <a:spLocks noChangeArrowheads="1"/>
          </p:cNvSpPr>
          <p:nvPr userDrawn="1"/>
        </p:nvSpPr>
        <p:spPr bwMode="gray">
          <a:xfrm>
            <a:off x="513969" y="6588000"/>
            <a:ext cx="5361231"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A225710E-CB95-98DD-0E7F-A51C955E4254}"/>
              </a:ext>
            </a:extLst>
          </p:cNvPr>
          <p:cNvGrpSpPr/>
          <p:nvPr userDrawn="1"/>
        </p:nvGrpSpPr>
        <p:grpSpPr>
          <a:xfrm>
            <a:off x="9896858" y="3960001"/>
            <a:ext cx="1772308" cy="1894801"/>
            <a:chOff x="8050246" y="4451478"/>
            <a:chExt cx="1440000" cy="1894801"/>
          </a:xfrm>
        </p:grpSpPr>
        <p:pic>
          <p:nvPicPr>
            <p:cNvPr id="9" name="図 8" descr="ロゴ, 会社名&#10;&#10;自動的に生成された説明">
              <a:extLst>
                <a:ext uri="{FF2B5EF4-FFF2-40B4-BE49-F238E27FC236}">
                  <a16:creationId xmlns:a16="http://schemas.microsoft.com/office/drawing/2014/main" id="{B08C4379-B61C-71BD-16AA-DB14189E0F70}"/>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246" y="4451478"/>
              <a:ext cx="1440000" cy="873777"/>
            </a:xfrm>
            <a:prstGeom prst="rect">
              <a:avLst/>
            </a:prstGeom>
          </p:spPr>
        </p:pic>
        <p:pic>
          <p:nvPicPr>
            <p:cNvPr id="10" name="図 9" descr="ロゴ&#10;&#10;自動的に生成された説明">
              <a:extLst>
                <a:ext uri="{FF2B5EF4-FFF2-40B4-BE49-F238E27FC236}">
                  <a16:creationId xmlns:a16="http://schemas.microsoft.com/office/drawing/2014/main" id="{D0B28E52-975C-E4C4-9D5C-37EFFEB46C9E}"/>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44450" cy="872742"/>
            </a:xfrm>
            <a:prstGeom prst="rect">
              <a:avLst/>
            </a:prstGeom>
          </p:spPr>
        </p:pic>
      </p:grpSp>
    </p:spTree>
    <p:extLst>
      <p:ext uri="{BB962C8B-B14F-4D97-AF65-F5344CB8AC3E}">
        <p14:creationId xmlns:p14="http://schemas.microsoft.com/office/powerpoint/2010/main" val="866709597"/>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基本版） タイトル ロゴ無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86459737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4" name="オブジェクト 3"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3105231" y="999000"/>
            <a:ext cx="5981538"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513969" y="5040001"/>
            <a:ext cx="4430769"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a:t>表紙タイトル</a:t>
            </a:r>
            <a:endParaRPr lang="en-US" noProof="0"/>
          </a:p>
        </p:txBody>
      </p:sp>
      <p:sp>
        <p:nvSpPr>
          <p:cNvPr id="3" name="Subtitle 2"/>
          <p:cNvSpPr>
            <a:spLocks noGrp="1"/>
          </p:cNvSpPr>
          <p:nvPr>
            <p:ph type="subTitle" idx="1" hasCustomPrompt="1"/>
          </p:nvPr>
        </p:nvSpPr>
        <p:spPr bwMode="gray">
          <a:xfrm>
            <a:off x="513969" y="5652001"/>
            <a:ext cx="4430769"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a:t>表紙サブタイトル</a:t>
            </a:r>
            <a:endParaRPr lang="en-US" noProof="0"/>
          </a:p>
        </p:txBody>
      </p:sp>
      <p:sp>
        <p:nvSpPr>
          <p:cNvPr id="5" name="Text Placeholder 4"/>
          <p:cNvSpPr>
            <a:spLocks noGrp="1"/>
          </p:cNvSpPr>
          <p:nvPr>
            <p:ph type="body" sz="quarter" idx="10"/>
          </p:nvPr>
        </p:nvSpPr>
        <p:spPr bwMode="gray">
          <a:xfrm>
            <a:off x="513968" y="6408000"/>
            <a:ext cx="4430769"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5C5A3295-3564-4576-96DB-80CBF7A205A7}"/>
              </a:ext>
            </a:extLst>
          </p:cNvPr>
          <p:cNvSpPr>
            <a:spLocks noGrp="1"/>
          </p:cNvSpPr>
          <p:nvPr>
            <p:ph type="dt" sz="half" idx="12"/>
          </p:nvPr>
        </p:nvSpPr>
        <p:spPr bwMode="gray"/>
        <p:txBody>
          <a:bodyPr/>
          <a:lstStyle>
            <a:lvl1pPr>
              <a:defRPr>
                <a:cs typeface="+mn-cs"/>
              </a:defRPr>
            </a:lvl1pPr>
          </a:lstStyle>
          <a:p>
            <a:pPr algn="ctr"/>
            <a:r>
              <a:rPr lang="en-US" altLang="ja-JP"/>
              <a:t>&lt; Confidential &gt;</a:t>
            </a:r>
            <a:endParaRPr lang="en-US"/>
          </a:p>
        </p:txBody>
      </p:sp>
    </p:spTree>
    <p:extLst>
      <p:ext uri="{BB962C8B-B14F-4D97-AF65-F5344CB8AC3E}">
        <p14:creationId xmlns:p14="http://schemas.microsoft.com/office/powerpoint/2010/main" val="477708916"/>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２">
    <p:bg>
      <p:bgPr>
        <a:gradFill>
          <a:gsLst>
            <a:gs pos="0">
              <a:schemeClr val="tx1">
                <a:lumMod val="50000"/>
                <a:lumOff val="50000"/>
              </a:schemeClr>
            </a:gs>
            <a:gs pos="100000">
              <a:schemeClr val="tx2">
                <a:lumMod val="60000"/>
                <a:lumOff val="40000"/>
              </a:schemeClr>
            </a:gs>
          </a:gsLst>
          <a:lin ang="8100000" scaled="1"/>
        </a:gradFill>
        <a:effectLst/>
      </p:bgPr>
    </p:bg>
    <p:spTree>
      <p:nvGrpSpPr>
        <p:cNvPr id="1" name=""/>
        <p:cNvGrpSpPr/>
        <p:nvPr/>
      </p:nvGrpSpPr>
      <p:grpSpPr>
        <a:xfrm>
          <a:off x="0" y="0"/>
          <a:ext cx="0" cy="0"/>
          <a:chOff x="0" y="0"/>
          <a:chExt cx="0" cy="0"/>
        </a:xfrm>
      </p:grpSpPr>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tx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tx1"/>
              </a:solidFill>
              <a:latin typeface="+mn-lt"/>
              <a:ea typeface="+mn-ea"/>
              <a:cs typeface="+mn-cs"/>
              <a:sym typeface="Trebuchet MS" panose="020B0603020202020204" pitchFamily="34" charset="0"/>
            </a:endParaRPr>
          </a:p>
        </p:txBody>
      </p:sp>
      <p:sp>
        <p:nvSpPr>
          <p:cNvPr id="2" name="Date Placeholder 1"/>
          <p:cNvSpPr>
            <a:spLocks noGrp="1"/>
          </p:cNvSpPr>
          <p:nvPr>
            <p:ph type="dt" sz="half" idx="12"/>
          </p:nvPr>
        </p:nvSpPr>
        <p:spPr>
          <a:xfrm>
            <a:off x="9677400" y="6405036"/>
            <a:ext cx="1482051" cy="153888"/>
          </a:xfrm>
          <a:prstGeom prst="rect">
            <a:avLst/>
          </a:prstGeom>
        </p:spPr>
        <p:txBody>
          <a:bodyPr/>
          <a:lstStyle>
            <a:lvl1pPr>
              <a:defRPr>
                <a:solidFill>
                  <a:schemeClr val="tx1"/>
                </a:solidFill>
                <a:latin typeface="+mn-lt"/>
                <a:sym typeface="Trebuchet MS" panose="020B0603020202020204" pitchFamily="34" charset="0"/>
              </a:defRPr>
            </a:lvl1pPr>
          </a:lstStyle>
          <a:p>
            <a:endParaRPr lang="en-US"/>
          </a:p>
        </p:txBody>
      </p:sp>
    </p:spTree>
    <p:extLst>
      <p:ext uri="{BB962C8B-B14F-4D97-AF65-F5344CB8AC3E}">
        <p14:creationId xmlns:p14="http://schemas.microsoft.com/office/powerpoint/2010/main" val="29023109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３">
    <p:spTree>
      <p:nvGrpSpPr>
        <p:cNvPr id="1" name=""/>
        <p:cNvGrpSpPr/>
        <p:nvPr/>
      </p:nvGrpSpPr>
      <p:grpSpPr>
        <a:xfrm>
          <a:off x="0" y="0"/>
          <a:ext cx="0" cy="0"/>
          <a:chOff x="0" y="0"/>
          <a:chExt cx="0" cy="0"/>
        </a:xfrm>
      </p:grpSpPr>
      <p:sp>
        <p:nvSpPr>
          <p:cNvPr id="5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8" name="Title 7"/>
          <p:cNvSpPr>
            <a:spLocks noGrp="1"/>
          </p:cNvSpPr>
          <p:nvPr>
            <p:ph type="title" hasCustomPrompt="1"/>
          </p:nvPr>
        </p:nvSpPr>
        <p:spPr>
          <a:xfrm>
            <a:off x="630000" y="622800"/>
            <a:ext cx="10933350" cy="332399"/>
          </a:xfrm>
        </p:spPr>
        <p:txBody>
          <a:bodyPr/>
          <a:lstStyle>
            <a:lvl1pPr>
              <a:defRPr>
                <a:latin typeface="Meiryo UI" panose="020B0604030504040204" pitchFamily="50" charset="-128"/>
                <a:ea typeface="Meiryo UI" panose="020B0604030504040204" pitchFamily="50" charset="-128"/>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2206985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12439775"/>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513231" y="1476000"/>
            <a:ext cx="5361231"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6317538" y="1476000"/>
            <a:ext cx="5361231"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p:nvPr>
        </p:nvSpPr>
        <p:spPr bwMode="gray">
          <a:xfrm>
            <a:off x="513231" y="180000"/>
            <a:ext cx="11165538" cy="615600"/>
          </a:xfrm>
        </p:spPr>
        <p:txBody>
          <a:bodyPr vert="horz"/>
          <a:lstStyle>
            <a:lvl1pPr>
              <a:defRPr>
                <a:latin typeface="+mj-lt"/>
                <a:ea typeface="+mj-ea"/>
                <a:cs typeface="+mj-cs"/>
                <a:sym typeface="+mj-lt"/>
              </a:defRPr>
            </a:lvl1pPr>
          </a:lstStyle>
          <a:p>
            <a:r>
              <a:rPr kumimoji="1" lang="ja-JP" altLang="en-US"/>
              <a:t>マスター タイトルの書式設定</a:t>
            </a:r>
          </a:p>
        </p:txBody>
      </p:sp>
    </p:spTree>
    <p:extLst>
      <p:ext uri="{BB962C8B-B14F-4D97-AF65-F5344CB8AC3E}">
        <p14:creationId xmlns:p14="http://schemas.microsoft.com/office/powerpoint/2010/main" val="329395999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926151883"/>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ー 2"/>
          <p:cNvSpPr>
            <a:spLocks noGrp="1"/>
          </p:cNvSpPr>
          <p:nvPr>
            <p:ph type="ftr" sz="quarter" idx="10"/>
          </p:nvPr>
        </p:nvSpPr>
        <p:spPr bwMode="gray"/>
        <p:txBody>
          <a:bodyPr/>
          <a:lstStyle>
            <a:lvl1pPr>
              <a:defRPr>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a:p>
        </p:txBody>
      </p:sp>
      <p:sp>
        <p:nvSpPr>
          <p:cNvPr id="6" name="テキスト プレースホルダー 5"/>
          <p:cNvSpPr>
            <a:spLocks noGrp="1"/>
          </p:cNvSpPr>
          <p:nvPr>
            <p:ph type="body" sz="quarter" idx="12"/>
          </p:nvPr>
        </p:nvSpPr>
        <p:spPr bwMode="gray">
          <a:xfrm>
            <a:off x="2329846" y="2340000"/>
            <a:ext cx="7532308"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
        <p:nvSpPr>
          <p:cNvPr id="5" name="Text Box 37">
            <a:extLst>
              <a:ext uri="{FF2B5EF4-FFF2-40B4-BE49-F238E27FC236}">
                <a16:creationId xmlns:a16="http://schemas.microsoft.com/office/drawing/2014/main" id="{572A5758-7750-F8C6-87F3-0A542C078CAD}"/>
              </a:ext>
            </a:extLst>
          </p:cNvPr>
          <p:cNvSpPr txBox="1">
            <a:spLocks noChangeArrowheads="1"/>
          </p:cNvSpPr>
          <p:nvPr userDrawn="1"/>
        </p:nvSpPr>
        <p:spPr bwMode="gray">
          <a:xfrm>
            <a:off x="6317538" y="6588000"/>
            <a:ext cx="5361231"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2024. For information, contact Deloitte Tohmatsu Group.</a:t>
            </a:r>
          </a:p>
        </p:txBody>
      </p:sp>
    </p:spTree>
    <p:extLst>
      <p:ext uri="{BB962C8B-B14F-4D97-AF65-F5344CB8AC3E}">
        <p14:creationId xmlns:p14="http://schemas.microsoft.com/office/powerpoint/2010/main" val="2729139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753113819"/>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267199" y="2232000"/>
            <a:ext cx="6380308"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Tree>
    <p:extLst>
      <p:ext uri="{BB962C8B-B14F-4D97-AF65-F5344CB8AC3E}">
        <p14:creationId xmlns:p14="http://schemas.microsoft.com/office/powerpoint/2010/main" val="1937010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369939714"/>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512611" y="5842550"/>
            <a:ext cx="11165538" cy="468000"/>
          </a:xfrm>
          <a:prstGeom prst="rect">
            <a:avLst/>
          </a:prstGeom>
        </p:spPr>
        <p:txBody>
          <a:bodyPr wrap="square" anchor="b">
            <a:noAutofit/>
          </a:bodyPr>
          <a:lstStyle>
            <a:lvl1pPr fontAlgn="ctr">
              <a:lnSpc>
                <a:spcPct val="100000"/>
              </a:lnSpc>
              <a:spcBef>
                <a:spcPts val="0"/>
              </a:spcBef>
              <a:defRPr sz="1000" b="0">
                <a:solidFill>
                  <a:schemeClr val="tx1"/>
                </a:solidFill>
                <a:latin typeface="+mn-lt"/>
                <a:ea typeface="+mn-ea"/>
                <a:cs typeface="+mn-cs"/>
                <a:sym typeface="+mn-lt"/>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9"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166544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49405761"/>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2" name="オブジェクト 1"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a:p>
        </p:txBody>
      </p:sp>
      <p:sp>
        <p:nvSpPr>
          <p:cNvPr id="9"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098605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963673127"/>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3" imgW="563" imgH="564" progId="TCLayout.ActiveDocument.1">
                  <p:embed/>
                </p:oleObj>
              </mc:Choice>
              <mc:Fallback>
                <p:oleObj name="think-cellスライド" r:id="rId3" imgW="563" imgH="564" progId="TCLayout.ActiveDocument.1">
                  <p:embed/>
                  <p:pic>
                    <p:nvPicPr>
                      <p:cNvPr id="4" name="オブジェクト 3" hidden="1"/>
                      <p:cNvPicPr/>
                      <p:nvPr/>
                    </p:nvPicPr>
                    <p:blipFill>
                      <a:blip r:embed="rId4"/>
                      <a:stretch>
                        <a:fillRect/>
                      </a:stretch>
                    </p:blipFill>
                    <p:spPr>
                      <a:xfrm>
                        <a:off x="1955" y="1588"/>
                        <a:ext cx="1954"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512610" y="1476000"/>
            <a:ext cx="5361231"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6338980" y="1476000"/>
            <a:ext cx="5361231"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512611" y="5842800"/>
            <a:ext cx="11165538" cy="468000"/>
          </a:xfrm>
          <a:prstGeom prst="rect">
            <a:avLst/>
          </a:prstGeom>
        </p:spPr>
        <p:txBody>
          <a:bodyPr vert="horz" wrap="square" lIns="0" tIns="0" rIns="0" bIns="0" rtlCol="0" anchor="b">
            <a:noAutofit/>
          </a:bodyPr>
          <a:lstStyle>
            <a:lvl1pPr fontAlgn="ctr">
              <a:lnSpc>
                <a:spcPct val="100000"/>
              </a:lnSpc>
              <a:spcBef>
                <a:spcPts val="0"/>
              </a:spcBef>
              <a:defRPr lang="en-US" altLang="zh-CN" sz="1000" b="0" baseline="0" dirty="0">
                <a:solidFill>
                  <a:schemeClr val="tx1"/>
                </a:solidFill>
              </a:defRPr>
            </a:lvl1pPr>
          </a:lstStyle>
          <a:p>
            <a:pPr lvl="0"/>
            <a:r>
              <a:rPr kumimoji="1" lang="zh-CN" altLang="en-US"/>
              <a:t>出所：</a:t>
            </a:r>
            <a:r>
              <a:rPr kumimoji="1" lang="en-US" altLang="zh-CN"/>
              <a:t>XXX</a:t>
            </a:r>
            <a:br>
              <a:rPr kumimoji="1" lang="en-US" altLang="zh-CN"/>
            </a:br>
            <a:r>
              <a:rPr kumimoji="1" lang="zh-CN" altLang="en-US"/>
              <a:t>脚注：</a:t>
            </a:r>
            <a:r>
              <a:rPr kumimoji="1" lang="en-US" altLang="zh-CN"/>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r>
              <a:rPr lang="zh-TW" altLang="en-US"/>
              <a:t>脱炭素成長型経済構造移行推進対策費補助金（次期航空機開発等支援事業）</a:t>
            </a:r>
            <a:endParaRPr lang="en-GB" altLang="en-GB"/>
          </a:p>
        </p:txBody>
      </p:sp>
      <p:sp>
        <p:nvSpPr>
          <p:cNvPr id="3" name="テキスト プレースホルダー 2"/>
          <p:cNvSpPr>
            <a:spLocks noGrp="1"/>
          </p:cNvSpPr>
          <p:nvPr>
            <p:ph type="body" sz="quarter" idx="15" hasCustomPrompt="1"/>
          </p:nvPr>
        </p:nvSpPr>
        <p:spPr bwMode="gray">
          <a:xfrm>
            <a:off x="512610" y="1008000"/>
            <a:ext cx="5361231" cy="468000"/>
          </a:xfrm>
          <a:prstGeom prst="rect">
            <a:avLst/>
          </a:prstGeom>
        </p:spPr>
        <p:txBody>
          <a:bodyPr wrap="non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6338980" y="1008000"/>
            <a:ext cx="5361231" cy="468000"/>
          </a:xfrm>
          <a:prstGeom prst="rect">
            <a:avLst/>
          </a:prstGeom>
        </p:spPr>
        <p:txBody>
          <a:bodyPr vert="horz" wrap="none" lIns="0" tIns="0" rIns="0" bIns="0" rtlCol="0" anchor="ctr">
            <a:noAutofit/>
          </a:bodyPr>
          <a:lstStyle>
            <a:lvl1pPr>
              <a:defRPr lang="en-US" altLang="zh-CN" sz="1600" b="1" baseline="0" dirty="0">
                <a:solidFill>
                  <a:schemeClr val="accent3"/>
                </a:solidFill>
              </a:defRPr>
            </a:lvl1pPr>
          </a:lstStyle>
          <a:p>
            <a:pPr lvl="0"/>
            <a:r>
              <a:rPr kumimoji="1" lang="ja-JP" altLang="en-US"/>
              <a:t>スライドタイトル</a:t>
            </a:r>
          </a:p>
        </p:txBody>
      </p:sp>
      <p:sp>
        <p:nvSpPr>
          <p:cNvPr id="2"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3875713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2.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2.emf"/><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oleObject" Target="../embeddings/oleObject2.bin"/><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tags" Target="../tags/tag3.xml"/><Relationship Id="rId5" Type="http://schemas.openxmlformats.org/officeDocument/2006/relationships/slideLayout" Target="../slideLayouts/slideLayout8.xml"/><Relationship Id="rId10" Type="http://schemas.openxmlformats.org/officeDocument/2006/relationships/theme" Target="../theme/theme2.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13AA9799-FC9D-F8E0-1BFE-4884313CF37D}"/>
              </a:ext>
            </a:extLst>
          </p:cNvPr>
          <p:cNvGraphicFramePr>
            <a:graphicFrameLocks noChangeAspect="1"/>
          </p:cNvGraphicFramePr>
          <p:nvPr userDrawn="1">
            <p:custDataLst>
              <p:tags r:id="rId5"/>
            </p:custDataLst>
            <p:extLst>
              <p:ext uri="{D42A27DB-BD31-4B8C-83A1-F6EECF244321}">
                <p14:modId xmlns:p14="http://schemas.microsoft.com/office/powerpoint/2010/main" val="274109259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6" imgW="639" imgH="642" progId="TCLayout.ActiveDocument.1">
                  <p:embed/>
                </p:oleObj>
              </mc:Choice>
              <mc:Fallback>
                <p:oleObj name="think-cellスライド" r:id="rId6" imgW="639" imgH="642" progId="TCLayout.ActiveDocument.1">
                  <p:embed/>
                  <p:pic>
                    <p:nvPicPr>
                      <p:cNvPr id="3" name="think-cell data - do not delete" hidden="1">
                        <a:extLst>
                          <a:ext uri="{FF2B5EF4-FFF2-40B4-BE49-F238E27FC236}">
                            <a16:creationId xmlns:a16="http://schemas.microsoft.com/office/drawing/2014/main" id="{13AA9799-FC9D-F8E0-1BFE-4884313CF37D}"/>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9" name="Title Placeholder 1"/>
          <p:cNvSpPr>
            <a:spLocks noGrp="1"/>
          </p:cNvSpPr>
          <p:nvPr>
            <p:ph type="title"/>
          </p:nvPr>
        </p:nvSpPr>
        <p:spPr>
          <a:xfrm>
            <a:off x="630000" y="622800"/>
            <a:ext cx="10933350" cy="332399"/>
          </a:xfrm>
          <a:prstGeom prst="rect">
            <a:avLst/>
          </a:prstGeom>
        </p:spPr>
        <p:txBody>
          <a:bodyPr vert="horz" wrap="square" lIns="0" tIns="0" rIns="0" bIns="0" rtlCol="0" anchor="t">
            <a:spAutoFit/>
          </a:bodyPr>
          <a:lstStyle/>
          <a:p>
            <a:r>
              <a:rPr lang="en-US"/>
              <a:t>Click to add title</a:t>
            </a:r>
          </a:p>
        </p:txBody>
      </p:sp>
      <p:sp>
        <p:nvSpPr>
          <p:cNvPr id="4" name="Text Placeholder 3"/>
          <p:cNvSpPr>
            <a:spLocks noGrp="1"/>
          </p:cNvSpPr>
          <p:nvPr>
            <p:ph type="body" idx="1"/>
          </p:nvPr>
        </p:nvSpPr>
        <p:spPr>
          <a:xfrm>
            <a:off x="630000" y="1825625"/>
            <a:ext cx="10933350" cy="4351338"/>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5336367"/>
      </p:ext>
    </p:extLst>
  </p:cSld>
  <p:clrMap bg1="lt1" tx1="dk1" bg2="lt2" tx2="dk2" accent1="accent1" accent2="accent2" accent3="accent3" accent4="accent4" accent5="accent5" accent6="accent6" hlink="hlink" folHlink="folHlink"/>
  <p:sldLayoutIdLst>
    <p:sldLayoutId id="2147485114" r:id="rId1"/>
    <p:sldLayoutId id="2147485092" r:id="rId2"/>
    <p:sldLayoutId id="2147485119" r:id="rId3"/>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eiryo UI" panose="020B0604030504040204" pitchFamily="50" charset="-128"/>
          <a:ea typeface="Meiryo UI" panose="020B0604030504040204" pitchFamily="50" charset="-128"/>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eiryo UI" panose="020B0604030504040204" pitchFamily="50" charset="-128"/>
          <a:ea typeface="Meiryo UI" panose="020B0604030504040204" pitchFamily="50" charset="-128"/>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userDrawn="1">
          <p15:clr>
            <a:srgbClr val="F26B43"/>
          </p15:clr>
        </p15:guide>
        <p15:guide id="2" pos="396" userDrawn="1">
          <p15:clr>
            <a:srgbClr val="F26B43"/>
          </p15:clr>
        </p15:guide>
        <p15:guide id="3" pos="7284" userDrawn="1">
          <p15:clr>
            <a:srgbClr val="F26B43"/>
          </p15:clr>
        </p15:guide>
        <p15:guide id="4" orient="horz" pos="3881"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1"/>
            </p:custDataLst>
            <p:extLst>
              <p:ext uri="{D42A27DB-BD31-4B8C-83A1-F6EECF244321}">
                <p14:modId xmlns:p14="http://schemas.microsoft.com/office/powerpoint/2010/main" val="3270087120"/>
              </p:ext>
            </p:extLst>
          </p:nvPr>
        </p:nvGraphicFramePr>
        <p:xfrm>
          <a:off x="1955" y="1588"/>
          <a:ext cx="1954" cy="1588"/>
        </p:xfrm>
        <a:graphic>
          <a:graphicData uri="http://schemas.openxmlformats.org/presentationml/2006/ole">
            <mc:AlternateContent xmlns:mc="http://schemas.openxmlformats.org/markup-compatibility/2006">
              <mc:Choice xmlns:v="urn:schemas-microsoft-com:vml" Requires="v">
                <p:oleObj name="think-cellスライド" r:id="rId12" imgW="563" imgH="564" progId="TCLayout.ActiveDocument.1">
                  <p:embed/>
                </p:oleObj>
              </mc:Choice>
              <mc:Fallback>
                <p:oleObj name="think-cellスライド" r:id="rId12" imgW="563" imgH="564" progId="TCLayout.ActiveDocument.1">
                  <p:embed/>
                  <p:pic>
                    <p:nvPicPr>
                      <p:cNvPr id="4" name="オブジェクト 3" hidden="1"/>
                      <p:cNvPicPr/>
                      <p:nvPr/>
                    </p:nvPicPr>
                    <p:blipFill>
                      <a:blip r:embed="rId13"/>
                      <a:stretch>
                        <a:fillRect/>
                      </a:stretch>
                    </p:blipFill>
                    <p:spPr>
                      <a:xfrm>
                        <a:off x="1955" y="1588"/>
                        <a:ext cx="1954" cy="1588"/>
                      </a:xfrm>
                      <a:prstGeom prst="rect">
                        <a:avLst/>
                      </a:prstGeom>
                    </p:spPr>
                  </p:pic>
                </p:oleObj>
              </mc:Fallback>
            </mc:AlternateContent>
          </a:graphicData>
        </a:graphic>
      </p:graphicFrame>
      <p:sp>
        <p:nvSpPr>
          <p:cNvPr id="2" name="Title Placeholder 1"/>
          <p:cNvSpPr>
            <a:spLocks noGrp="1"/>
          </p:cNvSpPr>
          <p:nvPr>
            <p:ph type="title"/>
          </p:nvPr>
        </p:nvSpPr>
        <p:spPr bwMode="gray">
          <a:xfrm>
            <a:off x="513231" y="180000"/>
            <a:ext cx="11165538"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8" name="フッター プレースホルダ 8"/>
          <p:cNvSpPr>
            <a:spLocks noGrp="1"/>
          </p:cNvSpPr>
          <p:nvPr>
            <p:ph type="ftr" sz="quarter" idx="3"/>
          </p:nvPr>
        </p:nvSpPr>
        <p:spPr bwMode="gray">
          <a:xfrm>
            <a:off x="868431" y="6588000"/>
            <a:ext cx="5006769"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r>
              <a:rPr kumimoji="1" lang="zh-TW" altLang="en-US"/>
              <a:t>脱炭素成長型経済構造移行推進対策費補助金（次期航空機開発等支援事業）</a:t>
            </a:r>
            <a:endParaRPr kumimoji="1" lang="en-GB" altLang="en-GB"/>
          </a:p>
        </p:txBody>
      </p:sp>
      <p:sp>
        <p:nvSpPr>
          <p:cNvPr id="9" name="スライド番号プレースホルダ 9"/>
          <p:cNvSpPr>
            <a:spLocks noGrp="1"/>
          </p:cNvSpPr>
          <p:nvPr>
            <p:ph type="sldNum" sz="quarter" idx="4"/>
          </p:nvPr>
        </p:nvSpPr>
        <p:spPr bwMode="gray">
          <a:xfrm>
            <a:off x="513969" y="6588000"/>
            <a:ext cx="221538"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fld id="{AA5FCFE5-FE56-4EF1-80A8-07776887C2A1}" type="slidenum">
              <a:rPr kumimoji="1" lang="ja-JP" altLang="en-US" smtClean="0"/>
              <a:pPr/>
              <a:t>‹#›</a:t>
            </a:fld>
            <a:endParaRPr kumimoji="1" lang="ja-JP" altLang="en-US"/>
          </a:p>
        </p:txBody>
      </p:sp>
      <p:sp>
        <p:nvSpPr>
          <p:cNvPr id="15" name="Text Box 37"/>
          <p:cNvSpPr txBox="1">
            <a:spLocks noChangeArrowheads="1"/>
          </p:cNvSpPr>
          <p:nvPr/>
        </p:nvSpPr>
        <p:spPr bwMode="gray">
          <a:xfrm>
            <a:off x="6317538" y="6588000"/>
            <a:ext cx="5361231"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a:solidFill>
                  <a:schemeClr val="tx1"/>
                </a:solidFill>
                <a:latin typeface="+mn-lt"/>
                <a:ea typeface="+mn-ea"/>
                <a:cs typeface="+mn-cs"/>
                <a:sym typeface="+mn-lt"/>
              </a:rPr>
              <a:t>© 2024. For information, contact Deloitte Tohmatsu Group.</a:t>
            </a:r>
          </a:p>
        </p:txBody>
      </p:sp>
      <p:sp>
        <p:nvSpPr>
          <p:cNvPr id="3" name="テキスト プレースホルダー 2"/>
          <p:cNvSpPr>
            <a:spLocks noGrp="1"/>
          </p:cNvSpPr>
          <p:nvPr>
            <p:ph type="body" idx="1"/>
          </p:nvPr>
        </p:nvSpPr>
        <p:spPr bwMode="gray">
          <a:xfrm>
            <a:off x="513230" y="1476000"/>
            <a:ext cx="11166862" cy="4824000"/>
          </a:xfrm>
          <a:prstGeom prst="rect">
            <a:avLst/>
          </a:prstGeom>
        </p:spPr>
        <p:txBody>
          <a:bodyPr vert="horz" lIns="0" tIns="0" rIns="0" bIns="0" rtlCol="0">
            <a:no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endParaRPr kumimoji="1" lang="en-US" altLang="ja-JP"/>
          </a:p>
          <a:p>
            <a:pPr lvl="2"/>
            <a:r>
              <a:rPr kumimoji="1" lang="ja-JP" altLang="en-US"/>
              <a:t>第 </a:t>
            </a:r>
            <a:r>
              <a:rPr kumimoji="1" lang="en-US" altLang="ja-JP"/>
              <a:t>2 </a:t>
            </a:r>
            <a:r>
              <a:rPr kumimoji="1" lang="ja-JP" altLang="en-US"/>
              <a:t>レベル</a:t>
            </a:r>
            <a:endParaRPr kumimoji="1" lang="en-US" altLang="ja-JP"/>
          </a:p>
          <a:p>
            <a:pPr lvl="3"/>
            <a:r>
              <a:rPr kumimoji="1" lang="ja-JP" altLang="en-US"/>
              <a:t>第 </a:t>
            </a:r>
            <a:r>
              <a:rPr kumimoji="1" lang="en-US" altLang="ja-JP"/>
              <a:t>3 </a:t>
            </a:r>
            <a:r>
              <a:rPr kumimoji="1" lang="ja-JP" altLang="en-US"/>
              <a:t>レベル</a:t>
            </a:r>
            <a:endParaRPr kumimoji="1" lang="en-US" altLang="ja-JP"/>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5646359" y="6444001"/>
            <a:ext cx="899285"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r>
              <a:rPr lang="en-US" altLang="ja-JP"/>
              <a:t>&lt; Confidential &gt;</a:t>
            </a:r>
            <a:endParaRPr lang="en-US"/>
          </a:p>
        </p:txBody>
      </p:sp>
    </p:spTree>
    <p:extLst>
      <p:ext uri="{BB962C8B-B14F-4D97-AF65-F5344CB8AC3E}">
        <p14:creationId xmlns:p14="http://schemas.microsoft.com/office/powerpoint/2010/main" val="3987197734"/>
      </p:ext>
    </p:extLst>
  </p:cSld>
  <p:clrMap bg1="lt1" tx1="dk1" bg2="lt2" tx2="dk2" accent1="accent1" accent2="accent2" accent3="accent3" accent4="accent4" accent5="accent5" accent6="accent6" hlink="hlink" folHlink="folHlink"/>
  <p:sldLayoutIdLst>
    <p:sldLayoutId id="2147485121" r:id="rId1"/>
    <p:sldLayoutId id="2147485122" r:id="rId2"/>
    <p:sldLayoutId id="2147485123" r:id="rId3"/>
    <p:sldLayoutId id="2147485124" r:id="rId4"/>
    <p:sldLayoutId id="2147485125" r:id="rId5"/>
    <p:sldLayoutId id="2147485126" r:id="rId6"/>
    <p:sldLayoutId id="2147485127" r:id="rId7"/>
    <p:sldLayoutId id="2147485128" r:id="rId8"/>
    <p:sldLayoutId id="2147485129" r:id="rId9"/>
  </p:sldLayoutIdLst>
  <p:hf hdr="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p15:clr>
            <a:srgbClr val="A4A3A4"/>
          </p15:clr>
        </p15:guide>
        <p15:guide id="14" orient="horz" pos="640">
          <p15:clr>
            <a:srgbClr val="A4A3A4"/>
          </p15:clr>
        </p15:guide>
        <p15:guide id="15" orient="horz" pos="96">
          <p15:clr>
            <a:srgbClr val="A4A3A4"/>
          </p15:clr>
        </p15:guide>
        <p15:guide id="17" orient="horz" pos="504">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23.xml"/><Relationship Id="rId5" Type="http://schemas.openxmlformats.org/officeDocument/2006/relationships/image" Target="../media/image7.emf"/><Relationship Id="rId4" Type="http://schemas.openxmlformats.org/officeDocument/2006/relationships/oleObject" Target="../embeddings/oleObject16.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24.xml"/><Relationship Id="rId5" Type="http://schemas.openxmlformats.org/officeDocument/2006/relationships/image" Target="../media/image8.emf"/><Relationship Id="rId4" Type="http://schemas.openxmlformats.org/officeDocument/2006/relationships/oleObject" Target="../embeddings/oleObject17.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25.xml"/><Relationship Id="rId5" Type="http://schemas.openxmlformats.org/officeDocument/2006/relationships/image" Target="../media/image8.emf"/><Relationship Id="rId4" Type="http://schemas.openxmlformats.org/officeDocument/2006/relationships/oleObject" Target="../embeddings/oleObject18.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26.xml"/><Relationship Id="rId5" Type="http://schemas.openxmlformats.org/officeDocument/2006/relationships/image" Target="../media/image8.emf"/><Relationship Id="rId4" Type="http://schemas.openxmlformats.org/officeDocument/2006/relationships/oleObject" Target="../embeddings/oleObject18.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tags" Target="../tags/tag27.xml"/><Relationship Id="rId5" Type="http://schemas.openxmlformats.org/officeDocument/2006/relationships/image" Target="../media/image7.emf"/><Relationship Id="rId4" Type="http://schemas.openxmlformats.org/officeDocument/2006/relationships/oleObject" Target="../embeddings/oleObject16.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3.xml"/><Relationship Id="rId1" Type="http://schemas.openxmlformats.org/officeDocument/2006/relationships/tags" Target="../tags/tag28.xml"/><Relationship Id="rId5" Type="http://schemas.openxmlformats.org/officeDocument/2006/relationships/image" Target="../media/image7.emf"/><Relationship Id="rId4" Type="http://schemas.openxmlformats.org/officeDocument/2006/relationships/oleObject" Target="../embeddings/oleObject19.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3.xml"/><Relationship Id="rId1" Type="http://schemas.openxmlformats.org/officeDocument/2006/relationships/tags" Target="../tags/tag29.xml"/><Relationship Id="rId4" Type="http://schemas.openxmlformats.org/officeDocument/2006/relationships/image" Target="../media/image9.emf"/></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1.xml"/><Relationship Id="rId1" Type="http://schemas.openxmlformats.org/officeDocument/2006/relationships/tags" Target="../tags/tag3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xml"/><Relationship Id="rId1" Type="http://schemas.openxmlformats.org/officeDocument/2006/relationships/tags" Target="../tags/tag34.xml"/><Relationship Id="rId5" Type="http://schemas.openxmlformats.org/officeDocument/2006/relationships/image" Target="../media/image8.emf"/><Relationship Id="rId4" Type="http://schemas.openxmlformats.org/officeDocument/2006/relationships/oleObject" Target="../embeddings/oleObject21.bin"/></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3.xml"/><Relationship Id="rId1" Type="http://schemas.openxmlformats.org/officeDocument/2006/relationships/tags" Target="../tags/tag18.xml"/><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19.xml"/><Relationship Id="rId5" Type="http://schemas.openxmlformats.org/officeDocument/2006/relationships/image" Target="../media/image7.emf"/><Relationship Id="rId4" Type="http://schemas.openxmlformats.org/officeDocument/2006/relationships/oleObject" Target="../embeddings/oleObject14.bin"/></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tags" Target="../tags/tag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22.xml"/><Relationship Id="rId5" Type="http://schemas.openxmlformats.org/officeDocument/2006/relationships/image" Target="../media/image6.emf"/><Relationship Id="rId4" Type="http://schemas.openxmlformats.org/officeDocument/2006/relationships/oleObject" Target="../embeddings/oleObject15.bin"/></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543AED8-CCA8-9932-BF30-9788C2975E1D}"/>
              </a:ext>
            </a:extLst>
          </p:cNvPr>
          <p:cNvGraphicFramePr>
            <a:graphicFrameLocks noChangeAspect="1"/>
          </p:cNvGraphicFramePr>
          <p:nvPr>
            <p:custDataLst>
              <p:tags r:id="rId1"/>
            </p:custDataLst>
            <p:extLst>
              <p:ext uri="{D42A27DB-BD31-4B8C-83A1-F6EECF244321}">
                <p14:modId xmlns:p14="http://schemas.microsoft.com/office/powerpoint/2010/main" val="31127766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42" progId="TCLayout.ActiveDocument.1">
                  <p:embed/>
                </p:oleObj>
              </mc:Choice>
              <mc:Fallback>
                <p:oleObj name="think-cellスライド" r:id="rId3" imgW="639" imgH="642" progId="TCLayout.ActiveDocument.1">
                  <p:embed/>
                  <p:pic>
                    <p:nvPicPr>
                      <p:cNvPr id="5" name="think-cell data - do not delete" hidden="1">
                        <a:extLst>
                          <a:ext uri="{FF2B5EF4-FFF2-40B4-BE49-F238E27FC236}">
                            <a16:creationId xmlns:a16="http://schemas.microsoft.com/office/drawing/2014/main" id="{F543AED8-CCA8-9932-BF30-9788C2975E1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6">
            <a:extLst>
              <a:ext uri="{FF2B5EF4-FFF2-40B4-BE49-F238E27FC236}">
                <a16:creationId xmlns:a16="http://schemas.microsoft.com/office/drawing/2014/main" id="{1F0EC748-671F-4E80-A072-520E15019CCE}"/>
              </a:ext>
            </a:extLst>
          </p:cNvPr>
          <p:cNvSpPr>
            <a:spLocks noGrp="1"/>
          </p:cNvSpPr>
          <p:nvPr>
            <p:ph type="title"/>
          </p:nvPr>
        </p:nvSpPr>
        <p:spPr>
          <a:xfrm>
            <a:off x="627600" y="1203980"/>
            <a:ext cx="10936800" cy="1476000"/>
          </a:xfrm>
        </p:spPr>
        <p:txBody>
          <a:bodyPr vert="horz"/>
          <a:lstStyle/>
          <a:p>
            <a:pPr>
              <a:tabLst>
                <a:tab pos="10768013" algn="r"/>
              </a:tabLst>
            </a:pPr>
            <a:r>
              <a:rPr kumimoji="1" lang="zh-TW" altLang="en-US">
                <a:solidFill>
                  <a:sysClr val="windowText" lastClr="000000"/>
                </a:solidFill>
              </a:rPr>
              <a:t>間接補助事業</a:t>
            </a:r>
            <a:r>
              <a:rPr kumimoji="1" lang="ja-JP" altLang="en-US">
                <a:solidFill>
                  <a:sysClr val="windowText" lastClr="000000"/>
                </a:solidFill>
              </a:rPr>
              <a:t>の実施計画</a:t>
            </a:r>
            <a:br>
              <a:rPr kumimoji="1" lang="en-US" altLang="ja-JP">
                <a:solidFill>
                  <a:sysClr val="windowText" lastClr="000000"/>
                </a:solidFill>
              </a:rPr>
            </a:br>
            <a:r>
              <a:rPr kumimoji="1" lang="ja-JP" altLang="en-US" sz="3600">
                <a:solidFill>
                  <a:sysClr val="windowText" lastClr="000000"/>
                </a:solidFill>
              </a:rPr>
              <a:t>（次期機体主要構造体開発・高レート生産技術実証）</a:t>
            </a:r>
            <a:br>
              <a:rPr kumimoji="1" lang="en-US" altLang="ja-JP" sz="4400">
                <a:solidFill>
                  <a:sysClr val="windowText" lastClr="000000"/>
                </a:solidFill>
              </a:rPr>
            </a:br>
            <a:endParaRPr kumimoji="1" lang="en-US" sz="1800">
              <a:solidFill>
                <a:sysClr val="windowText" lastClr="000000"/>
              </a:solidFill>
            </a:endParaRPr>
          </a:p>
        </p:txBody>
      </p:sp>
      <p:sp>
        <p:nvSpPr>
          <p:cNvPr id="8" name="テキスト ボックス 7"/>
          <p:cNvSpPr txBox="1"/>
          <p:nvPr/>
        </p:nvSpPr>
        <p:spPr>
          <a:xfrm>
            <a:off x="9656064" y="205562"/>
            <a:ext cx="2309108" cy="396949"/>
          </a:xfrm>
          <a:prstGeom prst="rect">
            <a:avLst/>
          </a:prstGeom>
          <a:solidFill>
            <a:schemeClr val="bg1"/>
          </a:solidFill>
          <a:ln w="9525" cap="rnd">
            <a:solidFill>
              <a:schemeClr val="tx1"/>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575757"/>
                </a:solidFill>
                <a:latin typeface="Meiryo UI" panose="020B0604030504040204" pitchFamily="50" charset="-128"/>
                <a:ea typeface="Meiryo UI" panose="020B0604030504040204" pitchFamily="50" charset="-128"/>
              </a:rPr>
              <a:t>(</a:t>
            </a:r>
            <a:r>
              <a:rPr kumimoji="1" lang="ja-JP" altLang="en-US" sz="1600">
                <a:solidFill>
                  <a:srgbClr val="575757"/>
                </a:solidFill>
                <a:latin typeface="Meiryo UI" panose="020B0604030504040204" pitchFamily="50" charset="-128"/>
                <a:ea typeface="Meiryo UI" panose="020B0604030504040204" pitchFamily="50" charset="-128"/>
              </a:rPr>
              <a:t>応募フォーマット</a:t>
            </a:r>
            <a:r>
              <a:rPr kumimoji="1" lang="en-US" altLang="ja-JP" sz="1600">
                <a:solidFill>
                  <a:srgbClr val="575757"/>
                </a:solidFill>
                <a:latin typeface="Meiryo UI" panose="020B0604030504040204" pitchFamily="50" charset="-128"/>
                <a:ea typeface="Meiryo UI" panose="020B0604030504040204" pitchFamily="50" charset="-128"/>
              </a:rPr>
              <a:t>)</a:t>
            </a:r>
          </a:p>
        </p:txBody>
      </p:sp>
      <p:sp>
        <p:nvSpPr>
          <p:cNvPr id="2" name="テキスト ボックス 1"/>
          <p:cNvSpPr txBox="1">
            <a:spLocks/>
          </p:cNvSpPr>
          <p:nvPr/>
        </p:nvSpPr>
        <p:spPr>
          <a:xfrm>
            <a:off x="5902096" y="3976433"/>
            <a:ext cx="5542961" cy="48076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a:solidFill>
                  <a:sysClr val="windowText" lastClr="000000"/>
                </a:solidFill>
                <a:latin typeface="Meiryo UI" panose="020B0604030504040204" pitchFamily="50" charset="-128"/>
                <a:ea typeface="Meiryo UI" panose="020B0604030504040204" pitchFamily="50" charset="-128"/>
              </a:rPr>
              <a:t>（共同提案者（委託先除く）：Ｂ社）</a:t>
            </a:r>
            <a:endParaRPr kumimoji="1" lang="en-US" altLang="ja-JP">
              <a:solidFill>
                <a:sysClr val="windowText" lastClr="000000"/>
              </a:solidFill>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0181156" y="4044908"/>
            <a:ext cx="1632112" cy="34381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900">
                <a:solidFill>
                  <a:sysClr val="windowText" lastClr="000000"/>
                </a:solidFill>
                <a:latin typeface="Meiryo UI" panose="020B0604030504040204" pitchFamily="50" charset="-128"/>
                <a:ea typeface="Meiryo UI" panose="020B0604030504040204" pitchFamily="50" charset="-128"/>
              </a:rPr>
              <a:t>※</a:t>
            </a:r>
            <a:r>
              <a:rPr kumimoji="1" lang="ja-JP" altLang="en-US" sz="900">
                <a:solidFill>
                  <a:sysClr val="windowText" lastClr="000000"/>
                </a:solidFill>
                <a:latin typeface="Meiryo UI" panose="020B0604030504040204" pitchFamily="50" charset="-128"/>
                <a:ea typeface="Meiryo UI" panose="020B0604030504040204" pitchFamily="50" charset="-128"/>
              </a:rPr>
              <a:t>共同実施の場合には、</a:t>
            </a:r>
            <a:br>
              <a:rPr kumimoji="1" lang="en-US" altLang="ja-JP" sz="900">
                <a:solidFill>
                  <a:sysClr val="windowText" lastClr="000000"/>
                </a:solidFill>
                <a:latin typeface="Meiryo UI" panose="020B0604030504040204" pitchFamily="50" charset="-128"/>
                <a:ea typeface="Meiryo UI" panose="020B0604030504040204" pitchFamily="50" charset="-128"/>
              </a:rPr>
            </a:br>
            <a:r>
              <a:rPr kumimoji="1" lang="ja-JP" altLang="en-US" sz="900">
                <a:solidFill>
                  <a:sysClr val="windowText" lastClr="000000"/>
                </a:solidFill>
                <a:latin typeface="Meiryo UI" panose="020B0604030504040204" pitchFamily="50" charset="-128"/>
                <a:ea typeface="Meiryo UI" panose="020B0604030504040204" pitchFamily="50" charset="-128"/>
              </a:rPr>
              <a:t>幹事企業を明記して下さい</a:t>
            </a:r>
          </a:p>
        </p:txBody>
      </p:sp>
      <p:sp>
        <p:nvSpPr>
          <p:cNvPr id="21" name="テキスト ボックス 20">
            <a:extLst>
              <a:ext uri="{FF2B5EF4-FFF2-40B4-BE49-F238E27FC236}">
                <a16:creationId xmlns:a16="http://schemas.microsoft.com/office/drawing/2014/main" id="{DCB66B5A-4BD3-DAD5-A42F-E07AC8F6E170}"/>
              </a:ext>
            </a:extLst>
          </p:cNvPr>
          <p:cNvSpPr txBox="1"/>
          <p:nvPr/>
        </p:nvSpPr>
        <p:spPr>
          <a:xfrm>
            <a:off x="649464" y="3013076"/>
            <a:ext cx="11542536" cy="469232"/>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a:solidFill>
                  <a:sysClr val="windowText" lastClr="000000"/>
                </a:solidFill>
                <a:latin typeface="Meiryo UI" panose="020B0604030504040204" pitchFamily="50" charset="-128"/>
                <a:ea typeface="Meiryo UI" panose="020B0604030504040204" pitchFamily="50" charset="-128"/>
              </a:rPr>
              <a:t>提案事業名：○○○</a:t>
            </a:r>
            <a:r>
              <a:rPr kumimoji="1" lang="en-US" altLang="ja-JP">
                <a:solidFill>
                  <a:sysClr val="windowText" lastClr="000000"/>
                </a:solidFill>
                <a:latin typeface="Meiryo UI" panose="020B0604030504040204" pitchFamily="50" charset="-128"/>
                <a:ea typeface="Meiryo UI" panose="020B0604030504040204" pitchFamily="50" charset="-128"/>
              </a:rPr>
              <a:t>	</a:t>
            </a:r>
            <a:r>
              <a:rPr kumimoji="1" lang="ja-JP" altLang="en-US">
                <a:solidFill>
                  <a:sysClr val="windowText" lastClr="000000"/>
                </a:solidFill>
                <a:latin typeface="Meiryo UI" panose="020B0604030504040204" pitchFamily="50" charset="-128"/>
                <a:ea typeface="Meiryo UI" panose="020B0604030504040204" pitchFamily="50" charset="-128"/>
              </a:rPr>
              <a:t>提案者名：Ａ社（幹事企業） 、代表者名：代表取締役社長　</a:t>
            </a:r>
            <a:r>
              <a:rPr kumimoji="1" lang="en-US" altLang="ja-JP">
                <a:solidFill>
                  <a:sysClr val="windowText" lastClr="000000"/>
                </a:solidFill>
                <a:latin typeface="Meiryo UI" panose="020B0604030504040204" pitchFamily="50" charset="-128"/>
                <a:ea typeface="Meiryo UI" panose="020B0604030504040204" pitchFamily="50" charset="-128"/>
              </a:rPr>
              <a:t>aa </a:t>
            </a:r>
            <a:r>
              <a:rPr kumimoji="1" lang="en-US" altLang="ja-JP" err="1">
                <a:solidFill>
                  <a:sysClr val="windowText" lastClr="000000"/>
                </a:solidFill>
                <a:latin typeface="Meiryo UI" panose="020B0604030504040204" pitchFamily="50" charset="-128"/>
                <a:ea typeface="Meiryo UI" panose="020B0604030504040204" pitchFamily="50" charset="-128"/>
              </a:rPr>
              <a:t>aa</a:t>
            </a:r>
            <a:endParaRPr kumimoji="1" lang="en-US">
              <a:solidFill>
                <a:sysClr val="windowText" lastClr="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565606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9B02E-0430-062E-202B-BF0E9C472D4F}"/>
            </a:ext>
          </a:extLst>
        </p:cNvPr>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FD642FC0-7EB6-C817-62E9-E244C2DBA285}"/>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FD642FC0-7EB6-C817-62E9-E244C2DBA28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5D3B5334-5360-9E3C-D255-8B3E3AB47914}"/>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 </a:t>
            </a: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事業戦略・事業計画／</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a:solidFill>
                  <a:srgbClr val="000000"/>
                </a:solidFill>
              </a:rPr>
              <a:t>3</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a:t>
            </a:r>
            <a:endParaRPr kumimoji="1" lang="en-US" altLang="ja-JP"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32" name="Title 1">
            <a:extLst>
              <a:ext uri="{FF2B5EF4-FFF2-40B4-BE49-F238E27FC236}">
                <a16:creationId xmlns:a16="http://schemas.microsoft.com/office/drawing/2014/main" id="{8A91CF49-8CE1-CA8C-28F7-8485E6C4AD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毎年度の事業費・補助金交付希望額は、</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XXXXX</a:t>
            </a:r>
          </a:p>
        </p:txBody>
      </p:sp>
      <p:cxnSp>
        <p:nvCxnSpPr>
          <p:cNvPr id="34" name="直線コネクタ 33">
            <a:extLst>
              <a:ext uri="{FF2B5EF4-FFF2-40B4-BE49-F238E27FC236}">
                <a16:creationId xmlns:a16="http://schemas.microsoft.com/office/drawing/2014/main" id="{5E066DB9-A008-0784-C729-79C0ADF2347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25" name="グループ化 24">
            <a:extLst>
              <a:ext uri="{FF2B5EF4-FFF2-40B4-BE49-F238E27FC236}">
                <a16:creationId xmlns:a16="http://schemas.microsoft.com/office/drawing/2014/main" id="{1C5F18DF-F47B-6CFE-5097-C8CE4F66CEB8}"/>
              </a:ext>
            </a:extLst>
          </p:cNvPr>
          <p:cNvGrpSpPr/>
          <p:nvPr/>
        </p:nvGrpSpPr>
        <p:grpSpPr>
          <a:xfrm>
            <a:off x="746778" y="1224775"/>
            <a:ext cx="5998891" cy="360000"/>
            <a:chOff x="543578" y="1377175"/>
            <a:chExt cx="5239039" cy="360000"/>
          </a:xfrm>
        </p:grpSpPr>
        <p:cxnSp>
          <p:nvCxnSpPr>
            <p:cNvPr id="26" name="Straight Connector 18">
              <a:extLst>
                <a:ext uri="{FF2B5EF4-FFF2-40B4-BE49-F238E27FC236}">
                  <a16:creationId xmlns:a16="http://schemas.microsoft.com/office/drawing/2014/main" id="{E42E988B-40BB-3344-342F-5D1015D75EA1}"/>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TextBox 23">
              <a:extLst>
                <a:ext uri="{FF2B5EF4-FFF2-40B4-BE49-F238E27FC236}">
                  <a16:creationId xmlns:a16="http://schemas.microsoft.com/office/drawing/2014/main" id="{F121FBA7-CBED-2B9C-6249-17AF993D3AE2}"/>
                </a:ext>
              </a:extLst>
            </p:cNvPr>
            <p:cNvSpPr txBox="1"/>
            <p:nvPr/>
          </p:nvSpPr>
          <p:spPr>
            <a:xfrm>
              <a:off x="543578" y="1377175"/>
              <a:ext cx="5220000"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年度毎の事業費・補助金交付希望額</a:t>
              </a:r>
              <a:endParaRPr kumimoji="1" lang="ja-JP" altLang="en-US" sz="1400" b="1" i="0" u="none" strike="noStrike" kern="1200" cap="none" spc="0" normalizeH="0" baseline="3000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sp>
        <p:nvSpPr>
          <p:cNvPr id="2" name="正方形/長方形 1">
            <a:extLst>
              <a:ext uri="{FF2B5EF4-FFF2-40B4-BE49-F238E27FC236}">
                <a16:creationId xmlns:a16="http://schemas.microsoft.com/office/drawing/2014/main" id="{1D68A2EA-11C8-096F-2554-EFA96F578847}"/>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必須</a:t>
            </a:r>
          </a:p>
        </p:txBody>
      </p:sp>
      <p:sp>
        <p:nvSpPr>
          <p:cNvPr id="4" name="TextBox 24">
            <a:extLst>
              <a:ext uri="{FF2B5EF4-FFF2-40B4-BE49-F238E27FC236}">
                <a16:creationId xmlns:a16="http://schemas.microsoft.com/office/drawing/2014/main" id="{7B479CCB-07C4-45BF-967D-C5E865C3489C}"/>
              </a:ext>
            </a:extLst>
          </p:cNvPr>
          <p:cNvSpPr txBox="1"/>
          <p:nvPr/>
        </p:nvSpPr>
        <p:spPr>
          <a:xfrm>
            <a:off x="746778" y="1940982"/>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金額</a:t>
            </a: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742950" marR="0" lvl="1" indent="-285750" algn="l" defTabSz="914400" rtl="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0" name="TextBox 24">
            <a:extLst>
              <a:ext uri="{FF2B5EF4-FFF2-40B4-BE49-F238E27FC236}">
                <a16:creationId xmlns:a16="http://schemas.microsoft.com/office/drawing/2014/main" id="{05300DBC-C576-73AE-2FB9-07490108A029}"/>
              </a:ext>
            </a:extLst>
          </p:cNvPr>
          <p:cNvSpPr txBox="1"/>
          <p:nvPr/>
        </p:nvSpPr>
        <p:spPr>
          <a:xfrm>
            <a:off x="5983326" y="1939086"/>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理由</a:t>
            </a:r>
            <a:endPar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742950" marR="0" lvl="1" indent="-285750" algn="l" defTabSz="914400" rtl="0" eaLnBrk="1" fontAlgn="auto" latinLnBrk="0" hangingPunct="1">
              <a:lnSpc>
                <a:spcPct val="100000"/>
              </a:lnSpc>
              <a:spcBef>
                <a:spcPts val="0"/>
              </a:spcBef>
              <a:spcAft>
                <a:spcPts val="0"/>
              </a:spcAft>
              <a:buClrTx/>
              <a:buSzTx/>
              <a:buFont typeface="Meiryo UI" panose="020B0604030504040204" pitchFamily="50" charset="-128"/>
              <a:buChar char="‒"/>
              <a:tabLst/>
              <a:defRPr/>
            </a:pPr>
            <a:r>
              <a:rPr kumimoji="0"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endParaRPr kumimoji="0"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2" name="TextBox 51">
            <a:extLst>
              <a:ext uri="{FF2B5EF4-FFF2-40B4-BE49-F238E27FC236}">
                <a16:creationId xmlns:a16="http://schemas.microsoft.com/office/drawing/2014/main" id="{0D4E732A-91F2-8D4E-F0C4-7896BE364E01}"/>
              </a:ext>
            </a:extLst>
          </p:cNvPr>
          <p:cNvSpPr txBox="1"/>
          <p:nvPr/>
        </p:nvSpPr>
        <p:spPr>
          <a:xfrm>
            <a:off x="156000" y="2642414"/>
            <a:ext cx="11880000" cy="12239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3175" algn="ctr"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年度毎の事業費・補助金交付希望額とその理由について記載ください</a:t>
            </a:r>
          </a:p>
        </p:txBody>
      </p:sp>
    </p:spTree>
    <p:extLst>
      <p:ext uri="{BB962C8B-B14F-4D97-AF65-F5344CB8AC3E}">
        <p14:creationId xmlns:p14="http://schemas.microsoft.com/office/powerpoint/2010/main" val="24355301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4</a:t>
            </a:r>
            <a:r>
              <a:rPr kumimoji="1" lang="ja-JP" altLang="en-US" sz="2000"/>
              <a:t>）技術実証の内容</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実証を通じて</a:t>
            </a:r>
            <a:r>
              <a:rPr kumimoji="1" lang="en-US" altLang="ja-JP">
                <a:solidFill>
                  <a:schemeClr val="tx1"/>
                </a:solidFill>
              </a:rPr>
              <a:t>X%</a:t>
            </a:r>
            <a:r>
              <a:rPr kumimoji="1" lang="ja-JP" altLang="en-US">
                <a:solidFill>
                  <a:schemeClr val="tx1"/>
                </a:solidFill>
              </a:rPr>
              <a:t>の機体軽量化／生産効率改善を目指す</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2" name="TextBox 39">
            <a:extLst>
              <a:ext uri="{FF2B5EF4-FFF2-40B4-BE49-F238E27FC236}">
                <a16:creationId xmlns:a16="http://schemas.microsoft.com/office/drawing/2014/main" id="{40B2C80F-0269-E86A-6DAA-9541ECB47F1A}"/>
              </a:ext>
            </a:extLst>
          </p:cNvPr>
          <p:cNvSpPr txBox="1"/>
          <p:nvPr/>
        </p:nvSpPr>
        <p:spPr>
          <a:xfrm>
            <a:off x="765599" y="2938897"/>
            <a:ext cx="1620000" cy="1260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400">
                <a:solidFill>
                  <a:schemeClr val="tx1"/>
                </a:solidFill>
                <a:latin typeface="Meiryo UI" panose="020B0604030504040204" pitchFamily="50" charset="-128"/>
                <a:ea typeface="Meiryo UI" panose="020B0604030504040204" pitchFamily="50" charset="-128"/>
              </a:rPr>
              <a:t>機体主要構造体の軽量化達成率</a:t>
            </a:r>
            <a:endParaRPr kumimoji="1" lang="en-US" sz="1100">
              <a:solidFill>
                <a:schemeClr val="tx1"/>
              </a:solidFill>
              <a:latin typeface="Meiryo UI" panose="020B0604030504040204" pitchFamily="50" charset="-128"/>
              <a:ea typeface="Meiryo UI" panose="020B0604030504040204" pitchFamily="50" charset="-128"/>
            </a:endParaRPr>
          </a:p>
        </p:txBody>
      </p:sp>
      <p:sp>
        <p:nvSpPr>
          <p:cNvPr id="13" name="TextBox 40">
            <a:extLst>
              <a:ext uri="{FF2B5EF4-FFF2-40B4-BE49-F238E27FC236}">
                <a16:creationId xmlns:a16="http://schemas.microsoft.com/office/drawing/2014/main" id="{F169E572-FDC7-BAC1-B4FA-82549D7DF8BD}"/>
              </a:ext>
            </a:extLst>
          </p:cNvPr>
          <p:cNvSpPr txBox="1"/>
          <p:nvPr/>
        </p:nvSpPr>
        <p:spPr>
          <a:xfrm>
            <a:off x="765599" y="4297190"/>
            <a:ext cx="1620000" cy="1260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a:defRPr kumimoji="1" sz="1400">
                <a:solidFill>
                  <a:schemeClr val="tx1"/>
                </a:solidFill>
                <a:latin typeface="Meiryo UI" panose="020B0604030504040204" pitchFamily="50" charset="-128"/>
                <a:ea typeface="Meiryo UI" panose="020B0604030504040204" pitchFamily="50" charset="-128"/>
              </a:defRPr>
            </a:lvl1pPr>
          </a:lstStyle>
          <a:p>
            <a:r>
              <a:rPr lang="ja-JP" altLang="en-US"/>
              <a:t>機体主要構造体の</a:t>
            </a:r>
            <a:br>
              <a:rPr lang="en-US" altLang="ja-JP"/>
            </a:br>
            <a:r>
              <a:rPr lang="ja-JP" altLang="en-US"/>
              <a:t>生産効率の改善率</a:t>
            </a:r>
            <a:endParaRPr lang="en-US" altLang="ja-JP"/>
          </a:p>
        </p:txBody>
      </p:sp>
      <p:sp>
        <p:nvSpPr>
          <p:cNvPr id="31" name="TextBox 39">
            <a:extLst>
              <a:ext uri="{FF2B5EF4-FFF2-40B4-BE49-F238E27FC236}">
                <a16:creationId xmlns:a16="http://schemas.microsoft.com/office/drawing/2014/main" id="{2B1DD7D1-2B3B-EA1A-AA88-A62E7CD99E65}"/>
              </a:ext>
            </a:extLst>
          </p:cNvPr>
          <p:cNvSpPr txBox="1"/>
          <p:nvPr/>
        </p:nvSpPr>
        <p:spPr>
          <a:xfrm>
            <a:off x="2495753" y="2938897"/>
            <a:ext cx="1800000" cy="126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ja-JP" altLang="en-US" sz="1400">
                <a:solidFill>
                  <a:schemeClr val="tx1"/>
                </a:solidFill>
                <a:latin typeface="Meiryo UI" panose="020B0604030504040204" pitchFamily="50" charset="-128"/>
                <a:ea typeface="Meiryo UI" panose="020B0604030504040204" pitchFamily="50" charset="-128"/>
              </a:rPr>
              <a:t>主要構造体：</a:t>
            </a:r>
            <a:r>
              <a:rPr kumimoji="1" lang="en-US" sz="1400">
                <a:solidFill>
                  <a:schemeClr val="tx1"/>
                </a:solidFill>
                <a:latin typeface="Meiryo UI" panose="020B0604030504040204" pitchFamily="50" charset="-128"/>
                <a:ea typeface="Meiryo UI" panose="020B0604030504040204" pitchFamily="50" charset="-128"/>
              </a:rPr>
              <a:t>8%</a:t>
            </a:r>
            <a:br>
              <a:rPr kumimoji="1" lang="en-US" sz="1400">
                <a:solidFill>
                  <a:schemeClr val="tx1"/>
                </a:solidFill>
                <a:latin typeface="Meiryo UI" panose="020B0604030504040204" pitchFamily="50" charset="-128"/>
                <a:ea typeface="Meiryo UI" panose="020B0604030504040204" pitchFamily="50" charset="-128"/>
              </a:rPr>
            </a:br>
            <a:r>
              <a:rPr kumimoji="1" lang="ja-JP" altLang="en-US" sz="1400">
                <a:solidFill>
                  <a:schemeClr val="tx1"/>
                </a:solidFill>
                <a:latin typeface="Meiryo UI" panose="020B0604030504040204" pitchFamily="50" charset="-128"/>
                <a:ea typeface="Meiryo UI" panose="020B0604030504040204" pitchFamily="50" charset="-128"/>
              </a:rPr>
              <a:t>（</a:t>
            </a:r>
            <a:r>
              <a:rPr kumimoji="1" lang="en-US" altLang="ja-JP" sz="1400">
                <a:solidFill>
                  <a:schemeClr val="tx1"/>
                </a:solidFill>
                <a:latin typeface="Meiryo UI" panose="020B0604030504040204" pitchFamily="50" charset="-128"/>
                <a:ea typeface="Meiryo UI" panose="020B0604030504040204" pitchFamily="50" charset="-128"/>
              </a:rPr>
              <a:t>xx</a:t>
            </a:r>
            <a:r>
              <a:rPr kumimoji="1" lang="ja-JP" altLang="en-US" sz="1400">
                <a:solidFill>
                  <a:schemeClr val="tx1"/>
                </a:solidFill>
                <a:latin typeface="Meiryo UI" panose="020B0604030504040204" pitchFamily="50" charset="-128"/>
                <a:ea typeface="Meiryo UI" panose="020B0604030504040204" pitchFamily="50" charset="-128"/>
              </a:rPr>
              <a:t>年度）</a:t>
            </a:r>
            <a:endParaRPr kumimoji="1" lang="en-US" altLang="ja-JP" sz="1400">
              <a:solidFill>
                <a:schemeClr val="tx1"/>
              </a:solidFill>
              <a:latin typeface="Meiryo UI" panose="020B0604030504040204" pitchFamily="50" charset="-128"/>
              <a:ea typeface="Meiryo UI" panose="020B0604030504040204" pitchFamily="50" charset="-128"/>
            </a:endParaRPr>
          </a:p>
          <a:p>
            <a:r>
              <a:rPr kumimoji="1" lang="ja-JP" altLang="en-US" sz="1400">
                <a:solidFill>
                  <a:schemeClr val="tx1"/>
                </a:solidFill>
                <a:latin typeface="Meiryo UI" panose="020B0604030504040204" pitchFamily="50" charset="-128"/>
                <a:ea typeface="Meiryo UI" panose="020B0604030504040204" pitchFamily="50" charset="-128"/>
              </a:rPr>
              <a:t>装備品：</a:t>
            </a:r>
            <a:r>
              <a:rPr kumimoji="1" lang="en-US" altLang="ja-JP" sz="1400">
                <a:solidFill>
                  <a:schemeClr val="tx1"/>
                </a:solidFill>
                <a:latin typeface="Meiryo UI" panose="020B0604030504040204" pitchFamily="50" charset="-128"/>
                <a:ea typeface="Meiryo UI" panose="020B0604030504040204" pitchFamily="50" charset="-128"/>
              </a:rPr>
              <a:t>20</a:t>
            </a:r>
            <a:r>
              <a:rPr kumimoji="1" lang="ja-JP" altLang="en-US" sz="1400">
                <a:solidFill>
                  <a:schemeClr val="tx1"/>
                </a:solidFill>
                <a:latin typeface="Meiryo UI" panose="020B0604030504040204" pitchFamily="50" charset="-128"/>
                <a:ea typeface="Meiryo UI" panose="020B0604030504040204" pitchFamily="50" charset="-128"/>
              </a:rPr>
              <a:t>％</a:t>
            </a:r>
            <a:endParaRPr kumimoji="1" lang="en-US" altLang="ja-JP" sz="1400">
              <a:solidFill>
                <a:schemeClr val="tx1"/>
              </a:solidFill>
              <a:latin typeface="Meiryo UI" panose="020B0604030504040204" pitchFamily="50" charset="-128"/>
              <a:ea typeface="Meiryo UI" panose="020B0604030504040204" pitchFamily="50" charset="-128"/>
            </a:endParaRPr>
          </a:p>
          <a:p>
            <a:r>
              <a:rPr kumimoji="1" lang="ja-JP" altLang="en-US" sz="1400">
                <a:solidFill>
                  <a:schemeClr val="tx1"/>
                </a:solidFill>
                <a:latin typeface="Meiryo UI" panose="020B0604030504040204" pitchFamily="50" charset="-128"/>
                <a:ea typeface="Meiryo UI" panose="020B0604030504040204" pitchFamily="50" charset="-128"/>
              </a:rPr>
              <a:t>（</a:t>
            </a:r>
            <a:r>
              <a:rPr kumimoji="1" lang="en-US" altLang="ja-JP" sz="1400">
                <a:solidFill>
                  <a:schemeClr val="tx1"/>
                </a:solidFill>
                <a:latin typeface="Meiryo UI" panose="020B0604030504040204" pitchFamily="50" charset="-128"/>
                <a:ea typeface="Meiryo UI" panose="020B0604030504040204" pitchFamily="50" charset="-128"/>
              </a:rPr>
              <a:t>xx</a:t>
            </a:r>
            <a:r>
              <a:rPr kumimoji="1" lang="ja-JP" altLang="en-US" sz="1400">
                <a:solidFill>
                  <a:schemeClr val="tx1"/>
                </a:solidFill>
                <a:latin typeface="Meiryo UI" panose="020B0604030504040204" pitchFamily="50" charset="-128"/>
                <a:ea typeface="Meiryo UI" panose="020B0604030504040204" pitchFamily="50" charset="-128"/>
              </a:rPr>
              <a:t>年度）</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32" name="TextBox 40">
            <a:extLst>
              <a:ext uri="{FF2B5EF4-FFF2-40B4-BE49-F238E27FC236}">
                <a16:creationId xmlns:a16="http://schemas.microsoft.com/office/drawing/2014/main" id="{35D3621C-104E-EEBC-2E0D-7A535CBC9E15}"/>
              </a:ext>
            </a:extLst>
          </p:cNvPr>
          <p:cNvSpPr txBox="1"/>
          <p:nvPr/>
        </p:nvSpPr>
        <p:spPr>
          <a:xfrm>
            <a:off x="2495753" y="4297190"/>
            <a:ext cx="1800000" cy="126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30%</a:t>
            </a:r>
            <a:r>
              <a:rPr kumimoji="1" lang="ja-JP" altLang="en-US" sz="1400">
                <a:solidFill>
                  <a:schemeClr val="tx1"/>
                </a:solidFill>
                <a:latin typeface="Meiryo UI" panose="020B0604030504040204" pitchFamily="50" charset="-128"/>
                <a:ea typeface="Meiryo UI" panose="020B0604030504040204" pitchFamily="50" charset="-128"/>
              </a:rPr>
              <a:t>（月産</a:t>
            </a:r>
            <a:r>
              <a:rPr kumimoji="1" lang="en-US" altLang="ja-JP" sz="1400">
                <a:solidFill>
                  <a:schemeClr val="tx1"/>
                </a:solidFill>
                <a:latin typeface="Meiryo UI" panose="020B0604030504040204" pitchFamily="50" charset="-128"/>
                <a:ea typeface="Meiryo UI" panose="020B0604030504040204" pitchFamily="50" charset="-128"/>
              </a:rPr>
              <a:t>80</a:t>
            </a:r>
            <a:r>
              <a:rPr kumimoji="1" lang="ja-JP" altLang="en-US" sz="1400">
                <a:solidFill>
                  <a:schemeClr val="tx1"/>
                </a:solidFill>
                <a:latin typeface="Meiryo UI" panose="020B0604030504040204" pitchFamily="50" charset="-128"/>
                <a:ea typeface="Meiryo UI" panose="020B0604030504040204" pitchFamily="50" charset="-128"/>
              </a:rPr>
              <a:t>機）</a:t>
            </a:r>
            <a:br>
              <a:rPr kumimoji="1" lang="en-US" altLang="ja-JP" sz="1400">
                <a:solidFill>
                  <a:schemeClr val="tx1"/>
                </a:solidFill>
                <a:latin typeface="Meiryo UI" panose="020B0604030504040204" pitchFamily="50" charset="-128"/>
                <a:ea typeface="Meiryo UI" panose="020B0604030504040204" pitchFamily="50" charset="-128"/>
              </a:rPr>
            </a:br>
            <a:r>
              <a:rPr kumimoji="1" lang="ja-JP" altLang="en-US" sz="1400">
                <a:solidFill>
                  <a:schemeClr val="tx1"/>
                </a:solidFill>
                <a:latin typeface="Meiryo UI" panose="020B0604030504040204" pitchFamily="50" charset="-128"/>
                <a:ea typeface="Meiryo UI" panose="020B0604030504040204" pitchFamily="50" charset="-128"/>
              </a:rPr>
              <a:t>（</a:t>
            </a:r>
            <a:r>
              <a:rPr kumimoji="1" lang="en-US" altLang="ja-JP" sz="1400">
                <a:solidFill>
                  <a:schemeClr val="tx1"/>
                </a:solidFill>
                <a:latin typeface="Meiryo UI" panose="020B0604030504040204" pitchFamily="50" charset="-128"/>
                <a:ea typeface="Meiryo UI" panose="020B0604030504040204" pitchFamily="50" charset="-128"/>
              </a:rPr>
              <a:t>xx</a:t>
            </a:r>
            <a:r>
              <a:rPr kumimoji="1" lang="ja-JP" altLang="en-US" sz="1400">
                <a:solidFill>
                  <a:schemeClr val="tx1"/>
                </a:solidFill>
                <a:latin typeface="Meiryo UI" panose="020B0604030504040204" pitchFamily="50" charset="-128"/>
                <a:ea typeface="Meiryo UI" panose="020B0604030504040204" pitchFamily="50" charset="-128"/>
              </a:rPr>
              <a:t>年度）</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42" name="TextBox 39">
            <a:extLst>
              <a:ext uri="{FF2B5EF4-FFF2-40B4-BE49-F238E27FC236}">
                <a16:creationId xmlns:a16="http://schemas.microsoft.com/office/drawing/2014/main" id="{6F1ABF80-B5B4-573C-41A2-730CCFCBC5F9}"/>
              </a:ext>
            </a:extLst>
          </p:cNvPr>
          <p:cNvSpPr txBox="1"/>
          <p:nvPr/>
        </p:nvSpPr>
        <p:spPr>
          <a:xfrm>
            <a:off x="4405906" y="2938897"/>
            <a:ext cx="3384000" cy="126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180975" indent="-180975">
              <a:buFont typeface="Arial" panose="020B0604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43" name="TextBox 40">
            <a:extLst>
              <a:ext uri="{FF2B5EF4-FFF2-40B4-BE49-F238E27FC236}">
                <a16:creationId xmlns:a16="http://schemas.microsoft.com/office/drawing/2014/main" id="{0377E27B-E5D5-9DAB-B37C-41FDE59CB413}"/>
              </a:ext>
            </a:extLst>
          </p:cNvPr>
          <p:cNvSpPr txBox="1"/>
          <p:nvPr/>
        </p:nvSpPr>
        <p:spPr>
          <a:xfrm>
            <a:off x="4405906" y="4297190"/>
            <a:ext cx="3384000" cy="126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p>
        </p:txBody>
      </p:sp>
      <p:sp>
        <p:nvSpPr>
          <p:cNvPr id="55" name="TextBox 39">
            <a:extLst>
              <a:ext uri="{FF2B5EF4-FFF2-40B4-BE49-F238E27FC236}">
                <a16:creationId xmlns:a16="http://schemas.microsoft.com/office/drawing/2014/main" id="{0D23EF7E-417D-D56C-C8B7-EBB894649A01}"/>
              </a:ext>
            </a:extLst>
          </p:cNvPr>
          <p:cNvSpPr txBox="1"/>
          <p:nvPr/>
        </p:nvSpPr>
        <p:spPr>
          <a:xfrm>
            <a:off x="7896249" y="2938897"/>
            <a:ext cx="3384000" cy="126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endParaRPr lang="en-US"/>
          </a:p>
        </p:txBody>
      </p:sp>
      <p:sp>
        <p:nvSpPr>
          <p:cNvPr id="56" name="TextBox 40">
            <a:extLst>
              <a:ext uri="{FF2B5EF4-FFF2-40B4-BE49-F238E27FC236}">
                <a16:creationId xmlns:a16="http://schemas.microsoft.com/office/drawing/2014/main" id="{F3C0BFB6-198D-B409-D4C3-DC6A3FDE1E33}"/>
              </a:ext>
            </a:extLst>
          </p:cNvPr>
          <p:cNvSpPr txBox="1"/>
          <p:nvPr/>
        </p:nvSpPr>
        <p:spPr>
          <a:xfrm>
            <a:off x="7896250" y="4297190"/>
            <a:ext cx="3384000" cy="126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marL="180975" indent="-180975">
              <a:buFont typeface="Arial" panose="020B0604020202020204" pitchFamily="34" charset="0"/>
              <a:buChar char="•"/>
              <a:defRPr kumimoji="1" sz="1400">
                <a:solidFill>
                  <a:schemeClr val="tx1"/>
                </a:solidFill>
                <a:latin typeface="Meiryo UI" panose="020B0604030504040204" pitchFamily="50" charset="-128"/>
                <a:ea typeface="Meiryo UI" panose="020B0604030504040204" pitchFamily="50" charset="-128"/>
              </a:defRPr>
            </a:lvl1pPr>
          </a:lstStyle>
          <a:p>
            <a:r>
              <a:rPr lang="en-US" altLang="ja-JP"/>
              <a:t>XX</a:t>
            </a:r>
          </a:p>
        </p:txBody>
      </p:sp>
      <p:sp>
        <p:nvSpPr>
          <p:cNvPr id="7" name="TextBox 35" descr="ｔ">
            <a:extLst>
              <a:ext uri="{FF2B5EF4-FFF2-40B4-BE49-F238E27FC236}">
                <a16:creationId xmlns:a16="http://schemas.microsoft.com/office/drawing/2014/main" id="{AE8B2C13-D28A-B9AD-B59D-64982D232006}"/>
              </a:ext>
            </a:extLst>
          </p:cNvPr>
          <p:cNvSpPr txBox="1"/>
          <p:nvPr/>
        </p:nvSpPr>
        <p:spPr>
          <a:xfrm>
            <a:off x="765599" y="1658555"/>
            <a:ext cx="3265456"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en-US" altLang="ja-JP" b="1">
                <a:solidFill>
                  <a:schemeClr val="tx1"/>
                </a:solidFill>
                <a:latin typeface="Meiryo UI" panose="020B0604030504040204" pitchFamily="50" charset="-128"/>
                <a:ea typeface="Meiryo UI" panose="020B0604030504040204" pitchFamily="50" charset="-128"/>
              </a:rPr>
              <a:t>20XX</a:t>
            </a:r>
            <a:r>
              <a:rPr kumimoji="1" lang="ja-JP" altLang="en-US" b="1">
                <a:solidFill>
                  <a:schemeClr val="tx1"/>
                </a:solidFill>
                <a:latin typeface="Meiryo UI" panose="020B0604030504040204" pitchFamily="50" charset="-128"/>
                <a:ea typeface="Meiryo UI" panose="020B0604030504040204" pitchFamily="50" charset="-128"/>
              </a:rPr>
              <a:t>年度</a:t>
            </a:r>
            <a:endParaRPr kumimoji="1" lang="en-US" altLang="ja-JP">
              <a:solidFill>
                <a:schemeClr val="tx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7ADA514D-BFD9-BF29-8F32-E6946E7226BA}"/>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15" name="グループ化 14">
            <a:extLst>
              <a:ext uri="{FF2B5EF4-FFF2-40B4-BE49-F238E27FC236}">
                <a16:creationId xmlns:a16="http://schemas.microsoft.com/office/drawing/2014/main" id="{875E3B59-A2F6-E11F-008A-E418E134DE09}"/>
              </a:ext>
            </a:extLst>
          </p:cNvPr>
          <p:cNvGrpSpPr/>
          <p:nvPr/>
        </p:nvGrpSpPr>
        <p:grpSpPr>
          <a:xfrm>
            <a:off x="765599" y="1340300"/>
            <a:ext cx="3776255" cy="288000"/>
            <a:chOff x="156000" y="1879963"/>
            <a:chExt cx="5760000" cy="288000"/>
          </a:xfrm>
        </p:grpSpPr>
        <p:sp>
          <p:nvSpPr>
            <p:cNvPr id="17" name="正方形/長方形 16">
              <a:extLst>
                <a:ext uri="{FF2B5EF4-FFF2-40B4-BE49-F238E27FC236}">
                  <a16:creationId xmlns:a16="http://schemas.microsoft.com/office/drawing/2014/main" id="{4C050DDA-168E-35D7-BD88-022538E2737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機体軽量化の達成／生産効率改善の達成年限</a:t>
              </a:r>
            </a:p>
          </p:txBody>
        </p:sp>
        <p:cxnSp>
          <p:nvCxnSpPr>
            <p:cNvPr id="18" name="直線コネクタ 17">
              <a:extLst>
                <a:ext uri="{FF2B5EF4-FFF2-40B4-BE49-F238E27FC236}">
                  <a16:creationId xmlns:a16="http://schemas.microsoft.com/office/drawing/2014/main" id="{504BCE56-1B12-FDB1-5E28-620F8EDC788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9" name="グループ化 18">
            <a:extLst>
              <a:ext uri="{FF2B5EF4-FFF2-40B4-BE49-F238E27FC236}">
                <a16:creationId xmlns:a16="http://schemas.microsoft.com/office/drawing/2014/main" id="{8A837141-9755-6547-E97B-F8CA453B73A1}"/>
              </a:ext>
            </a:extLst>
          </p:cNvPr>
          <p:cNvGrpSpPr/>
          <p:nvPr/>
        </p:nvGrpSpPr>
        <p:grpSpPr>
          <a:xfrm>
            <a:off x="765599" y="2163627"/>
            <a:ext cx="10609135" cy="288000"/>
            <a:chOff x="156000" y="1879963"/>
            <a:chExt cx="5760000" cy="288000"/>
          </a:xfrm>
        </p:grpSpPr>
        <p:sp>
          <p:nvSpPr>
            <p:cNvPr id="20" name="正方形/長方形 19">
              <a:extLst>
                <a:ext uri="{FF2B5EF4-FFF2-40B4-BE49-F238E27FC236}">
                  <a16:creationId xmlns:a16="http://schemas.microsoft.com/office/drawing/2014/main" id="{7AF70CC0-4628-C40D-82A1-983BD45D2AC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r>
                <a:rPr kumimoji="1" lang="ja-JP" altLang="en-US" sz="1400" b="1">
                  <a:solidFill>
                    <a:schemeClr val="tx1"/>
                  </a:solidFill>
                  <a:latin typeface="Meiryo UI" panose="020B0604030504040204" pitchFamily="50" charset="-128"/>
                  <a:ea typeface="Meiryo UI" panose="020B0604030504040204" pitchFamily="50" charset="-128"/>
                </a:rPr>
                <a:t>の設定</a:t>
              </a:r>
            </a:p>
          </p:txBody>
        </p:sp>
        <p:cxnSp>
          <p:nvCxnSpPr>
            <p:cNvPr id="21" name="直線コネクタ 20">
              <a:extLst>
                <a:ext uri="{FF2B5EF4-FFF2-40B4-BE49-F238E27FC236}">
                  <a16:creationId xmlns:a16="http://schemas.microsoft.com/office/drawing/2014/main" id="{2F8BA410-4F94-4997-0332-FA1C8471D9FE}"/>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2" name="グループ化 21">
            <a:extLst>
              <a:ext uri="{FF2B5EF4-FFF2-40B4-BE49-F238E27FC236}">
                <a16:creationId xmlns:a16="http://schemas.microsoft.com/office/drawing/2014/main" id="{81BB482C-138E-16CC-11B7-20DB1ADC4EF0}"/>
              </a:ext>
            </a:extLst>
          </p:cNvPr>
          <p:cNvGrpSpPr/>
          <p:nvPr/>
        </p:nvGrpSpPr>
        <p:grpSpPr>
          <a:xfrm>
            <a:off x="765600" y="2559403"/>
            <a:ext cx="1620000" cy="288000"/>
            <a:chOff x="156000" y="1879963"/>
            <a:chExt cx="5760000" cy="288000"/>
          </a:xfrm>
        </p:grpSpPr>
        <p:sp>
          <p:nvSpPr>
            <p:cNvPr id="23" name="正方形/長方形 22">
              <a:extLst>
                <a:ext uri="{FF2B5EF4-FFF2-40B4-BE49-F238E27FC236}">
                  <a16:creationId xmlns:a16="http://schemas.microsoft.com/office/drawing/2014/main" id="{A1189C69-E75B-D4D5-EAD2-8E64D05CF8E7}"/>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a:solidFill>
                    <a:schemeClr val="tx1"/>
                  </a:solidFill>
                  <a:latin typeface="Meiryo UI" panose="020B0604030504040204" pitchFamily="50" charset="-128"/>
                  <a:ea typeface="Meiryo UI" panose="020B0604030504040204" pitchFamily="50" charset="-128"/>
                </a:rPr>
                <a:t>KPI</a:t>
              </a:r>
              <a:endParaRPr kumimoji="1" lang="ja-JP" altLang="en-US" sz="1400" b="1">
                <a:solidFill>
                  <a:schemeClr val="tx1"/>
                </a:solidFill>
                <a:latin typeface="Meiryo UI" panose="020B0604030504040204" pitchFamily="50" charset="-128"/>
                <a:ea typeface="Meiryo UI" panose="020B0604030504040204" pitchFamily="50" charset="-128"/>
              </a:endParaRPr>
            </a:p>
          </p:txBody>
        </p:sp>
        <p:cxnSp>
          <p:nvCxnSpPr>
            <p:cNvPr id="24" name="直線コネクタ 23">
              <a:extLst>
                <a:ext uri="{FF2B5EF4-FFF2-40B4-BE49-F238E27FC236}">
                  <a16:creationId xmlns:a16="http://schemas.microsoft.com/office/drawing/2014/main" id="{2D61CDCC-8FA2-8669-BBEF-25EE1500E382}"/>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5" name="グループ化 24">
            <a:extLst>
              <a:ext uri="{FF2B5EF4-FFF2-40B4-BE49-F238E27FC236}">
                <a16:creationId xmlns:a16="http://schemas.microsoft.com/office/drawing/2014/main" id="{4F0275F7-544F-E996-AF9C-152782553AB6}"/>
              </a:ext>
            </a:extLst>
          </p:cNvPr>
          <p:cNvGrpSpPr/>
          <p:nvPr/>
        </p:nvGrpSpPr>
        <p:grpSpPr>
          <a:xfrm>
            <a:off x="2495753" y="2563695"/>
            <a:ext cx="1800000" cy="288000"/>
            <a:chOff x="156000" y="1879963"/>
            <a:chExt cx="5760000" cy="288000"/>
          </a:xfrm>
        </p:grpSpPr>
        <p:sp>
          <p:nvSpPr>
            <p:cNvPr id="26" name="正方形/長方形 25">
              <a:extLst>
                <a:ext uri="{FF2B5EF4-FFF2-40B4-BE49-F238E27FC236}">
                  <a16:creationId xmlns:a16="http://schemas.microsoft.com/office/drawing/2014/main" id="{A2BF22C4-B785-286D-776E-FB91E17AC136}"/>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目標年度・目標値</a:t>
              </a:r>
              <a:endParaRPr kumimoji="1" lang="en-US" altLang="ja-JP" sz="1400" b="1" baseline="30000">
                <a:solidFill>
                  <a:schemeClr val="tx1"/>
                </a:solidFill>
                <a:latin typeface="Meiryo UI" panose="020B0604030504040204" pitchFamily="50" charset="-128"/>
                <a:ea typeface="Meiryo UI" panose="020B0604030504040204" pitchFamily="50" charset="-128"/>
              </a:endParaRPr>
            </a:p>
          </p:txBody>
        </p:sp>
        <p:cxnSp>
          <p:nvCxnSpPr>
            <p:cNvPr id="27" name="直線コネクタ 26">
              <a:extLst>
                <a:ext uri="{FF2B5EF4-FFF2-40B4-BE49-F238E27FC236}">
                  <a16:creationId xmlns:a16="http://schemas.microsoft.com/office/drawing/2014/main" id="{14950625-1294-41AA-CCB8-0402E65D75E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28" name="グループ化 27">
            <a:extLst>
              <a:ext uri="{FF2B5EF4-FFF2-40B4-BE49-F238E27FC236}">
                <a16:creationId xmlns:a16="http://schemas.microsoft.com/office/drawing/2014/main" id="{3D5B4A25-2043-5435-B803-27DE11C4E6B9}"/>
              </a:ext>
            </a:extLst>
          </p:cNvPr>
          <p:cNvGrpSpPr/>
          <p:nvPr/>
        </p:nvGrpSpPr>
        <p:grpSpPr>
          <a:xfrm>
            <a:off x="4405906" y="2559403"/>
            <a:ext cx="3384000" cy="288000"/>
            <a:chOff x="156000" y="1879963"/>
            <a:chExt cx="5760000" cy="288000"/>
          </a:xfrm>
        </p:grpSpPr>
        <p:sp>
          <p:nvSpPr>
            <p:cNvPr id="33" name="正方形/長方形 32">
              <a:extLst>
                <a:ext uri="{FF2B5EF4-FFF2-40B4-BE49-F238E27FC236}">
                  <a16:creationId xmlns:a16="http://schemas.microsoft.com/office/drawing/2014/main" id="{496889C9-93DE-A665-BCC3-51BBE1338DF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目標年度・目標値の設定の考え方</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34" name="直線コネクタ 33">
              <a:extLst>
                <a:ext uri="{FF2B5EF4-FFF2-40B4-BE49-F238E27FC236}">
                  <a16:creationId xmlns:a16="http://schemas.microsoft.com/office/drawing/2014/main" id="{85A8BC64-4AF4-E170-75AC-2902FEC527B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5" name="グループ化 34">
            <a:extLst>
              <a:ext uri="{FF2B5EF4-FFF2-40B4-BE49-F238E27FC236}">
                <a16:creationId xmlns:a16="http://schemas.microsoft.com/office/drawing/2014/main" id="{A45C72C3-50E6-7B60-D256-464B2A03EB38}"/>
              </a:ext>
            </a:extLst>
          </p:cNvPr>
          <p:cNvGrpSpPr/>
          <p:nvPr/>
        </p:nvGrpSpPr>
        <p:grpSpPr>
          <a:xfrm>
            <a:off x="7900059" y="2559403"/>
            <a:ext cx="3384000" cy="288000"/>
            <a:chOff x="156000" y="1879963"/>
            <a:chExt cx="5760000" cy="288000"/>
          </a:xfrm>
        </p:grpSpPr>
        <p:sp>
          <p:nvSpPr>
            <p:cNvPr id="36" name="正方形/長方形 35">
              <a:extLst>
                <a:ext uri="{FF2B5EF4-FFF2-40B4-BE49-F238E27FC236}">
                  <a16:creationId xmlns:a16="http://schemas.microsoft.com/office/drawing/2014/main" id="{8502608E-6E39-0637-7DD5-D3C04083531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目標達成に向けたアプローチ</a:t>
              </a:r>
              <a:endParaRPr kumimoji="1" lang="en-US" altLang="ja-JP" sz="1400" b="1">
                <a:solidFill>
                  <a:schemeClr val="tx1"/>
                </a:solidFill>
                <a:latin typeface="Meiryo UI" panose="020B0604030504040204" pitchFamily="50" charset="-128"/>
                <a:ea typeface="Meiryo UI" panose="020B0604030504040204" pitchFamily="50" charset="-128"/>
              </a:endParaRPr>
            </a:p>
          </p:txBody>
        </p:sp>
        <p:cxnSp>
          <p:nvCxnSpPr>
            <p:cNvPr id="37" name="直線コネクタ 36">
              <a:extLst>
                <a:ext uri="{FF2B5EF4-FFF2-40B4-BE49-F238E27FC236}">
                  <a16:creationId xmlns:a16="http://schemas.microsoft.com/office/drawing/2014/main" id="{67337281-DDDD-BA4B-CD7D-55FD6018A6B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8" name="TextBox 51">
            <a:extLst>
              <a:ext uri="{FF2B5EF4-FFF2-40B4-BE49-F238E27FC236}">
                <a16:creationId xmlns:a16="http://schemas.microsoft.com/office/drawing/2014/main" id="{2AA8CB50-60E6-BC47-794F-F1FCFBC0A9A6}"/>
              </a:ext>
            </a:extLst>
          </p:cNvPr>
          <p:cNvSpPr txBox="1"/>
          <p:nvPr/>
        </p:nvSpPr>
        <p:spPr>
          <a:xfrm>
            <a:off x="4800248" y="1340300"/>
            <a:ext cx="6806403"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371475" indent="-285750" algn="ctr">
              <a:buFont typeface="Wingdings" panose="05000000000000000000" pitchFamily="2" charset="2"/>
              <a:buChar char="l"/>
            </a:pPr>
            <a:r>
              <a:rPr lang="ja-JP" altLang="en-US" sz="1600">
                <a:solidFill>
                  <a:srgbClr val="2E3558"/>
                </a:solidFill>
                <a:latin typeface="+mn-ea"/>
              </a:rPr>
              <a:t>設定した</a:t>
            </a:r>
            <a:r>
              <a:rPr lang="en-US" altLang="ja-JP" sz="1600">
                <a:solidFill>
                  <a:srgbClr val="2E3558"/>
                </a:solidFill>
                <a:latin typeface="+mn-ea"/>
              </a:rPr>
              <a:t>KPI</a:t>
            </a:r>
            <a:r>
              <a:rPr lang="ja-JP" altLang="en-US" sz="1600">
                <a:solidFill>
                  <a:srgbClr val="2E3558"/>
                </a:solidFill>
                <a:latin typeface="+mn-ea"/>
              </a:rPr>
              <a:t>（機体主要構造体の軽量化率、生産効率の改善率等）の</a:t>
            </a:r>
            <a:br>
              <a:rPr lang="en-US" altLang="ja-JP" sz="1600">
                <a:solidFill>
                  <a:srgbClr val="2E3558"/>
                </a:solidFill>
                <a:latin typeface="+mn-ea"/>
              </a:rPr>
            </a:br>
            <a:r>
              <a:rPr lang="ja-JP" altLang="en-US" sz="1600">
                <a:solidFill>
                  <a:srgbClr val="2E3558"/>
                </a:solidFill>
                <a:latin typeface="+mn-ea"/>
              </a:rPr>
              <a:t>水準、達成年限を記載し、現状の課題を明らかにしながらその設定の考え方と目標達成に向けたアプローチを記載ください（事業者毎に作成）</a:t>
            </a:r>
            <a:endParaRPr lang="en-US" altLang="ja-JP" sz="1600">
              <a:solidFill>
                <a:srgbClr val="2E3558"/>
              </a:solidFill>
              <a:latin typeface="+mn-ea"/>
            </a:endParaRPr>
          </a:p>
        </p:txBody>
      </p:sp>
    </p:spTree>
    <p:extLst>
      <p:ext uri="{BB962C8B-B14F-4D97-AF65-F5344CB8AC3E}">
        <p14:creationId xmlns:p14="http://schemas.microsoft.com/office/powerpoint/2010/main" val="42285518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684FFD20-FC80-C3BF-8417-D4560BD4D0DC}"/>
              </a:ext>
            </a:extLst>
          </p:cNvPr>
          <p:cNvGraphicFramePr>
            <a:graphicFrameLocks noChangeAspect="1"/>
          </p:cNvGraphicFramePr>
          <p:nvPr>
            <p:custDataLst>
              <p:tags r:id="rId1"/>
            </p:custDataLst>
            <p:extLst>
              <p:ext uri="{D42A27DB-BD31-4B8C-83A1-F6EECF244321}">
                <p14:modId xmlns:p14="http://schemas.microsoft.com/office/powerpoint/2010/main" val="32510250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8" name="think-cell data - do not delete" hidden="1">
                        <a:extLst>
                          <a:ext uri="{FF2B5EF4-FFF2-40B4-BE49-F238E27FC236}">
                            <a16:creationId xmlns:a16="http://schemas.microsoft.com/office/drawing/2014/main" id="{684FFD20-FC80-C3BF-8417-D4560BD4D0D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aphicFrame>
        <p:nvGraphicFramePr>
          <p:cNvPr id="12" name="Table 18">
            <a:extLst>
              <a:ext uri="{FF2B5EF4-FFF2-40B4-BE49-F238E27FC236}">
                <a16:creationId xmlns:a16="http://schemas.microsoft.com/office/drawing/2014/main" id="{AC59545C-3CB4-2189-F43A-B1B7F0BA07D9}"/>
              </a:ext>
            </a:extLst>
          </p:cNvPr>
          <p:cNvGraphicFramePr>
            <a:graphicFrameLocks noGrp="1"/>
          </p:cNvGraphicFramePr>
          <p:nvPr>
            <p:extLst>
              <p:ext uri="{D42A27DB-BD31-4B8C-83A1-F6EECF244321}">
                <p14:modId xmlns:p14="http://schemas.microsoft.com/office/powerpoint/2010/main" val="3176495856"/>
              </p:ext>
            </p:extLst>
          </p:nvPr>
        </p:nvGraphicFramePr>
        <p:xfrm>
          <a:off x="765595" y="1584758"/>
          <a:ext cx="10657144" cy="2174640"/>
        </p:xfrm>
        <a:graphic>
          <a:graphicData uri="http://schemas.openxmlformats.org/drawingml/2006/table">
            <a:tbl>
              <a:tblPr firstRow="1" bandRow="1">
                <a:tableStyleId>{5940675A-B579-460E-94D1-54222C63F5DA}</a:tableStyleId>
              </a:tblPr>
              <a:tblGrid>
                <a:gridCol w="2373477">
                  <a:extLst>
                    <a:ext uri="{9D8B030D-6E8A-4147-A177-3AD203B41FA5}">
                      <a16:colId xmlns:a16="http://schemas.microsoft.com/office/drawing/2014/main" val="1889441959"/>
                    </a:ext>
                  </a:extLst>
                </a:gridCol>
                <a:gridCol w="1116796">
                  <a:extLst>
                    <a:ext uri="{9D8B030D-6E8A-4147-A177-3AD203B41FA5}">
                      <a16:colId xmlns:a16="http://schemas.microsoft.com/office/drawing/2014/main" val="446758349"/>
                    </a:ext>
                  </a:extLst>
                </a:gridCol>
                <a:gridCol w="1116796">
                  <a:extLst>
                    <a:ext uri="{9D8B030D-6E8A-4147-A177-3AD203B41FA5}">
                      <a16:colId xmlns:a16="http://schemas.microsoft.com/office/drawing/2014/main" val="354005506"/>
                    </a:ext>
                  </a:extLst>
                </a:gridCol>
                <a:gridCol w="1116796">
                  <a:extLst>
                    <a:ext uri="{9D8B030D-6E8A-4147-A177-3AD203B41FA5}">
                      <a16:colId xmlns:a16="http://schemas.microsoft.com/office/drawing/2014/main" val="616778159"/>
                    </a:ext>
                  </a:extLst>
                </a:gridCol>
                <a:gridCol w="1116796">
                  <a:extLst>
                    <a:ext uri="{9D8B030D-6E8A-4147-A177-3AD203B41FA5}">
                      <a16:colId xmlns:a16="http://schemas.microsoft.com/office/drawing/2014/main" val="658987577"/>
                    </a:ext>
                  </a:extLst>
                </a:gridCol>
                <a:gridCol w="1116796">
                  <a:extLst>
                    <a:ext uri="{9D8B030D-6E8A-4147-A177-3AD203B41FA5}">
                      <a16:colId xmlns:a16="http://schemas.microsoft.com/office/drawing/2014/main" val="1793310317"/>
                    </a:ext>
                  </a:extLst>
                </a:gridCol>
                <a:gridCol w="1116796">
                  <a:extLst>
                    <a:ext uri="{9D8B030D-6E8A-4147-A177-3AD203B41FA5}">
                      <a16:colId xmlns:a16="http://schemas.microsoft.com/office/drawing/2014/main" val="2414137754"/>
                    </a:ext>
                  </a:extLst>
                </a:gridCol>
                <a:gridCol w="1582891">
                  <a:extLst>
                    <a:ext uri="{9D8B030D-6E8A-4147-A177-3AD203B41FA5}">
                      <a16:colId xmlns:a16="http://schemas.microsoft.com/office/drawing/2014/main" val="255751227"/>
                    </a:ext>
                  </a:extLst>
                </a:gridCol>
              </a:tblGrid>
              <a:tr h="0">
                <a:tc>
                  <a:txBody>
                    <a:bodyPr/>
                    <a:lstStyle/>
                    <a:p>
                      <a:pPr algn="ctr"/>
                      <a:endParaRPr lang="en-US" sz="1600">
                        <a:latin typeface="Meiryo UI" panose="020B0604030504040204" pitchFamily="50" charset="-128"/>
                        <a:ea typeface="Meiryo UI" panose="020B0604030504040204" pitchFamily="50" charset="-128"/>
                      </a:endParaRPr>
                    </a:p>
                  </a:txBody>
                  <a:tcPr marL="36000" marR="36000" marT="72000" marB="72000" anchor="ctr">
                    <a:lnL w="12700" cmpd="sng">
                      <a:noFill/>
                    </a:lnL>
                    <a:lnT w="12700" cmpd="sng">
                      <a:noFill/>
                    </a:lnT>
                  </a:tcPr>
                </a:tc>
                <a:tc>
                  <a:txBody>
                    <a:bodyPr/>
                    <a:lstStyle/>
                    <a:p>
                      <a:pPr algn="ctr"/>
                      <a:r>
                        <a:rPr lang="en-US" altLang="ja-JP" sz="1400">
                          <a:latin typeface="Meiryo UI" panose="020B0604030504040204" pitchFamily="50" charset="-128"/>
                          <a:ea typeface="Meiryo UI" panose="020B0604030504040204" pitchFamily="50" charset="-128"/>
                        </a:rPr>
                        <a:t>R6</a:t>
                      </a:r>
                    </a:p>
                    <a:p>
                      <a:pPr algn="ctr"/>
                      <a:r>
                        <a:rPr lang="ja-JP" altLang="en-US" sz="1000">
                          <a:latin typeface="Meiryo UI" panose="020B0604030504040204" pitchFamily="50" charset="-128"/>
                          <a:ea typeface="Meiryo UI" panose="020B0604030504040204" pitchFamily="50" charset="-128"/>
                        </a:rPr>
                        <a:t>年度</a:t>
                      </a:r>
                      <a:endParaRPr lang="en-US" sz="1000">
                        <a:latin typeface="Meiryo UI" panose="020B0604030504040204" pitchFamily="50" charset="-128"/>
                        <a:ea typeface="Meiryo UI" panose="020B0604030504040204" pitchFamily="50" charset="-128"/>
                      </a:endParaRPr>
                    </a:p>
                  </a:txBody>
                  <a:tcPr marL="36000" marR="36000" marT="72000" marB="72000" anchor="ctr">
                    <a:lnR w="12700" cmpd="sng">
                      <a:noFill/>
                    </a:lnR>
                    <a:lnT w="12700" cmpd="sng">
                      <a:noFill/>
                    </a:lnT>
                  </a:tcPr>
                </a:tc>
                <a:tc>
                  <a:txBody>
                    <a:bodyPr/>
                    <a:lstStyle/>
                    <a:p>
                      <a:pPr algn="ctr"/>
                      <a:r>
                        <a:rPr lang="en-US" altLang="ja-JP" sz="1400">
                          <a:latin typeface="Meiryo UI" panose="020B0604030504040204" pitchFamily="50" charset="-128"/>
                          <a:ea typeface="Meiryo UI" panose="020B0604030504040204" pitchFamily="50" charset="-128"/>
                        </a:rPr>
                        <a:t>R7</a:t>
                      </a:r>
                    </a:p>
                    <a:p>
                      <a:pPr algn="ctr"/>
                      <a:r>
                        <a:rPr lang="ja-JP" altLang="en-US" sz="1000" kern="1200">
                          <a:solidFill>
                            <a:schemeClr val="tx1"/>
                          </a:solidFill>
                          <a:latin typeface="Meiryo UI" panose="020B0604030504040204" pitchFamily="50" charset="-128"/>
                          <a:ea typeface="Meiryo UI" panose="020B0604030504040204" pitchFamily="50" charset="-128"/>
                          <a:cs typeface="+mn-cs"/>
                        </a:rPr>
                        <a:t>年度</a:t>
                      </a:r>
                      <a:endParaRPr lang="en-US" sz="1000" kern="120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mpd="sng">
                      <a:noFill/>
                    </a:lnR>
                    <a:lnT w="12700" cmpd="sng">
                      <a:noFill/>
                    </a:lnT>
                  </a:tcPr>
                </a:tc>
                <a:tc>
                  <a:txBody>
                    <a:bodyPr/>
                    <a:lstStyle/>
                    <a:p>
                      <a:pPr algn="ctr"/>
                      <a:r>
                        <a:rPr lang="ja-JP" altLang="en-US" sz="1400">
                          <a:latin typeface="Meiryo UI" panose="020B0604030504040204" pitchFamily="50" charset="-128"/>
                          <a:ea typeface="Meiryo UI" panose="020B0604030504040204" pitchFamily="50" charset="-128"/>
                        </a:rPr>
                        <a:t>・・・</a:t>
                      </a:r>
                      <a:endParaRPr lang="en-US" sz="14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mpd="sng">
                      <a:noFill/>
                    </a:lnT>
                  </a:tcPr>
                </a:tc>
                <a:tc>
                  <a:txBody>
                    <a:bodyPr/>
                    <a:lstStyle/>
                    <a:p>
                      <a:pPr algn="ctr"/>
                      <a:r>
                        <a:rPr lang="en-US" altLang="ja-JP" sz="1400">
                          <a:latin typeface="Meiryo UI" panose="020B0604030504040204" pitchFamily="50" charset="-128"/>
                          <a:ea typeface="Meiryo UI" panose="020B0604030504040204" pitchFamily="50" charset="-128"/>
                        </a:rPr>
                        <a:t>R10</a:t>
                      </a:r>
                    </a:p>
                    <a:p>
                      <a:pPr algn="ctr"/>
                      <a:r>
                        <a:rPr lang="ja-JP" altLang="en-US" sz="900" kern="1200">
                          <a:solidFill>
                            <a:schemeClr val="tx1"/>
                          </a:solidFill>
                          <a:latin typeface="Meiryo UI" panose="020B0604030504040204" pitchFamily="50" charset="-128"/>
                          <a:ea typeface="Meiryo UI" panose="020B0604030504040204" pitchFamily="50" charset="-128"/>
                          <a:cs typeface="+mn-cs"/>
                        </a:rPr>
                        <a:t>年度</a:t>
                      </a:r>
                      <a:endParaRPr lang="en-US" sz="900" kern="120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mpd="sng">
                      <a:noFill/>
                    </a:lnR>
                    <a:lnT w="12700" cmpd="sng">
                      <a:noFill/>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a:latin typeface="Meiryo UI" panose="020B0604030504040204" pitchFamily="50" charset="-128"/>
                          <a:ea typeface="Meiryo UI" panose="020B0604030504040204" pitchFamily="50" charset="-128"/>
                        </a:rPr>
                        <a:t>・・・</a:t>
                      </a:r>
                      <a:endParaRPr lang="en-US" altLang="ja-JP" sz="14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mpd="sng">
                      <a:noFill/>
                    </a:lnT>
                  </a:tcPr>
                </a:tc>
                <a:tc>
                  <a:txBody>
                    <a:bodyPr/>
                    <a:lstStyle/>
                    <a:p>
                      <a:pPr algn="ctr"/>
                      <a:r>
                        <a:rPr lang="en-US" altLang="ja-JP" sz="1400">
                          <a:latin typeface="Meiryo UI" panose="020B0604030504040204" pitchFamily="50" charset="-128"/>
                          <a:ea typeface="Meiryo UI" panose="020B0604030504040204" pitchFamily="50" charset="-128"/>
                        </a:rPr>
                        <a:t>RX</a:t>
                      </a:r>
                      <a:endParaRPr lang="en-US" sz="1400">
                        <a:latin typeface="Meiryo UI" panose="020B0604030504040204" pitchFamily="50" charset="-128"/>
                        <a:ea typeface="Meiryo UI" panose="020B0604030504040204" pitchFamily="50" charset="-128"/>
                      </a:endParaRPr>
                    </a:p>
                    <a:p>
                      <a:pPr algn="ctr"/>
                      <a:r>
                        <a:rPr lang="ja-JP" altLang="en-US" sz="900" kern="1200">
                          <a:solidFill>
                            <a:schemeClr val="tx1"/>
                          </a:solidFill>
                          <a:latin typeface="Meiryo UI" panose="020B0604030504040204" pitchFamily="50" charset="-128"/>
                          <a:ea typeface="Meiryo UI" panose="020B0604030504040204" pitchFamily="50" charset="-128"/>
                          <a:cs typeface="+mn-cs"/>
                        </a:rPr>
                        <a:t>年度</a:t>
                      </a:r>
                      <a:endParaRPr lang="en-US" sz="900" kern="1200">
                        <a:solidFill>
                          <a:schemeClr val="tx1"/>
                        </a:solidFill>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mpd="sng">
                      <a:noFill/>
                    </a:lnT>
                  </a:tcPr>
                </a:tc>
                <a:tc>
                  <a:txBody>
                    <a:bodyPr/>
                    <a:lstStyle/>
                    <a:p>
                      <a:pPr algn="ctr"/>
                      <a:r>
                        <a:rPr lang="en-US" altLang="ja-JP" sz="1050">
                          <a:latin typeface="Meiryo UI" panose="020B0604030504040204" pitchFamily="50" charset="-128"/>
                          <a:ea typeface="Meiryo UI" panose="020B0604030504040204" pitchFamily="50" charset="-128"/>
                        </a:rPr>
                        <a:t>RX</a:t>
                      </a:r>
                      <a:r>
                        <a:rPr lang="ja-JP" altLang="en-US" sz="900">
                          <a:latin typeface="Meiryo UI" panose="020B0604030504040204" pitchFamily="50" charset="-128"/>
                          <a:ea typeface="Meiryo UI" panose="020B0604030504040204" pitchFamily="50" charset="-128"/>
                        </a:rPr>
                        <a:t>年度まで合計</a:t>
                      </a:r>
                      <a:endParaRPr lang="en-US" sz="9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mpd="sng">
                      <a:noFill/>
                    </a:lnT>
                  </a:tcPr>
                </a:tc>
                <a:extLst>
                  <a:ext uri="{0D108BD9-81ED-4DB2-BD59-A6C34878D82A}">
                    <a16:rowId xmlns:a16="http://schemas.microsoft.com/office/drawing/2014/main" val="1157993583"/>
                  </a:ext>
                </a:extLst>
              </a:tr>
              <a:tr h="0">
                <a:tc>
                  <a:txBody>
                    <a:bodyPr/>
                    <a:lstStyle/>
                    <a:p>
                      <a:pPr algn="ctr"/>
                      <a:r>
                        <a:rPr lang="ja-JP" altLang="en-US" sz="1400">
                          <a:latin typeface="Meiryo UI" panose="020B0604030504040204" pitchFamily="50" charset="-128"/>
                          <a:ea typeface="Meiryo UI" panose="020B0604030504040204" pitchFamily="50" charset="-128"/>
                        </a:rPr>
                        <a:t>事業全体の資金需要</a:t>
                      </a:r>
                      <a:endParaRPr lang="en-US" sz="1400">
                        <a:latin typeface="Meiryo UI" panose="020B0604030504040204" pitchFamily="50" charset="-128"/>
                        <a:ea typeface="Meiryo UI" panose="020B0604030504040204" pitchFamily="50" charset="-128"/>
                      </a:endParaRPr>
                    </a:p>
                  </a:txBody>
                  <a:tcPr marL="36000" marR="36000" marT="72000" marB="72000" anchor="ctr">
                    <a:lnL w="12700" cmpd="sng">
                      <a:noFill/>
                    </a:lnL>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ja-JP" altLang="en-US" sz="1200">
                          <a:latin typeface="Meiryo UI" panose="020B0604030504040204" pitchFamily="50" charset="-128"/>
                          <a:ea typeface="Meiryo UI" panose="020B0604030504040204" pitchFamily="50" charset="-128"/>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200">
                          <a:latin typeface="Meiryo UI" panose="020B0604030504040204" pitchFamily="50" charset="-128"/>
                          <a:ea typeface="Meiryo UI" panose="020B0604030504040204" pitchFamily="50" charset="-128"/>
                        </a:rPr>
                        <a:t>XX</a:t>
                      </a:r>
                      <a:r>
                        <a:rPr lang="ja-JP" altLang="en-US" sz="1200">
                          <a:latin typeface="Meiryo UI" panose="020B0604030504040204" pitchFamily="50" charset="-128"/>
                          <a:ea typeface="Meiryo UI" panose="020B0604030504040204" pitchFamily="50" charset="-128"/>
                        </a:rPr>
                        <a:t>円</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tc>
                  <a:txBody>
                    <a:body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円</a:t>
                      </a:r>
                      <a:endParaRPr lang="en-US" sz="14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B w="12700" cap="flat" cmpd="sng" algn="ctr">
                      <a:solidFill>
                        <a:schemeClr val="tx1">
                          <a:lumMod val="20000"/>
                          <a:lumOff val="80000"/>
                        </a:schemeClr>
                      </a:solidFill>
                      <a:prstDash val="sysDot"/>
                      <a:round/>
                      <a:headEnd type="none" w="med" len="med"/>
                      <a:tailEnd type="none" w="med" len="med"/>
                    </a:lnB>
                    <a:solidFill>
                      <a:schemeClr val="bg1">
                        <a:lumMod val="85000"/>
                      </a:schemeClr>
                    </a:solidFill>
                  </a:tcPr>
                </a:tc>
                <a:extLst>
                  <a:ext uri="{0D108BD9-81ED-4DB2-BD59-A6C34878D82A}">
                    <a16:rowId xmlns:a16="http://schemas.microsoft.com/office/drawing/2014/main" val="1563314925"/>
                  </a:ext>
                </a:extLst>
              </a:tr>
              <a:tr h="0">
                <a:tc>
                  <a:txBody>
                    <a:bodyPr/>
                    <a:lstStyle/>
                    <a:p>
                      <a:pPr algn="ctr"/>
                      <a:r>
                        <a:rPr lang="ja-JP" altLang="en-US" sz="1200">
                          <a:latin typeface="Meiryo UI" panose="020B0604030504040204" pitchFamily="50" charset="-128"/>
                          <a:ea typeface="Meiryo UI" panose="020B0604030504040204" pitchFamily="50" charset="-128"/>
                        </a:rPr>
                        <a:t>次期航空機開発等支援事業</a:t>
                      </a:r>
                      <a:endParaRPr lang="ja-JP" altLang="en-US" sz="11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1855593961"/>
                  </a:ext>
                </a:extLst>
              </a:tr>
              <a:tr h="0">
                <a:tc>
                  <a:txBody>
                    <a:bodyPr/>
                    <a:lstStyle/>
                    <a:p>
                      <a:pPr algn="ctr"/>
                      <a:r>
                        <a:rPr lang="ja-JP" altLang="en-US" sz="1200">
                          <a:latin typeface="Meiryo UI" panose="020B0604030504040204" pitchFamily="50" charset="-128"/>
                          <a:ea typeface="Meiryo UI" panose="020B0604030504040204" pitchFamily="50" charset="-128"/>
                        </a:rPr>
                        <a:t>自己負担（</a:t>
                      </a:r>
                      <a:r>
                        <a:rPr lang="en-US" altLang="ja-JP" sz="1200">
                          <a:latin typeface="Meiryo UI" panose="020B0604030504040204" pitchFamily="50" charset="-128"/>
                          <a:ea typeface="Meiryo UI" panose="020B0604030504040204" pitchFamily="50" charset="-128"/>
                        </a:rPr>
                        <a:t>A</a:t>
                      </a:r>
                      <a:r>
                        <a:rPr lang="ja-JP" altLang="en-US" sz="1200">
                          <a:latin typeface="Meiryo UI" panose="020B0604030504040204" pitchFamily="50" charset="-128"/>
                          <a:ea typeface="Meiryo UI" panose="020B0604030504040204" pitchFamily="50" charset="-128"/>
                        </a:rPr>
                        <a:t>＋</a:t>
                      </a:r>
                      <a:r>
                        <a:rPr lang="en-US" altLang="ja-JP" sz="1200">
                          <a:latin typeface="Meiryo UI" panose="020B0604030504040204" pitchFamily="50" charset="-128"/>
                          <a:ea typeface="Meiryo UI" panose="020B0604030504040204" pitchFamily="50" charset="-128"/>
                        </a:rPr>
                        <a:t>B</a:t>
                      </a:r>
                      <a:r>
                        <a:rPr lang="ja-JP" altLang="en-US" sz="1200">
                          <a:latin typeface="Meiryo UI" panose="020B0604030504040204" pitchFamily="50" charset="-128"/>
                          <a:ea typeface="Meiryo UI" panose="020B0604030504040204" pitchFamily="50" charset="-128"/>
                        </a:rPr>
                        <a:t>）</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noFill/>
                  </a:tcPr>
                </a:tc>
                <a:extLst>
                  <a:ext uri="{0D108BD9-81ED-4DB2-BD59-A6C34878D82A}">
                    <a16:rowId xmlns:a16="http://schemas.microsoft.com/office/drawing/2014/main" val="1632191376"/>
                  </a:ext>
                </a:extLst>
              </a:tr>
              <a:tr h="0">
                <a:tc>
                  <a:txBody>
                    <a:bodyPr/>
                    <a:lstStyle/>
                    <a:p>
                      <a:pPr algn="ctr"/>
                      <a:r>
                        <a:rPr lang="en-US" altLang="ja-JP" sz="1200">
                          <a:latin typeface="Meiryo UI" panose="020B0604030504040204" pitchFamily="50" charset="-128"/>
                          <a:ea typeface="Meiryo UI" panose="020B0604030504040204" pitchFamily="50" charset="-128"/>
                        </a:rPr>
                        <a:t>A</a:t>
                      </a:r>
                      <a:r>
                        <a:rPr lang="ja-JP" altLang="en-US" sz="1200">
                          <a:latin typeface="Meiryo UI" panose="020B0604030504040204" pitchFamily="50" charset="-128"/>
                          <a:ea typeface="Meiryo UI" panose="020B0604030504040204" pitchFamily="50" charset="-128"/>
                        </a:rPr>
                        <a:t>：自己資金</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solidFill>
                        <a:schemeClr val="tx1">
                          <a:lumMod val="20000"/>
                          <a:lumOff val="80000"/>
                        </a:schemeClr>
                      </a:solidFill>
                      <a:prstDash val="sysDot"/>
                      <a:round/>
                      <a:headEnd type="none" w="med" len="med"/>
                      <a:tailEnd type="none" w="med" len="med"/>
                    </a:lnB>
                  </a:tcPr>
                </a:tc>
                <a:extLst>
                  <a:ext uri="{0D108BD9-81ED-4DB2-BD59-A6C34878D82A}">
                    <a16:rowId xmlns:a16="http://schemas.microsoft.com/office/drawing/2014/main" val="1719203758"/>
                  </a:ext>
                </a:extLst>
              </a:tr>
              <a:tr h="0">
                <a:tc>
                  <a:txBody>
                    <a:bodyPr/>
                    <a:lstStyle/>
                    <a:p>
                      <a:pPr algn="ctr"/>
                      <a:r>
                        <a:rPr lang="en-US" altLang="ja-JP" sz="1200">
                          <a:latin typeface="Meiryo UI" panose="020B0604030504040204" pitchFamily="50" charset="-128"/>
                          <a:ea typeface="Meiryo UI" panose="020B0604030504040204" pitchFamily="50" charset="-128"/>
                        </a:rPr>
                        <a:t>B</a:t>
                      </a:r>
                      <a:r>
                        <a:rPr lang="ja-JP" altLang="en-US" sz="1200">
                          <a:latin typeface="Meiryo UI" panose="020B0604030504040204" pitchFamily="50" charset="-128"/>
                          <a:ea typeface="Meiryo UI" panose="020B0604030504040204" pitchFamily="50" charset="-128"/>
                        </a:rPr>
                        <a:t>：外部調達</a:t>
                      </a:r>
                      <a:endParaRPr lang="en-US" sz="1200">
                        <a:latin typeface="Meiryo UI" panose="020B0604030504040204" pitchFamily="50" charset="-128"/>
                        <a:ea typeface="Meiryo UI" panose="020B0604030504040204" pitchFamily="50" charset="-128"/>
                      </a:endParaRPr>
                    </a:p>
                  </a:txBody>
                  <a:tcPr marL="36000" marR="36000" marT="72000" marB="72000" anchor="ctr">
                    <a:lnL w="12700" cmpd="sng">
                      <a:noFill/>
                    </a:lnL>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ja-JP" altLang="en-US" sz="1200" b="0" i="0" u="none" strike="noStrike" kern="1200" cap="none" spc="0" normalizeH="0" baseline="0" noProof="0">
                          <a:ln>
                            <a:noFill/>
                          </a:ln>
                          <a:solidFill>
                            <a:srgbClr val="575757"/>
                          </a:solidFill>
                          <a:effectLst/>
                          <a:uLnTx/>
                          <a:uFillTx/>
                          <a:latin typeface="Meiryo UI" panose="020B0604030504040204" pitchFamily="50" charset="-128"/>
                          <a:ea typeface="Meiryo UI" panose="020B0604030504040204" pitchFamily="50" charset="-128"/>
                          <a:cs typeface="+mn-cs"/>
                        </a:rPr>
                        <a:t>・・・</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900">
                          <a:latin typeface="Meiryo UI" panose="020B0604030504040204" pitchFamily="50" charset="-128"/>
                          <a:ea typeface="Meiryo UI" panose="020B0604030504040204" pitchFamily="50" charset="-128"/>
                        </a:rPr>
                        <a:t>円</a:t>
                      </a:r>
                      <a:endParaRPr lang="en-US" sz="9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marR="0" lvl="0" indent="0" algn="ctr" defTabSz="914400" rtl="0" eaLnBrk="1" fontAlgn="auto" latinLnBrk="0" hangingPunct="1">
                        <a:lnSpc>
                          <a:spcPct val="100000"/>
                        </a:lnSpc>
                        <a:spcBef>
                          <a:spcPts val="0"/>
                        </a:spcBef>
                        <a:spcAft>
                          <a:spcPts val="0"/>
                        </a:spcAft>
                        <a:buClrTx/>
                        <a:buSzTx/>
                        <a:buFontTx/>
                        <a:buNone/>
                        <a:tabLst/>
                        <a:defRPr/>
                      </a:pPr>
                      <a:r>
                        <a:rPr lang="ja-JP" altLang="en-US" sz="1000">
                          <a:latin typeface="Meiryo UI" panose="020B0604030504040204" pitchFamily="50" charset="-128"/>
                          <a:ea typeface="Meiryo UI" panose="020B0604030504040204" pitchFamily="50" charset="-128"/>
                        </a:rPr>
                        <a:t>・・・</a:t>
                      </a:r>
                      <a:endParaRPr lang="en-US" altLang="ja-JP"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mpd="sng">
                      <a:noFill/>
                    </a:lnL>
                    <a:lnR w="12700" cap="flat" cmpd="sng" algn="ctr">
                      <a:solidFill>
                        <a:schemeClr val="tx1"/>
                      </a:solidFill>
                      <a:prstDash val="solid"/>
                      <a:round/>
                      <a:headEnd type="none" w="med" len="med"/>
                      <a:tailEnd type="none" w="med" len="med"/>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tc>
                  <a:txBody>
                    <a:bodyPr/>
                    <a:lstStyle/>
                    <a:p>
                      <a:pPr marL="87313" indent="0" algn="ctr"/>
                      <a:r>
                        <a:rPr lang="en-US" altLang="ja-JP" sz="1000">
                          <a:latin typeface="Meiryo UI" panose="020B0604030504040204" pitchFamily="50" charset="-128"/>
                          <a:ea typeface="Meiryo UI" panose="020B0604030504040204" pitchFamily="50" charset="-128"/>
                        </a:rPr>
                        <a:t>XX</a:t>
                      </a:r>
                      <a:r>
                        <a:rPr lang="ja-JP" altLang="en-US" sz="1000">
                          <a:latin typeface="Meiryo UI" panose="020B0604030504040204" pitchFamily="50" charset="-128"/>
                          <a:ea typeface="Meiryo UI" panose="020B0604030504040204" pitchFamily="50" charset="-128"/>
                        </a:rPr>
                        <a:t>円</a:t>
                      </a:r>
                      <a:endParaRPr lang="en-US" sz="1000">
                        <a:latin typeface="Meiryo UI" panose="020B0604030504040204" pitchFamily="50" charset="-128"/>
                        <a:ea typeface="Meiryo UI" panose="020B0604030504040204" pitchFamily="50" charset="-128"/>
                      </a:endParaRPr>
                    </a:p>
                  </a:txBody>
                  <a:tcPr marL="36000" marR="36000" marT="72000" marB="72000" anchor="ctr">
                    <a:lnL w="12700" cap="flat" cmpd="sng" algn="ctr">
                      <a:solidFill>
                        <a:schemeClr val="tx1"/>
                      </a:solidFill>
                      <a:prstDash val="solid"/>
                      <a:round/>
                      <a:headEnd type="none" w="med" len="med"/>
                      <a:tailEnd type="none" w="med" len="med"/>
                    </a:lnL>
                    <a:lnR w="12700" cmpd="sng">
                      <a:noFill/>
                    </a:lnR>
                    <a:lnT w="12700" cap="flat" cmpd="sng" algn="ctr">
                      <a:solidFill>
                        <a:schemeClr val="tx1">
                          <a:lumMod val="20000"/>
                          <a:lumOff val="80000"/>
                        </a:schemeClr>
                      </a:solidFill>
                      <a:prstDash val="sysDot"/>
                      <a:round/>
                      <a:headEnd type="none" w="med" len="med"/>
                      <a:tailEnd type="none" w="med" len="med"/>
                    </a:lnT>
                    <a:lnB w="12700" cap="flat" cmpd="sng" algn="ctr">
                      <a:noFill/>
                      <a:prstDash val="sysDot"/>
                      <a:round/>
                      <a:headEnd type="none" w="med" len="med"/>
                      <a:tailEnd type="none" w="med" len="med"/>
                    </a:lnB>
                  </a:tcPr>
                </a:tc>
                <a:extLst>
                  <a:ext uri="{0D108BD9-81ED-4DB2-BD59-A6C34878D82A}">
                    <a16:rowId xmlns:a16="http://schemas.microsoft.com/office/drawing/2014/main" val="3041414142"/>
                  </a:ext>
                </a:extLst>
              </a:tr>
            </a:tbl>
          </a:graphicData>
        </a:graphic>
      </p:graphicFrame>
      <p:sp>
        <p:nvSpPr>
          <p:cNvPr id="13" name="TextBox 35">
            <a:extLst>
              <a:ext uri="{FF2B5EF4-FFF2-40B4-BE49-F238E27FC236}">
                <a16:creationId xmlns:a16="http://schemas.microsoft.com/office/drawing/2014/main" id="{D28822FF-03FE-AF4A-2A59-7563131661A0}"/>
              </a:ext>
            </a:extLst>
          </p:cNvPr>
          <p:cNvSpPr txBox="1"/>
          <p:nvPr/>
        </p:nvSpPr>
        <p:spPr>
          <a:xfrm>
            <a:off x="769256" y="4003238"/>
            <a:ext cx="10653483" cy="2501766"/>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（外部調達の場合、想定される資金調達方法を記載）</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親会社や出資企業がある場合はその会社の財務資料なども提出</a:t>
            </a:r>
            <a:endParaRPr kumimoji="1" lang="en-US" altLang="ja-JP" sz="140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108000" lvl="1">
              <a:buClr>
                <a:schemeClr val="tx2"/>
              </a:buClr>
              <a:buSzPct val="100000"/>
            </a:pPr>
            <a:endParaRPr kumimoji="1" lang="en-US" altLang="ja-JP" sz="1400">
              <a:solidFill>
                <a:schemeClr val="tx1"/>
              </a:solidFill>
              <a:latin typeface="Meiryo UI" panose="020B0604030504040204" pitchFamily="50" charset="-128"/>
              <a:ea typeface="Meiryo UI" panose="020B0604030504040204" pitchFamily="50" charset="-128"/>
            </a:endParaRPr>
          </a:p>
          <a:p>
            <a:pPr marL="108000" lvl="1">
              <a:buClr>
                <a:schemeClr val="tx2"/>
              </a:buClr>
              <a:buSzPct val="100000"/>
            </a:pP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相談予定</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済みの機関と相談状況を記載</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商工会、商工会議所、金融機関、税理士、民間コンサルティング会社等</a:t>
            </a:r>
            <a:r>
              <a:rPr kumimoji="1" lang="en-US" altLang="ja-JP" sz="1400">
                <a:solidFill>
                  <a:schemeClr val="tx1"/>
                </a:solidFill>
                <a:latin typeface="Meiryo UI" panose="020B0604030504040204" pitchFamily="50" charset="-128"/>
                <a:ea typeface="Meiryo UI" panose="020B0604030504040204" pitchFamily="50" charset="-128"/>
              </a:rPr>
              <a:t>))</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0" lvl="1">
              <a:buClr>
                <a:schemeClr val="tx2"/>
              </a:buClr>
              <a:buSzPct val="100000"/>
            </a:pPr>
            <a:endParaRPr kumimoji="1" lang="en-US" altLang="ja-JP" sz="1400">
              <a:solidFill>
                <a:schemeClr val="tx1"/>
              </a:solidFill>
              <a:latin typeface="Meiryo UI" panose="020B0604030504040204" pitchFamily="50" charset="-128"/>
              <a:ea typeface="Meiryo UI" panose="020B0604030504040204" pitchFamily="50" charset="-128"/>
            </a:endParaRPr>
          </a:p>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（上記の自己負担が会社全体のキャッシュフローに与える影響）</a:t>
            </a:r>
            <a:endParaRPr kumimoji="1" lang="en-US" altLang="ja-JP" sz="1400">
              <a:solidFill>
                <a:schemeClr val="tx1"/>
              </a:solidFill>
              <a:latin typeface="Meiryo UI" panose="020B0604030504040204" pitchFamily="50" charset="-128"/>
              <a:ea typeface="Meiryo UI" panose="020B0604030504040204" pitchFamily="50" charset="-128"/>
            </a:endParaRP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108000" lvl="1">
              <a:buClr>
                <a:schemeClr val="tx2"/>
              </a:buClr>
              <a:buSzPct val="100000"/>
            </a:pPr>
            <a:endParaRPr kumimoji="1" lang="en-US" altLang="ja-JP" sz="1400">
              <a:solidFill>
                <a:schemeClr val="accent2">
                  <a:lumMod val="75000"/>
                </a:schemeClr>
              </a:solidFill>
              <a:latin typeface="Meiryo UI" panose="020B0604030504040204" pitchFamily="50" charset="-128"/>
              <a:ea typeface="Meiryo UI" panose="020B0604030504040204" pitchFamily="50" charset="-128"/>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5</a:t>
            </a:r>
            <a:r>
              <a:rPr kumimoji="1" lang="ja-JP" altLang="en-US" sz="2000"/>
              <a:t>）事業化計画</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将来の市場投入や投資回収に向け、</a:t>
            </a:r>
            <a:r>
              <a:rPr kumimoji="1" lang="en-US" altLang="ja-JP">
                <a:solidFill>
                  <a:schemeClr val="tx1"/>
                </a:solidFill>
              </a:rPr>
              <a:t>xx</a:t>
            </a:r>
            <a:r>
              <a:rPr kumimoji="1" lang="ja-JP" altLang="en-US">
                <a:solidFill>
                  <a:schemeClr val="tx1"/>
                </a:solidFill>
              </a:rPr>
              <a:t>等から資金調達する予定</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CE87FDCE-842B-1EE6-F4B7-DF976898736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5" name="グループ化 4">
            <a:extLst>
              <a:ext uri="{FF2B5EF4-FFF2-40B4-BE49-F238E27FC236}">
                <a16:creationId xmlns:a16="http://schemas.microsoft.com/office/drawing/2014/main" id="{DDAA58FE-1685-9641-C9A3-2DF79CD6A780}"/>
              </a:ext>
            </a:extLst>
          </p:cNvPr>
          <p:cNvGrpSpPr/>
          <p:nvPr/>
        </p:nvGrpSpPr>
        <p:grpSpPr>
          <a:xfrm>
            <a:off x="765598" y="1204814"/>
            <a:ext cx="5184000" cy="288000"/>
            <a:chOff x="156000" y="1879963"/>
            <a:chExt cx="5760000" cy="288000"/>
          </a:xfrm>
        </p:grpSpPr>
        <p:sp>
          <p:nvSpPr>
            <p:cNvPr id="6" name="正方形/長方形 5">
              <a:extLst>
                <a:ext uri="{FF2B5EF4-FFF2-40B4-BE49-F238E27FC236}">
                  <a16:creationId xmlns:a16="http://schemas.microsoft.com/office/drawing/2014/main" id="{F55D5429-D2F3-4B5F-791C-C3551341F27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zh-TW" altLang="en-US" sz="1400" b="1">
                  <a:solidFill>
                    <a:schemeClr val="tx1"/>
                  </a:solidFill>
                  <a:latin typeface="Meiryo UI" panose="020B0604030504040204" pitchFamily="50" charset="-128"/>
                  <a:ea typeface="Meiryo UI" panose="020B0604030504040204" pitchFamily="50" charset="-128"/>
                </a:rPr>
                <a:t>資金調達方針</a:t>
              </a:r>
            </a:p>
          </p:txBody>
        </p:sp>
        <p:cxnSp>
          <p:nvCxnSpPr>
            <p:cNvPr id="7" name="直線コネクタ 6">
              <a:extLst>
                <a:ext uri="{FF2B5EF4-FFF2-40B4-BE49-F238E27FC236}">
                  <a16:creationId xmlns:a16="http://schemas.microsoft.com/office/drawing/2014/main" id="{7EA7CA44-A4FC-89D7-C497-654B640B14D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 name="TextBox 51">
            <a:extLst>
              <a:ext uri="{FF2B5EF4-FFF2-40B4-BE49-F238E27FC236}">
                <a16:creationId xmlns:a16="http://schemas.microsoft.com/office/drawing/2014/main" id="{2CE3F3D6-C2A1-9D7B-007E-28B9283FB80A}"/>
              </a:ext>
            </a:extLst>
          </p:cNvPr>
          <p:cNvSpPr txBox="1"/>
          <p:nvPr/>
        </p:nvSpPr>
        <p:spPr>
          <a:xfrm>
            <a:off x="628650" y="1169730"/>
            <a:ext cx="10934700" cy="499135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間接補助事業の実施により、将来の市場投入や投資回収に向け、</a:t>
            </a:r>
            <a:br>
              <a:rPr lang="en-US" altLang="ja-JP" sz="1600">
                <a:solidFill>
                  <a:srgbClr val="2E3558"/>
                </a:solidFill>
                <a:latin typeface="+mn-ea"/>
              </a:rPr>
            </a:br>
            <a:r>
              <a:rPr lang="ja-JP" altLang="en-US" sz="1600">
                <a:solidFill>
                  <a:srgbClr val="2E3558"/>
                </a:solidFill>
                <a:latin typeface="+mn-ea"/>
              </a:rPr>
              <a:t>自ら資本市場から資金を呼び込む計画（時期・金額等）の内容について記載ください</a:t>
            </a:r>
            <a:endParaRPr lang="en-US" altLang="ja-JP"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補助対象以外のものも含め、当該事業全体の資金需要に対して、国費負担割合を明らかにするとともに、</a:t>
            </a:r>
            <a:br>
              <a:rPr lang="en-US" altLang="ja-JP" sz="1400">
                <a:solidFill>
                  <a:srgbClr val="2E3558"/>
                </a:solidFill>
                <a:latin typeface="+mn-ea"/>
              </a:rPr>
            </a:br>
            <a:r>
              <a:rPr lang="ja-JP" altLang="en-US" sz="1400">
                <a:solidFill>
                  <a:srgbClr val="2E3558"/>
                </a:solidFill>
                <a:latin typeface="+mn-ea"/>
              </a:rPr>
              <a:t>自己負担分の資金調達方針を記載ください</a:t>
            </a: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事業終了後（</a:t>
            </a:r>
            <a:r>
              <a:rPr lang="en-US" altLang="ja-JP" sz="1400">
                <a:solidFill>
                  <a:srgbClr val="2E3558"/>
                </a:solidFill>
                <a:latin typeface="+mn-ea"/>
              </a:rPr>
              <a:t>28</a:t>
            </a:r>
            <a:r>
              <a:rPr lang="ja-JP" altLang="en-US" sz="1400">
                <a:solidFill>
                  <a:srgbClr val="2E3558"/>
                </a:solidFill>
                <a:latin typeface="+mn-ea"/>
              </a:rPr>
              <a:t>年度以降）を含め、次期単通路機への搭載を目指してどのような投資をしていくかを記載ください</a:t>
            </a:r>
            <a:endParaRPr lang="en-US" altLang="ja-JP" sz="1400">
              <a:solidFill>
                <a:srgbClr val="2E3558"/>
              </a:solidFill>
              <a:latin typeface="+mn-ea"/>
            </a:endParaRPr>
          </a:p>
        </p:txBody>
      </p:sp>
    </p:spTree>
    <p:extLst>
      <p:ext uri="{BB962C8B-B14F-4D97-AF65-F5344CB8AC3E}">
        <p14:creationId xmlns:p14="http://schemas.microsoft.com/office/powerpoint/2010/main" val="7375100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881A0E1-14B5-4D9C-BBBF-29E074D2C905}"/>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6</a:t>
            </a:r>
            <a:r>
              <a:rPr kumimoji="1" lang="ja-JP" altLang="en-US" sz="2000"/>
              <a:t>）想定されるリスク要因と対処方針　</a:t>
            </a:r>
            <a:r>
              <a:rPr kumimoji="1" lang="ja-JP" altLang="en-US" sz="2000">
                <a:solidFill>
                  <a:srgbClr val="FF0000"/>
                </a:solidFill>
              </a:rPr>
              <a:t>　</a:t>
            </a:r>
            <a:endParaRPr kumimoji="1" lang="en-US" sz="2000">
              <a:solidFill>
                <a:srgbClr val="FF0000"/>
              </a:solidFill>
            </a:endParaRPr>
          </a:p>
        </p:txBody>
      </p:sp>
      <p:sp>
        <p:nvSpPr>
          <p:cNvPr id="9" name="Title 1">
            <a:extLst>
              <a:ext uri="{FF2B5EF4-FFF2-40B4-BE49-F238E27FC236}">
                <a16:creationId xmlns:a16="http://schemas.microsoft.com/office/drawing/2014/main" id="{A97C579C-91F5-46B1-B49B-E09ECE3E2F2A}"/>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リスクに対して十分な対策を講じるが、</a:t>
            </a:r>
            <a:r>
              <a:rPr kumimoji="1" lang="en-US" altLang="ja-JP">
                <a:solidFill>
                  <a:schemeClr val="tx1"/>
                </a:solidFill>
              </a:rPr>
              <a:t>xx</a:t>
            </a:r>
            <a:r>
              <a:rPr kumimoji="1" lang="ja-JP" altLang="en-US">
                <a:solidFill>
                  <a:schemeClr val="tx1"/>
                </a:solidFill>
              </a:rPr>
              <a:t>等の事態に陥った場合には事業中止も検討</a:t>
            </a:r>
            <a:endParaRPr kumimoji="1" lang="en-US">
              <a:solidFill>
                <a:schemeClr val="tx1"/>
              </a:solidFill>
            </a:endParaRPr>
          </a:p>
        </p:txBody>
      </p:sp>
      <p:cxnSp>
        <p:nvCxnSpPr>
          <p:cNvPr id="10" name="直線コネクタ 9">
            <a:extLst>
              <a:ext uri="{FF2B5EF4-FFF2-40B4-BE49-F238E27FC236}">
                <a16:creationId xmlns:a16="http://schemas.microsoft.com/office/drawing/2014/main" id="{5FD6C540-0B85-4599-907B-897145D820EE}"/>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cxnSp>
        <p:nvCxnSpPr>
          <p:cNvPr id="25" name="Straight Connector 40">
            <a:extLst>
              <a:ext uri="{FF2B5EF4-FFF2-40B4-BE49-F238E27FC236}">
                <a16:creationId xmlns:a16="http://schemas.microsoft.com/office/drawing/2014/main" id="{2334EE2D-2D28-44C6-AD4B-1E81EB3CDEFB}"/>
              </a:ext>
            </a:extLst>
          </p:cNvPr>
          <p:cNvCxnSpPr>
            <a:cxnSpLocks/>
          </p:cNvCxnSpPr>
          <p:nvPr/>
        </p:nvCxnSpPr>
        <p:spPr>
          <a:xfrm flipH="1">
            <a:off x="796926" y="5048188"/>
            <a:ext cx="10484826" cy="0"/>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29" name="Rectangle 43">
            <a:extLst>
              <a:ext uri="{FF2B5EF4-FFF2-40B4-BE49-F238E27FC236}">
                <a16:creationId xmlns:a16="http://schemas.microsoft.com/office/drawing/2014/main" id="{21E1FCBA-91BA-4C86-B005-F67049A83054}"/>
              </a:ext>
            </a:extLst>
          </p:cNvPr>
          <p:cNvSpPr/>
          <p:nvPr/>
        </p:nvSpPr>
        <p:spPr>
          <a:xfrm>
            <a:off x="796926" y="5166677"/>
            <a:ext cx="10484826" cy="994411"/>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pPr marL="285750" indent="-285750">
              <a:buFont typeface="Wingdings" panose="05000000000000000000" pitchFamily="2" charset="2"/>
              <a:buChar char="l"/>
            </a:pPr>
            <a:r>
              <a:rPr lang="ja-JP" altLang="en-US" sz="1400">
                <a:solidFill>
                  <a:schemeClr val="tx1"/>
                </a:solidFill>
                <a:latin typeface="Meiryo UI" panose="020B0604030504040204" pitchFamily="50" charset="-128"/>
                <a:ea typeface="Meiryo UI" panose="020B0604030504040204" pitchFamily="50" charset="-128"/>
              </a:rPr>
              <a:t>事業中止の判断基準（定量的な基準を含む）：　</a:t>
            </a: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p:txBody>
      </p:sp>
      <p:grpSp>
        <p:nvGrpSpPr>
          <p:cNvPr id="3" name="Group 41">
            <a:extLst>
              <a:ext uri="{FF2B5EF4-FFF2-40B4-BE49-F238E27FC236}">
                <a16:creationId xmlns:a16="http://schemas.microsoft.com/office/drawing/2014/main" id="{74705407-1A0F-B987-1AB5-7479095C3B6C}"/>
              </a:ext>
            </a:extLst>
          </p:cNvPr>
          <p:cNvGrpSpPr/>
          <p:nvPr/>
        </p:nvGrpSpPr>
        <p:grpSpPr>
          <a:xfrm rot="16200000" flipH="1">
            <a:off x="5988000" y="4939793"/>
            <a:ext cx="216000" cy="216000"/>
            <a:chOff x="5937564" y="3833745"/>
            <a:chExt cx="306171" cy="306910"/>
          </a:xfrm>
        </p:grpSpPr>
        <p:sp>
          <p:nvSpPr>
            <p:cNvPr id="4" name="Freeform 94">
              <a:extLst>
                <a:ext uri="{FF2B5EF4-FFF2-40B4-BE49-F238E27FC236}">
                  <a16:creationId xmlns:a16="http://schemas.microsoft.com/office/drawing/2014/main" id="{34C15BD6-FFC1-BE9F-22D3-D4AB51B02088}"/>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5" name="Freeform 95">
              <a:extLst>
                <a:ext uri="{FF2B5EF4-FFF2-40B4-BE49-F238E27FC236}">
                  <a16:creationId xmlns:a16="http://schemas.microsoft.com/office/drawing/2014/main" id="{07F501A6-C5D5-FC40-F342-CB6F0D15A2FE}"/>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grpSp>
        <p:nvGrpSpPr>
          <p:cNvPr id="11" name="グループ化 10">
            <a:extLst>
              <a:ext uri="{FF2B5EF4-FFF2-40B4-BE49-F238E27FC236}">
                <a16:creationId xmlns:a16="http://schemas.microsoft.com/office/drawing/2014/main" id="{29D9DFF0-ED31-2CB6-F9D4-16C421DDC4AF}"/>
              </a:ext>
            </a:extLst>
          </p:cNvPr>
          <p:cNvGrpSpPr/>
          <p:nvPr/>
        </p:nvGrpSpPr>
        <p:grpSpPr>
          <a:xfrm>
            <a:off x="765598" y="1233842"/>
            <a:ext cx="3420000" cy="288000"/>
            <a:chOff x="156000" y="1879963"/>
            <a:chExt cx="5760000" cy="288000"/>
          </a:xfrm>
        </p:grpSpPr>
        <p:sp>
          <p:nvSpPr>
            <p:cNvPr id="27" name="正方形/長方形 26">
              <a:extLst>
                <a:ext uri="{FF2B5EF4-FFF2-40B4-BE49-F238E27FC236}">
                  <a16:creationId xmlns:a16="http://schemas.microsoft.com/office/drawing/2014/main" id="{44293AC5-DC36-1DAB-A60A-CA9E9B33D312}"/>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本事業実施における技術リスクと対応</a:t>
              </a:r>
            </a:p>
          </p:txBody>
        </p:sp>
        <p:cxnSp>
          <p:nvCxnSpPr>
            <p:cNvPr id="28" name="直線コネクタ 27">
              <a:extLst>
                <a:ext uri="{FF2B5EF4-FFF2-40B4-BE49-F238E27FC236}">
                  <a16:creationId xmlns:a16="http://schemas.microsoft.com/office/drawing/2014/main" id="{38B18EDB-CE97-97CE-B0E0-82A9A84E239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0" name="グループ化 29">
            <a:extLst>
              <a:ext uri="{FF2B5EF4-FFF2-40B4-BE49-F238E27FC236}">
                <a16:creationId xmlns:a16="http://schemas.microsoft.com/office/drawing/2014/main" id="{C353D18E-FAA8-A9D6-30D0-F5D8731CD3AD}"/>
              </a:ext>
            </a:extLst>
          </p:cNvPr>
          <p:cNvGrpSpPr/>
          <p:nvPr/>
        </p:nvGrpSpPr>
        <p:grpSpPr>
          <a:xfrm>
            <a:off x="4386000" y="1233842"/>
            <a:ext cx="3420000" cy="288000"/>
            <a:chOff x="156000" y="1879963"/>
            <a:chExt cx="5760000" cy="288000"/>
          </a:xfrm>
        </p:grpSpPr>
        <p:sp>
          <p:nvSpPr>
            <p:cNvPr id="31" name="正方形/長方形 30">
              <a:extLst>
                <a:ext uri="{FF2B5EF4-FFF2-40B4-BE49-F238E27FC236}">
                  <a16:creationId xmlns:a16="http://schemas.microsoft.com/office/drawing/2014/main" id="{8A59C425-CCD2-A5A8-B58A-0B1314E05E2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市場投入（経済社会）におけるリスクと対応</a:t>
              </a:r>
            </a:p>
          </p:txBody>
        </p:sp>
        <p:cxnSp>
          <p:nvCxnSpPr>
            <p:cNvPr id="32" name="直線コネクタ 31">
              <a:extLst>
                <a:ext uri="{FF2B5EF4-FFF2-40B4-BE49-F238E27FC236}">
                  <a16:creationId xmlns:a16="http://schemas.microsoft.com/office/drawing/2014/main" id="{09422C9A-F413-A338-0E36-EB9116C95FA4}"/>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3" name="グループ化 32">
            <a:extLst>
              <a:ext uri="{FF2B5EF4-FFF2-40B4-BE49-F238E27FC236}">
                <a16:creationId xmlns:a16="http://schemas.microsoft.com/office/drawing/2014/main" id="{3D11F674-D0E6-FAD7-FDE6-6F34B216F0EE}"/>
              </a:ext>
            </a:extLst>
          </p:cNvPr>
          <p:cNvGrpSpPr/>
          <p:nvPr/>
        </p:nvGrpSpPr>
        <p:grpSpPr>
          <a:xfrm>
            <a:off x="8006402" y="1233842"/>
            <a:ext cx="3420000" cy="288000"/>
            <a:chOff x="156000" y="1879963"/>
            <a:chExt cx="5760000" cy="288000"/>
          </a:xfrm>
        </p:grpSpPr>
        <p:sp>
          <p:nvSpPr>
            <p:cNvPr id="34" name="正方形/長方形 33">
              <a:extLst>
                <a:ext uri="{FF2B5EF4-FFF2-40B4-BE49-F238E27FC236}">
                  <a16:creationId xmlns:a16="http://schemas.microsoft.com/office/drawing/2014/main" id="{19D6D709-ED25-B255-C67F-160F1005C89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その他（自然災害等）のリスクと対応</a:t>
              </a:r>
            </a:p>
          </p:txBody>
        </p:sp>
        <p:cxnSp>
          <p:nvCxnSpPr>
            <p:cNvPr id="35" name="直線コネクタ 34">
              <a:extLst>
                <a:ext uri="{FF2B5EF4-FFF2-40B4-BE49-F238E27FC236}">
                  <a16:creationId xmlns:a16="http://schemas.microsoft.com/office/drawing/2014/main" id="{8121B1B4-E728-0C19-D1E8-38BCF9574B52}"/>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36" name="ee4pContent3">
            <a:extLst>
              <a:ext uri="{FF2B5EF4-FFF2-40B4-BE49-F238E27FC236}">
                <a16:creationId xmlns:a16="http://schemas.microsoft.com/office/drawing/2014/main" id="{CCA5B1BA-AE1F-9889-779C-6ABF108D2891}"/>
              </a:ext>
            </a:extLst>
          </p:cNvPr>
          <p:cNvSpPr txBox="1"/>
          <p:nvPr/>
        </p:nvSpPr>
        <p:spPr>
          <a:xfrm>
            <a:off x="765598" y="1650783"/>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によるリスク</a:t>
            </a:r>
            <a:endParaRPr kumimoji="1" lang="en-US" altLang="ja-JP" sz="1400">
              <a:latin typeface="Meiryo UI" panose="020B0604030504040204" pitchFamily="50" charset="-128"/>
              <a:ea typeface="Meiryo UI" panose="020B0604030504040204" pitchFamily="50" charset="-128"/>
            </a:endParaRPr>
          </a:p>
          <a:p>
            <a:pPr marL="108000" lvl="1" indent="0">
              <a:buSzPct val="100000"/>
              <a:buNone/>
            </a:pPr>
            <a:r>
              <a:rPr kumimoji="1" lang="ja-JP" altLang="en-US" sz="1400">
                <a:latin typeface="Meiryo UI" panose="020B0604030504040204" pitchFamily="50" charset="-128"/>
                <a:ea typeface="Meiryo UI" panose="020B0604030504040204" pitchFamily="50" charset="-128"/>
              </a:rPr>
              <a:t>→　</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等を実施</a:t>
            </a:r>
            <a:endParaRPr kumimoji="1" lang="en-US" altLang="ja-JP" sz="1400">
              <a:latin typeface="Meiryo UI" panose="020B0604030504040204" pitchFamily="50" charset="-128"/>
              <a:ea typeface="Meiryo UI" panose="020B0604030504040204" pitchFamily="50" charset="-128"/>
            </a:endParaRPr>
          </a:p>
        </p:txBody>
      </p:sp>
      <p:sp>
        <p:nvSpPr>
          <p:cNvPr id="37" name="ee4pContent3">
            <a:extLst>
              <a:ext uri="{FF2B5EF4-FFF2-40B4-BE49-F238E27FC236}">
                <a16:creationId xmlns:a16="http://schemas.microsoft.com/office/drawing/2014/main" id="{AA6BDC9A-0DCA-5164-49CA-7F2D45F01C5A}"/>
              </a:ext>
            </a:extLst>
          </p:cNvPr>
          <p:cNvSpPr txBox="1"/>
          <p:nvPr/>
        </p:nvSpPr>
        <p:spPr>
          <a:xfrm>
            <a:off x="4386000" y="1651507"/>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によるリスク</a:t>
            </a:r>
            <a:endParaRPr kumimoji="1" lang="en-US" altLang="ja-JP" sz="1400">
              <a:latin typeface="Meiryo UI" panose="020B0604030504040204" pitchFamily="50" charset="-128"/>
              <a:ea typeface="Meiryo UI" panose="020B0604030504040204" pitchFamily="50" charset="-128"/>
            </a:endParaRPr>
          </a:p>
          <a:p>
            <a:pPr marL="108000" lvl="1" indent="0">
              <a:buSzPct val="100000"/>
              <a:buNone/>
            </a:pPr>
            <a:r>
              <a:rPr kumimoji="1" lang="ja-JP" altLang="en-US" sz="1400">
                <a:latin typeface="Meiryo UI" panose="020B0604030504040204" pitchFamily="50" charset="-128"/>
                <a:ea typeface="Meiryo UI" panose="020B0604030504040204" pitchFamily="50" charset="-128"/>
              </a:rPr>
              <a:t>→　</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等を実施</a:t>
            </a:r>
            <a:endParaRPr kumimoji="1" lang="en-US" altLang="ja-JP" sz="1400">
              <a:latin typeface="Meiryo UI" panose="020B0604030504040204" pitchFamily="50" charset="-128"/>
              <a:ea typeface="Meiryo UI" panose="020B0604030504040204" pitchFamily="50" charset="-128"/>
            </a:endParaRPr>
          </a:p>
        </p:txBody>
      </p:sp>
      <p:sp>
        <p:nvSpPr>
          <p:cNvPr id="38" name="ee4pContent3">
            <a:extLst>
              <a:ext uri="{FF2B5EF4-FFF2-40B4-BE49-F238E27FC236}">
                <a16:creationId xmlns:a16="http://schemas.microsoft.com/office/drawing/2014/main" id="{4FA57351-457B-0020-AB4D-1A6061FF50FA}"/>
              </a:ext>
            </a:extLst>
          </p:cNvPr>
          <p:cNvSpPr txBox="1"/>
          <p:nvPr/>
        </p:nvSpPr>
        <p:spPr>
          <a:xfrm>
            <a:off x="8006402" y="1649610"/>
            <a:ext cx="34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によるリスク</a:t>
            </a:r>
            <a:endParaRPr kumimoji="1" lang="en-US" altLang="ja-JP" sz="1400">
              <a:latin typeface="Meiryo UI" panose="020B0604030504040204" pitchFamily="50" charset="-128"/>
              <a:ea typeface="Meiryo UI" panose="020B0604030504040204" pitchFamily="50" charset="-128"/>
            </a:endParaRPr>
          </a:p>
          <a:p>
            <a:pPr marL="108000" lvl="1" indent="0">
              <a:buSzPct val="100000"/>
              <a:buNone/>
            </a:pPr>
            <a:r>
              <a:rPr kumimoji="1" lang="ja-JP" altLang="en-US" sz="1400">
                <a:latin typeface="Meiryo UI" panose="020B0604030504040204" pitchFamily="50" charset="-128"/>
                <a:ea typeface="Meiryo UI" panose="020B0604030504040204" pitchFamily="50" charset="-128"/>
              </a:rPr>
              <a:t>→　</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等を実施</a:t>
            </a:r>
            <a:endParaRPr kumimoji="1" lang="en-US" altLang="ja-JP" sz="1400">
              <a:latin typeface="Meiryo UI" panose="020B0604030504040204" pitchFamily="50" charset="-128"/>
              <a:ea typeface="Meiryo UI" panose="020B0604030504040204" pitchFamily="50" charset="-128"/>
            </a:endParaRPr>
          </a:p>
        </p:txBody>
      </p:sp>
      <p:sp>
        <p:nvSpPr>
          <p:cNvPr id="40" name="TextBox 51">
            <a:extLst>
              <a:ext uri="{FF2B5EF4-FFF2-40B4-BE49-F238E27FC236}">
                <a16:creationId xmlns:a16="http://schemas.microsoft.com/office/drawing/2014/main" id="{11948610-6C1D-F4FA-B0D7-AB64B666DEFC}"/>
              </a:ext>
            </a:extLst>
          </p:cNvPr>
          <p:cNvSpPr txBox="1"/>
          <p:nvPr/>
        </p:nvSpPr>
        <p:spPr>
          <a:xfrm>
            <a:off x="765598" y="2329347"/>
            <a:ext cx="10660804" cy="1692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提案にかかる事業について、技術・経済・社会等の面において、どのような事業化リスクが存在するかを記載ください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失敗した状況を仮定し、その要因を探る議論等を社内で実践いただくことは、事業の成功確率を高め、</a:t>
            </a:r>
            <a:br>
              <a:rPr lang="en-US" altLang="ja-JP" sz="1400">
                <a:solidFill>
                  <a:srgbClr val="2E3558"/>
                </a:solidFill>
                <a:latin typeface="+mn-ea"/>
              </a:rPr>
            </a:br>
            <a:r>
              <a:rPr lang="ja-JP" altLang="en-US" sz="1400">
                <a:solidFill>
                  <a:srgbClr val="2E3558"/>
                </a:solidFill>
                <a:latin typeface="+mn-ea"/>
              </a:rPr>
              <a:t>万一の場合の損失を最小化する上で効果的です</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技術リスクとその対応については、</a:t>
            </a:r>
            <a:r>
              <a:rPr lang="en-US" altLang="ja-JP" sz="1400">
                <a:solidFill>
                  <a:srgbClr val="2E3558"/>
                </a:solidFill>
                <a:latin typeface="+mn-ea"/>
              </a:rPr>
              <a:t>1.(2)</a:t>
            </a:r>
            <a:r>
              <a:rPr lang="ja-JP" altLang="en-US" sz="1400">
                <a:solidFill>
                  <a:srgbClr val="2E3558"/>
                </a:solidFill>
                <a:latin typeface="+mn-ea"/>
              </a:rPr>
              <a:t>で策定した機体</a:t>
            </a:r>
            <a:r>
              <a:rPr lang="en-US" altLang="ja-JP" sz="1400">
                <a:solidFill>
                  <a:srgbClr val="2E3558"/>
                </a:solidFill>
                <a:latin typeface="+mn-ea"/>
              </a:rPr>
              <a:t>OEM</a:t>
            </a:r>
            <a:r>
              <a:rPr lang="ja-JP" altLang="en-US" sz="1400">
                <a:solidFill>
                  <a:srgbClr val="2E3558"/>
                </a:solidFill>
                <a:latin typeface="+mn-ea"/>
              </a:rPr>
              <a:t>との連携・</a:t>
            </a:r>
            <a:r>
              <a:rPr lang="en-US" altLang="ja-JP" sz="1400">
                <a:solidFill>
                  <a:srgbClr val="2E3558"/>
                </a:solidFill>
                <a:latin typeface="+mn-ea"/>
              </a:rPr>
              <a:t>PJ</a:t>
            </a:r>
            <a:r>
              <a:rPr lang="ja-JP" altLang="en-US" sz="1400">
                <a:solidFill>
                  <a:srgbClr val="2E3558"/>
                </a:solidFill>
                <a:latin typeface="+mn-ea"/>
              </a:rPr>
              <a:t>参画に向けたロードマップに基づく複合材</a:t>
            </a:r>
            <a:r>
              <a:rPr lang="en-US" altLang="ja-JP" sz="1400">
                <a:solidFill>
                  <a:srgbClr val="2E3558"/>
                </a:solidFill>
                <a:latin typeface="+mn-ea"/>
              </a:rPr>
              <a:t>×</a:t>
            </a:r>
            <a:r>
              <a:rPr lang="ja-JP" altLang="en-US" sz="1400">
                <a:solidFill>
                  <a:srgbClr val="2E3558"/>
                </a:solidFill>
                <a:latin typeface="+mn-ea"/>
              </a:rPr>
              <a:t>高レート生産の技術的な課題とそれを乗り越えるに資する自社技術力・対応方針をご記載の上、本事業によって高レート生産の技術課題を全て乗り越えることが可能かを明示してください</a:t>
            </a:r>
          </a:p>
        </p:txBody>
      </p:sp>
      <p:sp>
        <p:nvSpPr>
          <p:cNvPr id="7" name="TextBox 51">
            <a:extLst>
              <a:ext uri="{FF2B5EF4-FFF2-40B4-BE49-F238E27FC236}">
                <a16:creationId xmlns:a16="http://schemas.microsoft.com/office/drawing/2014/main" id="{4A0D557C-891A-5F07-A470-4280AC7DD406}"/>
              </a:ext>
            </a:extLst>
          </p:cNvPr>
          <p:cNvSpPr txBox="1"/>
          <p:nvPr/>
        </p:nvSpPr>
        <p:spPr>
          <a:xfrm>
            <a:off x="765598" y="5486400"/>
            <a:ext cx="10660804" cy="67468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上記に加え、リスクへの対応策を十分に講じることを前提としつつ、</a:t>
            </a:r>
            <a:br>
              <a:rPr lang="en-US" altLang="ja-JP" sz="1600">
                <a:solidFill>
                  <a:srgbClr val="2E3558"/>
                </a:solidFill>
                <a:latin typeface="+mn-ea"/>
              </a:rPr>
            </a:br>
            <a:r>
              <a:rPr lang="ja-JP" altLang="en-US" sz="1600">
                <a:solidFill>
                  <a:srgbClr val="2E3558"/>
                </a:solidFill>
                <a:latin typeface="+mn-ea"/>
              </a:rPr>
              <a:t>どのような事態になった場合に事業を中止するかの判断基準についても定量的な観点を含め記載ください</a:t>
            </a:r>
            <a:endParaRPr lang="en-US" altLang="ja-JP" sz="1600">
              <a:solidFill>
                <a:srgbClr val="2E3558"/>
              </a:solidFill>
              <a:latin typeface="+mn-ea"/>
            </a:endParaRPr>
          </a:p>
        </p:txBody>
      </p:sp>
      <p:sp>
        <p:nvSpPr>
          <p:cNvPr id="2" name="正方形/長方形 1">
            <a:extLst>
              <a:ext uri="{FF2B5EF4-FFF2-40B4-BE49-F238E27FC236}">
                <a16:creationId xmlns:a16="http://schemas.microsoft.com/office/drawing/2014/main" id="{6E41B8E1-ED26-1B2D-9496-D4C9441B581D}"/>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Tree>
    <p:extLst>
      <p:ext uri="{BB962C8B-B14F-4D97-AF65-F5344CB8AC3E}">
        <p14:creationId xmlns:p14="http://schemas.microsoft.com/office/powerpoint/2010/main" val="40976002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itle 1">
            <a:extLst>
              <a:ext uri="{FF2B5EF4-FFF2-40B4-BE49-F238E27FC236}">
                <a16:creationId xmlns:a16="http://schemas.microsoft.com/office/drawing/2014/main" id="{71DDCA08-2968-42A5-B97B-DDDEFF54336D}"/>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7</a:t>
            </a:r>
            <a:r>
              <a:rPr kumimoji="1" lang="ja-JP" altLang="en-US" sz="2000"/>
              <a:t>）市場環境及び市場成長性</a:t>
            </a:r>
            <a:endParaRPr kumimoji="1" lang="en-US" sz="2000"/>
          </a:p>
        </p:txBody>
      </p:sp>
      <p:sp>
        <p:nvSpPr>
          <p:cNvPr id="48" name="Title 1">
            <a:extLst>
              <a:ext uri="{FF2B5EF4-FFF2-40B4-BE49-F238E27FC236}">
                <a16:creationId xmlns:a16="http://schemas.microsoft.com/office/drawing/2014/main" id="{4326CB3C-DA24-4019-8E9F-9687D9663F59}"/>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国内外の航空機産業は現状～～といった状態であり、</a:t>
            </a:r>
            <a:r>
              <a:rPr kumimoji="1" lang="en-US" altLang="ja-JP">
                <a:solidFill>
                  <a:schemeClr val="tx1"/>
                </a:solidFill>
              </a:rPr>
              <a:t>xx</a:t>
            </a:r>
            <a:r>
              <a:rPr kumimoji="1" lang="ja-JP" altLang="en-US">
                <a:solidFill>
                  <a:schemeClr val="tx1"/>
                </a:solidFill>
              </a:rPr>
              <a:t>年後は</a:t>
            </a:r>
            <a:r>
              <a:rPr kumimoji="1" lang="en-US" altLang="ja-JP">
                <a:solidFill>
                  <a:schemeClr val="tx1"/>
                </a:solidFill>
              </a:rPr>
              <a:t>xx%</a:t>
            </a:r>
            <a:r>
              <a:rPr kumimoji="1" lang="ja-JP" altLang="en-US">
                <a:solidFill>
                  <a:schemeClr val="tx1"/>
                </a:solidFill>
              </a:rPr>
              <a:t>の市場成長を見込む</a:t>
            </a:r>
            <a:endParaRPr kumimoji="1" lang="en-US">
              <a:solidFill>
                <a:schemeClr val="tx1"/>
              </a:solidFill>
            </a:endParaRPr>
          </a:p>
        </p:txBody>
      </p:sp>
      <p:cxnSp>
        <p:nvCxnSpPr>
          <p:cNvPr id="49" name="直線コネクタ 48">
            <a:extLst>
              <a:ext uri="{FF2B5EF4-FFF2-40B4-BE49-F238E27FC236}">
                <a16:creationId xmlns:a16="http://schemas.microsoft.com/office/drawing/2014/main" id="{6D653D38-5E96-49A4-A13D-D9D9C4997A57}"/>
              </a:ext>
            </a:extLst>
          </p:cNvPr>
          <p:cNvCxnSpPr>
            <a:cxnSpLocks/>
          </p:cNvCxnSpPr>
          <p:nvPr/>
        </p:nvCxnSpPr>
        <p:spPr>
          <a:xfrm flipV="1">
            <a:off x="156000" y="1104900"/>
            <a:ext cx="11880000" cy="0"/>
          </a:xfrm>
          <a:prstGeom prst="line">
            <a:avLst/>
          </a:prstGeom>
          <a:ln w="12700" cap="rnd">
            <a:solidFill>
              <a:schemeClr val="tx1"/>
            </a:solidFill>
            <a:prstDash val="solid"/>
            <a:round/>
          </a:ln>
        </p:spPr>
        <p:style>
          <a:lnRef idx="1">
            <a:schemeClr val="accent1"/>
          </a:lnRef>
          <a:fillRef idx="0">
            <a:schemeClr val="accent1"/>
          </a:fillRef>
          <a:effectRef idx="0">
            <a:schemeClr val="accent1"/>
          </a:effectRef>
          <a:fontRef idx="minor">
            <a:schemeClr val="tx1"/>
          </a:fontRef>
        </p:style>
      </p:cxnSp>
      <p:grpSp>
        <p:nvGrpSpPr>
          <p:cNvPr id="5" name="グループ化 4">
            <a:extLst>
              <a:ext uri="{FF2B5EF4-FFF2-40B4-BE49-F238E27FC236}">
                <a16:creationId xmlns:a16="http://schemas.microsoft.com/office/drawing/2014/main" id="{503FF640-ADA2-A879-2E2A-D745EBC61D84}"/>
              </a:ext>
            </a:extLst>
          </p:cNvPr>
          <p:cNvGrpSpPr/>
          <p:nvPr/>
        </p:nvGrpSpPr>
        <p:grpSpPr>
          <a:xfrm>
            <a:off x="765598" y="1204814"/>
            <a:ext cx="5184000" cy="288000"/>
            <a:chOff x="156000" y="1879963"/>
            <a:chExt cx="5760000" cy="288000"/>
          </a:xfrm>
        </p:grpSpPr>
        <p:sp>
          <p:nvSpPr>
            <p:cNvPr id="7" name="正方形/長方形 6">
              <a:extLst>
                <a:ext uri="{FF2B5EF4-FFF2-40B4-BE49-F238E27FC236}">
                  <a16:creationId xmlns:a16="http://schemas.microsoft.com/office/drawing/2014/main" id="{D3986863-F035-2E47-3553-27D0A0D3E4A9}"/>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航空機産業の市場分析</a:t>
              </a:r>
            </a:p>
          </p:txBody>
        </p:sp>
        <p:cxnSp>
          <p:nvCxnSpPr>
            <p:cNvPr id="8" name="直線コネクタ 7">
              <a:extLst>
                <a:ext uri="{FF2B5EF4-FFF2-40B4-BE49-F238E27FC236}">
                  <a16:creationId xmlns:a16="http://schemas.microsoft.com/office/drawing/2014/main" id="{4DB1E040-732C-BE38-8378-97DEC479CDD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4" name="Straight Connector 40">
            <a:extLst>
              <a:ext uri="{FF2B5EF4-FFF2-40B4-BE49-F238E27FC236}">
                <a16:creationId xmlns:a16="http://schemas.microsoft.com/office/drawing/2014/main" id="{E3087F56-387E-24AF-BF7F-0A97F2F92EF2}"/>
              </a:ext>
            </a:extLst>
          </p:cNvPr>
          <p:cNvCxnSpPr>
            <a:cxnSpLocks/>
          </p:cNvCxnSpPr>
          <p:nvPr/>
        </p:nvCxnSpPr>
        <p:spPr>
          <a:xfrm flipV="1">
            <a:off x="6096000" y="1204814"/>
            <a:ext cx="0" cy="4956274"/>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6" name="TextBox 51">
            <a:extLst>
              <a:ext uri="{FF2B5EF4-FFF2-40B4-BE49-F238E27FC236}">
                <a16:creationId xmlns:a16="http://schemas.microsoft.com/office/drawing/2014/main" id="{1D904D4E-B31D-DEE2-3DC5-ECAAC68D707B}"/>
              </a:ext>
            </a:extLst>
          </p:cNvPr>
          <p:cNvSpPr txBox="1"/>
          <p:nvPr/>
        </p:nvSpPr>
        <p:spPr>
          <a:xfrm>
            <a:off x="765597" y="2640638"/>
            <a:ext cx="10710121" cy="162961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r>
              <a:rPr lang="ja-JP" altLang="en-US" sz="1600">
                <a:solidFill>
                  <a:srgbClr val="2E3558"/>
                </a:solidFill>
                <a:latin typeface="+mn-ea"/>
              </a:rPr>
              <a:t>政治、経済、社会、技術等の動向を踏まえて、国内外の航空機産業の市場関係の現状とその成長見込みを記載ください</a:t>
            </a:r>
            <a:endParaRPr lang="en-US" altLang="ja-JP"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市場がどういったプレイヤーで構成されているのか</a:t>
            </a: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各社の技術・開発動向及び将来的な市場規模に与える影響</a:t>
            </a: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現在及び将来の市場規模</a:t>
            </a:r>
            <a:endParaRPr lang="en-US" altLang="ja-JP" sz="1400">
              <a:solidFill>
                <a:srgbClr val="2E3558"/>
              </a:solidFill>
              <a:latin typeface="+mn-ea"/>
            </a:endParaRPr>
          </a:p>
        </p:txBody>
      </p:sp>
      <p:sp>
        <p:nvSpPr>
          <p:cNvPr id="4" name="正方形/長方形 3">
            <a:extLst>
              <a:ext uri="{FF2B5EF4-FFF2-40B4-BE49-F238E27FC236}">
                <a16:creationId xmlns:a16="http://schemas.microsoft.com/office/drawing/2014/main" id="{6EA3E8C2-EB24-44A6-BF17-0E46F46CA439}"/>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Tree>
    <p:extLst>
      <p:ext uri="{BB962C8B-B14F-4D97-AF65-F5344CB8AC3E}">
        <p14:creationId xmlns:p14="http://schemas.microsoft.com/office/powerpoint/2010/main" val="28588777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itle 1">
            <a:extLst>
              <a:ext uri="{FF2B5EF4-FFF2-40B4-BE49-F238E27FC236}">
                <a16:creationId xmlns:a16="http://schemas.microsoft.com/office/drawing/2014/main" id="{71DDCA08-2968-42A5-B97B-DDDEFF54336D}"/>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8</a:t>
            </a:r>
            <a:r>
              <a:rPr kumimoji="1" lang="ja-JP" altLang="en-US" sz="2000"/>
              <a:t>）経済波及効果</a:t>
            </a:r>
            <a:endParaRPr kumimoji="1" lang="en-US" sz="2000"/>
          </a:p>
        </p:txBody>
      </p:sp>
      <p:sp>
        <p:nvSpPr>
          <p:cNvPr id="48" name="Title 1">
            <a:extLst>
              <a:ext uri="{FF2B5EF4-FFF2-40B4-BE49-F238E27FC236}">
                <a16:creationId xmlns:a16="http://schemas.microsoft.com/office/drawing/2014/main" id="{4326CB3C-DA24-4019-8E9F-9687D9663F59}"/>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国内経済等への波及効果として、</a:t>
            </a:r>
            <a:r>
              <a:rPr kumimoji="1" lang="en-US" altLang="ja-JP">
                <a:solidFill>
                  <a:schemeClr val="tx1"/>
                </a:solidFill>
              </a:rPr>
              <a:t>xx</a:t>
            </a:r>
            <a:r>
              <a:rPr kumimoji="1" lang="ja-JP" altLang="en-US">
                <a:solidFill>
                  <a:schemeClr val="tx1"/>
                </a:solidFill>
              </a:rPr>
              <a:t>や</a:t>
            </a:r>
            <a:r>
              <a:rPr kumimoji="1" lang="en-US" altLang="ja-JP">
                <a:solidFill>
                  <a:schemeClr val="tx1"/>
                </a:solidFill>
              </a:rPr>
              <a:t>xx</a:t>
            </a:r>
            <a:r>
              <a:rPr kumimoji="1" lang="ja-JP" altLang="en-US">
                <a:solidFill>
                  <a:schemeClr val="tx1"/>
                </a:solidFill>
              </a:rPr>
              <a:t>といった効果が見込まれる</a:t>
            </a:r>
            <a:endParaRPr kumimoji="1" lang="en-US">
              <a:solidFill>
                <a:schemeClr val="tx1"/>
              </a:solidFill>
            </a:endParaRPr>
          </a:p>
        </p:txBody>
      </p:sp>
      <p:cxnSp>
        <p:nvCxnSpPr>
          <p:cNvPr id="49" name="直線コネクタ 48">
            <a:extLst>
              <a:ext uri="{FF2B5EF4-FFF2-40B4-BE49-F238E27FC236}">
                <a16:creationId xmlns:a16="http://schemas.microsoft.com/office/drawing/2014/main" id="{6D653D38-5E96-49A4-A13D-D9D9C4997A57}"/>
              </a:ext>
            </a:extLst>
          </p:cNvPr>
          <p:cNvCxnSpPr>
            <a:cxnSpLocks/>
          </p:cNvCxnSpPr>
          <p:nvPr/>
        </p:nvCxnSpPr>
        <p:spPr>
          <a:xfrm flipV="1">
            <a:off x="156000" y="1104900"/>
            <a:ext cx="11880000" cy="0"/>
          </a:xfrm>
          <a:prstGeom prst="line">
            <a:avLst/>
          </a:prstGeom>
          <a:ln w="12700" cap="rnd">
            <a:solidFill>
              <a:schemeClr val="tx1"/>
            </a:solidFill>
            <a:prstDash val="solid"/>
            <a:round/>
          </a:ln>
        </p:spPr>
        <p:style>
          <a:lnRef idx="1">
            <a:schemeClr val="accent1"/>
          </a:lnRef>
          <a:fillRef idx="0">
            <a:schemeClr val="accent1"/>
          </a:fillRef>
          <a:effectRef idx="0">
            <a:schemeClr val="accent1"/>
          </a:effectRef>
          <a:fontRef idx="minor">
            <a:schemeClr val="tx1"/>
          </a:fontRef>
        </p:style>
      </p:cxnSp>
      <p:sp>
        <p:nvSpPr>
          <p:cNvPr id="2" name="TextBox 24">
            <a:extLst>
              <a:ext uri="{FF2B5EF4-FFF2-40B4-BE49-F238E27FC236}">
                <a16:creationId xmlns:a16="http://schemas.microsoft.com/office/drawing/2014/main" id="{D6CD44D5-6774-2967-D36A-4B6CB7532E7E}"/>
              </a:ext>
            </a:extLst>
          </p:cNvPr>
          <p:cNvSpPr txBox="1"/>
          <p:nvPr/>
        </p:nvSpPr>
        <p:spPr>
          <a:xfrm>
            <a:off x="765597" y="1670727"/>
            <a:ext cx="5183997"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sp>
        <p:nvSpPr>
          <p:cNvPr id="3" name="TextBox 24">
            <a:extLst>
              <a:ext uri="{FF2B5EF4-FFF2-40B4-BE49-F238E27FC236}">
                <a16:creationId xmlns:a16="http://schemas.microsoft.com/office/drawing/2014/main" id="{8D49C37E-8941-7C5A-461D-DDCC3782CC9B}"/>
              </a:ext>
            </a:extLst>
          </p:cNvPr>
          <p:cNvSpPr txBox="1"/>
          <p:nvPr/>
        </p:nvSpPr>
        <p:spPr>
          <a:xfrm>
            <a:off x="6229134" y="1670727"/>
            <a:ext cx="5194304"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grpSp>
        <p:nvGrpSpPr>
          <p:cNvPr id="5" name="グループ化 4">
            <a:extLst>
              <a:ext uri="{FF2B5EF4-FFF2-40B4-BE49-F238E27FC236}">
                <a16:creationId xmlns:a16="http://schemas.microsoft.com/office/drawing/2014/main" id="{503FF640-ADA2-A879-2E2A-D745EBC61D84}"/>
              </a:ext>
            </a:extLst>
          </p:cNvPr>
          <p:cNvGrpSpPr/>
          <p:nvPr/>
        </p:nvGrpSpPr>
        <p:grpSpPr>
          <a:xfrm>
            <a:off x="765598" y="1204814"/>
            <a:ext cx="5184000" cy="288000"/>
            <a:chOff x="156000" y="1879963"/>
            <a:chExt cx="5760000" cy="288000"/>
          </a:xfrm>
        </p:grpSpPr>
        <p:sp>
          <p:nvSpPr>
            <p:cNvPr id="7" name="正方形/長方形 6">
              <a:extLst>
                <a:ext uri="{FF2B5EF4-FFF2-40B4-BE49-F238E27FC236}">
                  <a16:creationId xmlns:a16="http://schemas.microsoft.com/office/drawing/2014/main" id="{D3986863-F035-2E47-3553-27D0A0D3E4A9}"/>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本事業における投資誘発効果（川上企業・川下企業への影響等）</a:t>
              </a:r>
            </a:p>
          </p:txBody>
        </p:sp>
        <p:cxnSp>
          <p:nvCxnSpPr>
            <p:cNvPr id="8" name="直線コネクタ 7">
              <a:extLst>
                <a:ext uri="{FF2B5EF4-FFF2-40B4-BE49-F238E27FC236}">
                  <a16:creationId xmlns:a16="http://schemas.microsoft.com/office/drawing/2014/main" id="{4DB1E040-732C-BE38-8378-97DEC479CDD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AC356AC5-04DF-85FA-2909-40B5A5701778}"/>
              </a:ext>
            </a:extLst>
          </p:cNvPr>
          <p:cNvGrpSpPr/>
          <p:nvPr/>
        </p:nvGrpSpPr>
        <p:grpSpPr>
          <a:xfrm>
            <a:off x="6239438" y="1204814"/>
            <a:ext cx="5184000" cy="288000"/>
            <a:chOff x="156000" y="1879963"/>
            <a:chExt cx="5760000" cy="288000"/>
          </a:xfrm>
        </p:grpSpPr>
        <p:sp>
          <p:nvSpPr>
            <p:cNvPr id="12" name="正方形/長方形 11">
              <a:extLst>
                <a:ext uri="{FF2B5EF4-FFF2-40B4-BE49-F238E27FC236}">
                  <a16:creationId xmlns:a16="http://schemas.microsoft.com/office/drawing/2014/main" id="{9F3245E4-2445-9212-E1BC-9BD7C7675F57}"/>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本事業における地域経済への効果・影響</a:t>
              </a:r>
            </a:p>
          </p:txBody>
        </p:sp>
        <p:cxnSp>
          <p:nvCxnSpPr>
            <p:cNvPr id="13" name="直線コネクタ 12">
              <a:extLst>
                <a:ext uri="{FF2B5EF4-FFF2-40B4-BE49-F238E27FC236}">
                  <a16:creationId xmlns:a16="http://schemas.microsoft.com/office/drawing/2014/main" id="{CEB8089D-12B4-5B97-3D53-19BF4E5222D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4" name="Straight Connector 40">
            <a:extLst>
              <a:ext uri="{FF2B5EF4-FFF2-40B4-BE49-F238E27FC236}">
                <a16:creationId xmlns:a16="http://schemas.microsoft.com/office/drawing/2014/main" id="{E3087F56-387E-24AF-BF7F-0A97F2F92EF2}"/>
              </a:ext>
            </a:extLst>
          </p:cNvPr>
          <p:cNvCxnSpPr>
            <a:cxnSpLocks/>
          </p:cNvCxnSpPr>
          <p:nvPr/>
        </p:nvCxnSpPr>
        <p:spPr>
          <a:xfrm flipV="1">
            <a:off x="6096000" y="1204814"/>
            <a:ext cx="0" cy="4956274"/>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6" name="TextBox 51">
            <a:extLst>
              <a:ext uri="{FF2B5EF4-FFF2-40B4-BE49-F238E27FC236}">
                <a16:creationId xmlns:a16="http://schemas.microsoft.com/office/drawing/2014/main" id="{1D904D4E-B31D-DEE2-3DC5-ECAAC68D707B}"/>
              </a:ext>
            </a:extLst>
          </p:cNvPr>
          <p:cNvSpPr txBox="1"/>
          <p:nvPr/>
        </p:nvSpPr>
        <p:spPr>
          <a:xfrm>
            <a:off x="765597" y="2640638"/>
            <a:ext cx="5183997" cy="93600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r>
              <a:rPr lang="ja-JP" altLang="en-US" sz="1600">
                <a:solidFill>
                  <a:srgbClr val="2E3558"/>
                </a:solidFill>
                <a:latin typeface="+mn-ea"/>
              </a:rPr>
              <a:t>他社への受発注等による経済効果、投資誘発効果を</a:t>
            </a:r>
            <a:endParaRPr lang="en-US" altLang="ja-JP" sz="1600">
              <a:solidFill>
                <a:srgbClr val="2E3558"/>
              </a:solidFill>
              <a:latin typeface="+mn-ea"/>
            </a:endParaRPr>
          </a:p>
          <a:p>
            <a:pPr marL="85725" indent="3175"/>
            <a:r>
              <a:rPr lang="ja-JP" altLang="en-US" sz="1600">
                <a:solidFill>
                  <a:srgbClr val="2E3558"/>
                </a:solidFill>
                <a:latin typeface="+mn-ea"/>
              </a:rPr>
              <a:t>可能な限り定量目標も用いながら具体的に記載ください</a:t>
            </a:r>
            <a:endParaRPr lang="en-US" altLang="ja-JP" sz="1600">
              <a:solidFill>
                <a:srgbClr val="2E3558"/>
              </a:solidFill>
              <a:latin typeface="+mn-ea"/>
            </a:endParaRPr>
          </a:p>
        </p:txBody>
      </p:sp>
      <p:sp>
        <p:nvSpPr>
          <p:cNvPr id="9" name="TextBox 51">
            <a:extLst>
              <a:ext uri="{FF2B5EF4-FFF2-40B4-BE49-F238E27FC236}">
                <a16:creationId xmlns:a16="http://schemas.microsoft.com/office/drawing/2014/main" id="{47AA4AE9-B2A1-11C6-0B87-1C5A90218600}"/>
              </a:ext>
            </a:extLst>
          </p:cNvPr>
          <p:cNvSpPr txBox="1"/>
          <p:nvPr/>
        </p:nvSpPr>
        <p:spPr>
          <a:xfrm>
            <a:off x="6239441" y="2640639"/>
            <a:ext cx="5183997"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地域の雇用創出等、地域経済への効果・影響を可能な</a:t>
            </a:r>
            <a:endParaRPr lang="en-US" altLang="ja-JP" sz="1600">
              <a:solidFill>
                <a:srgbClr val="2E3558"/>
              </a:solidFill>
              <a:latin typeface="+mn-ea"/>
            </a:endParaRPr>
          </a:p>
          <a:p>
            <a:pPr marL="85725" indent="3175"/>
            <a:r>
              <a:rPr lang="ja-JP" altLang="en-US" sz="1600">
                <a:solidFill>
                  <a:srgbClr val="2E3558"/>
                </a:solidFill>
                <a:latin typeface="+mn-ea"/>
              </a:rPr>
              <a:t>限り定量目標も用いながら具体的に記載ください</a:t>
            </a:r>
          </a:p>
        </p:txBody>
      </p:sp>
      <p:sp>
        <p:nvSpPr>
          <p:cNvPr id="10" name="正方形/長方形 9">
            <a:extLst>
              <a:ext uri="{FF2B5EF4-FFF2-40B4-BE49-F238E27FC236}">
                <a16:creationId xmlns:a16="http://schemas.microsoft.com/office/drawing/2014/main" id="{8E0173BC-E98D-7ECA-B56A-F557B0BF2F9A}"/>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Tree>
    <p:extLst>
      <p:ext uri="{BB962C8B-B14F-4D97-AF65-F5344CB8AC3E}">
        <p14:creationId xmlns:p14="http://schemas.microsoft.com/office/powerpoint/2010/main" val="26669000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C7C3C3AE-1D66-909E-DC6C-00AEB2142469}"/>
              </a:ext>
            </a:extLst>
          </p:cNvPr>
          <p:cNvGraphicFramePr>
            <a:graphicFrameLocks noChangeAspect="1"/>
          </p:cNvGraphicFramePr>
          <p:nvPr>
            <p:custDataLst>
              <p:tags r:id="rId1"/>
            </p:custDataLst>
            <p:extLst>
              <p:ext uri="{D42A27DB-BD31-4B8C-83A1-F6EECF244321}">
                <p14:modId xmlns:p14="http://schemas.microsoft.com/office/powerpoint/2010/main" val="204688938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7" name="think-cell data - do not delete" hidden="1">
                        <a:extLst>
                          <a:ext uri="{FF2B5EF4-FFF2-40B4-BE49-F238E27FC236}">
                            <a16:creationId xmlns:a16="http://schemas.microsoft.com/office/drawing/2014/main" id="{C7C3C3AE-1D66-909E-DC6C-00AEB214246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2" name="Title 1">
            <a:extLst>
              <a:ext uri="{FF2B5EF4-FFF2-40B4-BE49-F238E27FC236}">
                <a16:creationId xmlns:a16="http://schemas.microsoft.com/office/drawing/2014/main" id="{F83B2C84-BBBC-4895-8213-4714EBAC0B7B}"/>
              </a:ext>
            </a:extLst>
          </p:cNvPr>
          <p:cNvSpPr txBox="1">
            <a:spLocks/>
          </p:cNvSpPr>
          <p:nvPr/>
        </p:nvSpPr>
        <p:spPr>
          <a:xfrm>
            <a:off x="382731" y="610047"/>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kern="1200" cap="none" spc="0" normalizeH="0" baseline="0" noProof="0">
                <a:ln>
                  <a:noFill/>
                </a:ln>
                <a:solidFill>
                  <a:schemeClr val="tx1"/>
                </a:solidFill>
                <a:effectLst/>
                <a:uLnTx/>
                <a:uFillTx/>
                <a:sym typeface="Trebuchet MS" panose="020B0603020202020204" pitchFamily="34" charset="0"/>
              </a:rPr>
              <a:t>市場導入（</a:t>
            </a:r>
            <a:r>
              <a:rPr kumimoji="1" lang="ja-JP" altLang="en-US" sz="2400" i="0" u="none" kern="1200" cap="none" spc="0" normalizeH="0" baseline="0" noProof="0">
                <a:ln>
                  <a:noFill/>
                </a:ln>
                <a:solidFill>
                  <a:schemeClr val="tx1"/>
                </a:solidFill>
                <a:effectLst/>
                <a:uLnTx/>
                <a:uFillTx/>
                <a:sym typeface="Trebuchet MS" panose="020B0603020202020204" pitchFamily="34" charset="0"/>
              </a:rPr>
              <a:t>事業化）</a:t>
            </a:r>
            <a:r>
              <a:rPr kumimoji="1" lang="ja-JP" altLang="en-US">
                <a:solidFill>
                  <a:schemeClr val="tx1"/>
                </a:solidFill>
              </a:rPr>
              <a:t>後の</a:t>
            </a:r>
            <a:r>
              <a:rPr kumimoji="1" lang="ja-JP" altLang="en-US" sz="2400" i="0" u="none" strike="noStrike" kern="1200" cap="none" spc="0" normalizeH="0" baseline="0" noProof="0">
                <a:ln>
                  <a:noFill/>
                </a:ln>
                <a:solidFill>
                  <a:schemeClr val="tx1"/>
                </a:solidFill>
                <a:effectLst/>
                <a:uLnTx/>
                <a:uFillTx/>
                <a:sym typeface="Trebuchet MS" panose="020B0603020202020204" pitchFamily="34" charset="0"/>
              </a:rPr>
              <a:t>シェアを獲得するために、ルール形成（標準化等）を</a:t>
            </a:r>
            <a:r>
              <a:rPr kumimoji="1" lang="ja-JP" altLang="en-US" sz="2400" b="0" i="0" u="none" strike="noStrike" kern="1200" cap="none" spc="0" normalizeH="0" baseline="0" noProof="0">
                <a:ln>
                  <a:noFill/>
                </a:ln>
                <a:solidFill>
                  <a:schemeClr val="tx1"/>
                </a:solidFill>
                <a:effectLst/>
                <a:uLnTx/>
                <a:uFillTx/>
                <a:sym typeface="Trebuchet MS" panose="020B0603020202020204" pitchFamily="34" charset="0"/>
              </a:rPr>
              <a:t>検討・実施</a:t>
            </a:r>
            <a:endParaRPr kumimoji="1" lang="en-US" altLang="ja-JP" sz="2400" b="0" i="0" u="none" strike="noStrike" kern="1200" cap="none" spc="0" normalizeH="0" baseline="0" noProof="0">
              <a:ln>
                <a:noFill/>
              </a:ln>
              <a:solidFill>
                <a:schemeClr val="tx1"/>
              </a:solidFill>
              <a:effectLst/>
              <a:uLnTx/>
              <a:uFillTx/>
              <a:sym typeface="Trebuchet MS" panose="020B0603020202020204" pitchFamily="34" charset="0"/>
            </a:endParaRPr>
          </a:p>
        </p:txBody>
      </p:sp>
      <p:cxnSp>
        <p:nvCxnSpPr>
          <p:cNvPr id="56" name="直線コネクタ 55">
            <a:extLst>
              <a:ext uri="{FF2B5EF4-FFF2-40B4-BE49-F238E27FC236}">
                <a16:creationId xmlns:a16="http://schemas.microsoft.com/office/drawing/2014/main" id="{6625D351-AE5A-46C9-BDEF-30E9CFDB03FC}"/>
              </a:ext>
            </a:extLst>
          </p:cNvPr>
          <p:cNvCxnSpPr>
            <a:cxnSpLocks/>
          </p:cNvCxnSpPr>
          <p:nvPr/>
        </p:nvCxnSpPr>
        <p:spPr>
          <a:xfrm flipV="1">
            <a:off x="156000" y="1068324"/>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3" name="ee4pHeader1">
            <a:extLst>
              <a:ext uri="{FF2B5EF4-FFF2-40B4-BE49-F238E27FC236}">
                <a16:creationId xmlns:a16="http://schemas.microsoft.com/office/drawing/2014/main" id="{5156BC56-25ED-4E3B-8BEA-97ED75FDE03E}"/>
              </a:ext>
            </a:extLst>
          </p:cNvPr>
          <p:cNvSpPr txBox="1"/>
          <p:nvPr/>
        </p:nvSpPr>
        <p:spPr>
          <a:xfrm>
            <a:off x="972794" y="5493199"/>
            <a:ext cx="5266644" cy="350369"/>
          </a:xfrm>
          <a:prstGeom prst="rect">
            <a:avLst/>
          </a:prstGeom>
          <a:noFill/>
          <a:ln cap="rnd">
            <a:noFill/>
          </a:ln>
        </p:spPr>
        <p:txBody>
          <a:bodyPr wrap="square" lIns="0" tIns="0" rIns="0" bIns="0" rtlCol="0" anchor="b" anchorCtr="0">
            <a:noAutofit/>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strike="noStrike" kern="1200" cap="none" spc="0" normalizeH="0" baseline="0" noProof="0">
                <a:ln>
                  <a:noFill/>
                </a:ln>
                <a:effectLst/>
                <a:uLnTx/>
                <a:uFillTx/>
                <a:latin typeface="Meiryo UI" panose="020B0604030504040204" pitchFamily="50" charset="-128"/>
                <a:ea typeface="Meiryo UI" panose="020B0604030504040204" pitchFamily="50" charset="-128"/>
              </a:rPr>
              <a:t>（例１）標準化戦略</a:t>
            </a:r>
            <a:endParaRPr kumimoji="0" lang="en-US" sz="1200" b="0" i="0"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8" name="ee4pHeader1">
            <a:extLst>
              <a:ext uri="{FF2B5EF4-FFF2-40B4-BE49-F238E27FC236}">
                <a16:creationId xmlns:a16="http://schemas.microsoft.com/office/drawing/2014/main" id="{A94C9698-2651-4929-AE8B-216B3F41BA33}"/>
              </a:ext>
            </a:extLst>
          </p:cNvPr>
          <p:cNvSpPr txBox="1"/>
          <p:nvPr/>
        </p:nvSpPr>
        <p:spPr>
          <a:xfrm>
            <a:off x="5889191" y="5563416"/>
            <a:ext cx="4642858" cy="278800"/>
          </a:xfrm>
          <a:prstGeom prst="rect">
            <a:avLst/>
          </a:prstGeom>
          <a:noFill/>
          <a:ln cap="rnd">
            <a:noFill/>
          </a:ln>
        </p:spPr>
        <p:txBody>
          <a:bodyPr wrap="square" lIns="0" tIns="0" rIns="0" bIns="0" rtlCol="0" anchor="b" anchorCtr="0">
            <a:noAutofit/>
          </a:bodyPr>
          <a:lstStyle/>
          <a:p>
            <a:pPr marL="0" marR="0" lvl="3" indent="0" algn="l"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rPr>
              <a:t>（例２）</a:t>
            </a:r>
            <a:r>
              <a:rPr lang="ja-JP" altLang="en-US" sz="1200">
                <a:latin typeface="Meiryo UI" panose="020B0604030504040204" pitchFamily="50" charset="-128"/>
                <a:ea typeface="Meiryo UI" panose="020B0604030504040204" pitchFamily="50" charset="-128"/>
              </a:rPr>
              <a:t>知財戦略</a:t>
            </a:r>
            <a:endParaRPr kumimoji="0" lang="en-US" sz="12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49" name="Rectangle 43">
            <a:extLst>
              <a:ext uri="{FF2B5EF4-FFF2-40B4-BE49-F238E27FC236}">
                <a16:creationId xmlns:a16="http://schemas.microsoft.com/office/drawing/2014/main" id="{61FC2106-08AA-4DFE-A0D6-257ACAA4F702}"/>
              </a:ext>
            </a:extLst>
          </p:cNvPr>
          <p:cNvSpPr/>
          <p:nvPr/>
        </p:nvSpPr>
        <p:spPr>
          <a:xfrm>
            <a:off x="6038282" y="2688991"/>
            <a:ext cx="5723488" cy="2304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（国内外の標準化や規制の動向）</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（市場導入に向けた自社による標準化、知財、規制対応等に関する取組）</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539750" marR="0" lvl="1" indent="-2159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0"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cxnSp>
        <p:nvCxnSpPr>
          <p:cNvPr id="53" name="Straight Connector 22">
            <a:extLst>
              <a:ext uri="{FF2B5EF4-FFF2-40B4-BE49-F238E27FC236}">
                <a16:creationId xmlns:a16="http://schemas.microsoft.com/office/drawing/2014/main" id="{D8BF2E1E-02EA-45E3-AEAE-D6758B87964C}"/>
              </a:ext>
            </a:extLst>
          </p:cNvPr>
          <p:cNvCxnSpPr>
            <a:cxnSpLocks/>
          </p:cNvCxnSpPr>
          <p:nvPr/>
        </p:nvCxnSpPr>
        <p:spPr>
          <a:xfrm>
            <a:off x="319332" y="2595906"/>
            <a:ext cx="5220000"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5" name="TextBox 24">
            <a:extLst>
              <a:ext uri="{FF2B5EF4-FFF2-40B4-BE49-F238E27FC236}">
                <a16:creationId xmlns:a16="http://schemas.microsoft.com/office/drawing/2014/main" id="{BE8942BC-C102-4256-B655-907D9AFB1FC0}"/>
              </a:ext>
            </a:extLst>
          </p:cNvPr>
          <p:cNvSpPr txBox="1"/>
          <p:nvPr/>
        </p:nvSpPr>
        <p:spPr>
          <a:xfrm>
            <a:off x="282504" y="2249005"/>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ルール形成の前提となる市場導入に向けての取組方針・考え方</a:t>
            </a:r>
            <a:endPar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57" name="Rectangle 137" descr="ｔ">
            <a:extLst>
              <a:ext uri="{FF2B5EF4-FFF2-40B4-BE49-F238E27FC236}">
                <a16:creationId xmlns:a16="http://schemas.microsoft.com/office/drawing/2014/main" id="{DF49EF7B-44FF-4A2F-AD1B-1047389DDC70}"/>
              </a:ext>
            </a:extLst>
          </p:cNvPr>
          <p:cNvSpPr/>
          <p:nvPr/>
        </p:nvSpPr>
        <p:spPr>
          <a:xfrm>
            <a:off x="108551" y="2520805"/>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cxnSp>
        <p:nvCxnSpPr>
          <p:cNvPr id="60" name="Straight Connector 40">
            <a:extLst>
              <a:ext uri="{FF2B5EF4-FFF2-40B4-BE49-F238E27FC236}">
                <a16:creationId xmlns:a16="http://schemas.microsoft.com/office/drawing/2014/main" id="{F7B629D1-161D-4028-BB91-711DFE20F45D}"/>
              </a:ext>
            </a:extLst>
          </p:cNvPr>
          <p:cNvCxnSpPr>
            <a:cxnSpLocks/>
          </p:cNvCxnSpPr>
          <p:nvPr/>
        </p:nvCxnSpPr>
        <p:spPr>
          <a:xfrm flipH="1" flipV="1">
            <a:off x="5832545" y="2212195"/>
            <a:ext cx="0" cy="2806949"/>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cxnSp>
        <p:nvCxnSpPr>
          <p:cNvPr id="64" name="Straight Connector 22">
            <a:extLst>
              <a:ext uri="{FF2B5EF4-FFF2-40B4-BE49-F238E27FC236}">
                <a16:creationId xmlns:a16="http://schemas.microsoft.com/office/drawing/2014/main" id="{CA892C1E-F49D-4C79-A2C6-E3DBD592D375}"/>
              </a:ext>
            </a:extLst>
          </p:cNvPr>
          <p:cNvCxnSpPr>
            <a:cxnSpLocks/>
          </p:cNvCxnSpPr>
          <p:nvPr/>
        </p:nvCxnSpPr>
        <p:spPr>
          <a:xfrm>
            <a:off x="339620" y="5492148"/>
            <a:ext cx="11422150"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9" name="Rectangle 137" descr="ｔ">
            <a:extLst>
              <a:ext uri="{FF2B5EF4-FFF2-40B4-BE49-F238E27FC236}">
                <a16:creationId xmlns:a16="http://schemas.microsoft.com/office/drawing/2014/main" id="{458DAB18-1BAF-4770-A7DE-FC70DEB20D9C}"/>
              </a:ext>
            </a:extLst>
          </p:cNvPr>
          <p:cNvSpPr/>
          <p:nvPr/>
        </p:nvSpPr>
        <p:spPr>
          <a:xfrm>
            <a:off x="6128922" y="5461871"/>
            <a:ext cx="5503964" cy="97051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08000" marR="0" lvl="1" indent="0" algn="l" defTabSz="914400" rtl="0" eaLnBrk="1" fontAlgn="auto" latinLnBrk="0" hangingPunct="1">
              <a:lnSpc>
                <a:spcPct val="100000"/>
              </a:lnSpc>
              <a:spcBef>
                <a:spcPts val="0"/>
              </a:spcBef>
              <a:spcAft>
                <a:spcPts val="0"/>
              </a:spcAft>
              <a:buClr>
                <a:srgbClr val="1F497D"/>
              </a:buClr>
              <a:buSzPct val="100000"/>
              <a:buFontTx/>
              <a:buNone/>
              <a:tabLst/>
              <a:defRPr/>
            </a:pPr>
            <a:endPar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cxnSp>
        <p:nvCxnSpPr>
          <p:cNvPr id="70" name="Straight Connector 89">
            <a:extLst>
              <a:ext uri="{FF2B5EF4-FFF2-40B4-BE49-F238E27FC236}">
                <a16:creationId xmlns:a16="http://schemas.microsoft.com/office/drawing/2014/main" id="{33848DB8-1EF8-4787-9C6C-B1B4437EB5C6}"/>
              </a:ext>
            </a:extLst>
          </p:cNvPr>
          <p:cNvCxnSpPr>
            <a:cxnSpLocks/>
          </p:cNvCxnSpPr>
          <p:nvPr/>
        </p:nvCxnSpPr>
        <p:spPr>
          <a:xfrm>
            <a:off x="373039" y="5024563"/>
            <a:ext cx="11350984" cy="0"/>
          </a:xfrm>
          <a:prstGeom prst="line">
            <a:avLst/>
          </a:prstGeom>
          <a:ln w="9525" cap="rnd">
            <a:solidFill>
              <a:schemeClr val="tx1">
                <a:lumMod val="50000"/>
                <a:lumOff val="50000"/>
              </a:schemeClr>
            </a:solidFill>
            <a:prstDash val="sysDash"/>
            <a:round/>
          </a:ln>
        </p:spPr>
        <p:style>
          <a:lnRef idx="1">
            <a:schemeClr val="accent1"/>
          </a:lnRef>
          <a:fillRef idx="0">
            <a:schemeClr val="accent1"/>
          </a:fillRef>
          <a:effectRef idx="0">
            <a:schemeClr val="accent1"/>
          </a:effectRef>
          <a:fontRef idx="minor">
            <a:schemeClr val="tx1"/>
          </a:fontRef>
        </p:style>
      </p:cxnSp>
      <p:cxnSp>
        <p:nvCxnSpPr>
          <p:cNvPr id="73" name="Straight Connector 22">
            <a:extLst>
              <a:ext uri="{FF2B5EF4-FFF2-40B4-BE49-F238E27FC236}">
                <a16:creationId xmlns:a16="http://schemas.microsoft.com/office/drawing/2014/main" id="{1F46676A-2191-4130-94B8-2FAC0B7BD5EC}"/>
              </a:ext>
            </a:extLst>
          </p:cNvPr>
          <p:cNvCxnSpPr>
            <a:cxnSpLocks/>
          </p:cNvCxnSpPr>
          <p:nvPr/>
        </p:nvCxnSpPr>
        <p:spPr>
          <a:xfrm>
            <a:off x="6006499" y="2595906"/>
            <a:ext cx="5274053" cy="0"/>
          </a:xfrm>
          <a:prstGeom prst="line">
            <a:avLst/>
          </a:prstGeom>
          <a:ln w="9525" cap="rnd">
            <a:solidFill>
              <a:schemeClr val="tx1">
                <a:lumMod val="50000"/>
                <a:lumOff val="5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74" name="TextBox 24">
            <a:extLst>
              <a:ext uri="{FF2B5EF4-FFF2-40B4-BE49-F238E27FC236}">
                <a16:creationId xmlns:a16="http://schemas.microsoft.com/office/drawing/2014/main" id="{10CF67CF-8CFE-4F69-9104-9663B0CB5212}"/>
              </a:ext>
            </a:extLst>
          </p:cNvPr>
          <p:cNvSpPr txBox="1"/>
          <p:nvPr/>
        </p:nvSpPr>
        <p:spPr>
          <a:xfrm>
            <a:off x="339620" y="5108435"/>
            <a:ext cx="11422150"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本事業期間におけるオープン戦略（標準化等）及びクローズ戦略（知財等）の具体的な取組内容</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推進体制については、</a:t>
            </a:r>
            <a:r>
              <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3.(1)</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組織内の事業推進体制に記載）</a:t>
            </a:r>
            <a:endPar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33" name="TextBox 3">
            <a:extLst>
              <a:ext uri="{FF2B5EF4-FFF2-40B4-BE49-F238E27FC236}">
                <a16:creationId xmlns:a16="http://schemas.microsoft.com/office/drawing/2014/main" id="{35D78D35-D869-7BAB-A9E5-A9C8CDF7171D}"/>
              </a:ext>
            </a:extLst>
          </p:cNvPr>
          <p:cNvSpPr txBox="1"/>
          <p:nvPr/>
        </p:nvSpPr>
        <p:spPr>
          <a:xfrm>
            <a:off x="844733" y="2637129"/>
            <a:ext cx="4958362" cy="176482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lvl="2" algn="ctr">
              <a:spcBef>
                <a:spcPts val="600"/>
              </a:spcBef>
              <a:buClr>
                <a:schemeClr val="tx2"/>
              </a:buClr>
              <a:buSzPct val="100000"/>
            </a:pPr>
            <a:endParaRPr kumimoji="1" lang="en-US" altLang="ja-JP" sz="1100">
              <a:solidFill>
                <a:schemeClr val="tx1"/>
              </a:solidFill>
              <a:latin typeface="Meiryo UI" panose="020B0604030504040204" pitchFamily="50" charset="-128"/>
              <a:ea typeface="Meiryo UI" panose="020B0604030504040204" pitchFamily="50" charset="-128"/>
            </a:endParaRPr>
          </a:p>
          <a:p>
            <a:pPr marL="0" lvl="2" algn="ctr">
              <a:spcBef>
                <a:spcPts val="600"/>
              </a:spcBef>
              <a:buClr>
                <a:schemeClr val="tx2"/>
              </a:buClr>
              <a:buSzPct val="100000"/>
            </a:pPr>
            <a:r>
              <a:rPr kumimoji="1" lang="ja-JP" altLang="en-US" sz="1100">
                <a:solidFill>
                  <a:schemeClr val="tx1"/>
                </a:solidFill>
                <a:latin typeface="Meiryo UI" panose="020B0604030504040204" pitchFamily="50" charset="-128"/>
                <a:ea typeface="Meiryo UI" panose="020B0604030504040204" pitchFamily="50" charset="-128"/>
              </a:rPr>
              <a:t>（適宜、図表・フレームワーク等用いて記載）</a:t>
            </a:r>
            <a:endParaRPr kumimoji="1" lang="en-US" altLang="ja-JP" sz="1100">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1" lang="en-US" altLang="ja-JP" sz="1100">
                <a:solidFill>
                  <a:schemeClr val="tx1"/>
                </a:solidFill>
                <a:latin typeface="Meiryo UI" panose="020B0604030504040204" pitchFamily="50" charset="-128"/>
                <a:ea typeface="Meiryo UI" panose="020B0604030504040204" pitchFamily="50" charset="-128"/>
              </a:rPr>
              <a:t>※</a:t>
            </a:r>
            <a:r>
              <a:rPr kumimoji="1" lang="ja-JP" altLang="en-US" sz="1100">
                <a:solidFill>
                  <a:schemeClr val="tx1"/>
                </a:solidFill>
                <a:latin typeface="Meiryo UI" panose="020B0604030504040204" pitchFamily="50" charset="-128"/>
                <a:ea typeface="Meiryo UI" panose="020B0604030504040204" pitchFamily="50" charset="-128"/>
              </a:rPr>
              <a:t>市場導入するために、必要な取組は何か、現在ある規制との関係性など　</a:t>
            </a:r>
            <a:endParaRPr kumimoji="1" lang="en-US" altLang="ja-JP" sz="1100">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1" lang="en-US" altLang="ja-JP" sz="1100">
                <a:solidFill>
                  <a:schemeClr val="tx1"/>
                </a:solidFill>
                <a:latin typeface="Meiryo UI" panose="020B0604030504040204" pitchFamily="50" charset="-128"/>
                <a:ea typeface="Meiryo UI" panose="020B0604030504040204" pitchFamily="50" charset="-128"/>
              </a:rPr>
              <a:t>※</a:t>
            </a:r>
            <a:r>
              <a:rPr kumimoji="1" lang="ja-JP" altLang="en-US" sz="1100">
                <a:solidFill>
                  <a:schemeClr val="tx1"/>
                </a:solidFill>
                <a:latin typeface="Meiryo UI" panose="020B0604030504040204" pitchFamily="50" charset="-128"/>
                <a:ea typeface="Meiryo UI" panose="020B0604030504040204" pitchFamily="50" charset="-128"/>
              </a:rPr>
              <a:t>「</a:t>
            </a:r>
            <a:r>
              <a:rPr lang="ja-JP" altLang="en-US" sz="1100">
                <a:solidFill>
                  <a:schemeClr val="tx1"/>
                </a:solidFill>
                <a:latin typeface="Meiryo UI" panose="020B0604030504040204" pitchFamily="50" charset="-128"/>
                <a:ea typeface="Meiryo UI" panose="020B0604030504040204" pitchFamily="50" charset="-128"/>
              </a:rPr>
              <a:t>ビジネスモデルの特徴</a:t>
            </a:r>
            <a:r>
              <a:rPr kumimoji="0" lang="ja-JP" altLang="en-US" sz="1100" b="0" i="0" u="none" strike="noStrike" kern="1200" cap="none" spc="0" normalizeH="0" baseline="30000" noProof="0">
                <a:ln>
                  <a:noFill/>
                </a:ln>
                <a:solidFill>
                  <a:schemeClr val="tx1"/>
                </a:solidFill>
                <a:effectLst/>
                <a:uLnTx/>
                <a:uFillTx/>
                <a:latin typeface="Meiryo UI" panose="020B0604030504040204" pitchFamily="50" charset="-128"/>
                <a:ea typeface="Meiryo UI" panose="020B0604030504040204" pitchFamily="50" charset="-128"/>
              </a:rPr>
              <a:t>＊</a:t>
            </a:r>
            <a:r>
              <a:rPr kumimoji="0" lang="en-US" altLang="ja-JP" sz="1100" b="0" i="0" u="none" strike="noStrike" kern="1200" cap="none" spc="0" normalizeH="0" baseline="30000" noProof="0">
                <a:ln>
                  <a:noFill/>
                </a:ln>
                <a:solidFill>
                  <a:schemeClr val="tx1"/>
                </a:solidFill>
                <a:effectLst/>
                <a:uLnTx/>
                <a:uFillTx/>
                <a:latin typeface="Meiryo UI" panose="020B0604030504040204" pitchFamily="50" charset="-128"/>
                <a:ea typeface="Meiryo UI" panose="020B0604030504040204" pitchFamily="50" charset="-128"/>
              </a:rPr>
              <a:t>1</a:t>
            </a:r>
            <a:r>
              <a:rPr kumimoji="0" lang="ja-JP" altLang="en-US" sz="11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」、「ターゲット市場の特徴、目標とするシェア・ 時期</a:t>
            </a:r>
            <a:r>
              <a:rPr kumimoji="0" lang="ja-JP" altLang="en-US" sz="1100" b="0" i="0" u="none" strike="noStrike" kern="1200" cap="none" spc="0" normalizeH="0" baseline="30000" noProof="0">
                <a:ln>
                  <a:noFill/>
                </a:ln>
                <a:solidFill>
                  <a:schemeClr val="tx1"/>
                </a:solidFill>
                <a:effectLst/>
                <a:uLnTx/>
                <a:uFillTx/>
                <a:latin typeface="Meiryo UI" panose="020B0604030504040204" pitchFamily="50" charset="-128"/>
                <a:ea typeface="Meiryo UI" panose="020B0604030504040204" pitchFamily="50" charset="-128"/>
              </a:rPr>
              <a:t>＊</a:t>
            </a:r>
            <a:r>
              <a:rPr kumimoji="0" lang="en-US" altLang="ja-JP" sz="1100" b="0" i="0" u="none" strike="noStrike" kern="1200" cap="none" spc="0" normalizeH="0" baseline="30000" noProof="0">
                <a:ln>
                  <a:noFill/>
                </a:ln>
                <a:solidFill>
                  <a:schemeClr val="tx1"/>
                </a:solidFill>
                <a:effectLst/>
                <a:uLnTx/>
                <a:uFillTx/>
                <a:latin typeface="Meiryo UI" panose="020B0604030504040204" pitchFamily="50" charset="-128"/>
                <a:ea typeface="Meiryo UI" panose="020B0604030504040204" pitchFamily="50" charset="-128"/>
              </a:rPr>
              <a:t>2</a:t>
            </a:r>
            <a:r>
              <a:rPr kumimoji="0" lang="ja-JP" altLang="en-US" sz="11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」等を踏まえた上で、どのようなルール形成を通じて、競合他社と差別化</a:t>
            </a:r>
            <a:r>
              <a:rPr kumimoji="0" lang="ja-JP" altLang="en-US" sz="1100" i="0" u="non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す</a:t>
            </a:r>
            <a:r>
              <a:rPr kumimoji="0" lang="ja-JP" altLang="en-US" sz="11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るか、という想定シナリオを記載。複数のシナリオを描くことを推奨</a:t>
            </a:r>
            <a:endParaRPr kumimoji="0" lang="en-US" altLang="ja-JP" sz="11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lvl="2">
              <a:buClr>
                <a:schemeClr val="tx2"/>
              </a:buClr>
              <a:buSzPct val="100000"/>
              <a:tabLst>
                <a:tab pos="1073150" algn="l"/>
              </a:tabLst>
            </a:pP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a:t>
            </a:r>
            <a:br>
              <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b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a:t>
            </a:r>
            <a:r>
              <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a:t>
            </a: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1</a:t>
            </a: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a:t>
            </a:r>
            <a:r>
              <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1.(4) </a:t>
            </a: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ビジネスモデルの特徴において詳細記載</a:t>
            </a:r>
            <a:endPar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0" lvl="2">
              <a:buClr>
                <a:schemeClr val="tx2"/>
              </a:buClr>
              <a:buSzPct val="100000"/>
              <a:tabLst>
                <a:tab pos="1073150" algn="l"/>
              </a:tabLst>
            </a:pP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a:t>
            </a:r>
            <a:r>
              <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a:t>
            </a: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2</a:t>
            </a: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a:t>
            </a:r>
            <a:r>
              <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1.(2) </a:t>
            </a: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市場のセグメント・ターゲットにおいて詳細記載</a:t>
            </a:r>
            <a:br>
              <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br>
            <a:endParaRPr kumimoji="0" lang="en-US" altLang="ja-JP"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grpSp>
        <p:nvGrpSpPr>
          <p:cNvPr id="44" name="Group 41">
            <a:extLst>
              <a:ext uri="{FF2B5EF4-FFF2-40B4-BE49-F238E27FC236}">
                <a16:creationId xmlns:a16="http://schemas.microsoft.com/office/drawing/2014/main" id="{CE520732-97F3-F71C-C064-F5520233F121}"/>
              </a:ext>
            </a:extLst>
          </p:cNvPr>
          <p:cNvGrpSpPr/>
          <p:nvPr/>
        </p:nvGrpSpPr>
        <p:grpSpPr>
          <a:xfrm rot="16200000" flipH="1">
            <a:off x="5747111" y="4883370"/>
            <a:ext cx="216000" cy="216000"/>
            <a:chOff x="5937564" y="3833745"/>
            <a:chExt cx="306171" cy="306910"/>
          </a:xfrm>
        </p:grpSpPr>
        <p:sp>
          <p:nvSpPr>
            <p:cNvPr id="45" name="Freeform 94">
              <a:extLst>
                <a:ext uri="{FF2B5EF4-FFF2-40B4-BE49-F238E27FC236}">
                  <a16:creationId xmlns:a16="http://schemas.microsoft.com/office/drawing/2014/main" id="{B6230514-B235-66FF-7C09-32D554B8094D}"/>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48" name="Freeform 95">
              <a:extLst>
                <a:ext uri="{FF2B5EF4-FFF2-40B4-BE49-F238E27FC236}">
                  <a16:creationId xmlns:a16="http://schemas.microsoft.com/office/drawing/2014/main" id="{CDBA4797-CAAA-4EF2-82CB-4918E17FC3F5}"/>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sp>
        <p:nvSpPr>
          <p:cNvPr id="51" name="TextBox 24">
            <a:extLst>
              <a:ext uri="{FF2B5EF4-FFF2-40B4-BE49-F238E27FC236}">
                <a16:creationId xmlns:a16="http://schemas.microsoft.com/office/drawing/2014/main" id="{106A8A6C-213E-BBAA-0857-89F80AE89DB1}"/>
              </a:ext>
            </a:extLst>
          </p:cNvPr>
          <p:cNvSpPr txBox="1"/>
          <p:nvPr/>
        </p:nvSpPr>
        <p:spPr>
          <a:xfrm>
            <a:off x="6006057" y="2244455"/>
            <a:ext cx="5520592" cy="34901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国内外の動向・自社のルール形成</a:t>
            </a:r>
            <a:r>
              <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標準化</a:t>
            </a:r>
            <a:r>
              <a:rPr kumimoji="1" lang="ja-JP" altLang="en-US" sz="140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等</a:t>
            </a:r>
            <a:r>
              <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の取組状況</a:t>
            </a:r>
            <a:endParaRPr kumimoji="0"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26" name="Rectangle 137" descr="ｔ">
            <a:extLst>
              <a:ext uri="{FF2B5EF4-FFF2-40B4-BE49-F238E27FC236}">
                <a16:creationId xmlns:a16="http://schemas.microsoft.com/office/drawing/2014/main" id="{B993EB95-749F-2FE5-6E9B-79DBEC8B77B6}"/>
              </a:ext>
            </a:extLst>
          </p:cNvPr>
          <p:cNvSpPr/>
          <p:nvPr/>
        </p:nvSpPr>
        <p:spPr>
          <a:xfrm>
            <a:off x="954236" y="5822316"/>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27" name="Rectangle 137" descr="ｔ">
            <a:extLst>
              <a:ext uri="{FF2B5EF4-FFF2-40B4-BE49-F238E27FC236}">
                <a16:creationId xmlns:a16="http://schemas.microsoft.com/office/drawing/2014/main" id="{CDA3B2A0-4CDF-806E-07FC-7F762D5C514E}"/>
              </a:ext>
            </a:extLst>
          </p:cNvPr>
          <p:cNvSpPr/>
          <p:nvPr/>
        </p:nvSpPr>
        <p:spPr>
          <a:xfrm>
            <a:off x="5887902" y="5766374"/>
            <a:ext cx="5063300" cy="931566"/>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a:p>
            <a:pPr marL="324000" marR="0" lvl="1" indent="-216000" algn="l" defTabSz="914400" rtl="0" eaLnBrk="1" fontAlgn="auto" latinLnBrk="0" hangingPunct="1">
              <a:lnSpc>
                <a:spcPct val="100000"/>
              </a:lnSpc>
              <a:spcBef>
                <a:spcPts val="0"/>
              </a:spcBef>
              <a:spcAft>
                <a:spcPts val="0"/>
              </a:spcAft>
              <a:buClr>
                <a:srgbClr val="1F497D"/>
              </a:buClr>
              <a:buSzPct val="100000"/>
              <a:buFont typeface="Trebuchet MS" panose="020B0603020202020204" pitchFamily="34" charset="0"/>
              <a:buChar char="•"/>
              <a:tabLst/>
              <a:defRPr/>
            </a:pPr>
            <a:r>
              <a:rPr kumimoji="1" lang="ja-JP" altLang="en-US"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29" name="テキスト ボックス 27">
            <a:extLst>
              <a:ext uri="{FF2B5EF4-FFF2-40B4-BE49-F238E27FC236}">
                <a16:creationId xmlns:a16="http://schemas.microsoft.com/office/drawing/2014/main" id="{28D8C4F2-4BD8-4105-8FA0-A1B4A74CCF40}"/>
              </a:ext>
            </a:extLst>
          </p:cNvPr>
          <p:cNvSpPr txBox="1"/>
          <p:nvPr/>
        </p:nvSpPr>
        <p:spPr>
          <a:xfrm>
            <a:off x="6934270" y="4467035"/>
            <a:ext cx="4902671" cy="492443"/>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lvl="2">
              <a:spcBef>
                <a:spcPts val="600"/>
              </a:spcBef>
              <a:buClr>
                <a:schemeClr val="tx2"/>
              </a:buClr>
              <a:buSzPct val="100000"/>
            </a:pPr>
            <a:r>
              <a:rPr kumimoji="1" lang="en-US" altLang="ja-JP" sz="1050">
                <a:solidFill>
                  <a:schemeClr val="tx1"/>
                </a:solidFill>
                <a:latin typeface="Meiryo UI" panose="020B0604030504040204" pitchFamily="50" charset="-128"/>
                <a:ea typeface="Meiryo UI" panose="020B0604030504040204" pitchFamily="50" charset="-128"/>
              </a:rPr>
              <a:t>※</a:t>
            </a:r>
            <a:r>
              <a:rPr kumimoji="1" lang="ja-JP" altLang="en-US" sz="1050">
                <a:solidFill>
                  <a:schemeClr val="tx1"/>
                </a:solidFill>
                <a:latin typeface="Meiryo UI" panose="020B0604030504040204" pitchFamily="50" charset="-128"/>
                <a:ea typeface="Meiryo UI" panose="020B0604030504040204" pitchFamily="50" charset="-128"/>
              </a:rPr>
              <a:t>「標準化団体に参加、</a:t>
            </a:r>
            <a:r>
              <a:rPr kumimoji="1" lang="en-US" altLang="ja-JP" sz="1050">
                <a:solidFill>
                  <a:schemeClr val="tx1"/>
                </a:solidFill>
                <a:latin typeface="Meiryo UI" panose="020B0604030504040204" pitchFamily="50" charset="-128"/>
                <a:ea typeface="Meiryo UI" panose="020B0604030504040204" pitchFamily="50" charset="-128"/>
              </a:rPr>
              <a:t>xx</a:t>
            </a:r>
            <a:r>
              <a:rPr kumimoji="1" lang="ja-JP" altLang="en-US" sz="1050">
                <a:solidFill>
                  <a:schemeClr val="tx1"/>
                </a:solidFill>
                <a:latin typeface="Meiryo UI" panose="020B0604030504040204" pitchFamily="50" charset="-128"/>
                <a:ea typeface="Meiryo UI" panose="020B0604030504040204" pitchFamily="50" charset="-128"/>
              </a:rPr>
              <a:t>規格の開発に参画」という記載だけでは不十分</a:t>
            </a:r>
            <a:endParaRPr kumimoji="1" lang="en-US" altLang="ja-JP" sz="1050" strike="sngStrike">
              <a:solidFill>
                <a:schemeClr val="tx1"/>
              </a:solidFill>
              <a:latin typeface="Meiryo UI" panose="020B0604030504040204" pitchFamily="50" charset="-128"/>
              <a:ea typeface="Meiryo UI" panose="020B0604030504040204" pitchFamily="50" charset="-128"/>
            </a:endParaRPr>
          </a:p>
          <a:p>
            <a:pPr marL="0" lvl="2">
              <a:spcBef>
                <a:spcPts val="600"/>
              </a:spcBef>
              <a:buClr>
                <a:schemeClr val="tx2"/>
              </a:buClr>
              <a:buSzPct val="100000"/>
            </a:pPr>
            <a:r>
              <a:rPr kumimoji="0" lang="ja-JP" altLang="en-US" sz="105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　「○○するために、▲▲団体と、製品化までに■■の標準化を行う」という記載を期待</a:t>
            </a:r>
            <a:endParaRPr kumimoji="0" lang="en-US" altLang="ja-JP" sz="105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endParaRPr>
          </a:p>
        </p:txBody>
      </p:sp>
      <p:sp>
        <p:nvSpPr>
          <p:cNvPr id="30" name="テキスト ボックス 2">
            <a:extLst>
              <a:ext uri="{FF2B5EF4-FFF2-40B4-BE49-F238E27FC236}">
                <a16:creationId xmlns:a16="http://schemas.microsoft.com/office/drawing/2014/main" id="{60CC1CCF-0750-45DC-BD0F-DCE53365FEA6}"/>
              </a:ext>
            </a:extLst>
          </p:cNvPr>
          <p:cNvSpPr txBox="1"/>
          <p:nvPr/>
        </p:nvSpPr>
        <p:spPr>
          <a:xfrm>
            <a:off x="2472132" y="5975186"/>
            <a:ext cx="3274979" cy="62157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市場作り</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のための協調領域（オープン戦略）</a:t>
            </a:r>
            <a:b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b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バリューチェーン、ニーズの喚起</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仲間作り</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の方法</a:t>
            </a:r>
            <a:endPar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実証</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方法</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やユーザ獲得</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方法など</a:t>
            </a:r>
            <a:endParaRPr kumimoji="1" lang="ja-JP" altLang="en-US" sz="900">
              <a:solidFill>
                <a:schemeClr val="tx1"/>
              </a:solidFill>
              <a:latin typeface="Meiryo UI" panose="020B0604030504040204" pitchFamily="50" charset="-128"/>
              <a:ea typeface="Meiryo UI" panose="020B0604030504040204" pitchFamily="50" charset="-128"/>
            </a:endParaRPr>
          </a:p>
        </p:txBody>
      </p:sp>
      <p:sp>
        <p:nvSpPr>
          <p:cNvPr id="31" name="テキスト ボックス 28">
            <a:extLst>
              <a:ext uri="{FF2B5EF4-FFF2-40B4-BE49-F238E27FC236}">
                <a16:creationId xmlns:a16="http://schemas.microsoft.com/office/drawing/2014/main" id="{59EDE4CB-FDE6-4FA0-ABBC-1D678F57C5C7}"/>
              </a:ext>
            </a:extLst>
          </p:cNvPr>
          <p:cNvSpPr txBox="1"/>
          <p:nvPr/>
        </p:nvSpPr>
        <p:spPr>
          <a:xfrm>
            <a:off x="7342660" y="5810545"/>
            <a:ext cx="91440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差</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別</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化で競合に勝つポイント</a:t>
            </a:r>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クローズ戦略</a:t>
            </a:r>
            <a:r>
              <a:rPr lang="en-US"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endPar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　　技術領域、</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競合</a:t>
            </a:r>
            <a:r>
              <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a:t>
            </a:r>
            <a:r>
              <a:rPr lang="ja-JP" altLang="en-US"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rPr>
              <a:t>知財による勝ち筋など記載</a:t>
            </a:r>
            <a:endParaRPr lang="ja-JP" altLang="ja-JP" sz="900" kern="100">
              <a:solidFill>
                <a:schemeClr val="tx1"/>
              </a:solidFill>
              <a:effectLst/>
              <a:latin typeface="Meiryo UI" panose="020B0604030504040204" pitchFamily="50" charset="-128"/>
              <a:ea typeface="Meiryo UI" panose="020B0604030504040204" pitchFamily="50" charset="-128"/>
              <a:cs typeface="Courier New" panose="02070309020205020404" pitchFamily="49" charset="0"/>
            </a:endParaRPr>
          </a:p>
          <a:p>
            <a:pPr algn="ctr"/>
            <a:endParaRPr kumimoji="1" lang="ja-JP" altLang="en-US" sz="900" err="1">
              <a:solidFill>
                <a:schemeClr val="tx1"/>
              </a:solidFill>
              <a:highlight>
                <a:srgbClr val="FFFF00"/>
              </a:highlight>
              <a:latin typeface="Meiryo UI" panose="020B0604030504040204" pitchFamily="50" charset="-128"/>
              <a:ea typeface="Meiryo UI" panose="020B0604030504040204" pitchFamily="50" charset="-128"/>
            </a:endParaRPr>
          </a:p>
        </p:txBody>
      </p:sp>
      <p:sp>
        <p:nvSpPr>
          <p:cNvPr id="3" name="Title 1">
            <a:extLst>
              <a:ext uri="{FF2B5EF4-FFF2-40B4-BE49-F238E27FC236}">
                <a16:creationId xmlns:a16="http://schemas.microsoft.com/office/drawing/2014/main" id="{E713CAA4-3C3B-498E-0E8A-E7511049FB8B}"/>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chemeClr val="tx1"/>
                </a:solidFill>
                <a:effectLst/>
                <a:uLnTx/>
                <a:uFillTx/>
                <a:sym typeface="Trebuchet MS" panose="020B0603020202020204" pitchFamily="34" charset="0"/>
              </a:rPr>
              <a:t>1. </a:t>
            </a:r>
            <a:r>
              <a:rPr kumimoji="0" lang="ja-JP" altLang="en-US" sz="2000" b="0" i="0" u="none" strike="noStrike" kern="1200" cap="none" spc="0" normalizeH="0" baseline="0" noProof="0">
                <a:ln>
                  <a:noFill/>
                </a:ln>
                <a:solidFill>
                  <a:schemeClr val="tx1"/>
                </a:solidFill>
                <a:effectLst/>
                <a:uLnTx/>
                <a:uFillTx/>
                <a:sym typeface="Trebuchet MS" panose="020B0603020202020204" pitchFamily="34" charset="0"/>
              </a:rPr>
              <a:t>事業戦略・事業計画／</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a:t>
            </a:r>
            <a:r>
              <a:rPr kumimoji="1" lang="en-US" altLang="ja-JP" sz="2000" b="0" i="0" u="none" strike="noStrike" kern="1200" cap="none" spc="0" normalizeH="0" baseline="0" noProof="0">
                <a:ln>
                  <a:noFill/>
                </a:ln>
                <a:solidFill>
                  <a:schemeClr val="tx1"/>
                </a:solidFill>
                <a:effectLst/>
                <a:uLnTx/>
                <a:uFillTx/>
                <a:sym typeface="Trebuchet MS" panose="020B0603020202020204" pitchFamily="34" charset="0"/>
              </a:rPr>
              <a:t>9</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）市場獲得に向けたルール形成戦略</a:t>
            </a:r>
            <a:endParaRPr kumimoji="1" lang="en-US" altLang="ja-JP" sz="2000" strike="sngStrike">
              <a:solidFill>
                <a:srgbClr val="0070C0"/>
              </a:solidFill>
            </a:endParaRPr>
          </a:p>
        </p:txBody>
      </p:sp>
      <p:sp>
        <p:nvSpPr>
          <p:cNvPr id="6" name="正方形/長方形 5">
            <a:extLst>
              <a:ext uri="{FF2B5EF4-FFF2-40B4-BE49-F238E27FC236}">
                <a16:creationId xmlns:a16="http://schemas.microsoft.com/office/drawing/2014/main" id="{5D09C453-296B-870E-DD01-0BB82F6BEF4C}"/>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t">
            <a:noAutofit/>
          </a:bodyPr>
          <a:lstStyle/>
          <a:p>
            <a:pPr algn="ctr">
              <a:lnSpc>
                <a:spcPct val="70000"/>
              </a:lnSpc>
              <a:spcBef>
                <a:spcPct val="0"/>
              </a:spcBef>
            </a:pPr>
            <a:r>
              <a:rPr lang="ja-JP" altLang="en-US" sz="2000">
                <a:latin typeface="Meiryo UI" panose="020B0604030504040204" pitchFamily="50" charset="-128"/>
                <a:ea typeface="Meiryo UI" panose="020B0604030504040204" pitchFamily="50" charset="-128"/>
                <a:cs typeface="+mj-cs"/>
              </a:rPr>
              <a:t>加点</a:t>
            </a:r>
            <a:br>
              <a:rPr lang="en-US" altLang="ja-JP" sz="2000">
                <a:latin typeface="Meiryo UI" panose="020B0604030504040204" pitchFamily="50" charset="-128"/>
                <a:ea typeface="Meiryo UI" panose="020B0604030504040204" pitchFamily="50" charset="-128"/>
                <a:cs typeface="+mj-cs"/>
              </a:rPr>
            </a:br>
            <a:r>
              <a:rPr lang="ja-JP" altLang="en-US" sz="1000">
                <a:latin typeface="Meiryo UI" panose="020B0604030504040204" pitchFamily="50" charset="-128"/>
                <a:ea typeface="Meiryo UI" panose="020B0604030504040204" pitchFamily="50" charset="-128"/>
                <a:cs typeface="+mj-cs"/>
              </a:rPr>
              <a:t>（中小企業等）</a:t>
            </a:r>
            <a:endParaRPr lang="ja-JP" altLang="en-US" sz="2000">
              <a:latin typeface="Meiryo UI" panose="020B0604030504040204" pitchFamily="50" charset="-128"/>
              <a:ea typeface="Meiryo UI" panose="020B0604030504040204" pitchFamily="50" charset="-128"/>
              <a:cs typeface="+mj-cs"/>
            </a:endParaRPr>
          </a:p>
        </p:txBody>
      </p:sp>
      <p:sp>
        <p:nvSpPr>
          <p:cNvPr id="5" name="Rectangle 4">
            <a:extLst>
              <a:ext uri="{FF2B5EF4-FFF2-40B4-BE49-F238E27FC236}">
                <a16:creationId xmlns:a16="http://schemas.microsoft.com/office/drawing/2014/main" id="{22001F51-A144-45B4-91D9-7A97FB1146BA}"/>
              </a:ext>
            </a:extLst>
          </p:cNvPr>
          <p:cNvSpPr/>
          <p:nvPr/>
        </p:nvSpPr>
        <p:spPr>
          <a:xfrm>
            <a:off x="425962" y="1145313"/>
            <a:ext cx="11555831" cy="117636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85725" indent="3175"/>
            <a:r>
              <a:rPr lang="ja-JP" altLang="en-US" sz="1600">
                <a:solidFill>
                  <a:srgbClr val="2E3558"/>
                </a:solidFill>
                <a:latin typeface="+mn-ea"/>
              </a:rPr>
              <a:t>国際競争力強化に向け、国内外の動向、自社のルール形成（標準化、知財保護等）に関する現状認識を踏まえ、</a:t>
            </a:r>
            <a:br>
              <a:rPr lang="en-US" altLang="ja-JP" sz="1600">
                <a:solidFill>
                  <a:srgbClr val="2E3558"/>
                </a:solidFill>
                <a:latin typeface="+mn-ea"/>
              </a:rPr>
            </a:br>
            <a:r>
              <a:rPr lang="ja-JP" altLang="en-US" sz="1600">
                <a:solidFill>
                  <a:srgbClr val="2E3558"/>
                </a:solidFill>
                <a:latin typeface="+mn-ea"/>
              </a:rPr>
              <a:t>本事業期間に実施するオープン戦略（標準化等）及びクローズ戦略（知財保護等）の考え方や具体的な取組内容</a:t>
            </a:r>
            <a:r>
              <a:rPr lang="en-US" altLang="ja-JP" sz="1600" baseline="30000">
                <a:solidFill>
                  <a:srgbClr val="2E3558"/>
                </a:solidFill>
                <a:latin typeface="+mn-ea"/>
              </a:rPr>
              <a:t>※</a:t>
            </a:r>
            <a:r>
              <a:rPr lang="ja-JP" altLang="en-US" sz="1600">
                <a:solidFill>
                  <a:srgbClr val="2E3558"/>
                </a:solidFill>
                <a:latin typeface="+mn-ea"/>
              </a:rPr>
              <a:t>を記載ください</a:t>
            </a:r>
            <a:endParaRPr lang="en-US" altLang="ja-JP" sz="1600">
              <a:solidFill>
                <a:srgbClr val="2E3558"/>
              </a:solidFill>
              <a:latin typeface="+mn-ea"/>
            </a:endParaRPr>
          </a:p>
          <a:p>
            <a:pPr marL="85725"/>
            <a:r>
              <a:rPr lang="en-US" altLang="ja-JP" sz="1400">
                <a:solidFill>
                  <a:srgbClr val="2E3558"/>
                </a:solidFill>
                <a:latin typeface="+mn-ea"/>
              </a:rPr>
              <a:t>※</a:t>
            </a:r>
            <a:r>
              <a:rPr lang="ja-JP" altLang="en-US" sz="1400">
                <a:solidFill>
                  <a:srgbClr val="2E3558"/>
                </a:solidFill>
                <a:latin typeface="+mn-ea"/>
              </a:rPr>
              <a:t>競合他社との差異化を図る方法、自社の強みを客観的に示すための方法など</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必ずオープン戦略とクローズ戦略の両方について記載ください</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標準化、知財保護以外の戦略で市場を創造・拡大する場合は、その方法を記載ください</a:t>
            </a:r>
            <a:endParaRPr lang="en-US" altLang="ja-JP" sz="1400">
              <a:solidFill>
                <a:srgbClr val="2E3558"/>
              </a:solidFill>
              <a:latin typeface="+mn-ea"/>
            </a:endParaRPr>
          </a:p>
        </p:txBody>
      </p:sp>
      <p:sp>
        <p:nvSpPr>
          <p:cNvPr id="4" name="正方形/長方形 3">
            <a:extLst>
              <a:ext uri="{FF2B5EF4-FFF2-40B4-BE49-F238E27FC236}">
                <a16:creationId xmlns:a16="http://schemas.microsoft.com/office/drawing/2014/main" id="{5B144DF8-BD37-6CD5-3D4F-219D41005162}"/>
              </a:ext>
            </a:extLst>
          </p:cNvPr>
          <p:cNvSpPr/>
          <p:nvPr/>
        </p:nvSpPr>
        <p:spPr>
          <a:xfrm>
            <a:off x="10055152" y="85758"/>
            <a:ext cx="953793" cy="324000"/>
          </a:xfrm>
          <a:prstGeom prst="rect">
            <a:avLst/>
          </a:prstGeom>
          <a:ln w="28575">
            <a:solidFill>
              <a:srgbClr val="FF0000"/>
            </a:solidFill>
          </a:ln>
        </p:spPr>
        <p:txBody>
          <a:bodyPr vert="horz" wrap="square" lIns="0" tIns="0" rIns="0" bIns="0" rtlCol="0" anchor="t">
            <a:noAutofit/>
          </a:bodyPr>
          <a:lstStyle/>
          <a:p>
            <a:pPr algn="ctr">
              <a:lnSpc>
                <a:spcPct val="70000"/>
              </a:lnSpc>
              <a:spcBef>
                <a:spcPct val="0"/>
              </a:spcBef>
            </a:pPr>
            <a:r>
              <a:rPr lang="ja-JP" altLang="en-US" sz="2000">
                <a:latin typeface="Meiryo UI" panose="020B0604030504040204" pitchFamily="50" charset="-128"/>
                <a:ea typeface="Meiryo UI" panose="020B0604030504040204" pitchFamily="50" charset="-128"/>
                <a:cs typeface="+mj-cs"/>
              </a:rPr>
              <a:t>必須</a:t>
            </a:r>
            <a:br>
              <a:rPr lang="en-US" altLang="ja-JP" sz="2000">
                <a:latin typeface="Meiryo UI" panose="020B0604030504040204" pitchFamily="50" charset="-128"/>
                <a:ea typeface="Meiryo UI" panose="020B0604030504040204" pitchFamily="50" charset="-128"/>
                <a:cs typeface="+mj-cs"/>
              </a:rPr>
            </a:br>
            <a:r>
              <a:rPr lang="ja-JP" altLang="en-US" sz="1000">
                <a:latin typeface="Meiryo UI" panose="020B0604030504040204" pitchFamily="50" charset="-128"/>
                <a:ea typeface="Meiryo UI" panose="020B0604030504040204" pitchFamily="50" charset="-128"/>
                <a:cs typeface="+mj-cs"/>
              </a:rPr>
              <a:t>（大企業）</a:t>
            </a:r>
            <a:endParaRPr lang="ja-JP" altLang="en-US" sz="2000">
              <a:latin typeface="Meiryo UI" panose="020B0604030504040204" pitchFamily="50" charset="-128"/>
              <a:ea typeface="Meiryo UI" panose="020B0604030504040204" pitchFamily="50" charset="-128"/>
              <a:cs typeface="+mj-cs"/>
            </a:endParaRPr>
          </a:p>
        </p:txBody>
      </p:sp>
    </p:spTree>
    <p:extLst>
      <p:ext uri="{BB962C8B-B14F-4D97-AF65-F5344CB8AC3E}">
        <p14:creationId xmlns:p14="http://schemas.microsoft.com/office/powerpoint/2010/main" val="4987108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C7C3C3AE-1D66-909E-DC6C-00AEB214246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7" name="think-cell data - do not delete" hidden="1">
                        <a:extLst>
                          <a:ext uri="{FF2B5EF4-FFF2-40B4-BE49-F238E27FC236}">
                            <a16:creationId xmlns:a16="http://schemas.microsoft.com/office/drawing/2014/main" id="{C7C3C3AE-1D66-909E-DC6C-00AEB214246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2" name="Title 1">
            <a:extLst>
              <a:ext uri="{FF2B5EF4-FFF2-40B4-BE49-F238E27FC236}">
                <a16:creationId xmlns:a16="http://schemas.microsoft.com/office/drawing/2014/main" id="{F83B2C84-BBBC-4895-8213-4714EBAC0B7B}"/>
              </a:ext>
            </a:extLst>
          </p:cNvPr>
          <p:cNvSpPr txBox="1">
            <a:spLocks/>
          </p:cNvSpPr>
          <p:nvPr/>
        </p:nvSpPr>
        <p:spPr>
          <a:xfrm>
            <a:off x="382731" y="610047"/>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a:solidFill>
                  <a:schemeClr val="tx1"/>
                </a:solidFill>
              </a:rPr>
              <a:t>本事業を通じて、次期単通路機開発やインテグレーション領域への参画を図る</a:t>
            </a:r>
            <a:endParaRPr kumimoji="1" lang="en-US" altLang="ja-JP" sz="2400" b="0" i="0" u="none" strike="noStrike" kern="1200" cap="none" spc="0" normalizeH="0" baseline="0" noProof="0">
              <a:ln>
                <a:noFill/>
              </a:ln>
              <a:solidFill>
                <a:schemeClr val="tx1"/>
              </a:solidFill>
              <a:effectLst/>
              <a:uLnTx/>
              <a:uFillTx/>
              <a:sym typeface="Trebuchet MS" panose="020B0603020202020204" pitchFamily="34" charset="0"/>
            </a:endParaRPr>
          </a:p>
        </p:txBody>
      </p:sp>
      <p:cxnSp>
        <p:nvCxnSpPr>
          <p:cNvPr id="56" name="直線コネクタ 55">
            <a:extLst>
              <a:ext uri="{FF2B5EF4-FFF2-40B4-BE49-F238E27FC236}">
                <a16:creationId xmlns:a16="http://schemas.microsoft.com/office/drawing/2014/main" id="{6625D351-AE5A-46C9-BDEF-30E9CFDB03FC}"/>
              </a:ext>
            </a:extLst>
          </p:cNvPr>
          <p:cNvCxnSpPr>
            <a:cxnSpLocks/>
          </p:cNvCxnSpPr>
          <p:nvPr/>
        </p:nvCxnSpPr>
        <p:spPr>
          <a:xfrm flipV="1">
            <a:off x="156000" y="1068324"/>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E713CAA4-3C3B-498E-0E8A-E7511049FB8B}"/>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chemeClr val="tx1"/>
                </a:solidFill>
                <a:effectLst/>
                <a:uLnTx/>
                <a:uFillTx/>
                <a:sym typeface="Trebuchet MS" panose="020B0603020202020204" pitchFamily="34" charset="0"/>
              </a:rPr>
              <a:t>1. </a:t>
            </a:r>
            <a:r>
              <a:rPr kumimoji="0" lang="ja-JP" altLang="en-US" sz="2000" b="0" i="0" u="none" strike="noStrike" kern="1200" cap="none" spc="0" normalizeH="0" baseline="0" noProof="0">
                <a:ln>
                  <a:noFill/>
                </a:ln>
                <a:solidFill>
                  <a:schemeClr val="tx1"/>
                </a:solidFill>
                <a:effectLst/>
                <a:uLnTx/>
                <a:uFillTx/>
                <a:sym typeface="Trebuchet MS" panose="020B0603020202020204" pitchFamily="34" charset="0"/>
              </a:rPr>
              <a:t>事業戦略・事業計画／</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a:t>
            </a:r>
            <a:r>
              <a:rPr kumimoji="1" lang="en-US" altLang="ja-JP" sz="2000">
                <a:solidFill>
                  <a:schemeClr val="tx1"/>
                </a:solidFill>
              </a:rPr>
              <a:t>10</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）機体</a:t>
            </a:r>
            <a:r>
              <a:rPr kumimoji="1" lang="en-US" altLang="ja-JP" sz="2000" b="0" i="0" u="none" strike="noStrike" kern="1200" cap="none" spc="0" normalizeH="0" baseline="0" noProof="0">
                <a:ln>
                  <a:noFill/>
                </a:ln>
                <a:solidFill>
                  <a:schemeClr val="tx1"/>
                </a:solidFill>
                <a:effectLst/>
                <a:uLnTx/>
                <a:uFillTx/>
                <a:sym typeface="Trebuchet MS" panose="020B0603020202020204" pitchFamily="34" charset="0"/>
              </a:rPr>
              <a:t>OEM</a:t>
            </a:r>
            <a:r>
              <a:rPr kumimoji="1" lang="ja-JP" altLang="en-US" sz="2000" b="0" i="0" u="none" strike="noStrike" kern="1200" cap="none" spc="0" normalizeH="0" baseline="0" noProof="0">
                <a:ln>
                  <a:noFill/>
                </a:ln>
                <a:solidFill>
                  <a:schemeClr val="tx1"/>
                </a:solidFill>
                <a:effectLst/>
                <a:uLnTx/>
                <a:uFillTx/>
                <a:sym typeface="Trebuchet MS" panose="020B0603020202020204" pitchFamily="34" charset="0"/>
              </a:rPr>
              <a:t>との共同開発参画に向け</a:t>
            </a:r>
            <a:r>
              <a:rPr kumimoji="1" lang="ja-JP" altLang="en-US" sz="2000">
                <a:solidFill>
                  <a:schemeClr val="tx1"/>
                </a:solidFill>
              </a:rPr>
              <a:t>た取組</a:t>
            </a:r>
            <a:endParaRPr kumimoji="1" lang="en-US" altLang="ja-JP" sz="2000" strike="sngStrike">
              <a:solidFill>
                <a:srgbClr val="0070C0"/>
              </a:solidFill>
            </a:endParaRPr>
          </a:p>
        </p:txBody>
      </p:sp>
      <p:sp>
        <p:nvSpPr>
          <p:cNvPr id="2" name="正方形/長方形 1">
            <a:extLst>
              <a:ext uri="{FF2B5EF4-FFF2-40B4-BE49-F238E27FC236}">
                <a16:creationId xmlns:a16="http://schemas.microsoft.com/office/drawing/2014/main" id="{4B75987F-33F9-55B0-B7F8-2B923F94D331}"/>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
        <p:nvSpPr>
          <p:cNvPr id="9" name="TextBox 51">
            <a:extLst>
              <a:ext uri="{FF2B5EF4-FFF2-40B4-BE49-F238E27FC236}">
                <a16:creationId xmlns:a16="http://schemas.microsoft.com/office/drawing/2014/main" id="{FA9E64FF-EFD0-CBE8-1EAD-AE3361AF2CB8}"/>
              </a:ext>
            </a:extLst>
          </p:cNvPr>
          <p:cNvSpPr txBox="1"/>
          <p:nvPr/>
        </p:nvSpPr>
        <p:spPr>
          <a:xfrm>
            <a:off x="777452" y="1213748"/>
            <a:ext cx="10710121" cy="77452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r>
              <a:rPr lang="ja-JP" altLang="en-US" sz="1600">
                <a:solidFill>
                  <a:srgbClr val="2E3558"/>
                </a:solidFill>
                <a:latin typeface="+mn-ea"/>
              </a:rPr>
              <a:t>次期単通路機開発への参画・インテグレーション領域への参画に向けた取組計画を記載ください</a:t>
            </a:r>
          </a:p>
        </p:txBody>
      </p:sp>
      <p:sp>
        <p:nvSpPr>
          <p:cNvPr id="10" name="正方形/長方形 9">
            <a:extLst>
              <a:ext uri="{FF2B5EF4-FFF2-40B4-BE49-F238E27FC236}">
                <a16:creationId xmlns:a16="http://schemas.microsoft.com/office/drawing/2014/main" id="{57B884AA-B607-D3F9-77CC-036A650B3FF4}"/>
              </a:ext>
            </a:extLst>
          </p:cNvPr>
          <p:cNvSpPr/>
          <p:nvPr/>
        </p:nvSpPr>
        <p:spPr>
          <a:xfrm>
            <a:off x="756290" y="2152964"/>
            <a:ext cx="1785741" cy="122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300">
                <a:solidFill>
                  <a:schemeClr val="tx1"/>
                </a:solidFill>
                <a:latin typeface="Meiryo UI" panose="020B0604030504040204" pitchFamily="50" charset="-128"/>
                <a:ea typeface="Meiryo UI" panose="020B0604030504040204" pitchFamily="50" charset="-128"/>
              </a:rPr>
              <a:t>開発プロジェクトへの</a:t>
            </a:r>
            <a:endParaRPr kumimoji="1" lang="en-US" altLang="ja-JP" sz="1300">
              <a:solidFill>
                <a:schemeClr val="tx1"/>
              </a:solidFill>
              <a:latin typeface="Meiryo UI" panose="020B0604030504040204" pitchFamily="50" charset="-128"/>
              <a:ea typeface="Meiryo UI" panose="020B0604030504040204" pitchFamily="50" charset="-128"/>
            </a:endParaRPr>
          </a:p>
          <a:p>
            <a:pPr algn="ctr"/>
            <a:r>
              <a:rPr kumimoji="1" lang="ja-JP" altLang="en-US" sz="1300">
                <a:solidFill>
                  <a:schemeClr val="tx1"/>
                </a:solidFill>
                <a:latin typeface="Meiryo UI" panose="020B0604030504040204" pitchFamily="50" charset="-128"/>
                <a:ea typeface="Meiryo UI" panose="020B0604030504040204" pitchFamily="50" charset="-128"/>
              </a:rPr>
              <a:t>参画スケジュール</a:t>
            </a:r>
            <a:endParaRPr kumimoji="1" lang="ja-JP" altLang="en-US" sz="1100">
              <a:solidFill>
                <a:srgbClr val="FF0000"/>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A4C00E12-09D8-B023-BFAF-1BB60F7C3794}"/>
              </a:ext>
            </a:extLst>
          </p:cNvPr>
          <p:cNvSpPr/>
          <p:nvPr/>
        </p:nvSpPr>
        <p:spPr>
          <a:xfrm>
            <a:off x="2615184" y="2152964"/>
            <a:ext cx="8948166" cy="122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12" name="正方形/長方形 11">
            <a:extLst>
              <a:ext uri="{FF2B5EF4-FFF2-40B4-BE49-F238E27FC236}">
                <a16:creationId xmlns:a16="http://schemas.microsoft.com/office/drawing/2014/main" id="{17D7E422-F590-778B-D751-2D231A6D3FC7}"/>
              </a:ext>
            </a:extLst>
          </p:cNvPr>
          <p:cNvSpPr/>
          <p:nvPr/>
        </p:nvSpPr>
        <p:spPr>
          <a:xfrm>
            <a:off x="756290" y="3456952"/>
            <a:ext cx="1785741" cy="122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インテグレーション能力等の獲得に向けた</a:t>
            </a:r>
            <a:endParaRPr kumimoji="1" lang="en-US" altLang="ja-JP" sz="12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具体的な計画</a:t>
            </a:r>
            <a:endParaRPr kumimoji="1" lang="ja-JP" altLang="en-US" sz="1400">
              <a:solidFill>
                <a:schemeClr val="tx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200A6EB9-D7F8-413C-C06F-7146E77C6ADF}"/>
              </a:ext>
            </a:extLst>
          </p:cNvPr>
          <p:cNvSpPr/>
          <p:nvPr/>
        </p:nvSpPr>
        <p:spPr>
          <a:xfrm>
            <a:off x="2615184" y="3456952"/>
            <a:ext cx="8948166" cy="122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14" name="正方形/長方形 13">
            <a:extLst>
              <a:ext uri="{FF2B5EF4-FFF2-40B4-BE49-F238E27FC236}">
                <a16:creationId xmlns:a16="http://schemas.microsoft.com/office/drawing/2014/main" id="{59A57FD9-D807-3C4E-AB11-7AE2117F6CEB}"/>
              </a:ext>
            </a:extLst>
          </p:cNvPr>
          <p:cNvSpPr/>
          <p:nvPr/>
        </p:nvSpPr>
        <p:spPr>
          <a:xfrm>
            <a:off x="756302" y="4756562"/>
            <a:ext cx="1785741" cy="122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1200">
                <a:solidFill>
                  <a:schemeClr val="tx1"/>
                </a:solidFill>
                <a:latin typeface="Meiryo UI" panose="020B0604030504040204" pitchFamily="50" charset="-128"/>
                <a:ea typeface="Meiryo UI" panose="020B0604030504040204" pitchFamily="50" charset="-128"/>
              </a:rPr>
              <a:t>機体</a:t>
            </a:r>
            <a:r>
              <a:rPr kumimoji="1" lang="en-US" altLang="ja-JP" sz="1200">
                <a:solidFill>
                  <a:schemeClr val="tx1"/>
                </a:solidFill>
                <a:latin typeface="Meiryo UI" panose="020B0604030504040204" pitchFamily="50" charset="-128"/>
                <a:ea typeface="Meiryo UI" panose="020B0604030504040204" pitchFamily="50" charset="-128"/>
              </a:rPr>
              <a:t>OEM</a:t>
            </a:r>
            <a:r>
              <a:rPr kumimoji="1" lang="ja-JP" altLang="en-US" sz="1200">
                <a:solidFill>
                  <a:schemeClr val="tx1"/>
                </a:solidFill>
                <a:latin typeface="Meiryo UI" panose="020B0604030504040204" pitchFamily="50" charset="-128"/>
                <a:ea typeface="Meiryo UI" panose="020B0604030504040204" pitchFamily="50" charset="-128"/>
              </a:rPr>
              <a:t>との</a:t>
            </a:r>
            <a:endParaRPr kumimoji="1" lang="en-US" altLang="ja-JP" sz="12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交渉計画／</a:t>
            </a:r>
            <a:endParaRPr kumimoji="1" lang="en-US" altLang="ja-JP" sz="12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巻き込みに向けた具体的な取組計画</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7683F402-59FA-BDE1-3A2F-9E1472EEC37E}"/>
              </a:ext>
            </a:extLst>
          </p:cNvPr>
          <p:cNvSpPr/>
          <p:nvPr/>
        </p:nvSpPr>
        <p:spPr>
          <a:xfrm>
            <a:off x="2615196" y="4756562"/>
            <a:ext cx="8948166" cy="122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16" name="TextBox 51">
            <a:extLst>
              <a:ext uri="{FF2B5EF4-FFF2-40B4-BE49-F238E27FC236}">
                <a16:creationId xmlns:a16="http://schemas.microsoft.com/office/drawing/2014/main" id="{401E9098-0651-9237-7836-F36898FB9AC8}"/>
              </a:ext>
            </a:extLst>
          </p:cNvPr>
          <p:cNvSpPr txBox="1"/>
          <p:nvPr/>
        </p:nvSpPr>
        <p:spPr>
          <a:xfrm>
            <a:off x="2679192" y="2227120"/>
            <a:ext cx="8756518" cy="107568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r>
              <a:rPr lang="ja-JP" altLang="en-US" sz="1600">
                <a:solidFill>
                  <a:srgbClr val="2E3558"/>
                </a:solidFill>
                <a:latin typeface="+mn-ea"/>
              </a:rPr>
              <a:t>間接補助事業の開始から、間接補助事業の終了後の自立化に至るまでの技術実証及び投資等踏まえた開発プロジェクトへの参画スケジュールの計画と、その計画立案における根拠を記載ください</a:t>
            </a:r>
          </a:p>
        </p:txBody>
      </p:sp>
      <p:sp>
        <p:nvSpPr>
          <p:cNvPr id="17" name="TextBox 51">
            <a:extLst>
              <a:ext uri="{FF2B5EF4-FFF2-40B4-BE49-F238E27FC236}">
                <a16:creationId xmlns:a16="http://schemas.microsoft.com/office/drawing/2014/main" id="{AF060367-BC9F-5BE4-5526-5EB704D22FC0}"/>
              </a:ext>
            </a:extLst>
          </p:cNvPr>
          <p:cNvSpPr txBox="1"/>
          <p:nvPr/>
        </p:nvSpPr>
        <p:spPr>
          <a:xfrm>
            <a:off x="2679192" y="3528919"/>
            <a:ext cx="8756518" cy="107568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r>
              <a:rPr lang="ja-JP" altLang="en-US" sz="1600">
                <a:solidFill>
                  <a:srgbClr val="2E3558"/>
                </a:solidFill>
                <a:latin typeface="+mn-ea"/>
              </a:rPr>
              <a:t>事業終了後の次期単通路機開発段階の取組みも含めて、構造インテグレーション能力（構造設計、構造認証対応、スペック開発</a:t>
            </a:r>
            <a:r>
              <a:rPr lang="en-US" altLang="ja-JP" sz="1600">
                <a:solidFill>
                  <a:srgbClr val="2E3558"/>
                </a:solidFill>
                <a:latin typeface="+mn-ea"/>
              </a:rPr>
              <a:t>/</a:t>
            </a:r>
            <a:r>
              <a:rPr lang="ja-JP" altLang="en-US" sz="1600">
                <a:solidFill>
                  <a:srgbClr val="2E3558"/>
                </a:solidFill>
                <a:latin typeface="+mn-ea"/>
              </a:rPr>
              <a:t>整備等を実施する能力）全機・システムインテグレーション能力（システム設計、全機</a:t>
            </a:r>
            <a:r>
              <a:rPr lang="en-US" altLang="ja-JP" sz="1600">
                <a:solidFill>
                  <a:srgbClr val="2E3558"/>
                </a:solidFill>
                <a:latin typeface="+mn-ea"/>
              </a:rPr>
              <a:t>/</a:t>
            </a:r>
            <a:r>
              <a:rPr lang="ja-JP" altLang="en-US" sz="1600">
                <a:solidFill>
                  <a:srgbClr val="2E3558"/>
                </a:solidFill>
                <a:latin typeface="+mn-ea"/>
              </a:rPr>
              <a:t>システム認証対応、全機製造工程検討等を実施する能力）の獲得に向けた具体的な計画を記載ください</a:t>
            </a:r>
          </a:p>
        </p:txBody>
      </p:sp>
      <p:sp>
        <p:nvSpPr>
          <p:cNvPr id="18" name="TextBox 51">
            <a:extLst>
              <a:ext uri="{FF2B5EF4-FFF2-40B4-BE49-F238E27FC236}">
                <a16:creationId xmlns:a16="http://schemas.microsoft.com/office/drawing/2014/main" id="{8E1AB4D8-07EE-0E2F-A153-97D132B10302}"/>
              </a:ext>
            </a:extLst>
          </p:cNvPr>
          <p:cNvSpPr txBox="1"/>
          <p:nvPr/>
        </p:nvSpPr>
        <p:spPr>
          <a:xfrm>
            <a:off x="2679192" y="4830718"/>
            <a:ext cx="8756518" cy="107568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r>
              <a:rPr lang="ja-JP" altLang="en-US" sz="1600">
                <a:solidFill>
                  <a:srgbClr val="2E3558"/>
                </a:solidFill>
                <a:latin typeface="+mn-ea"/>
              </a:rPr>
              <a:t>次期単通路機開発への参画・インテグレーション領域への参画に向け、サプライヤー選定やプログラムローンチ等、機体</a:t>
            </a:r>
            <a:r>
              <a:rPr lang="en-US" altLang="ja-JP" sz="1600">
                <a:solidFill>
                  <a:srgbClr val="2E3558"/>
                </a:solidFill>
                <a:latin typeface="+mn-ea"/>
              </a:rPr>
              <a:t>OEM</a:t>
            </a:r>
            <a:r>
              <a:rPr lang="ja-JP" altLang="en-US" sz="1600">
                <a:solidFill>
                  <a:srgbClr val="2E3558"/>
                </a:solidFill>
                <a:latin typeface="+mn-ea"/>
              </a:rPr>
              <a:t>による機体開発のメルクマールを踏まえた交渉計画・機体</a:t>
            </a:r>
            <a:r>
              <a:rPr lang="en-US" altLang="ja-JP" sz="1600">
                <a:solidFill>
                  <a:srgbClr val="2E3558"/>
                </a:solidFill>
                <a:latin typeface="+mn-ea"/>
              </a:rPr>
              <a:t>OEM</a:t>
            </a:r>
            <a:r>
              <a:rPr lang="ja-JP" altLang="en-US" sz="1600">
                <a:solidFill>
                  <a:srgbClr val="2E3558"/>
                </a:solidFill>
                <a:latin typeface="+mn-ea"/>
              </a:rPr>
              <a:t>の巻き込みに向けた具体的な取組計画を記載ください</a:t>
            </a:r>
          </a:p>
        </p:txBody>
      </p:sp>
    </p:spTree>
    <p:extLst>
      <p:ext uri="{BB962C8B-B14F-4D97-AF65-F5344CB8AC3E}">
        <p14:creationId xmlns:p14="http://schemas.microsoft.com/office/powerpoint/2010/main" val="33086548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E76DF1BA-ED21-044A-C8A3-6052A3626FCE}"/>
              </a:ext>
            </a:extLst>
          </p:cNvPr>
          <p:cNvGraphicFramePr>
            <a:graphicFrameLocks noChangeAspect="1"/>
          </p:cNvGraphicFramePr>
          <p:nvPr>
            <p:custDataLst>
              <p:tags r:id="rId1"/>
            </p:custDataLst>
            <p:extLst>
              <p:ext uri="{D42A27DB-BD31-4B8C-83A1-F6EECF244321}">
                <p14:modId xmlns:p14="http://schemas.microsoft.com/office/powerpoint/2010/main" val="26554476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E76DF1BA-ED21-044A-C8A3-6052A3626FC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11</a:t>
            </a:r>
            <a:r>
              <a:rPr kumimoji="1" lang="ja-JP" altLang="en-US" sz="2000"/>
              <a:t>）</a:t>
            </a:r>
            <a:r>
              <a:rPr kumimoji="1" lang="ja-JP" altLang="en-US" sz="2000">
                <a:solidFill>
                  <a:schemeClr val="tx1"/>
                </a:solidFill>
                <a:latin typeface="Meiryo UI" panose="020B0604030504040204" pitchFamily="50" charset="-128"/>
                <a:ea typeface="Meiryo UI" panose="020B0604030504040204" pitchFamily="50" charset="-128"/>
              </a:rPr>
              <a:t>ビジネスモデルの独自性等</a:t>
            </a:r>
            <a:endParaRPr kumimoji="1" lang="en-US" altLang="ja-JP" sz="2000">
              <a:solidFill>
                <a:schemeClr val="tx1"/>
              </a:solidFill>
              <a:latin typeface="Meiryo UI" panose="020B0604030504040204" pitchFamily="50" charset="-128"/>
              <a:ea typeface="Meiryo UI" panose="020B0604030504040204" pitchFamily="50" charset="-128"/>
            </a:endParaRPr>
          </a:p>
        </p:txBody>
      </p:sp>
      <p:sp>
        <p:nvSpPr>
          <p:cNvPr id="32" name="Title 1">
            <a:extLst>
              <a:ext uri="{FF2B5EF4-FFF2-40B4-BE49-F238E27FC236}">
                <a16:creationId xmlns:a16="http://schemas.microsoft.com/office/drawing/2014/main" id="{AAA02026-4923-43DD-B05A-D23A292ABD14}"/>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競合他社と比較し、</a:t>
            </a:r>
            <a:r>
              <a:rPr kumimoji="1" lang="en-US" altLang="ja-JP">
                <a:solidFill>
                  <a:schemeClr val="tx1"/>
                </a:solidFill>
              </a:rPr>
              <a:t>xx</a:t>
            </a:r>
            <a:r>
              <a:rPr kumimoji="1" lang="ja-JP" altLang="en-US">
                <a:solidFill>
                  <a:schemeClr val="tx1"/>
                </a:solidFill>
              </a:rPr>
              <a:t>や</a:t>
            </a:r>
            <a:r>
              <a:rPr kumimoji="1" lang="en-US" altLang="ja-JP">
                <a:solidFill>
                  <a:schemeClr val="tx1"/>
                </a:solidFill>
              </a:rPr>
              <a:t>xx</a:t>
            </a:r>
            <a:r>
              <a:rPr kumimoji="1" lang="ja-JP" altLang="en-US">
                <a:solidFill>
                  <a:schemeClr val="tx1"/>
                </a:solidFill>
              </a:rPr>
              <a:t>といった優位性をや独自性を有する</a:t>
            </a:r>
            <a:endParaRPr kumimoji="1" lang="en-US" altLang="ja-JP">
              <a:solidFill>
                <a:schemeClr val="tx1"/>
              </a:solidFill>
            </a:endParaRPr>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75" name="正方形/長方形 74">
            <a:extLst>
              <a:ext uri="{FF2B5EF4-FFF2-40B4-BE49-F238E27FC236}">
                <a16:creationId xmlns:a16="http://schemas.microsoft.com/office/drawing/2014/main" id="{5BCDAF75-6308-EA4F-A052-94D9F4D75108}"/>
              </a:ext>
            </a:extLst>
          </p:cNvPr>
          <p:cNvSpPr/>
          <p:nvPr/>
        </p:nvSpPr>
        <p:spPr>
          <a:xfrm>
            <a:off x="756291" y="2152964"/>
            <a:ext cx="1332000" cy="122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300">
                <a:solidFill>
                  <a:schemeClr val="tx1"/>
                </a:solidFill>
                <a:latin typeface="Meiryo UI" panose="020B0604030504040204" pitchFamily="50" charset="-128"/>
                <a:ea typeface="Meiryo UI" panose="020B0604030504040204" pitchFamily="50" charset="-128"/>
              </a:rPr>
              <a:t>自社</a:t>
            </a:r>
            <a:endParaRPr kumimoji="1" lang="ja-JP" altLang="en-US" sz="1100">
              <a:solidFill>
                <a:srgbClr val="FF0000"/>
              </a:solidFill>
              <a:latin typeface="Meiryo UI" panose="020B0604030504040204" pitchFamily="50" charset="-128"/>
              <a:ea typeface="Meiryo UI" panose="020B0604030504040204" pitchFamily="50" charset="-128"/>
            </a:endParaRPr>
          </a:p>
        </p:txBody>
      </p:sp>
      <p:sp>
        <p:nvSpPr>
          <p:cNvPr id="83" name="正方形/長方形 82">
            <a:extLst>
              <a:ext uri="{FF2B5EF4-FFF2-40B4-BE49-F238E27FC236}">
                <a16:creationId xmlns:a16="http://schemas.microsoft.com/office/drawing/2014/main" id="{D60374D5-3CEA-6EF3-8E36-4113D72273EF}"/>
              </a:ext>
            </a:extLst>
          </p:cNvPr>
          <p:cNvSpPr/>
          <p:nvPr/>
        </p:nvSpPr>
        <p:spPr>
          <a:xfrm>
            <a:off x="2209805" y="2152964"/>
            <a:ext cx="3003301" cy="122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grpSp>
        <p:nvGrpSpPr>
          <p:cNvPr id="25" name="グループ化 24">
            <a:extLst>
              <a:ext uri="{FF2B5EF4-FFF2-40B4-BE49-F238E27FC236}">
                <a16:creationId xmlns:a16="http://schemas.microsoft.com/office/drawing/2014/main" id="{24C90848-2AE6-B5FA-41F0-68D759A6DF36}"/>
              </a:ext>
            </a:extLst>
          </p:cNvPr>
          <p:cNvGrpSpPr/>
          <p:nvPr/>
        </p:nvGrpSpPr>
        <p:grpSpPr>
          <a:xfrm>
            <a:off x="746778" y="1224775"/>
            <a:ext cx="5998891" cy="360000"/>
            <a:chOff x="543578" y="1377175"/>
            <a:chExt cx="5239039" cy="360000"/>
          </a:xfrm>
        </p:grpSpPr>
        <p:cxnSp>
          <p:nvCxnSpPr>
            <p:cNvPr id="26" name="Straight Connector 18">
              <a:extLst>
                <a:ext uri="{FF2B5EF4-FFF2-40B4-BE49-F238E27FC236}">
                  <a16:creationId xmlns:a16="http://schemas.microsoft.com/office/drawing/2014/main" id="{C8DD0D17-100D-11B3-6929-A9E04B49C3C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7" name="TextBox 23">
              <a:extLst>
                <a:ext uri="{FF2B5EF4-FFF2-40B4-BE49-F238E27FC236}">
                  <a16:creationId xmlns:a16="http://schemas.microsoft.com/office/drawing/2014/main" id="{3396132E-4646-124F-5D97-BB94A90CD46B}"/>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solidFill>
                    <a:schemeClr val="tx1"/>
                  </a:solidFill>
                </a:rPr>
                <a:t>競合に対する自社の優位性</a:t>
              </a:r>
            </a:p>
          </p:txBody>
        </p:sp>
      </p:grpSp>
      <p:grpSp>
        <p:nvGrpSpPr>
          <p:cNvPr id="37" name="グループ化 36">
            <a:extLst>
              <a:ext uri="{FF2B5EF4-FFF2-40B4-BE49-F238E27FC236}">
                <a16:creationId xmlns:a16="http://schemas.microsoft.com/office/drawing/2014/main" id="{3FE6A02C-FC74-03EB-BB1C-0AD6A6DC2235}"/>
              </a:ext>
            </a:extLst>
          </p:cNvPr>
          <p:cNvGrpSpPr/>
          <p:nvPr/>
        </p:nvGrpSpPr>
        <p:grpSpPr>
          <a:xfrm>
            <a:off x="2209806" y="1721213"/>
            <a:ext cx="3002400" cy="360000"/>
            <a:chOff x="543578" y="1377175"/>
            <a:chExt cx="5239039" cy="360000"/>
          </a:xfrm>
        </p:grpSpPr>
        <p:cxnSp>
          <p:nvCxnSpPr>
            <p:cNvPr id="38" name="Straight Connector 18">
              <a:extLst>
                <a:ext uri="{FF2B5EF4-FFF2-40B4-BE49-F238E27FC236}">
                  <a16:creationId xmlns:a16="http://schemas.microsoft.com/office/drawing/2014/main" id="{02072F63-0225-DBB6-4C9A-526A148FB52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9" name="TextBox 23">
              <a:extLst>
                <a:ext uri="{FF2B5EF4-FFF2-40B4-BE49-F238E27FC236}">
                  <a16:creationId xmlns:a16="http://schemas.microsoft.com/office/drawing/2014/main" id="{AC47956B-EE25-D4AB-16E6-4B71C7EB2240}"/>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評価軸１</a:t>
              </a:r>
            </a:p>
          </p:txBody>
        </p:sp>
      </p:grpSp>
      <p:grpSp>
        <p:nvGrpSpPr>
          <p:cNvPr id="40" name="グループ化 39">
            <a:extLst>
              <a:ext uri="{FF2B5EF4-FFF2-40B4-BE49-F238E27FC236}">
                <a16:creationId xmlns:a16="http://schemas.microsoft.com/office/drawing/2014/main" id="{FB2B8035-AE85-C8D6-BF8F-ED60FAAFEFEF}"/>
              </a:ext>
            </a:extLst>
          </p:cNvPr>
          <p:cNvGrpSpPr/>
          <p:nvPr/>
        </p:nvGrpSpPr>
        <p:grpSpPr>
          <a:xfrm>
            <a:off x="5322007" y="1714872"/>
            <a:ext cx="3002400" cy="360000"/>
            <a:chOff x="543578" y="1377175"/>
            <a:chExt cx="5239039" cy="360000"/>
          </a:xfrm>
        </p:grpSpPr>
        <p:cxnSp>
          <p:nvCxnSpPr>
            <p:cNvPr id="41" name="Straight Connector 18">
              <a:extLst>
                <a:ext uri="{FF2B5EF4-FFF2-40B4-BE49-F238E27FC236}">
                  <a16:creationId xmlns:a16="http://schemas.microsoft.com/office/drawing/2014/main" id="{89986AAC-31AA-2841-F147-5AC20EFD942F}"/>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2" name="TextBox 23">
              <a:extLst>
                <a:ext uri="{FF2B5EF4-FFF2-40B4-BE49-F238E27FC236}">
                  <a16:creationId xmlns:a16="http://schemas.microsoft.com/office/drawing/2014/main" id="{232F4D43-22A6-49C0-9AE4-B2E22A73A0A4}"/>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評価軸２</a:t>
              </a:r>
            </a:p>
          </p:txBody>
        </p:sp>
      </p:grpSp>
      <p:sp>
        <p:nvSpPr>
          <p:cNvPr id="56" name="正方形/長方形 55">
            <a:extLst>
              <a:ext uri="{FF2B5EF4-FFF2-40B4-BE49-F238E27FC236}">
                <a16:creationId xmlns:a16="http://schemas.microsoft.com/office/drawing/2014/main" id="{15A54ED6-3919-D890-A4E6-99F40CCA72FE}"/>
              </a:ext>
            </a:extLst>
          </p:cNvPr>
          <p:cNvSpPr/>
          <p:nvPr/>
        </p:nvSpPr>
        <p:spPr>
          <a:xfrm>
            <a:off x="756291" y="3456952"/>
            <a:ext cx="1332000" cy="122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200">
                <a:solidFill>
                  <a:schemeClr val="tx1"/>
                </a:solidFill>
                <a:latin typeface="Meiryo UI" panose="020B0604030504040204" pitchFamily="50" charset="-128"/>
                <a:ea typeface="Meiryo UI" panose="020B0604030504040204" pitchFamily="50" charset="-128"/>
              </a:rPr>
              <a:t>競合</a:t>
            </a:r>
            <a:r>
              <a:rPr kumimoji="1" lang="en-US" altLang="ja-JP" sz="1200">
                <a:solidFill>
                  <a:schemeClr val="tx1"/>
                </a:solidFill>
                <a:latin typeface="Meiryo UI" panose="020B0604030504040204" pitchFamily="50" charset="-128"/>
                <a:ea typeface="Meiryo UI" panose="020B0604030504040204" pitchFamily="50" charset="-128"/>
              </a:rPr>
              <a:t>A</a:t>
            </a:r>
            <a:endParaRPr kumimoji="1" lang="ja-JP" altLang="en-US" sz="1400">
              <a:solidFill>
                <a:schemeClr val="tx1"/>
              </a:solidFill>
              <a:latin typeface="Meiryo UI" panose="020B0604030504040204" pitchFamily="50" charset="-128"/>
              <a:ea typeface="Meiryo UI" panose="020B0604030504040204" pitchFamily="50" charset="-128"/>
            </a:endParaRPr>
          </a:p>
        </p:txBody>
      </p:sp>
      <p:sp>
        <p:nvSpPr>
          <p:cNvPr id="57" name="正方形/長方形 56">
            <a:extLst>
              <a:ext uri="{FF2B5EF4-FFF2-40B4-BE49-F238E27FC236}">
                <a16:creationId xmlns:a16="http://schemas.microsoft.com/office/drawing/2014/main" id="{9E62E372-B661-92E4-29A5-4A7FA1438C95}"/>
              </a:ext>
            </a:extLst>
          </p:cNvPr>
          <p:cNvSpPr/>
          <p:nvPr/>
        </p:nvSpPr>
        <p:spPr>
          <a:xfrm>
            <a:off x="2209805" y="3456952"/>
            <a:ext cx="3003301" cy="122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65" name="正方形/長方形 64">
            <a:extLst>
              <a:ext uri="{FF2B5EF4-FFF2-40B4-BE49-F238E27FC236}">
                <a16:creationId xmlns:a16="http://schemas.microsoft.com/office/drawing/2014/main" id="{1E8AA585-A106-5FDD-F694-8273450B6D95}"/>
              </a:ext>
            </a:extLst>
          </p:cNvPr>
          <p:cNvSpPr/>
          <p:nvPr/>
        </p:nvSpPr>
        <p:spPr>
          <a:xfrm>
            <a:off x="756303" y="4756562"/>
            <a:ext cx="1332000" cy="1224000"/>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300">
                <a:solidFill>
                  <a:schemeClr val="tx1"/>
                </a:solidFill>
                <a:latin typeface="Meiryo UI" panose="020B0604030504040204" pitchFamily="50" charset="-128"/>
                <a:ea typeface="Meiryo UI" panose="020B0604030504040204" pitchFamily="50" charset="-128"/>
              </a:rPr>
              <a:t>競合</a:t>
            </a:r>
            <a:r>
              <a:rPr kumimoji="1" lang="en-US" altLang="ja-JP" sz="1200">
                <a:solidFill>
                  <a:schemeClr val="tx1"/>
                </a:solidFill>
                <a:latin typeface="Meiryo UI" panose="020B0604030504040204" pitchFamily="50" charset="-128"/>
                <a:ea typeface="Meiryo UI" panose="020B0604030504040204" pitchFamily="50" charset="-128"/>
              </a:rPr>
              <a:t>B</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66" name="正方形/長方形 65">
            <a:extLst>
              <a:ext uri="{FF2B5EF4-FFF2-40B4-BE49-F238E27FC236}">
                <a16:creationId xmlns:a16="http://schemas.microsoft.com/office/drawing/2014/main" id="{B1BB0017-FC25-60F7-AF31-7DA074F8A6E2}"/>
              </a:ext>
            </a:extLst>
          </p:cNvPr>
          <p:cNvSpPr/>
          <p:nvPr/>
        </p:nvSpPr>
        <p:spPr>
          <a:xfrm>
            <a:off x="2209817" y="4756562"/>
            <a:ext cx="3003301" cy="122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3" name="正方形/長方形 2">
            <a:extLst>
              <a:ext uri="{FF2B5EF4-FFF2-40B4-BE49-F238E27FC236}">
                <a16:creationId xmlns:a16="http://schemas.microsoft.com/office/drawing/2014/main" id="{DB8D77BE-FE47-1366-0CB7-25B2236C1763}"/>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
        <p:nvSpPr>
          <p:cNvPr id="5" name="正方形/長方形 4">
            <a:extLst>
              <a:ext uri="{FF2B5EF4-FFF2-40B4-BE49-F238E27FC236}">
                <a16:creationId xmlns:a16="http://schemas.microsoft.com/office/drawing/2014/main" id="{92595BDB-3EF9-B96A-22E8-932932E784C8}"/>
              </a:ext>
            </a:extLst>
          </p:cNvPr>
          <p:cNvSpPr/>
          <p:nvPr/>
        </p:nvSpPr>
        <p:spPr>
          <a:xfrm>
            <a:off x="5321106" y="2152964"/>
            <a:ext cx="3003301" cy="122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7" name="正方形/長方形 6">
            <a:extLst>
              <a:ext uri="{FF2B5EF4-FFF2-40B4-BE49-F238E27FC236}">
                <a16:creationId xmlns:a16="http://schemas.microsoft.com/office/drawing/2014/main" id="{A1831060-F97E-4E97-C4FE-3DE083B72A31}"/>
              </a:ext>
            </a:extLst>
          </p:cNvPr>
          <p:cNvSpPr/>
          <p:nvPr/>
        </p:nvSpPr>
        <p:spPr>
          <a:xfrm>
            <a:off x="5321106" y="3456952"/>
            <a:ext cx="3003301" cy="122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8" name="正方形/長方形 7">
            <a:extLst>
              <a:ext uri="{FF2B5EF4-FFF2-40B4-BE49-F238E27FC236}">
                <a16:creationId xmlns:a16="http://schemas.microsoft.com/office/drawing/2014/main" id="{5F2546B8-D280-814E-E6EC-8EF051D7A3AE}"/>
              </a:ext>
            </a:extLst>
          </p:cNvPr>
          <p:cNvSpPr/>
          <p:nvPr/>
        </p:nvSpPr>
        <p:spPr>
          <a:xfrm>
            <a:off x="8432408" y="3456952"/>
            <a:ext cx="3003301" cy="122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9" name="正方形/長方形 8">
            <a:extLst>
              <a:ext uri="{FF2B5EF4-FFF2-40B4-BE49-F238E27FC236}">
                <a16:creationId xmlns:a16="http://schemas.microsoft.com/office/drawing/2014/main" id="{DA88BDBC-9024-E53D-9CC6-DF4C595AC9DA}"/>
              </a:ext>
            </a:extLst>
          </p:cNvPr>
          <p:cNvSpPr/>
          <p:nvPr/>
        </p:nvSpPr>
        <p:spPr>
          <a:xfrm>
            <a:off x="5321118" y="4756562"/>
            <a:ext cx="3003301" cy="122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11" name="正方形/長方形 10">
            <a:extLst>
              <a:ext uri="{FF2B5EF4-FFF2-40B4-BE49-F238E27FC236}">
                <a16:creationId xmlns:a16="http://schemas.microsoft.com/office/drawing/2014/main" id="{ACE588B7-4A5A-9F12-DF01-75BB76E94759}"/>
              </a:ext>
            </a:extLst>
          </p:cNvPr>
          <p:cNvSpPr/>
          <p:nvPr/>
        </p:nvSpPr>
        <p:spPr>
          <a:xfrm>
            <a:off x="8432419" y="4756562"/>
            <a:ext cx="3003301" cy="122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grpSp>
        <p:nvGrpSpPr>
          <p:cNvPr id="43" name="グループ化 42">
            <a:extLst>
              <a:ext uri="{FF2B5EF4-FFF2-40B4-BE49-F238E27FC236}">
                <a16:creationId xmlns:a16="http://schemas.microsoft.com/office/drawing/2014/main" id="{0F026536-4460-CF13-CDC5-5FAD3DCBAEC5}"/>
              </a:ext>
            </a:extLst>
          </p:cNvPr>
          <p:cNvGrpSpPr/>
          <p:nvPr/>
        </p:nvGrpSpPr>
        <p:grpSpPr>
          <a:xfrm>
            <a:off x="8433309" y="1714872"/>
            <a:ext cx="3002400" cy="360000"/>
            <a:chOff x="543578" y="1377175"/>
            <a:chExt cx="5239039" cy="360000"/>
          </a:xfrm>
        </p:grpSpPr>
        <p:cxnSp>
          <p:nvCxnSpPr>
            <p:cNvPr id="44" name="Straight Connector 18">
              <a:extLst>
                <a:ext uri="{FF2B5EF4-FFF2-40B4-BE49-F238E27FC236}">
                  <a16:creationId xmlns:a16="http://schemas.microsoft.com/office/drawing/2014/main" id="{33A3C038-BFDC-86D0-DE63-370BF7528055}"/>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45" name="TextBox 23">
              <a:extLst>
                <a:ext uri="{FF2B5EF4-FFF2-40B4-BE49-F238E27FC236}">
                  <a16:creationId xmlns:a16="http://schemas.microsoft.com/office/drawing/2014/main" id="{4F51A48A-AE4C-84E3-9676-DEF235021158}"/>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評価軸３</a:t>
              </a:r>
            </a:p>
          </p:txBody>
        </p:sp>
      </p:grpSp>
      <p:sp>
        <p:nvSpPr>
          <p:cNvPr id="6" name="正方形/長方形 5">
            <a:extLst>
              <a:ext uri="{FF2B5EF4-FFF2-40B4-BE49-F238E27FC236}">
                <a16:creationId xmlns:a16="http://schemas.microsoft.com/office/drawing/2014/main" id="{941B7866-016E-77AF-7D47-3D4700B0F67A}"/>
              </a:ext>
            </a:extLst>
          </p:cNvPr>
          <p:cNvSpPr/>
          <p:nvPr/>
        </p:nvSpPr>
        <p:spPr>
          <a:xfrm>
            <a:off x="8432408" y="2152964"/>
            <a:ext cx="3003301" cy="1224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200">
                <a:solidFill>
                  <a:schemeClr val="tx1"/>
                </a:solidFill>
                <a:latin typeface="Meiryo UI" panose="020B0604030504040204" pitchFamily="50" charset="-128"/>
                <a:ea typeface="Meiryo UI" panose="020B0604030504040204" pitchFamily="50" charset="-128"/>
              </a:rPr>
              <a:t>XXX</a:t>
            </a:r>
          </a:p>
        </p:txBody>
      </p:sp>
      <p:sp>
        <p:nvSpPr>
          <p:cNvPr id="14" name="TextBox 51">
            <a:extLst>
              <a:ext uri="{FF2B5EF4-FFF2-40B4-BE49-F238E27FC236}">
                <a16:creationId xmlns:a16="http://schemas.microsoft.com/office/drawing/2014/main" id="{528B131B-F0F4-13D3-72FE-930BDEE9317C}"/>
              </a:ext>
            </a:extLst>
          </p:cNvPr>
          <p:cNvSpPr txBox="1"/>
          <p:nvPr/>
        </p:nvSpPr>
        <p:spPr>
          <a:xfrm>
            <a:off x="2220718" y="2284280"/>
            <a:ext cx="9239182" cy="122399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dirty="0">
                <a:solidFill>
                  <a:srgbClr val="2E3558"/>
                </a:solidFill>
                <a:latin typeface="+mn-ea"/>
              </a:rPr>
              <a:t>技術実証の内容や開発目標達成のための戦略及び事業目標は、先行する海外の同業他社等による技術実証や研究開発の事例と比較して、具体的な優位性や独自性を有しているかを、評価軸を設定の上、ご記載ください。特に自社の優位性を示す際には３</a:t>
            </a:r>
            <a:r>
              <a:rPr lang="en-US" altLang="ja-JP" sz="1600" dirty="0">
                <a:solidFill>
                  <a:srgbClr val="2E3558"/>
                </a:solidFill>
                <a:latin typeface="+mn-ea"/>
              </a:rPr>
              <a:t>C</a:t>
            </a:r>
            <a:r>
              <a:rPr lang="ja-JP" altLang="en-US" sz="1600" dirty="0">
                <a:solidFill>
                  <a:srgbClr val="2E3558"/>
                </a:solidFill>
                <a:latin typeface="+mn-ea"/>
              </a:rPr>
              <a:t>（市場、競合、自社）の観点をふまえてご記載ください。</a:t>
            </a:r>
          </a:p>
        </p:txBody>
      </p:sp>
      <p:sp>
        <p:nvSpPr>
          <p:cNvPr id="15" name="TextBox 51">
            <a:extLst>
              <a:ext uri="{FF2B5EF4-FFF2-40B4-BE49-F238E27FC236}">
                <a16:creationId xmlns:a16="http://schemas.microsoft.com/office/drawing/2014/main" id="{1D3031AE-739C-87AE-8EF6-D126B5FD9CF4}"/>
              </a:ext>
            </a:extLst>
          </p:cNvPr>
          <p:cNvSpPr txBox="1"/>
          <p:nvPr/>
        </p:nvSpPr>
        <p:spPr>
          <a:xfrm>
            <a:off x="2220717" y="3663985"/>
            <a:ext cx="9280779" cy="2239369"/>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評価軸の具体例は以下の通りです</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技術的優位性（複合材の高レート生産量）</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技術的独自性</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顧客ニーズとの親和性</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海外同業他社と比較した技術実証・研究開発の優位性及び独自性</a:t>
            </a:r>
            <a:br>
              <a:rPr lang="en-US" altLang="ja-JP" sz="1400">
                <a:solidFill>
                  <a:srgbClr val="2E3558"/>
                </a:solidFill>
                <a:latin typeface="+mn-ea"/>
              </a:rPr>
            </a:br>
            <a:endParaRPr lang="en-US" altLang="ja-JP" sz="1400">
              <a:solidFill>
                <a:srgbClr val="2E3558"/>
              </a:solidFill>
              <a:latin typeface="+mn-ea"/>
            </a:endParaRPr>
          </a:p>
          <a:p>
            <a:pPr marL="85725"/>
            <a:r>
              <a:rPr lang="ja-JP" altLang="en-US" sz="1400">
                <a:solidFill>
                  <a:srgbClr val="2E3558"/>
                </a:solidFill>
                <a:latin typeface="+mn-ea"/>
              </a:rPr>
              <a:t>（高レート生産実現の場合）</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海外競合他社と比較した技術的優位性（複合材の高レート生産量 等）</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コスト優位性（製造原価 等）</a:t>
            </a:r>
          </a:p>
        </p:txBody>
      </p:sp>
    </p:spTree>
    <p:extLst>
      <p:ext uri="{BB962C8B-B14F-4D97-AF65-F5344CB8AC3E}">
        <p14:creationId xmlns:p14="http://schemas.microsoft.com/office/powerpoint/2010/main" val="20216148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E76DF1BA-ED21-044A-C8A3-6052A3626FC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E76DF1BA-ED21-044A-C8A3-6052A3626FC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12</a:t>
            </a:r>
            <a:r>
              <a:rPr kumimoji="1" lang="ja-JP" altLang="en-US" sz="2000"/>
              <a:t>）自社のポジショニングと競争優位性</a:t>
            </a:r>
            <a:endParaRPr kumimoji="1" lang="en-US" altLang="ja-JP" sz="2000">
              <a:solidFill>
                <a:schemeClr val="tx1"/>
              </a:solidFill>
              <a:latin typeface="Meiryo UI" panose="020B0604030504040204" pitchFamily="50" charset="-128"/>
              <a:ea typeface="Meiryo UI" panose="020B0604030504040204" pitchFamily="50" charset="-128"/>
            </a:endParaRPr>
          </a:p>
        </p:txBody>
      </p:sp>
      <p:sp>
        <p:nvSpPr>
          <p:cNvPr id="32" name="Title 1">
            <a:extLst>
              <a:ext uri="{FF2B5EF4-FFF2-40B4-BE49-F238E27FC236}">
                <a16:creationId xmlns:a16="http://schemas.microsoft.com/office/drawing/2014/main" id="{AAA02026-4923-43DD-B05A-D23A292ABD14}"/>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の強みを活かして、</a:t>
            </a:r>
            <a:r>
              <a:rPr kumimoji="1" lang="en-US" altLang="ja-JP">
                <a:solidFill>
                  <a:schemeClr val="tx1"/>
                </a:solidFill>
              </a:rPr>
              <a:t>xx</a:t>
            </a:r>
            <a:r>
              <a:rPr kumimoji="1" lang="ja-JP" altLang="en-US">
                <a:solidFill>
                  <a:schemeClr val="tx1"/>
                </a:solidFill>
              </a:rPr>
              <a:t>の観点から差別化を目指す</a:t>
            </a:r>
            <a:endParaRPr kumimoji="1" lang="en-US" altLang="ja-JP">
              <a:solidFill>
                <a:schemeClr val="tx1"/>
              </a:solidFill>
            </a:endParaRPr>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7F9C5EFC-4308-84D4-D3FB-4783B3B91A4E}"/>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4" name="グループ化 3">
            <a:extLst>
              <a:ext uri="{FF2B5EF4-FFF2-40B4-BE49-F238E27FC236}">
                <a16:creationId xmlns:a16="http://schemas.microsoft.com/office/drawing/2014/main" id="{E04D6BC3-891F-0C06-E7B1-3F1BB77928B1}"/>
              </a:ext>
            </a:extLst>
          </p:cNvPr>
          <p:cNvGrpSpPr/>
          <p:nvPr/>
        </p:nvGrpSpPr>
        <p:grpSpPr>
          <a:xfrm>
            <a:off x="746779" y="1224775"/>
            <a:ext cx="5020273" cy="360000"/>
            <a:chOff x="543578" y="1377175"/>
            <a:chExt cx="5239039" cy="360000"/>
          </a:xfrm>
        </p:grpSpPr>
        <p:cxnSp>
          <p:nvCxnSpPr>
            <p:cNvPr id="5" name="Straight Connector 18">
              <a:extLst>
                <a:ext uri="{FF2B5EF4-FFF2-40B4-BE49-F238E27FC236}">
                  <a16:creationId xmlns:a16="http://schemas.microsoft.com/office/drawing/2014/main" id="{D39237EB-429B-1830-59B8-4C4477630016}"/>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6" name="TextBox 23">
              <a:extLst>
                <a:ext uri="{FF2B5EF4-FFF2-40B4-BE49-F238E27FC236}">
                  <a16:creationId xmlns:a16="http://schemas.microsoft.com/office/drawing/2014/main" id="{29A14F1D-BBE7-1ECC-B342-252918001BDD}"/>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自社の強み、弱み（経営資源）</a:t>
              </a:r>
            </a:p>
          </p:txBody>
        </p:sp>
      </p:grpSp>
      <p:grpSp>
        <p:nvGrpSpPr>
          <p:cNvPr id="7" name="グループ化 6">
            <a:extLst>
              <a:ext uri="{FF2B5EF4-FFF2-40B4-BE49-F238E27FC236}">
                <a16:creationId xmlns:a16="http://schemas.microsoft.com/office/drawing/2014/main" id="{0105C379-08C1-FD01-B473-ED38D5D4784D}"/>
              </a:ext>
            </a:extLst>
          </p:cNvPr>
          <p:cNvGrpSpPr/>
          <p:nvPr/>
        </p:nvGrpSpPr>
        <p:grpSpPr>
          <a:xfrm>
            <a:off x="877252" y="1800042"/>
            <a:ext cx="4717786" cy="1652728"/>
            <a:chOff x="7232784" y="1800042"/>
            <a:chExt cx="4254233" cy="900000"/>
          </a:xfrm>
        </p:grpSpPr>
        <p:sp>
          <p:nvSpPr>
            <p:cNvPr id="8" name="TextBox 52">
              <a:extLst>
                <a:ext uri="{FF2B5EF4-FFF2-40B4-BE49-F238E27FC236}">
                  <a16:creationId xmlns:a16="http://schemas.microsoft.com/office/drawing/2014/main" id="{B0C60BCF-AF68-EAC7-B13D-B1515ACCF2B1}"/>
                </a:ext>
              </a:extLst>
            </p:cNvPr>
            <p:cNvSpPr txBox="1"/>
            <p:nvPr/>
          </p:nvSpPr>
          <p:spPr>
            <a:xfrm>
              <a:off x="7239017" y="1800042"/>
              <a:ext cx="4248000" cy="900000"/>
            </a:xfrm>
            <a:prstGeom prst="rect">
              <a:avLst/>
            </a:prstGeom>
            <a:solidFill>
              <a:schemeClr val="bg2"/>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pPr marL="10800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自社の強み</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9" name="Straight Connector 82">
              <a:extLst>
                <a:ext uri="{FF2B5EF4-FFF2-40B4-BE49-F238E27FC236}">
                  <a16:creationId xmlns:a16="http://schemas.microsoft.com/office/drawing/2014/main" id="{74573619-F986-9577-2969-C291E86A1C6F}"/>
                </a:ext>
              </a:extLst>
            </p:cNvPr>
            <p:cNvCxnSpPr>
              <a:cxnSpLocks/>
            </p:cNvCxnSpPr>
            <p:nvPr/>
          </p:nvCxnSpPr>
          <p:spPr>
            <a:xfrm>
              <a:off x="7232784" y="1800042"/>
              <a:ext cx="0" cy="900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C15B9927-FCFF-F933-2513-85741B1159D5}"/>
              </a:ext>
            </a:extLst>
          </p:cNvPr>
          <p:cNvGrpSpPr/>
          <p:nvPr/>
        </p:nvGrpSpPr>
        <p:grpSpPr>
          <a:xfrm>
            <a:off x="884220" y="3906099"/>
            <a:ext cx="4717785" cy="1652728"/>
            <a:chOff x="7239753" y="2872176"/>
            <a:chExt cx="4254232" cy="900000"/>
          </a:xfrm>
        </p:grpSpPr>
        <p:sp>
          <p:nvSpPr>
            <p:cNvPr id="14" name="TextBox 52">
              <a:extLst>
                <a:ext uri="{FF2B5EF4-FFF2-40B4-BE49-F238E27FC236}">
                  <a16:creationId xmlns:a16="http://schemas.microsoft.com/office/drawing/2014/main" id="{FEC94474-D14D-BBC4-0F28-5DB87A6183C6}"/>
                </a:ext>
              </a:extLst>
            </p:cNvPr>
            <p:cNvSpPr txBox="1"/>
            <p:nvPr/>
          </p:nvSpPr>
          <p:spPr>
            <a:xfrm>
              <a:off x="7245985" y="2872176"/>
              <a:ext cx="4248000" cy="900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pPr marL="10800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自社の弱み及び対応</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15" name="Straight Connector 82">
              <a:extLst>
                <a:ext uri="{FF2B5EF4-FFF2-40B4-BE49-F238E27FC236}">
                  <a16:creationId xmlns:a16="http://schemas.microsoft.com/office/drawing/2014/main" id="{D567342F-2051-B76A-043A-7840E1B2D73D}"/>
                </a:ext>
              </a:extLst>
            </p:cNvPr>
            <p:cNvCxnSpPr>
              <a:cxnSpLocks/>
            </p:cNvCxnSpPr>
            <p:nvPr/>
          </p:nvCxnSpPr>
          <p:spPr>
            <a:xfrm>
              <a:off x="7239753" y="2872176"/>
              <a:ext cx="0" cy="900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6" name="Straight Connector 13">
            <a:extLst>
              <a:ext uri="{FF2B5EF4-FFF2-40B4-BE49-F238E27FC236}">
                <a16:creationId xmlns:a16="http://schemas.microsoft.com/office/drawing/2014/main" id="{6EF47D5B-95F3-DB44-FA3B-931D6E54376B}"/>
              </a:ext>
            </a:extLst>
          </p:cNvPr>
          <p:cNvCxnSpPr>
            <a:cxnSpLocks/>
          </p:cNvCxnSpPr>
          <p:nvPr/>
        </p:nvCxnSpPr>
        <p:spPr>
          <a:xfrm>
            <a:off x="6096000" y="1714872"/>
            <a:ext cx="0" cy="442800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nvGrpSpPr>
          <p:cNvPr id="17" name="Group 41">
            <a:extLst>
              <a:ext uri="{FF2B5EF4-FFF2-40B4-BE49-F238E27FC236}">
                <a16:creationId xmlns:a16="http://schemas.microsoft.com/office/drawing/2014/main" id="{006DA593-95D6-3753-B560-238B5634A0AE}"/>
              </a:ext>
            </a:extLst>
          </p:cNvPr>
          <p:cNvGrpSpPr/>
          <p:nvPr/>
        </p:nvGrpSpPr>
        <p:grpSpPr>
          <a:xfrm rot="10800000" flipH="1">
            <a:off x="6002581" y="3528445"/>
            <a:ext cx="216000" cy="216000"/>
            <a:chOff x="5937564" y="3833745"/>
            <a:chExt cx="306171" cy="306910"/>
          </a:xfrm>
        </p:grpSpPr>
        <p:sp>
          <p:nvSpPr>
            <p:cNvPr id="18" name="Freeform 94">
              <a:extLst>
                <a:ext uri="{FF2B5EF4-FFF2-40B4-BE49-F238E27FC236}">
                  <a16:creationId xmlns:a16="http://schemas.microsoft.com/office/drawing/2014/main" id="{02DA5A0E-1BAC-7BEB-2425-DD456F11ECBF}"/>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1">
                <a:lumMod val="50000"/>
                <a:lumOff val="50000"/>
              </a:schemeClr>
            </a:solidFill>
            <a:ln>
              <a:solidFill>
                <a:schemeClr val="tx1">
                  <a:lumMod val="50000"/>
                  <a:lumOff val="50000"/>
                </a:schemeClr>
              </a:solidFill>
            </a:ln>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19" name="Freeform 95">
              <a:extLst>
                <a:ext uri="{FF2B5EF4-FFF2-40B4-BE49-F238E27FC236}">
                  <a16:creationId xmlns:a16="http://schemas.microsoft.com/office/drawing/2014/main" id="{B9317F73-8F90-1CFE-51E5-35462871A5B1}"/>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grpSp>
      <p:grpSp>
        <p:nvGrpSpPr>
          <p:cNvPr id="20" name="グループ化 19">
            <a:extLst>
              <a:ext uri="{FF2B5EF4-FFF2-40B4-BE49-F238E27FC236}">
                <a16:creationId xmlns:a16="http://schemas.microsoft.com/office/drawing/2014/main" id="{73D5EFB9-1F9E-D865-7A71-1E82F3276591}"/>
              </a:ext>
            </a:extLst>
          </p:cNvPr>
          <p:cNvGrpSpPr/>
          <p:nvPr/>
        </p:nvGrpSpPr>
        <p:grpSpPr>
          <a:xfrm>
            <a:off x="6361064" y="1224775"/>
            <a:ext cx="5020273" cy="360000"/>
            <a:chOff x="543578" y="1377175"/>
            <a:chExt cx="5239039" cy="360000"/>
          </a:xfrm>
        </p:grpSpPr>
        <p:cxnSp>
          <p:nvCxnSpPr>
            <p:cNvPr id="21" name="Straight Connector 18">
              <a:extLst>
                <a:ext uri="{FF2B5EF4-FFF2-40B4-BE49-F238E27FC236}">
                  <a16:creationId xmlns:a16="http://schemas.microsoft.com/office/drawing/2014/main" id="{EC00F917-B84F-517B-4AC9-6FFD481B5DDA}"/>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2" name="TextBox 23">
              <a:extLst>
                <a:ext uri="{FF2B5EF4-FFF2-40B4-BE49-F238E27FC236}">
                  <a16:creationId xmlns:a16="http://schemas.microsoft.com/office/drawing/2014/main" id="{6B1235BA-1382-F513-240F-9CC481213E7A}"/>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事業の戦略方針</a:t>
              </a:r>
            </a:p>
          </p:txBody>
        </p:sp>
      </p:grpSp>
      <p:grpSp>
        <p:nvGrpSpPr>
          <p:cNvPr id="35" name="グループ化 34">
            <a:extLst>
              <a:ext uri="{FF2B5EF4-FFF2-40B4-BE49-F238E27FC236}">
                <a16:creationId xmlns:a16="http://schemas.microsoft.com/office/drawing/2014/main" id="{431F7A92-45BC-9D22-6FE5-BA6857D6B646}"/>
              </a:ext>
            </a:extLst>
          </p:cNvPr>
          <p:cNvGrpSpPr/>
          <p:nvPr/>
        </p:nvGrpSpPr>
        <p:grpSpPr>
          <a:xfrm>
            <a:off x="6558816" y="1797750"/>
            <a:ext cx="4748959" cy="3761077"/>
            <a:chOff x="7239752" y="4397088"/>
            <a:chExt cx="4248000" cy="1764000"/>
          </a:xfrm>
        </p:grpSpPr>
        <p:sp>
          <p:nvSpPr>
            <p:cNvPr id="36" name="TextBox 35" descr="ｔ">
              <a:extLst>
                <a:ext uri="{FF2B5EF4-FFF2-40B4-BE49-F238E27FC236}">
                  <a16:creationId xmlns:a16="http://schemas.microsoft.com/office/drawing/2014/main" id="{F799B885-0B03-A536-25AF-715D51E9A5AA}"/>
                </a:ext>
              </a:extLst>
            </p:cNvPr>
            <p:cNvSpPr txBox="1"/>
            <p:nvPr/>
          </p:nvSpPr>
          <p:spPr>
            <a:xfrm>
              <a:off x="7239752" y="4397088"/>
              <a:ext cx="4248000" cy="1764000"/>
            </a:xfrm>
            <a:prstGeom prst="rect">
              <a:avLst/>
            </a:prstGeom>
            <a:solidFill>
              <a:schemeClr val="accent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b="1">
                  <a:solidFill>
                    <a:schemeClr val="tx1"/>
                  </a:solidFill>
                  <a:latin typeface="Meiryo UI" panose="020B0604030504040204" pitchFamily="50" charset="-128"/>
                  <a:ea typeface="Meiryo UI" panose="020B0604030504040204" pitchFamily="50" charset="-128"/>
                </a:rPr>
                <a:t>戦略方針</a:t>
              </a:r>
              <a:endParaRPr kumimoji="1" lang="en-US" altLang="ja-JP" sz="1400" b="1">
                <a:solidFill>
                  <a:schemeClr val="tx1"/>
                </a:solidFill>
                <a:latin typeface="Meiryo UI" panose="020B0604030504040204" pitchFamily="50" charset="-128"/>
                <a:ea typeface="Meiryo UI" panose="020B0604030504040204" pitchFamily="50" charset="-128"/>
              </a:endParaRPr>
            </a:p>
            <a:p>
              <a:pPr marL="541338" lvl="1" indent="-185738">
                <a:spcBef>
                  <a:spcPts val="600"/>
                </a:spcBef>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XXXXX</a:t>
              </a:r>
            </a:p>
            <a:p>
              <a:pPr marL="808038" lvl="2" indent="-1778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XXXX</a:t>
              </a:r>
            </a:p>
          </p:txBody>
        </p:sp>
        <p:cxnSp>
          <p:nvCxnSpPr>
            <p:cNvPr id="47" name="Straight Connector 30">
              <a:extLst>
                <a:ext uri="{FF2B5EF4-FFF2-40B4-BE49-F238E27FC236}">
                  <a16:creationId xmlns:a16="http://schemas.microsoft.com/office/drawing/2014/main" id="{321EC1E7-E3A7-134C-E06E-BFE179A89B57}"/>
                </a:ext>
              </a:extLst>
            </p:cNvPr>
            <p:cNvCxnSpPr>
              <a:cxnSpLocks/>
            </p:cNvCxnSpPr>
            <p:nvPr/>
          </p:nvCxnSpPr>
          <p:spPr>
            <a:xfrm flipH="1">
              <a:off x="7243978" y="4397088"/>
              <a:ext cx="0" cy="1764000"/>
            </a:xfrm>
            <a:prstGeom prst="line">
              <a:avLst/>
            </a:prstGeom>
            <a:ln w="2857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05" name="TextBox 51">
            <a:extLst>
              <a:ext uri="{FF2B5EF4-FFF2-40B4-BE49-F238E27FC236}">
                <a16:creationId xmlns:a16="http://schemas.microsoft.com/office/drawing/2014/main" id="{A9279BD7-656E-AD92-440D-348D43DEAC71}"/>
              </a:ext>
            </a:extLst>
          </p:cNvPr>
          <p:cNvSpPr txBox="1"/>
          <p:nvPr/>
        </p:nvSpPr>
        <p:spPr>
          <a:xfrm>
            <a:off x="6632373" y="2801446"/>
            <a:ext cx="4866283" cy="275738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400">
                <a:solidFill>
                  <a:srgbClr val="2E3558"/>
                </a:solidFill>
                <a:latin typeface="+mn-ea"/>
              </a:rPr>
              <a:t>公募要領の１．（１）事業の目的と（２）補助事業区分に</a:t>
            </a:r>
            <a:br>
              <a:rPr lang="en-US" altLang="ja-JP" sz="1400">
                <a:solidFill>
                  <a:srgbClr val="2E3558"/>
                </a:solidFill>
                <a:latin typeface="+mn-ea"/>
              </a:rPr>
            </a:br>
            <a:r>
              <a:rPr lang="ja-JP" altLang="en-US" sz="1400">
                <a:solidFill>
                  <a:srgbClr val="2E3558"/>
                </a:solidFill>
                <a:latin typeface="+mn-ea"/>
              </a:rPr>
              <a:t>鑑みた自社の戦略方針を記載ください</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優位性や独自性を活かして、今後自社がどのように事業を拡大していくか等を記載ください</a:t>
            </a:r>
            <a:endParaRPr lang="en-US" altLang="ja-JP" sz="1400">
              <a:solidFill>
                <a:srgbClr val="2E3558"/>
              </a:solidFill>
              <a:latin typeface="+mn-ea"/>
            </a:endParaRPr>
          </a:p>
          <a:p>
            <a:pPr marL="371475" indent="-285750">
              <a:buFont typeface="Arial" panose="020B0604020202020204" pitchFamily="34" charset="0"/>
              <a:buChar char="•"/>
            </a:pPr>
            <a:r>
              <a:rPr lang="en-US" altLang="ja-JP" sz="1400">
                <a:solidFill>
                  <a:srgbClr val="2E3558"/>
                </a:solidFill>
                <a:latin typeface="+mn-ea"/>
              </a:rPr>
              <a:t>1.</a:t>
            </a:r>
            <a:r>
              <a:rPr lang="ja-JP" altLang="en-US" sz="1400">
                <a:solidFill>
                  <a:srgbClr val="2E3558"/>
                </a:solidFill>
                <a:latin typeface="+mn-ea"/>
              </a:rPr>
              <a:t>　（</a:t>
            </a:r>
            <a:r>
              <a:rPr lang="en-US" altLang="ja-JP" sz="1400">
                <a:solidFill>
                  <a:srgbClr val="2E3558"/>
                </a:solidFill>
                <a:latin typeface="+mn-ea"/>
              </a:rPr>
              <a:t>7</a:t>
            </a:r>
            <a:r>
              <a:rPr lang="ja-JP" altLang="en-US" sz="1400">
                <a:solidFill>
                  <a:srgbClr val="2E3558"/>
                </a:solidFill>
                <a:latin typeface="+mn-ea"/>
              </a:rPr>
              <a:t>）市場環境及び市場成長性で想定した将来の産業構造の中で、航空機産業戦略等の政府方針も踏まえ、補助対象事業を通じて獲得した能力を通じてどのような市場を獲得していく想定かを記載ください</a:t>
            </a:r>
          </a:p>
        </p:txBody>
      </p:sp>
      <p:sp>
        <p:nvSpPr>
          <p:cNvPr id="48" name="TextBox 51">
            <a:extLst>
              <a:ext uri="{FF2B5EF4-FFF2-40B4-BE49-F238E27FC236}">
                <a16:creationId xmlns:a16="http://schemas.microsoft.com/office/drawing/2014/main" id="{D43A30CF-90EC-2A38-D26C-7566213087DB}"/>
              </a:ext>
            </a:extLst>
          </p:cNvPr>
          <p:cNvSpPr txBox="1"/>
          <p:nvPr/>
        </p:nvSpPr>
        <p:spPr>
          <a:xfrm>
            <a:off x="2670771" y="2784585"/>
            <a:ext cx="3209229" cy="1947876"/>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en-US" altLang="ja-JP" sz="1400">
                <a:solidFill>
                  <a:srgbClr val="2E3558"/>
                </a:solidFill>
                <a:latin typeface="+mn-ea"/>
              </a:rPr>
              <a:t>1.(7)</a:t>
            </a:r>
            <a:r>
              <a:rPr lang="ja-JP" altLang="en-US" sz="1400">
                <a:solidFill>
                  <a:srgbClr val="2E3558"/>
                </a:solidFill>
                <a:latin typeface="+mn-ea"/>
              </a:rPr>
              <a:t>市場環境及び市場成長性、及び</a:t>
            </a:r>
            <a:r>
              <a:rPr lang="en-US" altLang="ja-JP" sz="1400">
                <a:solidFill>
                  <a:srgbClr val="2E3558"/>
                </a:solidFill>
                <a:latin typeface="+mn-ea"/>
              </a:rPr>
              <a:t>1.(11)</a:t>
            </a:r>
            <a:r>
              <a:rPr lang="ja-JP" altLang="en-US" sz="1400">
                <a:solidFill>
                  <a:srgbClr val="2E3558"/>
                </a:solidFill>
                <a:latin typeface="+mn-ea"/>
              </a:rPr>
              <a:t>ビジネスモデルの独自性を踏まえ、</a:t>
            </a:r>
            <a:endParaRPr lang="en-US" altLang="ja-JP" sz="1400">
              <a:solidFill>
                <a:srgbClr val="2E3558"/>
              </a:solidFill>
              <a:latin typeface="+mn-ea"/>
            </a:endParaRPr>
          </a:p>
          <a:p>
            <a:pPr marL="85725" algn="ctr"/>
            <a:r>
              <a:rPr lang="ja-JP" altLang="en-US" sz="1400">
                <a:solidFill>
                  <a:srgbClr val="2E3558"/>
                </a:solidFill>
                <a:latin typeface="+mn-ea"/>
              </a:rPr>
              <a:t>市場のセグメント分析、市場におけるポジショニング、技術的・コスト両面の観点も含めた競合他社の分析を基に自社の強み・弱みを記載ください</a:t>
            </a:r>
          </a:p>
        </p:txBody>
      </p:sp>
    </p:spTree>
    <p:extLst>
      <p:ext uri="{BB962C8B-B14F-4D97-AF65-F5344CB8AC3E}">
        <p14:creationId xmlns:p14="http://schemas.microsoft.com/office/powerpoint/2010/main" val="36531110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3" name="Title 6">
            <a:extLst>
              <a:ext uri="{FF2B5EF4-FFF2-40B4-BE49-F238E27FC236}">
                <a16:creationId xmlns:a16="http://schemas.microsoft.com/office/drawing/2014/main" id="{A8156DBF-5A13-0323-6A3C-DBC8CC80E288}"/>
              </a:ext>
            </a:extLst>
          </p:cNvPr>
          <p:cNvSpPr txBox="1">
            <a:spLocks/>
          </p:cNvSpPr>
          <p:nvPr/>
        </p:nvSpPr>
        <p:spPr bwMode="blackWhite">
          <a:xfrm>
            <a:off x="609747" y="897467"/>
            <a:ext cx="10972506" cy="4648200"/>
          </a:xfrm>
          <a:prstGeom prst="rect">
            <a:avLst/>
          </a:prstGeom>
        </p:spPr>
        <p:txBody>
          <a:bodyPr vert="horz" wrap="square" lIns="0" tIns="0" rIns="0" bIns="0" rtlCol="0" anchor="t">
            <a:noAutofit/>
          </a:bodyPr>
          <a:lstStyle>
            <a:lvl1pPr algn="l" defTabSz="914400" rtl="0" eaLnBrk="1" latinLnBrk="0" hangingPunct="1">
              <a:lnSpc>
                <a:spcPct val="90000"/>
              </a:lnSpc>
              <a:spcBef>
                <a:spcPct val="0"/>
              </a:spcBef>
              <a:buNone/>
              <a:defRPr sz="5400" kern="1200">
                <a:solidFill>
                  <a:schemeClr val="bg1"/>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sz="1800">
                <a:solidFill>
                  <a:schemeClr val="tx1"/>
                </a:solidFill>
              </a:rPr>
              <a:t>＜注意事項＞</a:t>
            </a:r>
            <a:endParaRPr kumimoji="1" lang="en-US" altLang="ja-JP" sz="1800">
              <a:solidFill>
                <a:schemeClr val="tx1"/>
              </a:solidFill>
            </a:endParaRPr>
          </a:p>
          <a:p>
            <a:endParaRPr kumimoji="1" lang="en-US" altLang="ja-JP" sz="1800">
              <a:solidFill>
                <a:schemeClr val="tx1"/>
              </a:solidFill>
            </a:endParaRPr>
          </a:p>
          <a:p>
            <a:pPr marL="342900" indent="-342900">
              <a:buFont typeface="+mj-ea"/>
              <a:buAutoNum type="circleNumDbPlain"/>
            </a:pPr>
            <a:r>
              <a:rPr kumimoji="1" lang="ja-JP" altLang="en-US" sz="1800">
                <a:solidFill>
                  <a:schemeClr val="tx1"/>
                </a:solidFill>
              </a:rPr>
              <a:t>本資料に記載している項目に必要情報を入力し、「</a:t>
            </a:r>
            <a:r>
              <a:rPr kumimoji="1" lang="zh-TW" altLang="en-US" sz="1800">
                <a:solidFill>
                  <a:schemeClr val="tx1"/>
                </a:solidFill>
              </a:rPr>
              <a:t>間接補助事業</a:t>
            </a:r>
            <a:r>
              <a:rPr kumimoji="1" lang="ja-JP" altLang="en-US" sz="1800">
                <a:solidFill>
                  <a:schemeClr val="tx1"/>
                </a:solidFill>
              </a:rPr>
              <a:t>の実施計画」を作成してください</a:t>
            </a:r>
            <a:endParaRPr kumimoji="1" lang="en-US" altLang="ja-JP" sz="1800">
              <a:solidFill>
                <a:schemeClr val="tx1"/>
              </a:solidFill>
            </a:endParaRPr>
          </a:p>
          <a:p>
            <a:endParaRPr kumimoji="1" lang="en-US" altLang="ja-JP" sz="1800">
              <a:solidFill>
                <a:schemeClr val="tx1"/>
              </a:solidFill>
            </a:endParaRPr>
          </a:p>
          <a:p>
            <a:pPr marL="342900" indent="-342900">
              <a:buFont typeface="+mj-ea"/>
              <a:buAutoNum type="circleNumDbPlain" startAt="2"/>
            </a:pPr>
            <a:r>
              <a:rPr kumimoji="1" lang="ja-JP" altLang="en-US" sz="1800" b="1" u="sng">
                <a:solidFill>
                  <a:schemeClr val="tx1"/>
                </a:solidFill>
              </a:rPr>
              <a:t>フォーマットはあくまで例示であり、各項目を１枚にまとめていただく必要はございません</a:t>
            </a:r>
            <a:br>
              <a:rPr kumimoji="1" lang="en-US" altLang="ja-JP" sz="1800" b="1" u="sng">
                <a:solidFill>
                  <a:schemeClr val="tx1"/>
                </a:solidFill>
              </a:rPr>
            </a:br>
            <a:r>
              <a:rPr kumimoji="1" lang="ja-JP" altLang="en-US" sz="1800" b="1" u="sng">
                <a:solidFill>
                  <a:schemeClr val="tx1"/>
                </a:solidFill>
              </a:rPr>
              <a:t>必要な分量</a:t>
            </a:r>
            <a:r>
              <a:rPr kumimoji="1" lang="ja-JP" altLang="en-US" sz="1800">
                <a:solidFill>
                  <a:schemeClr val="tx1"/>
                </a:solidFill>
              </a:rPr>
              <a:t>で計画のご説明を記載いただければと思います</a:t>
            </a:r>
            <a:br>
              <a:rPr kumimoji="1" lang="en-US" altLang="ja-JP" sz="1800">
                <a:solidFill>
                  <a:schemeClr val="tx1"/>
                </a:solidFill>
              </a:rPr>
            </a:br>
            <a:r>
              <a:rPr kumimoji="1" lang="ja-JP" altLang="en-US" sz="1800">
                <a:solidFill>
                  <a:schemeClr val="tx1"/>
                </a:solidFill>
              </a:rPr>
              <a:t>なお、</a:t>
            </a:r>
            <a:r>
              <a:rPr kumimoji="1" lang="ja-JP" altLang="en-US" sz="1800" b="1" u="sng">
                <a:solidFill>
                  <a:schemeClr val="tx1"/>
                </a:solidFill>
              </a:rPr>
              <a:t>引用データ等の記載は、その出典を明記する</a:t>
            </a:r>
            <a:r>
              <a:rPr kumimoji="1" lang="ja-JP" altLang="en-US" sz="1800">
                <a:solidFill>
                  <a:schemeClr val="tx1"/>
                </a:solidFill>
              </a:rPr>
              <a:t>ようお願いします</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資料の体裁の変更は自由ですが、各ページの記載ガイドについて十分な言及がない場合は、</a:t>
            </a:r>
            <a:br>
              <a:rPr kumimoji="1" lang="en-US" altLang="ja-JP" sz="1800">
                <a:solidFill>
                  <a:schemeClr val="tx1"/>
                </a:solidFill>
              </a:rPr>
            </a:br>
            <a:r>
              <a:rPr kumimoji="1" lang="ja-JP" altLang="en-US" sz="1800">
                <a:solidFill>
                  <a:schemeClr val="tx1"/>
                </a:solidFill>
              </a:rPr>
              <a:t>審査において十分に評価されない可能性がありますのでご留意ください</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必要に応じて、参考資料（自由様式）を挿入して下さい</a:t>
            </a:r>
            <a:endParaRPr kumimoji="1" lang="en-US" altLang="ja-JP" sz="1800">
              <a:solidFill>
                <a:schemeClr val="tx1"/>
              </a:solidFill>
            </a:endParaRPr>
          </a:p>
          <a:p>
            <a:pPr marL="342900" indent="-342900">
              <a:buFont typeface="+mj-ea"/>
              <a:buAutoNum type="circleNumDbPlain" startAt="2"/>
            </a:pPr>
            <a:endParaRPr kumimoji="1" lang="en-US" altLang="ja-JP" sz="1800">
              <a:solidFill>
                <a:schemeClr val="tx1"/>
              </a:solidFill>
            </a:endParaRPr>
          </a:p>
          <a:p>
            <a:pPr marL="342900" indent="-342900">
              <a:buFont typeface="+mj-ea"/>
              <a:buAutoNum type="circleNumDbPlain" startAt="2"/>
            </a:pPr>
            <a:r>
              <a:rPr kumimoji="1" lang="ja-JP" altLang="en-US" sz="1800">
                <a:solidFill>
                  <a:schemeClr val="tx1"/>
                </a:solidFill>
              </a:rPr>
              <a:t>応募にあたっては、公募要領等をご覧下さい</a:t>
            </a:r>
            <a:br>
              <a:rPr kumimoji="1" lang="en-US" altLang="ja-JP" sz="1800">
                <a:solidFill>
                  <a:schemeClr val="tx1"/>
                </a:solidFill>
              </a:rPr>
            </a:br>
            <a:r>
              <a:rPr kumimoji="1" lang="ja-JP" altLang="en-US" sz="1800" b="1" u="sng">
                <a:solidFill>
                  <a:schemeClr val="tx1"/>
                </a:solidFill>
              </a:rPr>
              <a:t>審査の結果、採択され、事業を実施するには、これらの内容に同意いただくことが必要です</a:t>
            </a:r>
            <a:endParaRPr kumimoji="1" lang="en-US" altLang="ja-JP" sz="1800" b="1" u="sng">
              <a:solidFill>
                <a:schemeClr val="tx1"/>
              </a:solidFill>
            </a:endParaRPr>
          </a:p>
        </p:txBody>
      </p:sp>
    </p:spTree>
    <p:extLst>
      <p:ext uri="{BB962C8B-B14F-4D97-AF65-F5344CB8AC3E}">
        <p14:creationId xmlns:p14="http://schemas.microsoft.com/office/powerpoint/2010/main" val="25711970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4C566-3AEC-5045-5A6E-E8E20D2E4A17}"/>
            </a:ext>
          </a:extLst>
        </p:cNvPr>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77344768-8CEF-E835-614E-742DB538903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2" name="think-cell data - do not delete" hidden="1">
                        <a:extLst>
                          <a:ext uri="{FF2B5EF4-FFF2-40B4-BE49-F238E27FC236}">
                            <a16:creationId xmlns:a16="http://schemas.microsoft.com/office/drawing/2014/main" id="{77344768-8CEF-E835-614E-742DB538903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7" name="Title 1">
            <a:extLst>
              <a:ext uri="{FF2B5EF4-FFF2-40B4-BE49-F238E27FC236}">
                <a16:creationId xmlns:a16="http://schemas.microsoft.com/office/drawing/2014/main" id="{D9DA09C5-8215-DBCC-FD69-493F4B923AE9}"/>
              </a:ext>
            </a:extLst>
          </p:cNvPr>
          <p:cNvSpPr txBox="1">
            <a:spLocks/>
          </p:cNvSpPr>
          <p:nvPr/>
        </p:nvSpPr>
        <p:spPr>
          <a:xfrm>
            <a:off x="219136" y="85758"/>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eaLnBrk="1" fontAlgn="auto" latinLnBrk="0" hangingPunct="1">
              <a:lnSpc>
                <a:spcPct val="90000"/>
              </a:lnSpc>
              <a:spcBef>
                <a:spcPct val="0"/>
              </a:spcBef>
              <a:spcAft>
                <a:spcPts val="0"/>
              </a:spcAft>
              <a:buClrTx/>
              <a:buSzTx/>
              <a:buFontTx/>
              <a:buNone/>
              <a:tabLst/>
              <a:defRPr/>
            </a:pPr>
            <a:r>
              <a:rPr kumimoji="0"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 </a:t>
            </a:r>
            <a:r>
              <a:rPr kumimoji="0"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事業戦略・事業計画／</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a:solidFill>
                  <a:srgbClr val="000000"/>
                </a:solidFill>
              </a:rPr>
              <a:t>13</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IP</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戦略</a:t>
            </a:r>
            <a:endParaRPr kumimoji="1" 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48" name="Title 1">
            <a:extLst>
              <a:ext uri="{FF2B5EF4-FFF2-40B4-BE49-F238E27FC236}">
                <a16:creationId xmlns:a16="http://schemas.microsoft.com/office/drawing/2014/main" id="{816D8302-B4B3-775B-D20E-6E4CC53DAA2A}"/>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本事業で得られる</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IP</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等を</a:t>
            </a:r>
            <a:r>
              <a:rPr kumimoji="1" lang="en-US" altLang="ja-JP">
                <a:solidFill>
                  <a:prstClr val="black"/>
                </a:solidFill>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することで日本企業の優位性を示す</a:t>
            </a:r>
            <a:endParaRPr kumimoji="1" 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cxnSp>
        <p:nvCxnSpPr>
          <p:cNvPr id="49" name="直線コネクタ 48">
            <a:extLst>
              <a:ext uri="{FF2B5EF4-FFF2-40B4-BE49-F238E27FC236}">
                <a16:creationId xmlns:a16="http://schemas.microsoft.com/office/drawing/2014/main" id="{D795B25D-D22F-339B-FAD5-A3452CBDD621}"/>
              </a:ext>
            </a:extLst>
          </p:cNvPr>
          <p:cNvCxnSpPr>
            <a:cxnSpLocks/>
          </p:cNvCxnSpPr>
          <p:nvPr/>
        </p:nvCxnSpPr>
        <p:spPr>
          <a:xfrm flipV="1">
            <a:off x="156000" y="1104900"/>
            <a:ext cx="11880000" cy="0"/>
          </a:xfrm>
          <a:prstGeom prst="line">
            <a:avLst/>
          </a:prstGeom>
          <a:ln w="12700" cap="rnd">
            <a:solidFill>
              <a:schemeClr val="tx1"/>
            </a:solidFill>
            <a:prstDash val="solid"/>
            <a:round/>
          </a:ln>
        </p:spPr>
        <p:style>
          <a:lnRef idx="1">
            <a:schemeClr val="accent1"/>
          </a:lnRef>
          <a:fillRef idx="0">
            <a:schemeClr val="accent1"/>
          </a:fillRef>
          <a:effectRef idx="0">
            <a:schemeClr val="accent1"/>
          </a:effectRef>
          <a:fontRef idx="minor">
            <a:schemeClr val="tx1"/>
          </a:fontRef>
        </p:style>
      </p:cxnSp>
      <p:grpSp>
        <p:nvGrpSpPr>
          <p:cNvPr id="5" name="グループ化 4">
            <a:extLst>
              <a:ext uri="{FF2B5EF4-FFF2-40B4-BE49-F238E27FC236}">
                <a16:creationId xmlns:a16="http://schemas.microsoft.com/office/drawing/2014/main" id="{1927D11D-B65D-2B29-A3E9-AE47468DBD8C}"/>
              </a:ext>
            </a:extLst>
          </p:cNvPr>
          <p:cNvGrpSpPr>
            <a:grpSpLocks/>
          </p:cNvGrpSpPr>
          <p:nvPr/>
        </p:nvGrpSpPr>
        <p:grpSpPr>
          <a:xfrm>
            <a:off x="765597" y="1319114"/>
            <a:ext cx="6559127" cy="288000"/>
            <a:chOff x="156000" y="1879963"/>
            <a:chExt cx="5760000" cy="288000"/>
          </a:xfrm>
        </p:grpSpPr>
        <p:sp>
          <p:nvSpPr>
            <p:cNvPr id="7" name="正方形/長方形 6">
              <a:extLst>
                <a:ext uri="{FF2B5EF4-FFF2-40B4-BE49-F238E27FC236}">
                  <a16:creationId xmlns:a16="http://schemas.microsoft.com/office/drawing/2014/main" id="{1793CE7A-3736-FA7B-0500-7BD153970ECA}"/>
                </a:ext>
              </a:extLst>
            </p:cNvPr>
            <p:cNvSpPr>
              <a:spLocks/>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本事業によって得られる</a:t>
              </a:r>
              <a:r>
                <a:rPr kumimoji="1" lang="en-US" altLang="ja-JP"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IP</a:t>
              </a:r>
              <a:r>
                <a:rPr kumimoji="1"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を活用し次期航空機開発へどのように参画</a:t>
              </a:r>
              <a:r>
                <a:rPr kumimoji="1" lang="ja-JP" altLang="en-US" sz="1400" b="1"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を目指していくのか</a:t>
              </a:r>
              <a:endParaRPr kumimoji="1" lang="en-US" altLang="ja-JP" sz="1400" b="1"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26D860C3-D736-9148-C907-F09EA5E574E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6" name="TextBox 51">
            <a:extLst>
              <a:ext uri="{FF2B5EF4-FFF2-40B4-BE49-F238E27FC236}">
                <a16:creationId xmlns:a16="http://schemas.microsoft.com/office/drawing/2014/main" id="{A79FD217-A136-0331-9B7D-55D76CAD05DD}"/>
              </a:ext>
            </a:extLst>
          </p:cNvPr>
          <p:cNvSpPr txBox="1">
            <a:spLocks/>
          </p:cNvSpPr>
          <p:nvPr/>
        </p:nvSpPr>
        <p:spPr>
          <a:xfrm>
            <a:off x="740939" y="1800043"/>
            <a:ext cx="10710121" cy="301960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機体開発への参画に向け、本補助事業によって創出された</a:t>
            </a:r>
            <a: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IP</a:t>
            </a: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を活用し、機体</a:t>
            </a:r>
            <a:r>
              <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OEM</a:t>
            </a:r>
            <a:r>
              <a:rPr kumimoji="0" lang="ja-JP" altLang="en-US"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によるどのように交渉を実施していく想定か具体的に記載</a:t>
            </a:r>
            <a:endParaRPr kumimoji="0" lang="en-US" altLang="ja-JP" sz="16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85725" marR="0" lvl="0" indent="0" algn="l" defTabSz="914400" rtl="0" eaLnBrk="1" fontAlgn="auto" latinLnBrk="0" hangingPunct="1">
              <a:lnSpc>
                <a:spcPct val="100000"/>
              </a:lnSpc>
              <a:spcBef>
                <a:spcPts val="0"/>
              </a:spcBef>
              <a:spcAft>
                <a:spcPts val="0"/>
              </a:spcAft>
              <a:buClrTx/>
              <a:buSzTx/>
              <a:buFontTx/>
              <a:buNone/>
              <a:tabLst/>
              <a:defRPr/>
            </a:pPr>
            <a:endParaRPr lang="en-US" altLang="ja-JP" sz="1600">
              <a:solidFill>
                <a:srgbClr val="2E3558"/>
              </a:solidFill>
              <a:latin typeface="ＭＳ Ｐゴシック" panose="020B0600070205080204" pitchFamily="50" charset="-128"/>
              <a:ea typeface="ＭＳ Ｐゴシック" panose="020B0600070205080204" pitchFamily="50" charset="-128"/>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本事業によって創出される</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IP</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にはどういったものが想定されるか記載</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プログラムの参画に向け本事業によって創出された</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IP</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をどのように活用し機体</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OEM</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と開発に向けた交渉を具体的に進めていくか記載</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400">
                <a:solidFill>
                  <a:srgbClr val="2E3558"/>
                </a:solidFill>
                <a:latin typeface="ＭＳ Ｐゴシック" panose="020B0600070205080204" pitchFamily="50" charset="-128"/>
                <a:ea typeface="ＭＳ Ｐゴシック" panose="020B0600070205080204" pitchFamily="50" charset="-128"/>
              </a:rPr>
              <a:t>その他、</a:t>
            </a:r>
            <a:r>
              <a:rPr lang="en-US" altLang="ja-JP" sz="1400">
                <a:solidFill>
                  <a:srgbClr val="2E3558"/>
                </a:solidFill>
                <a:latin typeface="ＭＳ Ｐゴシック" panose="020B0600070205080204" pitchFamily="50" charset="-128"/>
                <a:ea typeface="ＭＳ Ｐゴシック" panose="020B0600070205080204" pitchFamily="50" charset="-128"/>
              </a:rPr>
              <a:t>IP</a:t>
            </a:r>
            <a:r>
              <a:rPr lang="ja-JP" altLang="en-US" sz="1400">
                <a:solidFill>
                  <a:srgbClr val="2E3558"/>
                </a:solidFill>
                <a:latin typeface="ＭＳ Ｐゴシック" panose="020B0600070205080204" pitchFamily="50" charset="-128"/>
                <a:ea typeface="ＭＳ Ｐゴシック" panose="020B0600070205080204" pitchFamily="50" charset="-128"/>
              </a:rPr>
              <a:t>管理の方法等を詳細に記載</a:t>
            </a:r>
            <a:endParaRPr lang="en-US" altLang="ja-JP" sz="1400">
              <a:solidFill>
                <a:srgbClr val="2E3558"/>
              </a:solidFill>
              <a:latin typeface="ＭＳ Ｐゴシック" panose="020B0600070205080204" pitchFamily="50" charset="-128"/>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AA687848-5C9D-DA1E-F3C3-6E806FEAEB75}"/>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ja-JP" altLang="en-US"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必須</a:t>
            </a:r>
            <a:endParaRPr kumimoji="0" lang="en-US" altLang="ja-JP" sz="2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076785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1256462" y="1827160"/>
            <a:ext cx="9634846"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Meiryo UI" panose="020B0604030504040204" pitchFamily="50" charset="-128"/>
                <a:ea typeface="Meiryo UI" panose="020B0604030504040204" pitchFamily="50" charset="-128"/>
              </a:rPr>
              <a:t>２．排出削減への貢献</a:t>
            </a:r>
            <a:endParaRPr kumimoji="1" lang="en-US" sz="54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4" name="吹き出し: 四角形 48">
            <a:extLst>
              <a:ext uri="{FF2B5EF4-FFF2-40B4-BE49-F238E27FC236}">
                <a16:creationId xmlns:a16="http://schemas.microsoft.com/office/drawing/2014/main" id="{C1288A21-173C-53FA-0A41-782143441F4B}"/>
              </a:ext>
            </a:extLst>
          </p:cNvPr>
          <p:cNvSpPr/>
          <p:nvPr/>
        </p:nvSpPr>
        <p:spPr>
          <a:xfrm flipH="1">
            <a:off x="8653804" y="94269"/>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4698944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２．排出削減への貢献／（</a:t>
            </a:r>
            <a:r>
              <a:rPr lang="en-US" altLang="ja-JP" sz="2000"/>
              <a:t>1</a:t>
            </a:r>
            <a:r>
              <a:rPr lang="ja-JP" altLang="en-US" sz="2000"/>
              <a:t>）</a:t>
            </a:r>
            <a:r>
              <a:rPr kumimoji="1" lang="zh-TW" altLang="en-US" sz="2000"/>
              <a:t>本事業</a:t>
            </a:r>
            <a:r>
              <a:rPr kumimoji="1" lang="ja-JP" altLang="en-US" sz="2000"/>
              <a:t>による</a:t>
            </a:r>
            <a:r>
              <a:rPr kumimoji="1" lang="en-US" altLang="ja-JP" sz="2000"/>
              <a:t>CO</a:t>
            </a:r>
            <a:r>
              <a:rPr kumimoji="1" lang="en-US" altLang="ja-JP" sz="2000" baseline="-25000"/>
              <a:t>2</a:t>
            </a:r>
            <a:r>
              <a:rPr kumimoji="1" lang="ja-JP" altLang="en-US" sz="2000"/>
              <a:t>排出削減効果</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機体軽量化・生産の効率化により</a:t>
            </a:r>
            <a:r>
              <a:rPr kumimoji="1" lang="en-US" altLang="ja-JP">
                <a:solidFill>
                  <a:schemeClr val="tx1"/>
                </a:solidFill>
              </a:rPr>
              <a:t>xx</a:t>
            </a:r>
            <a:r>
              <a:rPr kumimoji="1" lang="ja-JP" altLang="en-US">
                <a:solidFill>
                  <a:schemeClr val="tx1"/>
                </a:solidFill>
              </a:rPr>
              <a:t>％の</a:t>
            </a:r>
            <a:r>
              <a:rPr kumimoji="1" lang="en-US" altLang="ja-JP">
                <a:solidFill>
                  <a:schemeClr val="tx1"/>
                </a:solidFill>
              </a:rPr>
              <a:t>CO</a:t>
            </a:r>
            <a:r>
              <a:rPr kumimoji="1" lang="ja-JP" altLang="en-US">
                <a:solidFill>
                  <a:schemeClr val="tx1"/>
                </a:solidFill>
              </a:rPr>
              <a:t>₂排出量削減を見込む</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正方形/長方形 16">
            <a:extLst>
              <a:ext uri="{FF2B5EF4-FFF2-40B4-BE49-F238E27FC236}">
                <a16:creationId xmlns:a16="http://schemas.microsoft.com/office/drawing/2014/main" id="{2F1EB6F5-0373-E99A-2D41-CA6EF3D6F3CD}"/>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endParaRPr lang="en-US" altLang="ja-JP" sz="2000">
              <a:latin typeface="Meiryo UI" panose="020B0604030504040204" pitchFamily="50" charset="-128"/>
              <a:ea typeface="Meiryo UI" panose="020B0604030504040204" pitchFamily="50" charset="-128"/>
              <a:cs typeface="+mj-cs"/>
            </a:endParaRPr>
          </a:p>
        </p:txBody>
      </p:sp>
      <p:sp>
        <p:nvSpPr>
          <p:cNvPr id="35" name="Rectangle 43">
            <a:extLst>
              <a:ext uri="{FF2B5EF4-FFF2-40B4-BE49-F238E27FC236}">
                <a16:creationId xmlns:a16="http://schemas.microsoft.com/office/drawing/2014/main" id="{B8EDFB08-89E6-B046-8AEF-6E2796128F77}"/>
              </a:ext>
            </a:extLst>
          </p:cNvPr>
          <p:cNvSpPr/>
          <p:nvPr/>
        </p:nvSpPr>
        <p:spPr>
          <a:xfrm>
            <a:off x="706894" y="1628300"/>
            <a:ext cx="5076000" cy="437718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（対象年度）</a:t>
            </a:r>
            <a:endParaRPr lang="en-US" altLang="ja-JP" sz="1400" b="1" i="1">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err="1">
                <a:solidFill>
                  <a:schemeClr val="tx1"/>
                </a:solidFill>
                <a:latin typeface="Meiryo UI" panose="020B0604030504040204" pitchFamily="50" charset="-128"/>
                <a:ea typeface="Meiryo UI" panose="020B0604030504040204" pitchFamily="50" charset="-128"/>
              </a:rPr>
              <a:t>Xx</a:t>
            </a:r>
            <a:r>
              <a:rPr lang="ja-JP" altLang="en-US" sz="1400">
                <a:solidFill>
                  <a:schemeClr val="tx1"/>
                </a:solidFill>
                <a:latin typeface="Meiryo UI" panose="020B0604030504040204" pitchFamily="50" charset="-128"/>
                <a:ea typeface="Meiryo UI" panose="020B0604030504040204" pitchFamily="50" charset="-128"/>
              </a:rPr>
              <a:t>年度</a:t>
            </a: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a:p>
            <a:r>
              <a:rPr lang="ja-JP" altLang="en-US" sz="1400" b="1">
                <a:solidFill>
                  <a:schemeClr val="tx1"/>
                </a:solidFill>
                <a:latin typeface="Meiryo UI" panose="020B0604030504040204" pitchFamily="50" charset="-128"/>
                <a:ea typeface="Meiryo UI" panose="020B0604030504040204" pitchFamily="50" charset="-128"/>
              </a:rPr>
              <a:t>（燃費）</a:t>
            </a:r>
            <a:endParaRPr lang="en-US" altLang="ja-JP" sz="1400" b="1">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A</a:t>
            </a:r>
            <a:r>
              <a:rPr lang="ja-JP" altLang="en-US" sz="1400">
                <a:solidFill>
                  <a:schemeClr val="tx1"/>
                </a:solidFill>
                <a:latin typeface="Meiryo UI" panose="020B0604030504040204" pitchFamily="50" charset="-128"/>
                <a:ea typeface="Meiryo UI" panose="020B0604030504040204" pitchFamily="50" charset="-128"/>
              </a:rPr>
              <a:t>、●●</a:t>
            </a:r>
            <a:r>
              <a:rPr lang="en-US" altLang="ja-JP" sz="1400">
                <a:solidFill>
                  <a:schemeClr val="tx1"/>
                </a:solidFill>
                <a:latin typeface="Meiryo UI" panose="020B0604030504040204" pitchFamily="50" charset="-128"/>
                <a:ea typeface="Meiryo UI" panose="020B0604030504040204" pitchFamily="50" charset="-128"/>
              </a:rPr>
              <a:t>t/</a:t>
            </a:r>
            <a:r>
              <a:rPr lang="ja-JP" altLang="en-US" sz="1400">
                <a:solidFill>
                  <a:schemeClr val="tx1"/>
                </a:solidFill>
                <a:latin typeface="Meiryo UI" panose="020B0604030504040204" pitchFamily="50" charset="-128"/>
                <a:ea typeface="Meiryo UI" panose="020B0604030504040204" pitchFamily="50" charset="-128"/>
              </a:rPr>
              <a:t>年</a:t>
            </a:r>
            <a:endParaRPr lang="en-US" altLang="ja-JP" sz="140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B</a:t>
            </a:r>
            <a:r>
              <a:rPr lang="ja-JP" altLang="en-US" sz="1400">
                <a:solidFill>
                  <a:schemeClr val="tx1"/>
                </a:solidFill>
                <a:latin typeface="Meiryo UI" panose="020B0604030504040204" pitchFamily="50" charset="-128"/>
                <a:ea typeface="Meiryo UI" panose="020B0604030504040204" pitchFamily="50" charset="-128"/>
              </a:rPr>
              <a:t>、●●</a:t>
            </a:r>
            <a:r>
              <a:rPr lang="en-US" altLang="ja-JP" sz="1400">
                <a:solidFill>
                  <a:schemeClr val="tx1"/>
                </a:solidFill>
                <a:latin typeface="Meiryo UI" panose="020B0604030504040204" pitchFamily="50" charset="-128"/>
                <a:ea typeface="Meiryo UI" panose="020B0604030504040204" pitchFamily="50" charset="-128"/>
              </a:rPr>
              <a:t>t/</a:t>
            </a:r>
            <a:r>
              <a:rPr lang="ja-JP" altLang="en-US" sz="1400">
                <a:solidFill>
                  <a:schemeClr val="tx1"/>
                </a:solidFill>
                <a:latin typeface="Meiryo UI" panose="020B0604030504040204" pitchFamily="50" charset="-128"/>
                <a:ea typeface="Meiryo UI" panose="020B0604030504040204" pitchFamily="50" charset="-128"/>
              </a:rPr>
              <a:t>年</a:t>
            </a: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a:p>
            <a:r>
              <a:rPr lang="ja-JP" altLang="en-US" sz="1400" b="1">
                <a:solidFill>
                  <a:schemeClr val="tx1"/>
                </a:solidFill>
                <a:latin typeface="Meiryo UI" panose="020B0604030504040204" pitchFamily="50" charset="-128"/>
                <a:ea typeface="Meiryo UI" panose="020B0604030504040204" pitchFamily="50" charset="-128"/>
              </a:rPr>
              <a:t>（輸送）</a:t>
            </a:r>
            <a:endParaRPr lang="en-US" altLang="ja-JP" sz="1400" b="1">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A</a:t>
            </a:r>
            <a:r>
              <a:rPr lang="ja-JP" altLang="en-US" sz="1400">
                <a:solidFill>
                  <a:schemeClr val="tx1"/>
                </a:solidFill>
                <a:latin typeface="Meiryo UI" panose="020B0604030504040204" pitchFamily="50" charset="-128"/>
                <a:ea typeface="Meiryo UI" panose="020B0604030504040204" pitchFamily="50" charset="-128"/>
              </a:rPr>
              <a:t>、●●</a:t>
            </a:r>
            <a:r>
              <a:rPr lang="en-US" altLang="ja-JP" sz="1400">
                <a:solidFill>
                  <a:schemeClr val="tx1"/>
                </a:solidFill>
                <a:latin typeface="Meiryo UI" panose="020B0604030504040204" pitchFamily="50" charset="-128"/>
                <a:ea typeface="Meiryo UI" panose="020B0604030504040204" pitchFamily="50" charset="-128"/>
              </a:rPr>
              <a:t>t/</a:t>
            </a:r>
            <a:r>
              <a:rPr lang="ja-JP" altLang="en-US" sz="1400">
                <a:solidFill>
                  <a:schemeClr val="tx1"/>
                </a:solidFill>
                <a:latin typeface="Meiryo UI" panose="020B0604030504040204" pitchFamily="50" charset="-128"/>
                <a:ea typeface="Meiryo UI" panose="020B0604030504040204" pitchFamily="50" charset="-128"/>
              </a:rPr>
              <a:t>年</a:t>
            </a:r>
            <a:endParaRPr lang="en-US" altLang="ja-JP" sz="140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B</a:t>
            </a:r>
            <a:r>
              <a:rPr lang="ja-JP" altLang="en-US" sz="1400">
                <a:solidFill>
                  <a:schemeClr val="tx1"/>
                </a:solidFill>
                <a:latin typeface="Meiryo UI" panose="020B0604030504040204" pitchFamily="50" charset="-128"/>
                <a:ea typeface="Meiryo UI" panose="020B0604030504040204" pitchFamily="50" charset="-128"/>
              </a:rPr>
              <a:t>、●●</a:t>
            </a:r>
            <a:r>
              <a:rPr lang="en-US" altLang="ja-JP" sz="1400">
                <a:solidFill>
                  <a:schemeClr val="tx1"/>
                </a:solidFill>
                <a:latin typeface="Meiryo UI" panose="020B0604030504040204" pitchFamily="50" charset="-128"/>
                <a:ea typeface="Meiryo UI" panose="020B0604030504040204" pitchFamily="50" charset="-128"/>
              </a:rPr>
              <a:t>t/</a:t>
            </a:r>
            <a:r>
              <a:rPr lang="ja-JP" altLang="en-US" sz="1400">
                <a:solidFill>
                  <a:schemeClr val="tx1"/>
                </a:solidFill>
                <a:latin typeface="Meiryo UI" panose="020B0604030504040204" pitchFamily="50" charset="-128"/>
                <a:ea typeface="Meiryo UI" panose="020B0604030504040204" pitchFamily="50" charset="-128"/>
              </a:rPr>
              <a:t>年</a:t>
            </a:r>
            <a:endParaRPr lang="en-US" altLang="ja-JP" sz="1400">
              <a:solidFill>
                <a:schemeClr val="tx1"/>
              </a:solidFill>
              <a:latin typeface="Meiryo UI" panose="020B0604030504040204" pitchFamily="50" charset="-128"/>
              <a:ea typeface="Meiryo UI" panose="020B0604030504040204" pitchFamily="50" charset="-128"/>
            </a:endParaRPr>
          </a:p>
          <a:p>
            <a:pPr marL="323850" lvl="1">
              <a:buClr>
                <a:schemeClr val="tx2"/>
              </a:buClr>
              <a:buSzPct val="100000"/>
            </a:pPr>
            <a:endParaRPr lang="en-US" altLang="ja-JP" sz="1400">
              <a:solidFill>
                <a:schemeClr val="tx1"/>
              </a:solidFill>
              <a:latin typeface="Meiryo UI" panose="020B0604030504040204" pitchFamily="50" charset="-128"/>
              <a:ea typeface="Meiryo UI" panose="020B0604030504040204" pitchFamily="50" charset="-128"/>
            </a:endParaRPr>
          </a:p>
          <a:p>
            <a:pPr marL="0" lvl="1">
              <a:buClr>
                <a:schemeClr val="tx2"/>
              </a:buClr>
              <a:buSzPct val="100000"/>
            </a:pPr>
            <a:r>
              <a:rPr lang="ja-JP" altLang="en-US" sz="1400" b="1">
                <a:solidFill>
                  <a:schemeClr val="tx1"/>
                </a:solidFill>
                <a:latin typeface="Meiryo UI" panose="020B0604030504040204" pitchFamily="50" charset="-128"/>
                <a:ea typeface="Meiryo UI" panose="020B0604030504040204" pitchFamily="50" charset="-128"/>
              </a:rPr>
              <a:t>（</a:t>
            </a:r>
            <a:r>
              <a:rPr lang="en-US" altLang="ja-JP" sz="1400" b="1">
                <a:solidFill>
                  <a:schemeClr val="tx1"/>
                </a:solidFill>
                <a:latin typeface="Meiryo UI" panose="020B0604030504040204" pitchFamily="50" charset="-128"/>
                <a:ea typeface="Meiryo UI" panose="020B0604030504040204" pitchFamily="50" charset="-128"/>
              </a:rPr>
              <a:t>CO</a:t>
            </a:r>
            <a:r>
              <a:rPr lang="en-US" altLang="ja-JP" sz="1400" b="1" baseline="-25000">
                <a:solidFill>
                  <a:schemeClr val="tx1"/>
                </a:solidFill>
                <a:latin typeface="Meiryo UI" panose="020B0604030504040204" pitchFamily="50" charset="-128"/>
                <a:ea typeface="Meiryo UI" panose="020B0604030504040204" pitchFamily="50" charset="-128"/>
              </a:rPr>
              <a:t>2</a:t>
            </a:r>
            <a:r>
              <a:rPr lang="ja-JP" altLang="en-US" sz="1400" b="1">
                <a:solidFill>
                  <a:schemeClr val="tx1"/>
                </a:solidFill>
                <a:latin typeface="Meiryo UI" panose="020B0604030504040204" pitchFamily="50" charset="-128"/>
                <a:ea typeface="Meiryo UI" panose="020B0604030504040204" pitchFamily="50" charset="-128"/>
              </a:rPr>
              <a:t>削減率・量）</a:t>
            </a:r>
            <a:endParaRPr lang="en-US" altLang="ja-JP" sz="1400" b="1">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xxtCO</a:t>
            </a:r>
            <a:r>
              <a:rPr lang="en-US" altLang="ja-JP" sz="1400" baseline="-25000">
                <a:solidFill>
                  <a:schemeClr val="tx1"/>
                </a:solidFill>
                <a:latin typeface="Meiryo UI" panose="020B0604030504040204" pitchFamily="50" charset="-128"/>
                <a:ea typeface="Meiryo UI" panose="020B0604030504040204" pitchFamily="50" charset="-128"/>
              </a:rPr>
              <a:t>2</a:t>
            </a:r>
            <a:r>
              <a:rPr lang="en-US" altLang="ja-JP" sz="1400">
                <a:solidFill>
                  <a:schemeClr val="tx1"/>
                </a:solidFill>
                <a:latin typeface="Meiryo UI" panose="020B0604030504040204" pitchFamily="50" charset="-128"/>
                <a:ea typeface="Meiryo UI" panose="020B0604030504040204" pitchFamily="50" charset="-128"/>
              </a:rPr>
              <a:t>/</a:t>
            </a:r>
            <a:r>
              <a:rPr lang="ja-JP" altLang="en-US" sz="1400">
                <a:solidFill>
                  <a:schemeClr val="tx1"/>
                </a:solidFill>
                <a:latin typeface="Meiryo UI" panose="020B0604030504040204" pitchFamily="50" charset="-128"/>
                <a:ea typeface="Meiryo UI" panose="020B0604030504040204" pitchFamily="50" charset="-128"/>
              </a:rPr>
              <a:t>年削減</a:t>
            </a:r>
            <a:br>
              <a:rPr lang="en-US" altLang="ja-JP" sz="1400">
                <a:solidFill>
                  <a:schemeClr val="tx1"/>
                </a:solidFill>
                <a:latin typeface="Meiryo UI" panose="020B0604030504040204" pitchFamily="50" charset="-128"/>
                <a:ea typeface="Meiryo UI" panose="020B0604030504040204" pitchFamily="50" charset="-128"/>
              </a:rPr>
            </a:br>
            <a:r>
              <a:rPr lang="ja-JP" altLang="en-US" sz="1400">
                <a:solidFill>
                  <a:schemeClr val="tx1"/>
                </a:solidFill>
                <a:latin typeface="Meiryo UI" panose="020B0604030504040204" pitchFamily="50" charset="-128"/>
                <a:ea typeface="Meiryo UI" panose="020B0604030504040204" pitchFamily="50" charset="-128"/>
              </a:rPr>
              <a:t>（</a:t>
            </a:r>
            <a:r>
              <a:rPr lang="en-US" altLang="ja-JP" sz="1400">
                <a:solidFill>
                  <a:schemeClr val="tx1"/>
                </a:solidFill>
                <a:latin typeface="Meiryo UI" panose="020B0604030504040204" pitchFamily="50" charset="-128"/>
                <a:ea typeface="Meiryo UI" panose="020B0604030504040204" pitchFamily="50" charset="-128"/>
              </a:rPr>
              <a:t>xx</a:t>
            </a:r>
            <a:r>
              <a:rPr lang="ja-JP" altLang="en-US" sz="1400">
                <a:solidFill>
                  <a:schemeClr val="tx1"/>
                </a:solidFill>
                <a:latin typeface="Meiryo UI" panose="020B0604030504040204" pitchFamily="50" charset="-128"/>
                <a:ea typeface="Meiryo UI" panose="020B0604030504040204" pitchFamily="50" charset="-128"/>
              </a:rPr>
              <a:t>年度比</a:t>
            </a:r>
            <a:r>
              <a:rPr lang="en-US" altLang="ja-JP" sz="1400">
                <a:solidFill>
                  <a:schemeClr val="tx1"/>
                </a:solidFill>
                <a:latin typeface="Meiryo UI" panose="020B0604030504040204" pitchFamily="50" charset="-128"/>
                <a:ea typeface="Meiryo UI" panose="020B0604030504040204" pitchFamily="50" charset="-128"/>
              </a:rPr>
              <a:t>xx%</a:t>
            </a:r>
            <a:r>
              <a:rPr lang="ja-JP" altLang="en-US" sz="1400">
                <a:solidFill>
                  <a:schemeClr val="tx1"/>
                </a:solidFill>
                <a:latin typeface="Meiryo UI" panose="020B0604030504040204" pitchFamily="50" charset="-128"/>
                <a:ea typeface="Meiryo UI" panose="020B0604030504040204" pitchFamily="50" charset="-128"/>
              </a:rPr>
              <a:t>減）</a:t>
            </a:r>
            <a:endParaRPr lang="en-US" altLang="ja-JP" sz="1400">
              <a:solidFill>
                <a:schemeClr val="tx1"/>
              </a:solidFill>
              <a:latin typeface="Meiryo UI" panose="020B0604030504040204" pitchFamily="50" charset="-128"/>
              <a:ea typeface="Meiryo UI" panose="020B0604030504040204" pitchFamily="50" charset="-128"/>
            </a:endParaRPr>
          </a:p>
          <a:p>
            <a:pPr marL="323850" lvl="1">
              <a:buClr>
                <a:schemeClr val="tx2"/>
              </a:buClr>
              <a:buSzPct val="100000"/>
            </a:pPr>
            <a:endParaRPr lang="en-US" altLang="ja-JP" sz="1400">
              <a:solidFill>
                <a:schemeClr val="tx1"/>
              </a:solidFill>
              <a:latin typeface="Meiryo UI" panose="020B0604030504040204" pitchFamily="50" charset="-128"/>
              <a:ea typeface="Meiryo UI" panose="020B0604030504040204" pitchFamily="50" charset="-128"/>
            </a:endParaRPr>
          </a:p>
          <a:p>
            <a:r>
              <a:rPr lang="ja-JP" altLang="en-US" sz="1400" b="1">
                <a:solidFill>
                  <a:schemeClr val="tx1"/>
                </a:solidFill>
                <a:latin typeface="Meiryo UI" panose="020B0604030504040204" pitchFamily="50" charset="-128"/>
                <a:ea typeface="Meiryo UI" panose="020B0604030504040204" pitchFamily="50" charset="-128"/>
              </a:rPr>
              <a:t>（排出削減に向けた取組）</a:t>
            </a:r>
            <a:endParaRPr lang="en-US" altLang="ja-JP" sz="1400" b="1">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539750"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539750"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a:p>
            <a:pPr marL="539750"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p:txBody>
      </p:sp>
      <p:sp>
        <p:nvSpPr>
          <p:cNvPr id="4" name="Rectangle 43">
            <a:extLst>
              <a:ext uri="{FF2B5EF4-FFF2-40B4-BE49-F238E27FC236}">
                <a16:creationId xmlns:a16="http://schemas.microsoft.com/office/drawing/2014/main" id="{53F2F895-E970-2AC2-E6E9-B11F40FAA7DC}"/>
              </a:ext>
            </a:extLst>
          </p:cNvPr>
          <p:cNvSpPr/>
          <p:nvPr/>
        </p:nvSpPr>
        <p:spPr>
          <a:xfrm>
            <a:off x="6239438" y="1583848"/>
            <a:ext cx="5184000" cy="4377185"/>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t"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（導出過程）</a:t>
            </a:r>
            <a:endParaRPr lang="en-US" altLang="ja-JP" sz="1400" b="1" i="1">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err="1">
                <a:solidFill>
                  <a:schemeClr val="tx1"/>
                </a:solidFill>
                <a:latin typeface="Meiryo UI" panose="020B0604030504040204" pitchFamily="50" charset="-128"/>
                <a:ea typeface="Meiryo UI" panose="020B0604030504040204" pitchFamily="50" charset="-128"/>
              </a:rPr>
              <a:t>Xxx</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46038" lvl="1">
              <a:buClr>
                <a:schemeClr val="tx2"/>
              </a:buClr>
              <a:buSzPct val="100000"/>
            </a:pPr>
            <a:r>
              <a:rPr lang="ja-JP" altLang="en-US" sz="1400" b="1" i="1">
                <a:solidFill>
                  <a:schemeClr val="tx1"/>
                </a:solidFill>
                <a:latin typeface="Meiryo UI" panose="020B0604030504040204" pitchFamily="50" charset="-128"/>
                <a:ea typeface="Meiryo UI" panose="020B0604030504040204" pitchFamily="50" charset="-128"/>
              </a:rPr>
              <a:t>（出典）</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err="1">
                <a:solidFill>
                  <a:schemeClr val="tx1"/>
                </a:solidFill>
                <a:latin typeface="Meiryo UI" panose="020B0604030504040204" pitchFamily="50" charset="-128"/>
                <a:ea typeface="Meiryo UI" panose="020B0604030504040204" pitchFamily="50" charset="-128"/>
              </a:rPr>
              <a:t>Xxx</a:t>
            </a: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r>
              <a:rPr lang="en-US" altLang="ja-JP" sz="1400">
                <a:solidFill>
                  <a:schemeClr val="tx1"/>
                </a:solidFill>
                <a:latin typeface="Meiryo UI" panose="020B0604030504040204" pitchFamily="50" charset="-128"/>
                <a:ea typeface="Meiryo UI" panose="020B0604030504040204" pitchFamily="50" charset="-128"/>
              </a:rPr>
              <a:t>xxx</a:t>
            </a: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pPr marL="261938" lvl="1" indent="-215900">
              <a:buClr>
                <a:schemeClr val="tx2"/>
              </a:buClr>
              <a:buSzPct val="100000"/>
              <a:buFont typeface="Trebuchet MS" panose="020B0603020202020204" pitchFamily="34" charset="0"/>
              <a:buChar char="•"/>
            </a:pPr>
            <a:endParaRPr lang="en-US" altLang="ja-JP" sz="1400">
              <a:solidFill>
                <a:schemeClr val="tx1"/>
              </a:solidFill>
              <a:latin typeface="Meiryo UI" panose="020B0604030504040204" pitchFamily="50" charset="-128"/>
              <a:ea typeface="Meiryo UI" panose="020B0604030504040204" pitchFamily="50" charset="-128"/>
            </a:endParaRPr>
          </a:p>
          <a:p>
            <a:endParaRPr lang="en-US" altLang="ja-JP" sz="1400">
              <a:solidFill>
                <a:schemeClr val="tx1"/>
              </a:solidFill>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55211EF9-E065-BD92-157A-6430625008F3}"/>
              </a:ext>
            </a:extLst>
          </p:cNvPr>
          <p:cNvGrpSpPr/>
          <p:nvPr/>
        </p:nvGrpSpPr>
        <p:grpSpPr>
          <a:xfrm>
            <a:off x="765598" y="1204814"/>
            <a:ext cx="5184000" cy="288000"/>
            <a:chOff x="156000" y="1879963"/>
            <a:chExt cx="5760000" cy="288000"/>
          </a:xfrm>
        </p:grpSpPr>
        <p:sp>
          <p:nvSpPr>
            <p:cNvPr id="8" name="正方形/長方形 7">
              <a:extLst>
                <a:ext uri="{FF2B5EF4-FFF2-40B4-BE49-F238E27FC236}">
                  <a16:creationId xmlns:a16="http://schemas.microsoft.com/office/drawing/2014/main" id="{4F5EA1B1-EEF9-7498-549A-435EF5389456}"/>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機体軽量化・生産効率化による</a:t>
              </a:r>
              <a:r>
                <a:rPr kumimoji="1" lang="en-US" altLang="ja-JP" sz="1400" b="1">
                  <a:solidFill>
                    <a:schemeClr val="tx1"/>
                  </a:solidFill>
                  <a:latin typeface="Meiryo UI" panose="020B0604030504040204" pitchFamily="50" charset="-128"/>
                  <a:ea typeface="Meiryo UI" panose="020B0604030504040204" pitchFamily="50" charset="-128"/>
                </a:rPr>
                <a:t>CO</a:t>
              </a:r>
              <a:r>
                <a:rPr kumimoji="1" lang="en-US" altLang="ja-JP" sz="1400" b="1" baseline="-25000">
                  <a:solidFill>
                    <a:schemeClr val="tx1"/>
                  </a:solidFill>
                  <a:latin typeface="Meiryo UI" panose="020B0604030504040204" pitchFamily="50" charset="-128"/>
                  <a:ea typeface="Meiryo UI" panose="020B0604030504040204" pitchFamily="50" charset="-128"/>
                </a:rPr>
                <a:t>2</a:t>
              </a:r>
              <a:r>
                <a:rPr kumimoji="1" lang="ja-JP" altLang="en-US" sz="1400" b="1">
                  <a:solidFill>
                    <a:schemeClr val="tx1"/>
                  </a:solidFill>
                  <a:latin typeface="Meiryo UI" panose="020B0604030504040204" pitchFamily="50" charset="-128"/>
                  <a:ea typeface="Meiryo UI" panose="020B0604030504040204" pitchFamily="50" charset="-128"/>
                </a:rPr>
                <a:t>排出削減効果</a:t>
              </a:r>
            </a:p>
          </p:txBody>
        </p:sp>
        <p:cxnSp>
          <p:nvCxnSpPr>
            <p:cNvPr id="9" name="直線コネクタ 8">
              <a:extLst>
                <a:ext uri="{FF2B5EF4-FFF2-40B4-BE49-F238E27FC236}">
                  <a16:creationId xmlns:a16="http://schemas.microsoft.com/office/drawing/2014/main" id="{4C5FBECA-0D5D-B7E8-AAA3-A12122297A6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2C115DE4-2B71-9783-E223-B2A7699A0E61}"/>
              </a:ext>
            </a:extLst>
          </p:cNvPr>
          <p:cNvGrpSpPr/>
          <p:nvPr/>
        </p:nvGrpSpPr>
        <p:grpSpPr>
          <a:xfrm>
            <a:off x="6239438" y="1204814"/>
            <a:ext cx="5184000" cy="288000"/>
            <a:chOff x="156000" y="1879963"/>
            <a:chExt cx="5760000" cy="288000"/>
          </a:xfrm>
        </p:grpSpPr>
        <p:sp>
          <p:nvSpPr>
            <p:cNvPr id="11" name="正方形/長方形 10">
              <a:extLst>
                <a:ext uri="{FF2B5EF4-FFF2-40B4-BE49-F238E27FC236}">
                  <a16:creationId xmlns:a16="http://schemas.microsoft.com/office/drawing/2014/main" id="{2B733642-F0C2-B231-8EB7-22909FD7657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導出根拠</a:t>
              </a:r>
            </a:p>
          </p:txBody>
        </p:sp>
        <p:cxnSp>
          <p:nvCxnSpPr>
            <p:cNvPr id="12" name="直線コネクタ 11">
              <a:extLst>
                <a:ext uri="{FF2B5EF4-FFF2-40B4-BE49-F238E27FC236}">
                  <a16:creationId xmlns:a16="http://schemas.microsoft.com/office/drawing/2014/main" id="{ADA2FBCA-B4B8-B5B4-8291-85D008CB67E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4" name="TextBox 51">
            <a:extLst>
              <a:ext uri="{FF2B5EF4-FFF2-40B4-BE49-F238E27FC236}">
                <a16:creationId xmlns:a16="http://schemas.microsoft.com/office/drawing/2014/main" id="{3B0B5B6B-5A16-296E-C5E7-BA3F916085D5}"/>
              </a:ext>
            </a:extLst>
          </p:cNvPr>
          <p:cNvSpPr txBox="1"/>
          <p:nvPr/>
        </p:nvSpPr>
        <p:spPr>
          <a:xfrm>
            <a:off x="2843097" y="1665273"/>
            <a:ext cx="3252903" cy="3359109"/>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600">
                <a:solidFill>
                  <a:srgbClr val="2E3558"/>
                </a:solidFill>
                <a:latin typeface="+mn-ea"/>
              </a:rPr>
              <a:t>機体軽量化を目指した各主要構造体の設計・開発に資する技術や、機体の生産能率改善に資する技術が将来的に適用された場合に、</a:t>
            </a:r>
            <a:r>
              <a:rPr lang="en-US" altLang="ja-JP" sz="1600">
                <a:solidFill>
                  <a:srgbClr val="2E3558"/>
                </a:solidFill>
                <a:latin typeface="+mn-ea"/>
              </a:rPr>
              <a:t>CO2</a:t>
            </a:r>
            <a:r>
              <a:rPr lang="ja-JP" altLang="en-US" sz="1600">
                <a:solidFill>
                  <a:srgbClr val="2E3558"/>
                </a:solidFill>
                <a:latin typeface="+mn-ea"/>
              </a:rPr>
              <a:t>排出量の削減がどの程度見込まれるか記載ください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日本の</a:t>
            </a:r>
            <a:r>
              <a:rPr lang="en-US" altLang="ja-JP" sz="1400">
                <a:solidFill>
                  <a:srgbClr val="2E3558"/>
                </a:solidFill>
                <a:latin typeface="+mn-ea"/>
              </a:rPr>
              <a:t>NDC</a:t>
            </a:r>
            <a:r>
              <a:rPr lang="ja-JP" altLang="en-US" sz="1400">
                <a:solidFill>
                  <a:srgbClr val="2E3558"/>
                </a:solidFill>
                <a:latin typeface="+mn-ea"/>
              </a:rPr>
              <a:t>（</a:t>
            </a:r>
            <a:r>
              <a:rPr lang="en-US" altLang="ja-JP" sz="1400">
                <a:solidFill>
                  <a:srgbClr val="2E3558"/>
                </a:solidFill>
                <a:latin typeface="+mn-ea"/>
              </a:rPr>
              <a:t>CN</a:t>
            </a:r>
            <a:r>
              <a:rPr lang="ja-JP" altLang="en-US" sz="1400">
                <a:solidFill>
                  <a:srgbClr val="2E3558"/>
                </a:solidFill>
                <a:latin typeface="+mn-ea"/>
              </a:rPr>
              <a:t>実現に向けた国別の</a:t>
            </a:r>
            <a:r>
              <a:rPr lang="en-US" altLang="ja-JP" sz="1400">
                <a:solidFill>
                  <a:srgbClr val="2E3558"/>
                </a:solidFill>
                <a:latin typeface="+mn-ea"/>
              </a:rPr>
              <a:t>CO2</a:t>
            </a:r>
            <a:r>
              <a:rPr lang="ja-JP" altLang="en-US" sz="1400">
                <a:solidFill>
                  <a:srgbClr val="2E3558"/>
                </a:solidFill>
                <a:latin typeface="+mn-ea"/>
              </a:rPr>
              <a:t>排出量削減目標）にどれだけインパクトがあるか</a:t>
            </a:r>
            <a:endParaRPr lang="en-US" altLang="ja-JP" sz="14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国際線と国内線それぞれの排出量削減効果の見込み</a:t>
            </a:r>
          </a:p>
        </p:txBody>
      </p:sp>
      <p:sp>
        <p:nvSpPr>
          <p:cNvPr id="16" name="TextBox 51">
            <a:extLst>
              <a:ext uri="{FF2B5EF4-FFF2-40B4-BE49-F238E27FC236}">
                <a16:creationId xmlns:a16="http://schemas.microsoft.com/office/drawing/2014/main" id="{878A382A-7FE5-45C3-F19A-78F79FF78AAB}"/>
              </a:ext>
            </a:extLst>
          </p:cNvPr>
          <p:cNvSpPr txBox="1"/>
          <p:nvPr/>
        </p:nvSpPr>
        <p:spPr>
          <a:xfrm>
            <a:off x="8039302" y="4934857"/>
            <a:ext cx="3384136" cy="80998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排出原単位の出典・データソース等を記載ください</a:t>
            </a:r>
          </a:p>
        </p:txBody>
      </p:sp>
      <p:sp>
        <p:nvSpPr>
          <p:cNvPr id="3" name="TextBox 51">
            <a:extLst>
              <a:ext uri="{FF2B5EF4-FFF2-40B4-BE49-F238E27FC236}">
                <a16:creationId xmlns:a16="http://schemas.microsoft.com/office/drawing/2014/main" id="{E8BA34BB-DF65-4933-43C4-1D21D9326245}"/>
              </a:ext>
            </a:extLst>
          </p:cNvPr>
          <p:cNvSpPr txBox="1"/>
          <p:nvPr/>
        </p:nvSpPr>
        <p:spPr>
          <a:xfrm>
            <a:off x="8039301" y="1666473"/>
            <a:ext cx="3445805" cy="2094294"/>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r>
              <a:rPr lang="ja-JP" altLang="en-US" sz="1600">
                <a:solidFill>
                  <a:srgbClr val="2E3558"/>
                </a:solidFill>
                <a:latin typeface="+mn-ea"/>
              </a:rPr>
              <a:t>エネルギー消費量やそれに対する排出原単位（排出量を示す係数）を基に、排出削減量を導出した計算式を記載ください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また、上記算出において用いた評価手法とその評価手法を選択した理由も記載ください</a:t>
            </a:r>
          </a:p>
        </p:txBody>
      </p:sp>
    </p:spTree>
    <p:extLst>
      <p:ext uri="{BB962C8B-B14F-4D97-AF65-F5344CB8AC3E}">
        <p14:creationId xmlns:p14="http://schemas.microsoft.com/office/powerpoint/2010/main" val="14818470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774720" y="1827160"/>
            <a:ext cx="10598331"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Meiryo UI" panose="020B0604030504040204" pitchFamily="50" charset="-128"/>
                <a:ea typeface="Meiryo UI" panose="020B0604030504040204" pitchFamily="50" charset="-128"/>
              </a:rPr>
              <a:t>３．民間企業のみでは投資判断が真に困難な事業への適格性</a:t>
            </a:r>
            <a:endParaRPr kumimoji="1" lang="en-US" sz="54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4" name="吹き出し: 四角形 48">
            <a:extLst>
              <a:ext uri="{FF2B5EF4-FFF2-40B4-BE49-F238E27FC236}">
                <a16:creationId xmlns:a16="http://schemas.microsoft.com/office/drawing/2014/main" id="{6FD590BE-1B23-E679-BEA9-79B9AAC6357F}"/>
              </a:ext>
            </a:extLst>
          </p:cNvPr>
          <p:cNvSpPr/>
          <p:nvPr/>
        </p:nvSpPr>
        <p:spPr>
          <a:xfrm flipH="1">
            <a:off x="8584263" y="172646"/>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35962242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think-cell data - do not delete" hidden="1">
            <a:extLst>
              <a:ext uri="{FF2B5EF4-FFF2-40B4-BE49-F238E27FC236}">
                <a16:creationId xmlns:a16="http://schemas.microsoft.com/office/drawing/2014/main" id="{5CB71D63-05B6-6B29-E8F6-CF51F00B2420}"/>
              </a:ext>
            </a:extLst>
          </p:cNvPr>
          <p:cNvGraphicFramePr>
            <a:graphicFrameLocks noChangeAspect="1"/>
          </p:cNvGraphicFramePr>
          <p:nvPr>
            <p:custDataLst>
              <p:tags r:id="rId1"/>
            </p:custDataLst>
            <p:extLst>
              <p:ext uri="{D42A27DB-BD31-4B8C-83A1-F6EECF244321}">
                <p14:modId xmlns:p14="http://schemas.microsoft.com/office/powerpoint/2010/main" val="37762019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3" imgH="353" progId="TCLayout.ActiveDocument.1">
                  <p:embed/>
                </p:oleObj>
              </mc:Choice>
              <mc:Fallback>
                <p:oleObj name="think-cellスライド" r:id="rId4" imgW="353" imgH="353" progId="TCLayout.ActiveDocument.1">
                  <p:embed/>
                  <p:pic>
                    <p:nvPicPr>
                      <p:cNvPr id="54" name="think-cell data - do not delete" hidden="1">
                        <a:extLst>
                          <a:ext uri="{FF2B5EF4-FFF2-40B4-BE49-F238E27FC236}">
                            <a16:creationId xmlns:a16="http://schemas.microsoft.com/office/drawing/2014/main" id="{5CB71D63-05B6-6B29-E8F6-CF51F00B242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pSp>
        <p:nvGrpSpPr>
          <p:cNvPr id="53" name="グループ化 52">
            <a:extLst>
              <a:ext uri="{FF2B5EF4-FFF2-40B4-BE49-F238E27FC236}">
                <a16:creationId xmlns:a16="http://schemas.microsoft.com/office/drawing/2014/main" id="{7D8F6610-8BDC-0983-FC20-FF864B2926A2}"/>
              </a:ext>
            </a:extLst>
          </p:cNvPr>
          <p:cNvGrpSpPr/>
          <p:nvPr/>
        </p:nvGrpSpPr>
        <p:grpSpPr>
          <a:xfrm>
            <a:off x="765598" y="1894564"/>
            <a:ext cx="10660255" cy="2936556"/>
            <a:chOff x="765598" y="1894564"/>
            <a:chExt cx="10660255" cy="3325084"/>
          </a:xfrm>
        </p:grpSpPr>
        <p:sp>
          <p:nvSpPr>
            <p:cNvPr id="8" name="TextBox 39">
              <a:extLst>
                <a:ext uri="{FF2B5EF4-FFF2-40B4-BE49-F238E27FC236}">
                  <a16:creationId xmlns:a16="http://schemas.microsoft.com/office/drawing/2014/main" id="{53A6AB8E-4744-5005-C9A5-04D2E0DB34B2}"/>
                </a:ext>
              </a:extLst>
            </p:cNvPr>
            <p:cNvSpPr txBox="1"/>
            <p:nvPr/>
          </p:nvSpPr>
          <p:spPr>
            <a:xfrm>
              <a:off x="765598" y="1894564"/>
              <a:ext cx="1279835" cy="1044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IRR</a:t>
              </a:r>
            </a:p>
            <a:p>
              <a:pPr>
                <a:tabLst>
                  <a:tab pos="177800" algn="l"/>
                </a:tabLst>
              </a:pPr>
              <a:r>
                <a:rPr kumimoji="1" lang="en-US" altLang="ja-JP" sz="1050">
                  <a:solidFill>
                    <a:schemeClr val="tx1"/>
                  </a:solidFill>
                  <a:latin typeface="Meiryo UI" panose="020B0604030504040204" pitchFamily="50" charset="-128"/>
                  <a:ea typeface="Meiryo UI" panose="020B0604030504040204" pitchFamily="50" charset="-128"/>
                </a:rPr>
                <a:t>※	Equity IRR</a:t>
              </a:r>
              <a:r>
                <a:rPr kumimoji="1" lang="ja-JP" altLang="en-US" sz="1050">
                  <a:solidFill>
                    <a:schemeClr val="tx1"/>
                  </a:solidFill>
                  <a:latin typeface="Meiryo UI" panose="020B0604030504040204" pitchFamily="50" charset="-128"/>
                  <a:ea typeface="Meiryo UI" panose="020B0604030504040204" pitchFamily="50" charset="-128"/>
                </a:rPr>
                <a:t>、</a:t>
              </a:r>
              <a:r>
                <a:rPr kumimoji="1" lang="en-US" altLang="ja-JP" sz="1050">
                  <a:solidFill>
                    <a:schemeClr val="tx1"/>
                  </a:solidFill>
                  <a:latin typeface="Meiryo UI" panose="020B0604030504040204" pitchFamily="50" charset="-128"/>
                  <a:ea typeface="Meiryo UI" panose="020B0604030504040204" pitchFamily="50" charset="-128"/>
                </a:rPr>
                <a:t>	Project IRR</a:t>
              </a:r>
              <a:r>
                <a:rPr kumimoji="1" lang="ja-JP" altLang="en-US" sz="1050">
                  <a:solidFill>
                    <a:schemeClr val="tx1"/>
                  </a:solidFill>
                  <a:latin typeface="Meiryo UI" panose="020B0604030504040204" pitchFamily="50" charset="-128"/>
                  <a:ea typeface="Meiryo UI" panose="020B0604030504040204" pitchFamily="50" charset="-128"/>
                </a:rPr>
                <a:t>の</a:t>
              </a:r>
              <a:br>
                <a:rPr kumimoji="1" lang="en-US" altLang="ja-JP" sz="1050">
                  <a:solidFill>
                    <a:schemeClr val="tx1"/>
                  </a:solidFill>
                  <a:latin typeface="Meiryo UI" panose="020B0604030504040204" pitchFamily="50" charset="-128"/>
                  <a:ea typeface="Meiryo UI" panose="020B0604030504040204" pitchFamily="50" charset="-128"/>
                </a:rPr>
              </a:br>
              <a:r>
                <a:rPr kumimoji="1" lang="en-US" altLang="ja-JP" sz="1050">
                  <a:solidFill>
                    <a:schemeClr val="tx1"/>
                  </a:solidFill>
                  <a:latin typeface="Meiryo UI" panose="020B0604030504040204" pitchFamily="50" charset="-128"/>
                  <a:ea typeface="Meiryo UI" panose="020B0604030504040204" pitchFamily="50" charset="-128"/>
                </a:rPr>
                <a:t>	</a:t>
              </a:r>
              <a:r>
                <a:rPr kumimoji="1" lang="ja-JP" altLang="en-US" sz="1050">
                  <a:solidFill>
                    <a:schemeClr val="tx1"/>
                  </a:solidFill>
                  <a:latin typeface="Meiryo UI" panose="020B0604030504040204" pitchFamily="50" charset="-128"/>
                  <a:ea typeface="Meiryo UI" panose="020B0604030504040204" pitchFamily="50" charset="-128"/>
                </a:rPr>
                <a:t>いずれに該当す</a:t>
              </a:r>
              <a:r>
                <a:rPr kumimoji="1" lang="en-US" altLang="ja-JP" sz="1050">
                  <a:solidFill>
                    <a:schemeClr val="tx1"/>
                  </a:solidFill>
                  <a:latin typeface="Meiryo UI" panose="020B0604030504040204" pitchFamily="50" charset="-128"/>
                  <a:ea typeface="Meiryo UI" panose="020B0604030504040204" pitchFamily="50" charset="-128"/>
                </a:rPr>
                <a:t>	</a:t>
              </a:r>
              <a:r>
                <a:rPr kumimoji="1" lang="ja-JP" altLang="en-US" sz="1050">
                  <a:solidFill>
                    <a:schemeClr val="tx1"/>
                  </a:solidFill>
                  <a:latin typeface="Meiryo UI" panose="020B0604030504040204" pitchFamily="50" charset="-128"/>
                  <a:ea typeface="Meiryo UI" panose="020B0604030504040204" pitchFamily="50" charset="-128"/>
                </a:rPr>
                <a:t>るか明記すること</a:t>
              </a:r>
              <a:endParaRPr kumimoji="1" lang="en-US" sz="1050">
                <a:solidFill>
                  <a:schemeClr val="tx1"/>
                </a:solidFill>
                <a:latin typeface="Meiryo UI" panose="020B0604030504040204" pitchFamily="50" charset="-128"/>
                <a:ea typeface="Meiryo UI" panose="020B0604030504040204" pitchFamily="50" charset="-128"/>
              </a:endParaRPr>
            </a:p>
          </p:txBody>
        </p:sp>
        <p:sp>
          <p:nvSpPr>
            <p:cNvPr id="12" name="TextBox 40">
              <a:extLst>
                <a:ext uri="{FF2B5EF4-FFF2-40B4-BE49-F238E27FC236}">
                  <a16:creationId xmlns:a16="http://schemas.microsoft.com/office/drawing/2014/main" id="{D5E4CAE6-1F7E-ECE6-BB86-2B6A803A66A6}"/>
                </a:ext>
              </a:extLst>
            </p:cNvPr>
            <p:cNvSpPr txBox="1"/>
            <p:nvPr/>
          </p:nvSpPr>
          <p:spPr>
            <a:xfrm>
              <a:off x="765598" y="3038259"/>
              <a:ext cx="1279835" cy="1044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ja-JP" altLang="en-US" sz="1400">
                  <a:solidFill>
                    <a:schemeClr val="tx1"/>
                  </a:solidFill>
                  <a:latin typeface="Meiryo UI" panose="020B0604030504040204" pitchFamily="50" charset="-128"/>
                  <a:ea typeface="Meiryo UI" panose="020B0604030504040204" pitchFamily="50" charset="-128"/>
                </a:rPr>
                <a:t>投資回収期間</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16" name="TextBox 39">
              <a:extLst>
                <a:ext uri="{FF2B5EF4-FFF2-40B4-BE49-F238E27FC236}">
                  <a16:creationId xmlns:a16="http://schemas.microsoft.com/office/drawing/2014/main" id="{4E69EAF5-CFA0-1C47-C2EA-A50AD868B5C5}"/>
                </a:ext>
              </a:extLst>
            </p:cNvPr>
            <p:cNvSpPr txBox="1"/>
            <p:nvPr/>
          </p:nvSpPr>
          <p:spPr>
            <a:xfrm>
              <a:off x="2193419" y="1894564"/>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17" name="TextBox 40">
              <a:extLst>
                <a:ext uri="{FF2B5EF4-FFF2-40B4-BE49-F238E27FC236}">
                  <a16:creationId xmlns:a16="http://schemas.microsoft.com/office/drawing/2014/main" id="{463DCCC9-0BE3-4849-8F9B-A7ECE32F5EAC}"/>
                </a:ext>
              </a:extLst>
            </p:cNvPr>
            <p:cNvSpPr txBox="1"/>
            <p:nvPr/>
          </p:nvSpPr>
          <p:spPr>
            <a:xfrm>
              <a:off x="2193419"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24" name="TextBox 39">
              <a:extLst>
                <a:ext uri="{FF2B5EF4-FFF2-40B4-BE49-F238E27FC236}">
                  <a16:creationId xmlns:a16="http://schemas.microsoft.com/office/drawing/2014/main" id="{BACE2BB9-06B6-4364-F157-DBE7F39F368E}"/>
                </a:ext>
              </a:extLst>
            </p:cNvPr>
            <p:cNvSpPr txBox="1"/>
            <p:nvPr/>
          </p:nvSpPr>
          <p:spPr>
            <a:xfrm>
              <a:off x="3578897" y="1894564"/>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25" name="TextBox 40">
              <a:extLst>
                <a:ext uri="{FF2B5EF4-FFF2-40B4-BE49-F238E27FC236}">
                  <a16:creationId xmlns:a16="http://schemas.microsoft.com/office/drawing/2014/main" id="{5CA606AE-A7B0-D4CD-6AA3-FC1EDE32E013}"/>
                </a:ext>
              </a:extLst>
            </p:cNvPr>
            <p:cNvSpPr txBox="1"/>
            <p:nvPr/>
          </p:nvSpPr>
          <p:spPr>
            <a:xfrm>
              <a:off x="3578897"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29" name="TextBox 39">
              <a:extLst>
                <a:ext uri="{FF2B5EF4-FFF2-40B4-BE49-F238E27FC236}">
                  <a16:creationId xmlns:a16="http://schemas.microsoft.com/office/drawing/2014/main" id="{617F5AE3-1EB6-7CF8-5CD4-71E0605AAB96}"/>
                </a:ext>
              </a:extLst>
            </p:cNvPr>
            <p:cNvSpPr txBox="1"/>
            <p:nvPr/>
          </p:nvSpPr>
          <p:spPr>
            <a:xfrm>
              <a:off x="4964374" y="1898662"/>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30" name="TextBox 40">
              <a:extLst>
                <a:ext uri="{FF2B5EF4-FFF2-40B4-BE49-F238E27FC236}">
                  <a16:creationId xmlns:a16="http://schemas.microsoft.com/office/drawing/2014/main" id="{F811B640-2A69-B230-DC9D-1CC41E59AC0E}"/>
                </a:ext>
              </a:extLst>
            </p:cNvPr>
            <p:cNvSpPr txBox="1"/>
            <p:nvPr/>
          </p:nvSpPr>
          <p:spPr>
            <a:xfrm>
              <a:off x="4964375" y="3038259"/>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36" name="TextBox 39">
              <a:extLst>
                <a:ext uri="{FF2B5EF4-FFF2-40B4-BE49-F238E27FC236}">
                  <a16:creationId xmlns:a16="http://schemas.microsoft.com/office/drawing/2014/main" id="{61D88752-68A7-D0DD-077E-83AFF48E7C33}"/>
                </a:ext>
              </a:extLst>
            </p:cNvPr>
            <p:cNvSpPr txBox="1"/>
            <p:nvPr/>
          </p:nvSpPr>
          <p:spPr>
            <a:xfrm>
              <a:off x="6349853" y="1894564"/>
              <a:ext cx="5076000"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indent="-177800">
                <a:buFont typeface="Arial" panose="020B0604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37" name="TextBox 40">
              <a:extLst>
                <a:ext uri="{FF2B5EF4-FFF2-40B4-BE49-F238E27FC236}">
                  <a16:creationId xmlns:a16="http://schemas.microsoft.com/office/drawing/2014/main" id="{DEFBEA9D-F973-A617-A537-6B1854320136}"/>
                </a:ext>
              </a:extLst>
            </p:cNvPr>
            <p:cNvSpPr txBox="1"/>
            <p:nvPr/>
          </p:nvSpPr>
          <p:spPr>
            <a:xfrm>
              <a:off x="6349853" y="3038259"/>
              <a:ext cx="5076000"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indent="-177800">
                <a:buFont typeface="Arial" panose="020B0604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42" name="TextBox 40">
              <a:extLst>
                <a:ext uri="{FF2B5EF4-FFF2-40B4-BE49-F238E27FC236}">
                  <a16:creationId xmlns:a16="http://schemas.microsoft.com/office/drawing/2014/main" id="{A73617A8-6A93-9005-875A-6D540D53D210}"/>
                </a:ext>
              </a:extLst>
            </p:cNvPr>
            <p:cNvSpPr txBox="1"/>
            <p:nvPr/>
          </p:nvSpPr>
          <p:spPr>
            <a:xfrm>
              <a:off x="765598" y="4175648"/>
              <a:ext cx="1279835" cy="1044000"/>
            </a:xfrm>
            <a:prstGeom prst="rect">
              <a:avLst/>
            </a:prstGeom>
            <a:solidFill>
              <a:schemeClr val="bg1">
                <a:lumMod val="8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ja-JP" altLang="en-US" sz="1400">
                  <a:solidFill>
                    <a:schemeClr val="tx1"/>
                  </a:solidFill>
                  <a:latin typeface="Meiryo UI" panose="020B0604030504040204" pitchFamily="50" charset="-128"/>
                  <a:ea typeface="Meiryo UI" panose="020B0604030504040204" pitchFamily="50" charset="-128"/>
                </a:rPr>
                <a:t>投資回収期間</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43" name="TextBox 40">
              <a:extLst>
                <a:ext uri="{FF2B5EF4-FFF2-40B4-BE49-F238E27FC236}">
                  <a16:creationId xmlns:a16="http://schemas.microsoft.com/office/drawing/2014/main" id="{71D99FBD-B11D-AA62-57CB-54AA12F275FF}"/>
                </a:ext>
              </a:extLst>
            </p:cNvPr>
            <p:cNvSpPr txBox="1"/>
            <p:nvPr/>
          </p:nvSpPr>
          <p:spPr>
            <a:xfrm>
              <a:off x="2193419" y="4175648"/>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50" name="TextBox 40">
              <a:extLst>
                <a:ext uri="{FF2B5EF4-FFF2-40B4-BE49-F238E27FC236}">
                  <a16:creationId xmlns:a16="http://schemas.microsoft.com/office/drawing/2014/main" id="{9BEF8DD5-885A-2D7D-F14A-86EE94D2BB7E}"/>
                </a:ext>
              </a:extLst>
            </p:cNvPr>
            <p:cNvSpPr txBox="1"/>
            <p:nvPr/>
          </p:nvSpPr>
          <p:spPr>
            <a:xfrm>
              <a:off x="3578897" y="4175648"/>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51" name="TextBox 40">
              <a:extLst>
                <a:ext uri="{FF2B5EF4-FFF2-40B4-BE49-F238E27FC236}">
                  <a16:creationId xmlns:a16="http://schemas.microsoft.com/office/drawing/2014/main" id="{2FF990CE-A119-72AE-97A2-21D97B387736}"/>
                </a:ext>
              </a:extLst>
            </p:cNvPr>
            <p:cNvSpPr txBox="1"/>
            <p:nvPr/>
          </p:nvSpPr>
          <p:spPr>
            <a:xfrm>
              <a:off x="4964375" y="4175648"/>
              <a:ext cx="1279835"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sp>
          <p:nvSpPr>
            <p:cNvPr id="52" name="TextBox 40">
              <a:extLst>
                <a:ext uri="{FF2B5EF4-FFF2-40B4-BE49-F238E27FC236}">
                  <a16:creationId xmlns:a16="http://schemas.microsoft.com/office/drawing/2014/main" id="{D784F567-1907-0CB6-55C7-78D058ACD0B8}"/>
                </a:ext>
              </a:extLst>
            </p:cNvPr>
            <p:cNvSpPr txBox="1"/>
            <p:nvPr/>
          </p:nvSpPr>
          <p:spPr>
            <a:xfrm>
              <a:off x="6349853" y="4175648"/>
              <a:ext cx="5076000" cy="1044000"/>
            </a:xfrm>
            <a:prstGeom prst="rect">
              <a:avLst/>
            </a:prstGeom>
            <a:solidFill>
              <a:schemeClr val="bg1">
                <a:lumMod val="95000"/>
              </a:schemeClr>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t" anchorCtr="0" forceAA="0" compatLnSpc="1">
              <a:prstTxWarp prst="textNoShape">
                <a:avLst/>
              </a:prstTxWarp>
              <a:noAutofit/>
            </a:bodyPr>
            <a:lstStyle/>
            <a:p>
              <a:pPr marL="177800" indent="-177800">
                <a:buFont typeface="Arial" panose="020B0604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a:t>
              </a:r>
              <a:endParaRPr kumimoji="1" lang="en-US" sz="1400">
                <a:solidFill>
                  <a:schemeClr val="tx1"/>
                </a:solidFill>
                <a:latin typeface="Meiryo UI" panose="020B0604030504040204" pitchFamily="50" charset="-128"/>
                <a:ea typeface="Meiryo UI" panose="020B0604030504040204" pitchFamily="50" charset="-128"/>
              </a:endParaRPr>
            </a:p>
          </p:txBody>
        </p:sp>
      </p:grpSp>
      <p:cxnSp>
        <p:nvCxnSpPr>
          <p:cNvPr id="3" name="Straight Connector 22">
            <a:extLst>
              <a:ext uri="{FF2B5EF4-FFF2-40B4-BE49-F238E27FC236}">
                <a16:creationId xmlns:a16="http://schemas.microsoft.com/office/drawing/2014/main" id="{BBC3EA99-7C85-BB5F-F52E-0A85A34CE4DE}"/>
              </a:ext>
            </a:extLst>
          </p:cNvPr>
          <p:cNvCxnSpPr>
            <a:cxnSpLocks/>
          </p:cNvCxnSpPr>
          <p:nvPr/>
        </p:nvCxnSpPr>
        <p:spPr>
          <a:xfrm>
            <a:off x="765599"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 name="TextBox 34">
            <a:extLst>
              <a:ext uri="{FF2B5EF4-FFF2-40B4-BE49-F238E27FC236}">
                <a16:creationId xmlns:a16="http://schemas.microsoft.com/office/drawing/2014/main" id="{49B661E2-6A69-7566-6A43-D4F8CF92D1D4}"/>
              </a:ext>
            </a:extLst>
          </p:cNvPr>
          <p:cNvSpPr txBox="1"/>
          <p:nvPr/>
        </p:nvSpPr>
        <p:spPr>
          <a:xfrm>
            <a:off x="765598"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基準</a:t>
            </a:r>
            <a:endParaRPr kumimoji="1" lang="en-US" sz="1200" b="1">
              <a:solidFill>
                <a:schemeClr val="tx1"/>
              </a:solidFill>
              <a:latin typeface="Meiryo UI" panose="020B0604030504040204" pitchFamily="50" charset="-128"/>
              <a:ea typeface="Meiryo UI" panose="020B0604030504040204" pitchFamily="50" charset="-128"/>
            </a:endParaRPr>
          </a:p>
        </p:txBody>
      </p:sp>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３．民間企業のみでは投資判断が真に困難な事業への適格性／</a:t>
            </a:r>
            <a:r>
              <a:rPr kumimoji="1" lang="ja-JP" altLang="en-US" sz="2000"/>
              <a:t>（</a:t>
            </a:r>
            <a:r>
              <a:rPr kumimoji="1" lang="en-US" altLang="ja-JP" sz="2000"/>
              <a:t>1</a:t>
            </a:r>
            <a:r>
              <a:rPr kumimoji="1" lang="ja-JP" altLang="en-US" sz="2000"/>
              <a:t>）経済的基準</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補助を前提としない場合は</a:t>
            </a:r>
            <a:r>
              <a:rPr kumimoji="1" lang="en-US" altLang="ja-JP">
                <a:solidFill>
                  <a:schemeClr val="tx1"/>
                </a:solidFill>
              </a:rPr>
              <a:t>xx</a:t>
            </a:r>
            <a:r>
              <a:rPr kumimoji="1" lang="ja-JP" altLang="en-US">
                <a:solidFill>
                  <a:schemeClr val="tx1"/>
                </a:solidFill>
              </a:rPr>
              <a:t>であったが、補助対象となることで</a:t>
            </a:r>
            <a:r>
              <a:rPr kumimoji="1" lang="en-US" altLang="ja-JP">
                <a:solidFill>
                  <a:schemeClr val="tx1"/>
                </a:solidFill>
              </a:rPr>
              <a:t>xx</a:t>
            </a:r>
            <a:r>
              <a:rPr kumimoji="1" lang="ja-JP" altLang="en-US">
                <a:solidFill>
                  <a:schemeClr val="tx1"/>
                </a:solidFill>
              </a:rPr>
              <a:t>となる見込み</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F3F17CBE-0B58-6E89-706C-E4C1F4A27E38}"/>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cxnSp>
        <p:nvCxnSpPr>
          <p:cNvPr id="14" name="Straight Connector 22">
            <a:extLst>
              <a:ext uri="{FF2B5EF4-FFF2-40B4-BE49-F238E27FC236}">
                <a16:creationId xmlns:a16="http://schemas.microsoft.com/office/drawing/2014/main" id="{CA40F6C2-2C0E-5583-53DE-4539681073A6}"/>
              </a:ext>
            </a:extLst>
          </p:cNvPr>
          <p:cNvCxnSpPr>
            <a:cxnSpLocks/>
          </p:cNvCxnSpPr>
          <p:nvPr/>
        </p:nvCxnSpPr>
        <p:spPr>
          <a:xfrm>
            <a:off x="2193419"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5" name="TextBox 34">
            <a:extLst>
              <a:ext uri="{FF2B5EF4-FFF2-40B4-BE49-F238E27FC236}">
                <a16:creationId xmlns:a16="http://schemas.microsoft.com/office/drawing/2014/main" id="{D24EFBCA-7A77-6324-EC29-5A0D032E476F}"/>
              </a:ext>
            </a:extLst>
          </p:cNvPr>
          <p:cNvSpPr txBox="1"/>
          <p:nvPr/>
        </p:nvSpPr>
        <p:spPr>
          <a:xfrm>
            <a:off x="2193419"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補助がない場合</a:t>
            </a:r>
            <a:endParaRPr kumimoji="1" lang="zh-TW" altLang="en-US" sz="1200" b="1">
              <a:solidFill>
                <a:schemeClr val="tx1"/>
              </a:solidFill>
              <a:latin typeface="Meiryo UI" panose="020B0604030504040204" pitchFamily="50" charset="-128"/>
              <a:ea typeface="Meiryo UI" panose="020B0604030504040204" pitchFamily="50" charset="-128"/>
            </a:endParaRPr>
          </a:p>
        </p:txBody>
      </p:sp>
      <p:cxnSp>
        <p:nvCxnSpPr>
          <p:cNvPr id="22" name="Straight Connector 22">
            <a:extLst>
              <a:ext uri="{FF2B5EF4-FFF2-40B4-BE49-F238E27FC236}">
                <a16:creationId xmlns:a16="http://schemas.microsoft.com/office/drawing/2014/main" id="{B45667A8-95E8-3636-DCD4-BC1AC5347DB0}"/>
              </a:ext>
            </a:extLst>
          </p:cNvPr>
          <p:cNvCxnSpPr>
            <a:cxnSpLocks/>
          </p:cNvCxnSpPr>
          <p:nvPr/>
        </p:nvCxnSpPr>
        <p:spPr>
          <a:xfrm>
            <a:off x="3578897"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3" name="TextBox 34">
            <a:extLst>
              <a:ext uri="{FF2B5EF4-FFF2-40B4-BE49-F238E27FC236}">
                <a16:creationId xmlns:a16="http://schemas.microsoft.com/office/drawing/2014/main" id="{B0404232-819A-E4A3-4D0D-6F90F0F7585D}"/>
              </a:ext>
            </a:extLst>
          </p:cNvPr>
          <p:cNvSpPr txBox="1"/>
          <p:nvPr/>
        </p:nvSpPr>
        <p:spPr>
          <a:xfrm>
            <a:off x="3578897"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補助がある場合</a:t>
            </a:r>
            <a:endParaRPr kumimoji="1" lang="zh-TW" altLang="en-US" sz="1200" b="1">
              <a:solidFill>
                <a:schemeClr val="tx1"/>
              </a:solidFill>
              <a:latin typeface="Meiryo UI" panose="020B0604030504040204" pitchFamily="50" charset="-128"/>
              <a:ea typeface="Meiryo UI" panose="020B0604030504040204" pitchFamily="50" charset="-128"/>
            </a:endParaRPr>
          </a:p>
        </p:txBody>
      </p:sp>
      <p:cxnSp>
        <p:nvCxnSpPr>
          <p:cNvPr id="27" name="Straight Connector 22">
            <a:extLst>
              <a:ext uri="{FF2B5EF4-FFF2-40B4-BE49-F238E27FC236}">
                <a16:creationId xmlns:a16="http://schemas.microsoft.com/office/drawing/2014/main" id="{7FD102AB-D069-68F1-0FB6-FE1881BE0184}"/>
              </a:ext>
            </a:extLst>
          </p:cNvPr>
          <p:cNvCxnSpPr>
            <a:cxnSpLocks/>
          </p:cNvCxnSpPr>
          <p:nvPr/>
        </p:nvCxnSpPr>
        <p:spPr>
          <a:xfrm>
            <a:off x="4964375" y="1833495"/>
            <a:ext cx="1279835"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8" name="TextBox 34">
            <a:extLst>
              <a:ext uri="{FF2B5EF4-FFF2-40B4-BE49-F238E27FC236}">
                <a16:creationId xmlns:a16="http://schemas.microsoft.com/office/drawing/2014/main" id="{BBB90D36-10CB-D03B-7CC5-08C914D441E1}"/>
              </a:ext>
            </a:extLst>
          </p:cNvPr>
          <p:cNvSpPr txBox="1"/>
          <p:nvPr/>
        </p:nvSpPr>
        <p:spPr>
          <a:xfrm>
            <a:off x="4964375" y="1578059"/>
            <a:ext cx="1279835"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自社の基準値</a:t>
            </a:r>
            <a:endParaRPr kumimoji="1" lang="zh-TW" altLang="en-US" sz="1200" b="1">
              <a:solidFill>
                <a:schemeClr val="tx1"/>
              </a:solidFill>
              <a:latin typeface="Meiryo UI" panose="020B0604030504040204" pitchFamily="50" charset="-128"/>
              <a:ea typeface="Meiryo UI" panose="020B0604030504040204" pitchFamily="50" charset="-128"/>
            </a:endParaRPr>
          </a:p>
        </p:txBody>
      </p:sp>
      <p:cxnSp>
        <p:nvCxnSpPr>
          <p:cNvPr id="34" name="Straight Connector 22">
            <a:extLst>
              <a:ext uri="{FF2B5EF4-FFF2-40B4-BE49-F238E27FC236}">
                <a16:creationId xmlns:a16="http://schemas.microsoft.com/office/drawing/2014/main" id="{AE9FBFA3-B87D-2B33-D372-6A858D93D2B2}"/>
              </a:ext>
            </a:extLst>
          </p:cNvPr>
          <p:cNvCxnSpPr>
            <a:cxnSpLocks/>
          </p:cNvCxnSpPr>
          <p:nvPr/>
        </p:nvCxnSpPr>
        <p:spPr>
          <a:xfrm>
            <a:off x="6349853" y="1833495"/>
            <a:ext cx="5068749"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F783D534-D2F6-4E0C-0C16-74CE0C2AC8A8}"/>
              </a:ext>
            </a:extLst>
          </p:cNvPr>
          <p:cNvSpPr txBox="1"/>
          <p:nvPr/>
        </p:nvSpPr>
        <p:spPr>
          <a:xfrm>
            <a:off x="6349853" y="1578059"/>
            <a:ext cx="5068749" cy="252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720" rIns="0" bIns="45720" numCol="1" spcCol="0" rtlCol="0" fromWordArt="0" anchor="b" anchorCtr="0" forceAA="0" compatLnSpc="1">
            <a:prstTxWarp prst="textNoShape">
              <a:avLst/>
            </a:prstTxWarp>
            <a:noAutofit/>
          </a:bodyPr>
          <a:lstStyle/>
          <a:p>
            <a:r>
              <a:rPr kumimoji="1" lang="ja-JP" altLang="en-US" sz="1200" b="1">
                <a:solidFill>
                  <a:schemeClr val="tx1"/>
                </a:solidFill>
                <a:latin typeface="Meiryo UI" panose="020B0604030504040204" pitchFamily="50" charset="-128"/>
                <a:ea typeface="Meiryo UI" panose="020B0604030504040204" pitchFamily="50" charset="-128"/>
              </a:rPr>
              <a:t>導出過程（計算式により、定量的に記載すること）</a:t>
            </a:r>
            <a:endParaRPr kumimoji="1" lang="zh-TW" altLang="en-US" sz="1200" b="1">
              <a:solidFill>
                <a:schemeClr val="tx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E4B881E6-EBEE-039A-1363-7227A4CBA30F}"/>
              </a:ext>
            </a:extLst>
          </p:cNvPr>
          <p:cNvSpPr/>
          <p:nvPr/>
        </p:nvSpPr>
        <p:spPr>
          <a:xfrm>
            <a:off x="6436486" y="3986851"/>
            <a:ext cx="4716000" cy="2700000"/>
          </a:xfrm>
          <a:prstGeom prst="rect">
            <a:avLst/>
          </a:prstGeom>
          <a:solidFill>
            <a:schemeClr val="bg1"/>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審査基</a:t>
            </a:r>
            <a:r>
              <a:rPr kumimoji="1" lang="ja-JP" altLang="en-US" sz="1400" strike="sngStrike">
                <a:solidFill>
                  <a:schemeClr val="tx1"/>
                </a:solidFill>
                <a:latin typeface="Meiryo UI" panose="020B0604030504040204" pitchFamily="50" charset="-128"/>
                <a:ea typeface="Meiryo UI" panose="020B0604030504040204" pitchFamily="50" charset="-128"/>
              </a:rPr>
              <a:t>準</a:t>
            </a:r>
            <a:r>
              <a:rPr kumimoji="1" lang="ja-JP" altLang="en-US" sz="1400">
                <a:solidFill>
                  <a:schemeClr val="tx1"/>
                </a:solidFill>
                <a:latin typeface="Meiryo UI" panose="020B0604030504040204" pitchFamily="50" charset="-128"/>
                <a:ea typeface="Meiryo UI" panose="020B0604030504040204" pitchFamily="50" charset="-128"/>
              </a:rPr>
              <a:t>のイメージ</a:t>
            </a:r>
            <a:endParaRPr kumimoji="1" lang="en-US" altLang="ja-JP">
              <a:solidFill>
                <a:schemeClr val="tx1"/>
              </a:solidFill>
              <a:latin typeface="Meiryo UI" panose="020B0604030504040204" pitchFamily="50" charset="-128"/>
              <a:ea typeface="Meiryo UI" panose="020B0604030504040204" pitchFamily="50" charset="-128"/>
            </a:endParaRPr>
          </a:p>
          <a:p>
            <a:pPr>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補助がない場合及び補助がある場合の赤枠を両方とも満たすこと</a:t>
            </a:r>
            <a:endParaRPr kumimoji="1" lang="en-US" altLang="ja-JP" sz="1200">
              <a:solidFill>
                <a:schemeClr val="tx1"/>
              </a:solidFill>
              <a:latin typeface="Meiryo UI" panose="020B0604030504040204" pitchFamily="50" charset="-128"/>
              <a:ea typeface="Meiryo UI" panose="020B0604030504040204" pitchFamily="50" charset="-128"/>
            </a:endParaRPr>
          </a:p>
          <a:p>
            <a:pPr algn="r">
              <a:spcBef>
                <a:spcPts val="600"/>
              </a:spcBef>
            </a:pPr>
            <a:r>
              <a:rPr kumimoji="1" lang="ja-JP" altLang="en-US" sz="1050">
                <a:solidFill>
                  <a:schemeClr val="tx1"/>
                </a:solidFill>
                <a:latin typeface="Meiryo UI" panose="020B0604030504040204" pitchFamily="50" charset="-128"/>
                <a:ea typeface="Meiryo UI" panose="020B0604030504040204" pitchFamily="50" charset="-128"/>
              </a:rPr>
              <a:t>凡例：〇基準値に達する、✕基準値に達しない</a:t>
            </a:r>
            <a:endParaRPr kumimoji="1" lang="en-US" sz="1050">
              <a:solidFill>
                <a:schemeClr val="tx1"/>
              </a:solidFill>
              <a:latin typeface="Meiryo UI" panose="020B0604030504040204" pitchFamily="50" charset="-128"/>
              <a:ea typeface="Meiryo UI" panose="020B0604030504040204" pitchFamily="50" charset="-128"/>
            </a:endParaRPr>
          </a:p>
        </p:txBody>
      </p:sp>
      <p:graphicFrame>
        <p:nvGraphicFramePr>
          <p:cNvPr id="21" name="表 25">
            <a:extLst>
              <a:ext uri="{FF2B5EF4-FFF2-40B4-BE49-F238E27FC236}">
                <a16:creationId xmlns:a16="http://schemas.microsoft.com/office/drawing/2014/main" id="{3A385799-A9CD-302D-6802-9BF964F6C280}"/>
              </a:ext>
            </a:extLst>
          </p:cNvPr>
          <p:cNvGraphicFramePr>
            <a:graphicFrameLocks noGrp="1"/>
          </p:cNvGraphicFramePr>
          <p:nvPr>
            <p:extLst>
              <p:ext uri="{D42A27DB-BD31-4B8C-83A1-F6EECF244321}">
                <p14:modId xmlns:p14="http://schemas.microsoft.com/office/powerpoint/2010/main" val="3049890871"/>
              </p:ext>
            </p:extLst>
          </p:nvPr>
        </p:nvGraphicFramePr>
        <p:xfrm>
          <a:off x="6556249" y="4831121"/>
          <a:ext cx="3384000" cy="1795200"/>
        </p:xfrm>
        <a:graphic>
          <a:graphicData uri="http://schemas.openxmlformats.org/drawingml/2006/table">
            <a:tbl>
              <a:tblPr firstRow="1" bandRow="1">
                <a:tableStyleId>{5C22544A-7EE6-4342-B048-85BDC9FD1C3A}</a:tableStyleId>
              </a:tblPr>
              <a:tblGrid>
                <a:gridCol w="540000">
                  <a:extLst>
                    <a:ext uri="{9D8B030D-6E8A-4147-A177-3AD203B41FA5}">
                      <a16:colId xmlns:a16="http://schemas.microsoft.com/office/drawing/2014/main" val="1541622440"/>
                    </a:ext>
                  </a:extLst>
                </a:gridCol>
                <a:gridCol w="936000">
                  <a:extLst>
                    <a:ext uri="{9D8B030D-6E8A-4147-A177-3AD203B41FA5}">
                      <a16:colId xmlns:a16="http://schemas.microsoft.com/office/drawing/2014/main" val="1048493979"/>
                    </a:ext>
                  </a:extLst>
                </a:gridCol>
                <a:gridCol w="432000">
                  <a:extLst>
                    <a:ext uri="{9D8B030D-6E8A-4147-A177-3AD203B41FA5}">
                      <a16:colId xmlns:a16="http://schemas.microsoft.com/office/drawing/2014/main" val="79989130"/>
                    </a:ext>
                  </a:extLst>
                </a:gridCol>
                <a:gridCol w="540000">
                  <a:extLst>
                    <a:ext uri="{9D8B030D-6E8A-4147-A177-3AD203B41FA5}">
                      <a16:colId xmlns:a16="http://schemas.microsoft.com/office/drawing/2014/main" val="3555249619"/>
                    </a:ext>
                  </a:extLst>
                </a:gridCol>
                <a:gridCol w="936000">
                  <a:extLst>
                    <a:ext uri="{9D8B030D-6E8A-4147-A177-3AD203B41FA5}">
                      <a16:colId xmlns:a16="http://schemas.microsoft.com/office/drawing/2014/main" val="1863338362"/>
                    </a:ext>
                  </a:extLst>
                </a:gridCol>
              </a:tblGrid>
              <a:tr h="144000">
                <a:tc gridSpan="2">
                  <a:txBody>
                    <a:bodyPr/>
                    <a:lstStyle/>
                    <a:p>
                      <a:pPr algn="ctr"/>
                      <a:r>
                        <a:rPr lang="ja-JP" altLang="en-US" sz="1000">
                          <a:latin typeface="Meiryo UI" panose="020B0604030504040204" pitchFamily="50" charset="-128"/>
                          <a:ea typeface="Meiryo UI" panose="020B0604030504040204" pitchFamily="50" charset="-128"/>
                        </a:rPr>
                        <a:t>補助がない場合</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tx1">
                        <a:lumMod val="50000"/>
                        <a:lumOff val="50000"/>
                      </a:schemeClr>
                    </a:solidFill>
                  </a:tcPr>
                </a:tc>
                <a:tc hMerge="1">
                  <a:txBody>
                    <a:bodyPr/>
                    <a:lstStyle/>
                    <a:p>
                      <a:endParaRPr lang="en-US"/>
                    </a:p>
                  </a:txBody>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ja-JP" altLang="en-US" sz="1000">
                          <a:solidFill>
                            <a:schemeClr val="bg1"/>
                          </a:solidFill>
                          <a:latin typeface="Meiryo UI" panose="020B0604030504040204" pitchFamily="50" charset="-128"/>
                          <a:ea typeface="Meiryo UI" panose="020B0604030504040204" pitchFamily="50" charset="-128"/>
                        </a:rPr>
                        <a:t>補助がある場合</a:t>
                      </a:r>
                      <a:endParaRPr lang="en-US" sz="1000">
                        <a:solidFill>
                          <a:schemeClr val="bg1"/>
                        </a:solidFill>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tx1">
                        <a:lumMod val="50000"/>
                        <a:lumOff val="50000"/>
                      </a:schemeClr>
                    </a:solidFill>
                  </a:tcPr>
                </a:tc>
                <a:tc hMerge="1">
                  <a:txBody>
                    <a:bodyPr/>
                    <a:lstStyle/>
                    <a:p>
                      <a:endParaRPr lang="en-US">
                        <a:solidFill>
                          <a:schemeClr val="bg1"/>
                        </a:solidFill>
                      </a:endParaRPr>
                    </a:p>
                  </a:txBody>
                  <a:tcPr>
                    <a:solidFill>
                      <a:schemeClr val="tx1">
                        <a:lumMod val="50000"/>
                        <a:lumOff val="50000"/>
                      </a:schemeClr>
                    </a:solidFill>
                  </a:tcPr>
                </a:tc>
                <a:extLst>
                  <a:ext uri="{0D108BD9-81ED-4DB2-BD59-A6C34878D82A}">
                    <a16:rowId xmlns:a16="http://schemas.microsoft.com/office/drawing/2014/main" val="3866111226"/>
                  </a:ext>
                </a:extLst>
              </a:tr>
              <a:tr h="144000">
                <a:tc>
                  <a:txBody>
                    <a:bodyPr/>
                    <a:lstStyle/>
                    <a:p>
                      <a:pPr algn="ctr"/>
                      <a:r>
                        <a:rPr lang="en-US" altLang="ja-JP" sz="1000">
                          <a:latin typeface="Meiryo UI" panose="020B0604030504040204" pitchFamily="50" charset="-128"/>
                          <a:ea typeface="Meiryo UI" panose="020B0604030504040204" pitchFamily="50" charset="-128"/>
                        </a:rPr>
                        <a:t>IRR</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r>
                        <a:rPr lang="ja-JP" altLang="en-US" sz="1000">
                          <a:latin typeface="Meiryo UI" panose="020B0604030504040204" pitchFamily="50" charset="-128"/>
                          <a:ea typeface="Meiryo UI" panose="020B0604030504040204" pitchFamily="50" charset="-128"/>
                        </a:rPr>
                        <a:t>投資回収年数</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altLang="ja-JP" sz="1000">
                          <a:latin typeface="Meiryo UI" panose="020B0604030504040204" pitchFamily="50" charset="-128"/>
                          <a:ea typeface="Meiryo UI" panose="020B0604030504040204" pitchFamily="50" charset="-128"/>
                        </a:rPr>
                        <a:t>IRR</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tc>
                  <a:txBody>
                    <a:bodyPr/>
                    <a:lstStyle/>
                    <a:p>
                      <a:pPr algn="ctr"/>
                      <a:r>
                        <a:rPr lang="ja-JP" altLang="en-US" sz="1000">
                          <a:latin typeface="Meiryo UI" panose="020B0604030504040204" pitchFamily="50" charset="-128"/>
                          <a:ea typeface="Meiryo UI" panose="020B0604030504040204" pitchFamily="50" charset="-128"/>
                        </a:rPr>
                        <a:t>投資回収年数</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729302372"/>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2983339503"/>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extLst>
                  <a:ext uri="{0D108BD9-81ED-4DB2-BD59-A6C34878D82A}">
                    <a16:rowId xmlns:a16="http://schemas.microsoft.com/office/drawing/2014/main" val="4158115606"/>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14464522"/>
                  </a:ext>
                </a:extLst>
              </a:tr>
              <a:tr h="144000">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pPr algn="ctr"/>
                      <a:r>
                        <a:rPr lang="ja-JP" altLang="en-US" sz="1000">
                          <a:latin typeface="Meiryo UI" panose="020B0604030504040204" pitchFamily="50" charset="-128"/>
                          <a:ea typeface="Meiryo UI" panose="020B0604030504040204" pitchFamily="50" charset="-128"/>
                        </a:rPr>
                        <a:t>✕</a:t>
                      </a:r>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rgbClr val="FF0000"/>
                      </a:solidFill>
                      <a:prstDash val="solid"/>
                      <a:round/>
                      <a:headEnd type="none" w="med" len="med"/>
                      <a:tailEnd type="none" w="med" len="med"/>
                    </a:lnB>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901247129"/>
                  </a:ext>
                </a:extLst>
              </a:tr>
              <a:tr h="216000">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rowSpan="2"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いずれか又は両方とも</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nchor="ct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rgbClr val="FF0000"/>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rowSpan="2"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12277120"/>
                  </a:ext>
                </a:extLst>
              </a:tr>
              <a:tr h="216000">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a:latin typeface="Meiryo UI" panose="020B0604030504040204" pitchFamily="50" charset="-128"/>
                        <a:ea typeface="Meiryo UI" panose="020B0604030504040204" pitchFamily="50" charset="-128"/>
                      </a:endParaRPr>
                    </a:p>
                  </a:txBody>
                  <a:tcPr marL="72000" marR="72000" marT="36000" marB="36000">
                    <a:lnL w="6350"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hMerge="1" vMerge="1">
                  <a:txBody>
                    <a:bodyPr/>
                    <a:lstStyle/>
                    <a:p>
                      <a:r>
                        <a:rPr lang="ja-JP" altLang="en-US" sz="1100">
                          <a:latin typeface="Meiryo UI" panose="020B0604030504040204" pitchFamily="50" charset="-128"/>
                          <a:ea typeface="Meiryo UI" panose="020B0604030504040204" pitchFamily="50" charset="-128"/>
                        </a:rPr>
                        <a:t>✕</a:t>
                      </a:r>
                      <a:endParaRPr lang="en-US" sz="1100">
                        <a:latin typeface="Meiryo UI" panose="020B0604030504040204" pitchFamily="50" charset="-128"/>
                        <a:ea typeface="Meiryo UI" panose="020B0604030504040204" pitchFamily="50" charset="-128"/>
                      </a:endParaRPr>
                    </a:p>
                  </a:txBody>
                  <a:tcPr marL="72000" marR="72000" marT="36000" marB="36000">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4052775"/>
                  </a:ext>
                </a:extLst>
              </a:tr>
            </a:tbl>
          </a:graphicData>
        </a:graphic>
      </p:graphicFrame>
      <p:cxnSp>
        <p:nvCxnSpPr>
          <p:cNvPr id="10" name="直線矢印コネクタ 9">
            <a:extLst>
              <a:ext uri="{FF2B5EF4-FFF2-40B4-BE49-F238E27FC236}">
                <a16:creationId xmlns:a16="http://schemas.microsoft.com/office/drawing/2014/main" id="{1B5BD8E6-F1AB-B348-A7EF-E139DE30E82E}"/>
              </a:ext>
            </a:extLst>
          </p:cNvPr>
          <p:cNvCxnSpPr>
            <a:cxnSpLocks/>
          </p:cNvCxnSpPr>
          <p:nvPr/>
        </p:nvCxnSpPr>
        <p:spPr>
          <a:xfrm>
            <a:off x="8034879" y="5839751"/>
            <a:ext cx="439321"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1" name="正方形/長方形 10">
            <a:extLst>
              <a:ext uri="{FF2B5EF4-FFF2-40B4-BE49-F238E27FC236}">
                <a16:creationId xmlns:a16="http://schemas.microsoft.com/office/drawing/2014/main" id="{2ECCDDE0-72DB-70DB-39E0-98040723B3CB}"/>
              </a:ext>
            </a:extLst>
          </p:cNvPr>
          <p:cNvSpPr/>
          <p:nvPr/>
        </p:nvSpPr>
        <p:spPr>
          <a:xfrm>
            <a:off x="7686155" y="5710681"/>
            <a:ext cx="311611"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chemeClr val="tx1"/>
              </a:solidFill>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369606ED-E313-5E58-ECD9-4257C84F03A6}"/>
              </a:ext>
            </a:extLst>
          </p:cNvPr>
          <p:cNvSpPr/>
          <p:nvPr/>
        </p:nvSpPr>
        <p:spPr>
          <a:xfrm>
            <a:off x="8437087" y="5710681"/>
            <a:ext cx="1431162"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DF6294FB-199E-E7B9-CE22-FE098282DAC9}"/>
              </a:ext>
            </a:extLst>
          </p:cNvPr>
          <p:cNvSpPr/>
          <p:nvPr/>
        </p:nvSpPr>
        <p:spPr>
          <a:xfrm>
            <a:off x="8480714" y="5886387"/>
            <a:ext cx="1431162" cy="720000"/>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chemeClr val="tx1"/>
              </a:solidFill>
              <a:latin typeface="Meiryo UI" panose="020B0604030504040204" pitchFamily="50" charset="-128"/>
              <a:ea typeface="Meiryo UI" panose="020B0604030504040204" pitchFamily="50" charset="-128"/>
            </a:endParaRPr>
          </a:p>
        </p:txBody>
      </p:sp>
      <p:cxnSp>
        <p:nvCxnSpPr>
          <p:cNvPr id="32" name="直線矢印コネクタ 31">
            <a:extLst>
              <a:ext uri="{FF2B5EF4-FFF2-40B4-BE49-F238E27FC236}">
                <a16:creationId xmlns:a16="http://schemas.microsoft.com/office/drawing/2014/main" id="{C4CDC373-E73C-2482-394D-351C1E0D9119}"/>
              </a:ext>
            </a:extLst>
          </p:cNvPr>
          <p:cNvCxnSpPr>
            <a:cxnSpLocks/>
          </p:cNvCxnSpPr>
          <p:nvPr/>
        </p:nvCxnSpPr>
        <p:spPr>
          <a:xfrm>
            <a:off x="8034879" y="5839751"/>
            <a:ext cx="439321" cy="576000"/>
          </a:xfrm>
          <a:prstGeom prst="bentConnector3">
            <a:avLst>
              <a:gd name="adj1" fmla="val 50000"/>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7" name="直線矢印コネクタ 46">
            <a:extLst>
              <a:ext uri="{FF2B5EF4-FFF2-40B4-BE49-F238E27FC236}">
                <a16:creationId xmlns:a16="http://schemas.microsoft.com/office/drawing/2014/main" id="{57D0C63D-DA7A-DE5B-1784-2B5A460E85BF}"/>
              </a:ext>
            </a:extLst>
          </p:cNvPr>
          <p:cNvCxnSpPr>
            <a:cxnSpLocks/>
          </p:cNvCxnSpPr>
          <p:nvPr/>
        </p:nvCxnSpPr>
        <p:spPr>
          <a:xfrm>
            <a:off x="8028737" y="5397858"/>
            <a:ext cx="2268000"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8" name="正方形/長方形 47">
            <a:extLst>
              <a:ext uri="{FF2B5EF4-FFF2-40B4-BE49-F238E27FC236}">
                <a16:creationId xmlns:a16="http://schemas.microsoft.com/office/drawing/2014/main" id="{514D727C-0AD1-827C-D5DF-A7ECD4841410}"/>
              </a:ext>
            </a:extLst>
          </p:cNvPr>
          <p:cNvSpPr/>
          <p:nvPr/>
        </p:nvSpPr>
        <p:spPr>
          <a:xfrm>
            <a:off x="7686155" y="5487086"/>
            <a:ext cx="311611"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en-US" sz="1200">
              <a:solidFill>
                <a:schemeClr val="tx1"/>
              </a:solidFill>
              <a:latin typeface="Meiryo UI" panose="020B0604030504040204" pitchFamily="50" charset="-128"/>
              <a:ea typeface="Meiryo UI" panose="020B0604030504040204" pitchFamily="50" charset="-128"/>
            </a:endParaRPr>
          </a:p>
        </p:txBody>
      </p:sp>
      <p:sp>
        <p:nvSpPr>
          <p:cNvPr id="49" name="正方形/長方形 48">
            <a:extLst>
              <a:ext uri="{FF2B5EF4-FFF2-40B4-BE49-F238E27FC236}">
                <a16:creationId xmlns:a16="http://schemas.microsoft.com/office/drawing/2014/main" id="{E0DD29C9-F87B-090D-65D0-32F6D8DFD651}"/>
              </a:ext>
            </a:extLst>
          </p:cNvPr>
          <p:cNvSpPr/>
          <p:nvPr/>
        </p:nvSpPr>
        <p:spPr>
          <a:xfrm>
            <a:off x="10270457" y="5284215"/>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100">
                <a:solidFill>
                  <a:schemeClr val="tx1"/>
                </a:solidFill>
                <a:latin typeface="Meiryo UI" panose="020B0604030504040204" pitchFamily="50" charset="-128"/>
                <a:ea typeface="Meiryo UI" panose="020B0604030504040204" pitchFamily="50" charset="-128"/>
              </a:rPr>
              <a:t>審査基準を</a:t>
            </a:r>
            <a:endParaRPr kumimoji="1" lang="en-US" altLang="ja-JP" sz="1100">
              <a:solidFill>
                <a:schemeClr val="tx1"/>
              </a:solidFill>
              <a:latin typeface="Meiryo UI" panose="020B0604030504040204" pitchFamily="50" charset="-128"/>
              <a:ea typeface="Meiryo UI" panose="020B0604030504040204" pitchFamily="50" charset="-128"/>
            </a:endParaRPr>
          </a:p>
          <a:p>
            <a:r>
              <a:rPr kumimoji="1" lang="ja-JP" altLang="en-US" sz="1100">
                <a:solidFill>
                  <a:schemeClr val="tx1"/>
                </a:solidFill>
                <a:latin typeface="Meiryo UI" panose="020B0604030504040204" pitchFamily="50" charset="-128"/>
                <a:ea typeface="Meiryo UI" panose="020B0604030504040204" pitchFamily="50" charset="-128"/>
              </a:rPr>
              <a:t>満たさない</a:t>
            </a:r>
            <a:endParaRPr kumimoji="1" lang="en-US" sz="1100">
              <a:solidFill>
                <a:schemeClr val="tx1"/>
              </a:solidFill>
              <a:latin typeface="Meiryo UI" panose="020B0604030504040204" pitchFamily="50" charset="-128"/>
              <a:ea typeface="Meiryo UI" panose="020B0604030504040204" pitchFamily="50" charset="-128"/>
            </a:endParaRPr>
          </a:p>
        </p:txBody>
      </p:sp>
      <p:cxnSp>
        <p:nvCxnSpPr>
          <p:cNvPr id="55" name="直線矢印コネクタ 54">
            <a:extLst>
              <a:ext uri="{FF2B5EF4-FFF2-40B4-BE49-F238E27FC236}">
                <a16:creationId xmlns:a16="http://schemas.microsoft.com/office/drawing/2014/main" id="{A2F95F48-6D53-D3FC-8286-F0E629073009}"/>
              </a:ext>
            </a:extLst>
          </p:cNvPr>
          <p:cNvCxnSpPr>
            <a:cxnSpLocks/>
          </p:cNvCxnSpPr>
          <p:nvPr/>
        </p:nvCxnSpPr>
        <p:spPr>
          <a:xfrm>
            <a:off x="9940249" y="5848343"/>
            <a:ext cx="356488"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6" name="正方形/長方形 55">
            <a:extLst>
              <a:ext uri="{FF2B5EF4-FFF2-40B4-BE49-F238E27FC236}">
                <a16:creationId xmlns:a16="http://schemas.microsoft.com/office/drawing/2014/main" id="{FF953BCB-54EB-674A-C5EB-78FECA0BB89C}"/>
              </a:ext>
            </a:extLst>
          </p:cNvPr>
          <p:cNvSpPr/>
          <p:nvPr/>
        </p:nvSpPr>
        <p:spPr>
          <a:xfrm>
            <a:off x="10296737" y="5733636"/>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100">
                <a:solidFill>
                  <a:srgbClr val="FF0000"/>
                </a:solidFill>
                <a:latin typeface="Meiryo UI" panose="020B0604030504040204" pitchFamily="50" charset="-128"/>
                <a:ea typeface="Meiryo UI" panose="020B0604030504040204" pitchFamily="50" charset="-128"/>
              </a:rPr>
              <a:t>審査基準を</a:t>
            </a:r>
            <a:endParaRPr kumimoji="1" lang="en-US" altLang="ja-JP" sz="1100">
              <a:solidFill>
                <a:srgbClr val="FF0000"/>
              </a:solidFill>
              <a:latin typeface="Meiryo UI" panose="020B0604030504040204" pitchFamily="50" charset="-128"/>
              <a:ea typeface="Meiryo UI" panose="020B0604030504040204" pitchFamily="50" charset="-128"/>
            </a:endParaRPr>
          </a:p>
          <a:p>
            <a:r>
              <a:rPr kumimoji="1" lang="ja-JP" altLang="en-US" sz="1100">
                <a:solidFill>
                  <a:srgbClr val="FF0000"/>
                </a:solidFill>
                <a:latin typeface="Meiryo UI" panose="020B0604030504040204" pitchFamily="50" charset="-128"/>
                <a:ea typeface="Meiryo UI" panose="020B0604030504040204" pitchFamily="50" charset="-128"/>
              </a:rPr>
              <a:t>満たす</a:t>
            </a:r>
            <a:endParaRPr kumimoji="1" lang="en-US" sz="1100">
              <a:solidFill>
                <a:srgbClr val="FF0000"/>
              </a:solidFill>
              <a:latin typeface="Meiryo UI" panose="020B0604030504040204" pitchFamily="50" charset="-128"/>
              <a:ea typeface="Meiryo UI" panose="020B0604030504040204" pitchFamily="50" charset="-128"/>
            </a:endParaRPr>
          </a:p>
        </p:txBody>
      </p:sp>
      <p:cxnSp>
        <p:nvCxnSpPr>
          <p:cNvPr id="62" name="直線矢印コネクタ 61">
            <a:extLst>
              <a:ext uri="{FF2B5EF4-FFF2-40B4-BE49-F238E27FC236}">
                <a16:creationId xmlns:a16="http://schemas.microsoft.com/office/drawing/2014/main" id="{F6100DB7-B253-C122-57C4-871F5016C7EA}"/>
              </a:ext>
            </a:extLst>
          </p:cNvPr>
          <p:cNvCxnSpPr>
            <a:cxnSpLocks/>
          </p:cNvCxnSpPr>
          <p:nvPr/>
        </p:nvCxnSpPr>
        <p:spPr>
          <a:xfrm>
            <a:off x="9940249" y="6400664"/>
            <a:ext cx="362692" cy="0"/>
          </a:xfrm>
          <a:prstGeom prst="straightConnector1">
            <a:avLst/>
          </a:prstGeom>
          <a:ln w="2857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63" name="正方形/長方形 62">
            <a:extLst>
              <a:ext uri="{FF2B5EF4-FFF2-40B4-BE49-F238E27FC236}">
                <a16:creationId xmlns:a16="http://schemas.microsoft.com/office/drawing/2014/main" id="{DD8255A2-0E98-0EA0-A302-0C5121CCD64D}"/>
              </a:ext>
            </a:extLst>
          </p:cNvPr>
          <p:cNvSpPr/>
          <p:nvPr/>
        </p:nvSpPr>
        <p:spPr>
          <a:xfrm>
            <a:off x="10302941" y="6285957"/>
            <a:ext cx="792754" cy="229414"/>
          </a:xfrm>
          <a:prstGeom prst="rect">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r>
              <a:rPr kumimoji="1" lang="ja-JP" altLang="en-US" sz="1100">
                <a:solidFill>
                  <a:schemeClr val="tx1"/>
                </a:solidFill>
                <a:latin typeface="Meiryo UI" panose="020B0604030504040204" pitchFamily="50" charset="-128"/>
                <a:ea typeface="Meiryo UI" panose="020B0604030504040204" pitchFamily="50" charset="-128"/>
              </a:rPr>
              <a:t>審査基準を</a:t>
            </a:r>
            <a:endParaRPr kumimoji="1" lang="en-US" altLang="ja-JP" sz="1100">
              <a:solidFill>
                <a:schemeClr val="tx1"/>
              </a:solidFill>
              <a:latin typeface="Meiryo UI" panose="020B0604030504040204" pitchFamily="50" charset="-128"/>
              <a:ea typeface="Meiryo UI" panose="020B0604030504040204" pitchFamily="50" charset="-128"/>
            </a:endParaRPr>
          </a:p>
          <a:p>
            <a:r>
              <a:rPr kumimoji="1" lang="ja-JP" altLang="en-US" sz="1100">
                <a:solidFill>
                  <a:schemeClr val="tx1"/>
                </a:solidFill>
                <a:latin typeface="Meiryo UI" panose="020B0604030504040204" pitchFamily="50" charset="-128"/>
                <a:ea typeface="Meiryo UI" panose="020B0604030504040204" pitchFamily="50" charset="-128"/>
              </a:rPr>
              <a:t>満たさない</a:t>
            </a:r>
            <a:endParaRPr kumimoji="1" lang="en-US" sz="1100">
              <a:solidFill>
                <a:schemeClr val="tx1"/>
              </a:solidFill>
              <a:latin typeface="Meiryo UI" panose="020B0604030504040204" pitchFamily="50" charset="-128"/>
              <a:ea typeface="Meiryo UI" panose="020B0604030504040204" pitchFamily="50" charset="-128"/>
            </a:endParaRPr>
          </a:p>
        </p:txBody>
      </p:sp>
      <p:grpSp>
        <p:nvGrpSpPr>
          <p:cNvPr id="7" name="グループ化 6">
            <a:extLst>
              <a:ext uri="{FF2B5EF4-FFF2-40B4-BE49-F238E27FC236}">
                <a16:creationId xmlns:a16="http://schemas.microsoft.com/office/drawing/2014/main" id="{1F2D26B4-78ED-EF06-5028-86E09CA01556}"/>
              </a:ext>
            </a:extLst>
          </p:cNvPr>
          <p:cNvGrpSpPr/>
          <p:nvPr/>
        </p:nvGrpSpPr>
        <p:grpSpPr>
          <a:xfrm>
            <a:off x="765598" y="1204814"/>
            <a:ext cx="5184000" cy="288000"/>
            <a:chOff x="156000" y="1879963"/>
            <a:chExt cx="5760000" cy="288000"/>
          </a:xfrm>
        </p:grpSpPr>
        <p:sp>
          <p:nvSpPr>
            <p:cNvPr id="19" name="正方形/長方形 18">
              <a:extLst>
                <a:ext uri="{FF2B5EF4-FFF2-40B4-BE49-F238E27FC236}">
                  <a16:creationId xmlns:a16="http://schemas.microsoft.com/office/drawing/2014/main" id="{DAAE4DE1-CFC6-7150-2EA1-01D2760BD3C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zh-TW" altLang="en-US" sz="1400" b="1" i="1">
                  <a:solidFill>
                    <a:schemeClr val="tx1"/>
                  </a:solidFill>
                  <a:latin typeface="Meiryo UI" panose="020B0604030504040204" pitchFamily="50" charset="-128"/>
                  <a:ea typeface="Meiryo UI" panose="020B0604030504040204" pitchFamily="50" charset="-128"/>
                </a:rPr>
                <a:t>投資判断基準</a:t>
              </a:r>
            </a:p>
          </p:txBody>
        </p:sp>
        <p:cxnSp>
          <p:nvCxnSpPr>
            <p:cNvPr id="20" name="直線コネクタ 19">
              <a:extLst>
                <a:ext uri="{FF2B5EF4-FFF2-40B4-BE49-F238E27FC236}">
                  <a16:creationId xmlns:a16="http://schemas.microsoft.com/office/drawing/2014/main" id="{435FDC45-0491-8E26-5A59-82D7B229802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1" name="グループ化 30">
            <a:extLst>
              <a:ext uri="{FF2B5EF4-FFF2-40B4-BE49-F238E27FC236}">
                <a16:creationId xmlns:a16="http://schemas.microsoft.com/office/drawing/2014/main" id="{DEEC365F-F341-ED6D-7EDA-31ED52C0C6AC}"/>
              </a:ext>
            </a:extLst>
          </p:cNvPr>
          <p:cNvGrpSpPr/>
          <p:nvPr/>
        </p:nvGrpSpPr>
        <p:grpSpPr>
          <a:xfrm>
            <a:off x="765598" y="4879487"/>
            <a:ext cx="5184000" cy="288000"/>
            <a:chOff x="156000" y="1879963"/>
            <a:chExt cx="5760000" cy="288000"/>
          </a:xfrm>
        </p:grpSpPr>
        <p:sp>
          <p:nvSpPr>
            <p:cNvPr id="33" name="正方形/長方形 32">
              <a:extLst>
                <a:ext uri="{FF2B5EF4-FFF2-40B4-BE49-F238E27FC236}">
                  <a16:creationId xmlns:a16="http://schemas.microsoft.com/office/drawing/2014/main" id="{140DD3C5-ED8A-8FE1-0BFD-8474A638943C}"/>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i="1">
                  <a:solidFill>
                    <a:schemeClr val="tx1"/>
                  </a:solidFill>
                  <a:latin typeface="Meiryo UI" panose="020B0604030504040204" pitchFamily="50" charset="-128"/>
                  <a:ea typeface="Meiryo UI" panose="020B0604030504040204" pitchFamily="50" charset="-128"/>
                </a:rPr>
                <a:t>その他の投資判断基準</a:t>
              </a:r>
            </a:p>
          </p:txBody>
        </p:sp>
        <p:cxnSp>
          <p:nvCxnSpPr>
            <p:cNvPr id="38" name="直線コネクタ 37">
              <a:extLst>
                <a:ext uri="{FF2B5EF4-FFF2-40B4-BE49-F238E27FC236}">
                  <a16:creationId xmlns:a16="http://schemas.microsoft.com/office/drawing/2014/main" id="{ECC5B974-7238-150C-D75F-24BA8D8E44AB}"/>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4" name="TextBox 24">
            <a:extLst>
              <a:ext uri="{FF2B5EF4-FFF2-40B4-BE49-F238E27FC236}">
                <a16:creationId xmlns:a16="http://schemas.microsoft.com/office/drawing/2014/main" id="{998937A7-666B-84AE-33D0-7275EC0AC9EE}"/>
              </a:ext>
            </a:extLst>
          </p:cNvPr>
          <p:cNvSpPr txBox="1"/>
          <p:nvPr/>
        </p:nvSpPr>
        <p:spPr>
          <a:xfrm>
            <a:off x="765596" y="5227456"/>
            <a:ext cx="5330404" cy="7920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24000" lvl="1"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648000" lvl="2" indent="-216000">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p:txBody>
      </p:sp>
      <p:sp>
        <p:nvSpPr>
          <p:cNvPr id="45" name="TextBox 51">
            <a:extLst>
              <a:ext uri="{FF2B5EF4-FFF2-40B4-BE49-F238E27FC236}">
                <a16:creationId xmlns:a16="http://schemas.microsoft.com/office/drawing/2014/main" id="{FEB19F37-5FC5-2CC5-AB29-7C4273F42AF0}"/>
              </a:ext>
            </a:extLst>
          </p:cNvPr>
          <p:cNvSpPr txBox="1"/>
          <p:nvPr/>
        </p:nvSpPr>
        <p:spPr>
          <a:xfrm>
            <a:off x="1988951" y="5252716"/>
            <a:ext cx="3960647" cy="839408"/>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r>
              <a:rPr lang="ja-JP" altLang="en-US" sz="1400">
                <a:solidFill>
                  <a:srgbClr val="2E3558"/>
                </a:solidFill>
                <a:latin typeface="+mn-ea"/>
              </a:rPr>
              <a:t>自社における投資判断の考え方、本事業実施による影響及びその導出過程を定量的な観点も</a:t>
            </a:r>
            <a:br>
              <a:rPr lang="en-US" altLang="ja-JP" sz="1400">
                <a:solidFill>
                  <a:srgbClr val="2E3558"/>
                </a:solidFill>
                <a:latin typeface="+mn-ea"/>
              </a:rPr>
            </a:br>
            <a:r>
              <a:rPr lang="ja-JP" altLang="en-US" sz="1400">
                <a:solidFill>
                  <a:srgbClr val="2E3558"/>
                </a:solidFill>
                <a:latin typeface="+mn-ea"/>
              </a:rPr>
              <a:t>含め記載ください</a:t>
            </a:r>
          </a:p>
        </p:txBody>
      </p:sp>
      <p:sp>
        <p:nvSpPr>
          <p:cNvPr id="46" name="TextBox 51">
            <a:extLst>
              <a:ext uri="{FF2B5EF4-FFF2-40B4-BE49-F238E27FC236}">
                <a16:creationId xmlns:a16="http://schemas.microsoft.com/office/drawing/2014/main" id="{B51E98E5-73F4-5074-631A-75FB761DD8C3}"/>
              </a:ext>
            </a:extLst>
          </p:cNvPr>
          <p:cNvSpPr txBox="1"/>
          <p:nvPr/>
        </p:nvSpPr>
        <p:spPr>
          <a:xfrm>
            <a:off x="2389206" y="1963236"/>
            <a:ext cx="8878671" cy="230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400">
                <a:solidFill>
                  <a:srgbClr val="2E3558"/>
                </a:solidFill>
                <a:latin typeface="+mn-ea"/>
              </a:rPr>
              <a:t>技術実証計画が、補助を前提としない場合には、投資計画の</a:t>
            </a:r>
            <a:r>
              <a:rPr lang="en-US" altLang="ja-JP" sz="1400">
                <a:solidFill>
                  <a:srgbClr val="2E3558"/>
                </a:solidFill>
                <a:latin typeface="+mn-ea"/>
              </a:rPr>
              <a:t>IRR</a:t>
            </a:r>
            <a:r>
              <a:rPr lang="ja-JP" altLang="en-US" sz="1400">
                <a:solidFill>
                  <a:srgbClr val="2E3558"/>
                </a:solidFill>
                <a:latin typeface="+mn-ea"/>
              </a:rPr>
              <a:t>（</a:t>
            </a:r>
            <a:r>
              <a:rPr lang="en-US" altLang="ja-JP" sz="1400">
                <a:solidFill>
                  <a:srgbClr val="2E3558"/>
                </a:solidFill>
                <a:latin typeface="+mn-ea"/>
              </a:rPr>
              <a:t>internal rate of return</a:t>
            </a:r>
            <a:r>
              <a:rPr lang="ja-JP" altLang="en-US" sz="1400">
                <a:solidFill>
                  <a:srgbClr val="2E3558"/>
                </a:solidFill>
                <a:latin typeface="+mn-ea"/>
              </a:rPr>
              <a:t>：内部利益率）や</a:t>
            </a:r>
            <a:br>
              <a:rPr lang="en-US" altLang="ja-JP" sz="1400">
                <a:solidFill>
                  <a:srgbClr val="2E3558"/>
                </a:solidFill>
                <a:latin typeface="+mn-ea"/>
              </a:rPr>
            </a:br>
            <a:r>
              <a:rPr lang="ja-JP" altLang="en-US" sz="1400">
                <a:solidFill>
                  <a:srgbClr val="2E3558"/>
                </a:solidFill>
                <a:latin typeface="+mn-ea"/>
              </a:rPr>
              <a:t>投資回収期間、研究・開発コスト等が投資判断に至る水準には達しないが、</a:t>
            </a:r>
            <a:br>
              <a:rPr lang="en-US" altLang="ja-JP" sz="1400">
                <a:solidFill>
                  <a:srgbClr val="2E3558"/>
                </a:solidFill>
                <a:latin typeface="+mn-ea"/>
              </a:rPr>
            </a:br>
            <a:r>
              <a:rPr lang="ja-JP" altLang="en-US" sz="1400">
                <a:solidFill>
                  <a:srgbClr val="2E3558"/>
                </a:solidFill>
                <a:latin typeface="+mn-ea"/>
              </a:rPr>
              <a:t>補助対象となることで投資判断に至る水準に達する計画であるなど、</a:t>
            </a:r>
            <a:br>
              <a:rPr lang="en-US" altLang="ja-JP" sz="1400">
                <a:solidFill>
                  <a:srgbClr val="2E3558"/>
                </a:solidFill>
                <a:latin typeface="+mn-ea"/>
              </a:rPr>
            </a:br>
            <a:r>
              <a:rPr lang="ja-JP" altLang="en-US" sz="1400">
                <a:solidFill>
                  <a:srgbClr val="2E3558"/>
                </a:solidFill>
                <a:latin typeface="+mn-ea"/>
              </a:rPr>
              <a:t>民間企業のみでは経済性の確保が困難な計画となっていることを示してください</a:t>
            </a:r>
            <a:br>
              <a:rPr lang="en-US" altLang="ja-JP" sz="1400">
                <a:solidFill>
                  <a:srgbClr val="2E3558"/>
                </a:solidFill>
                <a:latin typeface="+mn-ea"/>
              </a:rPr>
            </a:br>
            <a:r>
              <a:rPr lang="ja-JP" altLang="en-US" sz="1400">
                <a:solidFill>
                  <a:srgbClr val="2E3558"/>
                </a:solidFill>
                <a:latin typeface="+mn-ea"/>
              </a:rPr>
              <a:t>（右下の「審査基準のイメージ」を参照）</a:t>
            </a:r>
          </a:p>
          <a:p>
            <a:pPr marL="371475" indent="-285750">
              <a:buFont typeface="Arial" panose="020B0604020202020204" pitchFamily="34" charset="0"/>
              <a:buChar char="•"/>
            </a:pPr>
            <a:r>
              <a:rPr lang="en-US" altLang="ja-JP" sz="1400">
                <a:solidFill>
                  <a:srgbClr val="2E3558"/>
                </a:solidFill>
                <a:latin typeface="+mn-ea"/>
              </a:rPr>
              <a:t>IRR</a:t>
            </a:r>
            <a:r>
              <a:rPr lang="ja-JP" altLang="en-US" sz="1400">
                <a:solidFill>
                  <a:srgbClr val="2E3558"/>
                </a:solidFill>
                <a:latin typeface="+mn-ea"/>
              </a:rPr>
              <a:t>や投資回収期間以外に、自社の投資判断において重視している基準があれば、その基準の補助がない場合／ある場合の数値を記載ください</a:t>
            </a:r>
          </a:p>
        </p:txBody>
      </p:sp>
    </p:spTree>
    <p:extLst>
      <p:ext uri="{BB962C8B-B14F-4D97-AF65-F5344CB8AC3E}">
        <p14:creationId xmlns:p14="http://schemas.microsoft.com/office/powerpoint/2010/main" val="35809374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３．民間企業のみでは投資判断が真に困難な事業への適格性／</a:t>
            </a:r>
            <a:r>
              <a:rPr kumimoji="1" lang="ja-JP" altLang="en-US" sz="2000"/>
              <a:t>（</a:t>
            </a:r>
            <a:r>
              <a:rPr kumimoji="1" lang="en-US" altLang="ja-JP" sz="2000"/>
              <a:t>2</a:t>
            </a:r>
            <a:r>
              <a:rPr kumimoji="1" lang="ja-JP" altLang="en-US" sz="2000"/>
              <a:t>）技術的基準</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の観点から、実施する実証実験の内容は先進性を有する</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9" name="TextBox 35" descr="ｔ">
            <a:extLst>
              <a:ext uri="{FF2B5EF4-FFF2-40B4-BE49-F238E27FC236}">
                <a16:creationId xmlns:a16="http://schemas.microsoft.com/office/drawing/2014/main" id="{86592024-6AEC-E6A6-0502-741CE9482E85}"/>
              </a:ext>
            </a:extLst>
          </p:cNvPr>
          <p:cNvSpPr txBox="1"/>
          <p:nvPr/>
        </p:nvSpPr>
        <p:spPr>
          <a:xfrm>
            <a:off x="765598" y="2060451"/>
            <a:ext cx="5184000" cy="1641958"/>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0" lvl="1">
              <a:buClr>
                <a:schemeClr val="tx2"/>
              </a:buClr>
              <a:buSzPct val="100000"/>
            </a:pPr>
            <a:r>
              <a:rPr kumimoji="1" lang="ja-JP" altLang="en-US" sz="1400">
                <a:solidFill>
                  <a:schemeClr val="tx1"/>
                </a:solidFill>
                <a:latin typeface="Meiryo UI" panose="020B0604030504040204" pitchFamily="50" charset="-128"/>
                <a:ea typeface="Meiryo UI" panose="020B0604030504040204" pitchFamily="50" charset="-128"/>
              </a:rPr>
              <a:t>（設定根拠）</a:t>
            </a:r>
            <a:endParaRPr kumimoji="1" lang="en-US" altLang="ja-JP" sz="1400">
              <a:solidFill>
                <a:schemeClr val="tx1"/>
              </a:solidFill>
              <a:latin typeface="Meiryo UI" panose="020B0604030504040204" pitchFamily="50" charset="-128"/>
              <a:ea typeface="Meiryo UI" panose="020B0604030504040204" pitchFamily="50" charset="-128"/>
            </a:endParaRPr>
          </a:p>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p:txBody>
      </p:sp>
      <p:sp>
        <p:nvSpPr>
          <p:cNvPr id="20" name="TextBox 35" descr="ｔ">
            <a:extLst>
              <a:ext uri="{FF2B5EF4-FFF2-40B4-BE49-F238E27FC236}">
                <a16:creationId xmlns:a16="http://schemas.microsoft.com/office/drawing/2014/main" id="{3BDF1C5A-B13B-874E-453F-A24EE0E62985}"/>
              </a:ext>
            </a:extLst>
          </p:cNvPr>
          <p:cNvSpPr txBox="1"/>
          <p:nvPr/>
        </p:nvSpPr>
        <p:spPr>
          <a:xfrm>
            <a:off x="765598" y="1572901"/>
            <a:ext cx="3998869"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en-US" altLang="ja-JP" sz="1400" b="1">
                <a:solidFill>
                  <a:schemeClr val="tx1"/>
                </a:solidFill>
                <a:latin typeface="Meiryo UI" panose="020B0604030504040204" pitchFamily="50" charset="-128"/>
                <a:ea typeface="Meiryo UI" panose="020B0604030504040204" pitchFamily="50" charset="-128"/>
              </a:rPr>
              <a:t>TRL</a:t>
            </a:r>
            <a:r>
              <a:rPr kumimoji="1" lang="ja-JP" altLang="en-US" sz="1400" b="1">
                <a:solidFill>
                  <a:schemeClr val="tx1"/>
                </a:solidFill>
                <a:latin typeface="Meiryo UI" panose="020B0604030504040204" pitchFamily="50" charset="-128"/>
                <a:ea typeface="Meiryo UI" panose="020B0604030504040204" pitchFamily="50" charset="-128"/>
              </a:rPr>
              <a:t>：</a:t>
            </a:r>
            <a:r>
              <a:rPr kumimoji="1" lang="en-US" altLang="ja-JP" sz="1400" b="1">
                <a:solidFill>
                  <a:schemeClr val="tx1"/>
                </a:solidFill>
                <a:latin typeface="Meiryo UI" panose="020B0604030504040204" pitchFamily="50" charset="-128"/>
                <a:ea typeface="Meiryo UI" panose="020B0604030504040204" pitchFamily="50" charset="-128"/>
              </a:rPr>
              <a:t>XX</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23" name="TextBox 35" descr="ｔ">
            <a:extLst>
              <a:ext uri="{FF2B5EF4-FFF2-40B4-BE49-F238E27FC236}">
                <a16:creationId xmlns:a16="http://schemas.microsoft.com/office/drawing/2014/main" id="{9B214298-023A-0520-F372-807F8D84F990}"/>
              </a:ext>
            </a:extLst>
          </p:cNvPr>
          <p:cNvSpPr txBox="1"/>
          <p:nvPr/>
        </p:nvSpPr>
        <p:spPr>
          <a:xfrm>
            <a:off x="6231521" y="1628300"/>
            <a:ext cx="5323912" cy="2609871"/>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p:txBody>
      </p:sp>
      <p:grpSp>
        <p:nvGrpSpPr>
          <p:cNvPr id="5" name="グループ化 4">
            <a:extLst>
              <a:ext uri="{FF2B5EF4-FFF2-40B4-BE49-F238E27FC236}">
                <a16:creationId xmlns:a16="http://schemas.microsoft.com/office/drawing/2014/main" id="{62EABAE4-0467-FB78-63EE-F43520141557}"/>
              </a:ext>
            </a:extLst>
          </p:cNvPr>
          <p:cNvGrpSpPr/>
          <p:nvPr/>
        </p:nvGrpSpPr>
        <p:grpSpPr>
          <a:xfrm>
            <a:off x="765598" y="1204814"/>
            <a:ext cx="5184000" cy="288000"/>
            <a:chOff x="156000" y="1879963"/>
            <a:chExt cx="5760000" cy="288000"/>
          </a:xfrm>
        </p:grpSpPr>
        <p:sp>
          <p:nvSpPr>
            <p:cNvPr id="8" name="正方形/長方形 7">
              <a:extLst>
                <a:ext uri="{FF2B5EF4-FFF2-40B4-BE49-F238E27FC236}">
                  <a16:creationId xmlns:a16="http://schemas.microsoft.com/office/drawing/2014/main" id="{3799E601-2193-BE27-DDE2-CE284AE77BE3}"/>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altLang="ja-JP" sz="1400" b="1">
                  <a:solidFill>
                    <a:schemeClr val="tx1"/>
                  </a:solidFill>
                  <a:latin typeface="Meiryo UI" panose="020B0604030504040204" pitchFamily="50" charset="-128"/>
                  <a:ea typeface="Meiryo UI" panose="020B0604030504040204" pitchFamily="50" charset="-128"/>
                </a:rPr>
                <a:t>TRL</a:t>
              </a:r>
              <a:r>
                <a:rPr lang="ja-JP" altLang="en-US" sz="1400" b="1">
                  <a:solidFill>
                    <a:schemeClr val="tx1"/>
                  </a:solidFill>
                  <a:latin typeface="Meiryo UI" panose="020B0604030504040204" pitchFamily="50" charset="-128"/>
                  <a:ea typeface="Meiryo UI" panose="020B0604030504040204" pitchFamily="50" charset="-128"/>
                </a:rPr>
                <a:t>（</a:t>
              </a:r>
              <a:r>
                <a:rPr lang="en-US" altLang="ja-JP" sz="1400" b="1">
                  <a:solidFill>
                    <a:schemeClr val="tx1"/>
                  </a:solidFill>
                  <a:latin typeface="Meiryo UI" panose="020B0604030504040204" pitchFamily="50" charset="-128"/>
                  <a:ea typeface="Meiryo UI" panose="020B0604030504040204" pitchFamily="50" charset="-128"/>
                </a:rPr>
                <a:t>Technology Readiness Level</a:t>
              </a:r>
              <a:r>
                <a:rPr lang="ja-JP" altLang="en-US" sz="1400" b="1">
                  <a:solidFill>
                    <a:schemeClr val="tx1"/>
                  </a:solidFill>
                  <a:latin typeface="Meiryo UI" panose="020B0604030504040204" pitchFamily="50" charset="-128"/>
                  <a:ea typeface="Meiryo UI" panose="020B0604030504040204" pitchFamily="50" charset="-128"/>
                </a:rPr>
                <a:t>）</a:t>
              </a:r>
            </a:p>
          </p:txBody>
        </p:sp>
        <p:cxnSp>
          <p:nvCxnSpPr>
            <p:cNvPr id="9" name="直線コネクタ 8">
              <a:extLst>
                <a:ext uri="{FF2B5EF4-FFF2-40B4-BE49-F238E27FC236}">
                  <a16:creationId xmlns:a16="http://schemas.microsoft.com/office/drawing/2014/main" id="{076DE088-5B9E-E177-ED9D-0EDC5905C171}"/>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0" name="グループ化 9">
            <a:extLst>
              <a:ext uri="{FF2B5EF4-FFF2-40B4-BE49-F238E27FC236}">
                <a16:creationId xmlns:a16="http://schemas.microsoft.com/office/drawing/2014/main" id="{4B64B03F-3817-7665-65D4-434DCD01A1CC}"/>
              </a:ext>
            </a:extLst>
          </p:cNvPr>
          <p:cNvGrpSpPr/>
          <p:nvPr/>
        </p:nvGrpSpPr>
        <p:grpSpPr>
          <a:xfrm>
            <a:off x="6239438" y="1204814"/>
            <a:ext cx="5184000" cy="288000"/>
            <a:chOff x="156000" y="1879963"/>
            <a:chExt cx="5760000" cy="288000"/>
          </a:xfrm>
        </p:grpSpPr>
        <p:sp>
          <p:nvSpPr>
            <p:cNvPr id="13" name="正方形/長方形 12">
              <a:extLst>
                <a:ext uri="{FF2B5EF4-FFF2-40B4-BE49-F238E27FC236}">
                  <a16:creationId xmlns:a16="http://schemas.microsoft.com/office/drawing/2014/main" id="{A1421886-3FF6-D265-030B-17CEAE4E038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国際水準に基づく技術実証の先進性</a:t>
              </a:r>
            </a:p>
          </p:txBody>
        </p:sp>
        <p:cxnSp>
          <p:nvCxnSpPr>
            <p:cNvPr id="16" name="直線コネクタ 15">
              <a:extLst>
                <a:ext uri="{FF2B5EF4-FFF2-40B4-BE49-F238E27FC236}">
                  <a16:creationId xmlns:a16="http://schemas.microsoft.com/office/drawing/2014/main" id="{26F0FA8F-5455-E655-02BA-F2F5498A569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7" name="グループ化 16">
            <a:extLst>
              <a:ext uri="{FF2B5EF4-FFF2-40B4-BE49-F238E27FC236}">
                <a16:creationId xmlns:a16="http://schemas.microsoft.com/office/drawing/2014/main" id="{B179935C-02AE-8DA0-4EF5-BE84694F58EB}"/>
              </a:ext>
            </a:extLst>
          </p:cNvPr>
          <p:cNvGrpSpPr/>
          <p:nvPr/>
        </p:nvGrpSpPr>
        <p:grpSpPr>
          <a:xfrm>
            <a:off x="765597" y="4658334"/>
            <a:ext cx="10657837" cy="288000"/>
            <a:chOff x="156000" y="1879963"/>
            <a:chExt cx="5760000" cy="288000"/>
          </a:xfrm>
        </p:grpSpPr>
        <p:sp>
          <p:nvSpPr>
            <p:cNvPr id="18" name="正方形/長方形 17">
              <a:extLst>
                <a:ext uri="{FF2B5EF4-FFF2-40B4-BE49-F238E27FC236}">
                  <a16:creationId xmlns:a16="http://schemas.microsoft.com/office/drawing/2014/main" id="{3CDB7653-978E-8DF3-D892-78BE3FB859D2}"/>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商用目的での使用が限定的であることに対する追加の説明</a:t>
              </a:r>
            </a:p>
          </p:txBody>
        </p:sp>
        <p:cxnSp>
          <p:nvCxnSpPr>
            <p:cNvPr id="24" name="直線コネクタ 23">
              <a:extLst>
                <a:ext uri="{FF2B5EF4-FFF2-40B4-BE49-F238E27FC236}">
                  <a16:creationId xmlns:a16="http://schemas.microsoft.com/office/drawing/2014/main" id="{EA7BD145-7A30-3AE7-38F7-933E96E18B0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25" name="TextBox 35" descr="ｔ">
            <a:extLst>
              <a:ext uri="{FF2B5EF4-FFF2-40B4-BE49-F238E27FC236}">
                <a16:creationId xmlns:a16="http://schemas.microsoft.com/office/drawing/2014/main" id="{6DABBC12-9C16-A7F6-FF22-6C3F10A8D772}"/>
              </a:ext>
            </a:extLst>
          </p:cNvPr>
          <p:cNvSpPr txBox="1"/>
          <p:nvPr/>
        </p:nvSpPr>
        <p:spPr>
          <a:xfrm>
            <a:off x="772087" y="5075443"/>
            <a:ext cx="10657837" cy="940600"/>
          </a:xfrm>
          <a:prstGeom prst="rect">
            <a:avLst/>
          </a:prstGeom>
          <a:no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t" anchorCtr="0" forceAA="0" compatLnSpc="1">
            <a:prstTxWarp prst="textNoShape">
              <a:avLst/>
            </a:prstTxWarp>
            <a:noAutofit/>
          </a:bodyPr>
          <a:lstStyle/>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a:p>
            <a:pPr marL="355600" lvl="1" indent="-182563">
              <a:buClr>
                <a:schemeClr val="tx2"/>
              </a:buClr>
              <a:buSzPct val="100000"/>
              <a:buFont typeface="Trebuchet MS" panose="020B0603020202020204" pitchFamily="34" charset="0"/>
              <a:buChar char="•"/>
            </a:pPr>
            <a:r>
              <a:rPr kumimoji="1" lang="en-US" altLang="ja-JP" sz="1400">
                <a:solidFill>
                  <a:schemeClr val="tx1"/>
                </a:solidFill>
                <a:latin typeface="Meiryo UI" panose="020B0604030504040204" pitchFamily="50" charset="-128"/>
                <a:ea typeface="Meiryo UI" panose="020B0604030504040204" pitchFamily="50" charset="-128"/>
              </a:rPr>
              <a:t>XXX</a:t>
            </a:r>
          </a:p>
        </p:txBody>
      </p:sp>
      <p:cxnSp>
        <p:nvCxnSpPr>
          <p:cNvPr id="26" name="Straight Connector 40">
            <a:extLst>
              <a:ext uri="{FF2B5EF4-FFF2-40B4-BE49-F238E27FC236}">
                <a16:creationId xmlns:a16="http://schemas.microsoft.com/office/drawing/2014/main" id="{E1FE0F58-5AEC-E34B-B12E-E39CE2737C76}"/>
              </a:ext>
            </a:extLst>
          </p:cNvPr>
          <p:cNvCxnSpPr>
            <a:cxnSpLocks/>
          </p:cNvCxnSpPr>
          <p:nvPr/>
        </p:nvCxnSpPr>
        <p:spPr>
          <a:xfrm flipV="1">
            <a:off x="6096000" y="1204814"/>
            <a:ext cx="0" cy="3251072"/>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sp>
        <p:nvSpPr>
          <p:cNvPr id="28" name="TextBox 51">
            <a:extLst>
              <a:ext uri="{FF2B5EF4-FFF2-40B4-BE49-F238E27FC236}">
                <a16:creationId xmlns:a16="http://schemas.microsoft.com/office/drawing/2014/main" id="{4D4923F3-0DF6-5002-90EB-B3EED4AA45CE}"/>
              </a:ext>
            </a:extLst>
          </p:cNvPr>
          <p:cNvSpPr txBox="1"/>
          <p:nvPr/>
        </p:nvSpPr>
        <p:spPr>
          <a:xfrm>
            <a:off x="2389206" y="2233849"/>
            <a:ext cx="8878671" cy="180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en-US" altLang="ja-JP" sz="1600">
                <a:solidFill>
                  <a:srgbClr val="2E3558"/>
                </a:solidFill>
                <a:latin typeface="+mn-ea"/>
              </a:rPr>
              <a:t>TRL</a:t>
            </a:r>
            <a:r>
              <a:rPr lang="ja-JP" altLang="en-US" sz="1600">
                <a:solidFill>
                  <a:srgbClr val="2E3558"/>
                </a:solidFill>
                <a:latin typeface="+mn-ea"/>
              </a:rPr>
              <a:t> （</a:t>
            </a:r>
            <a:r>
              <a:rPr lang="en-US" altLang="ja-JP" sz="1600">
                <a:solidFill>
                  <a:srgbClr val="2E3558"/>
                </a:solidFill>
                <a:latin typeface="+mn-ea"/>
              </a:rPr>
              <a:t>Technology Readiness Level</a:t>
            </a:r>
            <a:r>
              <a:rPr lang="ja-JP" altLang="en-US" sz="1600">
                <a:solidFill>
                  <a:srgbClr val="2E3558"/>
                </a:solidFill>
                <a:latin typeface="+mn-ea"/>
              </a:rPr>
              <a:t>）などを用いつつ、</a:t>
            </a:r>
            <a:r>
              <a:rPr lang="ja-JP" altLang="en-US" sz="1600" u="sng">
                <a:solidFill>
                  <a:srgbClr val="2E3558"/>
                </a:solidFill>
                <a:latin typeface="+mn-ea"/>
              </a:rPr>
              <a:t>商用目的での使用が限定的であること、</a:t>
            </a:r>
            <a:br>
              <a:rPr lang="en-US" altLang="ja-JP" sz="1600" u="sng">
                <a:solidFill>
                  <a:srgbClr val="2E3558"/>
                </a:solidFill>
                <a:latin typeface="+mn-ea"/>
              </a:rPr>
            </a:br>
            <a:r>
              <a:rPr lang="ja-JP" altLang="en-US" sz="1600" u="sng">
                <a:solidFill>
                  <a:srgbClr val="2E3558"/>
                </a:solidFill>
                <a:latin typeface="+mn-ea"/>
              </a:rPr>
              <a:t>技術実証の内容等の先進性のいずれか</a:t>
            </a:r>
            <a:r>
              <a:rPr lang="ja-JP" altLang="en-US" sz="1600">
                <a:solidFill>
                  <a:srgbClr val="2E3558"/>
                </a:solidFill>
                <a:latin typeface="+mn-ea"/>
              </a:rPr>
              <a:t>を記載してください（</a:t>
            </a:r>
            <a:r>
              <a:rPr lang="en-US" altLang="ja-JP" sz="1600">
                <a:solidFill>
                  <a:srgbClr val="2E3558"/>
                </a:solidFill>
                <a:latin typeface="+mn-ea"/>
              </a:rPr>
              <a:t>1</a:t>
            </a:r>
            <a:r>
              <a:rPr lang="ja-JP" altLang="en-US" sz="1600">
                <a:solidFill>
                  <a:srgbClr val="2E3558"/>
                </a:solidFill>
                <a:latin typeface="+mn-ea"/>
              </a:rPr>
              <a:t>つ以上の記載を求めます）</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補助対象事業で用いられる技術が、商用目的での使用が限定的であることを</a:t>
            </a:r>
            <a:r>
              <a:rPr lang="en-US" altLang="ja-JP" sz="1400">
                <a:solidFill>
                  <a:srgbClr val="2E3558"/>
                </a:solidFill>
                <a:latin typeface="+mn-ea"/>
              </a:rPr>
              <a:t>TRL</a:t>
            </a:r>
            <a:r>
              <a:rPr lang="ja-JP" altLang="en-US" sz="1400">
                <a:solidFill>
                  <a:srgbClr val="2E3558"/>
                </a:solidFill>
                <a:latin typeface="+mn-ea"/>
              </a:rPr>
              <a:t>やその設定根拠とともに</a:t>
            </a:r>
            <a:br>
              <a:rPr lang="en-US" altLang="ja-JP" sz="1400">
                <a:solidFill>
                  <a:srgbClr val="2E3558"/>
                </a:solidFill>
                <a:latin typeface="+mn-ea"/>
              </a:rPr>
            </a:br>
            <a:r>
              <a:rPr lang="ja-JP" altLang="en-US" sz="1400">
                <a:solidFill>
                  <a:srgbClr val="2E3558"/>
                </a:solidFill>
                <a:latin typeface="+mn-ea"/>
              </a:rPr>
              <a:t>記載ください</a:t>
            </a:r>
          </a:p>
          <a:p>
            <a:pPr marL="371475" indent="-285750">
              <a:buFont typeface="Arial" panose="020B0604020202020204" pitchFamily="34" charset="0"/>
              <a:buChar char="•"/>
            </a:pPr>
            <a:r>
              <a:rPr lang="ja-JP" altLang="en-US" sz="1400">
                <a:solidFill>
                  <a:srgbClr val="2E3558"/>
                </a:solidFill>
                <a:latin typeface="+mn-ea"/>
              </a:rPr>
              <a:t>国際水準に照らし合わせて、技術実証の内容等が先進性を有する場合、その内容を記載ください</a:t>
            </a:r>
          </a:p>
        </p:txBody>
      </p:sp>
      <p:sp>
        <p:nvSpPr>
          <p:cNvPr id="2" name="正方形/長方形 1">
            <a:extLst>
              <a:ext uri="{FF2B5EF4-FFF2-40B4-BE49-F238E27FC236}">
                <a16:creationId xmlns:a16="http://schemas.microsoft.com/office/drawing/2014/main" id="{F003963E-F1BF-86B9-1DF9-EB02DE79119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Tree>
    <p:extLst>
      <p:ext uri="{BB962C8B-B14F-4D97-AF65-F5344CB8AC3E}">
        <p14:creationId xmlns:p14="http://schemas.microsoft.com/office/powerpoint/2010/main" val="3484725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３．民間企業のみでは投資判断が真に困難な事業への適格性／</a:t>
            </a:r>
            <a:r>
              <a:rPr kumimoji="1" lang="ja-JP" altLang="en-US" sz="2000"/>
              <a:t>（</a:t>
            </a:r>
            <a:r>
              <a:rPr kumimoji="1" lang="en-US" altLang="ja-JP" sz="2000"/>
              <a:t>3</a:t>
            </a:r>
            <a:r>
              <a:rPr kumimoji="1" lang="ja-JP" altLang="en-US" sz="2000"/>
              <a:t>）その他定性的基準</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本事業は自社にとって大規模な投資である</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6C69D70-3F13-BE64-78D8-CFCA177C5CC8}"/>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sp>
        <p:nvSpPr>
          <p:cNvPr id="19" name="TextBox 35" descr="ｔ">
            <a:extLst>
              <a:ext uri="{FF2B5EF4-FFF2-40B4-BE49-F238E27FC236}">
                <a16:creationId xmlns:a16="http://schemas.microsoft.com/office/drawing/2014/main" id="{F750846A-40B6-CE3D-8BFA-FC75BFC44BBB}"/>
              </a:ext>
            </a:extLst>
          </p:cNvPr>
          <p:cNvSpPr txBox="1"/>
          <p:nvPr/>
        </p:nvSpPr>
        <p:spPr>
          <a:xfrm>
            <a:off x="765596" y="1639725"/>
            <a:ext cx="8887361"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zh-TW" altLang="en-US" sz="1400">
                <a:solidFill>
                  <a:schemeClr val="tx1"/>
                </a:solidFill>
                <a:latin typeface="Meiryo UI" panose="020B0604030504040204" pitchFamily="50" charset="-128"/>
                <a:ea typeface="Meiryo UI" panose="020B0604030504040204" pitchFamily="50" charset="-128"/>
              </a:rPr>
              <a:t>補助対象事業総事業費</a:t>
            </a:r>
            <a:r>
              <a:rPr kumimoji="1" lang="en-US" altLang="ja-JP" sz="1400">
                <a:solidFill>
                  <a:schemeClr val="tx1"/>
                </a:solidFill>
                <a:latin typeface="Meiryo UI" panose="020B0604030504040204" pitchFamily="50" charset="-128"/>
                <a:ea typeface="Meiryo UI" panose="020B0604030504040204" pitchFamily="50" charset="-128"/>
              </a:rPr>
              <a:t>÷</a:t>
            </a:r>
            <a:r>
              <a:rPr kumimoji="1" lang="ja-JP" altLang="en-US" sz="1400">
                <a:solidFill>
                  <a:schemeClr val="tx1"/>
                </a:solidFill>
                <a:latin typeface="Meiryo UI" panose="020B0604030504040204" pitchFamily="50" charset="-128"/>
                <a:ea typeface="Meiryo UI" panose="020B0604030504040204" pitchFamily="50" charset="-128"/>
              </a:rPr>
              <a:t>会社全体の売上高（直近３事業年度の平均）</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20" name="TextBox 35" descr="ｔ">
            <a:extLst>
              <a:ext uri="{FF2B5EF4-FFF2-40B4-BE49-F238E27FC236}">
                <a16:creationId xmlns:a16="http://schemas.microsoft.com/office/drawing/2014/main" id="{BC5BE5A4-DE0C-FF18-61B2-E75EF07EC476}"/>
              </a:ext>
            </a:extLst>
          </p:cNvPr>
          <p:cNvSpPr txBox="1"/>
          <p:nvPr/>
        </p:nvSpPr>
        <p:spPr>
          <a:xfrm>
            <a:off x="1113521" y="2095645"/>
            <a:ext cx="1956644"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ja-JP" altLang="en-US" b="1">
                <a:solidFill>
                  <a:schemeClr val="tx1"/>
                </a:solidFill>
                <a:latin typeface="Meiryo UI" panose="020B0604030504040204" pitchFamily="50" charset="-128"/>
                <a:ea typeface="Meiryo UI" panose="020B0604030504040204" pitchFamily="50" charset="-128"/>
              </a:rPr>
              <a:t>＝　　</a:t>
            </a:r>
            <a:r>
              <a:rPr kumimoji="1" lang="en-US" altLang="ja-JP" b="1">
                <a:solidFill>
                  <a:schemeClr val="tx1"/>
                </a:solidFill>
                <a:latin typeface="Meiryo UI" panose="020B0604030504040204" pitchFamily="50" charset="-128"/>
                <a:ea typeface="Meiryo UI" panose="020B0604030504040204" pitchFamily="50" charset="-128"/>
              </a:rPr>
              <a:t>XX%</a:t>
            </a:r>
            <a:endParaRPr kumimoji="1" lang="en-US" altLang="ja-JP">
              <a:solidFill>
                <a:schemeClr val="tx1"/>
              </a:solidFill>
              <a:latin typeface="Meiryo UI" panose="020B0604030504040204" pitchFamily="50" charset="-128"/>
              <a:ea typeface="Meiryo UI" panose="020B0604030504040204" pitchFamily="50" charset="-128"/>
            </a:endParaRPr>
          </a:p>
        </p:txBody>
      </p:sp>
      <p:sp>
        <p:nvSpPr>
          <p:cNvPr id="6" name="TextBox 35" descr="ｔ">
            <a:extLst>
              <a:ext uri="{FF2B5EF4-FFF2-40B4-BE49-F238E27FC236}">
                <a16:creationId xmlns:a16="http://schemas.microsoft.com/office/drawing/2014/main" id="{69AB5FFF-E771-B9D0-1F8E-3DB2F50B2ADE}"/>
              </a:ext>
            </a:extLst>
          </p:cNvPr>
          <p:cNvSpPr txBox="1"/>
          <p:nvPr/>
        </p:nvSpPr>
        <p:spPr>
          <a:xfrm>
            <a:off x="765595" y="3898972"/>
            <a:ext cx="8950157"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zh-TW" altLang="en-US" sz="1400">
                <a:solidFill>
                  <a:schemeClr val="tx1"/>
                </a:solidFill>
                <a:latin typeface="Meiryo UI" panose="020B0604030504040204" pitchFamily="50" charset="-128"/>
                <a:ea typeface="Meiryo UI" panose="020B0604030504040204" pitchFamily="50" charset="-128"/>
              </a:rPr>
              <a:t>補助対象事業総事業費</a:t>
            </a:r>
            <a:r>
              <a:rPr kumimoji="1" lang="en-US" altLang="ja-JP" sz="1400">
                <a:solidFill>
                  <a:schemeClr val="tx1"/>
                </a:solidFill>
                <a:latin typeface="Meiryo UI" panose="020B0604030504040204" pitchFamily="50" charset="-128"/>
                <a:ea typeface="Meiryo UI" panose="020B0604030504040204" pitchFamily="50" charset="-128"/>
              </a:rPr>
              <a:t>÷EBITDA</a:t>
            </a:r>
            <a:r>
              <a:rPr kumimoji="1" lang="ja-JP" altLang="en-US" sz="1400">
                <a:solidFill>
                  <a:schemeClr val="tx1"/>
                </a:solidFill>
                <a:latin typeface="Meiryo UI" panose="020B0604030504040204" pitchFamily="50" charset="-128"/>
                <a:ea typeface="Meiryo UI" panose="020B0604030504040204" pitchFamily="50" charset="-128"/>
              </a:rPr>
              <a:t>（直近３事業年度の平均）</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8" name="TextBox 35" descr="ｔ">
            <a:extLst>
              <a:ext uri="{FF2B5EF4-FFF2-40B4-BE49-F238E27FC236}">
                <a16:creationId xmlns:a16="http://schemas.microsoft.com/office/drawing/2014/main" id="{3BF17CCC-7584-1D31-1DE4-0EA661632D28}"/>
              </a:ext>
            </a:extLst>
          </p:cNvPr>
          <p:cNvSpPr txBox="1"/>
          <p:nvPr/>
        </p:nvSpPr>
        <p:spPr>
          <a:xfrm>
            <a:off x="1176316" y="4354892"/>
            <a:ext cx="1956644" cy="407464"/>
          </a:xfrm>
          <a:prstGeom prst="rect">
            <a:avLst/>
          </a:prstGeom>
          <a:solidFill>
            <a:schemeClr val="bg1"/>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0" rIns="91440" bIns="45720" numCol="1" spcCol="0" rtlCol="0" fromWordArt="0" anchor="ctr" anchorCtr="0" forceAA="0" compatLnSpc="1">
            <a:prstTxWarp prst="textNoShape">
              <a:avLst/>
            </a:prstTxWarp>
            <a:noAutofit/>
          </a:bodyPr>
          <a:lstStyle/>
          <a:p>
            <a:pPr marL="0" lvl="1">
              <a:buClr>
                <a:schemeClr val="tx2"/>
              </a:buClr>
              <a:buSzPct val="100000"/>
            </a:pPr>
            <a:r>
              <a:rPr kumimoji="1" lang="ja-JP" altLang="en-US" b="1">
                <a:solidFill>
                  <a:schemeClr val="tx1"/>
                </a:solidFill>
                <a:latin typeface="Meiryo UI" panose="020B0604030504040204" pitchFamily="50" charset="-128"/>
                <a:ea typeface="Meiryo UI" panose="020B0604030504040204" pitchFamily="50" charset="-128"/>
              </a:rPr>
              <a:t>＝　　</a:t>
            </a:r>
            <a:r>
              <a:rPr kumimoji="1" lang="en-US" altLang="ja-JP" b="1">
                <a:solidFill>
                  <a:schemeClr val="tx1"/>
                </a:solidFill>
                <a:latin typeface="Meiryo UI" panose="020B0604030504040204" pitchFamily="50" charset="-128"/>
                <a:ea typeface="Meiryo UI" panose="020B0604030504040204" pitchFamily="50" charset="-128"/>
              </a:rPr>
              <a:t>XX%</a:t>
            </a:r>
            <a:endParaRPr kumimoji="1" lang="en-US" altLang="ja-JP">
              <a:solidFill>
                <a:schemeClr val="tx1"/>
              </a:solidFill>
              <a:latin typeface="Meiryo UI" panose="020B0604030504040204" pitchFamily="50" charset="-128"/>
              <a:ea typeface="Meiryo UI" panose="020B0604030504040204" pitchFamily="50" charset="-128"/>
            </a:endParaRPr>
          </a:p>
        </p:txBody>
      </p:sp>
      <p:grpSp>
        <p:nvGrpSpPr>
          <p:cNvPr id="4" name="グループ化 3">
            <a:extLst>
              <a:ext uri="{FF2B5EF4-FFF2-40B4-BE49-F238E27FC236}">
                <a16:creationId xmlns:a16="http://schemas.microsoft.com/office/drawing/2014/main" id="{DD6D03CC-C6A5-1B14-2D82-F7AC452B2B69}"/>
              </a:ext>
            </a:extLst>
          </p:cNvPr>
          <p:cNvGrpSpPr/>
          <p:nvPr/>
        </p:nvGrpSpPr>
        <p:grpSpPr>
          <a:xfrm>
            <a:off x="765597" y="1228313"/>
            <a:ext cx="10657837" cy="288000"/>
            <a:chOff x="156000" y="1879963"/>
            <a:chExt cx="5760000" cy="288000"/>
          </a:xfrm>
        </p:grpSpPr>
        <p:sp>
          <p:nvSpPr>
            <p:cNvPr id="10" name="正方形/長方形 9">
              <a:extLst>
                <a:ext uri="{FF2B5EF4-FFF2-40B4-BE49-F238E27FC236}">
                  <a16:creationId xmlns:a16="http://schemas.microsoft.com/office/drawing/2014/main" id="{6C6F335B-2D55-BDED-C390-381991560A2A}"/>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会社全体の売上高、</a:t>
              </a:r>
              <a:r>
                <a:rPr kumimoji="1" lang="en-US" altLang="ja-JP" sz="1400" b="1">
                  <a:solidFill>
                    <a:schemeClr val="tx1"/>
                  </a:solidFill>
                  <a:latin typeface="Meiryo UI" panose="020B0604030504040204" pitchFamily="50" charset="-128"/>
                  <a:ea typeface="Meiryo UI" panose="020B0604030504040204" pitchFamily="50" charset="-128"/>
                </a:rPr>
                <a:t>EBITDA</a:t>
              </a:r>
              <a:r>
                <a:rPr kumimoji="1" lang="ja-JP" altLang="en-US" sz="1400" b="1">
                  <a:solidFill>
                    <a:schemeClr val="tx1"/>
                  </a:solidFill>
                  <a:latin typeface="Meiryo UI" panose="020B0604030504040204" pitchFamily="50" charset="-128"/>
                  <a:ea typeface="Meiryo UI" panose="020B0604030504040204" pitchFamily="50" charset="-128"/>
                </a:rPr>
                <a:t>に対する補助対象事業総事業費比率</a:t>
              </a:r>
            </a:p>
          </p:txBody>
        </p:sp>
        <p:cxnSp>
          <p:nvCxnSpPr>
            <p:cNvPr id="11" name="直線コネクタ 10">
              <a:extLst>
                <a:ext uri="{FF2B5EF4-FFF2-40B4-BE49-F238E27FC236}">
                  <a16:creationId xmlns:a16="http://schemas.microsoft.com/office/drawing/2014/main" id="{1194843E-E531-5F89-5C99-DE7B728257F8}"/>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2" name="TextBox 51">
            <a:extLst>
              <a:ext uri="{FF2B5EF4-FFF2-40B4-BE49-F238E27FC236}">
                <a16:creationId xmlns:a16="http://schemas.microsoft.com/office/drawing/2014/main" id="{408AC400-8478-7082-2986-18A85E8F598B}"/>
              </a:ext>
            </a:extLst>
          </p:cNvPr>
          <p:cNvSpPr txBox="1"/>
          <p:nvPr/>
        </p:nvSpPr>
        <p:spPr>
          <a:xfrm>
            <a:off x="6563434" y="2170600"/>
            <a:ext cx="4860000" cy="1800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dirty="0">
                <a:solidFill>
                  <a:srgbClr val="2E3558"/>
                </a:solidFill>
                <a:latin typeface="+mn-ea"/>
              </a:rPr>
              <a:t>補助対象事業の総事業費が、企業規模に対して</a:t>
            </a:r>
            <a:br>
              <a:rPr lang="en-US" altLang="ja-JP" sz="1600" dirty="0">
                <a:solidFill>
                  <a:srgbClr val="2E3558"/>
                </a:solidFill>
                <a:latin typeface="+mn-ea"/>
              </a:rPr>
            </a:br>
            <a:r>
              <a:rPr lang="ja-JP" altLang="en-US" sz="1600" dirty="0">
                <a:solidFill>
                  <a:srgbClr val="2E3558"/>
                </a:solidFill>
                <a:latin typeface="+mn-ea"/>
              </a:rPr>
              <a:t>大規模なものである場合は、会社全体の売上高、</a:t>
            </a:r>
            <a:r>
              <a:rPr lang="en-US" altLang="ja-JP" sz="1600" dirty="0">
                <a:solidFill>
                  <a:srgbClr val="2E3558"/>
                </a:solidFill>
                <a:latin typeface="+mn-ea"/>
              </a:rPr>
              <a:t>EBITDA</a:t>
            </a:r>
            <a:r>
              <a:rPr lang="ja-JP" altLang="en-US" sz="1600" dirty="0">
                <a:solidFill>
                  <a:srgbClr val="2E3558"/>
                </a:solidFill>
                <a:latin typeface="+mn-ea"/>
              </a:rPr>
              <a:t>（直近３事業年度の平均）に対する</a:t>
            </a:r>
            <a:br>
              <a:rPr lang="en-US" altLang="ja-JP" sz="1600" dirty="0">
                <a:solidFill>
                  <a:srgbClr val="2E3558"/>
                </a:solidFill>
                <a:latin typeface="+mn-ea"/>
              </a:rPr>
            </a:br>
            <a:r>
              <a:rPr lang="ja-JP" altLang="en-US" sz="1600" dirty="0">
                <a:solidFill>
                  <a:srgbClr val="2E3558"/>
                </a:solidFill>
                <a:latin typeface="+mn-ea"/>
              </a:rPr>
              <a:t>補助対象事業の総事業費比率を記載ください。</a:t>
            </a:r>
            <a:endParaRPr lang="en-US" altLang="ja-JP" sz="1600" dirty="0">
              <a:solidFill>
                <a:srgbClr val="2E3558"/>
              </a:solidFill>
              <a:latin typeface="+mn-ea"/>
            </a:endParaRPr>
          </a:p>
          <a:p>
            <a:pPr marL="85725" algn="ctr"/>
            <a:r>
              <a:rPr lang="ja-JP" altLang="en-US" sz="1600" dirty="0">
                <a:solidFill>
                  <a:srgbClr val="2E3558"/>
                </a:solidFill>
                <a:latin typeface="+mn-ea"/>
              </a:rPr>
              <a:t>また、比率算出に用いた</a:t>
            </a:r>
            <a:r>
              <a:rPr lang="en-US" altLang="ja-JP" sz="1600" dirty="0">
                <a:solidFill>
                  <a:srgbClr val="2E3558"/>
                </a:solidFill>
                <a:latin typeface="+mn-ea"/>
              </a:rPr>
              <a:t>EBITDA</a:t>
            </a:r>
            <a:r>
              <a:rPr lang="ja-JP" altLang="en-US" sz="1600" dirty="0">
                <a:solidFill>
                  <a:srgbClr val="2E3558"/>
                </a:solidFill>
                <a:latin typeface="+mn-ea"/>
              </a:rPr>
              <a:t>値について、様式第２の補足資料として提出いただく決算報告書のどの数値を用いて算出したかの算出方法をお示しください</a:t>
            </a:r>
          </a:p>
        </p:txBody>
      </p:sp>
    </p:spTree>
    <p:extLst>
      <p:ext uri="{BB962C8B-B14F-4D97-AF65-F5344CB8AC3E}">
        <p14:creationId xmlns:p14="http://schemas.microsoft.com/office/powerpoint/2010/main" val="16278063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sz="2000"/>
              <a:t>３．民間企業のみでは投資判断が真に困難な事業への適格性／</a:t>
            </a:r>
            <a:r>
              <a:rPr kumimoji="1" lang="ja-JP" altLang="en-US" sz="2000"/>
              <a:t>（</a:t>
            </a:r>
            <a:r>
              <a:rPr kumimoji="1" lang="en-US" altLang="ja-JP" sz="2000"/>
              <a:t>3</a:t>
            </a:r>
            <a:r>
              <a:rPr kumimoji="1" lang="ja-JP" altLang="en-US" sz="2000"/>
              <a:t>）その他定性的基準</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本事業は自社にとって</a:t>
            </a:r>
            <a:r>
              <a:rPr kumimoji="1" lang="en-US" altLang="ja-JP">
                <a:solidFill>
                  <a:schemeClr val="tx1"/>
                </a:solidFill>
              </a:rPr>
              <a:t>xx</a:t>
            </a:r>
            <a:r>
              <a:rPr kumimoji="1" lang="ja-JP" altLang="en-US">
                <a:solidFill>
                  <a:schemeClr val="tx1"/>
                </a:solidFill>
              </a:rPr>
              <a:t>のリスクが見込まれる</a:t>
            </a:r>
            <a:endParaRPr kumimoji="1" lang="en-US">
              <a:solidFill>
                <a:schemeClr val="tx1"/>
              </a:solidFill>
            </a:endParaRPr>
          </a:p>
        </p:txBody>
      </p:sp>
      <p:cxnSp>
        <p:nvCxnSpPr>
          <p:cNvPr id="81" name="直線コネクタ 80">
            <a:extLst>
              <a:ext uri="{FF2B5EF4-FFF2-40B4-BE49-F238E27FC236}">
                <a16:creationId xmlns:a16="http://schemas.microsoft.com/office/drawing/2014/main" id="{E7D0CEB9-ABBA-4F09-B4D9-22A5D6AB62D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6C69D70-3F13-BE64-78D8-CFCA177C5CC8}"/>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加点</a:t>
            </a:r>
          </a:p>
        </p:txBody>
      </p:sp>
      <p:grpSp>
        <p:nvGrpSpPr>
          <p:cNvPr id="5" name="グループ化 4">
            <a:extLst>
              <a:ext uri="{FF2B5EF4-FFF2-40B4-BE49-F238E27FC236}">
                <a16:creationId xmlns:a16="http://schemas.microsoft.com/office/drawing/2014/main" id="{A5767B53-1ADD-38CD-C3DC-483DF9880D6B}"/>
              </a:ext>
            </a:extLst>
          </p:cNvPr>
          <p:cNvGrpSpPr/>
          <p:nvPr/>
        </p:nvGrpSpPr>
        <p:grpSpPr>
          <a:xfrm>
            <a:off x="765597" y="1228313"/>
            <a:ext cx="10657837" cy="288000"/>
            <a:chOff x="156000" y="1879963"/>
            <a:chExt cx="5760000" cy="288000"/>
          </a:xfrm>
        </p:grpSpPr>
        <p:sp>
          <p:nvSpPr>
            <p:cNvPr id="6" name="正方形/長方形 5">
              <a:extLst>
                <a:ext uri="{FF2B5EF4-FFF2-40B4-BE49-F238E27FC236}">
                  <a16:creationId xmlns:a16="http://schemas.microsoft.com/office/drawing/2014/main" id="{4D153003-77AC-BF7B-5657-6CC4208EFE38}"/>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１</a:t>
              </a:r>
              <a:r>
                <a:rPr kumimoji="1" lang="en-US" altLang="ja-JP" sz="1400" b="1">
                  <a:solidFill>
                    <a:schemeClr val="tx1"/>
                  </a:solidFill>
                  <a:latin typeface="Meiryo UI" panose="020B0604030504040204" pitchFamily="50" charset="-128"/>
                  <a:ea typeface="Meiryo UI" panose="020B0604030504040204" pitchFamily="50" charset="-128"/>
                </a:rPr>
                <a:t>.</a:t>
              </a:r>
              <a:r>
                <a:rPr kumimoji="1" lang="ja-JP" altLang="en-US" sz="1400" b="1">
                  <a:solidFill>
                    <a:schemeClr val="tx1"/>
                  </a:solidFill>
                  <a:latin typeface="Meiryo UI" panose="020B0604030504040204" pitchFamily="50" charset="-128"/>
                  <a:ea typeface="Meiryo UI" panose="020B0604030504040204" pitchFamily="50" charset="-128"/>
                </a:rPr>
                <a:t>（</a:t>
              </a:r>
              <a:r>
                <a:rPr kumimoji="1" lang="en-US" altLang="ja-JP" sz="1400" b="1">
                  <a:solidFill>
                    <a:schemeClr val="tx1"/>
                  </a:solidFill>
                  <a:latin typeface="Meiryo UI" panose="020B0604030504040204" pitchFamily="50" charset="-128"/>
                  <a:ea typeface="Meiryo UI" panose="020B0604030504040204" pitchFamily="50" charset="-128"/>
                </a:rPr>
                <a:t>6</a:t>
              </a:r>
              <a:r>
                <a:rPr kumimoji="1" lang="ja-JP" altLang="en-US" sz="1400" b="1">
                  <a:solidFill>
                    <a:schemeClr val="tx1"/>
                  </a:solidFill>
                  <a:latin typeface="Meiryo UI" panose="020B0604030504040204" pitchFamily="50" charset="-128"/>
                  <a:ea typeface="Meiryo UI" panose="020B0604030504040204" pitchFamily="50" charset="-128"/>
                </a:rPr>
                <a:t>）で示した以外のリスク</a:t>
              </a:r>
            </a:p>
          </p:txBody>
        </p:sp>
        <p:cxnSp>
          <p:nvCxnSpPr>
            <p:cNvPr id="8" name="直線コネクタ 7">
              <a:extLst>
                <a:ext uri="{FF2B5EF4-FFF2-40B4-BE49-F238E27FC236}">
                  <a16:creationId xmlns:a16="http://schemas.microsoft.com/office/drawing/2014/main" id="{3B1871AE-2DE3-818B-E8EE-9AD0E9B3F68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9" name="ee4pContent3">
            <a:extLst>
              <a:ext uri="{FF2B5EF4-FFF2-40B4-BE49-F238E27FC236}">
                <a16:creationId xmlns:a16="http://schemas.microsoft.com/office/drawing/2014/main" id="{BBAC5CAE-452D-E4C7-C778-355C5F152C85}"/>
              </a:ext>
            </a:extLst>
          </p:cNvPr>
          <p:cNvSpPr txBox="1"/>
          <p:nvPr/>
        </p:nvSpPr>
        <p:spPr>
          <a:xfrm>
            <a:off x="765598" y="1650783"/>
            <a:ext cx="52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によるリスク</a:t>
            </a:r>
            <a:endParaRPr kumimoji="1" lang="en-US" altLang="ja-JP" sz="1400">
              <a:latin typeface="Meiryo UI" panose="020B0604030504040204" pitchFamily="50" charset="-128"/>
              <a:ea typeface="Meiryo UI" panose="020B0604030504040204" pitchFamily="50" charset="-128"/>
            </a:endParaRPr>
          </a:p>
          <a:p>
            <a:pPr marL="108000" lvl="1" indent="0">
              <a:buSzPct val="100000"/>
              <a:buNone/>
            </a:pPr>
            <a:r>
              <a:rPr kumimoji="1" lang="ja-JP" altLang="en-US" sz="1400">
                <a:latin typeface="Meiryo UI" panose="020B0604030504040204" pitchFamily="50" charset="-128"/>
                <a:ea typeface="Meiryo UI" panose="020B0604030504040204" pitchFamily="50" charset="-128"/>
              </a:rPr>
              <a:t>→　</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等を実施</a:t>
            </a:r>
            <a:endParaRPr kumimoji="1" lang="en-US" altLang="ja-JP" sz="1400">
              <a:latin typeface="Meiryo UI" panose="020B0604030504040204" pitchFamily="50" charset="-128"/>
              <a:ea typeface="Meiryo UI" panose="020B0604030504040204" pitchFamily="50" charset="-128"/>
            </a:endParaRPr>
          </a:p>
        </p:txBody>
      </p:sp>
      <p:sp>
        <p:nvSpPr>
          <p:cNvPr id="10" name="ee4pContent3">
            <a:extLst>
              <a:ext uri="{FF2B5EF4-FFF2-40B4-BE49-F238E27FC236}">
                <a16:creationId xmlns:a16="http://schemas.microsoft.com/office/drawing/2014/main" id="{CBEAEDF6-4FB0-AF30-D083-C166C439B859}"/>
              </a:ext>
            </a:extLst>
          </p:cNvPr>
          <p:cNvSpPr txBox="1"/>
          <p:nvPr/>
        </p:nvSpPr>
        <p:spPr>
          <a:xfrm>
            <a:off x="6206404" y="1650783"/>
            <a:ext cx="5220000" cy="64800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根拠</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11" name="TextBox 51">
            <a:extLst>
              <a:ext uri="{FF2B5EF4-FFF2-40B4-BE49-F238E27FC236}">
                <a16:creationId xmlns:a16="http://schemas.microsoft.com/office/drawing/2014/main" id="{DFA09775-3645-643B-DC9D-F309313723C6}"/>
              </a:ext>
            </a:extLst>
          </p:cNvPr>
          <p:cNvSpPr txBox="1"/>
          <p:nvPr/>
        </p:nvSpPr>
        <p:spPr>
          <a:xfrm>
            <a:off x="765595" y="3429000"/>
            <a:ext cx="10657837" cy="894359"/>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その他投資判断が困難となる経済面及び技術面以外のリスクがあれば、その根拠とともに記載ください</a:t>
            </a:r>
          </a:p>
        </p:txBody>
      </p:sp>
    </p:spTree>
    <p:extLst>
      <p:ext uri="{BB962C8B-B14F-4D97-AF65-F5344CB8AC3E}">
        <p14:creationId xmlns:p14="http://schemas.microsoft.com/office/powerpoint/2010/main" val="38302649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1289AF5-5D89-40F9-B96D-6A9BD894A3F6}"/>
              </a:ext>
            </a:extLst>
          </p:cNvPr>
          <p:cNvSpPr/>
          <p:nvPr/>
        </p:nvSpPr>
        <p:spPr>
          <a:xfrm>
            <a:off x="943951" y="1421245"/>
            <a:ext cx="10103798"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Trebuchet MS" panose="020B0603020202020204" pitchFamily="34" charset="0"/>
                <a:ea typeface="Meiryo UI" panose="020B0604030504040204" pitchFamily="50" charset="-128"/>
              </a:rPr>
              <a:t>４．経営層のコミット</a:t>
            </a:r>
            <a:endParaRPr kumimoji="1" lang="en-US" altLang="ja-JP" sz="3600">
              <a:solidFill>
                <a:schemeClr val="tx1"/>
              </a:solidFill>
              <a:latin typeface="Trebuchet MS" panose="020B0603020202020204" pitchFamily="34" charset="0"/>
              <a:ea typeface="Meiryo UI" panose="020B0604030504040204" pitchFamily="50" charset="-128"/>
            </a:endParaRPr>
          </a:p>
        </p:txBody>
      </p:sp>
      <p:sp>
        <p:nvSpPr>
          <p:cNvPr id="6" name="テキスト ボックス 5">
            <a:extLst>
              <a:ext uri="{FF2B5EF4-FFF2-40B4-BE49-F238E27FC236}">
                <a16:creationId xmlns:a16="http://schemas.microsoft.com/office/drawing/2014/main" id="{D03AA4A3-1072-12A2-4B14-0438F1657142}"/>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
        <p:nvSpPr>
          <p:cNvPr id="2" name="吹き出し: 四角形 48">
            <a:extLst>
              <a:ext uri="{FF2B5EF4-FFF2-40B4-BE49-F238E27FC236}">
                <a16:creationId xmlns:a16="http://schemas.microsoft.com/office/drawing/2014/main" id="{CF89CD7A-A9B3-B4B6-8D63-39DAA9277316}"/>
              </a:ext>
            </a:extLst>
          </p:cNvPr>
          <p:cNvSpPr/>
          <p:nvPr/>
        </p:nvSpPr>
        <p:spPr>
          <a:xfrm flipH="1">
            <a:off x="8584261" y="172645"/>
            <a:ext cx="3434499" cy="135470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原則、実施主体ごとに提出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但し、共同申請者のうち、本事業を中核的に推進する主体ではない場合は、共同申請者が代表者名で、経営者の関与の下で着実に本事業に取り組んでいく旨を記載した文書を提出することにより、本様式の提出を省略できる）</a:t>
            </a:r>
            <a:endParaRPr kumimoji="1" lang="en-US" altLang="ja-JP" sz="120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337318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1">
            <a:extLst>
              <a:ext uri="{FF2B5EF4-FFF2-40B4-BE49-F238E27FC236}">
                <a16:creationId xmlns:a16="http://schemas.microsoft.com/office/drawing/2014/main" id="{E99CD67E-AA34-4CAA-81FD-2D35C392D20A}"/>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defTabSz="742950"/>
            <a:r>
              <a:rPr lang="en-US" altLang="ja-JP" sz="2000">
                <a:solidFill>
                  <a:srgbClr val="000000"/>
                </a:solidFill>
              </a:rPr>
              <a:t>4</a:t>
            </a:r>
            <a:r>
              <a:rPr lang="ja-JP" altLang="en-US" sz="2000">
                <a:solidFill>
                  <a:srgbClr val="000000"/>
                </a:solidFill>
              </a:rPr>
              <a:t>．経営層のコミット／（</a:t>
            </a:r>
            <a:r>
              <a:rPr lang="en-US" altLang="ja-JP" sz="2000">
                <a:solidFill>
                  <a:srgbClr val="000000"/>
                </a:solidFill>
              </a:rPr>
              <a:t>0</a:t>
            </a:r>
            <a:r>
              <a:rPr lang="ja-JP" altLang="en-US" sz="2000">
                <a:solidFill>
                  <a:srgbClr val="000000"/>
                </a:solidFill>
              </a:rPr>
              <a:t>）経営者のコミットメント</a:t>
            </a:r>
            <a:endParaRPr lang="en-US" altLang="ja-JP" sz="2000">
              <a:solidFill>
                <a:srgbClr val="000000"/>
              </a:solidFill>
            </a:endParaRPr>
          </a:p>
        </p:txBody>
      </p:sp>
      <p:sp>
        <p:nvSpPr>
          <p:cNvPr id="30" name="Title 1">
            <a:extLst>
              <a:ext uri="{FF2B5EF4-FFF2-40B4-BE49-F238E27FC236}">
                <a16:creationId xmlns:a16="http://schemas.microsoft.com/office/drawing/2014/main" id="{365F5800-6BBF-449C-9D58-AA88EDB3037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defTabSz="742950"/>
            <a:r>
              <a:rPr lang="ja-JP" altLang="en-US" sz="2400">
                <a:solidFill>
                  <a:prstClr val="black"/>
                </a:solidFill>
              </a:rPr>
              <a:t>提案内容における経営者のコミットメント</a:t>
            </a:r>
            <a:endParaRPr lang="en-US" altLang="ja-JP" sz="2400">
              <a:solidFill>
                <a:prstClr val="black"/>
              </a:solidFill>
            </a:endParaRPr>
          </a:p>
        </p:txBody>
      </p:sp>
      <p:sp>
        <p:nvSpPr>
          <p:cNvPr id="34" name="正方形/長方形 33">
            <a:extLst>
              <a:ext uri="{FF2B5EF4-FFF2-40B4-BE49-F238E27FC236}">
                <a16:creationId xmlns:a16="http://schemas.microsoft.com/office/drawing/2014/main" id="{C1C78471-FE47-EDEB-F26A-8B25BB46AED3}"/>
              </a:ext>
            </a:extLst>
          </p:cNvPr>
          <p:cNvSpPr/>
          <p:nvPr/>
        </p:nvSpPr>
        <p:spPr>
          <a:xfrm>
            <a:off x="11152486" y="662293"/>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cxnSp>
        <p:nvCxnSpPr>
          <p:cNvPr id="44" name="直線コネクタ 43">
            <a:extLst>
              <a:ext uri="{FF2B5EF4-FFF2-40B4-BE49-F238E27FC236}">
                <a16:creationId xmlns:a16="http://schemas.microsoft.com/office/drawing/2014/main" id="{5C4D65CB-98F3-5EAD-F84D-F41A49E479D5}"/>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Rectangle 4">
            <a:extLst>
              <a:ext uri="{FF2B5EF4-FFF2-40B4-BE49-F238E27FC236}">
                <a16:creationId xmlns:a16="http://schemas.microsoft.com/office/drawing/2014/main" id="{1A547893-D57D-B46D-011B-4FBEB68C1B1E}"/>
              </a:ext>
            </a:extLst>
          </p:cNvPr>
          <p:cNvSpPr/>
          <p:nvPr/>
        </p:nvSpPr>
        <p:spPr>
          <a:xfrm>
            <a:off x="628651" y="1322293"/>
            <a:ext cx="10934700" cy="1428677"/>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08000" lvl="1" indent="0">
              <a:spcBef>
                <a:spcPts val="600"/>
              </a:spcBef>
              <a:spcAft>
                <a:spcPts val="600"/>
              </a:spcAft>
              <a:buSzPct val="100000"/>
              <a:buNone/>
            </a:pPr>
            <a:r>
              <a:rPr kumimoji="1" lang="ja-JP" altLang="en-US" sz="1400">
                <a:solidFill>
                  <a:schemeClr val="tx1"/>
                </a:solidFill>
                <a:latin typeface="Meiryo UI" panose="020B0604030504040204" pitchFamily="50" charset="-128"/>
                <a:ea typeface="Meiryo UI" panose="020B0604030504040204" pitchFamily="50" charset="-128"/>
              </a:rPr>
              <a:t>～～株式会社は、以下の事項を宣言する。</a:t>
            </a:r>
            <a:endParaRPr lang="en-US" altLang="ja-JP" sz="1400">
              <a:solidFill>
                <a:schemeClr val="tx1"/>
              </a:solidFill>
              <a:latin typeface="Meiryo UI" panose="020B0604030504040204" pitchFamily="50" charset="-128"/>
              <a:ea typeface="Meiryo UI" panose="020B0604030504040204" pitchFamily="50" charset="-128"/>
            </a:endParaRPr>
          </a:p>
          <a:p>
            <a:pPr marL="539750" lvl="1" indent="-269875">
              <a:spcBef>
                <a:spcPts val="600"/>
              </a:spcBef>
              <a:spcAft>
                <a:spcPts val="600"/>
              </a:spcAft>
              <a:buSzPct val="100000"/>
              <a:buFont typeface="Wingdings" panose="05000000000000000000" pitchFamily="2" charset="2"/>
              <a:buChar char="Ø"/>
            </a:pPr>
            <a:r>
              <a:rPr lang="ja-JP" altLang="en-US" sz="1400">
                <a:solidFill>
                  <a:schemeClr val="tx1"/>
                </a:solidFill>
                <a:latin typeface="Meiryo UI" panose="020B0604030504040204" pitchFamily="50" charset="-128"/>
                <a:ea typeface="Meiryo UI" panose="020B0604030504040204" pitchFamily="50" charset="-128"/>
              </a:rPr>
              <a:t>本提案において示した本事業の技術実証を精力的に実施するとともに、次期単通路機プロジェクトで海外</a:t>
            </a:r>
            <a:r>
              <a:rPr lang="en-US" altLang="ja-JP" sz="1400">
                <a:solidFill>
                  <a:schemeClr val="tx1"/>
                </a:solidFill>
                <a:latin typeface="Meiryo UI" panose="020B0604030504040204" pitchFamily="50" charset="-128"/>
                <a:ea typeface="Meiryo UI" panose="020B0604030504040204" pitchFamily="50" charset="-128"/>
              </a:rPr>
              <a:t>OEM</a:t>
            </a:r>
            <a:r>
              <a:rPr lang="ja-JP" altLang="en-US" sz="1400">
                <a:solidFill>
                  <a:schemeClr val="tx1"/>
                </a:solidFill>
                <a:latin typeface="Meiryo UI" panose="020B0604030504040204" pitchFamily="50" charset="-128"/>
                <a:ea typeface="Meiryo UI" panose="020B0604030504040204" pitchFamily="50" charset="-128"/>
              </a:rPr>
              <a:t>との材料仕様検討への参画を目指す。</a:t>
            </a:r>
            <a:endParaRPr lang="en-US" altLang="ja-JP" sz="1400">
              <a:solidFill>
                <a:schemeClr val="tx1"/>
              </a:solidFill>
              <a:latin typeface="Meiryo UI" panose="020B0604030504040204" pitchFamily="50" charset="-128"/>
              <a:ea typeface="Meiryo UI" panose="020B0604030504040204" pitchFamily="50" charset="-128"/>
            </a:endParaRPr>
          </a:p>
          <a:p>
            <a:pPr marL="539750" lvl="1" indent="-269875">
              <a:spcBef>
                <a:spcPts val="600"/>
              </a:spcBef>
              <a:spcAft>
                <a:spcPts val="600"/>
              </a:spcAft>
              <a:buSzPct val="100000"/>
              <a:buFont typeface="Wingdings" panose="05000000000000000000" pitchFamily="2" charset="2"/>
              <a:buChar char="Ø"/>
            </a:pPr>
            <a:r>
              <a:rPr lang="ja-JP" altLang="en-US" sz="1400">
                <a:solidFill>
                  <a:schemeClr val="tx1"/>
                </a:solidFill>
                <a:latin typeface="Meiryo UI" panose="020B0604030504040204" pitchFamily="50" charset="-128"/>
                <a:ea typeface="Meiryo UI" panose="020B0604030504040204" pitchFamily="50" charset="-128"/>
              </a:rPr>
              <a:t>本事業の目的・要件に従い、材料メーカーとして、日本の航空機産業が</a:t>
            </a:r>
            <a:r>
              <a:rPr kumimoji="1" lang="ja-JP" altLang="en-US" sz="1400">
                <a:solidFill>
                  <a:schemeClr val="tx1"/>
                </a:solidFill>
                <a:latin typeface="Meiryo UI" panose="020B0604030504040204" pitchFamily="50" charset="-128"/>
                <a:ea typeface="Meiryo UI" panose="020B0604030504040204" pitchFamily="50" charset="-128"/>
              </a:rPr>
              <a:t>次期単通路機プロジェクトでインテグレーション</a:t>
            </a:r>
            <a:r>
              <a:rPr lang="ja-JP" altLang="en-US" sz="1400">
                <a:solidFill>
                  <a:schemeClr val="tx1"/>
                </a:solidFill>
                <a:latin typeface="Meiryo UI" panose="020B0604030504040204" pitchFamily="50" charset="-128"/>
                <a:ea typeface="Meiryo UI" panose="020B0604030504040204" pitchFamily="50" charset="-128"/>
              </a:rPr>
              <a:t>領域に参画するための海外</a:t>
            </a:r>
            <a:r>
              <a:rPr lang="en-US" altLang="ja-JP" sz="1400">
                <a:solidFill>
                  <a:schemeClr val="tx1"/>
                </a:solidFill>
                <a:latin typeface="Meiryo UI" panose="020B0604030504040204" pitchFamily="50" charset="-128"/>
                <a:ea typeface="Meiryo UI" panose="020B0604030504040204" pitchFamily="50" charset="-128"/>
              </a:rPr>
              <a:t>OEM</a:t>
            </a:r>
            <a:r>
              <a:rPr lang="ja-JP" altLang="en-US" sz="1400">
                <a:solidFill>
                  <a:schemeClr val="tx1"/>
                </a:solidFill>
                <a:latin typeface="Meiryo UI" panose="020B0604030504040204" pitchFamily="50" charset="-128"/>
                <a:ea typeface="Meiryo UI" panose="020B0604030504040204" pitchFamily="50" charset="-128"/>
              </a:rPr>
              <a:t>との必要な</a:t>
            </a:r>
            <a:r>
              <a:rPr kumimoji="1" lang="ja-JP" altLang="en-US" sz="1400">
                <a:solidFill>
                  <a:schemeClr val="tx1"/>
                </a:solidFill>
                <a:latin typeface="Meiryo UI" panose="020B0604030504040204" pitchFamily="50" charset="-128"/>
                <a:ea typeface="Meiryo UI" panose="020B0604030504040204" pitchFamily="50" charset="-128"/>
              </a:rPr>
              <a:t>活動に協力する。</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913E3040-0BC2-47BB-1012-406BDDF508A9}"/>
              </a:ext>
            </a:extLst>
          </p:cNvPr>
          <p:cNvSpPr txBox="1"/>
          <p:nvPr/>
        </p:nvSpPr>
        <p:spPr>
          <a:xfrm>
            <a:off x="4137224" y="3538294"/>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企業名：</a:t>
            </a:r>
            <a:r>
              <a:rPr kumimoji="1" lang="ja-JP" altLang="en-US" sz="1400" u="heavy">
                <a:solidFill>
                  <a:schemeClr val="tx1"/>
                </a:solidFill>
                <a:latin typeface="Meiryo UI" panose="020B0604030504040204" pitchFamily="50" charset="-128"/>
                <a:ea typeface="Meiryo UI" panose="020B0604030504040204" pitchFamily="50" charset="-128"/>
              </a:rPr>
              <a:t>　　　　　　　　　　　　　　　　　　　　　　　　　</a:t>
            </a:r>
          </a:p>
        </p:txBody>
      </p:sp>
      <p:sp>
        <p:nvSpPr>
          <p:cNvPr id="26" name="テキスト ボックス 25">
            <a:extLst>
              <a:ext uri="{FF2B5EF4-FFF2-40B4-BE49-F238E27FC236}">
                <a16:creationId xmlns:a16="http://schemas.microsoft.com/office/drawing/2014/main" id="{61AA2C5B-B7DA-A910-6CE1-B3A424492935}"/>
              </a:ext>
            </a:extLst>
          </p:cNvPr>
          <p:cNvSpPr txBox="1"/>
          <p:nvPr/>
        </p:nvSpPr>
        <p:spPr>
          <a:xfrm>
            <a:off x="4137224" y="4298553"/>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役  職：</a:t>
            </a:r>
            <a:r>
              <a:rPr kumimoji="1" lang="ja-JP" altLang="en-US" sz="1400" u="heavy">
                <a:solidFill>
                  <a:schemeClr val="tx1"/>
                </a:solidFill>
                <a:latin typeface="Meiryo UI" panose="020B0604030504040204" pitchFamily="50" charset="-128"/>
                <a:ea typeface="Meiryo UI" panose="020B0604030504040204" pitchFamily="50" charset="-128"/>
              </a:rPr>
              <a:t>　　　　　　　　　　　　　　　　　　　　　　　　　</a:t>
            </a:r>
          </a:p>
        </p:txBody>
      </p:sp>
      <p:sp>
        <p:nvSpPr>
          <p:cNvPr id="27" name="テキスト ボックス 26">
            <a:extLst>
              <a:ext uri="{FF2B5EF4-FFF2-40B4-BE49-F238E27FC236}">
                <a16:creationId xmlns:a16="http://schemas.microsoft.com/office/drawing/2014/main" id="{A210C171-466A-ABA0-F3AF-95A2ED55B352}"/>
              </a:ext>
            </a:extLst>
          </p:cNvPr>
          <p:cNvSpPr txBox="1"/>
          <p:nvPr/>
        </p:nvSpPr>
        <p:spPr>
          <a:xfrm>
            <a:off x="4137224" y="5085875"/>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氏　名：</a:t>
            </a:r>
            <a:r>
              <a:rPr kumimoji="1" lang="ja-JP" altLang="en-US" sz="1400" u="heavy">
                <a:solidFill>
                  <a:schemeClr val="tx1"/>
                </a:solidFill>
                <a:latin typeface="Meiryo UI" panose="020B0604030504040204" pitchFamily="50" charset="-128"/>
                <a:ea typeface="Meiryo UI" panose="020B0604030504040204" pitchFamily="50" charset="-128"/>
              </a:rPr>
              <a:t>　　　　　　　　　　　　　　　　　　　　　　　　　</a:t>
            </a:r>
          </a:p>
        </p:txBody>
      </p:sp>
      <p:sp>
        <p:nvSpPr>
          <p:cNvPr id="28" name="テキスト ボックス 27">
            <a:extLst>
              <a:ext uri="{FF2B5EF4-FFF2-40B4-BE49-F238E27FC236}">
                <a16:creationId xmlns:a16="http://schemas.microsoft.com/office/drawing/2014/main" id="{3DCE63B6-CEAF-4CA4-4372-3E3517131FB4}"/>
              </a:ext>
            </a:extLst>
          </p:cNvPr>
          <p:cNvSpPr txBox="1"/>
          <p:nvPr/>
        </p:nvSpPr>
        <p:spPr>
          <a:xfrm>
            <a:off x="4137224" y="2762758"/>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日　付：</a:t>
            </a:r>
            <a:r>
              <a:rPr kumimoji="1" lang="ja-JP" altLang="en-US" sz="1400" u="heavy">
                <a:solidFill>
                  <a:schemeClr val="tx1"/>
                </a:solidFill>
                <a:latin typeface="Meiryo UI" panose="020B0604030504040204" pitchFamily="50" charset="-128"/>
                <a:ea typeface="Meiryo UI" panose="020B0604030504040204" pitchFamily="50" charset="-128"/>
              </a:rPr>
              <a:t>　　　　　　　　　　　　　　　　　　　　　　　　　</a:t>
            </a:r>
          </a:p>
        </p:txBody>
      </p:sp>
      <p:sp>
        <p:nvSpPr>
          <p:cNvPr id="45" name="テキスト ボックス 44">
            <a:extLst>
              <a:ext uri="{FF2B5EF4-FFF2-40B4-BE49-F238E27FC236}">
                <a16:creationId xmlns:a16="http://schemas.microsoft.com/office/drawing/2014/main" id="{BA0DBAD7-3028-559A-C421-69773F0730F4}"/>
              </a:ext>
            </a:extLst>
          </p:cNvPr>
          <p:cNvSpPr txBox="1"/>
          <p:nvPr/>
        </p:nvSpPr>
        <p:spPr>
          <a:xfrm>
            <a:off x="4924426" y="5374025"/>
            <a:ext cx="2981325"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（代表権を持つ者の直筆署名）</a:t>
            </a:r>
          </a:p>
        </p:txBody>
      </p:sp>
      <p:sp>
        <p:nvSpPr>
          <p:cNvPr id="4" name="Title 1">
            <a:extLst>
              <a:ext uri="{FF2B5EF4-FFF2-40B4-BE49-F238E27FC236}">
                <a16:creationId xmlns:a16="http://schemas.microsoft.com/office/drawing/2014/main" id="{09C0A301-4316-16BB-FDC6-678B4C83C463}"/>
              </a:ext>
            </a:extLst>
          </p:cNvPr>
          <p:cNvSpPr txBox="1">
            <a:spLocks/>
          </p:cNvSpPr>
          <p:nvPr/>
        </p:nvSpPr>
        <p:spPr>
          <a:xfrm>
            <a:off x="0" y="180000"/>
            <a:ext cx="1210627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lgn="r" defTabSz="742950"/>
            <a:r>
              <a:rPr lang="en-US" altLang="ja-JP" sz="2000">
                <a:solidFill>
                  <a:srgbClr val="000000"/>
                </a:solidFill>
              </a:rPr>
              <a:t>【</a:t>
            </a:r>
            <a:r>
              <a:rPr lang="ja-JP" altLang="en-US" sz="2000">
                <a:solidFill>
                  <a:srgbClr val="000000"/>
                </a:solidFill>
              </a:rPr>
              <a:t>素材メーカー</a:t>
            </a:r>
            <a:r>
              <a:rPr lang="en-US" altLang="ja-JP" sz="2000">
                <a:solidFill>
                  <a:srgbClr val="000000"/>
                </a:solidFill>
              </a:rPr>
              <a:t>】</a:t>
            </a:r>
            <a:endParaRPr lang="en-US" sz="2000">
              <a:solidFill>
                <a:srgbClr val="000000"/>
              </a:solidFill>
            </a:endParaRPr>
          </a:p>
        </p:txBody>
      </p:sp>
    </p:spTree>
    <p:extLst>
      <p:ext uri="{BB962C8B-B14F-4D97-AF65-F5344CB8AC3E}">
        <p14:creationId xmlns:p14="http://schemas.microsoft.com/office/powerpoint/2010/main" val="33283245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317DD1-E762-45B1-9691-5A674889553C}"/>
              </a:ext>
            </a:extLst>
          </p:cNvPr>
          <p:cNvSpPr/>
          <p:nvPr>
            <p:custDataLst>
              <p:tags r:id="rId2"/>
            </p:custDataLst>
          </p:nvPr>
        </p:nvSpPr>
        <p:spPr>
          <a:xfrm>
            <a:off x="1072694" y="679793"/>
            <a:ext cx="3448081" cy="348910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52000" rIns="0" bIns="0" numCol="1" spcCol="0" rtlCol="0" fromWordArt="0" anchor="t" anchorCtr="0" forceAA="0" compatLnSpc="1">
            <a:prstTxWarp prst="textNoShape">
              <a:avLst/>
            </a:prstTxWarp>
            <a:noAutofit/>
          </a:bodyPr>
          <a:lstStyle/>
          <a:p>
            <a:pPr>
              <a:spcBef>
                <a:spcPct val="0"/>
              </a:spcBef>
              <a:spcAft>
                <a:spcPct val="0"/>
              </a:spcAft>
            </a:pPr>
            <a:r>
              <a:rPr kumimoji="1" lang="ja-JP" altLang="en-US" sz="4000">
                <a:solidFill>
                  <a:schemeClr val="tx1"/>
                </a:solidFill>
                <a:latin typeface="Trebuchet MS" panose="020B0603020202020204" pitchFamily="34" charset="0"/>
                <a:ea typeface="Meiryo UI" panose="020B0604030504040204" pitchFamily="50" charset="-128"/>
              </a:rPr>
              <a:t> 目次</a:t>
            </a:r>
            <a:endParaRPr kumimoji="1" lang="en-US" sz="4000">
              <a:solidFill>
                <a:schemeClr val="tx1"/>
              </a:solidFill>
              <a:latin typeface="Trebuchet MS" panose="020B0603020202020204" pitchFamily="34" charset="0"/>
              <a:ea typeface="Meiryo UI" panose="020B0604030504040204" pitchFamily="50" charset="-128"/>
            </a:endParaRPr>
          </a:p>
        </p:txBody>
      </p:sp>
      <p:sp>
        <p:nvSpPr>
          <p:cNvPr id="24" name="Rectangle 23">
            <a:extLst>
              <a:ext uri="{FF2B5EF4-FFF2-40B4-BE49-F238E27FC236}">
                <a16:creationId xmlns:a16="http://schemas.microsoft.com/office/drawing/2014/main" id="{B8C00903-167C-46E5-9B21-3A4C805FC94F}"/>
              </a:ext>
            </a:extLst>
          </p:cNvPr>
          <p:cNvSpPr/>
          <p:nvPr/>
        </p:nvSpPr>
        <p:spPr>
          <a:xfrm>
            <a:off x="2796737" y="1074174"/>
            <a:ext cx="6598528" cy="4529889"/>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000" rIns="91440" bIns="0" numCol="1" spcCol="0" rtlCol="0" fromWordArt="0" anchor="t" anchorCtr="0" forceAA="0" compatLnSpc="1">
            <a:prstTxWarp prst="textNoShape">
              <a:avLst/>
            </a:prstTxWarp>
            <a:spAutoFit/>
          </a:bodyPr>
          <a:lstStyle/>
          <a:p>
            <a:pPr>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0.</a:t>
            </a:r>
            <a:r>
              <a:rPr kumimoji="1" lang="ja-JP" altLang="en-US" sz="1600">
                <a:solidFill>
                  <a:schemeClr val="tx1"/>
                </a:solidFill>
                <a:latin typeface="Meiryo UI" panose="020B0604030504040204" pitchFamily="50" charset="-128"/>
                <a:ea typeface="Meiryo UI" panose="020B0604030504040204" pitchFamily="50" charset="-128"/>
              </a:rPr>
              <a:t> 共同申請者内における各主体の役割分担</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）各主体の役割</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）各主体の概要</a:t>
            </a:r>
            <a:endParaRPr kumimoji="1" lang="en-US" altLang="ja-JP" sz="1200">
              <a:solidFill>
                <a:schemeClr val="tx1"/>
              </a:solidFill>
              <a:latin typeface="Meiryo UI" panose="020B0604030504040204" pitchFamily="50" charset="-128"/>
              <a:ea typeface="Meiryo UI" panose="020B0604030504040204" pitchFamily="50" charset="-128"/>
            </a:endParaRPr>
          </a:p>
          <a:p>
            <a:pPr marL="342900" indent="-342900">
              <a:spcBef>
                <a:spcPts val="600"/>
              </a:spcBef>
              <a:buFont typeface="+mj-lt"/>
              <a:buAutoNum type="arabicPeriod"/>
            </a:pPr>
            <a:r>
              <a:rPr kumimoji="1" lang="ja-JP" altLang="en-US" sz="1600">
                <a:solidFill>
                  <a:schemeClr val="tx1"/>
                </a:solidFill>
                <a:latin typeface="Meiryo UI" panose="020B0604030504040204" pitchFamily="50" charset="-128"/>
                <a:ea typeface="Meiryo UI" panose="020B0604030504040204" pitchFamily="50" charset="-128"/>
              </a:rPr>
              <a:t>事業戦略・事業計画</a:t>
            </a:r>
            <a:endParaRPr lang="en-US" altLang="ja-JP" sz="1600">
              <a:solidFill>
                <a:schemeClr val="tx1"/>
              </a:solidFill>
              <a:latin typeface="Meiryo UI" panose="020B0604030504040204" pitchFamily="50" charset="-128"/>
              <a:ea typeface="Meiryo UI" panose="020B0604030504040204" pitchFamily="50" charset="-128"/>
              <a:cs typeface="Mangal" panose="02040503050203030202" pitchFamily="18" charset="0"/>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）事業の目的及び内容</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）事業実施計画</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毎年度の事業費・補助金交付希望額</a:t>
            </a:r>
            <a:endPar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4</a:t>
            </a:r>
            <a:r>
              <a:rPr kumimoji="1" lang="ja-JP" altLang="en-US" sz="1200">
                <a:solidFill>
                  <a:schemeClr val="tx1"/>
                </a:solidFill>
                <a:latin typeface="Meiryo UI" panose="020B0604030504040204" pitchFamily="50" charset="-128"/>
                <a:ea typeface="Meiryo UI" panose="020B0604030504040204" pitchFamily="50" charset="-128"/>
              </a:rPr>
              <a:t>）技術実証の内容</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5</a:t>
            </a:r>
            <a:r>
              <a:rPr kumimoji="1" lang="ja-JP" altLang="en-US" sz="1200">
                <a:solidFill>
                  <a:schemeClr val="tx1"/>
                </a:solidFill>
                <a:latin typeface="Meiryo UI" panose="020B0604030504040204" pitchFamily="50" charset="-128"/>
                <a:ea typeface="Meiryo UI" panose="020B0604030504040204" pitchFamily="50" charset="-128"/>
              </a:rPr>
              <a:t>）事業化計画</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6</a:t>
            </a:r>
            <a:r>
              <a:rPr kumimoji="1" lang="ja-JP" altLang="en-US" sz="1200">
                <a:solidFill>
                  <a:schemeClr val="tx1"/>
                </a:solidFill>
                <a:latin typeface="Meiryo UI" panose="020B0604030504040204" pitchFamily="50" charset="-128"/>
                <a:ea typeface="Meiryo UI" panose="020B0604030504040204" pitchFamily="50" charset="-128"/>
              </a:rPr>
              <a:t>）想定されるリスク要因と対処方針</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7</a:t>
            </a:r>
            <a:r>
              <a:rPr kumimoji="1" lang="ja-JP" altLang="en-US" sz="1200">
                <a:solidFill>
                  <a:schemeClr val="tx1"/>
                </a:solidFill>
                <a:latin typeface="Meiryo UI" panose="020B0604030504040204" pitchFamily="50" charset="-128"/>
                <a:ea typeface="Meiryo UI" panose="020B0604030504040204" pitchFamily="50" charset="-128"/>
              </a:rPr>
              <a:t>）市場環境及び市場成長性　　　　</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8</a:t>
            </a:r>
            <a:r>
              <a:rPr kumimoji="1" lang="ja-JP" altLang="en-US" sz="1200">
                <a:solidFill>
                  <a:schemeClr val="tx1"/>
                </a:solidFill>
                <a:latin typeface="Meiryo UI" panose="020B0604030504040204" pitchFamily="50" charset="-128"/>
                <a:ea typeface="Meiryo UI" panose="020B0604030504040204" pitchFamily="50" charset="-128"/>
              </a:rPr>
              <a:t>）経済波及効果</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9</a:t>
            </a:r>
            <a:r>
              <a:rPr kumimoji="1" lang="ja-JP" altLang="en-US" sz="1200">
                <a:solidFill>
                  <a:schemeClr val="tx1"/>
                </a:solidFill>
                <a:latin typeface="Meiryo UI" panose="020B0604030504040204" pitchFamily="50" charset="-128"/>
                <a:ea typeface="Meiryo UI" panose="020B0604030504040204" pitchFamily="50" charset="-128"/>
              </a:rPr>
              <a:t>）</a:t>
            </a:r>
            <a:r>
              <a:rPr kumimoji="1" lang="ja-JP" altLang="en-US" sz="1200">
                <a:solidFill>
                  <a:schemeClr val="tx1"/>
                </a:solidFill>
                <a:latin typeface="Meiryo UI" panose="020B0604030504040204" pitchFamily="50" charset="-128"/>
                <a:ea typeface="Meiryo UI" panose="020B0604030504040204" pitchFamily="50" charset="-128"/>
                <a:sym typeface="Trebuchet MS" panose="020B0603020202020204" pitchFamily="34" charset="0"/>
              </a:rPr>
              <a:t>市場獲得に向けたルール形成戦略</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10</a:t>
            </a:r>
            <a:r>
              <a:rPr kumimoji="1" lang="ja-JP" altLang="en-US" sz="1200">
                <a:solidFill>
                  <a:schemeClr val="tx1"/>
                </a:solidFill>
                <a:latin typeface="Meiryo UI" panose="020B0604030504040204" pitchFamily="50" charset="-128"/>
                <a:ea typeface="Meiryo UI" panose="020B0604030504040204" pitchFamily="50" charset="-128"/>
              </a:rPr>
              <a:t>）機体</a:t>
            </a:r>
            <a:r>
              <a:rPr kumimoji="1" lang="en-US" altLang="ja-JP" sz="1200">
                <a:solidFill>
                  <a:schemeClr val="tx1"/>
                </a:solidFill>
                <a:latin typeface="Meiryo UI" panose="020B0604030504040204" pitchFamily="50" charset="-128"/>
                <a:ea typeface="Meiryo UI" panose="020B0604030504040204" pitchFamily="50" charset="-128"/>
              </a:rPr>
              <a:t>OEM</a:t>
            </a:r>
            <a:r>
              <a:rPr kumimoji="1" lang="ja-JP" altLang="en-US" sz="1200">
                <a:solidFill>
                  <a:schemeClr val="tx1"/>
                </a:solidFill>
                <a:latin typeface="Meiryo UI" panose="020B0604030504040204" pitchFamily="50" charset="-128"/>
                <a:ea typeface="Meiryo UI" panose="020B0604030504040204" pitchFamily="50" charset="-128"/>
              </a:rPr>
              <a:t>との共同開発参画に向けた取組</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11</a:t>
            </a:r>
            <a:r>
              <a:rPr kumimoji="1" lang="ja-JP" altLang="en-US" sz="1200">
                <a:solidFill>
                  <a:schemeClr val="tx1"/>
                </a:solidFill>
                <a:latin typeface="Meiryo UI" panose="020B0604030504040204" pitchFamily="50" charset="-128"/>
                <a:ea typeface="Meiryo UI" panose="020B0604030504040204" pitchFamily="50" charset="-128"/>
              </a:rPr>
              <a:t>）ビジネスモデルの独自性等</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12</a:t>
            </a:r>
            <a:r>
              <a:rPr kumimoji="1" lang="ja-JP" altLang="en-US" sz="1200">
                <a:solidFill>
                  <a:schemeClr val="tx1"/>
                </a:solidFill>
                <a:latin typeface="Meiryo UI" panose="020B0604030504040204" pitchFamily="50" charset="-128"/>
                <a:ea typeface="Meiryo UI" panose="020B0604030504040204" pitchFamily="50" charset="-128"/>
              </a:rPr>
              <a:t>）自社のポジショニングと競争優位性</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13</a:t>
            </a: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IP</a:t>
            </a:r>
            <a:r>
              <a:rPr kumimoji="1" lang="ja-JP" altLang="en-US" sz="1200">
                <a:solidFill>
                  <a:schemeClr val="tx1"/>
                </a:solidFill>
                <a:latin typeface="Meiryo UI" panose="020B0604030504040204" pitchFamily="50" charset="-128"/>
                <a:ea typeface="Meiryo UI" panose="020B0604030504040204" pitchFamily="50" charset="-128"/>
              </a:rPr>
              <a:t>戦略</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3" name="Rectangle 23">
            <a:extLst>
              <a:ext uri="{FF2B5EF4-FFF2-40B4-BE49-F238E27FC236}">
                <a16:creationId xmlns:a16="http://schemas.microsoft.com/office/drawing/2014/main" id="{93FDB642-FC39-C10E-AE73-579A48D26A06}"/>
              </a:ext>
            </a:extLst>
          </p:cNvPr>
          <p:cNvSpPr/>
          <p:nvPr/>
        </p:nvSpPr>
        <p:spPr>
          <a:xfrm>
            <a:off x="7346523" y="1074174"/>
            <a:ext cx="4216827" cy="379122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36000" rIns="91440" bIns="0" numCol="1" spcCol="0" rtlCol="0" fromWordArt="0" anchor="t" anchorCtr="0" forceAA="0" compatLnSpc="1">
            <a:prstTxWarp prst="textNoShape">
              <a:avLst/>
            </a:prstTxWarp>
            <a:spAutoFit/>
          </a:bodyPr>
          <a:lstStyle/>
          <a:p>
            <a:pPr marL="0" lvl="3">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2. </a:t>
            </a:r>
            <a:r>
              <a:rPr kumimoji="1" lang="ja-JP" altLang="en-US" sz="1600">
                <a:solidFill>
                  <a:schemeClr val="tx1"/>
                </a:solidFill>
                <a:latin typeface="Meiryo UI" panose="020B0604030504040204" pitchFamily="50" charset="-128"/>
                <a:ea typeface="Meiryo UI" panose="020B0604030504040204" pitchFamily="50" charset="-128"/>
              </a:rPr>
              <a:t>排出削減への貢献</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本事業による</a:t>
            </a:r>
            <a:r>
              <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CO</a:t>
            </a:r>
            <a:r>
              <a:rPr kumimoji="1" lang="ja-JP" altLang="en-US"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₂排出削減効果</a:t>
            </a:r>
            <a:endParaRPr kumimoji="1" lang="en-US" altLang="ja-JP" sz="12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269875" lvl="3" indent="-269875">
              <a:spcBef>
                <a:spcPts val="600"/>
              </a:spcBef>
              <a:tabLst>
                <a:tab pos="269875" algn="l"/>
              </a:tabLst>
            </a:pPr>
            <a:r>
              <a:rPr kumimoji="1" lang="en-US" altLang="ja-JP" sz="1600">
                <a:solidFill>
                  <a:schemeClr val="tx1"/>
                </a:solidFill>
                <a:latin typeface="Meiryo UI" panose="020B0604030504040204" pitchFamily="50" charset="-128"/>
                <a:ea typeface="Meiryo UI" panose="020B0604030504040204" pitchFamily="50" charset="-128"/>
              </a:rPr>
              <a:t>3. </a:t>
            </a:r>
            <a:r>
              <a:rPr kumimoji="1" lang="ja-JP" altLang="en-US" sz="1600">
                <a:solidFill>
                  <a:schemeClr val="tx1"/>
                </a:solidFill>
                <a:latin typeface="Meiryo UI" panose="020B0604030504040204" pitchFamily="50" charset="-128"/>
                <a:ea typeface="Meiryo UI" panose="020B0604030504040204" pitchFamily="50" charset="-128"/>
              </a:rPr>
              <a:t>民間企業のみでは投資判断が真に困難な</a:t>
            </a:r>
            <a:br>
              <a:rPr kumimoji="1" lang="en-US" altLang="ja-JP" sz="1600">
                <a:solidFill>
                  <a:schemeClr val="tx1"/>
                </a:solidFill>
                <a:latin typeface="Meiryo UI" panose="020B0604030504040204" pitchFamily="50" charset="-128"/>
                <a:ea typeface="Meiryo UI" panose="020B0604030504040204" pitchFamily="50" charset="-128"/>
              </a:rPr>
            </a:br>
            <a:r>
              <a:rPr kumimoji="1" lang="ja-JP" altLang="en-US" sz="1600">
                <a:solidFill>
                  <a:schemeClr val="tx1"/>
                </a:solidFill>
                <a:latin typeface="Meiryo UI" panose="020B0604030504040204" pitchFamily="50" charset="-128"/>
                <a:ea typeface="Meiryo UI" panose="020B0604030504040204" pitchFamily="50" charset="-128"/>
              </a:rPr>
              <a:t>事業への適格性</a:t>
            </a:r>
            <a:endParaRPr kumimoji="1" lang="en-US" altLang="ja-JP" sz="16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zh-TW" altLang="en-US" sz="1200">
                <a:solidFill>
                  <a:schemeClr val="tx1"/>
                </a:solidFill>
                <a:latin typeface="Meiryo UI" panose="020B0604030504040204" pitchFamily="50" charset="-128"/>
                <a:ea typeface="Meiryo UI" panose="020B0604030504040204" pitchFamily="50" charset="-128"/>
              </a:rPr>
              <a:t>（</a:t>
            </a:r>
            <a:r>
              <a:rPr kumimoji="1" lang="en-US" altLang="zh-TW" sz="1200">
                <a:solidFill>
                  <a:schemeClr val="tx1"/>
                </a:solidFill>
                <a:latin typeface="Meiryo UI" panose="020B0604030504040204" pitchFamily="50" charset="-128"/>
                <a:ea typeface="Meiryo UI" panose="020B0604030504040204" pitchFamily="50" charset="-128"/>
              </a:rPr>
              <a:t>1</a:t>
            </a:r>
            <a:r>
              <a:rPr kumimoji="1" lang="zh-TW" altLang="en-US" sz="1200">
                <a:solidFill>
                  <a:schemeClr val="tx1"/>
                </a:solidFill>
                <a:latin typeface="Meiryo UI" panose="020B0604030504040204" pitchFamily="50" charset="-128"/>
                <a:ea typeface="Meiryo UI" panose="020B0604030504040204" pitchFamily="50" charset="-128"/>
              </a:rPr>
              <a:t>）経済的基準</a:t>
            </a:r>
          </a:p>
          <a:p>
            <a:pPr marL="266700">
              <a:spcBef>
                <a:spcPts val="600"/>
              </a:spcBef>
            </a:pPr>
            <a:r>
              <a:rPr kumimoji="1" lang="zh-TW" altLang="en-US" sz="1200">
                <a:solidFill>
                  <a:schemeClr val="tx1"/>
                </a:solidFill>
                <a:latin typeface="Meiryo UI" panose="020B0604030504040204" pitchFamily="50" charset="-128"/>
                <a:ea typeface="Meiryo UI" panose="020B0604030504040204" pitchFamily="50" charset="-128"/>
              </a:rPr>
              <a:t>（</a:t>
            </a:r>
            <a:r>
              <a:rPr kumimoji="1" lang="en-US" altLang="zh-TW" sz="1200">
                <a:solidFill>
                  <a:schemeClr val="tx1"/>
                </a:solidFill>
                <a:latin typeface="Meiryo UI" panose="020B0604030504040204" pitchFamily="50" charset="-128"/>
                <a:ea typeface="Meiryo UI" panose="020B0604030504040204" pitchFamily="50" charset="-128"/>
              </a:rPr>
              <a:t>2</a:t>
            </a:r>
            <a:r>
              <a:rPr kumimoji="1" lang="zh-TW" altLang="en-US" sz="1200">
                <a:solidFill>
                  <a:schemeClr val="tx1"/>
                </a:solidFill>
                <a:latin typeface="Meiryo UI" panose="020B0604030504040204" pitchFamily="50" charset="-128"/>
                <a:ea typeface="Meiryo UI" panose="020B0604030504040204" pitchFamily="50" charset="-128"/>
              </a:rPr>
              <a:t>）技術的基準</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）その他定性的基準</a:t>
            </a:r>
            <a:endParaRPr kumimoji="1" lang="en-US" altLang="ja-JP" sz="1200">
              <a:solidFill>
                <a:schemeClr val="tx1"/>
              </a:solidFill>
              <a:latin typeface="Meiryo UI" panose="020B0604030504040204" pitchFamily="50" charset="-128"/>
              <a:ea typeface="Meiryo UI" panose="020B0604030504040204" pitchFamily="50" charset="-128"/>
            </a:endParaRPr>
          </a:p>
          <a:p>
            <a:pPr marL="0" lvl="3">
              <a:spcBef>
                <a:spcPts val="600"/>
              </a:spcBef>
            </a:pPr>
            <a:r>
              <a:rPr kumimoji="1" lang="en-US" altLang="ja-JP" sz="1600">
                <a:solidFill>
                  <a:schemeClr val="tx1"/>
                </a:solidFill>
                <a:latin typeface="Meiryo UI" panose="020B0604030504040204" pitchFamily="50" charset="-128"/>
                <a:ea typeface="Meiryo UI" panose="020B0604030504040204" pitchFamily="50" charset="-128"/>
              </a:rPr>
              <a:t>4. </a:t>
            </a:r>
            <a:r>
              <a:rPr lang="ja-JP" altLang="en-US" sz="1600">
                <a:solidFill>
                  <a:schemeClr val="tx1"/>
                </a:solidFill>
                <a:latin typeface="Meiryo UI" panose="020B0604030504040204" pitchFamily="50" charset="-128"/>
                <a:ea typeface="Meiryo UI" panose="020B0604030504040204" pitchFamily="50" charset="-128"/>
                <a:cs typeface="Mangal" panose="02040503050203030202" pitchFamily="18" charset="0"/>
              </a:rPr>
              <a:t>経営層のコミット</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0</a:t>
            </a:r>
            <a:r>
              <a:rPr kumimoji="1" lang="ja-JP" altLang="en-US" sz="1200">
                <a:solidFill>
                  <a:schemeClr val="tx1"/>
                </a:solidFill>
                <a:latin typeface="Meiryo UI" panose="020B0604030504040204" pitchFamily="50" charset="-128"/>
                <a:ea typeface="Meiryo UI" panose="020B0604030504040204" pitchFamily="50" charset="-128"/>
              </a:rPr>
              <a:t>）経営者のコミットメント</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）組織内の事業推進体制</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2</a:t>
            </a:r>
            <a:r>
              <a:rPr kumimoji="1" lang="ja-JP" altLang="en-US" sz="1200">
                <a:solidFill>
                  <a:schemeClr val="tx1"/>
                </a:solidFill>
                <a:latin typeface="Meiryo UI" panose="020B0604030504040204" pitchFamily="50" charset="-128"/>
                <a:ea typeface="Meiryo UI" panose="020B0604030504040204" pitchFamily="50" charset="-128"/>
              </a:rPr>
              <a:t>）経営者等の事業への関与</a:t>
            </a:r>
            <a:endParaRPr kumimoji="1" lang="en-US" altLang="ja-JP" sz="1200">
              <a:solidFill>
                <a:schemeClr val="tx1"/>
              </a:solidFill>
              <a:latin typeface="Meiryo UI" panose="020B0604030504040204" pitchFamily="50" charset="-128"/>
              <a:ea typeface="Meiryo UI" panose="020B0604030504040204" pitchFamily="50" charset="-128"/>
            </a:endParaRP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3</a:t>
            </a:r>
            <a:r>
              <a:rPr kumimoji="1" lang="ja-JP" altLang="en-US" sz="1200">
                <a:solidFill>
                  <a:schemeClr val="tx1"/>
                </a:solidFill>
                <a:latin typeface="Meiryo UI" panose="020B0604030504040204" pitchFamily="50" charset="-128"/>
                <a:ea typeface="Meiryo UI" panose="020B0604030504040204" pitchFamily="50" charset="-128"/>
              </a:rPr>
              <a:t>）事業推進体制の確保</a:t>
            </a:r>
          </a:p>
          <a:p>
            <a:pPr marL="266700">
              <a:spcBef>
                <a:spcPts val="600"/>
              </a:spcBef>
            </a:pP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4</a:t>
            </a:r>
            <a:r>
              <a:rPr kumimoji="1" lang="ja-JP" altLang="en-US" sz="1200">
                <a:solidFill>
                  <a:schemeClr val="tx1"/>
                </a:solidFill>
                <a:latin typeface="Meiryo UI" panose="020B0604030504040204" pitchFamily="50" charset="-128"/>
                <a:ea typeface="Meiryo UI" panose="020B0604030504040204" pitchFamily="50" charset="-128"/>
              </a:rPr>
              <a:t>）経営戦略における事業の位置づけ</a:t>
            </a:r>
          </a:p>
          <a:p>
            <a:pPr marL="266700">
              <a:spcBef>
                <a:spcPts val="600"/>
              </a:spcBef>
            </a:pPr>
            <a:endParaRPr kumimoji="1" lang="ja-JP" altLang="en-US" sz="1200">
              <a:solidFill>
                <a:schemeClr val="tx1"/>
              </a:solidFill>
              <a:latin typeface="Meiryo UI" panose="020B0604030504040204" pitchFamily="50" charset="-128"/>
              <a:ea typeface="Meiryo UI" panose="020B0604030504040204" pitchFamily="50" charset="-128"/>
            </a:endParaRPr>
          </a:p>
        </p:txBody>
      </p:sp>
    </p:spTree>
    <p:custDataLst>
      <p:tags r:id="rId1"/>
    </p:custDataLst>
    <p:extLst>
      <p:ext uri="{BB962C8B-B14F-4D97-AF65-F5344CB8AC3E}">
        <p14:creationId xmlns:p14="http://schemas.microsoft.com/office/powerpoint/2010/main" val="7118220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1">
            <a:extLst>
              <a:ext uri="{FF2B5EF4-FFF2-40B4-BE49-F238E27FC236}">
                <a16:creationId xmlns:a16="http://schemas.microsoft.com/office/drawing/2014/main" id="{E99CD67E-AA34-4CAA-81FD-2D35C392D20A}"/>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defTabSz="742950"/>
            <a:r>
              <a:rPr lang="en-US" altLang="ja-JP" sz="2000">
                <a:solidFill>
                  <a:srgbClr val="000000"/>
                </a:solidFill>
              </a:rPr>
              <a:t>4</a:t>
            </a:r>
            <a:r>
              <a:rPr lang="ja-JP" altLang="en-US" sz="2000">
                <a:solidFill>
                  <a:srgbClr val="000000"/>
                </a:solidFill>
              </a:rPr>
              <a:t>．経営層のコミット／（</a:t>
            </a:r>
            <a:r>
              <a:rPr lang="en-US" altLang="ja-JP" sz="2000">
                <a:solidFill>
                  <a:srgbClr val="000000"/>
                </a:solidFill>
              </a:rPr>
              <a:t>0</a:t>
            </a:r>
            <a:r>
              <a:rPr lang="ja-JP" altLang="en-US" sz="2000">
                <a:solidFill>
                  <a:srgbClr val="000000"/>
                </a:solidFill>
              </a:rPr>
              <a:t>）経営者のコミットメント</a:t>
            </a:r>
            <a:endParaRPr lang="en-US" altLang="ja-JP" sz="2000">
              <a:solidFill>
                <a:srgbClr val="000000"/>
              </a:solidFill>
            </a:endParaRPr>
          </a:p>
        </p:txBody>
      </p:sp>
      <p:sp>
        <p:nvSpPr>
          <p:cNvPr id="30" name="Title 1">
            <a:extLst>
              <a:ext uri="{FF2B5EF4-FFF2-40B4-BE49-F238E27FC236}">
                <a16:creationId xmlns:a16="http://schemas.microsoft.com/office/drawing/2014/main" id="{365F5800-6BBF-449C-9D58-AA88EDB3037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defTabSz="742950"/>
            <a:r>
              <a:rPr lang="ja-JP" altLang="en-US" sz="2400">
                <a:solidFill>
                  <a:prstClr val="black"/>
                </a:solidFill>
              </a:rPr>
              <a:t>提案内容における経営者のコミットメント</a:t>
            </a:r>
            <a:endParaRPr lang="en-US" altLang="ja-JP" sz="2400">
              <a:solidFill>
                <a:prstClr val="black"/>
              </a:solidFill>
            </a:endParaRPr>
          </a:p>
        </p:txBody>
      </p:sp>
      <p:cxnSp>
        <p:nvCxnSpPr>
          <p:cNvPr id="44" name="直線コネクタ 43">
            <a:extLst>
              <a:ext uri="{FF2B5EF4-FFF2-40B4-BE49-F238E27FC236}">
                <a16:creationId xmlns:a16="http://schemas.microsoft.com/office/drawing/2014/main" id="{5C4D65CB-98F3-5EAD-F84D-F41A49E479D5}"/>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2" name="Rectangle 4">
            <a:extLst>
              <a:ext uri="{FF2B5EF4-FFF2-40B4-BE49-F238E27FC236}">
                <a16:creationId xmlns:a16="http://schemas.microsoft.com/office/drawing/2014/main" id="{1A547893-D57D-B46D-011B-4FBEB68C1B1E}"/>
              </a:ext>
            </a:extLst>
          </p:cNvPr>
          <p:cNvSpPr/>
          <p:nvPr/>
        </p:nvSpPr>
        <p:spPr>
          <a:xfrm>
            <a:off x="628651" y="1322293"/>
            <a:ext cx="10934700" cy="1428677"/>
          </a:xfrm>
          <a:prstGeom prst="rect">
            <a:avLst/>
          </a:prstGeom>
          <a:no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08000" lvl="1" indent="0">
              <a:spcBef>
                <a:spcPts val="600"/>
              </a:spcBef>
              <a:spcAft>
                <a:spcPts val="600"/>
              </a:spcAft>
              <a:buSzPct val="100000"/>
              <a:buNone/>
            </a:pPr>
            <a:r>
              <a:rPr kumimoji="1" lang="ja-JP" altLang="en-US" sz="1400">
                <a:solidFill>
                  <a:schemeClr val="tx1"/>
                </a:solidFill>
                <a:latin typeface="Meiryo UI" panose="020B0604030504040204" pitchFamily="50" charset="-128"/>
                <a:ea typeface="Meiryo UI" panose="020B0604030504040204" pitchFamily="50" charset="-128"/>
              </a:rPr>
              <a:t>～～株式会社は、以下の事項を宣言する。</a:t>
            </a:r>
            <a:endParaRPr lang="en-US" altLang="ja-JP" sz="1400">
              <a:solidFill>
                <a:schemeClr val="tx1"/>
              </a:solidFill>
              <a:latin typeface="Meiryo UI" panose="020B0604030504040204" pitchFamily="50" charset="-128"/>
              <a:ea typeface="Meiryo UI" panose="020B0604030504040204" pitchFamily="50" charset="-128"/>
            </a:endParaRPr>
          </a:p>
          <a:p>
            <a:pPr marL="539750" lvl="1" indent="-269875">
              <a:spcBef>
                <a:spcPts val="600"/>
              </a:spcBef>
              <a:spcAft>
                <a:spcPts val="600"/>
              </a:spcAft>
              <a:buSzPct val="100000"/>
              <a:buFont typeface="Wingdings" panose="05000000000000000000" pitchFamily="2" charset="2"/>
              <a:buChar char="Ø"/>
            </a:pPr>
            <a:r>
              <a:rPr kumimoji="1" lang="ja-JP" altLang="en-US" sz="1400">
                <a:solidFill>
                  <a:schemeClr val="tx1"/>
                </a:solidFill>
                <a:latin typeface="Meiryo UI" panose="020B0604030504040204" pitchFamily="50" charset="-128"/>
                <a:ea typeface="Meiryo UI" panose="020B0604030504040204" pitchFamily="50" charset="-128"/>
              </a:rPr>
              <a:t>本事業の目的・要件に</a:t>
            </a:r>
            <a:r>
              <a:rPr lang="ja-JP" altLang="en-US" sz="1400">
                <a:solidFill>
                  <a:schemeClr val="tx1"/>
                </a:solidFill>
                <a:latin typeface="Meiryo UI" panose="020B0604030504040204" pitchFamily="50" charset="-128"/>
                <a:ea typeface="Meiryo UI" panose="020B0604030504040204" pitchFamily="50" charset="-128"/>
              </a:rPr>
              <a:t>従い</a:t>
            </a:r>
            <a:r>
              <a:rPr kumimoji="1" lang="ja-JP" altLang="en-US" sz="1400">
                <a:solidFill>
                  <a:schemeClr val="tx1"/>
                </a:solidFill>
                <a:latin typeface="Meiryo UI" panose="020B0604030504040204" pitchFamily="50" charset="-128"/>
                <a:ea typeface="Meiryo UI" panose="020B0604030504040204" pitchFamily="50" charset="-128"/>
              </a:rPr>
              <a:t>、次期単通路機プロジェクトでのインテグレーション能力獲得を目指す。</a:t>
            </a:r>
            <a:endParaRPr kumimoji="1" lang="en-US" altLang="ja-JP" sz="1400">
              <a:solidFill>
                <a:schemeClr val="tx1"/>
              </a:solidFill>
              <a:latin typeface="Meiryo UI" panose="020B0604030504040204" pitchFamily="50" charset="-128"/>
              <a:ea typeface="Meiryo UI" panose="020B0604030504040204" pitchFamily="50" charset="-128"/>
            </a:endParaRPr>
          </a:p>
          <a:p>
            <a:pPr marL="539750" lvl="1" indent="-269875">
              <a:spcBef>
                <a:spcPts val="600"/>
              </a:spcBef>
              <a:spcAft>
                <a:spcPts val="600"/>
              </a:spcAft>
              <a:buSzPct val="100000"/>
              <a:buFont typeface="Wingdings" panose="05000000000000000000" pitchFamily="2" charset="2"/>
              <a:buChar char="Ø"/>
            </a:pPr>
            <a:r>
              <a:rPr lang="ja-JP" altLang="en-US" sz="1400">
                <a:solidFill>
                  <a:schemeClr val="tx1"/>
                </a:solidFill>
                <a:latin typeface="Meiryo UI" panose="020B0604030504040204" pitchFamily="50" charset="-128"/>
                <a:ea typeface="Meiryo UI" panose="020B0604030504040204" pitchFamily="50" charset="-128"/>
              </a:rPr>
              <a:t>そのため、</a:t>
            </a:r>
            <a:r>
              <a:rPr kumimoji="1" lang="ja-JP" altLang="en-US" sz="1400">
                <a:solidFill>
                  <a:schemeClr val="tx1"/>
                </a:solidFill>
                <a:latin typeface="Meiryo UI" panose="020B0604030504040204" pitchFamily="50" charset="-128"/>
                <a:ea typeface="Meiryo UI" panose="020B0604030504040204" pitchFamily="50" charset="-128"/>
              </a:rPr>
              <a:t>本提案において示した本事業の技術実証</a:t>
            </a:r>
            <a:r>
              <a:rPr lang="ja-JP" altLang="en-US" sz="1400">
                <a:solidFill>
                  <a:schemeClr val="tx1"/>
                </a:solidFill>
                <a:latin typeface="Meiryo UI" panose="020B0604030504040204" pitchFamily="50" charset="-128"/>
                <a:ea typeface="Meiryo UI" panose="020B0604030504040204" pitchFamily="50" charset="-128"/>
              </a:rPr>
              <a:t>や、次期単通路機のインテグレーション領域への参画にかかる</a:t>
            </a:r>
            <a:r>
              <a:rPr kumimoji="1" lang="ja-JP" altLang="en-US" sz="1400">
                <a:solidFill>
                  <a:schemeClr val="tx1"/>
                </a:solidFill>
                <a:latin typeface="Meiryo UI" panose="020B0604030504040204" pitchFamily="50" charset="-128"/>
                <a:ea typeface="Meiryo UI" panose="020B0604030504040204" pitchFamily="50" charset="-128"/>
              </a:rPr>
              <a:t>海外</a:t>
            </a:r>
            <a:r>
              <a:rPr kumimoji="1" lang="en-US" altLang="ja-JP" sz="1400">
                <a:solidFill>
                  <a:schemeClr val="tx1"/>
                </a:solidFill>
                <a:latin typeface="Meiryo UI" panose="020B0604030504040204" pitchFamily="50" charset="-128"/>
                <a:ea typeface="Meiryo UI" panose="020B0604030504040204" pitchFamily="50" charset="-128"/>
              </a:rPr>
              <a:t>OEM</a:t>
            </a:r>
            <a:r>
              <a:rPr kumimoji="1" lang="ja-JP" altLang="en-US" sz="1400">
                <a:solidFill>
                  <a:schemeClr val="tx1"/>
                </a:solidFill>
                <a:latin typeface="Meiryo UI" panose="020B0604030504040204" pitchFamily="50" charset="-128"/>
                <a:ea typeface="Meiryo UI" panose="020B0604030504040204" pitchFamily="50" charset="-128"/>
              </a:rPr>
              <a:t>等との交渉</a:t>
            </a:r>
            <a:r>
              <a:rPr lang="ja-JP" altLang="en-US" sz="1400">
                <a:solidFill>
                  <a:schemeClr val="tx1"/>
                </a:solidFill>
                <a:latin typeface="Meiryo UI" panose="020B0604030504040204" pitchFamily="50" charset="-128"/>
                <a:ea typeface="Meiryo UI" panose="020B0604030504040204" pitchFamily="50" charset="-128"/>
              </a:rPr>
              <a:t>を、精力的に実施し、着実に前進させる。</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913E3040-0BC2-47BB-1012-406BDDF508A9}"/>
              </a:ext>
            </a:extLst>
          </p:cNvPr>
          <p:cNvSpPr txBox="1"/>
          <p:nvPr/>
        </p:nvSpPr>
        <p:spPr>
          <a:xfrm>
            <a:off x="4137224" y="3538294"/>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企業名：</a:t>
            </a:r>
            <a:r>
              <a:rPr kumimoji="1" lang="ja-JP" altLang="en-US" sz="1400" u="heavy">
                <a:solidFill>
                  <a:schemeClr val="tx1"/>
                </a:solidFill>
                <a:latin typeface="Meiryo UI" panose="020B0604030504040204" pitchFamily="50" charset="-128"/>
                <a:ea typeface="Meiryo UI" panose="020B0604030504040204" pitchFamily="50" charset="-128"/>
              </a:rPr>
              <a:t>　　　　　　　　　　　　　　　　　　　　　　　　　</a:t>
            </a:r>
          </a:p>
        </p:txBody>
      </p:sp>
      <p:sp>
        <p:nvSpPr>
          <p:cNvPr id="26" name="テキスト ボックス 25">
            <a:extLst>
              <a:ext uri="{FF2B5EF4-FFF2-40B4-BE49-F238E27FC236}">
                <a16:creationId xmlns:a16="http://schemas.microsoft.com/office/drawing/2014/main" id="{61AA2C5B-B7DA-A910-6CE1-B3A424492935}"/>
              </a:ext>
            </a:extLst>
          </p:cNvPr>
          <p:cNvSpPr txBox="1"/>
          <p:nvPr/>
        </p:nvSpPr>
        <p:spPr>
          <a:xfrm>
            <a:off x="4137224" y="4298553"/>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役  職：</a:t>
            </a:r>
            <a:r>
              <a:rPr kumimoji="1" lang="ja-JP" altLang="en-US" sz="1400" u="heavy">
                <a:solidFill>
                  <a:schemeClr val="tx1"/>
                </a:solidFill>
                <a:latin typeface="Meiryo UI" panose="020B0604030504040204" pitchFamily="50" charset="-128"/>
                <a:ea typeface="Meiryo UI" panose="020B0604030504040204" pitchFamily="50" charset="-128"/>
              </a:rPr>
              <a:t>　　　　　　　　　　　　　　　　　　　　　　　　　</a:t>
            </a:r>
          </a:p>
        </p:txBody>
      </p:sp>
      <p:sp>
        <p:nvSpPr>
          <p:cNvPr id="27" name="テキスト ボックス 26">
            <a:extLst>
              <a:ext uri="{FF2B5EF4-FFF2-40B4-BE49-F238E27FC236}">
                <a16:creationId xmlns:a16="http://schemas.microsoft.com/office/drawing/2014/main" id="{A210C171-466A-ABA0-F3AF-95A2ED55B352}"/>
              </a:ext>
            </a:extLst>
          </p:cNvPr>
          <p:cNvSpPr txBox="1"/>
          <p:nvPr/>
        </p:nvSpPr>
        <p:spPr>
          <a:xfrm>
            <a:off x="4137224" y="5085875"/>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氏　名：</a:t>
            </a:r>
            <a:r>
              <a:rPr kumimoji="1" lang="ja-JP" altLang="en-US" sz="1400" u="heavy">
                <a:solidFill>
                  <a:schemeClr val="tx1"/>
                </a:solidFill>
                <a:latin typeface="Meiryo UI" panose="020B0604030504040204" pitchFamily="50" charset="-128"/>
                <a:ea typeface="Meiryo UI" panose="020B0604030504040204" pitchFamily="50" charset="-128"/>
              </a:rPr>
              <a:t>　　　　　　　　　　　　　　　　　　　　　　　　　</a:t>
            </a:r>
          </a:p>
        </p:txBody>
      </p:sp>
      <p:sp>
        <p:nvSpPr>
          <p:cNvPr id="28" name="テキスト ボックス 27">
            <a:extLst>
              <a:ext uri="{FF2B5EF4-FFF2-40B4-BE49-F238E27FC236}">
                <a16:creationId xmlns:a16="http://schemas.microsoft.com/office/drawing/2014/main" id="{3DCE63B6-CEAF-4CA4-4372-3E3517131FB4}"/>
              </a:ext>
            </a:extLst>
          </p:cNvPr>
          <p:cNvSpPr txBox="1"/>
          <p:nvPr/>
        </p:nvSpPr>
        <p:spPr>
          <a:xfrm>
            <a:off x="4137224" y="2762758"/>
            <a:ext cx="3917550"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日　付：</a:t>
            </a:r>
            <a:r>
              <a:rPr kumimoji="1" lang="ja-JP" altLang="en-US" sz="1400" u="heavy">
                <a:solidFill>
                  <a:schemeClr val="tx1"/>
                </a:solidFill>
                <a:latin typeface="Meiryo UI" panose="020B0604030504040204" pitchFamily="50" charset="-128"/>
                <a:ea typeface="Meiryo UI" panose="020B0604030504040204" pitchFamily="50" charset="-128"/>
              </a:rPr>
              <a:t>　　　　　　　　　　　　　　　　　　　　　　　　　</a:t>
            </a:r>
          </a:p>
        </p:txBody>
      </p:sp>
      <p:sp>
        <p:nvSpPr>
          <p:cNvPr id="45" name="テキスト ボックス 44">
            <a:extLst>
              <a:ext uri="{FF2B5EF4-FFF2-40B4-BE49-F238E27FC236}">
                <a16:creationId xmlns:a16="http://schemas.microsoft.com/office/drawing/2014/main" id="{BA0DBAD7-3028-559A-C421-69773F0730F4}"/>
              </a:ext>
            </a:extLst>
          </p:cNvPr>
          <p:cNvSpPr txBox="1"/>
          <p:nvPr/>
        </p:nvSpPr>
        <p:spPr>
          <a:xfrm>
            <a:off x="4924426" y="5374025"/>
            <a:ext cx="2981325" cy="9144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（代表権を持つ者の直筆署名）</a:t>
            </a:r>
          </a:p>
        </p:txBody>
      </p:sp>
      <p:sp>
        <p:nvSpPr>
          <p:cNvPr id="3" name="正方形/長方形 2">
            <a:extLst>
              <a:ext uri="{FF2B5EF4-FFF2-40B4-BE49-F238E27FC236}">
                <a16:creationId xmlns:a16="http://schemas.microsoft.com/office/drawing/2014/main" id="{1C0ADB3A-4FBA-9662-710D-2D36AAB824DD}"/>
              </a:ext>
            </a:extLst>
          </p:cNvPr>
          <p:cNvSpPr/>
          <p:nvPr/>
        </p:nvSpPr>
        <p:spPr>
          <a:xfrm>
            <a:off x="11152486" y="662293"/>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
        <p:nvSpPr>
          <p:cNvPr id="4" name="Title 1">
            <a:extLst>
              <a:ext uri="{FF2B5EF4-FFF2-40B4-BE49-F238E27FC236}">
                <a16:creationId xmlns:a16="http://schemas.microsoft.com/office/drawing/2014/main" id="{16646160-4A1D-F4CD-EFA6-11980F80517E}"/>
              </a:ext>
            </a:extLst>
          </p:cNvPr>
          <p:cNvSpPr txBox="1">
            <a:spLocks/>
          </p:cNvSpPr>
          <p:nvPr/>
        </p:nvSpPr>
        <p:spPr>
          <a:xfrm>
            <a:off x="0" y="180000"/>
            <a:ext cx="1210627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lgn="r" defTabSz="742950"/>
            <a:r>
              <a:rPr lang="en-US" altLang="ja-JP" sz="2000">
                <a:solidFill>
                  <a:srgbClr val="000000"/>
                </a:solidFill>
              </a:rPr>
              <a:t>【</a:t>
            </a:r>
            <a:r>
              <a:rPr lang="ja-JP" altLang="en-US" sz="2000">
                <a:solidFill>
                  <a:srgbClr val="000000"/>
                </a:solidFill>
              </a:rPr>
              <a:t>機体構造体・装備品メーカー</a:t>
            </a:r>
            <a:r>
              <a:rPr lang="en-US" altLang="ja-JP" sz="2000">
                <a:solidFill>
                  <a:srgbClr val="000000"/>
                </a:solidFill>
              </a:rPr>
              <a:t>】</a:t>
            </a:r>
          </a:p>
        </p:txBody>
      </p:sp>
    </p:spTree>
    <p:extLst>
      <p:ext uri="{BB962C8B-B14F-4D97-AF65-F5344CB8AC3E}">
        <p14:creationId xmlns:p14="http://schemas.microsoft.com/office/powerpoint/2010/main" val="1653958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1">
            <a:extLst>
              <a:ext uri="{FF2B5EF4-FFF2-40B4-BE49-F238E27FC236}">
                <a16:creationId xmlns:a16="http://schemas.microsoft.com/office/drawing/2014/main" id="{E99CD67E-AA34-4CAA-81FD-2D35C392D20A}"/>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1</a:t>
            </a:r>
            <a:r>
              <a:rPr kumimoji="1" lang="ja-JP" altLang="en-US" sz="2000"/>
              <a:t>）組織内の事業推進体制</a:t>
            </a:r>
            <a:endParaRPr kumimoji="1" lang="en-US" sz="2000"/>
          </a:p>
        </p:txBody>
      </p:sp>
      <p:sp>
        <p:nvSpPr>
          <p:cNvPr id="30" name="Title 1">
            <a:extLst>
              <a:ext uri="{FF2B5EF4-FFF2-40B4-BE49-F238E27FC236}">
                <a16:creationId xmlns:a16="http://schemas.microsoft.com/office/drawing/2014/main" id="{365F5800-6BBF-449C-9D58-AA88EDB30370}"/>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経営者のコミットメントの下、専門部署に複数チームを設置</a:t>
            </a:r>
            <a:endParaRPr kumimoji="1" lang="en-US">
              <a:solidFill>
                <a:schemeClr val="tx1"/>
              </a:solidFill>
            </a:endParaRPr>
          </a:p>
        </p:txBody>
      </p:sp>
      <p:sp>
        <p:nvSpPr>
          <p:cNvPr id="11" name="ee4pContent3">
            <a:extLst>
              <a:ext uri="{FF2B5EF4-FFF2-40B4-BE49-F238E27FC236}">
                <a16:creationId xmlns:a16="http://schemas.microsoft.com/office/drawing/2014/main" id="{ACBF2249-78E7-966A-5C76-E423DF3243BD}"/>
              </a:ext>
            </a:extLst>
          </p:cNvPr>
          <p:cNvSpPr txBox="1"/>
          <p:nvPr/>
        </p:nvSpPr>
        <p:spPr>
          <a:xfrm>
            <a:off x="6239439" y="1653739"/>
            <a:ext cx="5183998" cy="4059870"/>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108000" lvl="1" indent="0">
              <a:buSzPct val="100000"/>
              <a:buNone/>
            </a:pPr>
            <a:r>
              <a:rPr lang="ja-JP" altLang="en-US" sz="1400">
                <a:latin typeface="Meiryo UI" panose="020B0604030504040204" pitchFamily="50" charset="-128"/>
                <a:ea typeface="Meiryo UI" panose="020B0604030504040204" pitchFamily="50" charset="-128"/>
              </a:rPr>
              <a:t>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責任者と担当部署</a:t>
            </a:r>
            <a:endParaRPr lang="en-US" altLang="ja-JP" sz="1400">
              <a:latin typeface="Meiryo UI" panose="020B0604030504040204" pitchFamily="50" charset="-128"/>
              <a:ea typeface="Meiryo UI" panose="020B0604030504040204" pitchFamily="50" charset="-128"/>
            </a:endParaRPr>
          </a:p>
          <a:p>
            <a:pPr lvl="1">
              <a:buSzPct val="100000"/>
            </a:pPr>
            <a:r>
              <a:rPr lang="ja-JP" altLang="en-US" sz="1400">
                <a:latin typeface="Meiryo UI" panose="020B0604030504040204" pitchFamily="50" charset="-128"/>
                <a:ea typeface="Meiryo UI" panose="020B0604030504040204" pitchFamily="50" charset="-128"/>
              </a:rPr>
              <a:t>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責任者</a:t>
            </a:r>
            <a:endParaRPr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E</a:t>
            </a:r>
            <a:r>
              <a:rPr kumimoji="1" lang="ja-JP" altLang="en-US" sz="1400">
                <a:latin typeface="Meiryo UI" panose="020B0604030504040204" pitchFamily="50" charset="-128"/>
                <a:ea typeface="Meiryo UI" panose="020B0604030504040204" pitchFamily="50" charset="-128"/>
              </a:rPr>
              <a:t>本部長：</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を担当</a:t>
            </a: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担当チーム</a:t>
            </a:r>
            <a:endParaRPr kumimoji="1" lang="en-US" altLang="ja-JP" sz="1400">
              <a:latin typeface="Meiryo UI" panose="020B0604030504040204" pitchFamily="50" charset="-128"/>
              <a:ea typeface="Meiryo UI" panose="020B0604030504040204" pitchFamily="50" charset="-128"/>
            </a:endParaRPr>
          </a:p>
          <a:p>
            <a:pPr lvl="2">
              <a:buSzPct val="100000"/>
              <a:buFont typeface="Trebuchet MS" panose="020B0603020202020204" pitchFamily="34" charset="0"/>
              <a:buChar char="–"/>
            </a:pPr>
            <a:r>
              <a:rPr kumimoji="1" lang="ja-JP" altLang="en-US" sz="1400">
                <a:latin typeface="Meiryo UI" panose="020B0604030504040204" pitchFamily="50" charset="-128"/>
                <a:ea typeface="Meiryo UI" panose="020B0604030504040204" pitchFamily="50" charset="-128"/>
              </a:rPr>
              <a:t>チーム</a:t>
            </a:r>
            <a:r>
              <a:rPr kumimoji="1" lang="en-US" altLang="ja-JP" sz="1400">
                <a:latin typeface="Meiryo UI" panose="020B0604030504040204" pitchFamily="50" charset="-128"/>
                <a:ea typeface="Meiryo UI" panose="020B0604030504040204" pitchFamily="50" charset="-128"/>
              </a:rPr>
              <a:t>A</a:t>
            </a:r>
            <a:r>
              <a:rPr kumimoji="1" lang="ja-JP" altLang="en-US" sz="1400">
                <a:latin typeface="Meiryo UI" panose="020B0604030504040204" pitchFamily="50" charset="-128"/>
                <a:ea typeface="Meiryo UI" panose="020B0604030504040204" pitchFamily="50" charset="-128"/>
              </a:rPr>
              <a:t>：①</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a:t>
            </a:r>
            <a:r>
              <a:rPr lang="en-US" altLang="ja-JP" sz="1400">
                <a:latin typeface="Meiryo UI" panose="020B0604030504040204" pitchFamily="50" charset="-128"/>
                <a:ea typeface="Meiryo UI" panose="020B0604030504040204" pitchFamily="50" charset="-128"/>
              </a:rPr>
              <a:t>B</a:t>
            </a:r>
            <a:r>
              <a:rPr lang="ja-JP" altLang="en-US" sz="1400">
                <a:latin typeface="Meiryo UI" panose="020B0604030504040204" pitchFamily="50" charset="-128"/>
                <a:ea typeface="Meiryo UI" panose="020B0604030504040204" pitchFamily="50" charset="-128"/>
              </a:rPr>
              <a:t>：③</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a:t>
            </a:r>
            <a:r>
              <a:rPr lang="en-US" altLang="ja-JP" sz="1400">
                <a:latin typeface="Meiryo UI" panose="020B0604030504040204" pitchFamily="50" charset="-128"/>
                <a:ea typeface="Meiryo UI" panose="020B0604030504040204" pitchFamily="50" charset="-128"/>
              </a:rPr>
              <a:t>C</a:t>
            </a:r>
            <a:r>
              <a:rPr lang="ja-JP" altLang="en-US" sz="1400">
                <a:latin typeface="Meiryo UI" panose="020B0604030504040204" pitchFamily="50" charset="-128"/>
                <a:ea typeface="Meiryo UI" panose="020B0604030504040204" pitchFamily="50" charset="-128"/>
              </a:rPr>
              <a:t>：④</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lvl="2">
              <a:buSzPct val="100000"/>
            </a:pPr>
            <a:r>
              <a:rPr lang="en-US" altLang="ja-JP" sz="1400">
                <a:latin typeface="Meiryo UI" panose="020B0604030504040204" pitchFamily="50" charset="-128"/>
                <a:ea typeface="Meiryo UI" panose="020B0604030504040204" pitchFamily="50" charset="-128"/>
              </a:rPr>
              <a:t>D</a:t>
            </a:r>
            <a:r>
              <a:rPr lang="ja-JP" altLang="en-US" sz="1400">
                <a:latin typeface="Meiryo UI" panose="020B0604030504040204" pitchFamily="50" charset="-128"/>
                <a:ea typeface="Meiryo UI" panose="020B0604030504040204" pitchFamily="50" charset="-128"/>
              </a:rPr>
              <a:t>部（</a:t>
            </a:r>
            <a:r>
              <a:rPr lang="en-US" altLang="ja-JP" sz="1400">
                <a:latin typeface="Meiryo UI" panose="020B0604030504040204" pitchFamily="50" charset="-128"/>
                <a:ea typeface="Meiryo UI" panose="020B0604030504040204" pitchFamily="50" charset="-128"/>
              </a:rPr>
              <a:t>F</a:t>
            </a:r>
            <a:r>
              <a:rPr lang="ja-JP" altLang="en-US" sz="1400">
                <a:latin typeface="Meiryo UI" panose="020B0604030504040204" pitchFamily="50" charset="-128"/>
                <a:ea typeface="Meiryo UI" panose="020B0604030504040204" pitchFamily="50" charset="-128"/>
              </a:rPr>
              <a:t>部長）：</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を担当（専任○人、併任○人規模）</a:t>
            </a:r>
            <a:endParaRPr lang="en-US" altLang="ja-JP" sz="1400">
              <a:latin typeface="Meiryo UI" panose="020B0604030504040204" pitchFamily="50" charset="-128"/>
              <a:ea typeface="Meiryo UI" panose="020B0604030504040204" pitchFamily="50" charset="-128"/>
            </a:endParaRPr>
          </a:p>
          <a:p>
            <a:pPr marL="358775" lvl="2" indent="-274638">
              <a:buSzPct val="10000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チームリーダー</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チームリーダー</a:t>
            </a:r>
            <a:r>
              <a:rPr kumimoji="1" lang="en-US" altLang="ja-JP" sz="1400">
                <a:latin typeface="Meiryo UI" panose="020B0604030504040204" pitchFamily="50" charset="-128"/>
                <a:ea typeface="Meiryo UI" panose="020B0604030504040204" pitchFamily="50" charset="-128"/>
              </a:rPr>
              <a:t>G</a:t>
            </a:r>
            <a:r>
              <a:rPr kumimoji="1" lang="ja-JP" altLang="en-US" sz="1400">
                <a:latin typeface="Meiryo UI" panose="020B0604030504040204" pitchFamily="50" charset="-128"/>
                <a:ea typeface="Meiryo UI" panose="020B0604030504040204" pitchFamily="50" charset="-128"/>
              </a:rPr>
              <a:t>：</a:t>
            </a:r>
            <a:r>
              <a:rPr kumimoji="1" lang="en-US" altLang="ja-JP" sz="1400">
                <a:latin typeface="Meiryo UI" panose="020B0604030504040204" pitchFamily="50" charset="-128"/>
                <a:ea typeface="Meiryo UI" panose="020B0604030504040204" pitchFamily="50" charset="-128"/>
              </a:rPr>
              <a:t>XXX</a:t>
            </a:r>
            <a:r>
              <a:rPr kumimoji="1" lang="ja-JP" altLang="en-US" sz="1400">
                <a:latin typeface="Meiryo UI" panose="020B0604030504040204" pitchFamily="50" charset="-128"/>
                <a:ea typeface="Meiryo UI" panose="020B0604030504040204" pitchFamily="50" charset="-128"/>
              </a:rPr>
              <a:t>等の実績</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チームリーダー</a:t>
            </a:r>
            <a:r>
              <a:rPr lang="en-US" altLang="ja-JP" sz="1400">
                <a:latin typeface="Meiryo UI" panose="020B0604030504040204" pitchFamily="50" charset="-128"/>
                <a:ea typeface="Meiryo UI" panose="020B0604030504040204" pitchFamily="50" charset="-128"/>
              </a:rPr>
              <a:t>H</a:t>
            </a:r>
            <a:r>
              <a:rPr lang="ja-JP" altLang="en-US" sz="1400">
                <a:latin typeface="Meiryo UI" panose="020B0604030504040204" pitchFamily="50" charset="-128"/>
                <a:ea typeface="Meiryo UI" panose="020B0604030504040204" pitchFamily="50" charset="-128"/>
              </a:rPr>
              <a:t>：</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等の実績</a:t>
            </a:r>
            <a:endParaRPr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チームリーダー</a:t>
            </a:r>
            <a:r>
              <a:rPr lang="en-US" altLang="ja-JP" sz="1400">
                <a:latin typeface="Meiryo UI" panose="020B0604030504040204" pitchFamily="50" charset="-128"/>
                <a:ea typeface="Meiryo UI" panose="020B0604030504040204" pitchFamily="50" charset="-128"/>
              </a:rPr>
              <a:t>I</a:t>
            </a:r>
            <a:r>
              <a:rPr lang="ja-JP" altLang="en-US" sz="1400">
                <a:latin typeface="Meiryo UI" panose="020B0604030504040204" pitchFamily="50" charset="-128"/>
                <a:ea typeface="Meiryo UI" panose="020B0604030504040204" pitchFamily="50" charset="-128"/>
              </a:rPr>
              <a:t>：</a:t>
            </a:r>
            <a:r>
              <a:rPr lang="en-US" altLang="ja-JP" sz="1400">
                <a:latin typeface="Meiryo UI" panose="020B0604030504040204" pitchFamily="50" charset="-128"/>
                <a:ea typeface="Meiryo UI" panose="020B0604030504040204" pitchFamily="50" charset="-128"/>
              </a:rPr>
              <a:t>XXX</a:t>
            </a:r>
            <a:r>
              <a:rPr lang="ja-JP" altLang="en-US" sz="1400">
                <a:latin typeface="Meiryo UI" panose="020B0604030504040204" pitchFamily="50" charset="-128"/>
                <a:ea typeface="Meiryo UI" panose="020B0604030504040204" pitchFamily="50" charset="-128"/>
              </a:rPr>
              <a:t>等の実績</a:t>
            </a:r>
            <a:br>
              <a:rPr kumimoji="1" lang="en-US" altLang="ja-JP" sz="1400">
                <a:latin typeface="Meiryo UI" panose="020B0604030504040204" pitchFamily="50" charset="-128"/>
                <a:ea typeface="Meiryo UI" panose="020B0604030504040204" pitchFamily="50" charset="-128"/>
              </a:rPr>
            </a:br>
            <a:endParaRPr lang="en-US" altLang="ja-JP" sz="1400">
              <a:latin typeface="Meiryo UI" panose="020B0604030504040204" pitchFamily="50" charset="-128"/>
              <a:ea typeface="Meiryo UI" panose="020B0604030504040204" pitchFamily="50" charset="-128"/>
            </a:endParaRPr>
          </a:p>
          <a:p>
            <a:pPr marL="108000" lvl="1" indent="0">
              <a:buSzPct val="100000"/>
              <a:buNone/>
            </a:pPr>
            <a:r>
              <a:rPr lang="ja-JP" altLang="en-US" sz="1400">
                <a:latin typeface="Meiryo UI" panose="020B0604030504040204" pitchFamily="50" charset="-128"/>
                <a:ea typeface="Meiryo UI" panose="020B0604030504040204" pitchFamily="50" charset="-128"/>
              </a:rPr>
              <a:t>部門間の連携方法</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a:p>
            <a:pPr lvl="1">
              <a:buSzPct val="100000"/>
            </a:pPr>
            <a:r>
              <a:rPr lang="en-US" altLang="ja-JP" sz="1400">
                <a:latin typeface="Meiryo UI" panose="020B0604030504040204" pitchFamily="50" charset="-128"/>
                <a:ea typeface="Meiryo UI" panose="020B0604030504040204" pitchFamily="50" charset="-128"/>
              </a:rPr>
              <a:t>XXX</a:t>
            </a:r>
          </a:p>
        </p:txBody>
      </p:sp>
      <p:grpSp>
        <p:nvGrpSpPr>
          <p:cNvPr id="42" name="グループ化 41">
            <a:extLst>
              <a:ext uri="{FF2B5EF4-FFF2-40B4-BE49-F238E27FC236}">
                <a16:creationId xmlns:a16="http://schemas.microsoft.com/office/drawing/2014/main" id="{29CEA8BA-C016-4870-A4BD-DBCE5CD8937C}"/>
              </a:ext>
            </a:extLst>
          </p:cNvPr>
          <p:cNvGrpSpPr/>
          <p:nvPr/>
        </p:nvGrpSpPr>
        <p:grpSpPr>
          <a:xfrm>
            <a:off x="765598" y="1675216"/>
            <a:ext cx="5184000" cy="3332263"/>
            <a:chOff x="355247" y="2647690"/>
            <a:chExt cx="5701993" cy="3936437"/>
          </a:xfrm>
        </p:grpSpPr>
        <p:sp>
          <p:nvSpPr>
            <p:cNvPr id="7" name="Rectangle 56">
              <a:extLst>
                <a:ext uri="{FF2B5EF4-FFF2-40B4-BE49-F238E27FC236}">
                  <a16:creationId xmlns:a16="http://schemas.microsoft.com/office/drawing/2014/main" id="{9F02879D-BA9B-E24D-8B0C-E55E65FB3296}"/>
                </a:ext>
              </a:extLst>
            </p:cNvPr>
            <p:cNvSpPr/>
            <p:nvPr/>
          </p:nvSpPr>
          <p:spPr>
            <a:xfrm>
              <a:off x="1606653"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A</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①</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G</a:t>
              </a:r>
            </a:p>
          </p:txBody>
        </p:sp>
        <p:sp>
          <p:nvSpPr>
            <p:cNvPr id="8" name="Rectangle 57">
              <a:extLst>
                <a:ext uri="{FF2B5EF4-FFF2-40B4-BE49-F238E27FC236}">
                  <a16:creationId xmlns:a16="http://schemas.microsoft.com/office/drawing/2014/main" id="{6D011718-8A3B-4442-3C58-B625BE482FD9}"/>
                </a:ext>
              </a:extLst>
            </p:cNvPr>
            <p:cNvSpPr/>
            <p:nvPr/>
          </p:nvSpPr>
          <p:spPr>
            <a:xfrm>
              <a:off x="2796019" y="5236819"/>
              <a:ext cx="1146357" cy="1347308"/>
            </a:xfrm>
            <a:prstGeom prst="rect">
              <a:avLst/>
            </a:prstGeom>
            <a:noFill/>
            <a:ln w="6350"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B</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②</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H</a:t>
              </a:r>
            </a:p>
          </p:txBody>
        </p:sp>
        <p:sp>
          <p:nvSpPr>
            <p:cNvPr id="9" name="Rectangle 58">
              <a:extLst>
                <a:ext uri="{FF2B5EF4-FFF2-40B4-BE49-F238E27FC236}">
                  <a16:creationId xmlns:a16="http://schemas.microsoft.com/office/drawing/2014/main" id="{BF9ACD51-E515-37D8-F986-5838FEBD943C}"/>
                </a:ext>
              </a:extLst>
            </p:cNvPr>
            <p:cNvSpPr/>
            <p:nvPr/>
          </p:nvSpPr>
          <p:spPr>
            <a:xfrm>
              <a:off x="3988262"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チーム</a:t>
              </a: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C</a:t>
              </a: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③</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チームリーダー</a:t>
              </a: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I</a:t>
              </a:r>
            </a:p>
          </p:txBody>
        </p:sp>
        <p:cxnSp>
          <p:nvCxnSpPr>
            <p:cNvPr id="10" name="Connector: Elbow 59">
              <a:extLst>
                <a:ext uri="{FF2B5EF4-FFF2-40B4-BE49-F238E27FC236}">
                  <a16:creationId xmlns:a16="http://schemas.microsoft.com/office/drawing/2014/main" id="{8A095D13-29C2-3526-2DAA-AF0DCD48361C}"/>
                </a:ext>
              </a:extLst>
            </p:cNvPr>
            <p:cNvCxnSpPr>
              <a:cxnSpLocks/>
            </p:cNvCxnSpPr>
            <p:nvPr/>
          </p:nvCxnSpPr>
          <p:spPr>
            <a:xfrm rot="10800000" flipV="1">
              <a:off x="947451" y="3530858"/>
              <a:ext cx="2421746" cy="221397"/>
            </a:xfrm>
            <a:prstGeom prst="bentConnector2">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2" name="Rectangle 62">
              <a:extLst>
                <a:ext uri="{FF2B5EF4-FFF2-40B4-BE49-F238E27FC236}">
                  <a16:creationId xmlns:a16="http://schemas.microsoft.com/office/drawing/2014/main" id="{3C9F1EC1-8B91-5D6D-C90F-B7C220D202CE}"/>
                </a:ext>
              </a:extLst>
            </p:cNvPr>
            <p:cNvSpPr>
              <a:spLocks noChangeArrowheads="1"/>
            </p:cNvSpPr>
            <p:nvPr/>
          </p:nvSpPr>
          <p:spPr bwMode="gray">
            <a:xfrm>
              <a:off x="1349512" y="2647690"/>
              <a:ext cx="3256466" cy="641438"/>
            </a:xfrm>
            <a:prstGeom prst="rect">
              <a:avLst/>
            </a:prstGeom>
            <a:noFill/>
            <a:ln w="2857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Lst>
          </p:spPr>
          <p:txBody>
            <a:bodyPr tIns="91440" bIns="9144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ja-JP" altLang="en-US" sz="1400">
                  <a:latin typeface="Meiryo UI" panose="020B0604030504040204" pitchFamily="50" charset="-128"/>
                  <a:ea typeface="Meiryo UI" panose="020B0604030504040204" pitchFamily="50" charset="-128"/>
                </a:rPr>
                <a:t>代表取締役社長</a:t>
              </a:r>
              <a:r>
                <a:rPr lang="en-US" altLang="ja-JP" sz="1400">
                  <a:latin typeface="Meiryo UI" panose="020B0604030504040204" pitchFamily="50" charset="-128"/>
                  <a:ea typeface="Meiryo UI" panose="020B0604030504040204" pitchFamily="50" charset="-128"/>
                </a:rPr>
                <a:t> aa aa</a:t>
              </a:r>
            </a:p>
            <a:p>
              <a:pPr algn="ctr"/>
              <a:r>
                <a:rPr lang="ja-JP" altLang="en-US" sz="1050">
                  <a:latin typeface="Meiryo UI" panose="020B0604030504040204" pitchFamily="50" charset="-128"/>
                  <a:ea typeface="Meiryo UI" panose="020B0604030504040204" pitchFamily="50" charset="-128"/>
                </a:rPr>
                <a:t>（事業にコミットする経営者）</a:t>
              </a:r>
              <a:endParaRPr lang="en-US" altLang="ja-JP" sz="1050">
                <a:latin typeface="Meiryo UI" panose="020B0604030504040204" pitchFamily="50" charset="-128"/>
                <a:ea typeface="Meiryo UI" panose="020B0604030504040204" pitchFamily="50" charset="-128"/>
              </a:endParaRPr>
            </a:p>
          </p:txBody>
        </p:sp>
        <p:sp>
          <p:nvSpPr>
            <p:cNvPr id="13" name="Rectangle 63">
              <a:extLst>
                <a:ext uri="{FF2B5EF4-FFF2-40B4-BE49-F238E27FC236}">
                  <a16:creationId xmlns:a16="http://schemas.microsoft.com/office/drawing/2014/main" id="{5CDE4825-0668-F6E2-BE1E-211EB723BE20}"/>
                </a:ext>
              </a:extLst>
            </p:cNvPr>
            <p:cNvSpPr>
              <a:spLocks noChangeArrowheads="1"/>
            </p:cNvSpPr>
            <p:nvPr/>
          </p:nvSpPr>
          <p:spPr bwMode="gray">
            <a:xfrm>
              <a:off x="2599481" y="3753915"/>
              <a:ext cx="1539432" cy="82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 xmlns:p14="http://schemas.microsoft.com/office/powerpoint/2010/main" xmlns:p15="http://schemas.microsoft.com/office/powerpoint/2012/main" xmlns:p159="http://schemas.microsoft.com/office/powerpoint/2015/09/main" xmlns:a14="http://schemas.microsoft.com/office/drawing/2010/main" xmlns:lc="http://schemas.openxmlformats.org/drawingml/2006/lockedCanva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本部</a:t>
              </a:r>
              <a:endParaRPr lang="en-US" altLang="ja-JP" sz="1400">
                <a:latin typeface="Meiryo UI" panose="020B0604030504040204" pitchFamily="50" charset="-128"/>
                <a:ea typeface="Meiryo UI" panose="020B0604030504040204" pitchFamily="50" charset="-128"/>
              </a:endParaRPr>
            </a:p>
            <a:p>
              <a:pPr algn="ctr"/>
              <a:r>
                <a:rPr lang="en-US" altLang="ja-JP" sz="1400">
                  <a:latin typeface="Meiryo UI" panose="020B0604030504040204" pitchFamily="50" charset="-128"/>
                  <a:ea typeface="Meiryo UI" panose="020B0604030504040204" pitchFamily="50" charset="-128"/>
                </a:rPr>
                <a:t>E</a:t>
              </a:r>
              <a:r>
                <a:rPr lang="ja-JP" altLang="en-US" sz="1400">
                  <a:latin typeface="Meiryo UI" panose="020B0604030504040204" pitchFamily="50" charset="-128"/>
                  <a:ea typeface="Meiryo UI" panose="020B0604030504040204" pitchFamily="50" charset="-128"/>
                </a:rPr>
                <a:t>本部長</a:t>
              </a:r>
              <a:br>
                <a:rPr lang="en-US" altLang="ja-JP" sz="1400">
                  <a:latin typeface="Meiryo UI" panose="020B0604030504040204" pitchFamily="50" charset="-128"/>
                  <a:ea typeface="Meiryo UI" panose="020B0604030504040204" pitchFamily="50" charset="-128"/>
                </a:rPr>
              </a:br>
              <a:r>
                <a:rPr lang="en-US" altLang="ja-JP" sz="1050">
                  <a:latin typeface="Meiryo UI" panose="020B0604030504040204" pitchFamily="50" charset="-128"/>
                  <a:ea typeface="Meiryo UI" panose="020B0604030504040204" pitchFamily="50" charset="-128"/>
                </a:rPr>
                <a:t>(</a:t>
              </a:r>
              <a:r>
                <a:rPr lang="zh-TW" altLang="en-US" sz="1050">
                  <a:latin typeface="Meiryo UI" panose="020B0604030504040204" pitchFamily="50" charset="-128"/>
                  <a:ea typeface="Meiryo UI" panose="020B0604030504040204" pitchFamily="50" charset="-128"/>
                </a:rPr>
                <a:t>本事業</a:t>
              </a:r>
              <a:r>
                <a:rPr lang="ja-JP" altLang="en-US" sz="1050">
                  <a:latin typeface="Meiryo UI" panose="020B0604030504040204" pitchFamily="50" charset="-128"/>
                  <a:ea typeface="Meiryo UI" panose="020B0604030504040204" pitchFamily="50" charset="-128"/>
                </a:rPr>
                <a:t>責任者</a:t>
              </a:r>
              <a:r>
                <a:rPr lang="en-US" altLang="ja-JP" sz="1050">
                  <a:latin typeface="Meiryo UI" panose="020B0604030504040204" pitchFamily="50" charset="-128"/>
                  <a:ea typeface="Meiryo UI" panose="020B0604030504040204" pitchFamily="50" charset="-128"/>
                </a:rPr>
                <a:t>)</a:t>
              </a:r>
            </a:p>
          </p:txBody>
        </p:sp>
        <p:sp>
          <p:nvSpPr>
            <p:cNvPr id="14" name="Rectangle 64">
              <a:extLst>
                <a:ext uri="{FF2B5EF4-FFF2-40B4-BE49-F238E27FC236}">
                  <a16:creationId xmlns:a16="http://schemas.microsoft.com/office/drawing/2014/main" id="{D7C63D03-6A10-AC0F-A193-17814721BB6D}"/>
                </a:ext>
              </a:extLst>
            </p:cNvPr>
            <p:cNvSpPr>
              <a:spLocks noChangeArrowheads="1"/>
            </p:cNvSpPr>
            <p:nvPr/>
          </p:nvSpPr>
          <p:spPr bwMode="gray">
            <a:xfrm>
              <a:off x="355247" y="3753915"/>
              <a:ext cx="1182092" cy="828000"/>
            </a:xfrm>
            <a:prstGeom prst="rect">
              <a:avLst/>
            </a:prstGeom>
            <a:noFill/>
            <a:ln w="9525"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 xmlns:p14="http://schemas.microsoft.com/office/powerpoint/2010/main" xmlns:p15="http://schemas.microsoft.com/office/powerpoint/2012/main" xmlns:p159="http://schemas.microsoft.com/office/powerpoint/2015/09/main" xmlns:a14="http://schemas.microsoft.com/office/drawing/2010/main" xmlns:lc="http://schemas.openxmlformats.org/drawingml/2006/lockedCanva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部</a:t>
              </a:r>
              <a:br>
                <a:rPr lang="en-US" altLang="ja-JP" sz="1400">
                  <a:latin typeface="Meiryo UI" panose="020B0604030504040204" pitchFamily="50" charset="-128"/>
                  <a:ea typeface="Meiryo UI" panose="020B0604030504040204" pitchFamily="50" charset="-128"/>
                </a:rPr>
              </a:br>
              <a:r>
                <a:rPr lang="en-US" altLang="ja-JP" sz="1400">
                  <a:latin typeface="Meiryo UI" panose="020B0604030504040204" pitchFamily="50" charset="-128"/>
                  <a:ea typeface="Meiryo UI" panose="020B0604030504040204" pitchFamily="50" charset="-128"/>
                </a:rPr>
                <a:t>F</a:t>
              </a:r>
              <a:r>
                <a:rPr lang="ja-JP" altLang="en-US" sz="1400">
                  <a:latin typeface="Meiryo UI" panose="020B0604030504040204" pitchFamily="50" charset="-128"/>
                  <a:ea typeface="Meiryo UI" panose="020B0604030504040204" pitchFamily="50" charset="-128"/>
                </a:rPr>
                <a:t>部長</a:t>
              </a:r>
              <a:endParaRPr lang="en-US" altLang="ja-JP" sz="1400">
                <a:latin typeface="Meiryo UI" panose="020B0604030504040204" pitchFamily="50" charset="-128"/>
                <a:ea typeface="Meiryo UI" panose="020B0604030504040204" pitchFamily="50" charset="-128"/>
              </a:endParaRPr>
            </a:p>
          </p:txBody>
        </p:sp>
        <p:cxnSp>
          <p:nvCxnSpPr>
            <p:cNvPr id="15" name="Connector: Elbow 66">
              <a:extLst>
                <a:ext uri="{FF2B5EF4-FFF2-40B4-BE49-F238E27FC236}">
                  <a16:creationId xmlns:a16="http://schemas.microsoft.com/office/drawing/2014/main" id="{A07B4D23-ADDC-30D1-C62D-DD35F770DAFD}"/>
                </a:ext>
              </a:extLst>
            </p:cNvPr>
            <p:cNvCxnSpPr>
              <a:cxnSpLocks/>
            </p:cNvCxnSpPr>
            <p:nvPr/>
          </p:nvCxnSpPr>
          <p:spPr>
            <a:xfrm rot="5400000">
              <a:off x="3147803" y="3532517"/>
              <a:ext cx="442793" cy="3"/>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6" name="Straight Arrow Connector 67">
              <a:extLst>
                <a:ext uri="{FF2B5EF4-FFF2-40B4-BE49-F238E27FC236}">
                  <a16:creationId xmlns:a16="http://schemas.microsoft.com/office/drawing/2014/main" id="{11100A03-4D30-22B3-2E3F-B2697D0B2148}"/>
                </a:ext>
              </a:extLst>
            </p:cNvPr>
            <p:cNvCxnSpPr>
              <a:cxnSpLocks/>
            </p:cNvCxnSpPr>
            <p:nvPr/>
          </p:nvCxnSpPr>
          <p:spPr>
            <a:xfrm>
              <a:off x="1650455" y="4063477"/>
              <a:ext cx="844697" cy="3319"/>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cxnSp>
          <p:nvCxnSpPr>
            <p:cNvPr id="17" name="Straight Connector 71">
              <a:extLst>
                <a:ext uri="{FF2B5EF4-FFF2-40B4-BE49-F238E27FC236}">
                  <a16:creationId xmlns:a16="http://schemas.microsoft.com/office/drawing/2014/main" id="{23B6984B-623F-6D24-FDD2-043A5FB410B9}"/>
                </a:ext>
              </a:extLst>
            </p:cNvPr>
            <p:cNvCxnSpPr>
              <a:cxnSpLocks/>
              <a:endCxn id="8" idx="0"/>
            </p:cNvCxnSpPr>
            <p:nvPr/>
          </p:nvCxnSpPr>
          <p:spPr>
            <a:xfrm>
              <a:off x="3369197" y="4581915"/>
              <a:ext cx="1" cy="65490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8" name="Straight Connector 73">
              <a:extLst>
                <a:ext uri="{FF2B5EF4-FFF2-40B4-BE49-F238E27FC236}">
                  <a16:creationId xmlns:a16="http://schemas.microsoft.com/office/drawing/2014/main" id="{A71F7A58-DF97-D08E-473A-36A740F3964B}"/>
                </a:ext>
              </a:extLst>
            </p:cNvPr>
            <p:cNvCxnSpPr>
              <a:cxnSpLocks/>
              <a:endCxn id="8" idx="0"/>
            </p:cNvCxnSpPr>
            <p:nvPr/>
          </p:nvCxnSpPr>
          <p:spPr>
            <a:xfrm flipH="1">
              <a:off x="3369198" y="4957983"/>
              <a:ext cx="1439" cy="278836"/>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19" name="Connector: Elbow 76">
              <a:extLst>
                <a:ext uri="{FF2B5EF4-FFF2-40B4-BE49-F238E27FC236}">
                  <a16:creationId xmlns:a16="http://schemas.microsoft.com/office/drawing/2014/main" id="{543FD8CE-2312-52D1-2B06-3D4EEE0C1971}"/>
                </a:ext>
              </a:extLst>
            </p:cNvPr>
            <p:cNvCxnSpPr>
              <a:cxnSpLocks/>
              <a:stCxn id="7" idx="0"/>
            </p:cNvCxnSpPr>
            <p:nvPr/>
          </p:nvCxnSpPr>
          <p:spPr>
            <a:xfrm rot="5400000" flipH="1" flipV="1">
              <a:off x="2447062" y="4314685"/>
              <a:ext cx="654904" cy="1189365"/>
            </a:xfrm>
            <a:prstGeom prst="bentConnector3">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0" name="Connector: Elbow 77">
              <a:extLst>
                <a:ext uri="{FF2B5EF4-FFF2-40B4-BE49-F238E27FC236}">
                  <a16:creationId xmlns:a16="http://schemas.microsoft.com/office/drawing/2014/main" id="{F96F3D39-98FC-D4A8-B298-E39FCFA73DCE}"/>
                </a:ext>
              </a:extLst>
            </p:cNvPr>
            <p:cNvCxnSpPr>
              <a:cxnSpLocks/>
              <a:stCxn id="9" idx="0"/>
            </p:cNvCxnSpPr>
            <p:nvPr/>
          </p:nvCxnSpPr>
          <p:spPr>
            <a:xfrm rot="16200000" flipV="1">
              <a:off x="3637867" y="4313245"/>
              <a:ext cx="654904" cy="1192244"/>
            </a:xfrm>
            <a:prstGeom prst="bentConnector3">
              <a:avLst>
                <a:gd name="adj1" fmla="val 50000"/>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F8FF9D50-F66B-5FDD-1B8B-63A5DAA7C029}"/>
                </a:ext>
              </a:extLst>
            </p:cNvPr>
            <p:cNvSpPr txBox="1"/>
            <p:nvPr/>
          </p:nvSpPr>
          <p:spPr>
            <a:xfrm>
              <a:off x="1787811" y="3872477"/>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sp>
          <p:nvSpPr>
            <p:cNvPr id="22" name="Rectangle 56">
              <a:extLst>
                <a:ext uri="{FF2B5EF4-FFF2-40B4-BE49-F238E27FC236}">
                  <a16:creationId xmlns:a16="http://schemas.microsoft.com/office/drawing/2014/main" id="{FADD0C82-B477-29A5-E651-6281FD185595}"/>
                </a:ext>
              </a:extLst>
            </p:cNvPr>
            <p:cNvSpPr/>
            <p:nvPr/>
          </p:nvSpPr>
          <p:spPr>
            <a:xfrm>
              <a:off x="373115" y="5236819"/>
              <a:ext cx="1146357" cy="1347308"/>
            </a:xfrm>
            <a:prstGeom prst="rect">
              <a:avLst/>
            </a:prstGeom>
            <a:noFill/>
            <a:ln w="9525" cap="flat" cmpd="sng" algn="ctr">
              <a:solidFill>
                <a:schemeClr val="bg1">
                  <a:lumMod val="50000"/>
                </a:schemeClr>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rPr>
                <a:t>D</a:t>
              </a:r>
              <a:r>
                <a:rPr lang="ja-JP" altLang="en-US" sz="1400">
                  <a:solidFill>
                    <a:schemeClr val="tx1"/>
                  </a:solidFill>
                  <a:latin typeface="Meiryo UI" panose="020B0604030504040204" pitchFamily="50" charset="-128"/>
                  <a:ea typeface="Meiryo UI" panose="020B0604030504040204" pitchFamily="50" charset="-128"/>
                  <a:cs typeface="Arial" panose="020B0604020202020204" pitchFamily="34" charset="0"/>
                </a:rPr>
                <a:t>部</a:t>
              </a:r>
              <a:endParaRPr lang="en-US" altLang="ja-JP" sz="140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algn="ctr"/>
              <a:r>
                <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rPr>
                <a:t>XXX</a:t>
              </a:r>
              <a:r>
                <a:rPr lang="ja-JP" altLang="en-US" sz="1200">
                  <a:solidFill>
                    <a:schemeClr val="tx1"/>
                  </a:solidFill>
                  <a:latin typeface="Meiryo UI" panose="020B0604030504040204" pitchFamily="50" charset="-128"/>
                  <a:ea typeface="Meiryo UI" panose="020B0604030504040204" pitchFamily="50" charset="-128"/>
                  <a:cs typeface="Arial" panose="020B0604020202020204" pitchFamily="34" charset="0"/>
                </a:rPr>
                <a:t>を担当</a:t>
              </a:r>
              <a:endParaRPr lang="en-US" altLang="ja-JP" sz="1200">
                <a:solidFill>
                  <a:schemeClr val="tx1"/>
                </a:solidFill>
                <a:latin typeface="Meiryo UI" panose="020B0604030504040204" pitchFamily="50" charset="-128"/>
                <a:ea typeface="Meiryo UI" panose="020B0604030504040204" pitchFamily="50" charset="-128"/>
                <a:cs typeface="Arial" panose="020B0604020202020204" pitchFamily="34" charset="0"/>
              </a:endParaRPr>
            </a:p>
          </p:txBody>
        </p:sp>
        <p:cxnSp>
          <p:nvCxnSpPr>
            <p:cNvPr id="23" name="直線コネクタ 22">
              <a:extLst>
                <a:ext uri="{FF2B5EF4-FFF2-40B4-BE49-F238E27FC236}">
                  <a16:creationId xmlns:a16="http://schemas.microsoft.com/office/drawing/2014/main" id="{B8562AAD-3695-2881-98C1-2DEF36C82B6F}"/>
                </a:ext>
              </a:extLst>
            </p:cNvPr>
            <p:cNvCxnSpPr>
              <a:cxnSpLocks/>
              <a:endCxn id="22" idx="0"/>
            </p:cNvCxnSpPr>
            <p:nvPr/>
          </p:nvCxnSpPr>
          <p:spPr>
            <a:xfrm>
              <a:off x="946293" y="4581915"/>
              <a:ext cx="1" cy="654904"/>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cxnSp>
          <p:nvCxnSpPr>
            <p:cNvPr id="24" name="Straight Arrow Connector 67">
              <a:extLst>
                <a:ext uri="{FF2B5EF4-FFF2-40B4-BE49-F238E27FC236}">
                  <a16:creationId xmlns:a16="http://schemas.microsoft.com/office/drawing/2014/main" id="{BE962D5F-E2D0-2565-5993-4EC17841E9AD}"/>
                </a:ext>
              </a:extLst>
            </p:cNvPr>
            <p:cNvCxnSpPr>
              <a:cxnSpLocks/>
            </p:cNvCxnSpPr>
            <p:nvPr/>
          </p:nvCxnSpPr>
          <p:spPr>
            <a:xfrm>
              <a:off x="1930537" y="6395686"/>
              <a:ext cx="2675441" cy="0"/>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25" name="テキスト ボックス 24">
              <a:extLst>
                <a:ext uri="{FF2B5EF4-FFF2-40B4-BE49-F238E27FC236}">
                  <a16:creationId xmlns:a16="http://schemas.microsoft.com/office/drawing/2014/main" id="{E80DA8F0-7ACF-C14C-3C1E-619C3A33F9EE}"/>
                </a:ext>
              </a:extLst>
            </p:cNvPr>
            <p:cNvSpPr txBox="1"/>
            <p:nvPr/>
          </p:nvSpPr>
          <p:spPr>
            <a:xfrm>
              <a:off x="3067876" y="6213083"/>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sp>
          <p:nvSpPr>
            <p:cNvPr id="32" name="Rectangle 63">
              <a:extLst>
                <a:ext uri="{FF2B5EF4-FFF2-40B4-BE49-F238E27FC236}">
                  <a16:creationId xmlns:a16="http://schemas.microsoft.com/office/drawing/2014/main" id="{B72C311D-1667-2181-CE01-DC1A1AA0968D}"/>
                </a:ext>
              </a:extLst>
            </p:cNvPr>
            <p:cNvSpPr>
              <a:spLocks noChangeArrowheads="1"/>
            </p:cNvSpPr>
            <p:nvPr/>
          </p:nvSpPr>
          <p:spPr bwMode="gray">
            <a:xfrm>
              <a:off x="4617240" y="3757234"/>
              <a:ext cx="1440000" cy="828000"/>
            </a:xfrm>
            <a:prstGeom prst="rect">
              <a:avLst/>
            </a:prstGeom>
            <a:noFill/>
            <a:ln w="6350" cap="flat" cmpd="sng" algn="ctr">
              <a:solidFill>
                <a:schemeClr val="bg1">
                  <a:lumMod val="50000"/>
                </a:schemeClr>
              </a:solidFill>
              <a:prstDash val="solid"/>
              <a:miter lim="800000"/>
              <a:headEnd type="none" w="med" len="med"/>
              <a:tailEnd type="none" w="med" len="med"/>
            </a:ln>
            <a:effectLst/>
            <a:extLst>
              <a:ext uri="{909E8E84-426E-40DD-AFC4-6F175D3DCCD1}">
                <a14:hiddenFill xmlns:a14="http://schemas.microsoft.com/office/drawing/2010/main">
                  <a:solidFill>
                    <a:schemeClr val="accent6">
                      <a:lumMod val="20000"/>
                      <a:lumOff val="80000"/>
                    </a:schemeClr>
                  </a:solidFill>
                </a14:hiddenFill>
              </a:ext>
              <a:ext uri="{91240B29-F687-4f45-9708-019B960494DF}">
                <a14:hiddenLine xmlns="" xmlns:p14="http://schemas.microsoft.com/office/powerpoint/2010/main" xmlns:p15="http://schemas.microsoft.com/office/powerpoint/2012/main" xmlns:p159="http://schemas.microsoft.com/office/powerpoint/2015/09/main" xmlns:a14="http://schemas.microsoft.com/office/drawing/2010/main" xmlns:lc="http://schemas.openxmlformats.org/drawingml/2006/lockedCanvas" w="9525" algn="ctr">
                  <a:solidFill>
                    <a:schemeClr val="accent2"/>
                  </a:solidFill>
                  <a:miter lim="800000"/>
                  <a:headEnd/>
                  <a:tailEnd/>
                </a14:hiddenLine>
              </a:ext>
            </a:extLst>
          </p:spPr>
          <p:txBody>
            <a:bodyPr tIns="91440" bIns="91440"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ja-JP" sz="1400">
                  <a:latin typeface="Meiryo UI" panose="020B0604030504040204" pitchFamily="50" charset="-128"/>
                  <a:ea typeface="Meiryo UI" panose="020B0604030504040204" pitchFamily="50" charset="-128"/>
                </a:rPr>
                <a:t>XX</a:t>
              </a:r>
              <a:r>
                <a:rPr lang="ja-JP" altLang="en-US" sz="1400">
                  <a:latin typeface="Meiryo UI" panose="020B0604030504040204" pitchFamily="50" charset="-128"/>
                  <a:ea typeface="Meiryo UI" panose="020B0604030504040204" pitchFamily="50" charset="-128"/>
                </a:rPr>
                <a:t>部</a:t>
              </a:r>
              <a:endParaRPr lang="en-US" altLang="ja-JP" sz="1400">
                <a:latin typeface="Meiryo UI" panose="020B0604030504040204" pitchFamily="50" charset="-128"/>
                <a:ea typeface="Meiryo UI" panose="020B0604030504040204" pitchFamily="50" charset="-128"/>
              </a:endParaRPr>
            </a:p>
            <a:p>
              <a:pPr algn="ctr"/>
              <a:r>
                <a:rPr lang="en-US" altLang="ja-JP" sz="1400">
                  <a:latin typeface="Meiryo UI" panose="020B0604030504040204" pitchFamily="50" charset="-128"/>
                  <a:ea typeface="Meiryo UI" panose="020B0604030504040204" pitchFamily="50" charset="-128"/>
                </a:rPr>
                <a:t>S</a:t>
              </a:r>
              <a:r>
                <a:rPr lang="ja-JP" altLang="en-US" sz="1400">
                  <a:latin typeface="Meiryo UI" panose="020B0604030504040204" pitchFamily="50" charset="-128"/>
                  <a:ea typeface="Meiryo UI" panose="020B0604030504040204" pitchFamily="50" charset="-128"/>
                </a:rPr>
                <a:t>部長</a:t>
              </a:r>
              <a:endParaRPr lang="en-US" altLang="ja-JP" sz="1050">
                <a:highlight>
                  <a:srgbClr val="00FF00"/>
                </a:highlight>
                <a:latin typeface="Meiryo UI" panose="020B0604030504040204" pitchFamily="50" charset="-128"/>
                <a:ea typeface="Meiryo UI" panose="020B0604030504040204" pitchFamily="50" charset="-128"/>
              </a:endParaRPr>
            </a:p>
          </p:txBody>
        </p:sp>
        <p:cxnSp>
          <p:nvCxnSpPr>
            <p:cNvPr id="33" name="Connector: Elbow 66">
              <a:extLst>
                <a:ext uri="{FF2B5EF4-FFF2-40B4-BE49-F238E27FC236}">
                  <a16:creationId xmlns:a16="http://schemas.microsoft.com/office/drawing/2014/main" id="{E3ADE091-6CC1-E78A-B93C-C22813A5F331}"/>
                </a:ext>
              </a:extLst>
            </p:cNvPr>
            <p:cNvCxnSpPr>
              <a:cxnSpLocks/>
            </p:cNvCxnSpPr>
            <p:nvPr/>
          </p:nvCxnSpPr>
          <p:spPr>
            <a:xfrm>
              <a:off x="3380459" y="3530858"/>
              <a:ext cx="1956781" cy="223200"/>
            </a:xfrm>
            <a:prstGeom prst="bentConnector2">
              <a:avLst/>
            </a:prstGeom>
            <a:ln w="9525" cap="rnd">
              <a:solidFill>
                <a:schemeClr val="tx1">
                  <a:lumMod val="60000"/>
                  <a:lumOff val="40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35" name="Straight Arrow Connector 67">
              <a:extLst>
                <a:ext uri="{FF2B5EF4-FFF2-40B4-BE49-F238E27FC236}">
                  <a16:creationId xmlns:a16="http://schemas.microsoft.com/office/drawing/2014/main" id="{FF3B3F85-5CE8-E9BC-6AFC-7AE30302B047}"/>
                </a:ext>
              </a:extLst>
            </p:cNvPr>
            <p:cNvCxnSpPr>
              <a:cxnSpLocks/>
            </p:cNvCxnSpPr>
            <p:nvPr/>
          </p:nvCxnSpPr>
          <p:spPr>
            <a:xfrm>
              <a:off x="4167475" y="4066949"/>
              <a:ext cx="438503" cy="2687"/>
            </a:xfrm>
            <a:prstGeom prst="straightConnector1">
              <a:avLst/>
            </a:prstGeom>
            <a:ln w="9525" cap="flat" cmpd="sng" algn="ctr">
              <a:solidFill>
                <a:schemeClr val="tx1"/>
              </a:solidFill>
              <a:prstDash val="solid"/>
              <a:round/>
              <a:headEnd type="arrow" w="med" len="med"/>
              <a:tailEnd type="arrow" w="med" len="med"/>
            </a:ln>
          </p:spPr>
          <p:style>
            <a:lnRef idx="0">
              <a:scrgbClr r="0" g="0" b="0"/>
            </a:lnRef>
            <a:fillRef idx="0">
              <a:scrgbClr r="0" g="0" b="0"/>
            </a:fillRef>
            <a:effectRef idx="0">
              <a:scrgbClr r="0" g="0" b="0"/>
            </a:effectRef>
            <a:fontRef idx="minor">
              <a:schemeClr val="tx1"/>
            </a:fontRef>
          </p:style>
        </p:cxnSp>
        <p:sp>
          <p:nvSpPr>
            <p:cNvPr id="36" name="テキスト ボックス 35">
              <a:extLst>
                <a:ext uri="{FF2B5EF4-FFF2-40B4-BE49-F238E27FC236}">
                  <a16:creationId xmlns:a16="http://schemas.microsoft.com/office/drawing/2014/main" id="{21ADA602-490A-3763-C03E-34AE0736C052}"/>
                </a:ext>
              </a:extLst>
            </p:cNvPr>
            <p:cNvSpPr txBox="1"/>
            <p:nvPr/>
          </p:nvSpPr>
          <p:spPr>
            <a:xfrm>
              <a:off x="4075317" y="3847225"/>
              <a:ext cx="605519" cy="16061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sz="900">
                  <a:solidFill>
                    <a:schemeClr val="tx1"/>
                  </a:solidFill>
                  <a:latin typeface="Meiryo UI" panose="020B0604030504040204" pitchFamily="50" charset="-128"/>
                  <a:ea typeface="Meiryo UI" panose="020B0604030504040204" pitchFamily="50" charset="-128"/>
                </a:rPr>
                <a:t>連携</a:t>
              </a:r>
            </a:p>
          </p:txBody>
        </p:sp>
      </p:grpSp>
      <p:sp>
        <p:nvSpPr>
          <p:cNvPr id="34" name="正方形/長方形 33">
            <a:extLst>
              <a:ext uri="{FF2B5EF4-FFF2-40B4-BE49-F238E27FC236}">
                <a16:creationId xmlns:a16="http://schemas.microsoft.com/office/drawing/2014/main" id="{C1C78471-FE47-EDEB-F26A-8B25BB46AED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31" name="グループ化 30">
            <a:extLst>
              <a:ext uri="{FF2B5EF4-FFF2-40B4-BE49-F238E27FC236}">
                <a16:creationId xmlns:a16="http://schemas.microsoft.com/office/drawing/2014/main" id="{2D81CE83-C58D-3573-EF5F-D448E4AEEBF4}"/>
              </a:ext>
            </a:extLst>
          </p:cNvPr>
          <p:cNvGrpSpPr/>
          <p:nvPr/>
        </p:nvGrpSpPr>
        <p:grpSpPr>
          <a:xfrm>
            <a:off x="765598" y="1204814"/>
            <a:ext cx="5184000" cy="288000"/>
            <a:chOff x="156000" y="1879963"/>
            <a:chExt cx="5760000" cy="288000"/>
          </a:xfrm>
        </p:grpSpPr>
        <p:sp>
          <p:nvSpPr>
            <p:cNvPr id="37" name="正方形/長方形 36">
              <a:extLst>
                <a:ext uri="{FF2B5EF4-FFF2-40B4-BE49-F238E27FC236}">
                  <a16:creationId xmlns:a16="http://schemas.microsoft.com/office/drawing/2014/main" id="{87E624FD-5338-F9F8-2577-3F3973F92BC3}"/>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zh-TW" altLang="en-US" sz="1400" b="1">
                  <a:solidFill>
                    <a:schemeClr val="tx1"/>
                  </a:solidFill>
                  <a:latin typeface="Meiryo UI" panose="020B0604030504040204" pitchFamily="50" charset="-128"/>
                  <a:ea typeface="Meiryo UI" panose="020B0604030504040204" pitchFamily="50" charset="-128"/>
                </a:rPr>
                <a:t>組織内体制図</a:t>
              </a:r>
            </a:p>
          </p:txBody>
        </p:sp>
        <p:cxnSp>
          <p:nvCxnSpPr>
            <p:cNvPr id="38" name="直線コネクタ 37">
              <a:extLst>
                <a:ext uri="{FF2B5EF4-FFF2-40B4-BE49-F238E27FC236}">
                  <a16:creationId xmlns:a16="http://schemas.microsoft.com/office/drawing/2014/main" id="{55B5F0FB-1DA9-56B8-DA5A-1ADEF5AD9C5E}"/>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39" name="グループ化 38">
            <a:extLst>
              <a:ext uri="{FF2B5EF4-FFF2-40B4-BE49-F238E27FC236}">
                <a16:creationId xmlns:a16="http://schemas.microsoft.com/office/drawing/2014/main" id="{0BC0EC1A-B6CD-4D23-FAF3-875822EFE597}"/>
              </a:ext>
            </a:extLst>
          </p:cNvPr>
          <p:cNvGrpSpPr/>
          <p:nvPr/>
        </p:nvGrpSpPr>
        <p:grpSpPr>
          <a:xfrm>
            <a:off x="6239438" y="1204814"/>
            <a:ext cx="5184000" cy="288000"/>
            <a:chOff x="156000" y="1879963"/>
            <a:chExt cx="5760000" cy="288000"/>
          </a:xfrm>
        </p:grpSpPr>
        <p:sp>
          <p:nvSpPr>
            <p:cNvPr id="40" name="正方形/長方形 39">
              <a:extLst>
                <a:ext uri="{FF2B5EF4-FFF2-40B4-BE49-F238E27FC236}">
                  <a16:creationId xmlns:a16="http://schemas.microsoft.com/office/drawing/2014/main" id="{F6E7F278-E49B-9A1A-C3E0-AED37CC9AB6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組織内の役割分担</a:t>
              </a:r>
            </a:p>
          </p:txBody>
        </p:sp>
        <p:cxnSp>
          <p:nvCxnSpPr>
            <p:cNvPr id="41" name="直線コネクタ 40">
              <a:extLst>
                <a:ext uri="{FF2B5EF4-FFF2-40B4-BE49-F238E27FC236}">
                  <a16:creationId xmlns:a16="http://schemas.microsoft.com/office/drawing/2014/main" id="{71E08BDE-6000-821A-AE15-A859DFCE65D6}"/>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43" name="TextBox 51">
            <a:extLst>
              <a:ext uri="{FF2B5EF4-FFF2-40B4-BE49-F238E27FC236}">
                <a16:creationId xmlns:a16="http://schemas.microsoft.com/office/drawing/2014/main" id="{14BA544F-562F-6119-77BF-6D9F33725267}"/>
              </a:ext>
            </a:extLst>
          </p:cNvPr>
          <p:cNvSpPr txBox="1"/>
          <p:nvPr/>
        </p:nvSpPr>
        <p:spPr>
          <a:xfrm>
            <a:off x="765595" y="5124777"/>
            <a:ext cx="10657837"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371475" indent="-285750">
              <a:buFont typeface="Arial" panose="020B0604020202020204" pitchFamily="34" charset="0"/>
              <a:buChar char="•"/>
            </a:pPr>
            <a:r>
              <a:rPr lang="ja-JP" altLang="en-US" sz="1400">
                <a:solidFill>
                  <a:srgbClr val="2E3558"/>
                </a:solidFill>
                <a:latin typeface="+mn-ea"/>
              </a:rPr>
              <a:t>前述の事業戦略・事業計画を進めるための組織内の経営者以下の体制と役割分担を網羅的に記載ください</a:t>
            </a:r>
            <a:br>
              <a:rPr lang="en-US" altLang="ja-JP" sz="1400">
                <a:solidFill>
                  <a:srgbClr val="2E3558"/>
                </a:solidFill>
                <a:latin typeface="+mn-ea"/>
              </a:rPr>
            </a:br>
            <a:r>
              <a:rPr lang="ja-JP" altLang="en-US" sz="1400">
                <a:solidFill>
                  <a:srgbClr val="2E3558"/>
                </a:solidFill>
                <a:latin typeface="+mn-ea"/>
              </a:rPr>
              <a:t>（関与する専任・併任の人員規模の想定も併せて）</a:t>
            </a:r>
          </a:p>
          <a:p>
            <a:pPr marL="371475" indent="-285750">
              <a:buFont typeface="Arial" panose="020B0604020202020204" pitchFamily="34" charset="0"/>
              <a:buChar char="•"/>
            </a:pPr>
            <a:r>
              <a:rPr lang="ja-JP" altLang="en-US" sz="1400">
                <a:solidFill>
                  <a:srgbClr val="2E3558"/>
                </a:solidFill>
                <a:latin typeface="+mn-ea"/>
              </a:rPr>
              <a:t>技術実証を進める上で、各担当部門と連携した実施体制を構築し、体制図に記載ください</a:t>
            </a:r>
          </a:p>
          <a:p>
            <a:pPr marL="371475" indent="-285750">
              <a:buFont typeface="Arial" panose="020B0604020202020204" pitchFamily="34" charset="0"/>
              <a:buChar char="•"/>
            </a:pPr>
            <a:r>
              <a:rPr lang="ja-JP" altLang="en-US" sz="1400">
                <a:solidFill>
                  <a:srgbClr val="2E3558"/>
                </a:solidFill>
                <a:latin typeface="+mn-ea"/>
              </a:rPr>
              <a:t>部門間の連携を図るための具体的な方策（定期的に部長レベルで相互の進捗報告を行う、経営者直轄の専門組織を設置する等）を</a:t>
            </a:r>
            <a:br>
              <a:rPr lang="en-US" altLang="ja-JP" sz="1400">
                <a:solidFill>
                  <a:srgbClr val="2E3558"/>
                </a:solidFill>
                <a:latin typeface="+mn-ea"/>
              </a:rPr>
            </a:br>
            <a:r>
              <a:rPr lang="ja-JP" altLang="en-US" sz="1400">
                <a:solidFill>
                  <a:srgbClr val="2E3558"/>
                </a:solidFill>
                <a:latin typeface="+mn-ea"/>
              </a:rPr>
              <a:t>記載ください</a:t>
            </a:r>
          </a:p>
        </p:txBody>
      </p:sp>
      <p:cxnSp>
        <p:nvCxnSpPr>
          <p:cNvPr id="44" name="直線コネクタ 43">
            <a:extLst>
              <a:ext uri="{FF2B5EF4-FFF2-40B4-BE49-F238E27FC236}">
                <a16:creationId xmlns:a16="http://schemas.microsoft.com/office/drawing/2014/main" id="{5C4D65CB-98F3-5EAD-F84D-F41A49E479D5}"/>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29100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ee4pContent3">
            <a:extLst>
              <a:ext uri="{FF2B5EF4-FFF2-40B4-BE49-F238E27FC236}">
                <a16:creationId xmlns:a16="http://schemas.microsoft.com/office/drawing/2014/main" id="{3D8FEA42-F236-4785-AEA3-877E079652FC}"/>
              </a:ext>
            </a:extLst>
          </p:cNvPr>
          <p:cNvSpPr txBox="1"/>
          <p:nvPr/>
        </p:nvSpPr>
        <p:spPr>
          <a:xfrm>
            <a:off x="6239437" y="1626982"/>
            <a:ext cx="5154787" cy="824488"/>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lang="ja-JP" altLang="en-US" sz="1400">
                <a:latin typeface="Meiryo UI" panose="020B0604030504040204" pitchFamily="50" charset="-128"/>
                <a:ea typeface="Meiryo UI" panose="020B0604030504040204" pitchFamily="50" charset="-128"/>
              </a:rPr>
              <a:t>事業の進捗状況が、経営者や担当役員・担当管理職等の評価や報酬の一部に反映されるか</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p:txBody>
      </p:sp>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経営者等による</a:t>
            </a:r>
            <a:r>
              <a:rPr kumimoji="1" lang="en-US" altLang="ja-JP">
                <a:solidFill>
                  <a:schemeClr val="tx1"/>
                </a:solidFill>
              </a:rPr>
              <a:t>xx</a:t>
            </a:r>
            <a:r>
              <a:rPr kumimoji="1" lang="ja-JP" altLang="en-US">
                <a:solidFill>
                  <a:schemeClr val="tx1"/>
                </a:solidFill>
              </a:rPr>
              <a:t>事業への関与の方針</a:t>
            </a:r>
            <a:endParaRPr kumimoji="1" lang="en-US">
              <a:solidFill>
                <a:schemeClr val="tx1"/>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2</a:t>
            </a:r>
            <a:r>
              <a:rPr kumimoji="1" lang="ja-JP" altLang="en-US" sz="2000"/>
              <a:t>）経営者等の事業への関与</a:t>
            </a:r>
            <a:endParaRPr kumimoji="1" lang="en-US" sz="2000"/>
          </a:p>
        </p:txBody>
      </p:sp>
      <p:sp>
        <p:nvSpPr>
          <p:cNvPr id="38" name="ee4pContent3">
            <a:extLst>
              <a:ext uri="{FF2B5EF4-FFF2-40B4-BE49-F238E27FC236}">
                <a16:creationId xmlns:a16="http://schemas.microsoft.com/office/drawing/2014/main" id="{3D8FEA42-F236-4785-AEA3-877E079652FC}"/>
              </a:ext>
            </a:extLst>
          </p:cNvPr>
          <p:cNvSpPr txBox="1"/>
          <p:nvPr/>
        </p:nvSpPr>
        <p:spPr>
          <a:xfrm>
            <a:off x="765597" y="1632496"/>
            <a:ext cx="5184001" cy="4120604"/>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経営者のリーダーシップ</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カーボンニュートラルに関わる産業構造変革の仮説や自社の事業構造転換の方針を社内外に示し、その中に当該事業を位置づけるか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経営者が、社内外の幅広いステークホルダーに対して、当該事業の重要性をメッセージとして発信するか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432000" lvl="2" indent="0">
              <a:buSzPct val="100000"/>
              <a:buNone/>
            </a:pPr>
            <a:endParaRPr kumimoji="1" lang="en-US" altLang="ja-JP" sz="1400">
              <a:latin typeface="Meiryo UI" panose="020B0604030504040204" pitchFamily="50" charset="-128"/>
              <a:ea typeface="Meiryo UI" panose="020B0604030504040204" pitchFamily="50" charset="-128"/>
            </a:endParaRPr>
          </a:p>
          <a:p>
            <a:pPr marL="358775" lvl="2" indent="-179388">
              <a:buSzPct val="100000"/>
              <a:buFont typeface="Arial" panose="020B0604020202020204" pitchFamily="34" charset="0"/>
              <a:buChar char="•"/>
            </a:pPr>
            <a:r>
              <a:rPr kumimoji="1" lang="ja-JP" altLang="en-US" sz="1400">
                <a:latin typeface="Meiryo UI" panose="020B0604030504040204" pitchFamily="50" charset="-128"/>
                <a:ea typeface="Meiryo UI" panose="020B0604030504040204" pitchFamily="50" charset="-128"/>
              </a:rPr>
              <a:t>事業のモニタリング・管理</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経営層が定期的に事業進捗を把握するための仕組みを構築しているか、経営層の時間の内どの程度を当該業務に充当するか</a:t>
            </a:r>
            <a:endParaRPr lang="en-US" altLang="ja-JP" sz="16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経営層が、事業の進め方・内容に対して適切なタイミングで指示を出すか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事業の進捗を判断するにあたり、社内外から幅広い意見を取り入れるか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商用生産開始の実施を判断するために、どのような</a:t>
            </a:r>
            <a:r>
              <a:rPr kumimoji="1" lang="en-US" altLang="ja-JP" sz="1400">
                <a:latin typeface="Meiryo UI" panose="020B0604030504040204" pitchFamily="50" charset="-128"/>
                <a:ea typeface="Meiryo UI" panose="020B0604030504040204" pitchFamily="50" charset="-128"/>
              </a:rPr>
              <a:t>KPI</a:t>
            </a:r>
            <a:r>
              <a:rPr kumimoji="1" lang="ja-JP" altLang="en-US" sz="1400">
                <a:latin typeface="Meiryo UI" panose="020B0604030504040204" pitchFamily="50" charset="-128"/>
                <a:ea typeface="Meiryo UI" panose="020B0604030504040204" pitchFamily="50" charset="-128"/>
              </a:rPr>
              <a:t>・条件を予め設定しておくか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20" name="ee4pContent3">
            <a:extLst>
              <a:ext uri="{FF2B5EF4-FFF2-40B4-BE49-F238E27FC236}">
                <a16:creationId xmlns:a16="http://schemas.microsoft.com/office/drawing/2014/main" id="{3D8FEA42-F236-4785-AEA3-877E079652FC}"/>
              </a:ext>
            </a:extLst>
          </p:cNvPr>
          <p:cNvSpPr txBox="1"/>
          <p:nvPr/>
        </p:nvSpPr>
        <p:spPr>
          <a:xfrm>
            <a:off x="6257127" y="3111918"/>
            <a:ext cx="5166311" cy="939959"/>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lang="ja-JP" altLang="en-US" sz="1400">
                <a:latin typeface="Meiryo UI" panose="020B0604030504040204" pitchFamily="50" charset="-128"/>
                <a:ea typeface="Meiryo UI" panose="020B0604030504040204" pitchFamily="50" charset="-128"/>
              </a:rPr>
              <a:t>経営層が交代する場合にも事業が継続して実施されるよう、後継者の育成・選別等の際に当該事業を関連づける等、着実な引き継ぎを行うか</a:t>
            </a:r>
            <a:endParaRPr lang="en-US" altLang="ja-JP" sz="1400">
              <a:latin typeface="Meiryo UI" panose="020B0604030504040204" pitchFamily="50" charset="-128"/>
              <a:ea typeface="Meiryo UI" panose="020B0604030504040204" pitchFamily="50" charset="-128"/>
            </a:endParaRPr>
          </a:p>
          <a:p>
            <a:pPr lvl="1">
              <a:buSzPct val="100000"/>
            </a:pPr>
            <a:r>
              <a:rPr lang="en-US" altLang="ja-JP" sz="1400">
                <a:latin typeface="Meiryo UI" panose="020B0604030504040204" pitchFamily="50" charset="-128"/>
                <a:ea typeface="Meiryo UI" panose="020B0604030504040204" pitchFamily="50" charset="-128"/>
              </a:rPr>
              <a:t>xxx</a:t>
            </a:r>
          </a:p>
        </p:txBody>
      </p:sp>
      <p:sp>
        <p:nvSpPr>
          <p:cNvPr id="5" name="正方形/長方形 4">
            <a:extLst>
              <a:ext uri="{FF2B5EF4-FFF2-40B4-BE49-F238E27FC236}">
                <a16:creationId xmlns:a16="http://schemas.microsoft.com/office/drawing/2014/main" id="{08BC7600-13F7-636E-2A15-7EE1FADF7858}"/>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cxnSp>
        <p:nvCxnSpPr>
          <p:cNvPr id="3" name="直線コネクタ 2">
            <a:extLst>
              <a:ext uri="{FF2B5EF4-FFF2-40B4-BE49-F238E27FC236}">
                <a16:creationId xmlns:a16="http://schemas.microsoft.com/office/drawing/2014/main" id="{5E6F809D-8EE0-CF35-25F1-2323A3A358C3}"/>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pSp>
        <p:nvGrpSpPr>
          <p:cNvPr id="4" name="グループ化 3">
            <a:extLst>
              <a:ext uri="{FF2B5EF4-FFF2-40B4-BE49-F238E27FC236}">
                <a16:creationId xmlns:a16="http://schemas.microsoft.com/office/drawing/2014/main" id="{575F189A-5B87-F958-FB78-FEFFB2E39BFF}"/>
              </a:ext>
            </a:extLst>
          </p:cNvPr>
          <p:cNvGrpSpPr/>
          <p:nvPr/>
        </p:nvGrpSpPr>
        <p:grpSpPr>
          <a:xfrm>
            <a:off x="765598" y="1204814"/>
            <a:ext cx="5184000" cy="288000"/>
            <a:chOff x="156000" y="1879963"/>
            <a:chExt cx="5760000" cy="288000"/>
          </a:xfrm>
        </p:grpSpPr>
        <p:sp>
          <p:nvSpPr>
            <p:cNvPr id="6" name="正方形/長方形 5">
              <a:extLst>
                <a:ext uri="{FF2B5EF4-FFF2-40B4-BE49-F238E27FC236}">
                  <a16:creationId xmlns:a16="http://schemas.microsoft.com/office/drawing/2014/main" id="{228EA51C-C676-67DC-86B8-8C1C7D81E0A0}"/>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a:solidFill>
                    <a:schemeClr val="tx1"/>
                  </a:solidFill>
                  <a:latin typeface="Meiryo UI" panose="020B0604030504040204" pitchFamily="50" charset="-128"/>
                  <a:ea typeface="Meiryo UI" panose="020B0604030504040204" pitchFamily="50" charset="-128"/>
                </a:rPr>
                <a:t>（例１）経営者等による具体的な施策・活動方針</a:t>
              </a:r>
            </a:p>
          </p:txBody>
        </p:sp>
        <p:cxnSp>
          <p:nvCxnSpPr>
            <p:cNvPr id="7" name="直線コネクタ 6">
              <a:extLst>
                <a:ext uri="{FF2B5EF4-FFF2-40B4-BE49-F238E27FC236}">
                  <a16:creationId xmlns:a16="http://schemas.microsoft.com/office/drawing/2014/main" id="{1EBA22B3-FFF0-BAC6-227D-BD03C653A845}"/>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8" name="グループ化 7">
            <a:extLst>
              <a:ext uri="{FF2B5EF4-FFF2-40B4-BE49-F238E27FC236}">
                <a16:creationId xmlns:a16="http://schemas.microsoft.com/office/drawing/2014/main" id="{E568DDEB-FF39-31EE-CA91-16E49883A073}"/>
              </a:ext>
            </a:extLst>
          </p:cNvPr>
          <p:cNvGrpSpPr/>
          <p:nvPr/>
        </p:nvGrpSpPr>
        <p:grpSpPr>
          <a:xfrm>
            <a:off x="6239438" y="1204814"/>
            <a:ext cx="5184000" cy="288000"/>
            <a:chOff x="156000" y="1879963"/>
            <a:chExt cx="5760000" cy="288000"/>
          </a:xfrm>
        </p:grpSpPr>
        <p:sp>
          <p:nvSpPr>
            <p:cNvPr id="9" name="正方形/長方形 8">
              <a:extLst>
                <a:ext uri="{FF2B5EF4-FFF2-40B4-BE49-F238E27FC236}">
                  <a16:creationId xmlns:a16="http://schemas.microsoft.com/office/drawing/2014/main" id="{8B2D766E-B2D0-AE9E-A469-3B81AA592A44}"/>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（例２）経営者等の評価・報酬への反映</a:t>
              </a:r>
            </a:p>
          </p:txBody>
        </p:sp>
        <p:cxnSp>
          <p:nvCxnSpPr>
            <p:cNvPr id="10" name="直線コネクタ 9">
              <a:extLst>
                <a:ext uri="{FF2B5EF4-FFF2-40B4-BE49-F238E27FC236}">
                  <a16:creationId xmlns:a16="http://schemas.microsoft.com/office/drawing/2014/main" id="{8824468E-F187-585A-FEB3-A7C15C4C1E09}"/>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11" name="グループ化 10">
            <a:extLst>
              <a:ext uri="{FF2B5EF4-FFF2-40B4-BE49-F238E27FC236}">
                <a16:creationId xmlns:a16="http://schemas.microsoft.com/office/drawing/2014/main" id="{EE9B264E-BC08-2DA8-CA41-485A977F9B16}"/>
              </a:ext>
            </a:extLst>
          </p:cNvPr>
          <p:cNvGrpSpPr/>
          <p:nvPr/>
        </p:nvGrpSpPr>
        <p:grpSpPr>
          <a:xfrm>
            <a:off x="6239438" y="2685551"/>
            <a:ext cx="5184000" cy="288000"/>
            <a:chOff x="156000" y="1879963"/>
            <a:chExt cx="5760000" cy="288000"/>
          </a:xfrm>
        </p:grpSpPr>
        <p:sp>
          <p:nvSpPr>
            <p:cNvPr id="12" name="正方形/長方形 11">
              <a:extLst>
                <a:ext uri="{FF2B5EF4-FFF2-40B4-BE49-F238E27FC236}">
                  <a16:creationId xmlns:a16="http://schemas.microsoft.com/office/drawing/2014/main" id="{0976ABA0-22E1-8A2E-2954-8BD32D2BC5FF}"/>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（例３）事業の継続性確保の取組</a:t>
              </a:r>
            </a:p>
          </p:txBody>
        </p:sp>
        <p:cxnSp>
          <p:nvCxnSpPr>
            <p:cNvPr id="13" name="直線コネクタ 12">
              <a:extLst>
                <a:ext uri="{FF2B5EF4-FFF2-40B4-BE49-F238E27FC236}">
                  <a16:creationId xmlns:a16="http://schemas.microsoft.com/office/drawing/2014/main" id="{EBCF88C8-9AE1-A17F-EC09-9AAE61C8F406}"/>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sp>
        <p:nvSpPr>
          <p:cNvPr id="14" name="TextBox 51">
            <a:extLst>
              <a:ext uri="{FF2B5EF4-FFF2-40B4-BE49-F238E27FC236}">
                <a16:creationId xmlns:a16="http://schemas.microsoft.com/office/drawing/2014/main" id="{9F51EFEC-A884-A351-6C85-DBE00D1EDCED}"/>
              </a:ext>
            </a:extLst>
          </p:cNvPr>
          <p:cNvSpPr txBox="1"/>
          <p:nvPr/>
        </p:nvSpPr>
        <p:spPr>
          <a:xfrm>
            <a:off x="6257121" y="4421495"/>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経営者を含めた経営層の事業への関与の程度を</a:t>
            </a:r>
            <a:br>
              <a:rPr lang="en-US" altLang="ja-JP" sz="1600">
                <a:solidFill>
                  <a:srgbClr val="2E3558"/>
                </a:solidFill>
                <a:latin typeface="+mn-ea"/>
              </a:rPr>
            </a:br>
            <a:r>
              <a:rPr lang="ja-JP" altLang="en-US" sz="1600">
                <a:solidFill>
                  <a:srgbClr val="2E3558"/>
                </a:solidFill>
                <a:latin typeface="+mn-ea"/>
              </a:rPr>
              <a:t>示すため、具体的取組内容を記載ください</a:t>
            </a:r>
            <a:endParaRPr lang="en-US" altLang="ja-JP" sz="1600">
              <a:solidFill>
                <a:srgbClr val="2E3558"/>
              </a:solidFill>
              <a:latin typeface="+mn-ea"/>
            </a:endParaRPr>
          </a:p>
          <a:p>
            <a:pPr marL="371475" indent="-285750">
              <a:buFont typeface="Arial" panose="020B0604020202020204" pitchFamily="34" charset="0"/>
              <a:buChar char="•"/>
            </a:pPr>
            <a:r>
              <a:rPr lang="ja-JP" altLang="en-US" sz="1400">
                <a:solidFill>
                  <a:srgbClr val="2E3558"/>
                </a:solidFill>
                <a:latin typeface="+mn-ea"/>
              </a:rPr>
              <a:t>ここで示した項目はあくまで例示であり、個社の事情に即して、記載内容を整理してください</a:t>
            </a:r>
          </a:p>
        </p:txBody>
      </p:sp>
    </p:spTree>
    <p:extLst>
      <p:ext uri="{BB962C8B-B14F-4D97-AF65-F5344CB8AC3E}">
        <p14:creationId xmlns:p14="http://schemas.microsoft.com/office/powerpoint/2010/main" val="10496979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機動的に経営資源を投入し、実証を通じて獲得する技術を企業価値向上に繋ぐ体制を整備</a:t>
            </a:r>
            <a:endParaRPr kumimoji="1" lang="en-US" strike="sngStrike">
              <a:solidFill>
                <a:srgbClr val="FF0000"/>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3</a:t>
            </a:r>
            <a:r>
              <a:rPr kumimoji="1" lang="ja-JP" altLang="en-US" sz="2000"/>
              <a:t>）事業推進体制の確保</a:t>
            </a:r>
            <a:endParaRPr kumimoji="1" lang="en-US" sz="2000"/>
          </a:p>
        </p:txBody>
      </p:sp>
      <p:sp>
        <p:nvSpPr>
          <p:cNvPr id="38" name="ee4pContent3">
            <a:extLst>
              <a:ext uri="{FF2B5EF4-FFF2-40B4-BE49-F238E27FC236}">
                <a16:creationId xmlns:a16="http://schemas.microsoft.com/office/drawing/2014/main" id="{3D8FEA42-F236-4785-AEA3-877E079652FC}"/>
              </a:ext>
            </a:extLst>
          </p:cNvPr>
          <p:cNvSpPr txBox="1"/>
          <p:nvPr/>
        </p:nvSpPr>
        <p:spPr>
          <a:xfrm>
            <a:off x="722885" y="1543482"/>
            <a:ext cx="5220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marL="358775" lvl="2" indent="-179388">
              <a:buSzPct val="100000"/>
              <a:buFont typeface="Arial" panose="020B0604020202020204" pitchFamily="34" charset="0"/>
              <a:buChar char="•"/>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全社事業ポートフォリオにおける本事業への人材・設備・資金</a:t>
            </a:r>
            <a:br>
              <a:rPr kumimoji="1" lang="en-US" altLang="ja-JP" sz="1400">
                <a:latin typeface="Meiryo UI" panose="020B0604030504040204" pitchFamily="50" charset="-128"/>
                <a:ea typeface="Meiryo UI" panose="020B0604030504040204" pitchFamily="50" charset="-128"/>
              </a:rPr>
            </a:br>
            <a:r>
              <a:rPr kumimoji="1" lang="ja-JP" altLang="en-US" sz="1400">
                <a:latin typeface="Meiryo UI" panose="020B0604030504040204" pitchFamily="50" charset="-128"/>
                <a:ea typeface="Meiryo UI" panose="020B0604030504040204" pitchFamily="50" charset="-128"/>
              </a:rPr>
              <a:t>の投入方針</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中長期的な企業価値向上に向けた事業ポートフォリオの中で、本事業への経営資源配分をどのように位置づけ、統合報告等で示しているか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どのような人材を採用または配置転換により何名程度確保するか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既存・新規の設備・土地をどのように確保・活用するか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国費負担以外で、何に対してどの程度の資金を投じる予定か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lvl="2">
              <a:buSzPct val="100000"/>
            </a:pPr>
            <a:endParaRPr kumimoji="1" lang="en-US" altLang="ja-JP" sz="1400">
              <a:latin typeface="Meiryo UI" panose="020B0604030504040204" pitchFamily="50" charset="-128"/>
              <a:ea typeface="Meiryo UI" panose="020B0604030504040204" pitchFamily="50" charset="-128"/>
            </a:endParaRPr>
          </a:p>
          <a:p>
            <a:pPr marL="432000" lvl="2" indent="0">
              <a:buSzPct val="100000"/>
              <a:buNone/>
            </a:pPr>
            <a:endParaRPr kumimoji="1" lang="en-US" altLang="ja-JP" sz="140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658EB65F-C302-6150-792D-90E386478876}"/>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sp>
        <p:nvSpPr>
          <p:cNvPr id="2" name="ee4pContent3">
            <a:extLst>
              <a:ext uri="{FF2B5EF4-FFF2-40B4-BE49-F238E27FC236}">
                <a16:creationId xmlns:a16="http://schemas.microsoft.com/office/drawing/2014/main" id="{D5B273B9-2371-E83D-4713-70028E884529}"/>
              </a:ext>
            </a:extLst>
          </p:cNvPr>
          <p:cNvSpPr txBox="1"/>
          <p:nvPr/>
        </p:nvSpPr>
        <p:spPr>
          <a:xfrm>
            <a:off x="6257121" y="1543482"/>
            <a:ext cx="5220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2">
              <a:buSzPct val="100000"/>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機動的な経営資源投入、実施体制の柔軟性確保</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事業の進捗や環境変化を踏まえ、事業体制や手法等の見直し、追加的な資源投入等を行う準備・体制（現場への権限委譲等）があるか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社内や部門内の経営資源に拘らず、目標達成に必要であれば、躊躇なく外部リソースを活用する用意があるか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6" name="TextBox 51">
            <a:extLst>
              <a:ext uri="{FF2B5EF4-FFF2-40B4-BE49-F238E27FC236}">
                <a16:creationId xmlns:a16="http://schemas.microsoft.com/office/drawing/2014/main" id="{9C3A7BE0-5E04-2501-DA40-D454AF857C0B}"/>
              </a:ext>
            </a:extLst>
          </p:cNvPr>
          <p:cNvSpPr txBox="1"/>
          <p:nvPr/>
        </p:nvSpPr>
        <p:spPr>
          <a:xfrm>
            <a:off x="6257121" y="4421495"/>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目標達成に必要な事業推進体制を整備するための</a:t>
            </a:r>
            <a:br>
              <a:rPr lang="en-US" altLang="ja-JP" sz="1600">
                <a:solidFill>
                  <a:srgbClr val="2E3558"/>
                </a:solidFill>
                <a:latin typeface="+mn-ea"/>
              </a:rPr>
            </a:br>
            <a:r>
              <a:rPr lang="ja-JP" altLang="en-US" sz="1600">
                <a:solidFill>
                  <a:srgbClr val="2E3558"/>
                </a:solidFill>
                <a:latin typeface="+mn-ea"/>
              </a:rPr>
              <a:t>具体的取組内容を記載ください</a:t>
            </a:r>
            <a:endParaRPr lang="en-US" altLang="ja-JP" sz="1600">
              <a:solidFill>
                <a:srgbClr val="2E3558"/>
              </a:solidFill>
              <a:latin typeface="+mn-ea"/>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ここで示した項目はあくまで例示であり、個社の事情に即して、記載内容を整理してください</a:t>
            </a:r>
          </a:p>
        </p:txBody>
      </p:sp>
      <p:grpSp>
        <p:nvGrpSpPr>
          <p:cNvPr id="7" name="グループ化 6">
            <a:extLst>
              <a:ext uri="{FF2B5EF4-FFF2-40B4-BE49-F238E27FC236}">
                <a16:creationId xmlns:a16="http://schemas.microsoft.com/office/drawing/2014/main" id="{0507C926-1F87-E12C-63F6-C23FBBD7EB7B}"/>
              </a:ext>
            </a:extLst>
          </p:cNvPr>
          <p:cNvGrpSpPr/>
          <p:nvPr/>
        </p:nvGrpSpPr>
        <p:grpSpPr>
          <a:xfrm>
            <a:off x="765597" y="1228313"/>
            <a:ext cx="10657837" cy="288000"/>
            <a:chOff x="156000" y="1879963"/>
            <a:chExt cx="5760000" cy="288000"/>
          </a:xfrm>
        </p:grpSpPr>
        <p:sp>
          <p:nvSpPr>
            <p:cNvPr id="8" name="正方形/長方形 7">
              <a:extLst>
                <a:ext uri="{FF2B5EF4-FFF2-40B4-BE49-F238E27FC236}">
                  <a16:creationId xmlns:a16="http://schemas.microsoft.com/office/drawing/2014/main" id="{F3E2D706-7CFB-A804-ED87-DDCD623108C5}"/>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例：経営資源の投入方針</a:t>
              </a:r>
            </a:p>
          </p:txBody>
        </p:sp>
        <p:cxnSp>
          <p:nvCxnSpPr>
            <p:cNvPr id="9" name="直線コネクタ 8">
              <a:extLst>
                <a:ext uri="{FF2B5EF4-FFF2-40B4-BE49-F238E27FC236}">
                  <a16:creationId xmlns:a16="http://schemas.microsoft.com/office/drawing/2014/main" id="{EB7E02E3-398C-DAA0-6FF4-EFE370143450}"/>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0" name="直線コネクタ 9">
            <a:extLst>
              <a:ext uri="{FF2B5EF4-FFF2-40B4-BE49-F238E27FC236}">
                <a16:creationId xmlns:a16="http://schemas.microsoft.com/office/drawing/2014/main" id="{76310496-B21E-F270-9911-CEA2339C108A}"/>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68432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itle 1">
            <a:extLst>
              <a:ext uri="{FF2B5EF4-FFF2-40B4-BE49-F238E27FC236}">
                <a16:creationId xmlns:a16="http://schemas.microsoft.com/office/drawing/2014/main" id="{B499A355-902C-42CC-9705-CDF33A20FC22}"/>
              </a:ext>
            </a:extLst>
          </p:cNvPr>
          <p:cNvSpPr txBox="1">
            <a:spLocks/>
          </p:cNvSpPr>
          <p:nvPr/>
        </p:nvSpPr>
        <p:spPr>
          <a:xfrm>
            <a:off x="360000" y="648000"/>
            <a:ext cx="11516955"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経営戦略の中核に</a:t>
            </a:r>
            <a:r>
              <a:rPr kumimoji="1" lang="en-US" altLang="ja-JP">
                <a:solidFill>
                  <a:schemeClr val="tx1"/>
                </a:solidFill>
              </a:rPr>
              <a:t>xx</a:t>
            </a:r>
            <a:r>
              <a:rPr kumimoji="1" lang="ja-JP" altLang="en-US">
                <a:solidFill>
                  <a:schemeClr val="tx1"/>
                </a:solidFill>
              </a:rPr>
              <a:t>事業を位置づけ、企業価値向上とステークホルダーとの対話を推進</a:t>
            </a:r>
            <a:endParaRPr kumimoji="1" lang="en-US">
              <a:solidFill>
                <a:schemeClr val="tx1"/>
              </a:solidFill>
            </a:endParaRPr>
          </a:p>
        </p:txBody>
      </p:sp>
      <p:sp>
        <p:nvSpPr>
          <p:cNvPr id="44" name="Title 1">
            <a:extLst>
              <a:ext uri="{FF2B5EF4-FFF2-40B4-BE49-F238E27FC236}">
                <a16:creationId xmlns:a16="http://schemas.microsoft.com/office/drawing/2014/main" id="{426670C7-DD15-4875-8163-0027E982533D}"/>
              </a:ext>
            </a:extLst>
          </p:cNvPr>
          <p:cNvSpPr txBox="1">
            <a:spLocks/>
          </p:cNvSpPr>
          <p:nvPr/>
        </p:nvSpPr>
        <p:spPr>
          <a:xfrm>
            <a:off x="180000" y="180000"/>
            <a:ext cx="11879999"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4</a:t>
            </a:r>
            <a:r>
              <a:rPr lang="ja-JP" altLang="en-US" sz="2000"/>
              <a:t>．経営層のコミット／</a:t>
            </a:r>
            <a:r>
              <a:rPr kumimoji="1" lang="ja-JP" altLang="en-US" sz="2000"/>
              <a:t>（</a:t>
            </a:r>
            <a:r>
              <a:rPr kumimoji="1" lang="en-US" altLang="ja-JP" sz="2000"/>
              <a:t>4</a:t>
            </a:r>
            <a:r>
              <a:rPr kumimoji="1" lang="ja-JP" altLang="en-US" sz="2000"/>
              <a:t>）経営戦略における事業の位置づけ</a:t>
            </a:r>
            <a:endParaRPr kumimoji="1" lang="en-US" sz="2000"/>
          </a:p>
        </p:txBody>
      </p:sp>
      <p:sp>
        <p:nvSpPr>
          <p:cNvPr id="60" name="ee4pContent3">
            <a:extLst>
              <a:ext uri="{FF2B5EF4-FFF2-40B4-BE49-F238E27FC236}">
                <a16:creationId xmlns:a16="http://schemas.microsoft.com/office/drawing/2014/main" id="{3D8FEA42-F236-4785-AEA3-877E079652FC}"/>
              </a:ext>
            </a:extLst>
          </p:cNvPr>
          <p:cNvSpPr txBox="1"/>
          <p:nvPr/>
        </p:nvSpPr>
        <p:spPr>
          <a:xfrm>
            <a:off x="6239438" y="1615048"/>
            <a:ext cx="5184000" cy="4624962"/>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中長期的な企業価値向上に関する情報開示</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全社的な経営戦略を示す株主・投資家に</a:t>
            </a:r>
            <a:r>
              <a:rPr lang="ja-JP" altLang="en-US" sz="1400">
                <a:latin typeface="Meiryo UI" panose="020B0604030504040204" pitchFamily="50" charset="-128"/>
                <a:ea typeface="Meiryo UI" panose="020B0604030504040204" pitchFamily="50" charset="-128"/>
              </a:rPr>
              <a:t>統合報告書等において、どのように事業戦略・計画を明示的に位置づけるか</a:t>
            </a:r>
            <a:endParaRPr kumimoji="1"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採択された場合、本</a:t>
            </a:r>
            <a:r>
              <a:rPr lang="zh-TW" altLang="en-US" sz="1400">
                <a:latin typeface="Meiryo UI" panose="020B0604030504040204" pitchFamily="50" charset="-128"/>
                <a:ea typeface="Meiryo UI" panose="020B0604030504040204" pitchFamily="50" charset="-128"/>
              </a:rPr>
              <a:t>事業</a:t>
            </a:r>
            <a:r>
              <a:rPr lang="ja-JP" altLang="en-US" sz="1400">
                <a:latin typeface="Meiryo UI" panose="020B0604030504040204" pitchFamily="50" charset="-128"/>
                <a:ea typeface="Meiryo UI" panose="020B0604030504040204" pitchFamily="50" charset="-128"/>
              </a:rPr>
              <a:t>の概要や事業の効果（社会的価値等）をリリースや</a:t>
            </a:r>
            <a:r>
              <a:rPr lang="en-US" altLang="ja-JP" sz="1400">
                <a:latin typeface="Meiryo UI" panose="020B0604030504040204" pitchFamily="50" charset="-128"/>
                <a:ea typeface="Meiryo UI" panose="020B0604030504040204" pitchFamily="50" charset="-128"/>
              </a:rPr>
              <a:t>IR</a:t>
            </a:r>
            <a:r>
              <a:rPr lang="ja-JP" altLang="en-US" sz="1400">
                <a:latin typeface="Meiryo UI" panose="020B0604030504040204" pitchFamily="50" charset="-128"/>
                <a:ea typeface="Meiryo UI" panose="020B0604030504040204" pitchFamily="50" charset="-128"/>
              </a:rPr>
              <a:t>等でどのように幅広く継続的に発信するか</a:t>
            </a:r>
            <a:endParaRPr lang="en-US" altLang="ja-JP" sz="1400">
              <a:latin typeface="Meiryo UI" panose="020B0604030504040204" pitchFamily="50" charset="-128"/>
              <a:ea typeface="Meiryo UI" panose="020B0604030504040204" pitchFamily="50" charset="-128"/>
            </a:endParaRPr>
          </a:p>
          <a:p>
            <a:pPr lvl="2">
              <a:buSzPct val="100000"/>
            </a:pPr>
            <a:r>
              <a:rPr lang="en-US" altLang="ja-JP" sz="1400">
                <a:latin typeface="Meiryo UI" panose="020B0604030504040204" pitchFamily="50" charset="-128"/>
                <a:ea typeface="Meiryo UI" panose="020B0604030504040204" pitchFamily="50" charset="-128"/>
              </a:rPr>
              <a:t>xxx</a:t>
            </a:r>
          </a:p>
          <a:p>
            <a:pPr lvl="2">
              <a:buSzPct val="100000"/>
            </a:pPr>
            <a:endParaRPr lang="en-US" altLang="ja-JP" sz="1400">
              <a:latin typeface="Meiryo UI" panose="020B0604030504040204" pitchFamily="50" charset="-128"/>
              <a:ea typeface="Meiryo UI" panose="020B0604030504040204" pitchFamily="50" charset="-128"/>
            </a:endParaRPr>
          </a:p>
          <a:p>
            <a:pPr marL="432000" lvl="2" indent="0">
              <a:buSzPct val="100000"/>
              <a:buNone/>
            </a:pPr>
            <a:endParaRPr kumimoji="1" lang="en-US" altLang="ja-JP" sz="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企業価値向上とステークホルダーとの対話</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事業戦略・計画を経営戦略に位置づけ、どのように持続的な企業価値向上につなげていくか、株主・投資家にどのような財務指標を重視し、目標として位置づけているか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当該財務指標の向上が必要と思われる場合、投資家の期待値を上げ、改善するためにどのような方策をとるのか</a:t>
            </a:r>
            <a:endParaRPr kumimoji="1" lang="en-US" altLang="ja-JP" sz="1400">
              <a:latin typeface="Meiryo UI" panose="020B0604030504040204" pitchFamily="50" charset="-128"/>
              <a:ea typeface="Meiryo UI" panose="020B0604030504040204" pitchFamily="50" charset="-128"/>
            </a:endParaRPr>
          </a:p>
          <a:p>
            <a:pPr lvl="2">
              <a:buSzPct val="100000"/>
            </a:pPr>
            <a:r>
              <a:rPr lang="ja-JP" altLang="en-US" sz="1400">
                <a:latin typeface="Meiryo UI" panose="020B0604030504040204" pitchFamily="50" charset="-128"/>
                <a:ea typeface="Meiryo UI" panose="020B0604030504040204" pitchFamily="50" charset="-128"/>
              </a:rPr>
              <a:t>事業の見通しや中長期的な企業価値への貢献、リスク等について、株主・投資家や金融機関、取引先、従業員等のステークホルダーとどのように対話するか</a:t>
            </a:r>
            <a:endParaRPr lang="en-US" altLang="ja-JP" sz="1400">
              <a:latin typeface="Meiryo UI" panose="020B0604030504040204" pitchFamily="50" charset="-128"/>
              <a:ea typeface="Meiryo UI" panose="020B0604030504040204" pitchFamily="50" charset="-128"/>
            </a:endParaRPr>
          </a:p>
          <a:p>
            <a:pPr lvl="2">
              <a:buSzPct val="100000"/>
            </a:pPr>
            <a:r>
              <a:rPr lang="en-US" altLang="ja-JP" sz="1400">
                <a:latin typeface="Meiryo UI" panose="020B0604030504040204" pitchFamily="50" charset="-128"/>
                <a:ea typeface="Meiryo UI" panose="020B0604030504040204" pitchFamily="50" charset="-128"/>
              </a:rPr>
              <a:t>xxx</a:t>
            </a:r>
          </a:p>
          <a:p>
            <a:pPr marL="447675" indent="-447675">
              <a:buNone/>
              <a:defRPr/>
            </a:pPr>
            <a:endParaRPr kumimoji="1" lang="en-US" altLang="ja-JP" sz="900" b="0" i="0" u="none" strike="noStrike" kern="1200" cap="none" spc="0" normalizeH="0" baseline="0" noProof="0">
              <a:ln>
                <a:noFill/>
              </a:ln>
              <a:effectLst/>
              <a:uLnTx/>
              <a:uFillTx/>
              <a:latin typeface="Meiryo UI" panose="020B0604030504040204" pitchFamily="50" charset="-128"/>
              <a:ea typeface="Meiryo UI" panose="020B0604030504040204" pitchFamily="50" charset="-128"/>
            </a:endParaRPr>
          </a:p>
        </p:txBody>
      </p:sp>
      <p:sp>
        <p:nvSpPr>
          <p:cNvPr id="38" name="ee4pContent3">
            <a:extLst>
              <a:ext uri="{FF2B5EF4-FFF2-40B4-BE49-F238E27FC236}">
                <a16:creationId xmlns:a16="http://schemas.microsoft.com/office/drawing/2014/main" id="{3D8FEA42-F236-4785-AEA3-877E079652FC}"/>
              </a:ext>
            </a:extLst>
          </p:cNvPr>
          <p:cNvSpPr txBox="1"/>
          <p:nvPr/>
        </p:nvSpPr>
        <p:spPr>
          <a:xfrm>
            <a:off x="763624" y="1615048"/>
            <a:ext cx="5184000" cy="4784416"/>
          </a:xfrm>
          <a:prstGeom prst="rect">
            <a:avLst/>
          </a:prstGeom>
          <a:noFill/>
          <a:ln w="9525" cap="rnd" cmpd="sng" algn="ctr">
            <a:noFill/>
            <a:prstDash val="solid"/>
            <a:round/>
            <a:headEnd type="none" w="med" len="med"/>
            <a:tailEnd type="none" w="med" len="med"/>
          </a:ln>
          <a:extLst>
            <a:ext uri="{909E8E84-426E-40DD-AFC4-6F175D3DCCD1}">
              <a14:hiddenFill xmlns:a14="http://schemas.microsoft.com/office/drawing/2010/main">
                <a:solidFill>
                  <a:srgbClr val="F2F2F2"/>
                </a:solidFill>
              </a14:hiddenFill>
            </a:ext>
            <a:ext uri="{91240B29-F687-4F45-9708-019B960494DF}">
              <a14:hiddenLine xmlns:a14="http://schemas.microsoft.com/office/drawing/2010/main" w="9525" cap="rnd" cmpd="sng" algn="ctr">
                <a:solidFill>
                  <a:srgbClr val="9A9A9A"/>
                </a:solidFill>
                <a:prstDash val="solid"/>
                <a:round/>
                <a:headEnd type="none" w="med" len="med"/>
                <a:tailEnd type="none" w="med" len="med"/>
              </a14:hiddenLine>
            </a:ext>
          </a:extLst>
        </p:spPr>
        <p:txBody>
          <a:bodyPr vert="horz" wrap="square" lIns="0" tIns="0" rIns="0" bIns="0" rtlCol="0">
            <a:noAutofit/>
          </a:bodyPr>
          <a:lstStyle>
            <a:lvl1pPr lvl="0" indent="0">
              <a:lnSpc>
                <a:spcPct val="100000"/>
              </a:lnSpc>
              <a:spcBef>
                <a:spcPts val="0"/>
              </a:spcBef>
              <a:spcAft>
                <a:spcPts val="0"/>
              </a:spcAft>
              <a:buFont typeface="Trebuchet MS" panose="020B0603020202020204" pitchFamily="34" charset="0"/>
              <a:buChar char="​"/>
              <a:defRPr sz="2000">
                <a:latin typeface="Trebuchet MS" panose="020B0603020202020204" pitchFamily="34" charset="0"/>
                <a:sym typeface="Trebuchet MS" panose="020B0603020202020204" pitchFamily="34" charset="0"/>
              </a:defRPr>
            </a:lvl1pPr>
            <a:lvl2pPr marL="324000" lvl="1"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2pPr>
            <a:lvl3pPr marL="648000" lvl="2" indent="-216000">
              <a:lnSpc>
                <a:spcPct val="100000"/>
              </a:lnSpc>
              <a:spcBef>
                <a:spcPts val="0"/>
              </a:spcBef>
              <a:spcAft>
                <a:spcPts val="0"/>
              </a:spcAft>
              <a:buClr>
                <a:schemeClr val="tx2"/>
              </a:buClr>
              <a:buFont typeface="Trebuchet MS" panose="020B0603020202020204" pitchFamily="34" charset="0"/>
              <a:buChar char="–"/>
              <a:defRPr sz="2000">
                <a:latin typeface="Trebuchet MS" panose="020B0603020202020204" pitchFamily="34" charset="0"/>
                <a:sym typeface="Trebuchet MS" panose="020B0603020202020204" pitchFamily="34" charset="0"/>
              </a:defRPr>
            </a:lvl3pPr>
            <a:lvl4pPr marL="0" lvl="3" indent="0">
              <a:lnSpc>
                <a:spcPct val="100000"/>
              </a:lnSpc>
              <a:spcBef>
                <a:spcPts val="0"/>
              </a:spcBef>
              <a:spcAft>
                <a:spcPts val="0"/>
              </a:spcAft>
              <a:buClr>
                <a:schemeClr val="tx2"/>
              </a:buClr>
              <a:buFont typeface="Trebuchet MS" panose="020B0603020202020204" pitchFamily="34" charset="0"/>
              <a:buChar char="​"/>
              <a:defRPr sz="2400">
                <a:solidFill>
                  <a:schemeClr val="tx2"/>
                </a:solidFill>
                <a:latin typeface="Trebuchet MS" panose="020B0603020202020204" pitchFamily="34" charset="0"/>
                <a:sym typeface="Trebuchet MS" panose="020B0603020202020204" pitchFamily="34" charset="0"/>
              </a:defRPr>
            </a:lvl4pPr>
            <a:lvl5pPr marL="0" lvl="4" indent="0">
              <a:lnSpc>
                <a:spcPct val="100000"/>
              </a:lnSpc>
              <a:spcBef>
                <a:spcPts val="0"/>
              </a:spcBef>
              <a:spcAft>
                <a:spcPts val="0"/>
              </a:spcAft>
              <a:buClrTx/>
              <a:buFont typeface="Trebuchet MS" panose="020B0603020202020204" pitchFamily="34" charset="0"/>
              <a:buChar char="​"/>
              <a:defRPr sz="2400" b="1">
                <a:latin typeface="Trebuchet MS" panose="020B0603020202020204" pitchFamily="34" charset="0"/>
                <a:sym typeface="Trebuchet MS" panose="020B0603020202020204" pitchFamily="34" charset="0"/>
              </a:defRPr>
            </a:lvl5pPr>
            <a:lvl6pPr marL="324000" lvl="5" indent="-216000">
              <a:lnSpc>
                <a:spcPct val="100000"/>
              </a:lnSpc>
              <a:spcBef>
                <a:spcPts val="0"/>
              </a:spcBef>
              <a:spcAft>
                <a:spcPts val="0"/>
              </a:spcAft>
              <a:buClr>
                <a:schemeClr val="tx2"/>
              </a:buClr>
              <a:buFont typeface="Trebuchet MS" panose="020B0603020202020204" pitchFamily="34" charset="0"/>
              <a:buChar char="•"/>
              <a:defRPr sz="2400">
                <a:latin typeface="Trebuchet MS" panose="020B0603020202020204" pitchFamily="34" charset="0"/>
                <a:sym typeface="Trebuchet MS" panose="020B0603020202020204" pitchFamily="34" charset="0"/>
              </a:defRPr>
            </a:lvl6pPr>
            <a:lvl7pPr marL="0" lvl="6" indent="0">
              <a:lnSpc>
                <a:spcPct val="100000"/>
              </a:lnSpc>
              <a:spcBef>
                <a:spcPts val="0"/>
              </a:spcBef>
              <a:spcAft>
                <a:spcPts val="0"/>
              </a:spcAft>
              <a:buFont typeface="Trebuchet MS" panose="020B0603020202020204" pitchFamily="34" charset="0"/>
              <a:buChar char="​"/>
              <a:defRPr sz="5400" baseline="0">
                <a:latin typeface="Trebuchet MS" panose="020B0603020202020204" pitchFamily="34" charset="0"/>
                <a:sym typeface="Trebuchet MS" panose="020B0603020202020204" pitchFamily="34" charset="0"/>
              </a:defRPr>
            </a:lvl7pPr>
            <a:lvl8pPr marL="0" lvl="7" indent="0">
              <a:lnSpc>
                <a:spcPct val="100000"/>
              </a:lnSpc>
              <a:spcBef>
                <a:spcPts val="0"/>
              </a:spcBef>
              <a:spcAft>
                <a:spcPts val="0"/>
              </a:spcAft>
              <a:buFont typeface="Trebuchet MS" panose="020B0603020202020204" pitchFamily="34" charset="0"/>
              <a:buChar char="​"/>
              <a:defRPr sz="6600">
                <a:solidFill>
                  <a:schemeClr val="tx2"/>
                </a:solidFill>
                <a:latin typeface="Trebuchet MS" panose="020B0603020202020204" pitchFamily="34" charset="0"/>
                <a:sym typeface="Trebuchet MS" panose="020B0603020202020204" pitchFamily="34" charset="0"/>
              </a:defRPr>
            </a:lvl8pPr>
            <a:lvl9pPr marL="0" lvl="8" indent="0">
              <a:lnSpc>
                <a:spcPct val="100000"/>
              </a:lnSpc>
              <a:spcBef>
                <a:spcPts val="0"/>
              </a:spcBef>
              <a:spcAft>
                <a:spcPts val="0"/>
              </a:spcAft>
              <a:buFont typeface="Trebuchet MS" panose="020B0603020202020204" pitchFamily="34" charset="0"/>
              <a:buChar char="​"/>
              <a:defRPr sz="4400">
                <a:solidFill>
                  <a:schemeClr val="tx2"/>
                </a:solidFill>
                <a:latin typeface="Trebuchet MS" panose="020B0603020202020204" pitchFamily="34" charset="0"/>
                <a:sym typeface="Trebuchet MS" panose="020B0603020202020204" pitchFamily="34" charset="0"/>
              </a:defRPr>
            </a:lvl9pPr>
          </a:lstStyle>
          <a:p>
            <a:pPr lvl="1">
              <a:buSzPct val="100000"/>
            </a:pPr>
            <a:r>
              <a:rPr kumimoji="1" lang="ja-JP" altLang="en-US" sz="1400">
                <a:latin typeface="Meiryo UI" panose="020B0604030504040204" pitchFamily="50" charset="-128"/>
                <a:ea typeface="Meiryo UI" panose="020B0604030504040204" pitchFamily="50" charset="-128"/>
              </a:rPr>
              <a:t>カーボンニュートラルに向けた全社戦略</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当該分野の範囲を超えたカーボンニュートラルに向けた取組又はイノベーション推進体制整備等について全社戦略を策定しているか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108000" lvl="1" indent="0">
              <a:buSzPct val="100000"/>
              <a:buNone/>
            </a:pPr>
            <a:endParaRPr kumimoji="1" lang="en-US" altLang="ja-JP" sz="14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経営戦略への位置づけ、事業戦略・事業計画の決議・変更</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2050</a:t>
            </a:r>
            <a:r>
              <a:rPr kumimoji="1" lang="ja-JP" altLang="en-US" sz="1400">
                <a:latin typeface="Meiryo UI" panose="020B0604030504040204" pitchFamily="50" charset="-128"/>
                <a:ea typeface="Meiryo UI" panose="020B0604030504040204" pitchFamily="50" charset="-128"/>
              </a:rPr>
              <a:t>年カーボンニュートラルの実現に向けて、本</a:t>
            </a:r>
            <a:r>
              <a:rPr kumimoji="1" lang="zh-TW" altLang="en-US" sz="1400">
                <a:latin typeface="Meiryo UI" panose="020B0604030504040204" pitchFamily="50" charset="-128"/>
                <a:ea typeface="Meiryo UI" panose="020B0604030504040204" pitchFamily="50" charset="-128"/>
              </a:rPr>
              <a:t>事業</a:t>
            </a:r>
            <a:r>
              <a:rPr kumimoji="1" lang="ja-JP" altLang="en-US" sz="1400">
                <a:latin typeface="Meiryo UI" panose="020B0604030504040204" pitchFamily="50" charset="-128"/>
                <a:ea typeface="Meiryo UI" panose="020B0604030504040204" pitchFamily="50" charset="-128"/>
              </a:rPr>
              <a:t>に関連する事業戦略又は計画を明確に経営戦略に位置づけ、取締役会で意思決定しているか。その内容を社内の関連部署に広く周知するか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事業の進捗状況や課題を取締役会等でモニタリングし、事業環境の変化等に応じて見直しを行うか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上記で決議された事業戦略・計画において、本事業が不可欠な要素として、優先度高く位置づけられるか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a:p>
            <a:pPr marL="432000" lvl="2" indent="0">
              <a:buSzPct val="100000"/>
              <a:buNone/>
            </a:pPr>
            <a:endParaRPr lang="en-US" altLang="ja-JP" sz="1600">
              <a:latin typeface="Meiryo UI" panose="020B0604030504040204" pitchFamily="50" charset="-128"/>
              <a:ea typeface="Meiryo UI" panose="020B0604030504040204" pitchFamily="50" charset="-128"/>
            </a:endParaRPr>
          </a:p>
          <a:p>
            <a:pPr lvl="1">
              <a:buSzPct val="100000"/>
            </a:pPr>
            <a:r>
              <a:rPr kumimoji="1" lang="ja-JP" altLang="en-US" sz="1400">
                <a:latin typeface="Meiryo UI" panose="020B0604030504040204" pitchFamily="50" charset="-128"/>
                <a:ea typeface="Meiryo UI" panose="020B0604030504040204" pitchFamily="50" charset="-128"/>
              </a:rPr>
              <a:t>コーポレートガバナンスとの関連付け</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ja-JP" altLang="en-US" sz="1400">
                <a:latin typeface="Meiryo UI" panose="020B0604030504040204" pitchFamily="50" charset="-128"/>
                <a:ea typeface="Meiryo UI" panose="020B0604030504040204" pitchFamily="50" charset="-128"/>
              </a:rPr>
              <a:t>上記の経営戦略や事業戦略・計画が目指す成果を取締役の選任、評価、報酬等に反映させる仕組みがあるか</a:t>
            </a:r>
            <a:endParaRPr kumimoji="1" lang="en-US" altLang="ja-JP" sz="1400">
              <a:latin typeface="Meiryo UI" panose="020B0604030504040204" pitchFamily="50" charset="-128"/>
              <a:ea typeface="Meiryo UI" panose="020B0604030504040204" pitchFamily="50" charset="-128"/>
            </a:endParaRPr>
          </a:p>
          <a:p>
            <a:pPr lvl="2">
              <a:buSzPct val="100000"/>
            </a:pPr>
            <a:r>
              <a:rPr kumimoji="1" lang="en-US" altLang="ja-JP" sz="1400">
                <a:latin typeface="Meiryo UI" panose="020B0604030504040204" pitchFamily="50" charset="-128"/>
                <a:ea typeface="Meiryo UI" panose="020B0604030504040204" pitchFamily="50" charset="-128"/>
              </a:rPr>
              <a:t>xxx</a:t>
            </a:r>
          </a:p>
        </p:txBody>
      </p:sp>
      <p:sp>
        <p:nvSpPr>
          <p:cNvPr id="3" name="正方形/長方形 2">
            <a:extLst>
              <a:ext uri="{FF2B5EF4-FFF2-40B4-BE49-F238E27FC236}">
                <a16:creationId xmlns:a16="http://schemas.microsoft.com/office/drawing/2014/main" id="{B3000EC0-1602-9B47-D748-F62CACCC5333}"/>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grpSp>
        <p:nvGrpSpPr>
          <p:cNvPr id="4" name="グループ化 3">
            <a:extLst>
              <a:ext uri="{FF2B5EF4-FFF2-40B4-BE49-F238E27FC236}">
                <a16:creationId xmlns:a16="http://schemas.microsoft.com/office/drawing/2014/main" id="{B425B3F6-323B-E752-92E5-1CAF2426A4A5}"/>
              </a:ext>
            </a:extLst>
          </p:cNvPr>
          <p:cNvGrpSpPr/>
          <p:nvPr/>
        </p:nvGrpSpPr>
        <p:grpSpPr>
          <a:xfrm>
            <a:off x="765598" y="1204814"/>
            <a:ext cx="5184000" cy="288000"/>
            <a:chOff x="156000" y="1879963"/>
            <a:chExt cx="5760000" cy="288000"/>
          </a:xfrm>
        </p:grpSpPr>
        <p:sp>
          <p:nvSpPr>
            <p:cNvPr id="7" name="正方形/長方形 6">
              <a:extLst>
                <a:ext uri="{FF2B5EF4-FFF2-40B4-BE49-F238E27FC236}">
                  <a16:creationId xmlns:a16="http://schemas.microsoft.com/office/drawing/2014/main" id="{CE01136F-18FB-465A-C0BB-9E1CCE4E7E8A}"/>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1400" b="1">
                  <a:solidFill>
                    <a:schemeClr val="tx1"/>
                  </a:solidFill>
                  <a:latin typeface="Meiryo UI" panose="020B0604030504040204" pitchFamily="50" charset="-128"/>
                  <a:ea typeface="Meiryo UI" panose="020B0604030504040204" pitchFamily="50" charset="-128"/>
                </a:rPr>
                <a:t>（例１）取締役会等コーポレート・ガバナンスとの関係</a:t>
              </a:r>
            </a:p>
          </p:txBody>
        </p:sp>
        <p:cxnSp>
          <p:nvCxnSpPr>
            <p:cNvPr id="8" name="直線コネクタ 7">
              <a:extLst>
                <a:ext uri="{FF2B5EF4-FFF2-40B4-BE49-F238E27FC236}">
                  <a16:creationId xmlns:a16="http://schemas.microsoft.com/office/drawing/2014/main" id="{8D5E4920-165A-7ABD-2585-3F6BC870D513}"/>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grpSp>
        <p:nvGrpSpPr>
          <p:cNvPr id="9" name="グループ化 8">
            <a:extLst>
              <a:ext uri="{FF2B5EF4-FFF2-40B4-BE49-F238E27FC236}">
                <a16:creationId xmlns:a16="http://schemas.microsoft.com/office/drawing/2014/main" id="{E22C8A72-9A64-460B-A9A4-223D212E47A5}"/>
              </a:ext>
            </a:extLst>
          </p:cNvPr>
          <p:cNvGrpSpPr/>
          <p:nvPr/>
        </p:nvGrpSpPr>
        <p:grpSpPr>
          <a:xfrm>
            <a:off x="6239438" y="1204814"/>
            <a:ext cx="5184000" cy="288000"/>
            <a:chOff x="156000" y="1879963"/>
            <a:chExt cx="5760000" cy="288000"/>
          </a:xfrm>
        </p:grpSpPr>
        <p:sp>
          <p:nvSpPr>
            <p:cNvPr id="10" name="正方形/長方形 9">
              <a:extLst>
                <a:ext uri="{FF2B5EF4-FFF2-40B4-BE49-F238E27FC236}">
                  <a16:creationId xmlns:a16="http://schemas.microsoft.com/office/drawing/2014/main" id="{ADA4F40A-8ADC-954C-041E-67B4823C125B}"/>
                </a:ext>
              </a:extLst>
            </p:cNvPr>
            <p:cNvSpPr/>
            <p:nvPr/>
          </p:nvSpPr>
          <p:spPr>
            <a:xfrm>
              <a:off x="156000" y="1879963"/>
              <a:ext cx="5760000" cy="288000"/>
            </a:xfrm>
            <a:prstGeom prst="rect">
              <a:avLst/>
            </a:prstGeom>
            <a:solidFill>
              <a:schemeClr val="bg1"/>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400" b="1">
                  <a:solidFill>
                    <a:schemeClr val="tx1"/>
                  </a:solidFill>
                  <a:latin typeface="Meiryo UI" panose="020B0604030504040204" pitchFamily="50" charset="-128"/>
                  <a:ea typeface="Meiryo UI" panose="020B0604030504040204" pitchFamily="50" charset="-128"/>
                </a:rPr>
                <a:t>（例２）ステークホルダーとの対話、情報開示</a:t>
              </a:r>
            </a:p>
          </p:txBody>
        </p:sp>
        <p:cxnSp>
          <p:nvCxnSpPr>
            <p:cNvPr id="11" name="直線コネクタ 10">
              <a:extLst>
                <a:ext uri="{FF2B5EF4-FFF2-40B4-BE49-F238E27FC236}">
                  <a16:creationId xmlns:a16="http://schemas.microsoft.com/office/drawing/2014/main" id="{512324EC-DA17-FC8F-2790-60F636E051CA}"/>
                </a:ext>
              </a:extLst>
            </p:cNvPr>
            <p:cNvCxnSpPr>
              <a:cxnSpLocks/>
            </p:cNvCxnSpPr>
            <p:nvPr/>
          </p:nvCxnSpPr>
          <p:spPr>
            <a:xfrm>
              <a:off x="156000" y="2167963"/>
              <a:ext cx="576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grpSp>
      <p:cxnSp>
        <p:nvCxnSpPr>
          <p:cNvPr id="12" name="直線コネクタ 11">
            <a:extLst>
              <a:ext uri="{FF2B5EF4-FFF2-40B4-BE49-F238E27FC236}">
                <a16:creationId xmlns:a16="http://schemas.microsoft.com/office/drawing/2014/main" id="{8C74B625-FB75-16A9-4E79-0A811A4F4754}"/>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5" name="TextBox 51">
            <a:extLst>
              <a:ext uri="{FF2B5EF4-FFF2-40B4-BE49-F238E27FC236}">
                <a16:creationId xmlns:a16="http://schemas.microsoft.com/office/drawing/2014/main" id="{B028A6AC-4053-835A-9AB9-2EEC2FB889D3}"/>
              </a:ext>
            </a:extLst>
          </p:cNvPr>
          <p:cNvSpPr txBox="1"/>
          <p:nvPr/>
        </p:nvSpPr>
        <p:spPr>
          <a:xfrm>
            <a:off x="5986175" y="5540551"/>
            <a:ext cx="5166311" cy="123169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事業の経営課題としての優先度と</a:t>
            </a:r>
            <a:br>
              <a:rPr lang="en-US" altLang="ja-JP" sz="1600">
                <a:solidFill>
                  <a:srgbClr val="2E3558"/>
                </a:solidFill>
                <a:latin typeface="+mn-ea"/>
              </a:rPr>
            </a:br>
            <a:r>
              <a:rPr lang="ja-JP" altLang="en-US" sz="1600">
                <a:solidFill>
                  <a:srgbClr val="2E3558"/>
                </a:solidFill>
                <a:latin typeface="+mn-ea"/>
              </a:rPr>
              <a:t>中長期的な企業価値向上に向けた取組を示すため、</a:t>
            </a:r>
            <a:br>
              <a:rPr lang="en-US" altLang="ja-JP" sz="1600">
                <a:solidFill>
                  <a:srgbClr val="2E3558"/>
                </a:solidFill>
                <a:latin typeface="+mn-ea"/>
              </a:rPr>
            </a:br>
            <a:r>
              <a:rPr lang="ja-JP" altLang="en-US" sz="1600">
                <a:solidFill>
                  <a:srgbClr val="2E3558"/>
                </a:solidFill>
                <a:latin typeface="+mn-ea"/>
              </a:rPr>
              <a:t>具体的取組内容を記載ください</a:t>
            </a:r>
            <a:endParaRPr lang="en-US" altLang="ja-JP" sz="1600">
              <a:solidFill>
                <a:srgbClr val="2E3558"/>
              </a:solidFill>
              <a:latin typeface="+mn-ea"/>
            </a:endParaRPr>
          </a:p>
          <a:p>
            <a:pPr marL="371475"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ここで示した項目はあくまで例示であり、個社の事情に即して、記載内容を整理してください</a:t>
            </a:r>
          </a:p>
        </p:txBody>
      </p:sp>
    </p:spTree>
    <p:extLst>
      <p:ext uri="{BB962C8B-B14F-4D97-AF65-F5344CB8AC3E}">
        <p14:creationId xmlns:p14="http://schemas.microsoft.com/office/powerpoint/2010/main" val="2300217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4317DD1-E762-45B1-9691-5A674889553C}"/>
              </a:ext>
            </a:extLst>
          </p:cNvPr>
          <p:cNvSpPr/>
          <p:nvPr>
            <p:custDataLst>
              <p:tags r:id="rId2"/>
            </p:custDataLst>
          </p:nvPr>
        </p:nvSpPr>
        <p:spPr>
          <a:xfrm>
            <a:off x="514759" y="-123825"/>
            <a:ext cx="11162480" cy="781236"/>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252000" rIns="0" bIns="0" numCol="1" spcCol="0" rtlCol="0" fromWordArt="0" anchor="t" anchorCtr="0" forceAA="0" compatLnSpc="1">
            <a:prstTxWarp prst="textNoShape">
              <a:avLst/>
            </a:prstTxWarp>
            <a:noAutofit/>
          </a:bodyPr>
          <a:lstStyle/>
          <a:p>
            <a:pPr>
              <a:spcBef>
                <a:spcPct val="0"/>
              </a:spcBef>
              <a:spcAft>
                <a:spcPct val="0"/>
              </a:spcAft>
            </a:pPr>
            <a:r>
              <a:rPr kumimoji="1" lang="ja-JP" altLang="en-US" sz="2400">
                <a:solidFill>
                  <a:schemeClr val="tx1"/>
                </a:solidFill>
                <a:latin typeface="Trebuchet MS" panose="020B0603020202020204" pitchFamily="34" charset="0"/>
                <a:ea typeface="Meiryo UI" panose="020B0604030504040204" pitchFamily="50" charset="-128"/>
              </a:rPr>
              <a:t>（参考）審査項目と実施計画内の各項目との関係性</a:t>
            </a:r>
            <a:endParaRPr kumimoji="1" lang="en-US" sz="2400">
              <a:solidFill>
                <a:schemeClr val="tx1"/>
              </a:solidFill>
              <a:latin typeface="Trebuchet MS" panose="020B0603020202020204" pitchFamily="34" charset="0"/>
              <a:ea typeface="Meiryo UI" panose="020B0604030504040204" pitchFamily="50" charset="-128"/>
            </a:endParaRPr>
          </a:p>
        </p:txBody>
      </p:sp>
      <p:graphicFrame>
        <p:nvGraphicFramePr>
          <p:cNvPr id="2" name="表 1">
            <a:extLst>
              <a:ext uri="{FF2B5EF4-FFF2-40B4-BE49-F238E27FC236}">
                <a16:creationId xmlns:a16="http://schemas.microsoft.com/office/drawing/2014/main" id="{F8F073E3-E280-6F98-4156-782AFA3D277E}"/>
              </a:ext>
            </a:extLst>
          </p:cNvPr>
          <p:cNvGraphicFramePr>
            <a:graphicFrameLocks noGrp="1"/>
          </p:cNvGraphicFramePr>
          <p:nvPr>
            <p:extLst>
              <p:ext uri="{D42A27DB-BD31-4B8C-83A1-F6EECF244321}">
                <p14:modId xmlns:p14="http://schemas.microsoft.com/office/powerpoint/2010/main" val="2107269987"/>
              </p:ext>
            </p:extLst>
          </p:nvPr>
        </p:nvGraphicFramePr>
        <p:xfrm>
          <a:off x="628650" y="520464"/>
          <a:ext cx="10934699" cy="6258711"/>
        </p:xfrm>
        <a:graphic>
          <a:graphicData uri="http://schemas.openxmlformats.org/drawingml/2006/table">
            <a:tbl>
              <a:tblPr firstRow="1" bandRow="1">
                <a:tableStyleId>{F5AB1C69-6EDB-4FF4-983F-18BD219EF322}</a:tableStyleId>
              </a:tblPr>
              <a:tblGrid>
                <a:gridCol w="4023659">
                  <a:extLst>
                    <a:ext uri="{9D8B030D-6E8A-4147-A177-3AD203B41FA5}">
                      <a16:colId xmlns:a16="http://schemas.microsoft.com/office/drawing/2014/main" val="2723361595"/>
                    </a:ext>
                  </a:extLst>
                </a:gridCol>
                <a:gridCol w="6911040">
                  <a:extLst>
                    <a:ext uri="{9D8B030D-6E8A-4147-A177-3AD203B41FA5}">
                      <a16:colId xmlns:a16="http://schemas.microsoft.com/office/drawing/2014/main" val="573315846"/>
                    </a:ext>
                  </a:extLst>
                </a:gridCol>
              </a:tblGrid>
              <a:tr h="134347">
                <a:tc>
                  <a:txBody>
                    <a:bodyPr/>
                    <a:lstStyle/>
                    <a:p>
                      <a:pPr algn="ctr"/>
                      <a:r>
                        <a:rPr kumimoji="1" lang="ja-JP" altLang="en-US" sz="900">
                          <a:latin typeface="Meiryo UI" panose="020B0604030504040204" pitchFamily="50" charset="-128"/>
                          <a:ea typeface="Meiryo UI" panose="020B0604030504040204" pitchFamily="50" charset="-128"/>
                        </a:rPr>
                        <a:t>審査項目</a:t>
                      </a:r>
                    </a:p>
                  </a:txBody>
                  <a:tcPr marL="36000" marR="36000" marT="14400" marB="10800" anchor="ctr"/>
                </a:tc>
                <a:tc>
                  <a:txBody>
                    <a:bodyPr/>
                    <a:lstStyle/>
                    <a:p>
                      <a:pPr algn="ctr"/>
                      <a:r>
                        <a:rPr kumimoji="1" lang="ja-JP" altLang="en-US" sz="900">
                          <a:latin typeface="Meiryo UI" panose="020B0604030504040204" pitchFamily="50" charset="-128"/>
                          <a:ea typeface="Meiryo UI" panose="020B0604030504040204" pitchFamily="50" charset="-128"/>
                        </a:rPr>
                        <a:t>間接補助事業の実施計画内の該当項目</a:t>
                      </a:r>
                    </a:p>
                  </a:txBody>
                  <a:tcPr marL="36000" marR="36000" marT="14400" marB="10800" anchor="ctr"/>
                </a:tc>
                <a:extLst>
                  <a:ext uri="{0D108BD9-81ED-4DB2-BD59-A6C34878D82A}">
                    <a16:rowId xmlns:a16="http://schemas.microsoft.com/office/drawing/2014/main" val="4131737282"/>
                  </a:ext>
                </a:extLst>
              </a:tr>
              <a:tr h="169386">
                <a:tc>
                  <a:txBody>
                    <a:bodyPr/>
                    <a:lstStyle/>
                    <a:p>
                      <a:pPr algn="l" fontAlgn="ctr"/>
                      <a:r>
                        <a:rPr lang="ja-JP" sz="900" b="1" i="0" u="none" strike="noStrike">
                          <a:solidFill>
                            <a:schemeClr val="tx1"/>
                          </a:solidFill>
                          <a:effectLst/>
                          <a:latin typeface="Meiryo UI" panose="020B0604030504040204" pitchFamily="50" charset="-128"/>
                          <a:ea typeface="Meiryo UI" panose="020B0604030504040204" pitchFamily="50" charset="-128"/>
                        </a:rPr>
                        <a:t>①基本的事項の審査</a:t>
                      </a:r>
                    </a:p>
                  </a:txBody>
                  <a:tcPr marL="36000" marR="36000" marT="14400" marB="10800" anchor="ctr"/>
                </a:tc>
                <a:tc>
                  <a:txBody>
                    <a:bodyPr/>
                    <a:lstStyle/>
                    <a:p>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4281728465"/>
                  </a:ext>
                </a:extLst>
              </a:tr>
              <a:tr h="361336">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ア．基本的要件（必須項目）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）事業の目的及び内容、（</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a:t>
                      </a: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毎年度の事業費・補助金交付希望額</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4</a:t>
                      </a:r>
                      <a:r>
                        <a:rPr kumimoji="1" lang="ja-JP" altLang="en-US" sz="900">
                          <a:solidFill>
                            <a:schemeClr val="tx1"/>
                          </a:solidFill>
                          <a:latin typeface="Meiryo UI" panose="020B0604030504040204" pitchFamily="50" charset="-128"/>
                          <a:ea typeface="Meiryo UI" panose="020B0604030504040204" pitchFamily="50" charset="-128"/>
                        </a:rPr>
                        <a:t>）技術実証の内容、</a:t>
                      </a:r>
                      <a:br>
                        <a:rPr kumimoji="1" lang="en-US" altLang="ja-JP" sz="900">
                          <a:solidFill>
                            <a:schemeClr val="tx1"/>
                          </a:solidFill>
                          <a:latin typeface="Meiryo UI" panose="020B0604030504040204" pitchFamily="50" charset="-128"/>
                          <a:ea typeface="Meiryo UI" panose="020B0604030504040204" pitchFamily="50" charset="-128"/>
                        </a:rPr>
                      </a:b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5</a:t>
                      </a:r>
                      <a:r>
                        <a:rPr kumimoji="1" lang="ja-JP" altLang="en-US" sz="900">
                          <a:solidFill>
                            <a:schemeClr val="tx1"/>
                          </a:solidFill>
                          <a:latin typeface="Meiryo UI" panose="020B0604030504040204" pitchFamily="50" charset="-128"/>
                          <a:ea typeface="Meiryo UI" panose="020B0604030504040204" pitchFamily="50" charset="-128"/>
                        </a:rPr>
                        <a:t>）事業化計画　　</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２</a:t>
                      </a:r>
                      <a:r>
                        <a:rPr kumimoji="1" lang="en-US" altLang="ja-JP" sz="900">
                          <a:solidFill>
                            <a:schemeClr val="tx1"/>
                          </a:solidFill>
                          <a:latin typeface="Meiryo UI" panose="020B0604030504040204" pitchFamily="50" charset="-128"/>
                          <a:ea typeface="Meiryo UI" panose="020B0604030504040204" pitchFamily="50" charset="-128"/>
                        </a:rPr>
                        <a:t>. </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）本事業による</a:t>
                      </a:r>
                      <a:r>
                        <a:rPr kumimoji="1" lang="en-US" altLang="ja-JP" sz="900">
                          <a:solidFill>
                            <a:schemeClr val="tx1"/>
                          </a:solidFill>
                          <a:latin typeface="Meiryo UI" panose="020B0604030504040204" pitchFamily="50" charset="-128"/>
                          <a:ea typeface="Meiryo UI" panose="020B0604030504040204" pitchFamily="50" charset="-128"/>
                        </a:rPr>
                        <a:t>CO</a:t>
                      </a:r>
                      <a:r>
                        <a:rPr kumimoji="1" lang="ja-JP" altLang="en-US" sz="900">
                          <a:solidFill>
                            <a:schemeClr val="tx1"/>
                          </a:solidFill>
                          <a:latin typeface="Meiryo UI" panose="020B0604030504040204" pitchFamily="50" charset="-128"/>
                          <a:ea typeface="Meiryo UI" panose="020B0604030504040204" pitchFamily="50" charset="-128"/>
                        </a:rPr>
                        <a:t>₂排出削減効果</a:t>
                      </a: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様式第１・第２、様式第３別添１</a:t>
                      </a:r>
                    </a:p>
                  </a:txBody>
                  <a:tcPr marL="36000" marR="36000" marT="14400" marB="10800" anchor="ctr"/>
                </a:tc>
                <a:extLst>
                  <a:ext uri="{0D108BD9-81ED-4DB2-BD59-A6C34878D82A}">
                    <a16:rowId xmlns:a16="http://schemas.microsoft.com/office/drawing/2014/main" val="1538735305"/>
                  </a:ext>
                </a:extLst>
              </a:tr>
              <a:tr h="169386">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イ．適格性（必須項目）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なし（様式第１・第２・第４、様式第３別添３）</a:t>
                      </a:r>
                    </a:p>
                  </a:txBody>
                  <a:tcPr marL="36000" marR="36000" marT="14400" marB="10800" anchor="ctr"/>
                </a:tc>
                <a:extLst>
                  <a:ext uri="{0D108BD9-81ED-4DB2-BD59-A6C34878D82A}">
                    <a16:rowId xmlns:a16="http://schemas.microsoft.com/office/drawing/2014/main" val="4178864527"/>
                  </a:ext>
                </a:extLst>
              </a:tr>
              <a:tr h="247842">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ウ．間接補助事業の実施体制（必須項目）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０</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）各主体の役割、（</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）各主体の概要</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４</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）組織内の事業推進体制</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2289874663"/>
                  </a:ext>
                </a:extLst>
              </a:tr>
              <a:tr h="169386">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エ．経営層のコミット（必須項目）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４</a:t>
                      </a:r>
                      <a:r>
                        <a:rPr kumimoji="1" lang="en-US" altLang="ja-JP" sz="900">
                          <a:solidFill>
                            <a:schemeClr val="tx1"/>
                          </a:solidFill>
                          <a:latin typeface="Meiryo UI" panose="020B0604030504040204" pitchFamily="50" charset="-128"/>
                          <a:ea typeface="Meiryo UI" panose="020B0604030504040204" pitchFamily="50" charset="-128"/>
                        </a:rPr>
                        <a:t>. </a:t>
                      </a:r>
                      <a:r>
                        <a:rPr kumimoji="1" lang="ja-JP" altLang="en-US" sz="900">
                          <a:solidFill>
                            <a:schemeClr val="tx1"/>
                          </a:solidFill>
                          <a:latin typeface="Meiryo UI" panose="020B0604030504040204" pitchFamily="50" charset="-128"/>
                          <a:ea typeface="Meiryo UI" panose="020B0604030504040204" pitchFamily="50" charset="-128"/>
                        </a:rPr>
                        <a:t>経営層のコミット</a:t>
                      </a:r>
                    </a:p>
                  </a:txBody>
                  <a:tcPr marL="36000" marR="36000" marT="14400" marB="10800" anchor="ctr"/>
                </a:tc>
                <a:extLst>
                  <a:ext uri="{0D108BD9-81ED-4DB2-BD59-A6C34878D82A}">
                    <a16:rowId xmlns:a16="http://schemas.microsoft.com/office/drawing/2014/main" val="3767391948"/>
                  </a:ext>
                </a:extLst>
              </a:tr>
              <a:tr h="169386">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オ．財務の健全性（必須項目）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なし（様式第２）</a:t>
                      </a:r>
                    </a:p>
                  </a:txBody>
                  <a:tcPr marL="36000" marR="36000" marT="14400" marB="10800" anchor="ctr"/>
                </a:tc>
                <a:extLst>
                  <a:ext uri="{0D108BD9-81ED-4DB2-BD59-A6C34878D82A}">
                    <a16:rowId xmlns:a16="http://schemas.microsoft.com/office/drawing/2014/main" val="2728103852"/>
                  </a:ext>
                </a:extLst>
              </a:tr>
              <a:tr h="247842">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カ．間接補助事業の実現性（必須項目） </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a:t>
                      </a:r>
                      <a:r>
                        <a:rPr kumimoji="1" lang="en-US" altLang="ja-JP" sz="900">
                          <a:solidFill>
                            <a:schemeClr val="tx1"/>
                          </a:solidFill>
                          <a:latin typeface="Meiryo UI" panose="020B0604030504040204" pitchFamily="50" charset="-128"/>
                          <a:ea typeface="Meiryo UI" panose="020B0604030504040204" pitchFamily="50" charset="-128"/>
                        </a:rPr>
                        <a:t>5</a:t>
                      </a:r>
                      <a:r>
                        <a:rPr kumimoji="1" lang="ja-JP" altLang="en-US" sz="900">
                          <a:solidFill>
                            <a:schemeClr val="tx1"/>
                          </a:solidFill>
                          <a:latin typeface="Meiryo UI" panose="020B0604030504040204" pitchFamily="50" charset="-128"/>
                          <a:ea typeface="Meiryo UI" panose="020B0604030504040204" pitchFamily="50" charset="-128"/>
                        </a:rPr>
                        <a:t>）事業化計画</a:t>
                      </a:r>
                      <a:endParaRPr kumimoji="1" lang="en-US" altLang="ja-JP" sz="90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様式第３別添１・２</a:t>
                      </a:r>
                    </a:p>
                  </a:txBody>
                  <a:tcPr marL="36000" marR="36000" marT="14400" marB="10800" anchor="ctr"/>
                </a:tc>
                <a:extLst>
                  <a:ext uri="{0D108BD9-81ED-4DB2-BD59-A6C34878D82A}">
                    <a16:rowId xmlns:a16="http://schemas.microsoft.com/office/drawing/2014/main" val="3016016316"/>
                  </a:ext>
                </a:extLst>
              </a:tr>
              <a:tr h="169386">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キ．間接補助事業のリスク対応（</a:t>
                      </a:r>
                      <a:r>
                        <a:rPr lang="ja-JP" altLang="en-US" sz="900" b="0" i="0" u="none" strike="noStrike">
                          <a:solidFill>
                            <a:schemeClr val="tx1"/>
                          </a:solidFill>
                          <a:effectLst/>
                          <a:latin typeface="Meiryo UI" panose="020B0604030504040204" pitchFamily="50" charset="-128"/>
                          <a:ea typeface="Meiryo UI" panose="020B0604030504040204" pitchFamily="50" charset="-128"/>
                        </a:rPr>
                        <a:t>必須</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6</a:t>
                      </a:r>
                      <a:r>
                        <a:rPr kumimoji="1" lang="ja-JP" altLang="en-US" sz="900">
                          <a:solidFill>
                            <a:schemeClr val="tx1"/>
                          </a:solidFill>
                          <a:latin typeface="Meiryo UI" panose="020B0604030504040204" pitchFamily="50" charset="-128"/>
                          <a:ea typeface="Meiryo UI" panose="020B0604030504040204" pitchFamily="50" charset="-128"/>
                        </a:rPr>
                        <a:t>）想定されるリスク要因と対処方針　</a:t>
                      </a:r>
                    </a:p>
                  </a:txBody>
                  <a:tcPr marL="36000" marR="36000" marT="14400" marB="10800" anchor="ctr"/>
                </a:tc>
                <a:extLst>
                  <a:ext uri="{0D108BD9-81ED-4DB2-BD59-A6C34878D82A}">
                    <a16:rowId xmlns:a16="http://schemas.microsoft.com/office/drawing/2014/main" val="4099895901"/>
                  </a:ext>
                </a:extLst>
              </a:tr>
              <a:tr h="169386">
                <a:tc>
                  <a:txBody>
                    <a:bodyPr/>
                    <a:lstStyle/>
                    <a:p>
                      <a:pPr algn="l" fontAlgn="ctr"/>
                      <a:r>
                        <a:rPr lang="ja-JP" sz="900" b="1" i="0" u="none" strike="noStrike">
                          <a:solidFill>
                            <a:schemeClr val="tx1"/>
                          </a:solidFill>
                          <a:effectLst/>
                          <a:latin typeface="Meiryo UI" panose="020B0604030504040204" pitchFamily="50" charset="-128"/>
                          <a:ea typeface="Meiryo UI" panose="020B0604030504040204" pitchFamily="50" charset="-128"/>
                        </a:rPr>
                        <a:t>②産業競争力強化</a:t>
                      </a:r>
                      <a:r>
                        <a:rPr lang="ja-JP" altLang="en-US" sz="900" b="1" i="0" u="none" strike="noStrike">
                          <a:solidFill>
                            <a:schemeClr val="tx1"/>
                          </a:solidFill>
                          <a:effectLst/>
                          <a:latin typeface="Meiryo UI" panose="020B0604030504040204" pitchFamily="50" charset="-128"/>
                          <a:ea typeface="Meiryo UI" panose="020B0604030504040204" pitchFamily="50" charset="-128"/>
                        </a:rPr>
                        <a:t>・経済成長</a:t>
                      </a:r>
                      <a:r>
                        <a:rPr lang="ja-JP" sz="900" b="1" i="0" u="none" strike="noStrike">
                          <a:solidFill>
                            <a:schemeClr val="tx1"/>
                          </a:solidFill>
                          <a:effectLst/>
                          <a:latin typeface="Meiryo UI" panose="020B0604030504040204" pitchFamily="50" charset="-128"/>
                          <a:ea typeface="Meiryo UI" panose="020B0604030504040204" pitchFamily="50" charset="-128"/>
                        </a:rPr>
                        <a:t>への貢献に関する審査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402246345"/>
                  </a:ext>
                </a:extLst>
              </a:tr>
              <a:tr h="169386">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a:t>
                      </a:r>
                      <a:r>
                        <a:rPr lang="ja-JP" altLang="en-US" sz="900" b="0" i="0" u="none" strike="noStrike">
                          <a:solidFill>
                            <a:schemeClr val="tx1"/>
                          </a:solidFill>
                          <a:effectLst/>
                          <a:latin typeface="Meiryo UI" panose="020B0604030504040204" pitchFamily="50" charset="-128"/>
                          <a:ea typeface="Meiryo UI" panose="020B0604030504040204" pitchFamily="50" charset="-128"/>
                        </a:rPr>
                        <a:t>市場環境・市場成長性</a:t>
                      </a:r>
                      <a:r>
                        <a:rPr lang="ja-JP" sz="900" b="0" i="0" u="none" strike="noStrike">
                          <a:solidFill>
                            <a:schemeClr val="tx1"/>
                          </a:solidFill>
                          <a:effectLst/>
                          <a:latin typeface="Meiryo UI" panose="020B0604030504040204" pitchFamily="50" charset="-128"/>
                          <a:ea typeface="Meiryo UI" panose="020B0604030504040204" pitchFamily="50" charset="-128"/>
                        </a:rPr>
                        <a:t>（必須項目）</a:t>
                      </a: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kern="1200">
                          <a:solidFill>
                            <a:schemeClr val="tx1"/>
                          </a:solidFill>
                          <a:latin typeface="Meiryo UI" panose="020B0604030504040204" pitchFamily="50" charset="-128"/>
                          <a:ea typeface="Meiryo UI" panose="020B0604030504040204" pitchFamily="50" charset="-128"/>
                          <a:cs typeface="+mn-cs"/>
                        </a:rPr>
                        <a:t>１</a:t>
                      </a:r>
                      <a:r>
                        <a:rPr kumimoji="1" lang="en-US" altLang="ja-JP" sz="900" kern="1200">
                          <a:solidFill>
                            <a:schemeClr val="tx1"/>
                          </a:solidFill>
                          <a:latin typeface="Meiryo UI" panose="020B0604030504040204" pitchFamily="50" charset="-128"/>
                          <a:ea typeface="Meiryo UI" panose="020B0604030504040204" pitchFamily="50" charset="-128"/>
                          <a:cs typeface="+mn-cs"/>
                        </a:rPr>
                        <a:t>.</a:t>
                      </a:r>
                      <a:r>
                        <a:rPr kumimoji="1" lang="zh-TW" altLang="en-US" sz="900" kern="1200">
                          <a:solidFill>
                            <a:schemeClr val="tx1"/>
                          </a:solidFill>
                          <a:latin typeface="Meiryo UI" panose="020B0604030504040204" pitchFamily="50" charset="-128"/>
                          <a:ea typeface="Meiryo UI" panose="020B0604030504040204" pitchFamily="50" charset="-128"/>
                          <a:cs typeface="+mn-cs"/>
                        </a:rPr>
                        <a:t>（</a:t>
                      </a:r>
                      <a:r>
                        <a:rPr kumimoji="1" lang="en-US" altLang="zh-TW" sz="900" kern="1200">
                          <a:solidFill>
                            <a:schemeClr val="tx1"/>
                          </a:solidFill>
                          <a:latin typeface="Meiryo UI" panose="020B0604030504040204" pitchFamily="50" charset="-128"/>
                          <a:ea typeface="Meiryo UI" panose="020B0604030504040204" pitchFamily="50" charset="-128"/>
                          <a:cs typeface="+mn-cs"/>
                        </a:rPr>
                        <a:t>7</a:t>
                      </a:r>
                      <a:r>
                        <a:rPr kumimoji="1" lang="zh-TW" altLang="en-US"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市場環境及び市場成長性</a:t>
                      </a:r>
                    </a:p>
                  </a:txBody>
                  <a:tcPr marL="36000" marR="36000" marT="14400" marB="10800" anchor="ctr"/>
                </a:tc>
                <a:extLst>
                  <a:ext uri="{0D108BD9-81ED-4DB2-BD59-A6C34878D82A}">
                    <a16:rowId xmlns:a16="http://schemas.microsoft.com/office/drawing/2014/main" val="1362580842"/>
                  </a:ext>
                </a:extLst>
              </a:tr>
              <a:tr h="169386">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a:t>
                      </a:r>
                      <a:r>
                        <a:rPr lang="ja-JP" altLang="en-US" sz="900" b="0" i="0" u="none" strike="noStrike">
                          <a:solidFill>
                            <a:schemeClr val="tx1"/>
                          </a:solidFill>
                          <a:effectLst/>
                          <a:latin typeface="Meiryo UI" panose="020B0604030504040204" pitchFamily="50" charset="-128"/>
                          <a:ea typeface="Meiryo UI" panose="020B0604030504040204" pitchFamily="50" charset="-128"/>
                        </a:rPr>
                        <a:t>自社のポジショニング・競争優位性（必須項目）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a:t>
                      </a:r>
                      <a:r>
                        <a:rPr kumimoji="1" lang="en-US" altLang="ja-JP" sz="900">
                          <a:solidFill>
                            <a:schemeClr val="tx1"/>
                          </a:solidFill>
                          <a:latin typeface="Meiryo UI" panose="020B0604030504040204" pitchFamily="50" charset="-128"/>
                          <a:ea typeface="Meiryo UI" panose="020B0604030504040204" pitchFamily="50" charset="-128"/>
                        </a:rPr>
                        <a:t>5</a:t>
                      </a:r>
                      <a:r>
                        <a:rPr kumimoji="1" lang="ja-JP" altLang="en-US" sz="900">
                          <a:solidFill>
                            <a:schemeClr val="tx1"/>
                          </a:solidFill>
                          <a:latin typeface="Meiryo UI" panose="020B0604030504040204" pitchFamily="50" charset="-128"/>
                          <a:ea typeface="Meiryo UI" panose="020B0604030504040204" pitchFamily="50" charset="-128"/>
                        </a:rPr>
                        <a:t>）事業化計画、（</a:t>
                      </a:r>
                      <a:r>
                        <a:rPr kumimoji="1" lang="en-US" altLang="ja-JP" sz="900" kern="1200">
                          <a:solidFill>
                            <a:schemeClr val="tx1"/>
                          </a:solidFill>
                          <a:latin typeface="Meiryo UI" panose="020B0604030504040204" pitchFamily="50" charset="-128"/>
                          <a:ea typeface="Meiryo UI" panose="020B0604030504040204" pitchFamily="50" charset="-128"/>
                          <a:cs typeface="+mn-cs"/>
                        </a:rPr>
                        <a:t>7</a:t>
                      </a:r>
                      <a:r>
                        <a:rPr kumimoji="1" lang="zh-TW" altLang="en-US"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市場環境及び市場成長性、（</a:t>
                      </a:r>
                      <a:r>
                        <a:rPr kumimoji="1" lang="en-US" altLang="ja-JP" sz="900">
                          <a:solidFill>
                            <a:schemeClr val="tx1"/>
                          </a:solidFill>
                          <a:latin typeface="Meiryo UI" panose="020B0604030504040204" pitchFamily="50" charset="-128"/>
                          <a:ea typeface="Meiryo UI" panose="020B0604030504040204" pitchFamily="50" charset="-128"/>
                        </a:rPr>
                        <a:t>12</a:t>
                      </a:r>
                      <a:r>
                        <a:rPr kumimoji="1" lang="ja-JP" altLang="en-US" sz="900">
                          <a:solidFill>
                            <a:schemeClr val="tx1"/>
                          </a:solidFill>
                          <a:latin typeface="Meiryo UI" panose="020B0604030504040204" pitchFamily="50" charset="-128"/>
                          <a:ea typeface="Meiryo UI" panose="020B0604030504040204" pitchFamily="50" charset="-128"/>
                        </a:rPr>
                        <a:t>）自社のポジショニングと競争優位性</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617783334"/>
                  </a:ext>
                </a:extLst>
              </a:tr>
              <a:tr h="169386">
                <a:tc>
                  <a:txBody>
                    <a:bodyPr/>
                    <a:lstStyle/>
                    <a:p>
                      <a:pPr marL="357188" indent="-357188"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ウ</a:t>
                      </a:r>
                      <a:r>
                        <a:rPr lang="ja-JP" alt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対象事業の成長戦略</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2495053463"/>
                  </a:ext>
                </a:extLst>
              </a:tr>
              <a:tr h="169386">
                <a:tc>
                  <a:txBody>
                    <a:bodyPr/>
                    <a:lstStyle/>
                    <a:p>
                      <a:pPr marL="357188" indent="-357188"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en-US" altLang="ja-JP" sz="900" b="0" i="0" u="none" strike="noStrike">
                          <a:solidFill>
                            <a:schemeClr val="tx1"/>
                          </a:solidFill>
                          <a:effectLst/>
                          <a:latin typeface="Meiryo UI" panose="020B0604030504040204" pitchFamily="50" charset="-128"/>
                          <a:ea typeface="Meiryo UI" panose="020B0604030504040204" pitchFamily="50" charset="-128"/>
                        </a:rPr>
                        <a:t>(</a:t>
                      </a:r>
                      <a:r>
                        <a:rPr lang="en-US" altLang="ja-JP" sz="900" b="0" i="0" u="none" strike="noStrike" err="1">
                          <a:solidFill>
                            <a:schemeClr val="tx1"/>
                          </a:solidFill>
                          <a:effectLst/>
                          <a:latin typeface="Meiryo UI" panose="020B0604030504040204" pitchFamily="50" charset="-128"/>
                          <a:ea typeface="Meiryo UI" panose="020B0604030504040204" pitchFamily="50" charset="-128"/>
                        </a:rPr>
                        <a:t>i</a:t>
                      </a:r>
                      <a:r>
                        <a:rPr lang="en-US" altLang="ja-JP" sz="900" b="0" i="0" u="none" strike="noStrike">
                          <a:solidFill>
                            <a:schemeClr val="tx1"/>
                          </a:solidFill>
                          <a:effectLst/>
                          <a:latin typeface="Meiryo UI" panose="020B0604030504040204" pitchFamily="50" charset="-128"/>
                          <a:ea typeface="Meiryo UI" panose="020B0604030504040204" pitchFamily="50" charset="-128"/>
                        </a:rPr>
                        <a:t>) </a:t>
                      </a:r>
                      <a:r>
                        <a:rPr lang="ja-JP" altLang="en-US" sz="900" b="0" i="0" u="none" strike="noStrike">
                          <a:solidFill>
                            <a:schemeClr val="tx1"/>
                          </a:solidFill>
                          <a:effectLst/>
                          <a:latin typeface="Meiryo UI" panose="020B0604030504040204" pitchFamily="50" charset="-128"/>
                          <a:ea typeface="Meiryo UI" panose="020B0604030504040204" pitchFamily="50" charset="-128"/>
                        </a:rPr>
                        <a:t>ビジネスモデルの優位性や独自性（加点項目）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a:t>
                      </a:r>
                      <a:r>
                        <a:rPr kumimoji="1" lang="en-US" altLang="ja-JP" sz="900">
                          <a:solidFill>
                            <a:schemeClr val="tx1"/>
                          </a:solidFill>
                          <a:latin typeface="Meiryo UI" panose="020B0604030504040204" pitchFamily="50" charset="-128"/>
                          <a:ea typeface="Meiryo UI" panose="020B0604030504040204" pitchFamily="50" charset="-128"/>
                        </a:rPr>
                        <a:t>5</a:t>
                      </a:r>
                      <a:r>
                        <a:rPr kumimoji="1" lang="ja-JP" altLang="en-US" sz="900">
                          <a:solidFill>
                            <a:schemeClr val="tx1"/>
                          </a:solidFill>
                          <a:latin typeface="Meiryo UI" panose="020B0604030504040204" pitchFamily="50" charset="-128"/>
                          <a:ea typeface="Meiryo UI" panose="020B0604030504040204" pitchFamily="50" charset="-128"/>
                        </a:rPr>
                        <a:t>）事業化計画、（</a:t>
                      </a:r>
                      <a:r>
                        <a:rPr kumimoji="1" lang="en-US" altLang="ja-JP" sz="900">
                          <a:solidFill>
                            <a:schemeClr val="tx1"/>
                          </a:solidFill>
                          <a:latin typeface="Meiryo UI" panose="020B0604030504040204" pitchFamily="50" charset="-128"/>
                          <a:ea typeface="Meiryo UI" panose="020B0604030504040204" pitchFamily="50" charset="-128"/>
                        </a:rPr>
                        <a:t>11</a:t>
                      </a:r>
                      <a:r>
                        <a:rPr kumimoji="1" lang="ja-JP" altLang="en-US" sz="900">
                          <a:solidFill>
                            <a:schemeClr val="tx1"/>
                          </a:solidFill>
                          <a:latin typeface="Meiryo UI" panose="020B0604030504040204" pitchFamily="50" charset="-128"/>
                          <a:ea typeface="Meiryo UI" panose="020B0604030504040204" pitchFamily="50" charset="-128"/>
                        </a:rPr>
                        <a:t>）ビジネスモデルの独自性等</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800662427"/>
                  </a:ext>
                </a:extLst>
              </a:tr>
              <a:tr h="169386">
                <a:tc>
                  <a:txBody>
                    <a:bodyPr/>
                    <a:lstStyle/>
                    <a:p>
                      <a:pPr marL="357188" indent="-357188"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en-US" altLang="ja-JP" sz="900" b="0" i="0" u="none" strike="noStrike">
                          <a:solidFill>
                            <a:schemeClr val="tx1"/>
                          </a:solidFill>
                          <a:effectLst/>
                          <a:latin typeface="Meiryo UI" panose="020B0604030504040204" pitchFamily="50" charset="-128"/>
                          <a:ea typeface="Meiryo UI" panose="020B0604030504040204" pitchFamily="50" charset="-128"/>
                        </a:rPr>
                        <a:t>(ii) </a:t>
                      </a:r>
                      <a:r>
                        <a:rPr lang="ja-JP" altLang="en-US" sz="900" b="0" i="0" u="none" strike="noStrike">
                          <a:solidFill>
                            <a:schemeClr val="tx1"/>
                          </a:solidFill>
                          <a:effectLst/>
                          <a:latin typeface="Meiryo UI" panose="020B0604030504040204" pitchFamily="50" charset="-128"/>
                          <a:ea typeface="Meiryo UI" panose="020B0604030504040204" pitchFamily="50" charset="-128"/>
                        </a:rPr>
                        <a:t>対象事業の事業計画・自社成長性のコミット（必須項目）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a:t>
                      </a:r>
                      <a:r>
                        <a:rPr kumimoji="1" lang="en-US" altLang="ja-JP" sz="900">
                          <a:solidFill>
                            <a:schemeClr val="tx1"/>
                          </a:solidFill>
                          <a:latin typeface="Meiryo UI" panose="020B0604030504040204" pitchFamily="50" charset="-128"/>
                          <a:ea typeface="Meiryo UI" panose="020B0604030504040204" pitchFamily="50" charset="-128"/>
                        </a:rPr>
                        <a:t>5</a:t>
                      </a:r>
                      <a:r>
                        <a:rPr kumimoji="1" lang="ja-JP" altLang="en-US" sz="900">
                          <a:solidFill>
                            <a:schemeClr val="tx1"/>
                          </a:solidFill>
                          <a:latin typeface="Meiryo UI" panose="020B0604030504040204" pitchFamily="50" charset="-128"/>
                          <a:ea typeface="Meiryo UI" panose="020B0604030504040204" pitchFamily="50" charset="-128"/>
                        </a:rPr>
                        <a:t>）事業化計画、（</a:t>
                      </a:r>
                      <a:r>
                        <a:rPr kumimoji="1" lang="en-US" altLang="ja-JP" sz="900" kern="1200">
                          <a:solidFill>
                            <a:schemeClr val="tx1"/>
                          </a:solidFill>
                          <a:latin typeface="Meiryo UI" panose="020B0604030504040204" pitchFamily="50" charset="-128"/>
                          <a:ea typeface="Meiryo UI" panose="020B0604030504040204" pitchFamily="50" charset="-128"/>
                          <a:cs typeface="+mn-cs"/>
                        </a:rPr>
                        <a:t>7</a:t>
                      </a:r>
                      <a:r>
                        <a:rPr kumimoji="1" lang="zh-TW" altLang="en-US"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市場環境及び市場成長性、</a:t>
                      </a:r>
                      <a:r>
                        <a:rPr kumimoji="1" lang="ja-JP" altLang="en-US" sz="900" kern="1200">
                          <a:solidFill>
                            <a:schemeClr val="tx1"/>
                          </a:solidFill>
                          <a:latin typeface="Meiryo UI" panose="020B0604030504040204" pitchFamily="50" charset="-128"/>
                          <a:ea typeface="Meiryo UI" panose="020B0604030504040204" pitchFamily="50" charset="-128"/>
                          <a:cs typeface="+mn-cs"/>
                        </a:rPr>
                        <a:t>（</a:t>
                      </a:r>
                      <a:r>
                        <a:rPr kumimoji="1" lang="en-US" altLang="ja-JP" sz="900" kern="1200">
                          <a:solidFill>
                            <a:schemeClr val="tx1"/>
                          </a:solidFill>
                          <a:latin typeface="Meiryo UI" panose="020B0604030504040204" pitchFamily="50" charset="-128"/>
                          <a:ea typeface="Meiryo UI" panose="020B0604030504040204" pitchFamily="50" charset="-128"/>
                          <a:cs typeface="+mn-cs"/>
                        </a:rPr>
                        <a:t>10</a:t>
                      </a:r>
                      <a:r>
                        <a:rPr kumimoji="1" lang="ja-JP" altLang="en-US" sz="900" kern="1200">
                          <a:solidFill>
                            <a:schemeClr val="tx1"/>
                          </a:solidFill>
                          <a:latin typeface="Meiryo UI" panose="020B0604030504040204" pitchFamily="50" charset="-128"/>
                          <a:ea typeface="Meiryo UI" panose="020B0604030504040204" pitchFamily="50" charset="-128"/>
                          <a:cs typeface="+mn-cs"/>
                        </a:rPr>
                        <a:t>）機体</a:t>
                      </a:r>
                      <a:r>
                        <a:rPr kumimoji="1" lang="en-US" altLang="ja-JP" sz="900" kern="1200">
                          <a:solidFill>
                            <a:schemeClr val="tx1"/>
                          </a:solidFill>
                          <a:latin typeface="Meiryo UI" panose="020B0604030504040204" pitchFamily="50" charset="-128"/>
                          <a:ea typeface="Meiryo UI" panose="020B0604030504040204" pitchFamily="50" charset="-128"/>
                          <a:cs typeface="+mn-cs"/>
                        </a:rPr>
                        <a:t>OEM</a:t>
                      </a:r>
                      <a:r>
                        <a:rPr kumimoji="1" lang="ja-JP" altLang="en-US" sz="900" kern="1200">
                          <a:solidFill>
                            <a:schemeClr val="tx1"/>
                          </a:solidFill>
                          <a:latin typeface="Meiryo UI" panose="020B0604030504040204" pitchFamily="50" charset="-128"/>
                          <a:ea typeface="Meiryo UI" panose="020B0604030504040204" pitchFamily="50" charset="-128"/>
                          <a:cs typeface="+mn-cs"/>
                        </a:rPr>
                        <a:t>との共同開発参画に向けた取組、</a:t>
                      </a:r>
                      <a:br>
                        <a:rPr kumimoji="1" lang="en-US" altLang="ja-JP" sz="900" kern="1200">
                          <a:solidFill>
                            <a:schemeClr val="tx1"/>
                          </a:solidFill>
                          <a:latin typeface="Meiryo UI" panose="020B0604030504040204" pitchFamily="50" charset="-128"/>
                          <a:ea typeface="Meiryo UI" panose="020B0604030504040204" pitchFamily="50" charset="-128"/>
                          <a:cs typeface="+mn-cs"/>
                        </a:rPr>
                      </a:b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12</a:t>
                      </a:r>
                      <a:r>
                        <a:rPr kumimoji="1" lang="ja-JP" altLang="en-US" sz="900">
                          <a:solidFill>
                            <a:schemeClr val="tx1"/>
                          </a:solidFill>
                          <a:latin typeface="Meiryo UI" panose="020B0604030504040204" pitchFamily="50" charset="-128"/>
                          <a:ea typeface="Meiryo UI" panose="020B0604030504040204" pitchFamily="50" charset="-128"/>
                        </a:rPr>
                        <a:t>）自社のポジショニングと競争優位性</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65367370"/>
                  </a:ext>
                </a:extLst>
              </a:tr>
              <a:tr h="169386">
                <a:tc>
                  <a:txBody>
                    <a:bodyPr/>
                    <a:lstStyle/>
                    <a:p>
                      <a:pPr marL="357188" indent="-357188"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en-US" altLang="ja-JP" sz="900" b="0" i="0" u="none" strike="noStrike">
                          <a:solidFill>
                            <a:schemeClr val="tx1"/>
                          </a:solidFill>
                          <a:effectLst/>
                          <a:latin typeface="Meiryo UI" panose="020B0604030504040204" pitchFamily="50" charset="-128"/>
                          <a:ea typeface="Meiryo UI" panose="020B0604030504040204" pitchFamily="50" charset="-128"/>
                        </a:rPr>
                        <a:t>(iii) </a:t>
                      </a:r>
                      <a:r>
                        <a:rPr lang="ja-JP" altLang="en-US" sz="900" b="0" i="0" u="none" strike="noStrike">
                          <a:solidFill>
                            <a:schemeClr val="tx1"/>
                          </a:solidFill>
                          <a:effectLst/>
                          <a:latin typeface="Meiryo UI" panose="020B0604030504040204" pitchFamily="50" charset="-128"/>
                          <a:ea typeface="Meiryo UI" panose="020B0604030504040204" pitchFamily="50" charset="-128"/>
                        </a:rPr>
                        <a:t>インテグレーション能力の獲得に向けた戦略（必須項目）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）事業実施計画、（</a:t>
                      </a:r>
                      <a:r>
                        <a:rPr kumimoji="1" lang="en-US" altLang="ja-JP" sz="900">
                          <a:solidFill>
                            <a:schemeClr val="tx1"/>
                          </a:solidFill>
                          <a:latin typeface="Meiryo UI" panose="020B0604030504040204" pitchFamily="50" charset="-128"/>
                          <a:ea typeface="Meiryo UI" panose="020B0604030504040204" pitchFamily="50" charset="-128"/>
                        </a:rPr>
                        <a:t>5</a:t>
                      </a:r>
                      <a:r>
                        <a:rPr kumimoji="1" lang="ja-JP" altLang="en-US" sz="900">
                          <a:solidFill>
                            <a:schemeClr val="tx1"/>
                          </a:solidFill>
                          <a:latin typeface="Meiryo UI" panose="020B0604030504040204" pitchFamily="50" charset="-128"/>
                          <a:ea typeface="Meiryo UI" panose="020B0604030504040204" pitchFamily="50" charset="-128"/>
                        </a:rPr>
                        <a:t>）事業化計画、</a:t>
                      </a:r>
                      <a:r>
                        <a:rPr kumimoji="1" lang="ja-JP" altLang="en-US" sz="900" kern="1200">
                          <a:solidFill>
                            <a:schemeClr val="tx1"/>
                          </a:solidFill>
                          <a:latin typeface="Meiryo UI" panose="020B0604030504040204" pitchFamily="50" charset="-128"/>
                          <a:ea typeface="Meiryo UI" panose="020B0604030504040204" pitchFamily="50" charset="-128"/>
                          <a:cs typeface="+mn-cs"/>
                        </a:rPr>
                        <a:t>（</a:t>
                      </a:r>
                      <a:r>
                        <a:rPr kumimoji="1" lang="en-US" altLang="ja-JP" sz="900" kern="1200">
                          <a:solidFill>
                            <a:schemeClr val="tx1"/>
                          </a:solidFill>
                          <a:latin typeface="Meiryo UI" panose="020B0604030504040204" pitchFamily="50" charset="-128"/>
                          <a:ea typeface="Meiryo UI" panose="020B0604030504040204" pitchFamily="50" charset="-128"/>
                          <a:cs typeface="+mn-cs"/>
                        </a:rPr>
                        <a:t>10</a:t>
                      </a:r>
                      <a:r>
                        <a:rPr kumimoji="1" lang="ja-JP" altLang="en-US" sz="900" kern="1200">
                          <a:solidFill>
                            <a:schemeClr val="tx1"/>
                          </a:solidFill>
                          <a:latin typeface="Meiryo UI" panose="020B0604030504040204" pitchFamily="50" charset="-128"/>
                          <a:ea typeface="Meiryo UI" panose="020B0604030504040204" pitchFamily="50" charset="-128"/>
                          <a:cs typeface="+mn-cs"/>
                        </a:rPr>
                        <a:t>）機体</a:t>
                      </a:r>
                      <a:r>
                        <a:rPr kumimoji="1" lang="en-US" altLang="ja-JP" sz="900" kern="1200">
                          <a:solidFill>
                            <a:schemeClr val="tx1"/>
                          </a:solidFill>
                          <a:latin typeface="Meiryo UI" panose="020B0604030504040204" pitchFamily="50" charset="-128"/>
                          <a:ea typeface="Meiryo UI" panose="020B0604030504040204" pitchFamily="50" charset="-128"/>
                          <a:cs typeface="+mn-cs"/>
                        </a:rPr>
                        <a:t>OEM</a:t>
                      </a:r>
                      <a:r>
                        <a:rPr kumimoji="1" lang="ja-JP" altLang="en-US" sz="900" kern="1200">
                          <a:solidFill>
                            <a:schemeClr val="tx1"/>
                          </a:solidFill>
                          <a:latin typeface="Meiryo UI" panose="020B0604030504040204" pitchFamily="50" charset="-128"/>
                          <a:ea typeface="Meiryo UI" panose="020B0604030504040204" pitchFamily="50" charset="-128"/>
                          <a:cs typeface="+mn-cs"/>
                        </a:rPr>
                        <a:t>との共同開発参画に向けた取組、</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12</a:t>
                      </a:r>
                      <a:r>
                        <a:rPr kumimoji="1" lang="ja-JP" altLang="en-US" sz="900">
                          <a:solidFill>
                            <a:schemeClr val="tx1"/>
                          </a:solidFill>
                          <a:latin typeface="Meiryo UI" panose="020B0604030504040204" pitchFamily="50" charset="-128"/>
                          <a:ea typeface="Meiryo UI" panose="020B0604030504040204" pitchFamily="50" charset="-128"/>
                        </a:rPr>
                        <a:t>）自社のポジショニングと競争優位性</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2513466574"/>
                  </a:ext>
                </a:extLst>
              </a:tr>
              <a:tr h="286830">
                <a:tc>
                  <a:txBody>
                    <a:bodyPr/>
                    <a:lstStyle/>
                    <a:p>
                      <a:pPr marL="357188" indent="-357188"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en-US" altLang="ja-JP" sz="900" b="0" i="0" u="none" strike="noStrike">
                          <a:solidFill>
                            <a:schemeClr val="tx1"/>
                          </a:solidFill>
                          <a:effectLst/>
                          <a:latin typeface="Meiryo UI" panose="020B0604030504040204" pitchFamily="50" charset="-128"/>
                          <a:ea typeface="Meiryo UI" panose="020B0604030504040204" pitchFamily="50" charset="-128"/>
                        </a:rPr>
                        <a:t>(iv)</a:t>
                      </a:r>
                      <a:r>
                        <a:rPr lang="ja-JP" altLang="en-US" sz="900" b="0" i="0" u="none" strike="noStrike">
                          <a:solidFill>
                            <a:schemeClr val="tx1"/>
                          </a:solidFill>
                          <a:effectLst/>
                          <a:latin typeface="Meiryo UI" panose="020B0604030504040204" pitchFamily="50" charset="-128"/>
                          <a:ea typeface="Meiryo UI" panose="020B0604030504040204" pitchFamily="50" charset="-128"/>
                        </a:rPr>
                        <a:t> 機体</a:t>
                      </a:r>
                      <a:r>
                        <a:rPr lang="en-US" altLang="ja-JP" sz="900" b="0" i="0" u="none" strike="noStrike">
                          <a:solidFill>
                            <a:schemeClr val="tx1"/>
                          </a:solidFill>
                          <a:effectLst/>
                          <a:latin typeface="Meiryo UI" panose="020B0604030504040204" pitchFamily="50" charset="-128"/>
                          <a:ea typeface="Meiryo UI" panose="020B0604030504040204" pitchFamily="50" charset="-128"/>
                        </a:rPr>
                        <a:t>OEM</a:t>
                      </a:r>
                      <a:r>
                        <a:rPr lang="ja-JP" altLang="en-US" sz="900" b="0" i="0" u="none" strike="noStrike">
                          <a:solidFill>
                            <a:schemeClr val="tx1"/>
                          </a:solidFill>
                          <a:effectLst/>
                          <a:latin typeface="Meiryo UI" panose="020B0604030504040204" pitchFamily="50" charset="-128"/>
                          <a:ea typeface="Meiryo UI" panose="020B0604030504040204" pitchFamily="50" charset="-128"/>
                        </a:rPr>
                        <a:t>との共同開発参画に向けた取組　　（必須項目）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kern="1200">
                          <a:solidFill>
                            <a:schemeClr val="tx1"/>
                          </a:solidFill>
                          <a:latin typeface="Meiryo UI" panose="020B0604030504040204" pitchFamily="50" charset="-128"/>
                          <a:ea typeface="Meiryo UI" panose="020B0604030504040204" pitchFamily="50" charset="-128"/>
                          <a:cs typeface="+mn-cs"/>
                        </a:rPr>
                        <a:t>（</a:t>
                      </a:r>
                      <a:r>
                        <a:rPr kumimoji="1" lang="en-US" altLang="ja-JP" sz="900" kern="1200">
                          <a:solidFill>
                            <a:schemeClr val="tx1"/>
                          </a:solidFill>
                          <a:latin typeface="Meiryo UI" panose="020B0604030504040204" pitchFamily="50" charset="-128"/>
                          <a:ea typeface="Meiryo UI" panose="020B0604030504040204" pitchFamily="50" charset="-128"/>
                          <a:cs typeface="+mn-cs"/>
                        </a:rPr>
                        <a:t>10</a:t>
                      </a:r>
                      <a:r>
                        <a:rPr kumimoji="1" lang="ja-JP" altLang="en-US" sz="900" kern="1200">
                          <a:solidFill>
                            <a:schemeClr val="tx1"/>
                          </a:solidFill>
                          <a:latin typeface="Meiryo UI" panose="020B0604030504040204" pitchFamily="50" charset="-128"/>
                          <a:ea typeface="Meiryo UI" panose="020B0604030504040204" pitchFamily="50" charset="-128"/>
                          <a:cs typeface="+mn-cs"/>
                        </a:rPr>
                        <a:t>）機体</a:t>
                      </a:r>
                      <a:r>
                        <a:rPr kumimoji="1" lang="en-US" altLang="ja-JP" sz="900" kern="1200">
                          <a:solidFill>
                            <a:schemeClr val="tx1"/>
                          </a:solidFill>
                          <a:latin typeface="Meiryo UI" panose="020B0604030504040204" pitchFamily="50" charset="-128"/>
                          <a:ea typeface="Meiryo UI" panose="020B0604030504040204" pitchFamily="50" charset="-128"/>
                          <a:cs typeface="+mn-cs"/>
                        </a:rPr>
                        <a:t>OEM</a:t>
                      </a:r>
                      <a:r>
                        <a:rPr kumimoji="1" lang="ja-JP" altLang="en-US" sz="900" kern="1200">
                          <a:solidFill>
                            <a:schemeClr val="tx1"/>
                          </a:solidFill>
                          <a:latin typeface="Meiryo UI" panose="020B0604030504040204" pitchFamily="50" charset="-128"/>
                          <a:ea typeface="Meiryo UI" panose="020B0604030504040204" pitchFamily="50" charset="-128"/>
                          <a:cs typeface="+mn-cs"/>
                        </a:rPr>
                        <a:t>との共同開発参画に向けた取組</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2361486073"/>
                  </a:ext>
                </a:extLst>
              </a:tr>
              <a:tr h="180975">
                <a:tc>
                  <a:txBody>
                    <a:bodyPr/>
                    <a:lstStyle/>
                    <a:p>
                      <a:pPr marL="357188" indent="-357188"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zh-TW" altLang="en-US" sz="900" b="0" i="0" u="none" strike="noStrike">
                          <a:solidFill>
                            <a:schemeClr val="tx1"/>
                          </a:solidFill>
                          <a:effectLst/>
                          <a:latin typeface="Meiryo UI" panose="020B0604030504040204" pitchFamily="50" charset="-128"/>
                          <a:ea typeface="Meiryo UI" panose="020B0604030504040204" pitchFamily="50" charset="-128"/>
                        </a:rPr>
                        <a:t>（</a:t>
                      </a:r>
                      <a:r>
                        <a:rPr lang="en-US" altLang="ja-JP" sz="900" b="0" i="0" u="none" strike="noStrike">
                          <a:solidFill>
                            <a:schemeClr val="tx1"/>
                          </a:solidFill>
                          <a:effectLst/>
                          <a:latin typeface="Meiryo UI" panose="020B0604030504040204" pitchFamily="50" charset="-128"/>
                          <a:ea typeface="Meiryo UI" panose="020B0604030504040204" pitchFamily="50" charset="-128"/>
                        </a:rPr>
                        <a:t>ⅴ</a:t>
                      </a:r>
                      <a:r>
                        <a:rPr lang="zh-TW" altLang="en-US" sz="900" b="0" i="0" u="none" strike="noStrike">
                          <a:solidFill>
                            <a:schemeClr val="tx1"/>
                          </a:solidFill>
                          <a:effectLst/>
                          <a:latin typeface="Meiryo UI" panose="020B0604030504040204" pitchFamily="50" charset="-128"/>
                          <a:ea typeface="Meiryo UI" panose="020B0604030504040204" pitchFamily="50" charset="-128"/>
                        </a:rPr>
                        <a:t>）</a:t>
                      </a:r>
                      <a:r>
                        <a:rPr lang="en-US" altLang="zh-TW" sz="900" b="0" i="0" u="none" strike="noStrike">
                          <a:solidFill>
                            <a:schemeClr val="tx1"/>
                          </a:solidFill>
                          <a:effectLst/>
                          <a:latin typeface="Meiryo UI" panose="020B0604030504040204" pitchFamily="50" charset="-128"/>
                          <a:ea typeface="Meiryo UI" panose="020B0604030504040204" pitchFamily="50" charset="-128"/>
                        </a:rPr>
                        <a:t>IP</a:t>
                      </a:r>
                      <a:r>
                        <a:rPr lang="zh-TW" altLang="en-US" sz="900" b="0" i="0" u="none" strike="noStrike">
                          <a:solidFill>
                            <a:schemeClr val="tx1"/>
                          </a:solidFill>
                          <a:effectLst/>
                          <a:latin typeface="Meiryo UI" panose="020B0604030504040204" pitchFamily="50" charset="-128"/>
                          <a:ea typeface="Meiryo UI" panose="020B0604030504040204" pitchFamily="50" charset="-128"/>
                        </a:rPr>
                        <a:t>戦略（必須項目）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1. </a:t>
                      </a: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a:t>
                      </a:r>
                      <a:r>
                        <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13</a:t>
                      </a: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a:t>
                      </a:r>
                      <a:r>
                        <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IP</a:t>
                      </a: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rPr>
                        <a:t>戦略</a:t>
                      </a: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sym typeface="Trebuchet MS" panose="020B0603020202020204" pitchFamily="34" charset="0"/>
                      </a:endParaRPr>
                    </a:p>
                  </a:txBody>
                  <a:tcPr marL="36000" marR="36000" marT="14400" marB="10800" anchor="ctr"/>
                </a:tc>
                <a:extLst>
                  <a:ext uri="{0D108BD9-81ED-4DB2-BD59-A6C34878D82A}">
                    <a16:rowId xmlns:a16="http://schemas.microsoft.com/office/drawing/2014/main" val="158948590"/>
                  </a:ext>
                </a:extLst>
              </a:tr>
              <a:tr h="247842">
                <a:tc>
                  <a:txBody>
                    <a:bodyPr/>
                    <a:lstStyle/>
                    <a:p>
                      <a:pPr marL="357188" indent="-357188"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en-US" altLang="ja-JP" sz="900" b="0" i="0" u="none" strike="noStrike">
                          <a:solidFill>
                            <a:schemeClr val="tx1"/>
                          </a:solidFill>
                          <a:effectLst/>
                          <a:latin typeface="Meiryo UI" panose="020B0604030504040204" pitchFamily="50" charset="-128"/>
                          <a:ea typeface="Meiryo UI" panose="020B0604030504040204" pitchFamily="50" charset="-128"/>
                        </a:rPr>
                        <a:t>(ⅵ)</a:t>
                      </a:r>
                      <a:r>
                        <a:rPr lang="ja-JP" altLang="en-US" sz="900" b="0" i="0" u="none" strike="noStrike">
                          <a:solidFill>
                            <a:schemeClr val="tx1"/>
                          </a:solidFill>
                          <a:effectLst/>
                          <a:latin typeface="Meiryo UI" panose="020B0604030504040204" pitchFamily="50" charset="-128"/>
                          <a:ea typeface="Meiryo UI" panose="020B0604030504040204" pitchFamily="50" charset="-128"/>
                        </a:rPr>
                        <a:t> 市場獲得に向けたルール形成戦略</a:t>
                      </a:r>
                      <a:br>
                        <a:rPr lang="en-US" altLang="ja-JP" sz="900" b="0" i="0" u="none" strike="noStrike">
                          <a:solidFill>
                            <a:schemeClr val="tx1"/>
                          </a:solidFill>
                          <a:effectLst/>
                          <a:latin typeface="Meiryo UI" panose="020B0604030504040204" pitchFamily="50" charset="-128"/>
                          <a:ea typeface="Meiryo UI" panose="020B0604030504040204" pitchFamily="50" charset="-128"/>
                        </a:rPr>
                      </a:br>
                      <a:r>
                        <a:rPr lang="ja-JP" altLang="en-US" sz="900" b="0" i="0" u="none" strike="noStrike">
                          <a:solidFill>
                            <a:schemeClr val="tx1"/>
                          </a:solidFill>
                          <a:effectLst/>
                          <a:latin typeface="Meiryo UI" panose="020B0604030504040204" pitchFamily="50" charset="-128"/>
                          <a:ea typeface="Meiryo UI" panose="020B0604030504040204" pitchFamily="50" charset="-128"/>
                        </a:rPr>
                        <a:t>　（大企業は必須項目、中小企業等は加点項目）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kern="1200">
                          <a:solidFill>
                            <a:schemeClr val="tx1"/>
                          </a:solidFill>
                          <a:latin typeface="Meiryo UI" panose="020B0604030504040204" pitchFamily="50" charset="-128"/>
                          <a:ea typeface="Meiryo UI" panose="020B0604030504040204" pitchFamily="50" charset="-128"/>
                          <a:cs typeface="+mn-cs"/>
                        </a:rPr>
                        <a:t>（</a:t>
                      </a:r>
                      <a:r>
                        <a:rPr kumimoji="1" lang="en-US" altLang="ja-JP" sz="900" kern="1200">
                          <a:solidFill>
                            <a:schemeClr val="tx1"/>
                          </a:solidFill>
                          <a:latin typeface="Meiryo UI" panose="020B0604030504040204" pitchFamily="50" charset="-128"/>
                          <a:ea typeface="Meiryo UI" panose="020B0604030504040204" pitchFamily="50" charset="-128"/>
                          <a:cs typeface="+mn-cs"/>
                        </a:rPr>
                        <a:t>9</a:t>
                      </a:r>
                      <a:r>
                        <a:rPr kumimoji="1" lang="ja-JP" altLang="en-US" sz="900" kern="1200">
                          <a:solidFill>
                            <a:schemeClr val="tx1"/>
                          </a:solidFill>
                          <a:latin typeface="Meiryo UI" panose="020B0604030504040204" pitchFamily="50" charset="-128"/>
                          <a:ea typeface="Meiryo UI" panose="020B0604030504040204" pitchFamily="50" charset="-128"/>
                          <a:cs typeface="+mn-cs"/>
                        </a:rPr>
                        <a:t>）市場獲得に向けたルール形成戦略</a:t>
                      </a:r>
                      <a:endParaRPr kumimoji="1" lang="en-US" altLang="ja-JP"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874747209"/>
                  </a:ext>
                </a:extLst>
              </a:tr>
              <a:tr h="169386">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エ</a:t>
                      </a:r>
                      <a:r>
                        <a:rPr 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間接補助事業による投資誘発効果</a:t>
                      </a:r>
                      <a:r>
                        <a:rPr lang="ja-JP" sz="900" b="0" i="0" u="none" strike="noStrike">
                          <a:solidFill>
                            <a:schemeClr val="tx1"/>
                          </a:solidFill>
                          <a:effectLst/>
                          <a:latin typeface="Meiryo UI" panose="020B0604030504040204" pitchFamily="50" charset="-128"/>
                          <a:ea typeface="Meiryo UI" panose="020B0604030504040204" pitchFamily="50" charset="-128"/>
                        </a:rPr>
                        <a:t>（</a:t>
                      </a:r>
                      <a:r>
                        <a:rPr lang="ja-JP" altLang="en-US" sz="900" b="0" i="0" u="none" strike="noStrike">
                          <a:solidFill>
                            <a:schemeClr val="tx1"/>
                          </a:solidFill>
                          <a:effectLst/>
                          <a:latin typeface="Meiryo UI" panose="020B0604030504040204" pitchFamily="50" charset="-128"/>
                          <a:ea typeface="Meiryo UI" panose="020B0604030504040204" pitchFamily="50" charset="-128"/>
                        </a:rPr>
                        <a:t>加点</a:t>
                      </a:r>
                      <a:r>
                        <a:rPr lang="ja-JP" sz="900" b="0" i="0" u="none" strike="noStrike">
                          <a:solidFill>
                            <a:schemeClr val="tx1"/>
                          </a:solidFill>
                          <a:effectLst/>
                          <a:latin typeface="Meiryo UI" panose="020B0604030504040204" pitchFamily="50" charset="-128"/>
                          <a:ea typeface="Meiryo UI" panose="020B0604030504040204" pitchFamily="50" charset="-128"/>
                        </a:rPr>
                        <a:t>項目）</a:t>
                      </a: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１</a:t>
                      </a:r>
                      <a:r>
                        <a:rPr kumimoji="1" lang="en-US" altLang="ja-JP" sz="900">
                          <a:solidFill>
                            <a:schemeClr val="tx1"/>
                          </a:solidFill>
                          <a:latin typeface="Meiryo UI" panose="020B0604030504040204" pitchFamily="50" charset="-128"/>
                          <a:ea typeface="Meiryo UI" panose="020B0604030504040204" pitchFamily="50" charset="-128"/>
                        </a:rPr>
                        <a:t>.</a:t>
                      </a:r>
                      <a:r>
                        <a:rPr kumimoji="1" lang="zh-TW" altLang="en-US" sz="900" kern="1200">
                          <a:solidFill>
                            <a:schemeClr val="tx1"/>
                          </a:solidFill>
                          <a:latin typeface="Meiryo UI" panose="020B0604030504040204" pitchFamily="50" charset="-128"/>
                          <a:ea typeface="Meiryo UI" panose="020B0604030504040204" pitchFamily="50" charset="-128"/>
                          <a:cs typeface="+mn-cs"/>
                        </a:rPr>
                        <a:t>（</a:t>
                      </a:r>
                      <a:r>
                        <a:rPr kumimoji="1" lang="en-US" altLang="zh-TW" sz="900" kern="1200">
                          <a:solidFill>
                            <a:schemeClr val="tx1"/>
                          </a:solidFill>
                          <a:latin typeface="Meiryo UI" panose="020B0604030504040204" pitchFamily="50" charset="-128"/>
                          <a:ea typeface="Meiryo UI" panose="020B0604030504040204" pitchFamily="50" charset="-128"/>
                          <a:cs typeface="+mn-cs"/>
                        </a:rPr>
                        <a:t>8</a:t>
                      </a:r>
                      <a:r>
                        <a:rPr kumimoji="1" lang="zh-TW" altLang="en-US"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経済波及</a:t>
                      </a:r>
                      <a:r>
                        <a:rPr kumimoji="1" lang="zh-TW" altLang="en-US" sz="900">
                          <a:solidFill>
                            <a:schemeClr val="tx1"/>
                          </a:solidFill>
                          <a:latin typeface="Meiryo UI" panose="020B0604030504040204" pitchFamily="50" charset="-128"/>
                          <a:ea typeface="Meiryo UI" panose="020B0604030504040204" pitchFamily="50" charset="-128"/>
                        </a:rPr>
                        <a:t>効果</a:t>
                      </a: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1620293601"/>
                  </a:ext>
                </a:extLst>
              </a:tr>
              <a:tr h="169386">
                <a:tc>
                  <a:txBody>
                    <a:bodyPr/>
                    <a:lstStyle/>
                    <a:p>
                      <a:pPr algn="l" fontAlgn="ctr"/>
                      <a:r>
                        <a:rPr lang="ja-JP" sz="900" b="1" i="0" u="none" strike="noStrike">
                          <a:solidFill>
                            <a:schemeClr val="tx1"/>
                          </a:solidFill>
                          <a:effectLst/>
                          <a:latin typeface="Meiryo UI" panose="020B0604030504040204" pitchFamily="50" charset="-128"/>
                          <a:ea typeface="Meiryo UI" panose="020B0604030504040204" pitchFamily="50" charset="-128"/>
                        </a:rPr>
                        <a:t>③排出削減への貢献に関する審査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427305114"/>
                  </a:ext>
                </a:extLst>
              </a:tr>
              <a:tr h="169386">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ア．間接補助事業による</a:t>
                      </a:r>
                      <a:r>
                        <a:rPr lang="en-US" altLang="ja-JP" sz="900" b="0" i="0" u="none" strike="noStrike">
                          <a:solidFill>
                            <a:schemeClr val="tx1"/>
                          </a:solidFill>
                          <a:effectLst/>
                          <a:latin typeface="Meiryo UI" panose="020B0604030504040204" pitchFamily="50" charset="-128"/>
                          <a:ea typeface="Meiryo UI" panose="020B0604030504040204" pitchFamily="50" charset="-128"/>
                        </a:rPr>
                        <a:t>CO</a:t>
                      </a:r>
                      <a:r>
                        <a:rPr lang="ja-JP" altLang="en-US" sz="900" b="0" i="0" u="none" strike="noStrike">
                          <a:solidFill>
                            <a:schemeClr val="tx1"/>
                          </a:solidFill>
                          <a:effectLst/>
                          <a:latin typeface="Meiryo UI" panose="020B0604030504040204" pitchFamily="50" charset="-128"/>
                          <a:ea typeface="Meiryo UI" panose="020B0604030504040204" pitchFamily="50" charset="-128"/>
                        </a:rPr>
                        <a:t>₂</a:t>
                      </a:r>
                      <a:r>
                        <a:rPr lang="ja-JP" sz="900" b="0" i="0" u="none" strike="noStrike">
                          <a:solidFill>
                            <a:schemeClr val="tx1"/>
                          </a:solidFill>
                          <a:effectLst/>
                          <a:latin typeface="Meiryo UI" panose="020B0604030504040204" pitchFamily="50" charset="-128"/>
                          <a:ea typeface="Meiryo UI" panose="020B0604030504040204" pitchFamily="50" charset="-128"/>
                        </a:rPr>
                        <a:t>排出削減効果（必須項目）</a:t>
                      </a: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２</a:t>
                      </a:r>
                      <a:r>
                        <a:rPr kumimoji="1" lang="en-US" altLang="ja-JP" sz="900">
                          <a:solidFill>
                            <a:schemeClr val="tx1"/>
                          </a:solidFill>
                          <a:latin typeface="Meiryo UI" panose="020B0604030504040204" pitchFamily="50" charset="-128"/>
                          <a:ea typeface="Meiryo UI" panose="020B0604030504040204" pitchFamily="50" charset="-128"/>
                        </a:rPr>
                        <a:t>. </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）本事業による</a:t>
                      </a:r>
                      <a:r>
                        <a:rPr kumimoji="1" lang="en-US" altLang="ja-JP" sz="900">
                          <a:solidFill>
                            <a:schemeClr val="tx1"/>
                          </a:solidFill>
                          <a:latin typeface="Meiryo UI" panose="020B0604030504040204" pitchFamily="50" charset="-128"/>
                          <a:ea typeface="Meiryo UI" panose="020B0604030504040204" pitchFamily="50" charset="-128"/>
                        </a:rPr>
                        <a:t>CO</a:t>
                      </a:r>
                      <a:r>
                        <a:rPr kumimoji="1" lang="ja-JP" altLang="en-US" sz="900">
                          <a:solidFill>
                            <a:schemeClr val="tx1"/>
                          </a:solidFill>
                          <a:latin typeface="Meiryo UI" panose="020B0604030504040204" pitchFamily="50" charset="-128"/>
                          <a:ea typeface="Meiryo UI" panose="020B0604030504040204" pitchFamily="50" charset="-128"/>
                        </a:rPr>
                        <a:t>₂排出削減効果</a:t>
                      </a:r>
                    </a:p>
                  </a:txBody>
                  <a:tcPr marL="36000" marR="36000" marT="14400" marB="10800" anchor="ctr"/>
                </a:tc>
                <a:extLst>
                  <a:ext uri="{0D108BD9-81ED-4DB2-BD59-A6C34878D82A}">
                    <a16:rowId xmlns:a16="http://schemas.microsoft.com/office/drawing/2014/main" val="3545810511"/>
                  </a:ext>
                </a:extLst>
              </a:tr>
              <a:tr h="169386">
                <a:tc>
                  <a:txBody>
                    <a:bodyPr/>
                    <a:lstStyle/>
                    <a:p>
                      <a:pPr algn="l" fontAlgn="ctr"/>
                      <a:r>
                        <a:rPr lang="en-US" sz="900" b="1" i="0" u="none" strike="noStrike">
                          <a:solidFill>
                            <a:schemeClr val="tx1"/>
                          </a:solidFill>
                          <a:effectLst/>
                          <a:latin typeface="Meiryo UI" panose="020B0604030504040204" pitchFamily="50" charset="-128"/>
                          <a:ea typeface="Meiryo UI" panose="020B0604030504040204" pitchFamily="50" charset="-128"/>
                        </a:rPr>
                        <a:t>④</a:t>
                      </a:r>
                      <a:r>
                        <a:rPr lang="en-US" sz="900" b="1" i="0" u="none" strike="noStrike" err="1">
                          <a:solidFill>
                            <a:schemeClr val="tx1"/>
                          </a:solidFill>
                          <a:effectLst/>
                          <a:latin typeface="Meiryo UI" panose="020B0604030504040204" pitchFamily="50" charset="-128"/>
                          <a:ea typeface="Meiryo UI" panose="020B0604030504040204" pitchFamily="50" charset="-128"/>
                        </a:rPr>
                        <a:t>民間企業のみでは投資判断が真に困難な事業であることに関する審査</a:t>
                      </a:r>
                      <a:endParaRPr lang="ja-JP" sz="900" b="1"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3537244715"/>
                  </a:ext>
                </a:extLst>
              </a:tr>
              <a:tr h="169386">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ア．経済的基準（必須項目）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1</a:t>
                      </a:r>
                      <a:r>
                        <a:rPr kumimoji="1" lang="ja-JP" altLang="en-US" sz="900">
                          <a:solidFill>
                            <a:schemeClr val="tx1"/>
                          </a:solidFill>
                          <a:latin typeface="Meiryo UI" panose="020B0604030504040204" pitchFamily="50" charset="-128"/>
                          <a:ea typeface="Meiryo UI" panose="020B0604030504040204" pitchFamily="50" charset="-128"/>
                        </a:rPr>
                        <a:t>）経済的基準</a:t>
                      </a:r>
                    </a:p>
                  </a:txBody>
                  <a:tcPr marL="36000" marR="36000" marT="14400" marB="10800" anchor="ctr"/>
                </a:tc>
                <a:extLst>
                  <a:ext uri="{0D108BD9-81ED-4DB2-BD59-A6C34878D82A}">
                    <a16:rowId xmlns:a16="http://schemas.microsoft.com/office/drawing/2014/main" val="3448709288"/>
                  </a:ext>
                </a:extLst>
              </a:tr>
              <a:tr h="247842">
                <a:tc>
                  <a:txBody>
                    <a:bodyPr/>
                    <a:lstStyle/>
                    <a:p>
                      <a:pPr marL="357188" indent="-357188"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イ．技術的基準（</a:t>
                      </a:r>
                      <a:r>
                        <a:rPr lang="ja-JP" altLang="en-US" sz="900" b="0" i="0" u="none" strike="noStrike">
                          <a:solidFill>
                            <a:schemeClr val="tx1"/>
                          </a:solidFill>
                          <a:effectLst/>
                          <a:latin typeface="Meiryo UI" panose="020B0604030504040204" pitchFamily="50" charset="-128"/>
                          <a:ea typeface="Meiryo UI" panose="020B0604030504040204" pitchFamily="50" charset="-128"/>
                        </a:rPr>
                        <a:t>「次期機体主要構造体開発・高レート生産技術実証」では</a:t>
                      </a:r>
                      <a:br>
                        <a:rPr lang="en-US" altLang="ja-JP" sz="900" b="0" i="0" u="none" strike="noStrike">
                          <a:solidFill>
                            <a:schemeClr val="tx1"/>
                          </a:solidFill>
                          <a:effectLst/>
                          <a:latin typeface="Meiryo UI" panose="020B0604030504040204" pitchFamily="50" charset="-128"/>
                          <a:ea typeface="Meiryo UI" panose="020B0604030504040204" pitchFamily="50" charset="-128"/>
                        </a:rPr>
                      </a:br>
                      <a:r>
                        <a:rPr lang="ja-JP" altLang="en-US" sz="900" b="0" i="0" u="none" strike="noStrike">
                          <a:solidFill>
                            <a:schemeClr val="tx1"/>
                          </a:solidFill>
                          <a:effectLst/>
                          <a:latin typeface="Meiryo UI" panose="020B0604030504040204" pitchFamily="50" charset="-128"/>
                          <a:ea typeface="Meiryo UI" panose="020B0604030504040204" pitchFamily="50" charset="-128"/>
                        </a:rPr>
                        <a:t>必須項目、「次期エンジンアーキテクチャ技術実証」では加点項目）</a:t>
                      </a:r>
                      <a:endParaRPr lang="ja-JP" sz="900" b="0" i="0" u="none" strike="noStrike">
                        <a:solidFill>
                          <a:schemeClr val="tx1"/>
                        </a:solidFill>
                        <a:effectLst/>
                        <a:latin typeface="Meiryo UI" panose="020B0604030504040204" pitchFamily="50" charset="-128"/>
                        <a:ea typeface="Meiryo UI" panose="020B0604030504040204" pitchFamily="50" charset="-128"/>
                      </a:endParaRPr>
                    </a:p>
                  </a:txBody>
                  <a:tcPr marL="36000" marR="36000" marT="14400" marB="10800"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2</a:t>
                      </a:r>
                      <a:r>
                        <a:rPr kumimoji="1" lang="ja-JP" altLang="en-US" sz="900">
                          <a:solidFill>
                            <a:schemeClr val="tx1"/>
                          </a:solidFill>
                          <a:latin typeface="Meiryo UI" panose="020B0604030504040204" pitchFamily="50" charset="-128"/>
                          <a:ea typeface="Meiryo UI" panose="020B0604030504040204" pitchFamily="50" charset="-128"/>
                        </a:rPr>
                        <a:t>）技術的基準</a:t>
                      </a:r>
                    </a:p>
                  </a:txBody>
                  <a:tcPr marL="36000" marR="36000" marT="14400" marB="10800" anchor="ctr"/>
                </a:tc>
                <a:extLst>
                  <a:ext uri="{0D108BD9-81ED-4DB2-BD59-A6C34878D82A}">
                    <a16:rowId xmlns:a16="http://schemas.microsoft.com/office/drawing/2014/main" val="1952685892"/>
                  </a:ext>
                </a:extLst>
              </a:tr>
              <a:tr h="169386">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ウ．その他定性的基準（加点項目）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３</a:t>
                      </a:r>
                      <a:r>
                        <a:rPr kumimoji="1" lang="en-US" altLang="ja-JP" sz="900">
                          <a:solidFill>
                            <a:schemeClr val="tx1"/>
                          </a:solidFill>
                          <a:latin typeface="Meiryo UI" panose="020B0604030504040204" pitchFamily="50" charset="-128"/>
                          <a:ea typeface="Meiryo UI" panose="020B0604030504040204" pitchFamily="50" charset="-128"/>
                        </a:rPr>
                        <a:t>.</a:t>
                      </a:r>
                      <a:r>
                        <a:rPr kumimoji="1" lang="ja-JP" altLang="en-US" sz="900">
                          <a:solidFill>
                            <a:schemeClr val="tx1"/>
                          </a:solidFill>
                          <a:latin typeface="Meiryo UI" panose="020B0604030504040204" pitchFamily="50" charset="-128"/>
                          <a:ea typeface="Meiryo UI" panose="020B0604030504040204" pitchFamily="50" charset="-128"/>
                        </a:rPr>
                        <a:t>（</a:t>
                      </a:r>
                      <a:r>
                        <a:rPr kumimoji="1" lang="en-US" altLang="ja-JP" sz="900">
                          <a:solidFill>
                            <a:schemeClr val="tx1"/>
                          </a:solidFill>
                          <a:latin typeface="Meiryo UI" panose="020B0604030504040204" pitchFamily="50" charset="-128"/>
                          <a:ea typeface="Meiryo UI" panose="020B0604030504040204" pitchFamily="50" charset="-128"/>
                        </a:rPr>
                        <a:t>3</a:t>
                      </a:r>
                      <a:r>
                        <a:rPr kumimoji="1" lang="ja-JP" altLang="en-US" sz="900">
                          <a:solidFill>
                            <a:schemeClr val="tx1"/>
                          </a:solidFill>
                          <a:latin typeface="Meiryo UI" panose="020B0604030504040204" pitchFamily="50" charset="-128"/>
                          <a:ea typeface="Meiryo UI" panose="020B0604030504040204" pitchFamily="50" charset="-128"/>
                        </a:rPr>
                        <a:t>）その他定性的基準</a:t>
                      </a:r>
                    </a:p>
                  </a:txBody>
                  <a:tcPr marL="36000" marR="36000" marT="14400" marB="10800" anchor="ctr"/>
                </a:tc>
                <a:extLst>
                  <a:ext uri="{0D108BD9-81ED-4DB2-BD59-A6C34878D82A}">
                    <a16:rowId xmlns:a16="http://schemas.microsoft.com/office/drawing/2014/main" val="892822030"/>
                  </a:ext>
                </a:extLst>
              </a:tr>
              <a:tr h="169386">
                <a:tc>
                  <a:txBody>
                    <a:bodyPr/>
                    <a:lstStyle/>
                    <a:p>
                      <a:pPr algn="l" fontAlgn="ctr"/>
                      <a:r>
                        <a:rPr lang="ja-JP" sz="900" b="1" i="0" u="none" strike="noStrike">
                          <a:solidFill>
                            <a:schemeClr val="tx1"/>
                          </a:solidFill>
                          <a:effectLst/>
                          <a:latin typeface="Meiryo UI" panose="020B0604030504040204" pitchFamily="50" charset="-128"/>
                          <a:ea typeface="Meiryo UI" panose="020B0604030504040204" pitchFamily="50" charset="-128"/>
                        </a:rPr>
                        <a:t>⑤人材確保に向けた取組に関する審査</a:t>
                      </a:r>
                    </a:p>
                  </a:txBody>
                  <a:tcPr marL="36000" marR="36000" marT="14400" marB="10800" anchor="ctr"/>
                </a:tc>
                <a:tc>
                  <a:txBody>
                    <a:bodyPr/>
                    <a:lstStyle/>
                    <a:p>
                      <a:pPr marL="0" indent="0">
                        <a:buFont typeface="Arial" panose="020B0604020202020204" pitchFamily="34" charset="0"/>
                        <a:buNone/>
                      </a:pPr>
                      <a:endParaRPr kumimoji="1" lang="ja-JP" altLang="en-US" sz="900">
                        <a:solidFill>
                          <a:schemeClr val="tx1"/>
                        </a:solidFill>
                        <a:latin typeface="Meiryo UI" panose="020B0604030504040204" pitchFamily="50" charset="-128"/>
                        <a:ea typeface="Meiryo UI" panose="020B0604030504040204" pitchFamily="50" charset="-128"/>
                      </a:endParaRPr>
                    </a:p>
                  </a:txBody>
                  <a:tcPr marL="36000" marR="36000" marT="14400" marB="10800" anchor="ctr"/>
                </a:tc>
                <a:extLst>
                  <a:ext uri="{0D108BD9-81ED-4DB2-BD59-A6C34878D82A}">
                    <a16:rowId xmlns:a16="http://schemas.microsoft.com/office/drawing/2014/main" val="1567092596"/>
                  </a:ext>
                </a:extLst>
              </a:tr>
              <a:tr h="169386">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ア．</a:t>
                      </a:r>
                      <a:r>
                        <a:rPr lang="ja-JP" altLang="en-US" sz="900" b="0" i="0" u="none" strike="noStrike">
                          <a:solidFill>
                            <a:schemeClr val="tx1"/>
                          </a:solidFill>
                          <a:effectLst/>
                          <a:latin typeface="Meiryo UI" panose="020B0604030504040204" pitchFamily="50" charset="-128"/>
                          <a:ea typeface="Meiryo UI" panose="020B0604030504040204" pitchFamily="50" charset="-128"/>
                        </a:rPr>
                        <a:t>国内の人的投資拡大につながる</a:t>
                      </a:r>
                      <a:r>
                        <a:rPr lang="ja-JP" sz="900" b="0" i="0" u="none" strike="noStrike">
                          <a:solidFill>
                            <a:schemeClr val="tx1"/>
                          </a:solidFill>
                          <a:effectLst/>
                          <a:latin typeface="Meiryo UI" panose="020B0604030504040204" pitchFamily="50" charset="-128"/>
                          <a:ea typeface="Meiryo UI" panose="020B0604030504040204" pitchFamily="50" charset="-128"/>
                        </a:rPr>
                        <a:t>取組（必須項目）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なし（様式第３別添４）</a:t>
                      </a:r>
                    </a:p>
                  </a:txBody>
                  <a:tcPr marL="36000" marR="36000" marT="14400" marB="10800" anchor="ctr"/>
                </a:tc>
                <a:extLst>
                  <a:ext uri="{0D108BD9-81ED-4DB2-BD59-A6C34878D82A}">
                    <a16:rowId xmlns:a16="http://schemas.microsoft.com/office/drawing/2014/main" val="479337005"/>
                  </a:ext>
                </a:extLst>
              </a:tr>
              <a:tr h="169386">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イ．従業員の賃金引上げ計画の表明（加点項目）</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なし（様式第３別添４）</a:t>
                      </a:r>
                    </a:p>
                  </a:txBody>
                  <a:tcPr marL="36000" marR="36000" marT="14400" marB="10800" anchor="ctr"/>
                </a:tc>
                <a:extLst>
                  <a:ext uri="{0D108BD9-81ED-4DB2-BD59-A6C34878D82A}">
                    <a16:rowId xmlns:a16="http://schemas.microsoft.com/office/drawing/2014/main" val="3879165536"/>
                  </a:ext>
                </a:extLst>
              </a:tr>
              <a:tr h="169386">
                <a:tc>
                  <a:txBody>
                    <a:bodyPr/>
                    <a:lstStyle/>
                    <a:p>
                      <a:pPr algn="l" fontAlgn="ctr"/>
                      <a:r>
                        <a:rPr lang="ja-JP" altLang="en-US" sz="900" b="0" i="0" u="none" strike="noStrike">
                          <a:solidFill>
                            <a:schemeClr val="tx1"/>
                          </a:solidFill>
                          <a:effectLst/>
                          <a:latin typeface="Meiryo UI" panose="020B0604030504040204" pitchFamily="50" charset="-128"/>
                          <a:ea typeface="Meiryo UI" panose="020B0604030504040204" pitchFamily="50" charset="-128"/>
                        </a:rPr>
                        <a:t>　　</a:t>
                      </a:r>
                      <a:r>
                        <a:rPr lang="ja-JP" sz="900" b="0" i="0" u="none" strike="noStrike">
                          <a:solidFill>
                            <a:schemeClr val="tx1"/>
                          </a:solidFill>
                          <a:effectLst/>
                          <a:latin typeface="Meiryo UI" panose="020B0604030504040204" pitchFamily="50" charset="-128"/>
                          <a:ea typeface="Meiryo UI" panose="020B0604030504040204" pitchFamily="50" charset="-128"/>
                        </a:rPr>
                        <a:t>ウ．ワーク・ライフ・バランス等の推進（加点項目）  </a:t>
                      </a:r>
                    </a:p>
                  </a:txBody>
                  <a:tcPr marL="36000" marR="36000" marT="14400" marB="10800" anchor="ctr"/>
                </a:tc>
                <a:tc>
                  <a:txBody>
                    <a:bodyPr/>
                    <a:lstStyle/>
                    <a:p>
                      <a:pPr marL="171450" indent="-171450">
                        <a:buFont typeface="Arial" panose="020B0604020202020204" pitchFamily="34" charset="0"/>
                        <a:buChar char="•"/>
                      </a:pPr>
                      <a:r>
                        <a:rPr kumimoji="1" lang="ja-JP" altLang="en-US" sz="900">
                          <a:solidFill>
                            <a:schemeClr val="tx1"/>
                          </a:solidFill>
                          <a:latin typeface="Meiryo UI" panose="020B0604030504040204" pitchFamily="50" charset="-128"/>
                          <a:ea typeface="Meiryo UI" panose="020B0604030504040204" pitchFamily="50" charset="-128"/>
                        </a:rPr>
                        <a:t>なし（様式第３別添５）</a:t>
                      </a:r>
                    </a:p>
                  </a:txBody>
                  <a:tcPr marL="36000" marR="36000" marT="14400" marB="10800" anchor="ctr"/>
                </a:tc>
                <a:extLst>
                  <a:ext uri="{0D108BD9-81ED-4DB2-BD59-A6C34878D82A}">
                    <a16:rowId xmlns:a16="http://schemas.microsoft.com/office/drawing/2014/main" val="2347635862"/>
                  </a:ext>
                </a:extLst>
              </a:tr>
            </a:tbl>
          </a:graphicData>
        </a:graphic>
      </p:graphicFrame>
    </p:spTree>
    <p:custDataLst>
      <p:tags r:id="rId1"/>
    </p:custDataLst>
    <p:extLst>
      <p:ext uri="{BB962C8B-B14F-4D97-AF65-F5344CB8AC3E}">
        <p14:creationId xmlns:p14="http://schemas.microsoft.com/office/powerpoint/2010/main" val="37767371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33A4D80-4032-0524-8770-06DC71EE1482}"/>
              </a:ext>
            </a:extLst>
          </p:cNvPr>
          <p:cNvGraphicFramePr>
            <a:graphicFrameLocks noChangeAspect="1"/>
          </p:cNvGraphicFramePr>
          <p:nvPr>
            <p:custDataLst>
              <p:tags r:id="rId1"/>
            </p:custDataLst>
            <p:extLst>
              <p:ext uri="{D42A27DB-BD31-4B8C-83A1-F6EECF244321}">
                <p14:modId xmlns:p14="http://schemas.microsoft.com/office/powerpoint/2010/main" val="20790864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59" imgH="360" progId="TCLayout.ActiveDocument.1">
                  <p:embed/>
                </p:oleObj>
              </mc:Choice>
              <mc:Fallback>
                <p:oleObj name="think-cellスライド" r:id="rId3" imgW="359" imgH="360" progId="TCLayout.ActiveDocument.1">
                  <p:embed/>
                  <p:pic>
                    <p:nvPicPr>
                      <p:cNvPr id="5" name="think-cell data - do not delete" hidden="1">
                        <a:extLst>
                          <a:ext uri="{FF2B5EF4-FFF2-40B4-BE49-F238E27FC236}">
                            <a16:creationId xmlns:a16="http://schemas.microsoft.com/office/drawing/2014/main" id="{333A4D80-4032-0524-8770-06DC71EE148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defRPr/>
            </a:pPr>
            <a:r>
              <a:rPr lang="en-US" altLang="ja-JP" sz="2000"/>
              <a:t>0. </a:t>
            </a:r>
            <a:r>
              <a:rPr lang="ja-JP" altLang="en-US" sz="2000"/>
              <a:t>共同申請者内における各主体の役割分担</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1</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）各主体の役割</a:t>
            </a:r>
            <a:endParaRPr kumimoji="1" lang="en-US" altLang="ja-JP"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26" name="吹き出し: 四角形 48">
            <a:extLst>
              <a:ext uri="{FF2B5EF4-FFF2-40B4-BE49-F238E27FC236}">
                <a16:creationId xmlns:a16="http://schemas.microsoft.com/office/drawing/2014/main" id="{F4485706-CECA-484A-AB3B-73D0D5490736}"/>
              </a:ext>
            </a:extLst>
          </p:cNvPr>
          <p:cNvSpPr/>
          <p:nvPr/>
        </p:nvSpPr>
        <p:spPr>
          <a:xfrm flipH="1">
            <a:off x="7921645" y="10433"/>
            <a:ext cx="3434499" cy="622562"/>
          </a:xfrm>
          <a:prstGeom prst="wedgeRectCallout">
            <a:avLst>
              <a:gd name="adj1" fmla="val 49946"/>
              <a:gd name="adj2" fmla="val -20"/>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FF0000"/>
                </a:solidFill>
                <a:latin typeface="Meiryo UI" panose="020B0604030504040204" pitchFamily="50" charset="-128"/>
                <a:ea typeface="Meiryo UI" panose="020B0604030504040204" pitchFamily="50" charset="-128"/>
              </a:rPr>
              <a:t>※</a:t>
            </a:r>
            <a:r>
              <a:rPr kumimoji="1" lang="ja-JP" altLang="en-US" sz="1600">
                <a:solidFill>
                  <a:srgbClr val="FF0000"/>
                </a:solidFill>
                <a:latin typeface="Meiryo UI" panose="020B0604030504040204" pitchFamily="50" charset="-128"/>
                <a:ea typeface="Meiryo UI" panose="020B0604030504040204" pitchFamily="50" charset="-128"/>
              </a:rPr>
              <a:t>本ページは幹事会社のみ提出</a:t>
            </a:r>
            <a:endParaRPr kumimoji="1" lang="en-US" altLang="ja-JP" sz="1600">
              <a:solidFill>
                <a:srgbClr val="FF0000"/>
              </a:solidFill>
              <a:latin typeface="Meiryo UI" panose="020B0604030504040204" pitchFamily="50" charset="-128"/>
              <a:ea typeface="Meiryo UI" panose="020B0604030504040204" pitchFamily="50" charset="-128"/>
            </a:endParaRPr>
          </a:p>
          <a:p>
            <a:pPr algn="ctr"/>
            <a:r>
              <a:rPr kumimoji="1" lang="ja-JP" altLang="en-US" sz="1200">
                <a:solidFill>
                  <a:srgbClr val="FF0000"/>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rgbClr val="FF0000"/>
              </a:solidFill>
              <a:latin typeface="Meiryo UI" panose="020B0604030504040204" pitchFamily="50" charset="-128"/>
              <a:ea typeface="Meiryo UI" panose="020B0604030504040204" pitchFamily="50" charset="-128"/>
            </a:endParaRPr>
          </a:p>
        </p:txBody>
      </p:sp>
      <p:sp>
        <p:nvSpPr>
          <p:cNvPr id="27" name="角丸四角形 26"/>
          <p:cNvSpPr/>
          <p:nvPr/>
        </p:nvSpPr>
        <p:spPr>
          <a:xfrm>
            <a:off x="346824"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A</a:t>
            </a:r>
            <a:r>
              <a:rPr kumimoji="1" lang="ja-JP" altLang="en-US" sz="1600" b="1">
                <a:solidFill>
                  <a:schemeClr val="tx1"/>
                </a:solidFill>
                <a:latin typeface="Meiryo UI" panose="020B0604030504040204" pitchFamily="50" charset="-128"/>
                <a:ea typeface="Meiryo UI" panose="020B0604030504040204" pitchFamily="50" charset="-128"/>
              </a:rPr>
              <a:t>社（幹事会社）</a:t>
            </a:r>
          </a:p>
        </p:txBody>
      </p:sp>
      <p:sp>
        <p:nvSpPr>
          <p:cNvPr id="29" name="角丸四角形 28"/>
          <p:cNvSpPr/>
          <p:nvPr/>
        </p:nvSpPr>
        <p:spPr>
          <a:xfrm>
            <a:off x="4262252"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B</a:t>
            </a:r>
            <a:r>
              <a:rPr kumimoji="1" lang="ja-JP" altLang="en-US" sz="1600" b="1">
                <a:solidFill>
                  <a:schemeClr val="tx1"/>
                </a:solidFill>
                <a:latin typeface="Meiryo UI" panose="020B0604030504040204" pitchFamily="50" charset="-128"/>
                <a:ea typeface="Meiryo UI" panose="020B0604030504040204" pitchFamily="50" charset="-128"/>
              </a:rPr>
              <a:t>社</a:t>
            </a:r>
          </a:p>
        </p:txBody>
      </p:sp>
      <p:sp>
        <p:nvSpPr>
          <p:cNvPr id="38" name="角丸四角形 37"/>
          <p:cNvSpPr/>
          <p:nvPr/>
        </p:nvSpPr>
        <p:spPr>
          <a:xfrm>
            <a:off x="8177681" y="1444761"/>
            <a:ext cx="3680025" cy="3600000"/>
          </a:xfrm>
          <a:prstGeom prst="roundRect">
            <a:avLst/>
          </a:prstGeom>
          <a:noFill/>
          <a:ln w="2857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kumimoji="1" lang="en-US" altLang="ja-JP" sz="1600" b="1">
                <a:solidFill>
                  <a:schemeClr val="tx1"/>
                </a:solidFill>
                <a:latin typeface="Meiryo UI" panose="020B0604030504040204" pitchFamily="50" charset="-128"/>
                <a:ea typeface="Meiryo UI" panose="020B0604030504040204" pitchFamily="50" charset="-128"/>
              </a:rPr>
              <a:t>C</a:t>
            </a:r>
            <a:r>
              <a:rPr kumimoji="1" lang="ja-JP" altLang="en-US" sz="1600" b="1">
                <a:solidFill>
                  <a:schemeClr val="tx1"/>
                </a:solidFill>
                <a:latin typeface="Meiryo UI" panose="020B0604030504040204" pitchFamily="50" charset="-128"/>
                <a:ea typeface="Meiryo UI" panose="020B0604030504040204" pitchFamily="50" charset="-128"/>
              </a:rPr>
              <a:t>社</a:t>
            </a:r>
          </a:p>
        </p:txBody>
      </p:sp>
      <p:sp>
        <p:nvSpPr>
          <p:cNvPr id="3" name="テキスト ボックス 2"/>
          <p:cNvSpPr txBox="1"/>
          <p:nvPr/>
        </p:nvSpPr>
        <p:spPr>
          <a:xfrm>
            <a:off x="793290" y="2082908"/>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A</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45" name="テキスト ボックス 44"/>
          <p:cNvSpPr txBox="1"/>
          <p:nvPr/>
        </p:nvSpPr>
        <p:spPr>
          <a:xfrm>
            <a:off x="598396" y="2482308"/>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53" name="テキスト ボックス 52"/>
          <p:cNvSpPr txBox="1"/>
          <p:nvPr/>
        </p:nvSpPr>
        <p:spPr>
          <a:xfrm>
            <a:off x="4727246" y="2036088"/>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B</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54" name="テキスト ボックス 53"/>
          <p:cNvSpPr txBox="1"/>
          <p:nvPr/>
        </p:nvSpPr>
        <p:spPr>
          <a:xfrm>
            <a:off x="8624147" y="2036087"/>
            <a:ext cx="2787091" cy="3859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200" b="1">
                <a:solidFill>
                  <a:srgbClr val="575757"/>
                </a:solidFill>
                <a:latin typeface="Meiryo UI" panose="020B0604030504040204" pitchFamily="50" charset="-128"/>
                <a:ea typeface="Meiryo UI" panose="020B0604030504040204" pitchFamily="50" charset="-128"/>
              </a:rPr>
              <a:t>C</a:t>
            </a:r>
            <a:r>
              <a:rPr kumimoji="1" lang="ja-JP" altLang="en-US" sz="1200" b="1">
                <a:solidFill>
                  <a:srgbClr val="575757"/>
                </a:solidFill>
                <a:latin typeface="Meiryo UI" panose="020B0604030504040204" pitchFamily="50" charset="-128"/>
                <a:ea typeface="Meiryo UI" panose="020B0604030504040204" pitchFamily="50" charset="-128"/>
              </a:rPr>
              <a:t>社が実施する</a:t>
            </a:r>
            <a:r>
              <a:rPr kumimoji="1" lang="zh-TW" altLang="en-US" sz="1200" b="1">
                <a:solidFill>
                  <a:srgbClr val="575757"/>
                </a:solidFill>
                <a:latin typeface="Meiryo UI" panose="020B0604030504040204" pitchFamily="50" charset="-128"/>
                <a:ea typeface="Meiryo UI" panose="020B0604030504040204" pitchFamily="50" charset="-128"/>
              </a:rPr>
              <a:t>本事業</a:t>
            </a:r>
            <a:r>
              <a:rPr kumimoji="1" lang="ja-JP" altLang="en-US" sz="1200" b="1">
                <a:solidFill>
                  <a:srgbClr val="575757"/>
                </a:solidFill>
                <a:latin typeface="Meiryo UI" panose="020B0604030504040204" pitchFamily="50" charset="-128"/>
                <a:ea typeface="Meiryo UI" panose="020B0604030504040204" pitchFamily="50" charset="-128"/>
              </a:rPr>
              <a:t>の内容</a:t>
            </a:r>
            <a:endParaRPr kumimoji="1" lang="en-US" altLang="ja-JP" sz="1200" b="1">
              <a:solidFill>
                <a:srgbClr val="575757"/>
              </a:solidFill>
              <a:latin typeface="Meiryo UI" panose="020B0604030504040204" pitchFamily="50" charset="-128"/>
              <a:ea typeface="Meiryo UI" panose="020B0604030504040204" pitchFamily="50" charset="-128"/>
            </a:endParaRPr>
          </a:p>
        </p:txBody>
      </p:sp>
      <p:sp>
        <p:nvSpPr>
          <p:cNvPr id="57" name="テキスト ボックス 56"/>
          <p:cNvSpPr txBox="1"/>
          <p:nvPr/>
        </p:nvSpPr>
        <p:spPr>
          <a:xfrm>
            <a:off x="4494347" y="2470096"/>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58" name="テキスト ボックス 57"/>
          <p:cNvSpPr txBox="1"/>
          <p:nvPr/>
        </p:nvSpPr>
        <p:spPr>
          <a:xfrm>
            <a:off x="8422977" y="2441604"/>
            <a:ext cx="3189427" cy="1294791"/>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a:solidFill>
                  <a:srgbClr val="575757"/>
                </a:solidFill>
                <a:latin typeface="Meiryo UI" panose="020B0604030504040204" pitchFamily="50" charset="-128"/>
                <a:ea typeface="Meiryo UI" panose="020B0604030504040204" pitchFamily="50" charset="-128"/>
              </a:rPr>
              <a:t>○○</a:t>
            </a:r>
            <a:endParaRPr kumimoji="1" lang="en-US" altLang="ja-JP" sz="1400">
              <a:solidFill>
                <a:srgbClr val="575757"/>
              </a:solidFill>
              <a:latin typeface="Meiryo UI" panose="020B0604030504040204" pitchFamily="50" charset="-128"/>
              <a:ea typeface="Meiryo UI" panose="020B0604030504040204" pitchFamily="50" charset="-128"/>
            </a:endParaRPr>
          </a:p>
          <a:p>
            <a:r>
              <a:rPr kumimoji="1" lang="ja-JP" altLang="en-US" sz="1400">
                <a:solidFill>
                  <a:srgbClr val="575757"/>
                </a:solidFill>
                <a:latin typeface="Meiryo UI" panose="020B0604030504040204" pitchFamily="50" charset="-128"/>
                <a:ea typeface="Meiryo UI" panose="020B0604030504040204" pitchFamily="50" charset="-128"/>
              </a:rPr>
              <a:t>　等を担当</a:t>
            </a:r>
          </a:p>
        </p:txBody>
      </p:sp>
      <p:sp>
        <p:nvSpPr>
          <p:cNvPr id="28" name="二等辺三角形 27"/>
          <p:cNvSpPr/>
          <p:nvPr/>
        </p:nvSpPr>
        <p:spPr>
          <a:xfrm flipV="1">
            <a:off x="3547701" y="5253710"/>
            <a:ext cx="5255666" cy="299924"/>
          </a:xfrm>
          <a:prstGeom prst="triangle">
            <a:avLst/>
          </a:prstGeom>
          <a:solidFill>
            <a:schemeClr val="bg1">
              <a:lumMod val="85000"/>
            </a:schemeClr>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eaVert" wrap="square" lIns="91440" tIns="45720" rIns="91440" bIns="45720" numCol="1" spcCol="0" rtlCol="0" fromWordArt="0" anchor="ctr" anchorCtr="0" forceAA="0" compatLnSpc="1">
            <a:prstTxWarp prst="textNoShape">
              <a:avLst/>
            </a:prstTxWarp>
            <a:noAutofit/>
          </a:bodyPr>
          <a:lstStyle/>
          <a:p>
            <a:pPr algn="ctr"/>
            <a:endParaRPr kumimoji="1" lang="ja-JP" altLang="en-US" sz="1200">
              <a:solidFill>
                <a:srgbClr val="575757"/>
              </a:solidFill>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2471692" y="5602908"/>
            <a:ext cx="7176211" cy="43159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b="1">
                <a:solidFill>
                  <a:schemeClr val="bg1">
                    <a:lumMod val="50000"/>
                  </a:schemeClr>
                </a:solidFill>
                <a:latin typeface="Meiryo UI" panose="020B0604030504040204" pitchFamily="50" charset="-128"/>
                <a:ea typeface="Meiryo UI" panose="020B0604030504040204" pitchFamily="50" charset="-128"/>
              </a:rPr>
              <a:t>（提案事業の目的：○○）の実現</a:t>
            </a:r>
          </a:p>
        </p:txBody>
      </p:sp>
      <p:sp>
        <p:nvSpPr>
          <p:cNvPr id="8" name="正方形/長方形 7">
            <a:extLst>
              <a:ext uri="{FF2B5EF4-FFF2-40B4-BE49-F238E27FC236}">
                <a16:creationId xmlns:a16="http://schemas.microsoft.com/office/drawing/2014/main" id="{A9F3DCFF-459B-42E0-BB7B-C129D0EA825F}"/>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該当者</a:t>
            </a:r>
          </a:p>
        </p:txBody>
      </p:sp>
      <p:sp>
        <p:nvSpPr>
          <p:cNvPr id="52" name="TextBox 51">
            <a:extLst>
              <a:ext uri="{FF2B5EF4-FFF2-40B4-BE49-F238E27FC236}">
                <a16:creationId xmlns:a16="http://schemas.microsoft.com/office/drawing/2014/main" id="{09980D6C-981C-49CF-AC8B-20780AD8812A}"/>
              </a:ext>
            </a:extLst>
          </p:cNvPr>
          <p:cNvSpPr txBox="1"/>
          <p:nvPr/>
        </p:nvSpPr>
        <p:spPr>
          <a:xfrm>
            <a:off x="854744" y="3675543"/>
            <a:ext cx="10476000" cy="86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marL="85725" indent="3175">
              <a:defRPr sz="1600">
                <a:solidFill>
                  <a:srgbClr val="2E3558"/>
                </a:solidFill>
                <a:latin typeface="+mn-ea"/>
              </a:defRPr>
            </a:lvl1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r>
              <a:rPr lang="ja-JP" altLang="en-US"/>
              <a:t>共同実施として参加する企業等各提案者の本事業における役割分担を簡潔に記載ください</a:t>
            </a:r>
            <a:endParaRPr lang="en-US" altLang="ja-JP"/>
          </a:p>
          <a:p>
            <a:r>
              <a:rPr lang="ja-JP" altLang="en-US"/>
              <a:t>（各提案者が提出する「</a:t>
            </a:r>
            <a:r>
              <a:rPr lang="en-US" altLang="ja-JP"/>
              <a:t>4. </a:t>
            </a:r>
            <a:r>
              <a:rPr lang="ja-JP" altLang="en-US"/>
              <a:t>経営層のコミット」（特に（</a:t>
            </a:r>
            <a:r>
              <a:rPr lang="en-US" altLang="ja-JP"/>
              <a:t>1</a:t>
            </a:r>
            <a:r>
              <a:rPr lang="ja-JP" altLang="en-US"/>
              <a:t>）組織内の事業推進体制）」の内容と整合性を図ること、フォーマットはあくまで一例）</a:t>
            </a:r>
            <a:endParaRPr lang="en-US"/>
          </a:p>
        </p:txBody>
      </p:sp>
      <p:sp>
        <p:nvSpPr>
          <p:cNvPr id="6" name="Title 1">
            <a:extLst>
              <a:ext uri="{FF2B5EF4-FFF2-40B4-BE49-F238E27FC236}">
                <a16:creationId xmlns:a16="http://schemas.microsoft.com/office/drawing/2014/main" id="{A11861B8-A4E9-6F4D-12E7-DDA1E83B265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ja-JP" altLang="en-US">
                <a:solidFill>
                  <a:schemeClr val="tx1"/>
                </a:solidFill>
              </a:rPr>
              <a:t>本事業では、</a:t>
            </a:r>
            <a:r>
              <a:rPr lang="en-US" altLang="ja-JP">
                <a:solidFill>
                  <a:schemeClr val="tx1"/>
                </a:solidFill>
              </a:rPr>
              <a:t>xx</a:t>
            </a:r>
            <a:r>
              <a:rPr lang="ja-JP" altLang="en-US">
                <a:solidFill>
                  <a:schemeClr val="tx1"/>
                </a:solidFill>
              </a:rPr>
              <a:t>が幹事企業となり、</a:t>
            </a:r>
            <a:r>
              <a:rPr lang="en-US" altLang="ja-JP">
                <a:solidFill>
                  <a:schemeClr val="tx1"/>
                </a:solidFill>
              </a:rPr>
              <a:t>xx</a:t>
            </a:r>
            <a:r>
              <a:rPr lang="ja-JP" altLang="en-US">
                <a:solidFill>
                  <a:schemeClr val="tx1"/>
                </a:solidFill>
              </a:rPr>
              <a:t>等と連携しながら、</a:t>
            </a:r>
            <a:r>
              <a:rPr lang="en-US" altLang="ja-JP">
                <a:solidFill>
                  <a:schemeClr val="tx1"/>
                </a:solidFill>
              </a:rPr>
              <a:t>xx</a:t>
            </a:r>
            <a:r>
              <a:rPr lang="ja-JP" altLang="en-US">
                <a:solidFill>
                  <a:schemeClr val="tx1"/>
                </a:solidFill>
              </a:rPr>
              <a:t>の実現に向けた体制を構築する</a:t>
            </a:r>
            <a:endParaRPr kumimoji="1" lang="en-US">
              <a:solidFill>
                <a:schemeClr val="tx1"/>
              </a:solidFill>
            </a:endParaRPr>
          </a:p>
        </p:txBody>
      </p:sp>
      <p:cxnSp>
        <p:nvCxnSpPr>
          <p:cNvPr id="7" name="直線コネクタ 6">
            <a:extLst>
              <a:ext uri="{FF2B5EF4-FFF2-40B4-BE49-F238E27FC236}">
                <a16:creationId xmlns:a16="http://schemas.microsoft.com/office/drawing/2014/main" id="{0A4A1541-0C1E-59C5-0B72-16356B253F42}"/>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48081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 name="think-cell data - do not delete" hidden="1">
            <a:extLst>
              <a:ext uri="{FF2B5EF4-FFF2-40B4-BE49-F238E27FC236}">
                <a16:creationId xmlns:a16="http://schemas.microsoft.com/office/drawing/2014/main" id="{E76DF1BA-ED21-044A-C8A3-6052A3626FC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24" imgH="623" progId="TCLayout.ActiveDocument.1">
                  <p:embed/>
                </p:oleObj>
              </mc:Choice>
              <mc:Fallback>
                <p:oleObj name="think-cellスライド" r:id="rId4" imgW="624" imgH="623" progId="TCLayout.ActiveDocument.1">
                  <p:embed/>
                  <p:pic>
                    <p:nvPicPr>
                      <p:cNvPr id="70" name="think-cell data - do not delete" hidden="1">
                        <a:extLst>
                          <a:ext uri="{FF2B5EF4-FFF2-40B4-BE49-F238E27FC236}">
                            <a16:creationId xmlns:a16="http://schemas.microsoft.com/office/drawing/2014/main" id="{E76DF1BA-ED21-044A-C8A3-6052A3626FC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a:defRPr/>
            </a:pPr>
            <a:r>
              <a:rPr lang="en-US" altLang="ja-JP" sz="2000"/>
              <a:t>0. </a:t>
            </a:r>
            <a:r>
              <a:rPr lang="ja-JP" altLang="en-US" sz="2000"/>
              <a:t>共同申請者内における各主体の役割分担</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en-US" altLang="ja-JP" sz="2000">
                <a:solidFill>
                  <a:srgbClr val="000000"/>
                </a:solidFill>
              </a:rPr>
              <a:t>2</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a:t>
            </a:r>
            <a:r>
              <a:rPr kumimoji="1" lang="ja-JP" altLang="en-US" sz="2000">
                <a:solidFill>
                  <a:srgbClr val="000000"/>
                </a:solidFill>
              </a:rPr>
              <a:t>各主体の</a:t>
            </a:r>
            <a:r>
              <a:rPr kumimoji="1" lang="ja-JP" alt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概要</a:t>
            </a:r>
            <a:endParaRPr kumimoji="1" lang="en-US" sz="2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endParaRPr>
          </a:p>
        </p:txBody>
      </p:sp>
      <p:sp>
        <p:nvSpPr>
          <p:cNvPr id="32" name="Title 1">
            <a:extLst>
              <a:ext uri="{FF2B5EF4-FFF2-40B4-BE49-F238E27FC236}">
                <a16:creationId xmlns:a16="http://schemas.microsoft.com/office/drawing/2014/main" id="{AAA02026-4923-43DD-B05A-D23A292ABD14}"/>
              </a:ext>
            </a:extLst>
          </p:cNvPr>
          <p:cNvSpPr txBox="1">
            <a:spLocks/>
          </p:cNvSpPr>
          <p:nvPr/>
        </p:nvSpPr>
        <p:spPr>
          <a:xfrm>
            <a:off x="382730" y="658342"/>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en-US" altLang="ja-JP">
                <a:solidFill>
                  <a:prstClr val="black"/>
                </a:solidFill>
              </a:rPr>
              <a:t>××</a:t>
            </a:r>
            <a:r>
              <a:rPr kumimoji="1" lang="ja-JP" altLang="en-US">
                <a:solidFill>
                  <a:prstClr val="black"/>
                </a:solidFill>
              </a:rPr>
              <a:t>株式会社</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は、</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や</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を主力事業として、</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や</a:t>
            </a:r>
            <a:r>
              <a:rPr kumimoji="1" lang="en-US" altLang="ja-JP"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xx</a:t>
            </a:r>
            <a:r>
              <a:rPr kumimoji="1" lang="ja-JP" altLang="en-US" sz="2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j-cs"/>
                <a:sym typeface="Trebuchet MS" panose="020B0603020202020204" pitchFamily="34" charset="0"/>
              </a:rPr>
              <a:t>で事業展開を図っている</a:t>
            </a:r>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3">
            <a:extLst>
              <a:ext uri="{FF2B5EF4-FFF2-40B4-BE49-F238E27FC236}">
                <a16:creationId xmlns:a16="http://schemas.microsoft.com/office/drawing/2014/main" id="{F936BDFF-400A-677E-B9E8-AFB014C87681}"/>
              </a:ext>
            </a:extLst>
          </p:cNvPr>
          <p:cNvSpPr/>
          <p:nvPr/>
        </p:nvSpPr>
        <p:spPr>
          <a:xfrm>
            <a:off x="6168000" y="1291149"/>
            <a:ext cx="5328000" cy="4022675"/>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セグメント別・地域別の売上構成</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182563" marR="0" lvl="0" indent="-182563"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p:txBody>
      </p:sp>
      <p:sp>
        <p:nvSpPr>
          <p:cNvPr id="8" name="正方形/長方形 7">
            <a:extLst>
              <a:ext uri="{FF2B5EF4-FFF2-40B4-BE49-F238E27FC236}">
                <a16:creationId xmlns:a16="http://schemas.microsoft.com/office/drawing/2014/main" id="{EB824A9C-E9A0-E2AE-689E-E0CECFB6D3A8}"/>
              </a:ext>
            </a:extLst>
          </p:cNvPr>
          <p:cNvSpPr/>
          <p:nvPr/>
        </p:nvSpPr>
        <p:spPr>
          <a:xfrm>
            <a:off x="696000" y="1291149"/>
            <a:ext cx="5328000" cy="1941948"/>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会社概要</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正方形/長方形 1">
            <a:extLst>
              <a:ext uri="{FF2B5EF4-FFF2-40B4-BE49-F238E27FC236}">
                <a16:creationId xmlns:a16="http://schemas.microsoft.com/office/drawing/2014/main" id="{5029AF35-B8E1-77DD-EA95-EBF94B96748D}"/>
              </a:ext>
            </a:extLst>
          </p:cNvPr>
          <p:cNvSpPr/>
          <p:nvPr/>
        </p:nvSpPr>
        <p:spPr>
          <a:xfrm>
            <a:off x="696000" y="3371878"/>
            <a:ext cx="5328000" cy="1941948"/>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財務・業績状況</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TextBox 51">
            <a:extLst>
              <a:ext uri="{FF2B5EF4-FFF2-40B4-BE49-F238E27FC236}">
                <a16:creationId xmlns:a16="http://schemas.microsoft.com/office/drawing/2014/main" id="{3B6A1259-8AD4-543C-DB05-D2ED28FA8565}"/>
              </a:ext>
            </a:extLst>
          </p:cNvPr>
          <p:cNvSpPr txBox="1"/>
          <p:nvPr/>
        </p:nvSpPr>
        <p:spPr>
          <a:xfrm>
            <a:off x="1344000" y="2119285"/>
            <a:ext cx="4032000" cy="75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社名、代表者役職・氏名、本社所在地、設立年月日、資本金、事業内容などの会社概要について、表などを用いて記載ください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0" name="TextBox 51">
            <a:extLst>
              <a:ext uri="{FF2B5EF4-FFF2-40B4-BE49-F238E27FC236}">
                <a16:creationId xmlns:a16="http://schemas.microsoft.com/office/drawing/2014/main" id="{06EAFB92-3CF7-983D-6B13-430740AA3FC3}"/>
              </a:ext>
            </a:extLst>
          </p:cNvPr>
          <p:cNvSpPr txBox="1"/>
          <p:nvPr/>
        </p:nvSpPr>
        <p:spPr>
          <a:xfrm>
            <a:off x="1470000" y="3903826"/>
            <a:ext cx="3924000" cy="936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直近</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3</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年度分の財務・業績状況（株価、売上高、</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 EBITDA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、営業利益、経常利益、当期純利益、課税所得金額、純資産等）の推移について図表・グラフなどを用いて記載ください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3" name="TextBox 51">
            <a:extLst>
              <a:ext uri="{FF2B5EF4-FFF2-40B4-BE49-F238E27FC236}">
                <a16:creationId xmlns:a16="http://schemas.microsoft.com/office/drawing/2014/main" id="{E2F594CA-70CB-BD52-9869-9BCE3A2C18C7}"/>
              </a:ext>
            </a:extLst>
          </p:cNvPr>
          <p:cNvSpPr txBox="1"/>
          <p:nvPr/>
        </p:nvSpPr>
        <p:spPr>
          <a:xfrm>
            <a:off x="6996000" y="3109285"/>
            <a:ext cx="3672000" cy="1404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直近の事業年度におけるセグメント別（例：事業</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、事業</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B</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）・地域別（例：</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A</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国、</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B</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国）の売上構成（絶対額と割合の双方）について図表・グラフ等を用いて記載ください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地域別の整理では、地域ごとの拠点数</a:t>
            </a:r>
            <a:b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（グループ会社含む）も記載ください</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4" name="正方形/長方形 3">
            <a:extLst>
              <a:ext uri="{FF2B5EF4-FFF2-40B4-BE49-F238E27FC236}">
                <a16:creationId xmlns:a16="http://schemas.microsoft.com/office/drawing/2014/main" id="{FE24D29B-71DE-1173-03EA-076A8AC71CDC}"/>
              </a:ext>
            </a:extLst>
          </p:cNvPr>
          <p:cNvSpPr/>
          <p:nvPr/>
        </p:nvSpPr>
        <p:spPr>
          <a:xfrm>
            <a:off x="696000" y="5566851"/>
            <a:ext cx="10800000" cy="842912"/>
          </a:xfrm>
          <a:prstGeom prst="rect">
            <a:avLst/>
          </a:prstGeom>
          <a:solidFill>
            <a:schemeClr val="bg1">
              <a:lumMod val="95000"/>
            </a:schemeClr>
          </a:solidFill>
          <a:ln w="9525" cap="rnd" cmpd="sng" algn="ctr">
            <a:solidFill>
              <a:schemeClr val="tx1">
                <a:lumMod val="50000"/>
                <a:lumOff val="50000"/>
              </a:schemeClr>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本事業における役割</a:t>
            </a: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xxx</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4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吹き出し: 四角形 48">
            <a:extLst>
              <a:ext uri="{FF2B5EF4-FFF2-40B4-BE49-F238E27FC236}">
                <a16:creationId xmlns:a16="http://schemas.microsoft.com/office/drawing/2014/main" id="{67924921-6CD3-1A1C-5BF0-CF4EECA47E86}"/>
              </a:ext>
            </a:extLst>
          </p:cNvPr>
          <p:cNvSpPr/>
          <p:nvPr/>
        </p:nvSpPr>
        <p:spPr>
          <a:xfrm flipH="1">
            <a:off x="7921645" y="10433"/>
            <a:ext cx="3434499" cy="622562"/>
          </a:xfrm>
          <a:prstGeom prst="wedgeRectCallout">
            <a:avLst>
              <a:gd name="adj1" fmla="val 49946"/>
              <a:gd name="adj2" fmla="val -20"/>
            </a:avLst>
          </a:prstGeom>
          <a:no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rgbClr val="FF0000"/>
                </a:solidFill>
                <a:latin typeface="Meiryo UI" panose="020B0604030504040204" pitchFamily="50" charset="-128"/>
                <a:ea typeface="Meiryo UI" panose="020B0604030504040204" pitchFamily="50" charset="-128"/>
              </a:rPr>
              <a:t>※</a:t>
            </a:r>
            <a:r>
              <a:rPr kumimoji="1" lang="ja-JP" altLang="en-US" sz="1600">
                <a:solidFill>
                  <a:srgbClr val="FF0000"/>
                </a:solidFill>
                <a:latin typeface="Meiryo UI" panose="020B0604030504040204" pitchFamily="50" charset="-128"/>
                <a:ea typeface="Meiryo UI" panose="020B0604030504040204" pitchFamily="50" charset="-128"/>
              </a:rPr>
              <a:t>本ページは共同申請企業分提出</a:t>
            </a:r>
            <a:endParaRPr kumimoji="1" lang="en-US" altLang="ja-JP" sz="1600">
              <a:solidFill>
                <a:srgbClr val="FF0000"/>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EBCAB3EC-47C0-73DD-CFE0-69ACEB14CD1B}"/>
              </a:ext>
            </a:extLst>
          </p:cNvPr>
          <p:cNvSpPr/>
          <p:nvPr/>
        </p:nvSpPr>
        <p:spPr>
          <a:xfrm>
            <a:off x="11152486" y="85758"/>
            <a:ext cx="953793" cy="324000"/>
          </a:xfrm>
          <a:prstGeom prst="rect">
            <a:avLst/>
          </a:prstGeom>
          <a:ln w="28575">
            <a:solidFill>
              <a:schemeClr val="bg1">
                <a:lumMod val="65000"/>
              </a:schemeClr>
            </a:solidFill>
          </a:ln>
        </p:spPr>
        <p:txBody>
          <a:bodyPr vert="horz" wrap="square" lIns="0" tIns="0" rIns="0" bIns="0" rtlCol="0" anchor="ctr">
            <a:noAutofit/>
          </a:bodyPr>
          <a:lstStyle/>
          <a:p>
            <a:pPr algn="ctr">
              <a:lnSpc>
                <a:spcPct val="90000"/>
              </a:lnSpc>
              <a:spcBef>
                <a:spcPct val="0"/>
              </a:spcBef>
            </a:pPr>
            <a:r>
              <a:rPr lang="ja-JP" altLang="en-US" sz="1400">
                <a:latin typeface="Meiryo UI" panose="020B0604030504040204" pitchFamily="50" charset="-128"/>
                <a:ea typeface="Meiryo UI" panose="020B0604030504040204" pitchFamily="50" charset="-128"/>
                <a:cs typeface="+mj-cs"/>
              </a:rPr>
              <a:t>共同申請者</a:t>
            </a:r>
          </a:p>
        </p:txBody>
      </p:sp>
    </p:spTree>
    <p:extLst>
      <p:ext uri="{BB962C8B-B14F-4D97-AF65-F5344CB8AC3E}">
        <p14:creationId xmlns:p14="http://schemas.microsoft.com/office/powerpoint/2010/main" val="11348648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37C069A-96FF-4DC6-B902-B9C519ABB687}"/>
              </a:ext>
            </a:extLst>
          </p:cNvPr>
          <p:cNvSpPr/>
          <p:nvPr>
            <p:custDataLst>
              <p:tags r:id="rId2"/>
            </p:custDataLst>
          </p:nvPr>
        </p:nvSpPr>
        <p:spPr>
          <a:xfrm>
            <a:off x="1256462" y="1827160"/>
            <a:ext cx="9634846" cy="3203680"/>
          </a:xfrm>
          <a:prstGeom prst="rect">
            <a:avLst/>
          </a:prstGeom>
          <a:noFill/>
          <a:ln w="9525"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274320" tIns="274320" rIns="274320" bIns="137160" numCol="1" spcCol="0" rtlCol="0" fromWordArt="0" anchor="ctr" anchorCtr="0" forceAA="0" compatLnSpc="1">
            <a:prstTxWarp prst="textNoShape">
              <a:avLst/>
            </a:prstTxWarp>
            <a:noAutofit/>
          </a:bodyPr>
          <a:lstStyle/>
          <a:p>
            <a:pPr algn="ctr">
              <a:lnSpc>
                <a:spcPts val="6000"/>
              </a:lnSpc>
            </a:pPr>
            <a:r>
              <a:rPr kumimoji="1" lang="ja-JP" altLang="en-US" sz="5400">
                <a:solidFill>
                  <a:schemeClr val="tx1"/>
                </a:solidFill>
                <a:latin typeface="Trebuchet MS" panose="020B0603020202020204" pitchFamily="34" charset="0"/>
                <a:ea typeface="Meiryo UI" panose="020B0604030504040204" pitchFamily="50" charset="-128"/>
              </a:rPr>
              <a:t>１．事業戦略・事業計画</a:t>
            </a:r>
            <a:endParaRPr kumimoji="1" lang="en-US" sz="5400">
              <a:solidFill>
                <a:schemeClr val="tx1"/>
              </a:solidFill>
              <a:latin typeface="Trebuchet MS" panose="020B0603020202020204" pitchFamily="34" charset="0"/>
              <a:ea typeface="Meiryo UI" panose="020B0604030504040204" pitchFamily="50" charset="-128"/>
            </a:endParaRPr>
          </a:p>
        </p:txBody>
      </p:sp>
      <p:sp>
        <p:nvSpPr>
          <p:cNvPr id="3" name="吹き出し: 四角形 48">
            <a:extLst>
              <a:ext uri="{FF2B5EF4-FFF2-40B4-BE49-F238E27FC236}">
                <a16:creationId xmlns:a16="http://schemas.microsoft.com/office/drawing/2014/main" id="{F4485706-CECA-484A-AB3B-73D0D5490736}"/>
              </a:ext>
            </a:extLst>
          </p:cNvPr>
          <p:cNvSpPr/>
          <p:nvPr/>
        </p:nvSpPr>
        <p:spPr>
          <a:xfrm flipH="1">
            <a:off x="8653804" y="94269"/>
            <a:ext cx="3434499" cy="754144"/>
          </a:xfrm>
          <a:prstGeom prst="wedgeRectCallout">
            <a:avLst>
              <a:gd name="adj1" fmla="val 49946"/>
              <a:gd name="adj2" fmla="val -20"/>
            </a:avLst>
          </a:prstGeom>
          <a:solidFill>
            <a:schemeClr val="bg1"/>
          </a:solidFill>
          <a:ln w="9525" cap="rnd" cmpd="sng" algn="ctr">
            <a:solidFill>
              <a:schemeClr val="tx1"/>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sz="1600">
                <a:solidFill>
                  <a:schemeClr val="tx1"/>
                </a:solidFill>
                <a:latin typeface="Meiryo UI" panose="020B0604030504040204" pitchFamily="50" charset="-128"/>
                <a:ea typeface="Meiryo UI" panose="020B0604030504040204" pitchFamily="50" charset="-128"/>
              </a:rPr>
              <a:t>※</a:t>
            </a:r>
            <a:r>
              <a:rPr kumimoji="1" lang="ja-JP" altLang="en-US" sz="1600">
                <a:solidFill>
                  <a:schemeClr val="tx1"/>
                </a:solidFill>
                <a:latin typeface="Meiryo UI" panose="020B0604030504040204" pitchFamily="50" charset="-128"/>
                <a:ea typeface="Meiryo UI" panose="020B0604030504040204" pitchFamily="50" charset="-128"/>
              </a:rPr>
              <a:t>本ページは幹事会社のみ提出</a:t>
            </a:r>
            <a:endParaRPr kumimoji="1" lang="en-US" altLang="ja-JP" sz="1600">
              <a:solidFill>
                <a:schemeClr val="tx1"/>
              </a:solidFill>
              <a:latin typeface="Meiryo UI" panose="020B0604030504040204" pitchFamily="50" charset="-128"/>
              <a:ea typeface="Meiryo UI" panose="020B0604030504040204" pitchFamily="50" charset="-128"/>
            </a:endParaRPr>
          </a:p>
          <a:p>
            <a:pPr algn="ctr"/>
            <a:r>
              <a:rPr kumimoji="1" lang="ja-JP" altLang="en-US" sz="1200">
                <a:solidFill>
                  <a:schemeClr val="tx1"/>
                </a:solidFill>
                <a:latin typeface="Meiryo UI" panose="020B0604030504040204" pitchFamily="50" charset="-128"/>
                <a:ea typeface="Meiryo UI" panose="020B0604030504040204" pitchFamily="50" charset="-128"/>
              </a:rPr>
              <a:t>（共同申請として提案する場合のみ）</a:t>
            </a:r>
            <a:endParaRPr kumimoji="1" lang="en-US" altLang="ja-JP" sz="1200">
              <a:solidFill>
                <a:schemeClr val="tx1"/>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791EC0B3-2F6E-537C-4BC8-85F7F3BFB406}"/>
              </a:ext>
            </a:extLst>
          </p:cNvPr>
          <p:cNvSpPr txBox="1"/>
          <p:nvPr/>
        </p:nvSpPr>
        <p:spPr>
          <a:xfrm>
            <a:off x="5155473" y="4624925"/>
            <a:ext cx="1680755" cy="130628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algn="ctr"/>
            <a:r>
              <a:rPr kumimoji="1" lang="ja-JP" altLang="en-US" sz="3600">
                <a:solidFill>
                  <a:schemeClr val="tx1"/>
                </a:solidFill>
                <a:latin typeface="Meiryo UI" panose="020B0604030504040204" pitchFamily="50" charset="-128"/>
                <a:ea typeface="Meiryo UI" panose="020B0604030504040204" pitchFamily="50" charset="-128"/>
              </a:rPr>
              <a:t>提案事業名</a:t>
            </a:r>
            <a:br>
              <a:rPr kumimoji="1" lang="en-US" altLang="ja-JP" sz="3600">
                <a:solidFill>
                  <a:schemeClr val="tx1"/>
                </a:solidFill>
                <a:latin typeface="Meiryo UI" panose="020B0604030504040204" pitchFamily="50" charset="-128"/>
                <a:ea typeface="Meiryo UI" panose="020B0604030504040204" pitchFamily="50" charset="-128"/>
              </a:rPr>
            </a:br>
            <a:r>
              <a:rPr kumimoji="1" lang="ja-JP" altLang="en-US" sz="3600">
                <a:solidFill>
                  <a:schemeClr val="tx1"/>
                </a:solidFill>
                <a:latin typeface="Meiryo UI" panose="020B0604030504040204" pitchFamily="50" charset="-128"/>
                <a:ea typeface="Meiryo UI" panose="020B0604030504040204" pitchFamily="50" charset="-128"/>
              </a:rPr>
              <a:t>提案者名</a:t>
            </a:r>
          </a:p>
        </p:txBody>
      </p:sp>
    </p:spTree>
    <p:custDataLst>
      <p:tags r:id="rId1"/>
    </p:custDataLst>
    <p:extLst>
      <p:ext uri="{BB962C8B-B14F-4D97-AF65-F5344CB8AC3E}">
        <p14:creationId xmlns:p14="http://schemas.microsoft.com/office/powerpoint/2010/main" val="2964156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a:extLst>
              <a:ext uri="{FF2B5EF4-FFF2-40B4-BE49-F238E27FC236}">
                <a16:creationId xmlns:a16="http://schemas.microsoft.com/office/drawing/2014/main" id="{B062B984-FC2A-4B4A-B6D6-616658681072}"/>
              </a:ext>
            </a:extLst>
          </p:cNvPr>
          <p:cNvSpPr txBox="1">
            <a:spLocks/>
          </p:cNvSpPr>
          <p:nvPr/>
        </p:nvSpPr>
        <p:spPr>
          <a:xfrm>
            <a:off x="180000" y="180000"/>
            <a:ext cx="1080000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1</a:t>
            </a:r>
            <a:r>
              <a:rPr kumimoji="1" lang="ja-JP" altLang="en-US" sz="2000"/>
              <a:t>）事業の目的及び内容</a:t>
            </a:r>
            <a:endParaRPr kumimoji="1" lang="en-US" sz="2000"/>
          </a:p>
        </p:txBody>
      </p:sp>
      <p:cxnSp>
        <p:nvCxnSpPr>
          <p:cNvPr id="34" name="直線コネクタ 33">
            <a:extLst>
              <a:ext uri="{FF2B5EF4-FFF2-40B4-BE49-F238E27FC236}">
                <a16:creationId xmlns:a16="http://schemas.microsoft.com/office/drawing/2014/main" id="{DE68E70D-7FD0-45D5-845F-5EC143CE415F}"/>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91D9D615-FE34-DD51-AC00-26E03DA7C9C4}"/>
              </a:ext>
            </a:extLst>
          </p:cNvPr>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p>
        </p:txBody>
      </p:sp>
      <p:cxnSp>
        <p:nvCxnSpPr>
          <p:cNvPr id="2" name="直線コネクタ 1">
            <a:extLst>
              <a:ext uri="{FF2B5EF4-FFF2-40B4-BE49-F238E27FC236}">
                <a16:creationId xmlns:a16="http://schemas.microsoft.com/office/drawing/2014/main" id="{4F229366-DBF6-9C33-A9B7-829AD4195CB1}"/>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sp>
        <p:nvSpPr>
          <p:cNvPr id="17" name="Title 1">
            <a:extLst>
              <a:ext uri="{FF2B5EF4-FFF2-40B4-BE49-F238E27FC236}">
                <a16:creationId xmlns:a16="http://schemas.microsoft.com/office/drawing/2014/main" id="{99F50D5A-6EFD-400D-373A-1AF4BB4D1182}"/>
              </a:ext>
            </a:extLst>
          </p:cNvPr>
          <p:cNvSpPr txBox="1">
            <a:spLocks/>
          </p:cNvSpPr>
          <p:nvPr/>
        </p:nvSpPr>
        <p:spPr>
          <a:xfrm>
            <a:off x="360000" y="648000"/>
            <a:ext cx="11246652" cy="3323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ja-JP" altLang="en-US">
                <a:solidFill>
                  <a:schemeClr val="tx1"/>
                </a:solidFill>
              </a:rPr>
              <a:t>実証を通じて次期航空機開発</a:t>
            </a:r>
            <a:r>
              <a:rPr kumimoji="1" lang="en-US" altLang="ja-JP">
                <a:solidFill>
                  <a:schemeClr val="tx1"/>
                </a:solidFill>
              </a:rPr>
              <a:t>PJ</a:t>
            </a:r>
            <a:r>
              <a:rPr kumimoji="1" lang="ja-JP" altLang="en-US">
                <a:solidFill>
                  <a:schemeClr val="tx1"/>
                </a:solidFill>
              </a:rPr>
              <a:t>に上流工程から参画しインテグレーション能力獲得を図る</a:t>
            </a:r>
            <a:endParaRPr kumimoji="1" lang="en-US">
              <a:solidFill>
                <a:schemeClr val="tx1"/>
              </a:solidFill>
            </a:endParaRPr>
          </a:p>
        </p:txBody>
      </p:sp>
      <p:grpSp>
        <p:nvGrpSpPr>
          <p:cNvPr id="18" name="グループ化 17">
            <a:extLst>
              <a:ext uri="{FF2B5EF4-FFF2-40B4-BE49-F238E27FC236}">
                <a16:creationId xmlns:a16="http://schemas.microsoft.com/office/drawing/2014/main" id="{808BFAEC-DA76-EB22-9418-F4B183584C49}"/>
              </a:ext>
            </a:extLst>
          </p:cNvPr>
          <p:cNvGrpSpPr/>
          <p:nvPr/>
        </p:nvGrpSpPr>
        <p:grpSpPr>
          <a:xfrm>
            <a:off x="746778" y="1224775"/>
            <a:ext cx="5239039" cy="360000"/>
            <a:chOff x="543578" y="1377175"/>
            <a:chExt cx="5239039" cy="360000"/>
          </a:xfrm>
        </p:grpSpPr>
        <p:cxnSp>
          <p:nvCxnSpPr>
            <p:cNvPr id="19" name="Straight Connector 18">
              <a:extLst>
                <a:ext uri="{FF2B5EF4-FFF2-40B4-BE49-F238E27FC236}">
                  <a16:creationId xmlns:a16="http://schemas.microsoft.com/office/drawing/2014/main" id="{0EC84990-B5BF-9C0C-46CC-E7209AD4B1D6}"/>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0" name="TextBox 23">
              <a:extLst>
                <a:ext uri="{FF2B5EF4-FFF2-40B4-BE49-F238E27FC236}">
                  <a16:creationId xmlns:a16="http://schemas.microsoft.com/office/drawing/2014/main" id="{AF475A32-4A88-1E1F-8788-FD9CD9E792B0}"/>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事業目的・概要</a:t>
              </a:r>
            </a:p>
          </p:txBody>
        </p:sp>
      </p:grpSp>
      <p:grpSp>
        <p:nvGrpSpPr>
          <p:cNvPr id="21" name="グループ化 20">
            <a:extLst>
              <a:ext uri="{FF2B5EF4-FFF2-40B4-BE49-F238E27FC236}">
                <a16:creationId xmlns:a16="http://schemas.microsoft.com/office/drawing/2014/main" id="{FFC6EA21-846D-3BC2-E10D-09A8D56B881B}"/>
              </a:ext>
            </a:extLst>
          </p:cNvPr>
          <p:cNvGrpSpPr/>
          <p:nvPr/>
        </p:nvGrpSpPr>
        <p:grpSpPr>
          <a:xfrm>
            <a:off x="6222711" y="1224775"/>
            <a:ext cx="5239039" cy="360000"/>
            <a:chOff x="543578" y="1377175"/>
            <a:chExt cx="5239039" cy="360000"/>
          </a:xfrm>
        </p:grpSpPr>
        <p:cxnSp>
          <p:nvCxnSpPr>
            <p:cNvPr id="22" name="Straight Connector 18">
              <a:extLst>
                <a:ext uri="{FF2B5EF4-FFF2-40B4-BE49-F238E27FC236}">
                  <a16:creationId xmlns:a16="http://schemas.microsoft.com/office/drawing/2014/main" id="{815DD9B3-0B7C-A030-0A9E-B439ADE51858}"/>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3" name="TextBox 23">
              <a:extLst>
                <a:ext uri="{FF2B5EF4-FFF2-40B4-BE49-F238E27FC236}">
                  <a16:creationId xmlns:a16="http://schemas.microsoft.com/office/drawing/2014/main" id="{9D9DE43C-2E52-AF64-7591-DE704532BFFC}"/>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プロジェクトスキーム</a:t>
              </a:r>
            </a:p>
          </p:txBody>
        </p:sp>
      </p:grpSp>
      <p:grpSp>
        <p:nvGrpSpPr>
          <p:cNvPr id="45" name="グループ化 44">
            <a:extLst>
              <a:ext uri="{FF2B5EF4-FFF2-40B4-BE49-F238E27FC236}">
                <a16:creationId xmlns:a16="http://schemas.microsoft.com/office/drawing/2014/main" id="{52BFA233-E5D2-B393-C74C-47C67D60E644}"/>
              </a:ext>
            </a:extLst>
          </p:cNvPr>
          <p:cNvGrpSpPr/>
          <p:nvPr/>
        </p:nvGrpSpPr>
        <p:grpSpPr>
          <a:xfrm>
            <a:off x="6241748" y="4016784"/>
            <a:ext cx="5220001" cy="360000"/>
            <a:chOff x="543578" y="1377175"/>
            <a:chExt cx="5239039" cy="360000"/>
          </a:xfrm>
        </p:grpSpPr>
        <p:cxnSp>
          <p:nvCxnSpPr>
            <p:cNvPr id="50" name="Straight Connector 18">
              <a:extLst>
                <a:ext uri="{FF2B5EF4-FFF2-40B4-BE49-F238E27FC236}">
                  <a16:creationId xmlns:a16="http://schemas.microsoft.com/office/drawing/2014/main" id="{677CCA11-DA6E-A496-E639-3BB713E142A4}"/>
                </a:ext>
              </a:extLst>
            </p:cNvPr>
            <p:cNvCxnSpPr>
              <a:cxnSpLocks/>
            </p:cNvCxnSpPr>
            <p:nvPr/>
          </p:nvCxnSpPr>
          <p:spPr>
            <a:xfrm>
              <a:off x="562617" y="1735278"/>
              <a:ext cx="5220000" cy="0"/>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54" name="TextBox 23">
              <a:extLst>
                <a:ext uri="{FF2B5EF4-FFF2-40B4-BE49-F238E27FC236}">
                  <a16:creationId xmlns:a16="http://schemas.microsoft.com/office/drawing/2014/main" id="{8C2C1A35-D3BF-9706-B000-E4EF6A5BB57D}"/>
                </a:ext>
              </a:extLst>
            </p:cNvPr>
            <p:cNvSpPr txBox="1"/>
            <p:nvPr/>
          </p:nvSpPr>
          <p:spPr>
            <a:xfrm>
              <a:off x="543578" y="1377175"/>
              <a:ext cx="5219999" cy="360000"/>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defRPr kumimoji="1" sz="1400">
                  <a:solidFill>
                    <a:schemeClr val="tx2"/>
                  </a:solidFill>
                  <a:latin typeface="Meiryo UI" panose="020B0604030504040204" pitchFamily="50" charset="-128"/>
                  <a:ea typeface="Meiryo UI" panose="020B0604030504040204" pitchFamily="50" charset="-128"/>
                </a:defRPr>
              </a:lvl1pPr>
            </a:lstStyle>
            <a:p>
              <a:r>
                <a:rPr lang="ja-JP" altLang="en-US" b="1"/>
                <a:t>スケジュール</a:t>
              </a:r>
            </a:p>
          </p:txBody>
        </p:sp>
      </p:grpSp>
      <p:sp>
        <p:nvSpPr>
          <p:cNvPr id="55" name="TextBox 51">
            <a:extLst>
              <a:ext uri="{FF2B5EF4-FFF2-40B4-BE49-F238E27FC236}">
                <a16:creationId xmlns:a16="http://schemas.microsoft.com/office/drawing/2014/main" id="{7CE1AF38-C1D7-E039-6DF7-FD9CCD6D7234}"/>
              </a:ext>
            </a:extLst>
          </p:cNvPr>
          <p:cNvSpPr txBox="1"/>
          <p:nvPr/>
        </p:nvSpPr>
        <p:spPr>
          <a:xfrm>
            <a:off x="6571476" y="4559002"/>
            <a:ext cx="4680001" cy="1602086"/>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marL="85725" indent="3175">
              <a:defRPr sz="1600">
                <a:solidFill>
                  <a:srgbClr val="2E3558"/>
                </a:solidFill>
                <a:latin typeface="+mn-ea"/>
              </a:defRPr>
            </a:lvl1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algn="ctr"/>
            <a:r>
              <a:rPr lang="ja-JP" altLang="en-US"/>
              <a:t>ガントチャート等により、以下の内容を含めて</a:t>
            </a:r>
            <a:br>
              <a:rPr lang="en-US" altLang="ja-JP"/>
            </a:br>
            <a:r>
              <a:rPr lang="ja-JP" altLang="en-US"/>
              <a:t>記載ください</a:t>
            </a:r>
            <a:endParaRPr lang="en-US" altLang="ja-JP"/>
          </a:p>
          <a:p>
            <a:pPr marL="266700" indent="-180975">
              <a:buFont typeface="Arial" panose="020B0604020202020204" pitchFamily="34" charset="0"/>
              <a:buChar char="•"/>
            </a:pPr>
            <a:r>
              <a:rPr lang="ja-JP" altLang="en-US" sz="1400"/>
              <a:t>技術実証のスケジュール</a:t>
            </a:r>
            <a:endParaRPr lang="en-US" altLang="ja-JP" sz="1400"/>
          </a:p>
          <a:p>
            <a:pPr marL="266700" indent="-180975">
              <a:buFont typeface="Arial" panose="020B0604020202020204" pitchFamily="34" charset="0"/>
              <a:buChar char="•"/>
            </a:pPr>
            <a:r>
              <a:rPr lang="ja-JP" altLang="en-US" sz="1400"/>
              <a:t>上記「プロジェクトスキーム」に紐づく実証終了後の</a:t>
            </a:r>
            <a:br>
              <a:rPr lang="en-US" altLang="ja-JP" sz="1400"/>
            </a:br>
            <a:r>
              <a:rPr lang="ja-JP" altLang="en-US" sz="1400"/>
              <a:t>実装に向けたスケジュール</a:t>
            </a:r>
            <a:endParaRPr lang="en-US" altLang="ja-JP" sz="1400"/>
          </a:p>
          <a:p>
            <a:pPr marL="266700" indent="-180975">
              <a:buFont typeface="Arial" panose="020B0604020202020204" pitchFamily="34" charset="0"/>
              <a:buChar char="•"/>
            </a:pPr>
            <a:r>
              <a:rPr lang="ja-JP" altLang="en-US" sz="1400"/>
              <a:t>想定市場投入時期</a:t>
            </a:r>
            <a:endParaRPr lang="en-US" altLang="ja-JP" sz="1400"/>
          </a:p>
          <a:p>
            <a:pPr marL="266700" indent="-180975">
              <a:buFont typeface="Arial" panose="020B0604020202020204" pitchFamily="34" charset="0"/>
              <a:buChar char="•"/>
            </a:pPr>
            <a:r>
              <a:rPr lang="ja-JP" altLang="en-US" sz="1400"/>
              <a:t>毎年度のマイルストーン</a:t>
            </a:r>
            <a:endParaRPr lang="en-US" altLang="ja-JP" sz="1400"/>
          </a:p>
        </p:txBody>
      </p:sp>
      <p:sp>
        <p:nvSpPr>
          <p:cNvPr id="3" name="TextBox 51">
            <a:extLst>
              <a:ext uri="{FF2B5EF4-FFF2-40B4-BE49-F238E27FC236}">
                <a16:creationId xmlns:a16="http://schemas.microsoft.com/office/drawing/2014/main" id="{3700E9EE-0F8E-CFC4-4432-5391DB58EE79}"/>
              </a:ext>
            </a:extLst>
          </p:cNvPr>
          <p:cNvSpPr txBox="1"/>
          <p:nvPr/>
        </p:nvSpPr>
        <p:spPr>
          <a:xfrm>
            <a:off x="6571477" y="1786141"/>
            <a:ext cx="4680000" cy="2108871"/>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本事業の位置付けや</a:t>
            </a:r>
            <a:br>
              <a:rPr lang="en-US" altLang="ja-JP" sz="1600">
                <a:solidFill>
                  <a:srgbClr val="2E3558"/>
                </a:solidFill>
                <a:latin typeface="+mn-ea"/>
              </a:rPr>
            </a:br>
            <a:r>
              <a:rPr lang="ja-JP" altLang="en-US" sz="1600">
                <a:solidFill>
                  <a:srgbClr val="2E3558"/>
                </a:solidFill>
                <a:latin typeface="+mn-ea"/>
              </a:rPr>
              <a:t>事業終了後の実装に向けたスキームの概略等を</a:t>
            </a:r>
            <a:br>
              <a:rPr lang="en-US" altLang="ja-JP" sz="1600">
                <a:solidFill>
                  <a:srgbClr val="2E3558"/>
                </a:solidFill>
                <a:latin typeface="+mn-ea"/>
              </a:rPr>
            </a:br>
            <a:r>
              <a:rPr lang="ja-JP" altLang="en-US" sz="1600">
                <a:solidFill>
                  <a:srgbClr val="2E3558"/>
                </a:solidFill>
                <a:latin typeface="+mn-ea"/>
              </a:rPr>
              <a:t>記載ください</a:t>
            </a:r>
            <a:endParaRPr lang="en-US" altLang="ja-JP" sz="1600">
              <a:solidFill>
                <a:srgbClr val="2E3558"/>
              </a:solidFill>
              <a:latin typeface="+mn-ea"/>
            </a:endParaRPr>
          </a:p>
        </p:txBody>
      </p:sp>
      <p:sp>
        <p:nvSpPr>
          <p:cNvPr id="8" name="TextBox 51">
            <a:extLst>
              <a:ext uri="{FF2B5EF4-FFF2-40B4-BE49-F238E27FC236}">
                <a16:creationId xmlns:a16="http://schemas.microsoft.com/office/drawing/2014/main" id="{531788C9-5DD7-D332-EBB8-07A6ADDFD944}"/>
              </a:ext>
            </a:extLst>
          </p:cNvPr>
          <p:cNvSpPr txBox="1"/>
          <p:nvPr/>
        </p:nvSpPr>
        <p:spPr>
          <a:xfrm>
            <a:off x="896849" y="1786140"/>
            <a:ext cx="4938897" cy="4374947"/>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marR="0" lvl="0" algn="ctr" defTabSz="914400" rtl="0" eaLnBrk="1" fontAlgn="auto" latinLnBrk="0" hangingPunct="1">
              <a:lnSpc>
                <a:spcPct val="100000"/>
              </a:lnSpc>
              <a:spcBef>
                <a:spcPts val="0"/>
              </a:spcBef>
              <a:spcAft>
                <a:spcPts val="0"/>
              </a:spcAft>
              <a:buClrTx/>
              <a:buSzTx/>
              <a:tabLst/>
              <a:defRPr/>
            </a:pPr>
            <a:r>
              <a:rPr lang="ja-JP" altLang="en-US" sz="1600">
                <a:solidFill>
                  <a:srgbClr val="2E3558"/>
                </a:solidFill>
                <a:latin typeface="+mn-ea"/>
              </a:rPr>
              <a:t>本事業の目的や事業の概要等を、</a:t>
            </a:r>
            <a:br>
              <a:rPr lang="en-US" altLang="ja-JP" sz="1600">
                <a:solidFill>
                  <a:srgbClr val="2E3558"/>
                </a:solidFill>
                <a:latin typeface="+mn-ea"/>
              </a:rPr>
            </a:br>
            <a:r>
              <a:rPr lang="ja-JP" altLang="en-US" sz="1600">
                <a:solidFill>
                  <a:srgbClr val="2E3558"/>
                </a:solidFill>
                <a:latin typeface="+mn-ea"/>
              </a:rPr>
              <a:t>以下の内容を含めて記載ください</a:t>
            </a:r>
            <a:endParaRPr lang="en-US" altLang="ja-JP" sz="1600">
              <a:solidFill>
                <a:srgbClr val="2E3558"/>
              </a:solidFill>
              <a:latin typeface="+mn-ea"/>
            </a:endParaRPr>
          </a:p>
          <a:p>
            <a:pPr marL="266700" indent="-180975">
              <a:buFont typeface="Arial" panose="020B0604020202020204" pitchFamily="34" charset="0"/>
              <a:buChar char="•"/>
              <a:defRPr/>
            </a:pPr>
            <a:r>
              <a:rPr lang="ja-JP" altLang="en-US" sz="1400">
                <a:solidFill>
                  <a:srgbClr val="2E3558"/>
                </a:solidFill>
                <a:latin typeface="ＭＳ Ｐゴシック" panose="020B0600070205080204" pitchFamily="50" charset="-128"/>
                <a:ea typeface="ＭＳ Ｐゴシック" panose="020B0600070205080204" pitchFamily="50" charset="-128"/>
              </a:rPr>
              <a:t>次期単通路機開発における上流工程（設計等）、</a:t>
            </a:r>
            <a:br>
              <a:rPr lang="en-US" altLang="ja-JP" sz="1400">
                <a:solidFill>
                  <a:srgbClr val="2E3558"/>
                </a:solidFill>
                <a:latin typeface="ＭＳ Ｐゴシック" panose="020B0600070205080204" pitchFamily="50" charset="-128"/>
                <a:ea typeface="ＭＳ Ｐゴシック" panose="020B0600070205080204" pitchFamily="50" charset="-128"/>
              </a:rPr>
            </a:br>
            <a:r>
              <a:rPr lang="ja-JP" altLang="en-US" sz="1400">
                <a:solidFill>
                  <a:srgbClr val="2E3558"/>
                </a:solidFill>
                <a:latin typeface="ＭＳ Ｐゴシック" panose="020B0600070205080204" pitchFamily="50" charset="-128"/>
                <a:ea typeface="ＭＳ Ｐゴシック" panose="020B0600070205080204" pitchFamily="50" charset="-128"/>
              </a:rPr>
              <a:t>及び下流工程（認証・組立等）ヘの参画を目指した</a:t>
            </a:r>
            <a:br>
              <a:rPr lang="en-US" altLang="ja-JP" sz="1400">
                <a:solidFill>
                  <a:srgbClr val="2E3558"/>
                </a:solidFill>
                <a:latin typeface="ＭＳ Ｐゴシック" panose="020B0600070205080204" pitchFamily="50" charset="-128"/>
                <a:ea typeface="ＭＳ Ｐゴシック" panose="020B0600070205080204" pitchFamily="50" charset="-128"/>
              </a:rPr>
            </a:br>
            <a:r>
              <a:rPr lang="ja-JP" altLang="en-US" sz="1400">
                <a:solidFill>
                  <a:srgbClr val="2E3558"/>
                </a:solidFill>
                <a:latin typeface="ＭＳ Ｐゴシック" panose="020B0600070205080204" pitchFamily="50" charset="-128"/>
                <a:ea typeface="ＭＳ Ｐゴシック" panose="020B0600070205080204" pitchFamily="50" charset="-128"/>
              </a:rPr>
              <a:t>事業内容であるか</a:t>
            </a:r>
            <a:endParaRPr lang="en-US" altLang="ja-JP" sz="1400">
              <a:solidFill>
                <a:srgbClr val="2E3558"/>
              </a:solidFill>
              <a:latin typeface="ＭＳ Ｐゴシック" panose="020B0600070205080204" pitchFamily="50" charset="-128"/>
              <a:ea typeface="ＭＳ Ｐゴシック" panose="020B0600070205080204" pitchFamily="50" charset="-128"/>
            </a:endParaRPr>
          </a:p>
          <a:p>
            <a:pPr marL="266700"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これまでの</a:t>
            </a:r>
            <a:r>
              <a:rPr lang="ja-JP" altLang="en-US" sz="1400">
                <a:solidFill>
                  <a:srgbClr val="2E3558"/>
                </a:solidFill>
                <a:latin typeface="ＭＳ Ｐゴシック" panose="020B0600070205080204" pitchFamily="50" charset="-128"/>
                <a:ea typeface="ＭＳ Ｐゴシック" panose="020B0600070205080204" pitchFamily="50" charset="-128"/>
              </a:rPr>
              <a:t>機体開発への</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参画状況、ワークパッケージ</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266700"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今後どういったプロジェクトに、どのように参画するために、今回どういった実証を実施するか</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266700"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海外機体</a:t>
            </a:r>
            <a: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OEM</a:t>
            </a: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とどういった連携のもとで次期単通路機の</a:t>
            </a:r>
            <a:br>
              <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br>
            <a:r>
              <a:rPr kumimoji="0" lang="ja-JP" altLang="en-US"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rPr>
              <a:t>プロジェクト完遂を目指して今回の実証を行うか</a:t>
            </a:r>
            <a:endParaRPr kumimoji="0" lang="en-US" altLang="ja-JP" sz="1400" b="0" i="0" u="none" strike="noStrike" kern="1200" cap="none" spc="0" normalizeH="0" baseline="0" noProof="0">
              <a:ln>
                <a:noFill/>
              </a:ln>
              <a:solidFill>
                <a:srgbClr val="2E3558"/>
              </a:solidFill>
              <a:effectLst/>
              <a:uLnTx/>
              <a:uFillTx/>
              <a:latin typeface="ＭＳ Ｐゴシック" panose="020B0600070205080204" pitchFamily="50" charset="-128"/>
              <a:ea typeface="ＭＳ Ｐゴシック" panose="020B0600070205080204" pitchFamily="50" charset="-128"/>
              <a:cs typeface="+mn-cs"/>
            </a:endParaRPr>
          </a:p>
          <a:p>
            <a:pPr marL="266700" indent="-180975">
              <a:buFont typeface="Arial" panose="020B0604020202020204" pitchFamily="34" charset="0"/>
              <a:buChar char="•"/>
              <a:defRPr/>
            </a:pPr>
            <a:r>
              <a:rPr lang="ja-JP" altLang="en-US" sz="1400">
                <a:solidFill>
                  <a:srgbClr val="2E3558"/>
                </a:solidFill>
                <a:latin typeface="ＭＳ Ｐゴシック" panose="020B0600070205080204" pitchFamily="50" charset="-128"/>
                <a:ea typeface="ＭＳ Ｐゴシック" panose="020B0600070205080204" pitchFamily="50" charset="-128"/>
              </a:rPr>
              <a:t>航空機産業戦略との整合性</a:t>
            </a:r>
            <a:endParaRPr lang="en-US" altLang="ja-JP" sz="1400">
              <a:solidFill>
                <a:srgbClr val="2E3558"/>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187300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4" name="think-cell data - do not delete" hidden="1">
            <a:extLst>
              <a:ext uri="{FF2B5EF4-FFF2-40B4-BE49-F238E27FC236}">
                <a16:creationId xmlns:a16="http://schemas.microsoft.com/office/drawing/2014/main" id="{C88EB7F2-5EDF-9BDF-3120-898429CEA3E4}"/>
              </a:ext>
            </a:extLst>
          </p:cNvPr>
          <p:cNvGraphicFramePr>
            <a:graphicFrameLocks noChangeAspect="1"/>
          </p:cNvGraphicFramePr>
          <p:nvPr>
            <p:custDataLst>
              <p:tags r:id="rId1"/>
            </p:custDataLst>
            <p:extLst>
              <p:ext uri="{D42A27DB-BD31-4B8C-83A1-F6EECF244321}">
                <p14:modId xmlns:p14="http://schemas.microsoft.com/office/powerpoint/2010/main" val="334191561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59" imgH="360" progId="TCLayout.ActiveDocument.1">
                  <p:embed/>
                </p:oleObj>
              </mc:Choice>
              <mc:Fallback>
                <p:oleObj name="think-cellスライド" r:id="rId4" imgW="359" imgH="360" progId="TCLayout.ActiveDocument.1">
                  <p:embed/>
                  <p:pic>
                    <p:nvPicPr>
                      <p:cNvPr id="64" name="think-cell data - do not delete" hidden="1">
                        <a:extLst>
                          <a:ext uri="{FF2B5EF4-FFF2-40B4-BE49-F238E27FC236}">
                            <a16:creationId xmlns:a16="http://schemas.microsoft.com/office/drawing/2014/main" id="{C88EB7F2-5EDF-9BDF-3120-898429CEA3E4}"/>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5" name="Title 1">
            <a:extLst>
              <a:ext uri="{FF2B5EF4-FFF2-40B4-BE49-F238E27FC236}">
                <a16:creationId xmlns:a16="http://schemas.microsoft.com/office/drawing/2014/main" id="{B0CD6EF9-B9A3-4EE4-A1FB-7F0DF6D7CDD1}"/>
              </a:ext>
            </a:extLst>
          </p:cNvPr>
          <p:cNvSpPr txBox="1">
            <a:spLocks/>
          </p:cNvSpPr>
          <p:nvPr/>
        </p:nvSpPr>
        <p:spPr>
          <a:xfrm>
            <a:off x="180000" y="180000"/>
            <a:ext cx="10933350" cy="276999"/>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lang="en-US" altLang="ja-JP" sz="2000"/>
              <a:t>1. </a:t>
            </a:r>
            <a:r>
              <a:rPr lang="ja-JP" altLang="en-US" sz="2000"/>
              <a:t>事業戦略・事業計画／</a:t>
            </a:r>
            <a:r>
              <a:rPr kumimoji="1" lang="ja-JP" altLang="en-US" sz="2000"/>
              <a:t>（</a:t>
            </a:r>
            <a:r>
              <a:rPr kumimoji="1" lang="en-US" altLang="ja-JP" sz="2000"/>
              <a:t>2</a:t>
            </a:r>
            <a:r>
              <a:rPr kumimoji="1" lang="ja-JP" altLang="en-US" sz="2000"/>
              <a:t>）事業実施計画</a:t>
            </a:r>
            <a:endParaRPr kumimoji="1" lang="en-US" sz="2000"/>
          </a:p>
        </p:txBody>
      </p:sp>
      <p:sp>
        <p:nvSpPr>
          <p:cNvPr id="80" name="Title 1">
            <a:extLst>
              <a:ext uri="{FF2B5EF4-FFF2-40B4-BE49-F238E27FC236}">
                <a16:creationId xmlns:a16="http://schemas.microsoft.com/office/drawing/2014/main" id="{082062D8-AC25-4341-9C08-73A40AF5BF90}"/>
              </a:ext>
            </a:extLst>
          </p:cNvPr>
          <p:cNvSpPr txBox="1">
            <a:spLocks/>
          </p:cNvSpPr>
          <p:nvPr/>
        </p:nvSpPr>
        <p:spPr>
          <a:xfrm>
            <a:off x="360000" y="648000"/>
            <a:ext cx="11246652" cy="332399"/>
          </a:xfrm>
          <a:prstGeom prst="rect">
            <a:avLst/>
          </a:prstGeom>
          <a:noFill/>
        </p:spPr>
        <p:txBody>
          <a:bodyPr vert="horz" wrap="square" lIns="0" tIns="0" rIns="0" bIns="0" rtlCol="0" anchor="t">
            <a:spAutoFit/>
          </a:bodyPr>
          <a:lstStyle>
            <a:lvl1pPr algn="l" defTabSz="914400" rtl="0" eaLnBrk="1" latinLnBrk="0" hangingPunct="1">
              <a:lnSpc>
                <a:spcPct val="90000"/>
              </a:lnSpc>
              <a:spcBef>
                <a:spcPct val="0"/>
              </a:spcBef>
              <a:buNone/>
              <a:defRPr sz="2400" kern="1200">
                <a:solidFill>
                  <a:schemeClr val="tx2"/>
                </a:solidFill>
                <a:latin typeface="Meiryo UI" panose="020B0604030504040204" pitchFamily="50" charset="-128"/>
                <a:ea typeface="Meiryo UI" panose="020B0604030504040204" pitchFamily="50" charset="-128"/>
                <a:cs typeface="+mj-cs"/>
                <a:sym typeface="Trebuchet MS" panose="020B0603020202020204" pitchFamily="34" charset="0"/>
              </a:defRPr>
            </a:lvl1pPr>
          </a:lstStyle>
          <a:p>
            <a:r>
              <a:rPr kumimoji="1" lang="en-US" altLang="ja-JP">
                <a:solidFill>
                  <a:schemeClr val="tx1"/>
                </a:solidFill>
              </a:rPr>
              <a:t>xx</a:t>
            </a:r>
            <a:r>
              <a:rPr kumimoji="1" lang="ja-JP" altLang="en-US">
                <a:solidFill>
                  <a:schemeClr val="tx1"/>
                </a:solidFill>
              </a:rPr>
              <a:t>～</a:t>
            </a:r>
            <a:r>
              <a:rPr kumimoji="1" lang="en-US" altLang="ja-JP">
                <a:solidFill>
                  <a:schemeClr val="tx1"/>
                </a:solidFill>
              </a:rPr>
              <a:t>xx</a:t>
            </a:r>
            <a:r>
              <a:rPr kumimoji="1" lang="ja-JP" altLang="en-US">
                <a:solidFill>
                  <a:schemeClr val="tx1"/>
                </a:solidFill>
              </a:rPr>
              <a:t>年に研究開発を行い、</a:t>
            </a:r>
            <a:r>
              <a:rPr kumimoji="1" lang="en-US" altLang="ja-JP">
                <a:solidFill>
                  <a:schemeClr val="tx1"/>
                </a:solidFill>
              </a:rPr>
              <a:t>xx</a:t>
            </a:r>
            <a:r>
              <a:rPr kumimoji="1" lang="ja-JP" altLang="en-US">
                <a:solidFill>
                  <a:schemeClr val="tx1"/>
                </a:solidFill>
              </a:rPr>
              <a:t>年に実証実験を実施し、</a:t>
            </a:r>
            <a:r>
              <a:rPr kumimoji="1" lang="en-US" altLang="ja-JP">
                <a:solidFill>
                  <a:schemeClr val="tx1"/>
                </a:solidFill>
              </a:rPr>
              <a:t>OEM</a:t>
            </a:r>
            <a:r>
              <a:rPr kumimoji="1" lang="ja-JP" altLang="en-US">
                <a:solidFill>
                  <a:schemeClr val="tx1"/>
                </a:solidFill>
              </a:rPr>
              <a:t>との連携・</a:t>
            </a:r>
            <a:r>
              <a:rPr kumimoji="1" lang="en-US" altLang="ja-JP">
                <a:solidFill>
                  <a:schemeClr val="tx1"/>
                </a:solidFill>
              </a:rPr>
              <a:t>PJ</a:t>
            </a:r>
            <a:r>
              <a:rPr kumimoji="1" lang="ja-JP" altLang="en-US">
                <a:solidFill>
                  <a:schemeClr val="tx1"/>
                </a:solidFill>
              </a:rPr>
              <a:t>参画を目指す</a:t>
            </a:r>
            <a:endParaRPr kumimoji="1" lang="en-US">
              <a:solidFill>
                <a:schemeClr val="tx1"/>
              </a:solidFill>
            </a:endParaRPr>
          </a:p>
        </p:txBody>
      </p:sp>
      <p:sp>
        <p:nvSpPr>
          <p:cNvPr id="2" name="正方形/長方形 1">
            <a:extLst>
              <a:ext uri="{FF2B5EF4-FFF2-40B4-BE49-F238E27FC236}">
                <a16:creationId xmlns:a16="http://schemas.microsoft.com/office/drawing/2014/main" id="{7029428D-6DAA-8BEF-975E-5D166237FA75}"/>
              </a:ext>
            </a:extLst>
          </p:cNvPr>
          <p:cNvSpPr>
            <a:spLocks/>
          </p:cNvSpPr>
          <p:nvPr/>
        </p:nvSpPr>
        <p:spPr>
          <a:xfrm>
            <a:off x="11152486" y="85758"/>
            <a:ext cx="953793" cy="324000"/>
          </a:xfrm>
          <a:prstGeom prst="rect">
            <a:avLst/>
          </a:prstGeom>
          <a:ln w="28575">
            <a:solidFill>
              <a:srgbClr val="FF0000"/>
            </a:solidFill>
          </a:ln>
        </p:spPr>
        <p:txBody>
          <a:bodyPr vert="horz" wrap="square" lIns="0" tIns="0" rIns="0" bIns="0" rtlCol="0" anchor="ctr">
            <a:noAutofit/>
          </a:bodyPr>
          <a:lstStyle/>
          <a:p>
            <a:pPr algn="ctr">
              <a:lnSpc>
                <a:spcPct val="90000"/>
              </a:lnSpc>
              <a:spcBef>
                <a:spcPct val="0"/>
              </a:spcBef>
            </a:pPr>
            <a:r>
              <a:rPr lang="ja-JP" altLang="en-US" sz="2000">
                <a:latin typeface="Meiryo UI" panose="020B0604030504040204" pitchFamily="50" charset="-128"/>
                <a:ea typeface="Meiryo UI" panose="020B0604030504040204" pitchFamily="50" charset="-128"/>
                <a:cs typeface="+mj-cs"/>
              </a:rPr>
              <a:t>必須</a:t>
            </a:r>
            <a:endParaRPr lang="en-US" altLang="ja-JP" sz="2000">
              <a:latin typeface="Meiryo UI" panose="020B0604030504040204" pitchFamily="50" charset="-128"/>
              <a:ea typeface="Meiryo UI" panose="020B0604030504040204" pitchFamily="50" charset="-128"/>
              <a:cs typeface="+mj-cs"/>
            </a:endParaRPr>
          </a:p>
        </p:txBody>
      </p:sp>
      <p:sp>
        <p:nvSpPr>
          <p:cNvPr id="65" name="TextBox 16">
            <a:extLst>
              <a:ext uri="{FF2B5EF4-FFF2-40B4-BE49-F238E27FC236}">
                <a16:creationId xmlns:a16="http://schemas.microsoft.com/office/drawing/2014/main" id="{78969634-3295-3619-6F33-8C654A7DE78F}"/>
              </a:ext>
            </a:extLst>
          </p:cNvPr>
          <p:cNvSpPr txBox="1">
            <a:spLocks/>
          </p:cNvSpPr>
          <p:nvPr/>
        </p:nvSpPr>
        <p:spPr>
          <a:xfrm>
            <a:off x="700859" y="1152141"/>
            <a:ext cx="1175076" cy="1031533"/>
          </a:xfrm>
          <a:prstGeom prst="rect">
            <a:avLst/>
          </a:prstGeom>
          <a:solidFill>
            <a:schemeClr val="bg1">
              <a:lumMod val="95000"/>
            </a:schemeClr>
          </a:solidFill>
          <a:ln w="9525" cap="rnd">
            <a:solidFill>
              <a:schemeClr val="tx1">
                <a:lumMod val="50000"/>
                <a:lumOff val="50000"/>
              </a:schemeClr>
            </a:solid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1pPr algn="ctr">
              <a:defRPr sz="1400">
                <a:solidFill>
                  <a:schemeClr val="tx1"/>
                </a:solidFill>
                <a:latin typeface="Meiryo UI" panose="020B0604030504040204" pitchFamily="50" charset="-128"/>
                <a:ea typeface="Meiryo UI" panose="020B0604030504040204" pitchFamily="50" charset="-128"/>
              </a:defRPr>
            </a:lvl1pPr>
          </a:lstStyle>
          <a:p>
            <a:r>
              <a:rPr lang="ja-JP" altLang="en-US"/>
              <a:t>計画の概要・</a:t>
            </a:r>
            <a:br>
              <a:rPr lang="en-US" altLang="ja-JP"/>
            </a:br>
            <a:r>
              <a:rPr lang="ja-JP" altLang="en-US"/>
              <a:t>マイルストン</a:t>
            </a:r>
            <a:endParaRPr lang="en-US"/>
          </a:p>
        </p:txBody>
      </p:sp>
      <p:cxnSp>
        <p:nvCxnSpPr>
          <p:cNvPr id="66" name="直線コネクタ 65">
            <a:extLst>
              <a:ext uri="{FF2B5EF4-FFF2-40B4-BE49-F238E27FC236}">
                <a16:creationId xmlns:a16="http://schemas.microsoft.com/office/drawing/2014/main" id="{1A3BA680-2867-66E6-C71B-7E23AB5958D6}"/>
              </a:ext>
            </a:extLst>
          </p:cNvPr>
          <p:cNvCxnSpPr>
            <a:cxnSpLocks/>
          </p:cNvCxnSpPr>
          <p:nvPr/>
        </p:nvCxnSpPr>
        <p:spPr>
          <a:xfrm flipV="1">
            <a:off x="156000" y="1104900"/>
            <a:ext cx="11880000" cy="0"/>
          </a:xfrm>
          <a:prstGeom prst="line">
            <a:avLst/>
          </a:prstGeom>
          <a:ln w="12700" cap="rnd">
            <a:solidFill>
              <a:schemeClr val="tx2"/>
            </a:solidFill>
            <a:prstDash val="solid"/>
            <a:round/>
          </a:ln>
        </p:spPr>
        <p:style>
          <a:lnRef idx="1">
            <a:schemeClr val="accent1"/>
          </a:lnRef>
          <a:fillRef idx="0">
            <a:schemeClr val="accent1"/>
          </a:fillRef>
          <a:effectRef idx="0">
            <a:schemeClr val="accent1"/>
          </a:effectRef>
          <a:fontRef idx="minor">
            <a:schemeClr val="tx1"/>
          </a:fontRef>
        </p:style>
      </p:cxnSp>
      <p:graphicFrame>
        <p:nvGraphicFramePr>
          <p:cNvPr id="3" name="Table 25">
            <a:extLst>
              <a:ext uri="{FF2B5EF4-FFF2-40B4-BE49-F238E27FC236}">
                <a16:creationId xmlns:a16="http://schemas.microsoft.com/office/drawing/2014/main" id="{67A02B84-C919-4CA6-0D48-C6CAEBF8A7CA}"/>
              </a:ext>
            </a:extLst>
          </p:cNvPr>
          <p:cNvGraphicFramePr>
            <a:graphicFrameLocks/>
          </p:cNvGraphicFramePr>
          <p:nvPr>
            <p:extLst>
              <p:ext uri="{D42A27DB-BD31-4B8C-83A1-F6EECF244321}">
                <p14:modId xmlns:p14="http://schemas.microsoft.com/office/powerpoint/2010/main" val="4162121756"/>
              </p:ext>
            </p:extLst>
          </p:nvPr>
        </p:nvGraphicFramePr>
        <p:xfrm>
          <a:off x="700858" y="2262002"/>
          <a:ext cx="10790285" cy="3939098"/>
        </p:xfrm>
        <a:graphic>
          <a:graphicData uri="http://schemas.openxmlformats.org/drawingml/2006/table">
            <a:tbl>
              <a:tblPr firstRow="1" bandRow="1">
                <a:tableStyleId>{5940675A-B579-460E-94D1-54222C63F5DA}</a:tableStyleId>
              </a:tblPr>
              <a:tblGrid>
                <a:gridCol w="465455">
                  <a:extLst>
                    <a:ext uri="{9D8B030D-6E8A-4147-A177-3AD203B41FA5}">
                      <a16:colId xmlns:a16="http://schemas.microsoft.com/office/drawing/2014/main" val="108642108"/>
                    </a:ext>
                  </a:extLst>
                </a:gridCol>
                <a:gridCol w="3592830">
                  <a:extLst>
                    <a:ext uri="{9D8B030D-6E8A-4147-A177-3AD203B41FA5}">
                      <a16:colId xmlns:a16="http://schemas.microsoft.com/office/drawing/2014/main" val="3681164895"/>
                    </a:ext>
                  </a:extLst>
                </a:gridCol>
                <a:gridCol w="612000">
                  <a:extLst>
                    <a:ext uri="{9D8B030D-6E8A-4147-A177-3AD203B41FA5}">
                      <a16:colId xmlns:a16="http://schemas.microsoft.com/office/drawing/2014/main" val="2013143228"/>
                    </a:ext>
                  </a:extLst>
                </a:gridCol>
                <a:gridCol w="612000">
                  <a:extLst>
                    <a:ext uri="{9D8B030D-6E8A-4147-A177-3AD203B41FA5}">
                      <a16:colId xmlns:a16="http://schemas.microsoft.com/office/drawing/2014/main" val="1867669983"/>
                    </a:ext>
                  </a:extLst>
                </a:gridCol>
                <a:gridCol w="612000">
                  <a:extLst>
                    <a:ext uri="{9D8B030D-6E8A-4147-A177-3AD203B41FA5}">
                      <a16:colId xmlns:a16="http://schemas.microsoft.com/office/drawing/2014/main" val="3983930382"/>
                    </a:ext>
                  </a:extLst>
                </a:gridCol>
                <a:gridCol w="612000">
                  <a:extLst>
                    <a:ext uri="{9D8B030D-6E8A-4147-A177-3AD203B41FA5}">
                      <a16:colId xmlns:a16="http://schemas.microsoft.com/office/drawing/2014/main" val="3221756989"/>
                    </a:ext>
                  </a:extLst>
                </a:gridCol>
                <a:gridCol w="612000">
                  <a:extLst>
                    <a:ext uri="{9D8B030D-6E8A-4147-A177-3AD203B41FA5}">
                      <a16:colId xmlns:a16="http://schemas.microsoft.com/office/drawing/2014/main" val="156497035"/>
                    </a:ext>
                  </a:extLst>
                </a:gridCol>
                <a:gridCol w="612000">
                  <a:extLst>
                    <a:ext uri="{9D8B030D-6E8A-4147-A177-3AD203B41FA5}">
                      <a16:colId xmlns:a16="http://schemas.microsoft.com/office/drawing/2014/main" val="3852437361"/>
                    </a:ext>
                  </a:extLst>
                </a:gridCol>
                <a:gridCol w="612000">
                  <a:extLst>
                    <a:ext uri="{9D8B030D-6E8A-4147-A177-3AD203B41FA5}">
                      <a16:colId xmlns:a16="http://schemas.microsoft.com/office/drawing/2014/main" val="474125499"/>
                    </a:ext>
                  </a:extLst>
                </a:gridCol>
                <a:gridCol w="612000">
                  <a:extLst>
                    <a:ext uri="{9D8B030D-6E8A-4147-A177-3AD203B41FA5}">
                      <a16:colId xmlns:a16="http://schemas.microsoft.com/office/drawing/2014/main" val="3194168371"/>
                    </a:ext>
                  </a:extLst>
                </a:gridCol>
                <a:gridCol w="612000">
                  <a:extLst>
                    <a:ext uri="{9D8B030D-6E8A-4147-A177-3AD203B41FA5}">
                      <a16:colId xmlns:a16="http://schemas.microsoft.com/office/drawing/2014/main" val="4287526936"/>
                    </a:ext>
                  </a:extLst>
                </a:gridCol>
                <a:gridCol w="612000">
                  <a:extLst>
                    <a:ext uri="{9D8B030D-6E8A-4147-A177-3AD203B41FA5}">
                      <a16:colId xmlns:a16="http://schemas.microsoft.com/office/drawing/2014/main" val="1122488915"/>
                    </a:ext>
                  </a:extLst>
                </a:gridCol>
                <a:gridCol w="612000">
                  <a:extLst>
                    <a:ext uri="{9D8B030D-6E8A-4147-A177-3AD203B41FA5}">
                      <a16:colId xmlns:a16="http://schemas.microsoft.com/office/drawing/2014/main" val="78145945"/>
                    </a:ext>
                  </a:extLst>
                </a:gridCol>
              </a:tblGrid>
              <a:tr h="240846">
                <a:tc rowSpan="2" gridSpan="2">
                  <a:txBody>
                    <a:bodyPr/>
                    <a:lstStyle/>
                    <a:p>
                      <a:pPr algn="ctr"/>
                      <a:r>
                        <a:rPr kumimoji="1" lang="ja-JP" altLang="en-US" sz="1400" b="1">
                          <a:latin typeface="Meiryo UI" panose="020B0604030504040204" pitchFamily="50" charset="-128"/>
                          <a:ea typeface="Meiryo UI" panose="020B0604030504040204" pitchFamily="50" charset="-128"/>
                        </a:rPr>
                        <a:t>項目</a:t>
                      </a:r>
                      <a:endParaRPr kumimoji="1" lang="en-US" altLang="ja-JP" sz="140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rowSpan="2" hMerge="1">
                  <a:txBody>
                    <a:bodyPr/>
                    <a:lstStyle/>
                    <a:p>
                      <a:pPr algn="ctr"/>
                      <a:r>
                        <a:rPr kumimoji="1" lang="ja-JP" altLang="en-US" sz="1400" b="1">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gridSpan="11">
                  <a:txBody>
                    <a:bodyPr/>
                    <a:lstStyle/>
                    <a:p>
                      <a:pPr algn="ctr"/>
                      <a:r>
                        <a:rPr kumimoji="1" lang="ja-JP" altLang="en-US" sz="1400" b="1">
                          <a:latin typeface="Meiryo UI" panose="020B0604030504040204" pitchFamily="50" charset="-128"/>
                          <a:ea typeface="Meiryo UI" panose="020B0604030504040204" pitchFamily="50" charset="-128"/>
                        </a:rPr>
                        <a:t>年度（百万円）</a:t>
                      </a:r>
                      <a:endParaRPr kumimoji="1" lang="en-US" altLang="ja-JP" sz="1400" b="1">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pPr algn="ctr"/>
                      <a:endParaRPr kumimoji="1" lang="ja-JP" altLang="en-US" sz="1050">
                        <a:latin typeface="Meiryo UI" panose="020B0604030504040204" pitchFamily="50" charset="-128"/>
                        <a:ea typeface="Meiryo UI"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71955818"/>
                  </a:ext>
                </a:extLst>
              </a:tr>
              <a:tr h="198698">
                <a:tc gridSpan="2" vMerge="1">
                  <a:txBody>
                    <a:bodyPr/>
                    <a:lstStyle/>
                    <a:p>
                      <a:pPr algn="ctr"/>
                      <a:r>
                        <a:rPr kumimoji="1" lang="ja-JP" altLang="en-US" sz="1050">
                          <a:latin typeface="Meiryo UI" panose="020B0604030504040204" pitchFamily="50" charset="-128"/>
                          <a:ea typeface="Meiryo UI" panose="020B0604030504040204" pitchFamily="50" charset="-128"/>
                        </a:rPr>
                        <a:t>設備名</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vMerge="1">
                  <a:txBody>
                    <a:bodyPr/>
                    <a:lstStyle/>
                    <a:p>
                      <a:pPr algn="ctr"/>
                      <a:r>
                        <a:rPr kumimoji="1" lang="ja-JP" altLang="en-US" sz="1050">
                          <a:latin typeface="Meiryo UI" panose="020B0604030504040204" pitchFamily="50" charset="-128"/>
                          <a:ea typeface="Meiryo UI" panose="020B0604030504040204" pitchFamily="50" charset="-128"/>
                        </a:rPr>
                        <a:t>対象経費</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rtl="0"/>
                      <a:r>
                        <a:rPr kumimoji="1" lang="en-US" altLang="ja-JP" sz="1050" b="1">
                          <a:latin typeface="Meiryo UI" panose="020B0604030504040204" pitchFamily="50" charset="-128"/>
                          <a:ea typeface="Meiryo UI" panose="020B0604030504040204" pitchFamily="50" charset="-128"/>
                        </a:rPr>
                        <a:t>2025</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r>
                        <a:rPr kumimoji="1" lang="en-US" altLang="ja-JP" sz="1050" b="1">
                          <a:latin typeface="Meiryo UI" panose="020B0604030504040204" pitchFamily="50" charset="-128"/>
                          <a:ea typeface="Meiryo UI" panose="020B0604030504040204" pitchFamily="50" charset="-128"/>
                        </a:rPr>
                        <a:t>2026</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r>
                        <a:rPr kumimoji="1" lang="en-US" altLang="ja-JP" sz="1050" b="1">
                          <a:latin typeface="Meiryo UI" panose="020B0604030504040204" pitchFamily="50" charset="-128"/>
                          <a:ea typeface="Meiryo UI" panose="020B0604030504040204" pitchFamily="50" charset="-128"/>
                        </a:rPr>
                        <a:t>2027</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r>
                        <a:rPr kumimoji="1" lang="en-US" altLang="ja-JP" sz="1050" b="1">
                          <a:latin typeface="Meiryo UI" panose="020B0604030504040204" pitchFamily="50" charset="-128"/>
                          <a:ea typeface="Meiryo UI" panose="020B0604030504040204" pitchFamily="50" charset="-128"/>
                        </a:rPr>
                        <a:t>2028</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r>
                        <a:rPr kumimoji="1" lang="en-US" altLang="ja-JP" sz="1050" b="1">
                          <a:latin typeface="Meiryo UI" panose="020B0604030504040204" pitchFamily="50" charset="-128"/>
                          <a:ea typeface="Meiryo UI" panose="020B0604030504040204" pitchFamily="50" charset="-128"/>
                        </a:rPr>
                        <a:t>2029</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r>
                        <a:rPr kumimoji="1" lang="en-US" altLang="ja-JP" sz="1050" b="1">
                          <a:latin typeface="Meiryo UI" panose="020B0604030504040204" pitchFamily="50" charset="-128"/>
                          <a:ea typeface="Meiryo UI" panose="020B0604030504040204" pitchFamily="50" charset="-128"/>
                        </a:rPr>
                        <a:t>2030</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r>
                        <a:rPr kumimoji="1" lang="en-US" altLang="ja-JP" sz="1050" b="1">
                          <a:latin typeface="Meiryo UI" panose="020B0604030504040204" pitchFamily="50" charset="-128"/>
                          <a:ea typeface="Meiryo UI" panose="020B0604030504040204" pitchFamily="50" charset="-128"/>
                        </a:rPr>
                        <a:t>2031</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r>
                        <a:rPr kumimoji="1" lang="en-US" altLang="ja-JP" sz="1050" b="1">
                          <a:latin typeface="Meiryo UI" panose="020B0604030504040204" pitchFamily="50" charset="-128"/>
                          <a:ea typeface="Meiryo UI" panose="020B0604030504040204" pitchFamily="50" charset="-128"/>
                        </a:rPr>
                        <a:t>2032</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r>
                        <a:rPr kumimoji="1" lang="en-US" altLang="ja-JP" sz="1050" b="1">
                          <a:latin typeface="Meiryo UI" panose="020B0604030504040204" pitchFamily="50" charset="-128"/>
                          <a:ea typeface="Meiryo UI" panose="020B0604030504040204" pitchFamily="50" charset="-128"/>
                        </a:rPr>
                        <a:t>2033</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rtl="0"/>
                      <a:r>
                        <a:rPr kumimoji="1" lang="en-US" altLang="ja-JP" sz="1050" b="1">
                          <a:latin typeface="Meiryo UI" panose="020B0604030504040204" pitchFamily="50" charset="-128"/>
                          <a:ea typeface="Meiryo UI" panose="020B0604030504040204" pitchFamily="50" charset="-128"/>
                        </a:rPr>
                        <a:t>2034</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1">
                          <a:latin typeface="Meiryo UI" panose="020B0604030504040204" pitchFamily="50" charset="-128"/>
                          <a:ea typeface="Meiryo UI" panose="020B0604030504040204" pitchFamily="50" charset="-128"/>
                        </a:rPr>
                        <a:t>2035</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114996378"/>
                  </a:ext>
                </a:extLst>
              </a:tr>
              <a:tr h="225485">
                <a:tc>
                  <a:txBody>
                    <a:bodyPr/>
                    <a:lstStyle/>
                    <a:p>
                      <a:pPr algn="ctr" rtl="0"/>
                      <a:r>
                        <a:rPr kumimoji="1" lang="en-US" altLang="ja-JP" sz="1400">
                          <a:latin typeface="Meiryo UI" panose="020B0604030504040204" pitchFamily="50" charset="-128"/>
                          <a:ea typeface="Meiryo UI" panose="020B0604030504040204" pitchFamily="50" charset="-128"/>
                        </a:rPr>
                        <a:t>1</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売上高</a:t>
                      </a:r>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rtl="0"/>
                      <a:r>
                        <a:rPr kumimoji="1" lang="en-US" altLang="ja-JP" sz="1050">
                          <a:latin typeface="Meiryo UI" panose="020B0604030504040204" pitchFamily="50" charset="-128"/>
                          <a:ea typeface="Meiryo UI" panose="020B0604030504040204" pitchFamily="50" charset="-128"/>
                        </a:rPr>
                        <a:t>xx</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rtl="0"/>
                      <a:endParaRPr kumimoji="1" lang="en-US" altLang="ja-JP"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rtl="0"/>
                      <a:endParaRPr kumimoji="1" lang="en-US" altLang="ja-JP"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rtl="0"/>
                      <a:endParaRPr kumimoji="1" lang="en-US" altLang="ja-JP"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rtl="0"/>
                      <a:endParaRPr kumimoji="1" lang="en-US" altLang="ja-JP"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rtl="0"/>
                      <a:endParaRPr kumimoji="1" lang="en-US" altLang="ja-JP"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rtl="0"/>
                      <a:endParaRPr kumimoji="1" lang="en-US" altLang="ja-JP"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rtl="0"/>
                      <a:endParaRPr kumimoji="1" lang="en-US" altLang="ja-JP"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rtl="0"/>
                      <a:endParaRPr kumimoji="1" lang="en-US" altLang="ja-JP"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rtl="0"/>
                      <a:endParaRPr kumimoji="1" lang="en-US" altLang="ja-JP"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rtl="0"/>
                      <a:endParaRPr kumimoji="1" lang="en-US" altLang="ja-JP" sz="105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82319654"/>
                  </a:ext>
                </a:extLst>
              </a:tr>
              <a:tr h="225485">
                <a:tc>
                  <a:txBody>
                    <a:bodyPr/>
                    <a:lstStyle/>
                    <a:p>
                      <a:pPr algn="ctr" rtl="0"/>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売上原価</a:t>
                      </a:r>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73232291"/>
                  </a:ext>
                </a:extLst>
              </a:tr>
              <a:tr h="225485">
                <a:tc>
                  <a:txBody>
                    <a:bodyPr/>
                    <a:lstStyle/>
                    <a:p>
                      <a:pPr algn="ctr" rtl="0"/>
                      <a:r>
                        <a:rPr kumimoji="1" lang="en-US" altLang="ja-JP" sz="1400">
                          <a:latin typeface="Meiryo UI" panose="020B0604030504040204" pitchFamily="50" charset="-128"/>
                          <a:ea typeface="Meiryo UI" panose="020B0604030504040204" pitchFamily="50" charset="-128"/>
                        </a:rPr>
                        <a:t>2</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売上総利益</a:t>
                      </a:r>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6782845"/>
                  </a:ext>
                </a:extLst>
              </a:tr>
              <a:tr h="225485">
                <a:tc>
                  <a:txBody>
                    <a:bodyPr/>
                    <a:lstStyle/>
                    <a:p>
                      <a:pPr algn="ctr" rtl="0"/>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販売費</a:t>
                      </a:r>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8398886"/>
                  </a:ext>
                </a:extLst>
              </a:tr>
              <a:tr h="225485">
                <a:tc>
                  <a:txBody>
                    <a:bodyPr/>
                    <a:lstStyle/>
                    <a:p>
                      <a:pPr algn="ctr" rtl="0"/>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一般管理費</a:t>
                      </a:r>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4966809"/>
                  </a:ext>
                </a:extLst>
              </a:tr>
              <a:tr h="225485">
                <a:tc>
                  <a:txBody>
                    <a:bodyPr/>
                    <a:lstStyle/>
                    <a:p>
                      <a:pPr algn="ctr" rtl="0"/>
                      <a:r>
                        <a:rPr kumimoji="1" lang="en-US" altLang="ja-JP" sz="1400">
                          <a:latin typeface="Meiryo UI" panose="020B0604030504040204" pitchFamily="50" charset="-128"/>
                          <a:ea typeface="Meiryo UI" panose="020B0604030504040204" pitchFamily="50" charset="-128"/>
                        </a:rPr>
                        <a:t>3</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営業利益（</a:t>
                      </a:r>
                      <a:r>
                        <a:rPr kumimoji="1" lang="en-US" altLang="ja-JP" sz="1400">
                          <a:latin typeface="Meiryo UI" panose="020B0604030504040204" pitchFamily="50" charset="-128"/>
                          <a:ea typeface="Meiryo UI" panose="020B0604030504040204" pitchFamily="50" charset="-128"/>
                        </a:rPr>
                        <a:t>a</a:t>
                      </a:r>
                      <a:r>
                        <a:rPr kumimoji="1" lang="ja-JP" altLang="en-US" sz="1400">
                          <a:latin typeface="Meiryo UI" panose="020B0604030504040204" pitchFamily="50" charset="-128"/>
                          <a:ea typeface="Meiryo UI" panose="020B0604030504040204" pitchFamily="50" charset="-128"/>
                        </a:rPr>
                        <a:t>）</a:t>
                      </a:r>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3173349"/>
                  </a:ext>
                </a:extLst>
              </a:tr>
              <a:tr h="225485">
                <a:tc>
                  <a:txBody>
                    <a:bodyPr/>
                    <a:lstStyle/>
                    <a:p>
                      <a:pPr algn="ctr" rtl="0"/>
                      <a:r>
                        <a:rPr kumimoji="1" lang="en-US" altLang="ja-JP" sz="1400">
                          <a:latin typeface="Meiryo UI" panose="020B0604030504040204" pitchFamily="50" charset="-128"/>
                          <a:ea typeface="Meiryo UI" panose="020B0604030504040204" pitchFamily="50" charset="-128"/>
                        </a:rPr>
                        <a:t>4</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減価償却費（</a:t>
                      </a:r>
                      <a:r>
                        <a:rPr kumimoji="1" lang="en-US" altLang="ja-JP" sz="1400">
                          <a:latin typeface="Meiryo UI" panose="020B0604030504040204" pitchFamily="50" charset="-128"/>
                          <a:ea typeface="Meiryo UI" panose="020B0604030504040204" pitchFamily="50" charset="-128"/>
                        </a:rPr>
                        <a:t>b</a:t>
                      </a:r>
                      <a:r>
                        <a:rPr kumimoji="1" lang="ja-JP" altLang="en-US" sz="1400">
                          <a:latin typeface="Meiryo UI" panose="020B0604030504040204" pitchFamily="50" charset="-128"/>
                          <a:ea typeface="Meiryo UI" panose="020B0604030504040204" pitchFamily="50" charset="-128"/>
                        </a:rPr>
                        <a:t>）</a:t>
                      </a:r>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3226409"/>
                  </a:ext>
                </a:extLst>
              </a:tr>
              <a:tr h="225485">
                <a:tc>
                  <a:txBody>
                    <a:bodyPr/>
                    <a:lstStyle/>
                    <a:p>
                      <a:pPr algn="ctr" rtl="0"/>
                      <a:r>
                        <a:rPr kumimoji="1" lang="en-US" altLang="ja-JP" sz="1400">
                          <a:latin typeface="Meiryo UI" panose="020B0604030504040204" pitchFamily="50" charset="-128"/>
                          <a:ea typeface="Meiryo UI" panose="020B0604030504040204" pitchFamily="50" charset="-128"/>
                        </a:rPr>
                        <a:t>5</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補助事業に関する経費（</a:t>
                      </a:r>
                      <a:r>
                        <a:rPr kumimoji="1" lang="en-US" altLang="ja-JP" sz="1400">
                          <a:latin typeface="Meiryo UI" panose="020B0604030504040204" pitchFamily="50" charset="-128"/>
                          <a:ea typeface="Meiryo UI" panose="020B0604030504040204" pitchFamily="50" charset="-128"/>
                        </a:rPr>
                        <a:t>c</a:t>
                      </a:r>
                      <a:r>
                        <a:rPr kumimoji="1" lang="ja-JP" altLang="en-US" sz="1400">
                          <a:latin typeface="Meiryo UI" panose="020B0604030504040204" pitchFamily="50" charset="-128"/>
                          <a:ea typeface="Meiryo UI" panose="020B0604030504040204" pitchFamily="50" charset="-128"/>
                        </a:rPr>
                        <a:t>）</a:t>
                      </a:r>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59120"/>
                  </a:ext>
                </a:extLst>
              </a:tr>
              <a:tr h="225485">
                <a:tc>
                  <a:txBody>
                    <a:bodyPr/>
                    <a:lstStyle/>
                    <a:p>
                      <a:pPr algn="ctr" rtl="0"/>
                      <a:r>
                        <a:rPr kumimoji="1" lang="en-US" altLang="ja-JP" sz="1400">
                          <a:latin typeface="Meiryo UI" panose="020B0604030504040204" pitchFamily="50" charset="-128"/>
                          <a:ea typeface="Meiryo UI" panose="020B0604030504040204" pitchFamily="50" charset="-128"/>
                        </a:rPr>
                        <a:t>6</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補助金額（</a:t>
                      </a:r>
                      <a:r>
                        <a:rPr kumimoji="1" lang="en-US" altLang="ja-JP" sz="1400">
                          <a:latin typeface="Meiryo UI" panose="020B0604030504040204" pitchFamily="50" charset="-128"/>
                          <a:ea typeface="Meiryo UI" panose="020B0604030504040204" pitchFamily="50" charset="-128"/>
                        </a:rPr>
                        <a:t>d</a:t>
                      </a:r>
                      <a:r>
                        <a:rPr kumimoji="1" lang="ja-JP" altLang="en-US" sz="1400">
                          <a:latin typeface="Meiryo UI" panose="020B0604030504040204" pitchFamily="50" charset="-128"/>
                          <a:ea typeface="Meiryo UI" panose="020B0604030504040204" pitchFamily="50" charset="-128"/>
                        </a:rPr>
                        <a:t>）</a:t>
                      </a:r>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6673385"/>
                  </a:ext>
                </a:extLst>
              </a:tr>
              <a:tr h="225485">
                <a:tc>
                  <a:txBody>
                    <a:bodyPr/>
                    <a:lstStyle/>
                    <a:p>
                      <a:pPr algn="ctr" rtl="0"/>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他制度による収益等（</a:t>
                      </a:r>
                      <a:r>
                        <a:rPr kumimoji="1" lang="en-US" altLang="ja-JP" sz="1400">
                          <a:latin typeface="Meiryo UI" panose="020B0604030504040204" pitchFamily="50" charset="-128"/>
                          <a:ea typeface="Meiryo UI" panose="020B0604030504040204" pitchFamily="50" charset="-128"/>
                        </a:rPr>
                        <a:t>d’</a:t>
                      </a:r>
                      <a:r>
                        <a:rPr kumimoji="1" lang="ja-JP" altLang="en-US" sz="1400">
                          <a:latin typeface="Meiryo UI" panose="020B0604030504040204" pitchFamily="50" charset="-128"/>
                          <a:ea typeface="Meiryo UI" panose="020B0604030504040204" pitchFamily="50" charset="-128"/>
                        </a:rPr>
                        <a:t>）</a:t>
                      </a:r>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10854640"/>
                  </a:ext>
                </a:extLst>
              </a:tr>
              <a:tr h="225485">
                <a:tc>
                  <a:txBody>
                    <a:bodyPr/>
                    <a:lstStyle/>
                    <a:p>
                      <a:pPr algn="ctr" rtl="0"/>
                      <a:r>
                        <a:rPr kumimoji="1" lang="en-US" altLang="ja-JP" sz="1400">
                          <a:latin typeface="Meiryo UI" panose="020B0604030504040204" pitchFamily="50" charset="-128"/>
                          <a:ea typeface="Meiryo UI" panose="020B0604030504040204" pitchFamily="50" charset="-128"/>
                        </a:rPr>
                        <a:t>7</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その他費用に係る経費（</a:t>
                      </a:r>
                      <a:r>
                        <a:rPr kumimoji="1" lang="en-US" altLang="ja-JP" sz="1400">
                          <a:latin typeface="Meiryo UI" panose="020B0604030504040204" pitchFamily="50" charset="-128"/>
                          <a:ea typeface="Meiryo UI" panose="020B0604030504040204" pitchFamily="50" charset="-128"/>
                        </a:rPr>
                        <a:t>e</a:t>
                      </a:r>
                      <a:r>
                        <a:rPr kumimoji="1" lang="ja-JP" altLang="en-US" sz="1400">
                          <a:latin typeface="Meiryo UI" panose="020B0604030504040204" pitchFamily="50" charset="-128"/>
                          <a:ea typeface="Meiryo UI" panose="020B0604030504040204" pitchFamily="50" charset="-128"/>
                        </a:rPr>
                        <a:t>）</a:t>
                      </a:r>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66098724"/>
                  </a:ext>
                </a:extLst>
              </a:tr>
              <a:tr h="225485">
                <a:tc>
                  <a:txBody>
                    <a:bodyPr/>
                    <a:lstStyle/>
                    <a:p>
                      <a:pPr algn="ctr" rtl="0"/>
                      <a:r>
                        <a:rPr kumimoji="1" lang="en-US" altLang="ja-JP" sz="1400">
                          <a:latin typeface="Meiryo UI" panose="020B0604030504040204" pitchFamily="50" charset="-128"/>
                          <a:ea typeface="Meiryo UI" panose="020B0604030504040204" pitchFamily="50" charset="-128"/>
                        </a:rPr>
                        <a:t>8</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補助事業におけるキャッシュフロー（</a:t>
                      </a:r>
                      <a:r>
                        <a:rPr kumimoji="1" lang="en-US" altLang="ja-JP" sz="1400">
                          <a:latin typeface="Meiryo UI" panose="020B0604030504040204" pitchFamily="50" charset="-128"/>
                          <a:ea typeface="Meiryo UI" panose="020B0604030504040204" pitchFamily="50" charset="-128"/>
                        </a:rPr>
                        <a:t>f=</a:t>
                      </a:r>
                      <a:r>
                        <a:rPr kumimoji="1" lang="en-US" altLang="ja-JP" sz="1400" err="1">
                          <a:latin typeface="Meiryo UI" panose="020B0604030504040204" pitchFamily="50" charset="-128"/>
                          <a:ea typeface="Meiryo UI" panose="020B0604030504040204" pitchFamily="50" charset="-128"/>
                        </a:rPr>
                        <a:t>a+</a:t>
                      </a:r>
                      <a:r>
                        <a:rPr kumimoji="1" lang="en-US" altLang="ja-JP" sz="1400">
                          <a:latin typeface="Meiryo UI" panose="020B0604030504040204" pitchFamily="50" charset="-128"/>
                          <a:ea typeface="Meiryo UI" panose="020B0604030504040204" pitchFamily="50" charset="-128"/>
                        </a:rPr>
                        <a:t>b</a:t>
                      </a:r>
                      <a:r>
                        <a:rPr kumimoji="1" lang="ja-JP" altLang="en-US" sz="1400">
                          <a:latin typeface="Meiryo UI" panose="020B0604030504040204" pitchFamily="50" charset="-128"/>
                          <a:ea typeface="Meiryo UI" panose="020B0604030504040204" pitchFamily="50" charset="-128"/>
                        </a:rPr>
                        <a:t>）</a:t>
                      </a:r>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9386836"/>
                  </a:ext>
                </a:extLst>
              </a:tr>
              <a:tr h="225485">
                <a:tc>
                  <a:txBody>
                    <a:bodyPr/>
                    <a:lstStyle/>
                    <a:p>
                      <a:pPr algn="ctr" rtl="0"/>
                      <a:r>
                        <a:rPr kumimoji="1" lang="en-US" altLang="ja-JP" sz="1400">
                          <a:latin typeface="Meiryo UI" panose="020B0604030504040204" pitchFamily="50" charset="-128"/>
                          <a:ea typeface="Meiryo UI" panose="020B0604030504040204" pitchFamily="50" charset="-128"/>
                        </a:rPr>
                        <a:t>8</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投資未回収額（</a:t>
                      </a:r>
                      <a:r>
                        <a:rPr kumimoji="1" lang="en-US" altLang="ja-JP" sz="1400">
                          <a:latin typeface="Meiryo UI" panose="020B0604030504040204" pitchFamily="50" charset="-128"/>
                          <a:ea typeface="Meiryo UI" panose="020B0604030504040204" pitchFamily="50" charset="-128"/>
                        </a:rPr>
                        <a:t>g=</a:t>
                      </a:r>
                      <a:r>
                        <a:rPr kumimoji="1" lang="ja-JP" altLang="en-US" sz="1400">
                          <a:latin typeface="Meiryo UI" panose="020B0604030504040204" pitchFamily="50" charset="-128"/>
                          <a:ea typeface="Meiryo UI" panose="020B0604030504040204" pitchFamily="50" charset="-128"/>
                        </a:rPr>
                        <a:t>前年度</a:t>
                      </a:r>
                      <a:r>
                        <a:rPr kumimoji="1" lang="en-US" altLang="ja-JP" sz="1400">
                          <a:latin typeface="Meiryo UI" panose="020B0604030504040204" pitchFamily="50" charset="-128"/>
                          <a:ea typeface="Meiryo UI" panose="020B0604030504040204" pitchFamily="50" charset="-128"/>
                        </a:rPr>
                        <a:t>g</a:t>
                      </a:r>
                      <a:r>
                        <a:rPr kumimoji="1" lang="en-US" altLang="ja-JP" sz="1400" err="1">
                          <a:latin typeface="Meiryo UI" panose="020B0604030504040204" pitchFamily="50" charset="-128"/>
                          <a:ea typeface="Meiryo UI" panose="020B0604030504040204" pitchFamily="50" charset="-128"/>
                        </a:rPr>
                        <a:t>+c-d-d</a:t>
                      </a:r>
                      <a:r>
                        <a:rPr kumimoji="1" lang="en-US" altLang="ja-JP" sz="1400">
                          <a:latin typeface="Meiryo UI" panose="020B0604030504040204" pitchFamily="50" charset="-128"/>
                          <a:ea typeface="Meiryo UI" panose="020B0604030504040204" pitchFamily="50" charset="-128"/>
                        </a:rPr>
                        <a:t>’+e-f</a:t>
                      </a:r>
                      <a:r>
                        <a:rPr kumimoji="1" lang="ja-JP" altLang="en-US" sz="1400">
                          <a:latin typeface="Meiryo UI" panose="020B0604030504040204" pitchFamily="50" charset="-128"/>
                          <a:ea typeface="Meiryo UI" panose="020B0604030504040204" pitchFamily="50" charset="-128"/>
                        </a:rPr>
                        <a:t>）</a:t>
                      </a:r>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989711"/>
                  </a:ext>
                </a:extLst>
              </a:tr>
              <a:tr h="225485">
                <a:tc>
                  <a:txBody>
                    <a:bodyPr/>
                    <a:lstStyle/>
                    <a:p>
                      <a:pPr algn="ctr" rtl="0"/>
                      <a:r>
                        <a:rPr kumimoji="1" lang="en-US" altLang="ja-JP" sz="1400">
                          <a:latin typeface="Meiryo UI" panose="020B0604030504040204" pitchFamily="50" charset="-128"/>
                          <a:ea typeface="Meiryo UI" panose="020B0604030504040204" pitchFamily="50" charset="-128"/>
                        </a:rPr>
                        <a:t>10</a:t>
                      </a: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400">
                          <a:latin typeface="Meiryo UI" panose="020B0604030504040204" pitchFamily="50" charset="-128"/>
                          <a:ea typeface="Meiryo UI" panose="020B0604030504040204" pitchFamily="50" charset="-128"/>
                        </a:rPr>
                        <a:t>投資回収期間</a:t>
                      </a:r>
                      <a:endParaRPr kumimoji="1" lang="en-US" altLang="ja-JP" sz="1400">
                        <a:latin typeface="Meiryo UI" panose="020B0604030504040204" pitchFamily="50" charset="-128"/>
                        <a:ea typeface="Meiryo UI" panose="020B0604030504040204" pitchFamily="50" charset="-128"/>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10">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90000" marT="18000" marB="18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T="36000" marB="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9543653"/>
                  </a:ext>
                </a:extLst>
              </a:tr>
            </a:tbl>
          </a:graphicData>
        </a:graphic>
      </p:graphicFrame>
      <p:sp>
        <p:nvSpPr>
          <p:cNvPr id="29" name="TextBox 51">
            <a:extLst>
              <a:ext uri="{FF2B5EF4-FFF2-40B4-BE49-F238E27FC236}">
                <a16:creationId xmlns:a16="http://schemas.microsoft.com/office/drawing/2014/main" id="{40A3073D-48A9-51A3-FFD0-B811AB3B925C}"/>
              </a:ext>
            </a:extLst>
          </p:cNvPr>
          <p:cNvSpPr txBox="1">
            <a:spLocks/>
          </p:cNvSpPr>
          <p:nvPr/>
        </p:nvSpPr>
        <p:spPr>
          <a:xfrm>
            <a:off x="4754558" y="2853756"/>
            <a:ext cx="6696000" cy="3132000"/>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indent="3175" algn="ctr"/>
            <a:r>
              <a:rPr lang="ja-JP" altLang="en-US" sz="1600">
                <a:solidFill>
                  <a:srgbClr val="2E3558"/>
                </a:solidFill>
                <a:latin typeface="+mn-ea"/>
              </a:rPr>
              <a:t>間接補助事業期間中、及び期間終了後の想定市場投入、</a:t>
            </a:r>
            <a:br>
              <a:rPr lang="en-US" altLang="ja-JP" sz="1600">
                <a:solidFill>
                  <a:srgbClr val="2E3558"/>
                </a:solidFill>
                <a:latin typeface="+mn-ea"/>
              </a:rPr>
            </a:br>
            <a:r>
              <a:rPr lang="ja-JP" altLang="en-US" sz="1600">
                <a:solidFill>
                  <a:srgbClr val="2E3558"/>
                </a:solidFill>
                <a:latin typeface="+mn-ea"/>
              </a:rPr>
              <a:t>投資回収の開始まで、長期的な事業スケジュールの概要について、</a:t>
            </a:r>
            <a:br>
              <a:rPr lang="en-US" altLang="ja-JP" sz="1600">
                <a:solidFill>
                  <a:srgbClr val="2E3558"/>
                </a:solidFill>
                <a:latin typeface="+mn-ea"/>
              </a:rPr>
            </a:br>
            <a:r>
              <a:rPr lang="ja-JP" altLang="en-US" sz="1600">
                <a:solidFill>
                  <a:srgbClr val="2E3558"/>
                </a:solidFill>
                <a:latin typeface="+mn-ea"/>
              </a:rPr>
              <a:t>補助対象事業の不確実性を前提としたうえで、</a:t>
            </a:r>
            <a:br>
              <a:rPr lang="en-US" altLang="ja-JP" sz="1600">
                <a:solidFill>
                  <a:srgbClr val="2E3558"/>
                </a:solidFill>
                <a:latin typeface="+mn-ea"/>
              </a:rPr>
            </a:br>
            <a:r>
              <a:rPr lang="ja-JP" altLang="en-US" sz="1600">
                <a:solidFill>
                  <a:srgbClr val="2E3558"/>
                </a:solidFill>
                <a:latin typeface="+mn-ea"/>
              </a:rPr>
              <a:t>一定の仮定に基づき以下の点に留意しつつ記載ください</a:t>
            </a:r>
          </a:p>
          <a:p>
            <a:pPr marL="266700" indent="-180975">
              <a:buFont typeface="Arial" panose="020B0604020202020204" pitchFamily="34" charset="0"/>
              <a:buChar char="•"/>
            </a:pPr>
            <a:r>
              <a:rPr lang="ja-JP" altLang="en-US" sz="1400">
                <a:solidFill>
                  <a:srgbClr val="2E3558"/>
                </a:solidFill>
                <a:latin typeface="+mn-ea"/>
              </a:rPr>
              <a:t>提案時点での数字や内容は必ずしも正確である必要はなく、</a:t>
            </a:r>
            <a:br>
              <a:rPr lang="en-US" altLang="ja-JP" sz="1400">
                <a:solidFill>
                  <a:srgbClr val="2E3558"/>
                </a:solidFill>
                <a:latin typeface="+mn-ea"/>
              </a:rPr>
            </a:br>
            <a:r>
              <a:rPr lang="ja-JP" altLang="en-US" sz="1400">
                <a:solidFill>
                  <a:srgbClr val="2E3558"/>
                </a:solidFill>
                <a:latin typeface="+mn-ea"/>
              </a:rPr>
              <a:t>対象製品の実装、市場投入、投資回収の開始時期等を確認するものです</a:t>
            </a:r>
          </a:p>
        </p:txBody>
      </p:sp>
      <p:sp>
        <p:nvSpPr>
          <p:cNvPr id="5" name="TextBox 51">
            <a:extLst>
              <a:ext uri="{FF2B5EF4-FFF2-40B4-BE49-F238E27FC236}">
                <a16:creationId xmlns:a16="http://schemas.microsoft.com/office/drawing/2014/main" id="{27DA36F8-0722-6B63-A262-229E65C5FB83}"/>
              </a:ext>
            </a:extLst>
          </p:cNvPr>
          <p:cNvSpPr txBox="1">
            <a:spLocks/>
          </p:cNvSpPr>
          <p:nvPr/>
        </p:nvSpPr>
        <p:spPr>
          <a:xfrm>
            <a:off x="1970203" y="1152141"/>
            <a:ext cx="9520940" cy="1031532"/>
          </a:xfrm>
          <a:prstGeom prst="rect">
            <a:avLst/>
          </a:prstGeom>
          <a:solidFill>
            <a:srgbClr val="30C1D7">
              <a:alpha val="70000"/>
            </a:srgb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en-US"/>
            </a:defPPr>
            <a:lvl2pPr marL="108000" lvl="1">
              <a:buClr>
                <a:schemeClr val="tx2"/>
              </a:buClr>
              <a:buSzPct val="100000"/>
              <a:defRPr sz="1600">
                <a:solidFill>
                  <a:schemeClr val="tx1"/>
                </a:solidFill>
                <a:latin typeface="Meiryo UI" panose="020B0604030504040204" pitchFamily="50" charset="-128"/>
                <a:ea typeface="Meiryo UI" panose="020B0604030504040204" pitchFamily="50" charset="-128"/>
              </a:defRPr>
            </a:lvl2pPr>
          </a:lstStyle>
          <a:p>
            <a:pPr marL="85725" algn="ctr"/>
            <a:r>
              <a:rPr lang="ja-JP" altLang="en-US" sz="1600">
                <a:solidFill>
                  <a:srgbClr val="2E3558"/>
                </a:solidFill>
                <a:latin typeface="+mn-ea"/>
              </a:rPr>
              <a:t>ガントチャート等により、以下の内容を含めて記載ください</a:t>
            </a:r>
            <a:endParaRPr lang="en-US" altLang="ja-JP" sz="16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間接補助事業期間中から期間後の長期的な事業スケジュールの概要</a:t>
            </a:r>
            <a:endParaRPr lang="en-US" altLang="ja-JP" sz="1400">
              <a:solidFill>
                <a:srgbClr val="2E3558"/>
              </a:solidFill>
              <a:latin typeface="+mn-ea"/>
            </a:endParaRPr>
          </a:p>
          <a:p>
            <a:pPr marL="266700" indent="-180975">
              <a:buFont typeface="Arial" panose="020B0604020202020204" pitchFamily="34" charset="0"/>
              <a:buChar char="•"/>
            </a:pPr>
            <a:r>
              <a:rPr lang="ja-JP" altLang="en-US" sz="1400">
                <a:solidFill>
                  <a:srgbClr val="2E3558"/>
                </a:solidFill>
                <a:latin typeface="+mn-ea"/>
              </a:rPr>
              <a:t>間接補助事業の各フェーズ（設計・実証・検証 等）、想定市場投入時期、投資回収の開始時期等のマイルストン</a:t>
            </a:r>
            <a:endParaRPr lang="en-US" altLang="ja-JP" sz="1400">
              <a:solidFill>
                <a:srgbClr val="2E3558"/>
              </a:solidFill>
              <a:latin typeface="+mn-ea"/>
            </a:endParaRPr>
          </a:p>
        </p:txBody>
      </p:sp>
    </p:spTree>
    <p:extLst>
      <p:ext uri="{BB962C8B-B14F-4D97-AF65-F5344CB8AC3E}">
        <p14:creationId xmlns:p14="http://schemas.microsoft.com/office/powerpoint/2010/main" val="30990905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418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EE4P_MASTERWIZARD_DRAFT" val="0"/>
  <p:tag name="EE4P_LANGUAGE_ID" val="1033"/>
  <p:tag name="EE4P_MASTERWIZARD_MARGINS" val="0"/>
  <p:tag name="EE4P_STYLE_ID" val="076a8867-8b72-4914-890a-d2f9a5d03d99"/>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15.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49.72858/71.53472/271.5024/274.7323"/>
</p:tagLst>
</file>

<file path=ppt/tags/tag16.xml><?xml version="1.0" encoding="utf-8"?>
<p:tagLst xmlns:a="http://schemas.openxmlformats.org/drawingml/2006/main" xmlns:r="http://schemas.openxmlformats.org/officeDocument/2006/relationships" xmlns:p="http://schemas.openxmlformats.org/presentationml/2006/main">
  <p:tag name="EE4P_SLIDEID" val="86868848-8185-4f58-934c-a44cb1236748"/>
</p:tagLst>
</file>

<file path=ppt/tags/tag17.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49.72858/71.53472/271.5024/274.7323"/>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21.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31.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32.xml><?xml version="1.0" encoding="utf-8"?>
<p:tagLst xmlns:a="http://schemas.openxmlformats.org/drawingml/2006/main" xmlns:r="http://schemas.openxmlformats.org/officeDocument/2006/relationships" xmlns:p="http://schemas.openxmlformats.org/presentationml/2006/main">
  <p:tag name="EE4P_SLIDEID" val="bc90ea0a-f14b-48f8-b825-f860e1f4cb4d"/>
</p:tagLst>
</file>

<file path=ppt/tags/tag33.xml><?xml version="1.0" encoding="utf-8"?>
<p:tagLst xmlns:a="http://schemas.openxmlformats.org/drawingml/2006/main" xmlns:r="http://schemas.openxmlformats.org/officeDocument/2006/relationships" xmlns:p="http://schemas.openxmlformats.org/presentationml/2006/main">
  <p:tag name="EE4P_AGENDAWIZARD" val="element"/>
  <p:tag name="EE4P_AGENDAWIZARD_PROPERTIES" val="101.1609/210.082/758.6493/252.2583"/>
  <p:tag name="EE4P_AGENDAWIZARD_CONTENT" val="/1. 本プロジェクトに取り組む意義"/>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１">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9525" cap="rnd" cmpd="sng" algn="ctr">
          <a:solidFill>
            <a:schemeClr val="tx1"/>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sz="12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sz="14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CG_Grid_16x9.pptx" id="{8830F7DA-A78E-4B82-9935-5CC7FF5B9633}" vid="{52C2632B-9813-48FC-8882-620C42A0A230}"/>
    </a:ext>
  </a:extLst>
</a:theme>
</file>

<file path=ppt/theme/theme2.xml><?xml version="1.0" encoding="utf-8"?>
<a:theme xmlns:a="http://schemas.openxmlformats.org/drawingml/2006/main" name="DT Template_A4_J_2024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2EDBF493-BCFD-4812-A849-0DAF123BBA0E}" vid="{8B02D26D-CD54-4DF1-A9EA-52088E75C19D}"/>
    </a:ext>
  </a:extLst>
</a:theme>
</file>

<file path=ppt/theme/theme3.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14b20f3-dc60-4cab-848d-340fa6b0231d">
      <Terms xmlns="http://schemas.microsoft.com/office/infopath/2007/PartnerControls"/>
    </lcf76f155ced4ddcb4097134ff3c332f>
    <TaxCatchAll xmlns="623cf6b6-8c1c-4441-af41-7baf7c9a28a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4D73D1BFE876BF43A760BAD664AB1D72" ma:contentTypeVersion="13" ma:contentTypeDescription="新しいドキュメントを作成します。" ma:contentTypeScope="" ma:versionID="4b8a96596ca344c219cc0b87da91361c">
  <xsd:schema xmlns:xsd="http://www.w3.org/2001/XMLSchema" xmlns:xs="http://www.w3.org/2001/XMLSchema" xmlns:p="http://schemas.microsoft.com/office/2006/metadata/properties" xmlns:ns2="214b20f3-dc60-4cab-848d-340fa6b0231d" xmlns:ns3="623cf6b6-8c1c-4441-af41-7baf7c9a28aa" targetNamespace="http://schemas.microsoft.com/office/2006/metadata/properties" ma:root="true" ma:fieldsID="bb1181913a49f2c74ea3b1ab6831449d" ns2:_="" ns3:_="">
    <xsd:import namespace="214b20f3-dc60-4cab-848d-340fa6b0231d"/>
    <xsd:import namespace="623cf6b6-8c1c-4441-af41-7baf7c9a28a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4b20f3-dc60-4cab-848d-340fa6b023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f6a3f5ef-cd54-4ef7-b1b9-4a46cb3bb5a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23cf6b6-8c1c-4441-af41-7baf7c9a28a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ee52b66-7f8f-4b3d-99f6-ab1b8af1adfc}" ma:internalName="TaxCatchAll" ma:showField="CatchAllData" ma:web="623cf6b6-8c1c-4441-af41-7baf7c9a28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8338A58-CD05-43FA-B67D-3ADB7CC8D216}">
  <ds:schemaRefs>
    <ds:schemaRef ds:uri="http://schemas.microsoft.com/office/infopath/2007/PartnerControls"/>
    <ds:schemaRef ds:uri="http://www.w3.org/XML/1998/namespace"/>
    <ds:schemaRef ds:uri="http://purl.org/dc/elements/1.1/"/>
    <ds:schemaRef ds:uri="http://schemas.microsoft.com/office/2006/metadata/properties"/>
    <ds:schemaRef ds:uri="f14e200f-9313-4889-af32-740660f9c5e8"/>
    <ds:schemaRef ds:uri="http://schemas.microsoft.com/office/2006/documentManagement/types"/>
    <ds:schemaRef ds:uri="http://purl.org/dc/dcmitype/"/>
    <ds:schemaRef ds:uri="http://purl.org/dc/terms/"/>
    <ds:schemaRef ds:uri="http://schemas.openxmlformats.org/package/2006/metadata/core-properties"/>
    <ds:schemaRef ds:uri="3664d6dd-490c-47f7-ad2b-1554118f23bf"/>
  </ds:schemaRefs>
</ds:datastoreItem>
</file>

<file path=customXml/itemProps2.xml><?xml version="1.0" encoding="utf-8"?>
<ds:datastoreItem xmlns:ds="http://schemas.openxmlformats.org/officeDocument/2006/customXml" ds:itemID="{CCEF1E0D-BBDE-404C-945A-26ED7933BA3D}"/>
</file>

<file path=customXml/itemProps3.xml><?xml version="1.0" encoding="utf-8"?>
<ds:datastoreItem xmlns:ds="http://schemas.openxmlformats.org/officeDocument/2006/customXml" ds:itemID="{8E408640-E660-48C3-9222-8A05562DF4C4}">
  <ds:schemaRefs>
    <ds:schemaRef ds:uri="http://schemas.microsoft.com/sharepoint/v3/contenttype/forms"/>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 id="{f9640336-80aa-47fc-8c42-36fdc8752674}" enabled="0" method="" siteId="{f9640336-80aa-47fc-8c42-36fdc8752674}" removed="1"/>
</clbl:labelList>
</file>

<file path=docProps/app.xml><?xml version="1.0" encoding="utf-8"?>
<Properties xmlns="http://schemas.openxmlformats.org/officeDocument/2006/extended-properties" xmlns:vt="http://schemas.openxmlformats.org/officeDocument/2006/docPropsVTypes">
  <Template/>
  <TotalTime>6</TotalTime>
  <Words>7586</Words>
  <Application>Microsoft Office PowerPoint</Application>
  <PresentationFormat>ワイド画面</PresentationFormat>
  <Paragraphs>782</Paragraphs>
  <Slides>34</Slides>
  <Notes>17</Notes>
  <HiddenSlides>0</HiddenSlides>
  <MMClips>0</MMClips>
  <ScaleCrop>false</ScaleCrop>
  <HeadingPairs>
    <vt:vector size="10" baseType="variant">
      <vt:variant>
        <vt:lpstr>使用されているフォント</vt:lpstr>
      </vt:variant>
      <vt:variant>
        <vt:i4>7</vt:i4>
      </vt:variant>
      <vt:variant>
        <vt:lpstr>テーマ</vt:lpstr>
      </vt:variant>
      <vt:variant>
        <vt:i4>2</vt:i4>
      </vt:variant>
      <vt:variant>
        <vt:lpstr>埋め込まれた OLE サーバー</vt:lpstr>
      </vt:variant>
      <vt:variant>
        <vt:i4>1</vt:i4>
      </vt:variant>
      <vt:variant>
        <vt:lpstr>スライド タイトル</vt:lpstr>
      </vt:variant>
      <vt:variant>
        <vt:i4>34</vt:i4>
      </vt:variant>
      <vt:variant>
        <vt:lpstr>目的別スライド ショー</vt:lpstr>
      </vt:variant>
      <vt:variant>
        <vt:i4>1</vt:i4>
      </vt:variant>
    </vt:vector>
  </HeadingPairs>
  <TitlesOfParts>
    <vt:vector size="45" baseType="lpstr">
      <vt:lpstr>Meiryo UI</vt:lpstr>
      <vt:lpstr>ＭＳ Ｐゴシック</vt:lpstr>
      <vt:lpstr>Arial</vt:lpstr>
      <vt:lpstr>Calibri</vt:lpstr>
      <vt:lpstr>Trebuchet MS</vt:lpstr>
      <vt:lpstr>Verdana</vt:lpstr>
      <vt:lpstr>Wingdings</vt:lpstr>
      <vt:lpstr>１</vt:lpstr>
      <vt:lpstr>DT Template_A4_J_202401</vt:lpstr>
      <vt:lpstr>think-cellスライド</vt:lpstr>
      <vt:lpstr>間接補助事業の実施計画 （次期機体主要構造体開発・高レート生産技術実証）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Format Guide Workshop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GIO地主</dc:creator>
  <cp:lastModifiedBy>GIO地主</cp:lastModifiedBy>
  <cp:revision>2</cp:revision>
  <dcterms:created xsi:type="dcterms:W3CDTF">2024-06-27T06:18:57Z</dcterms:created>
  <dcterms:modified xsi:type="dcterms:W3CDTF">2025-12-02T05:32:23Z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2024-06-27T06:19:05Z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ffe02771-9756-4a3b-8b48-ec25ba8100e9</vt:lpwstr>
  </property>
  <property fmtid="{D5CDD505-2E9C-101B-9397-08002B2CF9AE}" pid="8" name="MSIP_Label_ea60d57e-af5b-4752-ac57-3e4f28ca11dc_ContentBits">
    <vt:lpwstr>0</vt:lpwstr>
  </property>
  <property fmtid="{D5CDD505-2E9C-101B-9397-08002B2CF9AE}" pid="9" name="MediaServiceImageTags">
    <vt:lpwstr/>
  </property>
  <property fmtid="{D5CDD505-2E9C-101B-9397-08002B2CF9AE}" pid="10" name="ContentTypeId">
    <vt:lpwstr>0x0101004D73D1BFE876BF43A760BAD664AB1D72</vt:lpwstr>
  </property>
</Properties>
</file>