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1" r:id="rId4"/>
    <p:sldMasterId id="2147483753" r:id="rId5"/>
  </p:sldMasterIdLst>
  <p:notesMasterIdLst>
    <p:notesMasterId r:id="rId30"/>
  </p:notesMasterIdLst>
  <p:handoutMasterIdLst>
    <p:handoutMasterId r:id="rId31"/>
  </p:handoutMasterIdLst>
  <p:sldIdLst>
    <p:sldId id="720" r:id="rId6"/>
    <p:sldId id="721" r:id="rId7"/>
    <p:sldId id="722" r:id="rId8"/>
    <p:sldId id="723" r:id="rId9"/>
    <p:sldId id="724" r:id="rId10"/>
    <p:sldId id="725" r:id="rId11"/>
    <p:sldId id="726" r:id="rId12"/>
    <p:sldId id="727" r:id="rId13"/>
    <p:sldId id="728" r:id="rId14"/>
    <p:sldId id="729" r:id="rId15"/>
    <p:sldId id="730" r:id="rId16"/>
    <p:sldId id="731" r:id="rId17"/>
    <p:sldId id="732" r:id="rId18"/>
    <p:sldId id="733" r:id="rId19"/>
    <p:sldId id="743" r:id="rId20"/>
    <p:sldId id="734" r:id="rId21"/>
    <p:sldId id="735" r:id="rId22"/>
    <p:sldId id="736" r:id="rId23"/>
    <p:sldId id="737" r:id="rId24"/>
    <p:sldId id="738" r:id="rId25"/>
    <p:sldId id="739" r:id="rId26"/>
    <p:sldId id="740" r:id="rId27"/>
    <p:sldId id="741" r:id="rId28"/>
    <p:sldId id="742" r:id="rId29"/>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1pPr>
    <a:lvl2pPr marL="4572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2pPr>
    <a:lvl3pPr marL="9144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3pPr>
    <a:lvl4pPr marL="13716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4pPr>
    <a:lvl5pPr marL="18288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6pPr>
    <a:lvl7pPr marL="27432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7pPr>
    <a:lvl8pPr marL="32004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8pPr>
    <a:lvl9pPr marL="36576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9pPr>
  </p:defaultTextStyle>
  <p:extLst>
    <p:ext uri="{EFAFB233-063F-42B5-8137-9DF3F51BA10A}">
      <p15:sldGuideLst xmlns:p15="http://schemas.microsoft.com/office/powerpoint/2012/main">
        <p15:guide id="1" orient="horz" pos="28">
          <p15:clr>
            <a:srgbClr val="A4A3A4"/>
          </p15:clr>
        </p15:guide>
        <p15:guide id="2" pos="6204">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6"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7DB5C8-1595-2645-3E2C-D9E2969275B0}" name="杉本 寧々/Nene Sugimoto" initials="寧杉" userId="S::sugimoton@nttdata-strategy.com::5fa433fe-b53d-49fc-8dec-0a425e08b29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CCFFCC"/>
    <a:srgbClr val="FFD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CC2C1E-E0CE-4B89-96AA-B2CC6FC544F2}" v="26" dt="2025-11-13T04:53:08.06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7" d="100"/>
          <a:sy n="117" d="100"/>
        </p:scale>
        <p:origin x="1158" y="84"/>
      </p:cViewPr>
      <p:guideLst>
        <p:guide orient="horz" pos="28"/>
        <p:guide pos="6204"/>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31"/>
        <p:guide pos="214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O山岡" userId="35cb5e39-723a-4fdc-8e82-0cae30cc4b61" providerId="ADAL" clId="{3686375B-6688-4262-8D6A-253B1258D992}"/>
    <pc:docChg chg="modSld">
      <pc:chgData name="GIO山岡" userId="35cb5e39-723a-4fdc-8e82-0cae30cc4b61" providerId="ADAL" clId="{3686375B-6688-4262-8D6A-253B1258D992}" dt="2025-11-14T00:03:21.877" v="4" actId="20577"/>
      <pc:docMkLst>
        <pc:docMk/>
      </pc:docMkLst>
      <pc:sldChg chg="modSp mod">
        <pc:chgData name="GIO山岡" userId="35cb5e39-723a-4fdc-8e82-0cae30cc4b61" providerId="ADAL" clId="{3686375B-6688-4262-8D6A-253B1258D992}" dt="2025-11-14T00:03:21.877" v="4" actId="20577"/>
        <pc:sldMkLst>
          <pc:docMk/>
          <pc:sldMk cId="1759143537" sldId="721"/>
        </pc:sldMkLst>
        <pc:spChg chg="mod">
          <ac:chgData name="GIO山岡" userId="35cb5e39-723a-4fdc-8e82-0cae30cc4b61" providerId="ADAL" clId="{3686375B-6688-4262-8D6A-253B1258D992}" dt="2025-11-14T00:03:21.877" v="4" actId="20577"/>
          <ac:spMkLst>
            <pc:docMk/>
            <pc:sldMk cId="1759143537" sldId="721"/>
            <ac:spMk id="6" creationId="{8A71A983-4F9A-3D7E-1B01-A1826F0C9FAA}"/>
          </ac:spMkLst>
        </pc:spChg>
      </pc:sldChg>
    </pc:docChg>
  </pc:docChgLst>
  <pc:docChgLst>
    <pc:chgData name="GIO大植" userId="86b76a72-5373-4383-802c-4c54094884c9" providerId="ADAL" clId="{AC6E6E25-D6A6-4B74-824F-FF4E43BB6336}"/>
    <pc:docChg chg="delSld modSld">
      <pc:chgData name="GIO大植" userId="86b76a72-5373-4383-802c-4c54094884c9" providerId="ADAL" clId="{AC6E6E25-D6A6-4B74-824F-FF4E43BB6336}" dt="2025-11-13T04:53:08.068" v="25" actId="2696"/>
      <pc:docMkLst>
        <pc:docMk/>
      </pc:docMkLst>
      <pc:sldChg chg="addSp modSp mod">
        <pc:chgData name="GIO大植" userId="86b76a72-5373-4383-802c-4c54094884c9" providerId="ADAL" clId="{AC6E6E25-D6A6-4B74-824F-FF4E43BB6336}" dt="2025-11-13T04:53:02.210" v="24" actId="113"/>
        <pc:sldMkLst>
          <pc:docMk/>
          <pc:sldMk cId="1759143537" sldId="721"/>
        </pc:sldMkLst>
        <pc:spChg chg="add mod">
          <ac:chgData name="GIO大植" userId="86b76a72-5373-4383-802c-4c54094884c9" providerId="ADAL" clId="{AC6E6E25-D6A6-4B74-824F-FF4E43BB6336}" dt="2025-11-13T04:53:02.210" v="24" actId="113"/>
          <ac:spMkLst>
            <pc:docMk/>
            <pc:sldMk cId="1759143537" sldId="721"/>
            <ac:spMk id="6" creationId="{8A71A983-4F9A-3D7E-1B01-A1826F0C9FAA}"/>
          </ac:spMkLst>
        </pc:spChg>
      </pc:sldChg>
      <pc:sldChg chg="del">
        <pc:chgData name="GIO大植" userId="86b76a72-5373-4383-802c-4c54094884c9" providerId="ADAL" clId="{AC6E6E25-D6A6-4B74-824F-FF4E43BB6336}" dt="2025-11-13T04:53:08.068" v="25" actId="2696"/>
        <pc:sldMkLst>
          <pc:docMk/>
          <pc:sldMk cId="173249679" sldId="74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5"/>
            <a:ext cx="2950375" cy="497367"/>
          </a:xfrm>
          <a:prstGeom prst="rect">
            <a:avLst/>
          </a:prstGeom>
        </p:spPr>
        <p:txBody>
          <a:bodyPr vert="horz" lIns="92185" tIns="46094" rIns="92185" bIns="46094" rtlCol="0"/>
          <a:lstStyle>
            <a:lvl1pPr algn="l" eaLnBrk="1" fontAlgn="auto" hangingPunct="1">
              <a:spcBef>
                <a:spcPts val="0"/>
              </a:spcBef>
              <a:spcAft>
                <a:spcPts val="0"/>
              </a:spcAft>
              <a:defRPr sz="1300">
                <a:latin typeface="+mn-lt"/>
                <a:ea typeface="+mn-ea"/>
              </a:defRPr>
            </a:lvl1pPr>
          </a:lstStyle>
          <a:p>
            <a:pPr>
              <a:defRPr/>
            </a:pPr>
            <a:endParaRPr lang="ja-JP" altLang="en-US"/>
          </a:p>
        </p:txBody>
      </p:sp>
      <p:sp>
        <p:nvSpPr>
          <p:cNvPr id="3" name="日付プレースホルダー 2"/>
          <p:cNvSpPr>
            <a:spLocks noGrp="1"/>
          </p:cNvSpPr>
          <p:nvPr>
            <p:ph type="dt" sz="quarter" idx="1"/>
          </p:nvPr>
        </p:nvSpPr>
        <p:spPr>
          <a:xfrm>
            <a:off x="3855221" y="5"/>
            <a:ext cx="2950374" cy="497367"/>
          </a:xfrm>
          <a:prstGeom prst="rect">
            <a:avLst/>
          </a:prstGeom>
        </p:spPr>
        <p:txBody>
          <a:bodyPr vert="horz" lIns="92185" tIns="46094" rIns="92185" bIns="46094"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endParaRPr lang="ja-JP" altLang="en-US"/>
          </a:p>
        </p:txBody>
      </p:sp>
      <p:sp>
        <p:nvSpPr>
          <p:cNvPr id="4" name="フッター プレースホルダー 3"/>
          <p:cNvSpPr>
            <a:spLocks noGrp="1"/>
          </p:cNvSpPr>
          <p:nvPr>
            <p:ph type="ftr" sz="quarter" idx="2"/>
          </p:nvPr>
        </p:nvSpPr>
        <p:spPr>
          <a:xfrm>
            <a:off x="3" y="9440372"/>
            <a:ext cx="2950375" cy="497366"/>
          </a:xfrm>
          <a:prstGeom prst="rect">
            <a:avLst/>
          </a:prstGeom>
        </p:spPr>
        <p:txBody>
          <a:bodyPr vert="horz" lIns="92185" tIns="46094" rIns="92185" bIns="46094" rtlCol="0" anchor="b"/>
          <a:lstStyle>
            <a:lvl1pPr algn="l" eaLnBrk="1" fontAlgn="auto" hangingPunct="1">
              <a:spcBef>
                <a:spcPts val="0"/>
              </a:spcBef>
              <a:spcAft>
                <a:spcPts val="0"/>
              </a:spcAft>
              <a:defRPr sz="1300">
                <a:latin typeface="+mn-lt"/>
                <a:ea typeface="+mn-ea"/>
              </a:defRPr>
            </a:lvl1pPr>
          </a:lstStyle>
          <a:p>
            <a:pPr>
              <a:defRPr/>
            </a:pPr>
            <a:endParaRPr lang="ja-JP" altLang="en-US"/>
          </a:p>
        </p:txBody>
      </p:sp>
      <p:sp>
        <p:nvSpPr>
          <p:cNvPr id="5" name="スライド番号プレースホルダー 4"/>
          <p:cNvSpPr>
            <a:spLocks noGrp="1"/>
          </p:cNvSpPr>
          <p:nvPr>
            <p:ph type="sldNum" sz="quarter" idx="3"/>
          </p:nvPr>
        </p:nvSpPr>
        <p:spPr>
          <a:xfrm>
            <a:off x="3855221" y="9440372"/>
            <a:ext cx="2950374" cy="497366"/>
          </a:xfrm>
          <a:prstGeom prst="rect">
            <a:avLst/>
          </a:prstGeom>
        </p:spPr>
        <p:txBody>
          <a:bodyPr vert="horz" lIns="92185" tIns="46094" rIns="92185" bIns="46094" rtlCol="0" anchor="b"/>
          <a:lstStyle>
            <a:lvl1pPr algn="r" eaLnBrk="1" fontAlgn="auto" hangingPunct="1">
              <a:spcBef>
                <a:spcPts val="0"/>
              </a:spcBef>
              <a:spcAft>
                <a:spcPts val="0"/>
              </a:spcAft>
              <a:defRPr sz="1300">
                <a:latin typeface="+mn-lt"/>
                <a:ea typeface="+mn-ea"/>
              </a:defRPr>
            </a:lvl1pPr>
          </a:lstStyle>
          <a:p>
            <a:pPr>
              <a:defRPr/>
            </a:pPr>
            <a:fld id="{1EC4FBD0-7633-4554-A01D-57EBE408A745}" type="slidenum">
              <a:rPr lang="ja-JP" altLang="en-US"/>
              <a:pPr>
                <a:defRPr/>
              </a:pPr>
              <a:t>‹#›</a:t>
            </a:fld>
            <a:endParaRPr lang="ja-JP" altLang="en-US"/>
          </a:p>
        </p:txBody>
      </p:sp>
    </p:spTree>
    <p:extLst>
      <p:ext uri="{BB962C8B-B14F-4D97-AF65-F5344CB8AC3E}">
        <p14:creationId xmlns:p14="http://schemas.microsoft.com/office/powerpoint/2010/main" val="2679507270"/>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5"/>
            <a:ext cx="2950375" cy="497367"/>
          </a:xfrm>
          <a:prstGeom prst="rect">
            <a:avLst/>
          </a:prstGeom>
        </p:spPr>
        <p:txBody>
          <a:bodyPr vert="horz" lIns="92185" tIns="46094" rIns="92185" bIns="46094" rtlCol="0"/>
          <a:lstStyle>
            <a:lvl1pPr algn="l" eaLnBrk="1" fontAlgn="auto" hangingPunct="1">
              <a:spcBef>
                <a:spcPts val="0"/>
              </a:spcBef>
              <a:spcAft>
                <a:spcPts val="0"/>
              </a:spcAft>
              <a:defRPr sz="13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5221" y="5"/>
            <a:ext cx="2950374" cy="497367"/>
          </a:xfrm>
          <a:prstGeom prst="rect">
            <a:avLst/>
          </a:prstGeom>
        </p:spPr>
        <p:txBody>
          <a:bodyPr vert="horz" lIns="92185" tIns="46094" rIns="92185" bIns="46094"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endParaRPr lang="en-US" altLang="ja-JP"/>
          </a:p>
        </p:txBody>
      </p:sp>
      <p:sp>
        <p:nvSpPr>
          <p:cNvPr id="4" name="スライド イメージ プレースホルダー 3"/>
          <p:cNvSpPr>
            <a:spLocks noGrp="1" noRot="1" noChangeAspect="1"/>
          </p:cNvSpPr>
          <p:nvPr>
            <p:ph type="sldImg" idx="2"/>
          </p:nvPr>
        </p:nvSpPr>
        <p:spPr>
          <a:xfrm>
            <a:off x="712788" y="744538"/>
            <a:ext cx="5381625" cy="3727450"/>
          </a:xfrm>
          <a:prstGeom prst="rect">
            <a:avLst/>
          </a:prstGeom>
          <a:noFill/>
          <a:ln w="12700">
            <a:solidFill>
              <a:prstClr val="black"/>
            </a:solidFill>
          </a:ln>
        </p:spPr>
        <p:txBody>
          <a:bodyPr vert="horz" lIns="92185" tIns="46094" rIns="92185" bIns="46094" rtlCol="0" anchor="ctr"/>
          <a:lstStyle/>
          <a:p>
            <a:pPr lvl="0"/>
            <a:endParaRPr lang="ja-JP" altLang="en-US" noProof="0"/>
          </a:p>
        </p:txBody>
      </p:sp>
      <p:sp>
        <p:nvSpPr>
          <p:cNvPr id="5" name="ノート プレースホルダー 4"/>
          <p:cNvSpPr>
            <a:spLocks noGrp="1"/>
          </p:cNvSpPr>
          <p:nvPr>
            <p:ph type="body" sz="quarter" idx="3"/>
          </p:nvPr>
        </p:nvSpPr>
        <p:spPr>
          <a:xfrm>
            <a:off x="680241" y="4720986"/>
            <a:ext cx="5446723" cy="4473102"/>
          </a:xfrm>
          <a:prstGeom prst="rect">
            <a:avLst/>
          </a:prstGeom>
        </p:spPr>
        <p:txBody>
          <a:bodyPr vert="horz" lIns="92185" tIns="46094" rIns="92185" bIns="46094"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3" y="9440372"/>
            <a:ext cx="2950375" cy="497366"/>
          </a:xfrm>
          <a:prstGeom prst="rect">
            <a:avLst/>
          </a:prstGeom>
        </p:spPr>
        <p:txBody>
          <a:bodyPr vert="horz" lIns="92185" tIns="46094" rIns="92185" bIns="46094" rtlCol="0" anchor="b"/>
          <a:lstStyle>
            <a:lvl1pPr algn="l" eaLnBrk="1" fontAlgn="auto" hangingPunct="1">
              <a:spcBef>
                <a:spcPts val="0"/>
              </a:spcBef>
              <a:spcAft>
                <a:spcPts val="0"/>
              </a:spcAft>
              <a:defRPr sz="13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185" tIns="46094" rIns="92185" bIns="46094" rtlCol="0" anchor="b"/>
          <a:lstStyle>
            <a:lvl1pPr algn="r" eaLnBrk="1" fontAlgn="auto" hangingPunct="1">
              <a:spcBef>
                <a:spcPts val="0"/>
              </a:spcBef>
              <a:spcAft>
                <a:spcPts val="0"/>
              </a:spcAft>
              <a:defRPr sz="1300">
                <a:latin typeface="+mn-lt"/>
                <a:ea typeface="+mn-ea"/>
              </a:defRPr>
            </a:lvl1pPr>
          </a:lstStyle>
          <a:p>
            <a:pPr>
              <a:defRPr/>
            </a:pPr>
            <a:fld id="{9AE3D2EF-E1DA-43A1-AAB5-1C750E1C4922}" type="slidenum">
              <a:rPr lang="ja-JP" altLang="en-US"/>
              <a:pPr>
                <a:defRPr/>
              </a:pPr>
              <a:t>‹#›</a:t>
            </a:fld>
            <a:endParaRPr lang="ja-JP" altLang="en-US"/>
          </a:p>
        </p:txBody>
      </p:sp>
    </p:spTree>
    <p:extLst>
      <p:ext uri="{BB962C8B-B14F-4D97-AF65-F5344CB8AC3E}">
        <p14:creationId xmlns:p14="http://schemas.microsoft.com/office/powerpoint/2010/main" val="692927990"/>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a:t>●事業計画策定の策定</a:t>
            </a:r>
          </a:p>
        </p:txBody>
      </p:sp>
      <p:sp>
        <p:nvSpPr>
          <p:cNvPr id="2" name="日付プレースホルダー 1">
            <a:extLst>
              <a:ext uri="{FF2B5EF4-FFF2-40B4-BE49-F238E27FC236}">
                <a16:creationId xmlns:a16="http://schemas.microsoft.com/office/drawing/2014/main" id="{E7A75B58-0C3E-6B88-C7E5-487C55781C68}"/>
              </a:ext>
            </a:extLst>
          </p:cNvPr>
          <p:cNvSpPr>
            <a:spLocks noGrp="1"/>
          </p:cNvSpPr>
          <p:nvPr>
            <p:ph type="dt" idx="1"/>
          </p:nvPr>
        </p:nvSpPr>
        <p:spPr/>
        <p:txBody>
          <a:bodyPr/>
          <a:lstStyle/>
          <a:p>
            <a:pPr>
              <a:defRPr/>
            </a:pPr>
            <a:endParaRPr lang="en-US" altLang="ja-JP"/>
          </a:p>
        </p:txBody>
      </p:sp>
    </p:spTree>
    <p:extLst>
      <p:ext uri="{BB962C8B-B14F-4D97-AF65-F5344CB8AC3E}">
        <p14:creationId xmlns:p14="http://schemas.microsoft.com/office/powerpoint/2010/main" val="1068808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a:extLst>
              <a:ext uri="{FF2B5EF4-FFF2-40B4-BE49-F238E27FC236}">
                <a16:creationId xmlns:a16="http://schemas.microsoft.com/office/drawing/2014/main" id="{785E01ED-68A0-08AB-D76A-DF55593AAF73}"/>
              </a:ext>
            </a:extLst>
          </p:cNvPr>
          <p:cNvSpPr>
            <a:spLocks noGrp="1"/>
          </p:cNvSpPr>
          <p:nvPr>
            <p:ph type="dt" idx="1"/>
          </p:nvPr>
        </p:nvSpPr>
        <p:spPr/>
        <p:txBody>
          <a:bodyPr/>
          <a:lstStyle/>
          <a:p>
            <a:pPr>
              <a:defRPr/>
            </a:pPr>
            <a:endParaRPr lang="en-US" altLang="ja-JP"/>
          </a:p>
        </p:txBody>
      </p:sp>
    </p:spTree>
    <p:extLst>
      <p:ext uri="{BB962C8B-B14F-4D97-AF65-F5344CB8AC3E}">
        <p14:creationId xmlns:p14="http://schemas.microsoft.com/office/powerpoint/2010/main" val="129609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a:extLst>
              <a:ext uri="{FF2B5EF4-FFF2-40B4-BE49-F238E27FC236}">
                <a16:creationId xmlns:a16="http://schemas.microsoft.com/office/drawing/2014/main" id="{A6D53CE8-3EAA-D1E7-FBA5-9C0A059B8563}"/>
              </a:ext>
            </a:extLst>
          </p:cNvPr>
          <p:cNvSpPr>
            <a:spLocks noGrp="1"/>
          </p:cNvSpPr>
          <p:nvPr>
            <p:ph type="dt" idx="1"/>
          </p:nvPr>
        </p:nvSpPr>
        <p:spPr/>
        <p:txBody>
          <a:bodyPr/>
          <a:lstStyle/>
          <a:p>
            <a:pPr>
              <a:defRPr/>
            </a:pPr>
            <a:endParaRPr lang="en-US" altLang="ja-JP"/>
          </a:p>
        </p:txBody>
      </p:sp>
    </p:spTree>
    <p:extLst>
      <p:ext uri="{BB962C8B-B14F-4D97-AF65-F5344CB8AC3E}">
        <p14:creationId xmlns:p14="http://schemas.microsoft.com/office/powerpoint/2010/main" val="4131598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8565" y="1052736"/>
            <a:ext cx="8420100" cy="1470025"/>
          </a:xfrm>
        </p:spPr>
        <p:txBody>
          <a:bodyPr/>
          <a:lstStyle>
            <a:lvl1pPr>
              <a:defRPr>
                <a:latin typeface="メイリオ" panose="020B0604030504040204" pitchFamily="50" charset="-128"/>
                <a:ea typeface="メイリオ" panose="020B0604030504040204" pitchFamily="50" charset="-128"/>
              </a:defRPr>
            </a:lvl1pPr>
          </a:lstStyle>
          <a:p>
            <a:r>
              <a:rPr lang="ja-JP" altLang="en-US"/>
              <a:t>マスター タイトルの書式設定</a:t>
            </a:r>
          </a:p>
        </p:txBody>
      </p:sp>
      <p:sp>
        <p:nvSpPr>
          <p:cNvPr id="7" name="正方形/長方形 6"/>
          <p:cNvSpPr/>
          <p:nvPr userDrawn="1"/>
        </p:nvSpPr>
        <p:spPr>
          <a:xfrm>
            <a:off x="9202" y="2063375"/>
            <a:ext cx="9912350" cy="4571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Tree>
    <p:extLst>
      <p:ext uri="{BB962C8B-B14F-4D97-AF65-F5344CB8AC3E}">
        <p14:creationId xmlns:p14="http://schemas.microsoft.com/office/powerpoint/2010/main" val="53177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44285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499535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2643500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8"/>
            <a:ext cx="65341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3791469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正方形/長方形 3"/>
          <p:cNvSpPr/>
          <p:nvPr userDrawn="1"/>
        </p:nvSpPr>
        <p:spPr>
          <a:xfrm>
            <a:off x="-6350" y="539750"/>
            <a:ext cx="9912350" cy="7143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 name="タイトル 1"/>
          <p:cNvSpPr>
            <a:spLocks noGrp="1"/>
          </p:cNvSpPr>
          <p:nvPr>
            <p:ph type="title"/>
          </p:nvPr>
        </p:nvSpPr>
        <p:spPr>
          <a:xfrm>
            <a:off x="128464" y="39688"/>
            <a:ext cx="8915400" cy="500062"/>
          </a:xfrm>
        </p:spPr>
        <p:txBody>
          <a:bodyPr/>
          <a:lstStyle>
            <a:lvl1pPr algn="l">
              <a:defRPr sz="1800">
                <a:latin typeface="メイリオ" panose="020B0604030504040204" pitchFamily="50" charset="-128"/>
                <a:ea typeface="メイリオ" panose="020B0604030504040204" pitchFamily="50" charset="-128"/>
              </a:defRPr>
            </a:lvl1pPr>
          </a:lstStyle>
          <a:p>
            <a:r>
              <a:rPr lang="ja-JP" altLang="en-US"/>
              <a:t>マスター タイトルの書式設定</a:t>
            </a:r>
          </a:p>
        </p:txBody>
      </p:sp>
      <p:sp>
        <p:nvSpPr>
          <p:cNvPr id="7" name="スライド番号プレースホルダー 5"/>
          <p:cNvSpPr>
            <a:spLocks noGrp="1"/>
          </p:cNvSpPr>
          <p:nvPr>
            <p:ph type="sldNum" sz="quarter" idx="12"/>
          </p:nvPr>
        </p:nvSpPr>
        <p:spPr>
          <a:xfrm>
            <a:off x="8877989" y="6597352"/>
            <a:ext cx="1043563" cy="256470"/>
          </a:xfrm>
          <a:prstGeom prst="rect">
            <a:avLst/>
          </a:prstGeom>
        </p:spPr>
        <p:txBody>
          <a:bodyPr/>
          <a:lstStyle>
            <a:lvl1pPr algn="r" eaLnBrk="1" fontAlgn="auto" hangingPunct="1">
              <a:spcBef>
                <a:spcPts val="0"/>
              </a:spcBef>
              <a:spcAft>
                <a:spcPts val="0"/>
              </a:spcAft>
              <a:defRPr sz="1200">
                <a:solidFill>
                  <a:prstClr val="black">
                    <a:tint val="75000"/>
                  </a:prstClr>
                </a:solidFill>
                <a:latin typeface="Meiryo UI" panose="020B0604030504040204" pitchFamily="50" charset="-128"/>
                <a:ea typeface="Meiryo UI" panose="020B0604030504040204" pitchFamily="50" charset="-128"/>
              </a:defRPr>
            </a:lvl1pPr>
          </a:lstStyle>
          <a:p>
            <a:pPr>
              <a:defRPr/>
            </a:pPr>
            <a:fld id="{CA8D4A6D-85F2-41B7-A27E-54BD60322951}" type="slidenum">
              <a:rPr lang="ja-JP" altLang="en-US" smtClean="0"/>
              <a:pPr>
                <a:defRPr/>
              </a:pPr>
              <a:t>‹#›</a:t>
            </a:fld>
            <a:endParaRPr lang="ja-JP" altLang="en-US"/>
          </a:p>
        </p:txBody>
      </p:sp>
    </p:spTree>
    <p:extLst>
      <p:ext uri="{BB962C8B-B14F-4D97-AF65-F5344CB8AC3E}">
        <p14:creationId xmlns:p14="http://schemas.microsoft.com/office/powerpoint/2010/main" val="4292290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5797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232597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3799724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1646150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148551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977128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39438852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タイトル 1"/>
          <p:cNvSpPr txBox="1">
            <a:spLocks/>
          </p:cNvSpPr>
          <p:nvPr userDrawn="1"/>
        </p:nvSpPr>
        <p:spPr>
          <a:xfrm>
            <a:off x="-3175" y="6691313"/>
            <a:ext cx="9420225" cy="166687"/>
          </a:xfrm>
          <a:prstGeom prst="rect">
            <a:avLst/>
          </a:prstGeom>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ctr" fontAlgn="auto">
              <a:spcAft>
                <a:spcPts val="0"/>
              </a:spcAft>
              <a:defRPr/>
            </a:pPr>
            <a:r>
              <a:rPr lang="ja-JP" altLang="en-US" sz="1000" i="1">
                <a:solidFill>
                  <a:schemeClr val="bg1">
                    <a:lumMod val="50000"/>
                  </a:schemeClr>
                </a:solidFill>
              </a:rPr>
              <a:t>産官学連携による自律型資源循環システム強靱化促進事業</a:t>
            </a:r>
          </a:p>
        </p:txBody>
      </p:sp>
    </p:spTree>
  </p:cSld>
  <p:clrMap bg1="lt1" tx1="dk1" bg2="lt2" tx2="dk2" accent1="accent1" accent2="accent2" accent3="accent3" accent4="accent4" accent5="accent5" accent6="accent6" hlink="hlink" folHlink="folHlink"/>
  <p:sldLayoutIdLst>
    <p:sldLayoutId id="2147483751" r:id="rId1"/>
    <p:sldLayoutId id="2147483752" r:id="rId2"/>
  </p:sldLayoutIdLst>
  <p:hf hdr="0" ftr="0" dt="0"/>
  <p:txStyles>
    <p:titleStyle>
      <a:lvl1pPr algn="ctr" rtl="0" eaLnBrk="0" fontAlgn="base" hangingPunct="0">
        <a:spcBef>
          <a:spcPct val="0"/>
        </a:spcBef>
        <a:spcAft>
          <a:spcPct val="0"/>
        </a:spcAft>
        <a:defRPr kumimoji="1" sz="4400" kern="1200">
          <a:solidFill>
            <a:schemeClr val="tx1"/>
          </a:solidFill>
          <a:latin typeface="メイリオ" panose="020B0604030504040204" pitchFamily="50" charset="-128"/>
          <a:ea typeface="メイリオ" panose="020B0604030504040204" pitchFamily="50" charset="-128"/>
          <a:cs typeface="+mj-cs"/>
        </a:defRPr>
      </a:lvl1pPr>
      <a:lvl2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2pPr>
      <a:lvl3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3pPr>
      <a:lvl4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4pPr>
      <a:lvl5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5pPr>
      <a:lvl6pPr marL="4572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6pPr>
      <a:lvl7pPr marL="9144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7pPr>
      <a:lvl8pPr marL="13716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8pPr>
      <a:lvl9pPr marL="18288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メイリオ" panose="020B0604030504040204" pitchFamily="50" charset="-128"/>
          <a:ea typeface="メイリオ" panose="020B0604030504040204" pitchFamily="50"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0"/>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3325747622"/>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nvGraphicFramePr>
        <p:xfrm>
          <a:off x="1424508" y="2851383"/>
          <a:ext cx="7189853" cy="933475"/>
        </p:xfrm>
        <a:graphic>
          <a:graphicData uri="http://schemas.openxmlformats.org/drawingml/2006/table">
            <a:tbl>
              <a:tblPr firstRow="1" bandRow="1">
                <a:tableStyleId>{5C22544A-7EE6-4342-B048-85BDC9FD1C3A}</a:tableStyleId>
              </a:tblPr>
              <a:tblGrid>
                <a:gridCol w="421007">
                  <a:extLst>
                    <a:ext uri="{9D8B030D-6E8A-4147-A177-3AD203B41FA5}">
                      <a16:colId xmlns:a16="http://schemas.microsoft.com/office/drawing/2014/main" val="20000"/>
                    </a:ext>
                  </a:extLst>
                </a:gridCol>
                <a:gridCol w="1656207">
                  <a:extLst>
                    <a:ext uri="{9D8B030D-6E8A-4147-A177-3AD203B41FA5}">
                      <a16:colId xmlns:a16="http://schemas.microsoft.com/office/drawing/2014/main" val="20001"/>
                    </a:ext>
                  </a:extLst>
                </a:gridCol>
                <a:gridCol w="5112639">
                  <a:extLst>
                    <a:ext uri="{9D8B030D-6E8A-4147-A177-3AD203B41FA5}">
                      <a16:colId xmlns:a16="http://schemas.microsoft.com/office/drawing/2014/main" val="20002"/>
                    </a:ext>
                  </a:extLst>
                </a:gridCol>
              </a:tblGrid>
              <a:tr h="304773">
                <a:tc>
                  <a:txBody>
                    <a:bodyPr/>
                    <a:lstStyle/>
                    <a:p>
                      <a:pPr algn="ctr"/>
                      <a:r>
                        <a:rPr kumimoji="1" lang="ja-JP" altLang="en-US" sz="1400" b="0">
                          <a:solidFill>
                            <a:schemeClr val="tx1"/>
                          </a:solidFill>
                          <a:latin typeface="+mn-ea"/>
                          <a:ea typeface="+mn-ea"/>
                        </a:rPr>
                        <a:t>◎</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n-ea"/>
                          <a:ea typeface="+mn-ea"/>
                        </a:rPr>
                        <a:t>代表申請者</a:t>
                      </a:r>
                      <a:endParaRPr kumimoji="1" lang="en-US" altLang="ja-JP" sz="1400" b="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n-ea"/>
                          <a:ea typeface="+mn-ea"/>
                        </a:rPr>
                        <a:t>○○○</a:t>
                      </a:r>
                      <a:endParaRPr kumimoji="1" lang="en-US" altLang="ja-JP" sz="1400" b="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04773">
                <a:tc>
                  <a:txBody>
                    <a:bodyPr/>
                    <a:lstStyle/>
                    <a:p>
                      <a:pPr algn="ctr"/>
                      <a:r>
                        <a:rPr kumimoji="1" lang="ja-JP" altLang="en-US" sz="1400" b="0">
                          <a:solidFill>
                            <a:schemeClr val="tx1"/>
                          </a:solidFill>
                          <a:latin typeface="+mn-ea"/>
                          <a:ea typeface="+mn-ea"/>
                        </a:rPr>
                        <a:t>〇</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a:solidFill>
                            <a:schemeClr val="tx1"/>
                          </a:solidFill>
                          <a:latin typeface="+mn-ea"/>
                          <a:ea typeface="+mn-ea"/>
                        </a:rPr>
                        <a:t>共同申請者</a:t>
                      </a:r>
                      <a:endParaRPr lang="en-US" altLang="ja-JP" sz="1400" b="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a:solidFill>
                            <a:schemeClr val="tx1"/>
                          </a:solidFill>
                          <a:latin typeface="+mn-ea"/>
                          <a:ea typeface="+mn-ea"/>
                        </a:rPr>
                        <a:t>○○○</a:t>
                      </a:r>
                      <a:endParaRPr lang="en-US" altLang="ja-JP" sz="1400" b="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23903">
                <a:tc>
                  <a:txBody>
                    <a:bodyPr/>
                    <a:lstStyle/>
                    <a:p>
                      <a:pPr algn="ctr"/>
                      <a:r>
                        <a:rPr kumimoji="1" lang="ja-JP" altLang="en-US" sz="1400" b="0">
                          <a:solidFill>
                            <a:schemeClr val="tx1"/>
                          </a:solidFill>
                          <a:latin typeface="+mn-ea"/>
                          <a:ea typeface="+mn-ea"/>
                        </a:rPr>
                        <a:t>〇</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a:solidFill>
                            <a:schemeClr val="tx1"/>
                          </a:solidFill>
                          <a:latin typeface="+mn-ea"/>
                          <a:ea typeface="+mn-ea"/>
                        </a:rPr>
                        <a:t>共同申請者</a:t>
                      </a:r>
                      <a:endParaRPr lang="en-US" altLang="ja-JP" sz="1400" b="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a:solidFill>
                            <a:schemeClr val="tx1"/>
                          </a:solidFill>
                          <a:latin typeface="+mn-ea"/>
                          <a:ea typeface="+mn-ea"/>
                        </a:rPr>
                        <a:t>○○○</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6" name="テキスト ボックス 5"/>
          <p:cNvSpPr txBox="1"/>
          <p:nvPr/>
        </p:nvSpPr>
        <p:spPr>
          <a:xfrm>
            <a:off x="344488" y="4293096"/>
            <a:ext cx="9216727" cy="2232248"/>
          </a:xfrm>
          <a:prstGeom prst="rect">
            <a:avLst/>
          </a:prstGeom>
          <a:solidFill>
            <a:schemeClr val="accent6">
              <a:lumMod val="20000"/>
              <a:lumOff val="80000"/>
            </a:schemeClr>
          </a:solidFill>
          <a:ln w="3175">
            <a:solidFill>
              <a:srgbClr val="FF0000"/>
            </a:solidFill>
            <a:prstDash val="sysDash"/>
          </a:ln>
          <a:effectLst/>
        </p:spPr>
        <p:txBody>
          <a:bodyPr anchor="ctr"/>
          <a:lstStyle/>
          <a:p>
            <a:pPr eaLnBrk="1" fontAlgn="auto" hangingPunct="1">
              <a:spcBef>
                <a:spcPts val="0"/>
              </a:spcBef>
              <a:spcAft>
                <a:spcPts val="0"/>
              </a:spcAft>
              <a:defRPr/>
            </a:pPr>
            <a:r>
              <a:rPr lang="en-US" altLang="ja-JP" sz="1400" b="1">
                <a:solidFill>
                  <a:srgbClr val="FF0000"/>
                </a:solidFill>
              </a:rPr>
              <a:t>【</a:t>
            </a:r>
            <a:r>
              <a:rPr lang="ja-JP" altLang="en-US" sz="1400" b="1">
                <a:solidFill>
                  <a:srgbClr val="FF0000"/>
                </a:solidFill>
              </a:rPr>
              <a:t>本資料作成上の注意（共通）</a:t>
            </a:r>
            <a:r>
              <a:rPr lang="en-US" altLang="ja-JP" sz="1400" b="1">
                <a:solidFill>
                  <a:srgbClr val="FF0000"/>
                </a:solidFill>
              </a:rPr>
              <a:t>】</a:t>
            </a:r>
          </a:p>
          <a:p>
            <a:pPr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本資料は</a:t>
            </a:r>
            <a:r>
              <a:rPr lang="ja-JP" altLang="en-US" sz="1400" u="sng">
                <a:solidFill>
                  <a:srgbClr val="FF0000"/>
                </a:solidFill>
              </a:rPr>
              <a:t>評価委員が申請内容の評価を実施するための重要な資料</a:t>
            </a:r>
            <a:r>
              <a:rPr lang="ja-JP" altLang="en-US" sz="1400">
                <a:solidFill>
                  <a:srgbClr val="FF0000"/>
                </a:solidFill>
              </a:rPr>
              <a:t>となりますので、</a:t>
            </a:r>
            <a:r>
              <a:rPr lang="ja-JP" altLang="en-US" sz="1400" b="1">
                <a:solidFill>
                  <a:srgbClr val="FF0000"/>
                </a:solidFill>
              </a:rPr>
              <a:t>各注意事項を熟読のうえ</a:t>
            </a:r>
            <a:r>
              <a:rPr lang="ja-JP" altLang="en-US" sz="1400">
                <a:solidFill>
                  <a:srgbClr val="FF0000"/>
                </a:solidFill>
              </a:rPr>
              <a:t>作成を</a:t>
            </a:r>
            <a:endParaRPr lang="en-US" altLang="ja-JP" sz="1400">
              <a:solidFill>
                <a:srgbClr val="FF0000"/>
              </a:solidFill>
            </a:endParaRPr>
          </a:p>
          <a:p>
            <a:pPr eaLnBrk="1" fontAlgn="auto" hangingPunct="1">
              <a:spcBef>
                <a:spcPts val="0"/>
              </a:spcBef>
              <a:spcAft>
                <a:spcPts val="0"/>
              </a:spcAft>
              <a:defRPr/>
            </a:pPr>
            <a:r>
              <a:rPr lang="ja-JP" altLang="en-US" sz="1400">
                <a:solidFill>
                  <a:srgbClr val="FF0000"/>
                </a:solidFill>
              </a:rPr>
              <a:t>　行って下さい。</a:t>
            </a:r>
            <a:endParaRPr lang="en-US" altLang="ja-JP" sz="1400">
              <a:solidFill>
                <a:srgbClr val="FF0000"/>
              </a:solidFill>
            </a:endParaRPr>
          </a:p>
          <a:p>
            <a:pPr marL="539750" indent="-357188" eaLnBrk="1" fontAlgn="auto" hangingPunct="1">
              <a:spcBef>
                <a:spcPts val="0"/>
              </a:spcBef>
              <a:spcAft>
                <a:spcPts val="0"/>
              </a:spcAft>
              <a:buFont typeface="+mj-ea"/>
              <a:buAutoNum type="circleNumDbPlain"/>
              <a:defRPr/>
            </a:pPr>
            <a:r>
              <a:rPr lang="ja-JP" altLang="en-US" sz="1400">
                <a:solidFill>
                  <a:srgbClr val="FF0000"/>
                </a:solidFill>
              </a:rPr>
              <a:t>文字の大きさは</a:t>
            </a:r>
            <a:r>
              <a:rPr lang="en-US" altLang="ja-JP" sz="1400">
                <a:solidFill>
                  <a:srgbClr val="FF0000"/>
                </a:solidFill>
              </a:rPr>
              <a:t>14pt</a:t>
            </a:r>
            <a:r>
              <a:rPr lang="ja-JP" altLang="en-US" sz="1400">
                <a:solidFill>
                  <a:srgbClr val="FF0000"/>
                </a:solidFill>
              </a:rPr>
              <a:t>以上とすること（図表内は</a:t>
            </a:r>
            <a:r>
              <a:rPr lang="en-US" altLang="ja-JP" sz="1400">
                <a:solidFill>
                  <a:srgbClr val="FF0000"/>
                </a:solidFill>
              </a:rPr>
              <a:t>12pt</a:t>
            </a:r>
            <a:r>
              <a:rPr lang="ja-JP" altLang="en-US" sz="1400">
                <a:solidFill>
                  <a:srgbClr val="FF0000"/>
                </a:solidFill>
              </a:rPr>
              <a:t>以上）。</a:t>
            </a:r>
            <a:endParaRPr lang="en-US" altLang="ja-JP" sz="1400">
              <a:solidFill>
                <a:srgbClr val="FF0000"/>
              </a:solidFill>
            </a:endParaRPr>
          </a:p>
          <a:p>
            <a:pPr marL="539750" indent="-357188" eaLnBrk="1" fontAlgn="auto" hangingPunct="1">
              <a:spcBef>
                <a:spcPts val="0"/>
              </a:spcBef>
              <a:spcAft>
                <a:spcPts val="0"/>
              </a:spcAft>
              <a:buFont typeface="+mj-ea"/>
              <a:buAutoNum type="circleNumDbPlain"/>
              <a:defRPr/>
            </a:pPr>
            <a:r>
              <a:rPr lang="ja-JP" altLang="en-US" sz="1400">
                <a:solidFill>
                  <a:srgbClr val="FF0000"/>
                </a:solidFill>
              </a:rPr>
              <a:t>既定のフォント（</a:t>
            </a:r>
            <a:r>
              <a:rPr lang="en-US" altLang="ja-JP" sz="1400" err="1">
                <a:solidFill>
                  <a:srgbClr val="FF0000"/>
                </a:solidFill>
              </a:rPr>
              <a:t>Meiryo</a:t>
            </a:r>
            <a:r>
              <a:rPr lang="en-US" altLang="ja-JP" sz="1400">
                <a:solidFill>
                  <a:srgbClr val="FF0000"/>
                </a:solidFill>
              </a:rPr>
              <a:t> UI</a:t>
            </a:r>
            <a:r>
              <a:rPr lang="ja-JP" altLang="en-US" sz="1400">
                <a:solidFill>
                  <a:srgbClr val="FF0000"/>
                </a:solidFill>
              </a:rPr>
              <a:t>）を使用すること。</a:t>
            </a:r>
            <a:endParaRPr lang="en-US" altLang="ja-JP" sz="1400">
              <a:solidFill>
                <a:srgbClr val="FF0000"/>
              </a:solidFill>
            </a:endParaRPr>
          </a:p>
          <a:p>
            <a:pPr marL="539750" indent="-357188" eaLnBrk="1" fontAlgn="auto" hangingPunct="1">
              <a:spcBef>
                <a:spcPts val="0"/>
              </a:spcBef>
              <a:spcAft>
                <a:spcPts val="0"/>
              </a:spcAft>
              <a:buFont typeface="+mj-ea"/>
              <a:buAutoNum type="circleNumDbPlain"/>
              <a:defRPr/>
            </a:pPr>
            <a:r>
              <a:rPr lang="ja-JP" altLang="en-US" sz="1400">
                <a:solidFill>
                  <a:srgbClr val="FF0000"/>
                </a:solidFill>
              </a:rPr>
              <a:t>各項目の枚数については、各ページ右上部に指定された上限に収まる形で記載を行うこと。</a:t>
            </a:r>
            <a:endParaRPr lang="en-US" altLang="ja-JP" sz="1400">
              <a:solidFill>
                <a:srgbClr val="FF0000"/>
              </a:solidFill>
            </a:endParaRPr>
          </a:p>
          <a:p>
            <a:pPr marL="539750" indent="-357188" eaLnBrk="1" fontAlgn="auto" hangingPunct="1">
              <a:spcBef>
                <a:spcPts val="0"/>
              </a:spcBef>
              <a:spcAft>
                <a:spcPts val="0"/>
              </a:spcAft>
              <a:buFont typeface="+mj-ea"/>
              <a:buAutoNum type="circleNumDbPlain"/>
              <a:defRPr/>
            </a:pPr>
            <a:r>
              <a:rPr lang="ja-JP" altLang="en-US" sz="1400">
                <a:solidFill>
                  <a:srgbClr val="FF0000"/>
                </a:solidFill>
              </a:rPr>
              <a:t>図表（写真、パース、位置図、区域図、配置図、エネルギー・マテリアル等のフロー、体制図、スキーム図、グラフ、線表等）などを用い、ヴィジュアルに表現すること。</a:t>
            </a:r>
            <a:endParaRPr lang="en-US" altLang="ja-JP" sz="1400">
              <a:solidFill>
                <a:srgbClr val="FF0000"/>
              </a:solidFill>
            </a:endParaRPr>
          </a:p>
          <a:p>
            <a:pPr marL="539750" indent="-357188" eaLnBrk="1" fontAlgn="auto" hangingPunct="1">
              <a:spcBef>
                <a:spcPts val="0"/>
              </a:spcBef>
              <a:spcAft>
                <a:spcPts val="0"/>
              </a:spcAft>
              <a:buFont typeface="+mj-ea"/>
              <a:buAutoNum type="circleNumDbPlain"/>
              <a:defRPr/>
            </a:pPr>
            <a:r>
              <a:rPr lang="ja-JP" altLang="en-US" sz="1400">
                <a:solidFill>
                  <a:srgbClr val="FF0000"/>
                </a:solidFill>
              </a:rPr>
              <a:t>説明にあたっては可能な限り定量的な説明を行うこと。</a:t>
            </a:r>
            <a:endParaRPr lang="en-US" altLang="ja-JP" sz="1400">
              <a:solidFill>
                <a:srgbClr val="FF0000"/>
              </a:solidFill>
            </a:endParaRPr>
          </a:p>
          <a:p>
            <a:pPr marL="539750" indent="-357188" eaLnBrk="1" fontAlgn="auto" hangingPunct="1">
              <a:spcBef>
                <a:spcPts val="0"/>
              </a:spcBef>
              <a:spcAft>
                <a:spcPts val="0"/>
              </a:spcAft>
              <a:buFont typeface="+mj-ea"/>
              <a:buAutoNum type="circleNumDbPlain"/>
              <a:defRPr/>
            </a:pPr>
            <a:r>
              <a:rPr lang="ja-JP" altLang="en-US" sz="1400">
                <a:solidFill>
                  <a:srgbClr val="FF0000"/>
                </a:solidFill>
              </a:rPr>
              <a:t>枠線については、適宜変更を行い、行の追加等を行うこと。</a:t>
            </a:r>
            <a:endParaRPr lang="en-US" altLang="ja-JP" sz="1400">
              <a:solidFill>
                <a:srgbClr val="FF0000"/>
              </a:solidFill>
            </a:endParaRPr>
          </a:p>
        </p:txBody>
      </p:sp>
      <p:sp>
        <p:nvSpPr>
          <p:cNvPr id="3" name="タイトル 2"/>
          <p:cNvSpPr>
            <a:spLocks noGrp="1"/>
          </p:cNvSpPr>
          <p:nvPr>
            <p:ph type="ctrTitle"/>
          </p:nvPr>
        </p:nvSpPr>
        <p:spPr>
          <a:xfrm>
            <a:off x="658565" y="1298470"/>
            <a:ext cx="8420100" cy="834386"/>
          </a:xfrm>
        </p:spPr>
        <p:txBody>
          <a:bodyPr/>
          <a:lstStyle/>
          <a:p>
            <a:r>
              <a:rPr kumimoji="1" lang="zh-TW" altLang="en-US" dirty="0">
                <a:solidFill>
                  <a:srgbClr val="0000CC"/>
                </a:solidFill>
                <a:latin typeface="Meiryo UI" panose="020B0604030504040204" pitchFamily="50" charset="-128"/>
                <a:ea typeface="Meiryo UI" panose="020B0604030504040204" pitchFamily="50" charset="-128"/>
              </a:rPr>
              <a:t>間接補助事業</a:t>
            </a:r>
            <a:r>
              <a:rPr kumimoji="1" lang="ja-JP" altLang="en-US" dirty="0">
                <a:solidFill>
                  <a:srgbClr val="0000CC"/>
                </a:solidFill>
                <a:latin typeface="Meiryo UI" panose="020B0604030504040204" pitchFamily="50" charset="-128"/>
                <a:ea typeface="Meiryo UI" panose="020B0604030504040204" pitchFamily="50" charset="-128"/>
              </a:rPr>
              <a:t>の名称</a:t>
            </a:r>
          </a:p>
        </p:txBody>
      </p:sp>
      <p:sp>
        <p:nvSpPr>
          <p:cNvPr id="7" name="テキスト ボックス 6"/>
          <p:cNvSpPr txBox="1"/>
          <p:nvPr/>
        </p:nvSpPr>
        <p:spPr>
          <a:xfrm>
            <a:off x="38592" y="366233"/>
            <a:ext cx="5544319" cy="674104"/>
          </a:xfrm>
          <a:prstGeom prst="rect">
            <a:avLst/>
          </a:prstGeom>
          <a:solidFill>
            <a:schemeClr val="accent6">
              <a:lumMod val="20000"/>
              <a:lumOff val="80000"/>
            </a:schemeClr>
          </a:solidFill>
          <a:ln w="3175">
            <a:solidFill>
              <a:srgbClr val="FF0000"/>
            </a:solidFill>
            <a:prstDash val="sysDash"/>
          </a:ln>
          <a:effectLst/>
        </p:spPr>
        <p:txBody>
          <a:bodyPr anchor="ctr"/>
          <a:lstStyle/>
          <a:p>
            <a:pPr eaLnBrk="1" fontAlgn="auto" hangingPunct="1">
              <a:spcBef>
                <a:spcPts val="0"/>
              </a:spcBef>
              <a:spcAft>
                <a:spcPts val="0"/>
              </a:spcAft>
              <a:defRPr/>
            </a:pPr>
            <a:r>
              <a:rPr lang="en-US" altLang="ja-JP" sz="1400" b="1">
                <a:solidFill>
                  <a:srgbClr val="FF0000"/>
                </a:solidFill>
              </a:rPr>
              <a:t>【</a:t>
            </a:r>
            <a:r>
              <a:rPr lang="ja-JP" altLang="en-US" sz="1400" b="1">
                <a:solidFill>
                  <a:srgbClr val="FF0000"/>
                </a:solidFill>
              </a:rPr>
              <a:t>提出時の注意事項</a:t>
            </a:r>
            <a:r>
              <a:rPr lang="en-US" altLang="ja-JP" sz="1400" b="1">
                <a:solidFill>
                  <a:srgbClr val="FF0000"/>
                </a:solidFill>
              </a:rPr>
              <a:t>】</a:t>
            </a:r>
          </a:p>
          <a:p>
            <a:pPr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本書式の</a:t>
            </a:r>
            <a:r>
              <a:rPr lang="en-US" altLang="ja-JP" sz="1400">
                <a:solidFill>
                  <a:srgbClr val="FF0000"/>
                </a:solidFill>
              </a:rPr>
              <a:t>【</a:t>
            </a:r>
            <a:r>
              <a:rPr lang="ja-JP" altLang="en-US" sz="1400">
                <a:solidFill>
                  <a:srgbClr val="FF0000"/>
                </a:solidFill>
              </a:rPr>
              <a:t>注意</a:t>
            </a:r>
            <a:r>
              <a:rPr lang="en-US" altLang="ja-JP" sz="1400">
                <a:solidFill>
                  <a:srgbClr val="FF0000"/>
                </a:solidFill>
              </a:rPr>
              <a:t>】</a:t>
            </a:r>
            <a:r>
              <a:rPr lang="ja-JP" altLang="en-US" sz="1400">
                <a:solidFill>
                  <a:srgbClr val="FF0000"/>
                </a:solidFill>
              </a:rPr>
              <a:t>等、「赤字」「青字の例」は、削除の上で、ご提出ください。</a:t>
            </a:r>
            <a:endParaRPr lang="en-US" altLang="ja-JP" sz="1400">
              <a:solidFill>
                <a:srgbClr val="FF0000"/>
              </a:solidFill>
            </a:endParaRPr>
          </a:p>
        </p:txBody>
      </p:sp>
      <p:sp>
        <p:nvSpPr>
          <p:cNvPr id="2" name="テキスト ボックス 1"/>
          <p:cNvSpPr txBox="1"/>
          <p:nvPr/>
        </p:nvSpPr>
        <p:spPr>
          <a:xfrm>
            <a:off x="2960403" y="2112718"/>
            <a:ext cx="3816424" cy="369332"/>
          </a:xfrm>
          <a:prstGeom prst="rect">
            <a:avLst/>
          </a:prstGeom>
          <a:noFill/>
        </p:spPr>
        <p:txBody>
          <a:bodyPr wrap="square" rtlCol="0">
            <a:spAutoFit/>
          </a:bodyPr>
          <a:lstStyle/>
          <a:p>
            <a:pPr algn="ctr"/>
            <a:r>
              <a:rPr kumimoji="1" lang="ja-JP" altLang="en-US"/>
              <a:t>申請日：</a:t>
            </a:r>
            <a:r>
              <a:rPr lang="ja-JP" altLang="en-US"/>
              <a:t>令和７</a:t>
            </a:r>
            <a:r>
              <a:rPr kumimoji="1" lang="ja-JP" altLang="en-US"/>
              <a:t>年○○月○○日</a:t>
            </a:r>
          </a:p>
        </p:txBody>
      </p:sp>
      <p:sp>
        <p:nvSpPr>
          <p:cNvPr id="4" name="テキスト ボックス 3"/>
          <p:cNvSpPr txBox="1"/>
          <p:nvPr/>
        </p:nvSpPr>
        <p:spPr>
          <a:xfrm>
            <a:off x="56456" y="14556"/>
            <a:ext cx="8208912" cy="400110"/>
          </a:xfrm>
          <a:prstGeom prst="rect">
            <a:avLst/>
          </a:prstGeom>
          <a:noFill/>
        </p:spPr>
        <p:txBody>
          <a:bodyPr wrap="square" rtlCol="0">
            <a:spAutoFit/>
          </a:bodyPr>
          <a:lstStyle/>
          <a:p>
            <a:r>
              <a:rPr kumimoji="1" lang="en-US" altLang="ja-JP" sz="1600"/>
              <a:t>(</a:t>
            </a:r>
            <a:r>
              <a:rPr kumimoji="1" lang="ja-JP" altLang="en-US" sz="1600"/>
              <a:t>別紙⑫</a:t>
            </a:r>
            <a:r>
              <a:rPr kumimoji="1" lang="en-US" altLang="ja-JP" sz="1600"/>
              <a:t>)</a:t>
            </a:r>
            <a:r>
              <a:rPr kumimoji="1" lang="ja-JP" altLang="en-US" sz="1600"/>
              <a:t>事業概要書</a:t>
            </a:r>
            <a:r>
              <a:rPr kumimoji="1" lang="ja-JP" altLang="en-US" sz="2000"/>
              <a:t>（</a:t>
            </a:r>
            <a:r>
              <a:rPr kumimoji="1" lang="ja-JP" altLang="en-US" sz="1600"/>
              <a:t>産官学連携による自律型資源循環システム強靭化促進事業）</a:t>
            </a:r>
          </a:p>
        </p:txBody>
      </p:sp>
      <p:graphicFrame>
        <p:nvGraphicFramePr>
          <p:cNvPr id="10" name="表 9"/>
          <p:cNvGraphicFramePr>
            <a:graphicFrameLocks noGrp="1"/>
          </p:cNvGraphicFramePr>
          <p:nvPr>
            <p:extLst>
              <p:ext uri="{D42A27DB-BD31-4B8C-83A1-F6EECF244321}">
                <p14:modId xmlns:p14="http://schemas.microsoft.com/office/powerpoint/2010/main" val="4083042870"/>
              </p:ext>
            </p:extLst>
          </p:nvPr>
        </p:nvGraphicFramePr>
        <p:xfrm>
          <a:off x="6339016" y="427543"/>
          <a:ext cx="3528392" cy="304800"/>
        </p:xfrm>
        <a:graphic>
          <a:graphicData uri="http://schemas.openxmlformats.org/drawingml/2006/table">
            <a:tbl>
              <a:tblPr firstRow="1" bandRow="1">
                <a:tableStyleId>{5C22544A-7EE6-4342-B048-85BDC9FD1C3A}</a:tableStyleId>
              </a:tblPr>
              <a:tblGrid>
                <a:gridCol w="1660419">
                  <a:extLst>
                    <a:ext uri="{9D8B030D-6E8A-4147-A177-3AD203B41FA5}">
                      <a16:colId xmlns:a16="http://schemas.microsoft.com/office/drawing/2014/main" val="20000"/>
                    </a:ext>
                  </a:extLst>
                </a:gridCol>
                <a:gridCol w="1867973">
                  <a:extLst>
                    <a:ext uri="{9D8B030D-6E8A-4147-A177-3AD203B41FA5}">
                      <a16:colId xmlns:a16="http://schemas.microsoft.com/office/drawing/2014/main" val="20001"/>
                    </a:ext>
                  </a:extLst>
                </a:gridCol>
              </a:tblGrid>
              <a:tr h="152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cap="none" spc="0">
                          <a:ln w="0"/>
                          <a:solidFill>
                            <a:schemeClr val="tx1"/>
                          </a:solidFill>
                          <a:effectLst/>
                          <a:latin typeface="+mn-ea"/>
                          <a:ea typeface="+mn-ea"/>
                        </a:rPr>
                        <a:t>　補助金申請額</a:t>
                      </a:r>
                      <a:endParaRPr kumimoji="1" lang="en-US" altLang="ja-JP" sz="1400" b="0" cap="none" spc="0">
                        <a:ln w="0"/>
                        <a:solidFill>
                          <a:schemeClr val="tx1"/>
                        </a:solidFill>
                        <a:effectLst/>
                        <a:latin typeface="+mn-ea"/>
                        <a:ea typeface="+mn-ea"/>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400" b="0" cap="none" spc="0">
                          <a:ln w="0"/>
                          <a:solidFill>
                            <a:schemeClr val="tx1"/>
                          </a:solidFill>
                          <a:effectLst/>
                          <a:latin typeface="+mn-ea"/>
                          <a:ea typeface="+mn-ea"/>
                        </a:rPr>
                        <a:t>00,000,000</a:t>
                      </a:r>
                      <a:r>
                        <a:rPr kumimoji="1" lang="ja-JP" altLang="en-US" sz="1400" b="0" cap="none" spc="0">
                          <a:ln w="0"/>
                          <a:solidFill>
                            <a:schemeClr val="tx1"/>
                          </a:solidFill>
                          <a:effectLst/>
                          <a:latin typeface="+mn-ea"/>
                          <a:ea typeface="+mn-ea"/>
                        </a:rPr>
                        <a:t>円</a:t>
                      </a:r>
                      <a:endParaRPr kumimoji="1" lang="en-US" altLang="ja-JP" sz="1400" b="0" cap="none" spc="0">
                        <a:ln w="0"/>
                        <a:solidFill>
                          <a:schemeClr val="tx1"/>
                        </a:solidFill>
                        <a:effectLst/>
                        <a:latin typeface="+mn-ea"/>
                        <a:ea typeface="+mn-ea"/>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28588" y="2013680"/>
            <a:ext cx="9648825" cy="446107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6" name="テキスト ボックス 5"/>
          <p:cNvSpPr txBox="1"/>
          <p:nvPr/>
        </p:nvSpPr>
        <p:spPr>
          <a:xfrm>
            <a:off x="632396" y="2714939"/>
            <a:ext cx="8640959" cy="1871406"/>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以下の点について、図表等を用いてわかりやすく具体的に記載してください。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事業に伴うリスク評価とその視点、事業を中止する場合の定性的・定量的な判断基準</a:t>
            </a:r>
            <a:br>
              <a:rPr lang="en-US" altLang="ja-JP" sz="1600">
                <a:solidFill>
                  <a:srgbClr val="FF0000"/>
                </a:solidFill>
              </a:rPr>
            </a:br>
            <a:r>
              <a:rPr lang="en-US" altLang="ja-JP" sz="1600">
                <a:solidFill>
                  <a:srgbClr val="FF0000"/>
                </a:solidFill>
              </a:rPr>
              <a:t>※</a:t>
            </a:r>
            <a:r>
              <a:rPr lang="ja-JP" altLang="en-US" sz="1600">
                <a:solidFill>
                  <a:srgbClr val="FF0000"/>
                </a:solidFill>
              </a:rPr>
              <a:t>定量的な判断については必ず記載してください。</a:t>
            </a:r>
            <a:br>
              <a:rPr lang="en-US" altLang="ja-JP" sz="1600">
                <a:solidFill>
                  <a:srgbClr val="FF0000"/>
                </a:solidFill>
              </a:rPr>
            </a:br>
            <a:r>
              <a:rPr lang="en-US" altLang="ja-JP" sz="1600">
                <a:solidFill>
                  <a:srgbClr val="FF0000"/>
                </a:solidFill>
              </a:rPr>
              <a:t>※</a:t>
            </a:r>
            <a:r>
              <a:rPr lang="ja-JP" altLang="en-US" sz="1600">
                <a:solidFill>
                  <a:srgbClr val="FF0000"/>
                </a:solidFill>
              </a:rPr>
              <a:t>本項目について、該当しない場合は「該当なし」とだけ記載してください。</a:t>
            </a:r>
            <a:endParaRPr lang="en-US" altLang="ja-JP" sz="800">
              <a:solidFill>
                <a:srgbClr val="FF0000"/>
              </a:solidFill>
            </a:endParaRPr>
          </a:p>
          <a:p>
            <a:pPr eaLnBrk="1" fontAlgn="auto" hangingPunct="1">
              <a:spcBef>
                <a:spcPts val="0"/>
              </a:spcBef>
              <a:spcAft>
                <a:spcPts val="0"/>
              </a:spcAft>
              <a:defRPr/>
            </a:pPr>
            <a:r>
              <a:rPr lang="ja-JP" altLang="en-US" sz="1400">
                <a:solidFill>
                  <a:srgbClr val="FF0000"/>
                </a:solidFill>
              </a:rPr>
              <a:t>　　</a:t>
            </a:r>
            <a:endParaRPr lang="en-US" altLang="ja-JP" sz="800">
              <a:solidFill>
                <a:srgbClr val="FF0000"/>
              </a:solidFill>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１枚</a:t>
            </a:r>
          </a:p>
        </p:txBody>
      </p:sp>
      <p:sp>
        <p:nvSpPr>
          <p:cNvPr id="8" name="テキスト ボックス 7"/>
          <p:cNvSpPr txBox="1"/>
          <p:nvPr/>
        </p:nvSpPr>
        <p:spPr>
          <a:xfrm>
            <a:off x="128464" y="982336"/>
            <a:ext cx="9648825" cy="95684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p:txBody>
      </p:sp>
      <p:sp>
        <p:nvSpPr>
          <p:cNvPr id="9" name="正方形/長方形 8"/>
          <p:cNvSpPr/>
          <p:nvPr/>
        </p:nvSpPr>
        <p:spPr>
          <a:xfrm>
            <a:off x="1928664" y="1077916"/>
            <a:ext cx="583264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３項目以内にまとめること。</a:t>
            </a:r>
            <a:endParaRPr lang="en-US" altLang="ja-JP" sz="1400">
              <a:solidFill>
                <a:srgbClr val="FF0000"/>
              </a:solidFill>
            </a:endParaRPr>
          </a:p>
        </p:txBody>
      </p:sp>
      <p:sp>
        <p:nvSpPr>
          <p:cNvPr id="11" name="正方形/長方形 10"/>
          <p:cNvSpPr/>
          <p:nvPr/>
        </p:nvSpPr>
        <p:spPr>
          <a:xfrm>
            <a:off x="-124726" y="647026"/>
            <a:ext cx="9109976" cy="338554"/>
          </a:xfrm>
          <a:prstGeom prst="rect">
            <a:avLst/>
          </a:prstGeom>
        </p:spPr>
        <p:txBody>
          <a:bodyPr wrap="square">
            <a:spAutoFit/>
          </a:bodyPr>
          <a:lstStyle/>
          <a:p>
            <a:r>
              <a:rPr lang="ja-JP" altLang="en-US" sz="1600"/>
              <a:t>（５）間接補助事業のリスク対応（必須項目、ただし事業期間が２年以内の場合は不要）</a:t>
            </a:r>
          </a:p>
        </p:txBody>
      </p:sp>
      <p:sp>
        <p:nvSpPr>
          <p:cNvPr id="3" name="スライド番号プレースホルダー 2">
            <a:extLst>
              <a:ext uri="{FF2B5EF4-FFF2-40B4-BE49-F238E27FC236}">
                <a16:creationId xmlns:a16="http://schemas.microsoft.com/office/drawing/2014/main" id="{02CD9EF7-6B3D-6113-4B02-73306BCF6570}"/>
              </a:ext>
            </a:extLst>
          </p:cNvPr>
          <p:cNvSpPr>
            <a:spLocks noGrp="1"/>
          </p:cNvSpPr>
          <p:nvPr>
            <p:ph type="sldNum" sz="quarter" idx="12"/>
          </p:nvPr>
        </p:nvSpPr>
        <p:spPr/>
        <p:txBody>
          <a:bodyPr/>
          <a:lstStyle/>
          <a:p>
            <a:pPr>
              <a:defRPr/>
            </a:pPr>
            <a:fld id="{CA8D4A6D-85F2-41B7-A27E-54BD60322951}" type="slidenum">
              <a:rPr lang="ja-JP" altLang="en-US" smtClean="0"/>
              <a:pPr>
                <a:defRPr/>
              </a:pPr>
              <a:t>9</a:t>
            </a:fld>
            <a:endParaRPr lang="ja-JP" altLang="en-US"/>
          </a:p>
        </p:txBody>
      </p:sp>
    </p:spTree>
    <p:extLst>
      <p:ext uri="{BB962C8B-B14F-4D97-AF65-F5344CB8AC3E}">
        <p14:creationId xmlns:p14="http://schemas.microsoft.com/office/powerpoint/2010/main" val="1716532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0E98D-F017-1598-4118-5D63C69E98E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5A6BF0A-A384-2063-67BB-34749327BF1B}"/>
              </a:ext>
            </a:extLst>
          </p:cNvPr>
          <p:cNvSpPr>
            <a:spLocks noGrp="1"/>
          </p:cNvSpPr>
          <p:nvPr>
            <p:ph type="title"/>
          </p:nvPr>
        </p:nvSpPr>
        <p:spPr>
          <a:xfrm>
            <a:off x="128464" y="39688"/>
            <a:ext cx="7128792" cy="500061"/>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7628FCC8-64BB-22C7-2364-6AEA27FA50E9}"/>
              </a:ext>
            </a:extLst>
          </p:cNvPr>
          <p:cNvSpPr txBox="1"/>
          <p:nvPr/>
        </p:nvSpPr>
        <p:spPr>
          <a:xfrm>
            <a:off x="128588" y="2013680"/>
            <a:ext cx="9648825" cy="446107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6" name="テキスト ボックス 5">
            <a:extLst>
              <a:ext uri="{FF2B5EF4-FFF2-40B4-BE49-F238E27FC236}">
                <a16:creationId xmlns:a16="http://schemas.microsoft.com/office/drawing/2014/main" id="{14029EBC-C0F6-0E4D-B8BA-C2ECDE95B26A}"/>
              </a:ext>
            </a:extLst>
          </p:cNvPr>
          <p:cNvSpPr txBox="1"/>
          <p:nvPr/>
        </p:nvSpPr>
        <p:spPr>
          <a:xfrm>
            <a:off x="632396" y="2729271"/>
            <a:ext cx="8640959" cy="1871406"/>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以下の点について、図表等を用いてわかりやすく具体的に記載してください。</a:t>
            </a: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補助事業の開始から自立化までの具体的なスケジュールとマイルストーン</a:t>
            </a:r>
            <a:br>
              <a:rPr lang="en-US" altLang="ja-JP" sz="1600">
                <a:solidFill>
                  <a:srgbClr val="FF0000"/>
                </a:solidFill>
              </a:rPr>
            </a:br>
            <a:r>
              <a:rPr lang="ja-JP" altLang="en-US" sz="1600">
                <a:solidFill>
                  <a:srgbClr val="FF0000"/>
                </a:solidFill>
              </a:rPr>
              <a:t>例：商用生産開始時期、生産能力拡大計画、損益分岐点到達時期など</a:t>
            </a:r>
          </a:p>
          <a:p>
            <a:pPr marL="342900" indent="-342900" eaLnBrk="1" fontAlgn="auto" hangingPunct="1">
              <a:spcBef>
                <a:spcPts val="0"/>
              </a:spcBef>
              <a:spcAft>
                <a:spcPts val="0"/>
              </a:spcAft>
              <a:buFont typeface="+mj-lt"/>
              <a:buAutoNum type="arabicPeriod"/>
              <a:defRPr/>
            </a:pPr>
            <a:r>
              <a:rPr lang="ja-JP" altLang="en-US" sz="1600">
                <a:solidFill>
                  <a:srgbClr val="FF0000"/>
                </a:solidFill>
              </a:rPr>
              <a:t>年度別の売り上げ・利益目標（金額）と市場シェア目標（％）</a:t>
            </a:r>
          </a:p>
          <a:p>
            <a:pPr marL="342900" indent="-342900" eaLnBrk="1" fontAlgn="auto" hangingPunct="1">
              <a:spcBef>
                <a:spcPts val="0"/>
              </a:spcBef>
              <a:spcAft>
                <a:spcPts val="0"/>
              </a:spcAft>
              <a:buFont typeface="+mj-lt"/>
              <a:buAutoNum type="arabicPeriod"/>
              <a:defRPr/>
            </a:pPr>
            <a:r>
              <a:rPr lang="ja-JP" altLang="en-US" sz="1600">
                <a:solidFill>
                  <a:srgbClr val="FF0000"/>
                </a:solidFill>
              </a:rPr>
              <a:t>事業計画の妥当性を示す定量的な裏付け</a:t>
            </a:r>
            <a:br>
              <a:rPr lang="en-US" altLang="ja-JP" sz="1600">
                <a:solidFill>
                  <a:srgbClr val="FF0000"/>
                </a:solidFill>
              </a:rPr>
            </a:br>
            <a:r>
              <a:rPr lang="ja-JP" altLang="en-US" sz="1600">
                <a:solidFill>
                  <a:srgbClr val="FF0000"/>
                </a:solidFill>
              </a:rPr>
              <a:t>例：市場成長予測など</a:t>
            </a:r>
          </a:p>
          <a:p>
            <a:pPr marL="342900" indent="-342900" eaLnBrk="1" fontAlgn="auto" hangingPunct="1">
              <a:spcBef>
                <a:spcPts val="0"/>
              </a:spcBef>
              <a:spcAft>
                <a:spcPts val="0"/>
              </a:spcAft>
              <a:buFont typeface="+mj-lt"/>
              <a:buAutoNum type="arabicPeriod"/>
              <a:defRPr/>
            </a:pPr>
            <a:r>
              <a:rPr lang="en-US" altLang="ja-JP" sz="1600">
                <a:solidFill>
                  <a:srgbClr val="FF0000"/>
                </a:solidFill>
              </a:rPr>
              <a:t>2030</a:t>
            </a:r>
            <a:r>
              <a:rPr lang="ja-JP" altLang="en-US" sz="1600">
                <a:solidFill>
                  <a:srgbClr val="FF0000"/>
                </a:solidFill>
              </a:rPr>
              <a:t>年に向けた製造能力拡大計画についての具体的な数値目標</a:t>
            </a:r>
            <a:br>
              <a:rPr lang="en-US" altLang="ja-JP" sz="1600">
                <a:solidFill>
                  <a:srgbClr val="FF0000"/>
                </a:solidFill>
              </a:rPr>
            </a:br>
            <a:r>
              <a:rPr lang="ja-JP" altLang="en-US" sz="1600">
                <a:solidFill>
                  <a:srgbClr val="FF0000"/>
                </a:solidFill>
              </a:rPr>
              <a:t>例：生産量、設備投資額など</a:t>
            </a: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計画における不確実性やリスク要因と、それに対する対応策</a:t>
            </a:r>
          </a:p>
          <a:p>
            <a:pPr eaLnBrk="1" fontAlgn="auto" hangingPunct="1">
              <a:spcBef>
                <a:spcPts val="0"/>
              </a:spcBef>
              <a:spcAft>
                <a:spcPts val="0"/>
              </a:spcAft>
              <a:defRPr/>
            </a:pPr>
            <a:endParaRPr lang="en-US" altLang="ja-JP" sz="800">
              <a:solidFill>
                <a:srgbClr val="FF0000"/>
              </a:solidFill>
            </a:endParaRPr>
          </a:p>
        </p:txBody>
      </p:sp>
      <p:sp>
        <p:nvSpPr>
          <p:cNvPr id="7" name="タイトル 1">
            <a:extLst>
              <a:ext uri="{FF2B5EF4-FFF2-40B4-BE49-F238E27FC236}">
                <a16:creationId xmlns:a16="http://schemas.microsoft.com/office/drawing/2014/main" id="{F28A60A8-EE1F-9CB2-204F-467417DC04BB}"/>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200" b="1">
                <a:solidFill>
                  <a:srgbClr val="FF0000"/>
                </a:solidFill>
                <a:latin typeface="Meiryo UI" panose="020B0604030504040204" pitchFamily="50" charset="-128"/>
                <a:ea typeface="Meiryo UI" panose="020B0604030504040204" pitchFamily="50" charset="-128"/>
              </a:rPr>
              <a:t>2</a:t>
            </a:r>
            <a:r>
              <a:rPr lang="ja-JP" altLang="en-US" sz="1200" b="1">
                <a:solidFill>
                  <a:srgbClr val="FF0000"/>
                </a:solidFill>
                <a:latin typeface="Meiryo UI" panose="020B0604030504040204" pitchFamily="50" charset="-128"/>
                <a:ea typeface="Meiryo UI" panose="020B0604030504040204" pitchFamily="50" charset="-128"/>
              </a:rPr>
              <a:t>枚</a:t>
            </a:r>
          </a:p>
        </p:txBody>
      </p:sp>
      <p:sp>
        <p:nvSpPr>
          <p:cNvPr id="8" name="テキスト ボックス 7">
            <a:extLst>
              <a:ext uri="{FF2B5EF4-FFF2-40B4-BE49-F238E27FC236}">
                <a16:creationId xmlns:a16="http://schemas.microsoft.com/office/drawing/2014/main" id="{20AC62FB-B21A-F05A-F671-56D7F9FBEB8D}"/>
              </a:ext>
            </a:extLst>
          </p:cNvPr>
          <p:cNvSpPr txBox="1"/>
          <p:nvPr/>
        </p:nvSpPr>
        <p:spPr>
          <a:xfrm>
            <a:off x="128464" y="982336"/>
            <a:ext cx="9648825" cy="95684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p:txBody>
      </p:sp>
      <p:sp>
        <p:nvSpPr>
          <p:cNvPr id="9" name="正方形/長方形 8">
            <a:extLst>
              <a:ext uri="{FF2B5EF4-FFF2-40B4-BE49-F238E27FC236}">
                <a16:creationId xmlns:a16="http://schemas.microsoft.com/office/drawing/2014/main" id="{14E30419-F359-785F-73D5-017486D02FC4}"/>
              </a:ext>
            </a:extLst>
          </p:cNvPr>
          <p:cNvSpPr/>
          <p:nvPr/>
        </p:nvSpPr>
        <p:spPr>
          <a:xfrm>
            <a:off x="1928664" y="1077916"/>
            <a:ext cx="583264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３項目以内にまとめること。</a:t>
            </a:r>
            <a:endParaRPr lang="en-US" altLang="ja-JP" sz="1400">
              <a:solidFill>
                <a:srgbClr val="FF0000"/>
              </a:solidFill>
            </a:endParaRPr>
          </a:p>
        </p:txBody>
      </p:sp>
      <p:sp>
        <p:nvSpPr>
          <p:cNvPr id="11" name="正方形/長方形 10">
            <a:extLst>
              <a:ext uri="{FF2B5EF4-FFF2-40B4-BE49-F238E27FC236}">
                <a16:creationId xmlns:a16="http://schemas.microsoft.com/office/drawing/2014/main" id="{4AC7E9AE-AC06-610C-9573-90620EE1703E}"/>
              </a:ext>
            </a:extLst>
          </p:cNvPr>
          <p:cNvSpPr/>
          <p:nvPr/>
        </p:nvSpPr>
        <p:spPr>
          <a:xfrm>
            <a:off x="-124726" y="647026"/>
            <a:ext cx="8246078" cy="338554"/>
          </a:xfrm>
          <a:prstGeom prst="rect">
            <a:avLst/>
          </a:prstGeom>
        </p:spPr>
        <p:txBody>
          <a:bodyPr wrap="square">
            <a:spAutoFit/>
          </a:bodyPr>
          <a:lstStyle/>
          <a:p>
            <a:r>
              <a:rPr lang="ja-JP" altLang="en-US" sz="1600"/>
              <a:t>（６）自社成長性のコミット（必須項目）</a:t>
            </a:r>
          </a:p>
        </p:txBody>
      </p:sp>
      <p:sp>
        <p:nvSpPr>
          <p:cNvPr id="3" name="スライド番号プレースホルダー 2">
            <a:extLst>
              <a:ext uri="{FF2B5EF4-FFF2-40B4-BE49-F238E27FC236}">
                <a16:creationId xmlns:a16="http://schemas.microsoft.com/office/drawing/2014/main" id="{76C3BDDE-69F5-7797-E40C-D49EA49D32D4}"/>
              </a:ext>
            </a:extLst>
          </p:cNvPr>
          <p:cNvSpPr>
            <a:spLocks noGrp="1"/>
          </p:cNvSpPr>
          <p:nvPr>
            <p:ph type="sldNum" sz="quarter" idx="12"/>
          </p:nvPr>
        </p:nvSpPr>
        <p:spPr/>
        <p:txBody>
          <a:bodyPr/>
          <a:lstStyle/>
          <a:p>
            <a:pPr>
              <a:defRPr/>
            </a:pPr>
            <a:fld id="{CA8D4A6D-85F2-41B7-A27E-54BD60322951}" type="slidenum">
              <a:rPr lang="ja-JP" altLang="en-US" smtClean="0"/>
              <a:pPr>
                <a:defRPr/>
              </a:pPr>
              <a:t>10</a:t>
            </a:fld>
            <a:endParaRPr lang="ja-JP" altLang="en-US"/>
          </a:p>
        </p:txBody>
      </p:sp>
    </p:spTree>
    <p:extLst>
      <p:ext uri="{BB962C8B-B14F-4D97-AF65-F5344CB8AC3E}">
        <p14:creationId xmlns:p14="http://schemas.microsoft.com/office/powerpoint/2010/main" val="131298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8FE46-F240-14C4-ACFF-C7ACF8549DF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5409645-B1B8-A0BC-F4D9-91327A36E91D}"/>
              </a:ext>
            </a:extLst>
          </p:cNvPr>
          <p:cNvSpPr>
            <a:spLocks noGrp="1"/>
          </p:cNvSpPr>
          <p:nvPr>
            <p:ph type="title"/>
          </p:nvPr>
        </p:nvSpPr>
        <p:spPr>
          <a:xfrm>
            <a:off x="128464" y="39688"/>
            <a:ext cx="7128792" cy="500061"/>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49449813-39C9-98E3-8E25-DFE541B5C9CD}"/>
              </a:ext>
            </a:extLst>
          </p:cNvPr>
          <p:cNvSpPr txBox="1"/>
          <p:nvPr/>
        </p:nvSpPr>
        <p:spPr>
          <a:xfrm>
            <a:off x="128588" y="2013680"/>
            <a:ext cx="9648825" cy="446107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6" name="テキスト ボックス 5">
            <a:extLst>
              <a:ext uri="{FF2B5EF4-FFF2-40B4-BE49-F238E27FC236}">
                <a16:creationId xmlns:a16="http://schemas.microsoft.com/office/drawing/2014/main" id="{016EF5C7-C51B-F097-77D0-19219377F739}"/>
              </a:ext>
            </a:extLst>
          </p:cNvPr>
          <p:cNvSpPr txBox="1"/>
          <p:nvPr/>
        </p:nvSpPr>
        <p:spPr>
          <a:xfrm>
            <a:off x="632396" y="2703342"/>
            <a:ext cx="8640959" cy="1871406"/>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以下の点について、図表等を用いてわかりやすく具体的に記載してください。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間接補助事業の実施により、国内経済・サプライチェーンへのもたらされる経済波及効果</a:t>
            </a:r>
            <a:br>
              <a:rPr lang="en-US" altLang="ja-JP" sz="1600">
                <a:solidFill>
                  <a:srgbClr val="FF0000"/>
                </a:solidFill>
              </a:rPr>
            </a:br>
            <a:r>
              <a:rPr lang="en-US" altLang="ja-JP" sz="1600">
                <a:solidFill>
                  <a:srgbClr val="FF0000"/>
                </a:solidFill>
              </a:rPr>
              <a:t>※</a:t>
            </a:r>
            <a:r>
              <a:rPr lang="ja-JP" altLang="en-US" sz="1600">
                <a:solidFill>
                  <a:srgbClr val="FF0000"/>
                </a:solidFill>
              </a:rPr>
              <a:t>例えば、地域の雇用創出や他社への受発注による経済効果等、定量的な目標も交えながら記載してください。</a:t>
            </a:r>
            <a:endParaRPr lang="en-US" altLang="ja-JP" sz="1600">
              <a:solidFill>
                <a:srgbClr val="FF0000"/>
              </a:solidFill>
            </a:endParaRPr>
          </a:p>
          <a:p>
            <a:pPr eaLnBrk="1" fontAlgn="auto" hangingPunct="1">
              <a:spcBef>
                <a:spcPts val="0"/>
              </a:spcBef>
              <a:spcAft>
                <a:spcPts val="0"/>
              </a:spcAft>
              <a:defRPr/>
            </a:pPr>
            <a:endParaRPr lang="en-US" altLang="ja-JP" sz="800">
              <a:solidFill>
                <a:srgbClr val="FF0000"/>
              </a:solidFill>
            </a:endParaRPr>
          </a:p>
          <a:p>
            <a:pPr eaLnBrk="1" fontAlgn="auto" hangingPunct="1">
              <a:spcBef>
                <a:spcPts val="0"/>
              </a:spcBef>
              <a:spcAft>
                <a:spcPts val="0"/>
              </a:spcAft>
              <a:defRPr/>
            </a:pPr>
            <a:r>
              <a:rPr lang="ja-JP" altLang="en-US" sz="1400">
                <a:solidFill>
                  <a:srgbClr val="FF0000"/>
                </a:solidFill>
              </a:rPr>
              <a:t>　　</a:t>
            </a:r>
            <a:endParaRPr lang="en-US" altLang="ja-JP" sz="800">
              <a:solidFill>
                <a:srgbClr val="FF0000"/>
              </a:solidFill>
            </a:endParaRPr>
          </a:p>
        </p:txBody>
      </p:sp>
      <p:sp>
        <p:nvSpPr>
          <p:cNvPr id="7" name="タイトル 1">
            <a:extLst>
              <a:ext uri="{FF2B5EF4-FFF2-40B4-BE49-F238E27FC236}">
                <a16:creationId xmlns:a16="http://schemas.microsoft.com/office/drawing/2014/main" id="{8066C499-F95D-44E3-9E8A-179FDFD5794F}"/>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a:extLst>
              <a:ext uri="{FF2B5EF4-FFF2-40B4-BE49-F238E27FC236}">
                <a16:creationId xmlns:a16="http://schemas.microsoft.com/office/drawing/2014/main" id="{ED651E3F-D97B-663D-FB76-BC5A0341640C}"/>
              </a:ext>
            </a:extLst>
          </p:cNvPr>
          <p:cNvSpPr txBox="1"/>
          <p:nvPr/>
        </p:nvSpPr>
        <p:spPr>
          <a:xfrm>
            <a:off x="128464" y="982336"/>
            <a:ext cx="9648825" cy="95684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p:txBody>
      </p:sp>
      <p:sp>
        <p:nvSpPr>
          <p:cNvPr id="9" name="正方形/長方形 8">
            <a:extLst>
              <a:ext uri="{FF2B5EF4-FFF2-40B4-BE49-F238E27FC236}">
                <a16:creationId xmlns:a16="http://schemas.microsoft.com/office/drawing/2014/main" id="{04D41FA4-84CB-7D2E-F994-C9F6947A667E}"/>
              </a:ext>
            </a:extLst>
          </p:cNvPr>
          <p:cNvSpPr/>
          <p:nvPr/>
        </p:nvSpPr>
        <p:spPr>
          <a:xfrm>
            <a:off x="1928664" y="1077916"/>
            <a:ext cx="583264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３項目以内にまとめること。</a:t>
            </a:r>
            <a:endParaRPr lang="en-US" altLang="ja-JP" sz="1400">
              <a:solidFill>
                <a:srgbClr val="FF0000"/>
              </a:solidFill>
            </a:endParaRPr>
          </a:p>
        </p:txBody>
      </p:sp>
      <p:sp>
        <p:nvSpPr>
          <p:cNvPr id="11" name="正方形/長方形 10">
            <a:extLst>
              <a:ext uri="{FF2B5EF4-FFF2-40B4-BE49-F238E27FC236}">
                <a16:creationId xmlns:a16="http://schemas.microsoft.com/office/drawing/2014/main" id="{23724C24-3334-9218-5B5F-5243329EA0C6}"/>
              </a:ext>
            </a:extLst>
          </p:cNvPr>
          <p:cNvSpPr/>
          <p:nvPr/>
        </p:nvSpPr>
        <p:spPr>
          <a:xfrm>
            <a:off x="-124726" y="647026"/>
            <a:ext cx="8246078" cy="338554"/>
          </a:xfrm>
          <a:prstGeom prst="rect">
            <a:avLst/>
          </a:prstGeom>
        </p:spPr>
        <p:txBody>
          <a:bodyPr wrap="square">
            <a:spAutoFit/>
          </a:bodyPr>
          <a:lstStyle/>
          <a:p>
            <a:r>
              <a:rPr lang="ja-JP" altLang="en-US" sz="1600"/>
              <a:t>（７）間接補助事業による投資誘発効果（必須項目）</a:t>
            </a:r>
          </a:p>
        </p:txBody>
      </p:sp>
      <p:sp>
        <p:nvSpPr>
          <p:cNvPr id="3" name="スライド番号プレースホルダー 2">
            <a:extLst>
              <a:ext uri="{FF2B5EF4-FFF2-40B4-BE49-F238E27FC236}">
                <a16:creationId xmlns:a16="http://schemas.microsoft.com/office/drawing/2014/main" id="{252E7DBC-0D10-EBE6-B8AE-5F17A42EC078}"/>
              </a:ext>
            </a:extLst>
          </p:cNvPr>
          <p:cNvSpPr>
            <a:spLocks noGrp="1"/>
          </p:cNvSpPr>
          <p:nvPr>
            <p:ph type="sldNum" sz="quarter" idx="12"/>
          </p:nvPr>
        </p:nvSpPr>
        <p:spPr/>
        <p:txBody>
          <a:bodyPr/>
          <a:lstStyle/>
          <a:p>
            <a:pPr>
              <a:defRPr/>
            </a:pPr>
            <a:fld id="{CA8D4A6D-85F2-41B7-A27E-54BD60322951}" type="slidenum">
              <a:rPr lang="ja-JP" altLang="en-US" smtClean="0"/>
              <a:pPr>
                <a:defRPr/>
              </a:pPr>
              <a:t>11</a:t>
            </a:fld>
            <a:endParaRPr lang="ja-JP" altLang="en-US"/>
          </a:p>
        </p:txBody>
      </p:sp>
    </p:spTree>
    <p:extLst>
      <p:ext uri="{BB962C8B-B14F-4D97-AF65-F5344CB8AC3E}">
        <p14:creationId xmlns:p14="http://schemas.microsoft.com/office/powerpoint/2010/main" val="3702109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28588" y="2013680"/>
            <a:ext cx="9648825" cy="446107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6" name="テキスト ボックス 5"/>
          <p:cNvSpPr txBox="1"/>
          <p:nvPr/>
        </p:nvSpPr>
        <p:spPr>
          <a:xfrm>
            <a:off x="632396" y="2693488"/>
            <a:ext cx="8640960" cy="3182176"/>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以下の点について、図表等を用いてわかりやすく具体的に記載してください。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市場における自社、競合他社の規模やポジショニング</a:t>
            </a:r>
          </a:p>
          <a:p>
            <a:pPr marL="342900" indent="-342900" eaLnBrk="1" fontAlgn="auto" hangingPunct="1">
              <a:spcBef>
                <a:spcPts val="0"/>
              </a:spcBef>
              <a:spcAft>
                <a:spcPts val="0"/>
              </a:spcAft>
              <a:buFont typeface="+mj-lt"/>
              <a:buAutoNum type="arabicPeriod"/>
              <a:defRPr/>
            </a:pPr>
            <a:r>
              <a:rPr lang="ja-JP" altLang="en-US" sz="1600">
                <a:solidFill>
                  <a:srgbClr val="FF0000"/>
                </a:solidFill>
              </a:rPr>
              <a:t>想定している当該製品のオフテイカーと、そのオフテイカーが持っている課題やニーズ</a:t>
            </a:r>
          </a:p>
          <a:p>
            <a:pPr marL="342900" indent="-342900" eaLnBrk="1" fontAlgn="auto" hangingPunct="1">
              <a:spcBef>
                <a:spcPts val="0"/>
              </a:spcBef>
              <a:spcAft>
                <a:spcPts val="0"/>
              </a:spcAft>
              <a:buFont typeface="+mj-lt"/>
              <a:buAutoNum type="arabicPeriod"/>
              <a:defRPr/>
            </a:pPr>
            <a:r>
              <a:rPr lang="ja-JP" altLang="en-US" sz="1600">
                <a:solidFill>
                  <a:srgbClr val="FF0000"/>
                </a:solidFill>
              </a:rPr>
              <a:t>製品に関する市場規模の大きさ、市場の成長性</a:t>
            </a: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ビジネスモデル</a:t>
            </a:r>
            <a:br>
              <a:rPr lang="en-US" altLang="ja-JP" sz="1600">
                <a:solidFill>
                  <a:srgbClr val="FF0000"/>
                </a:solidFill>
              </a:rPr>
            </a:br>
            <a:r>
              <a:rPr lang="en-US" altLang="ja-JP" sz="1600">
                <a:solidFill>
                  <a:srgbClr val="FF0000"/>
                </a:solidFill>
              </a:rPr>
              <a:t>※</a:t>
            </a:r>
            <a:r>
              <a:rPr lang="ja-JP" altLang="en-US" sz="1600">
                <a:solidFill>
                  <a:srgbClr val="FF0000"/>
                </a:solidFill>
              </a:rPr>
              <a:t>当該製品の資源循環性向上と普及を促進するための工夫を含めて示してください。</a:t>
            </a:r>
          </a:p>
          <a:p>
            <a:pPr marL="342900" indent="-342900" eaLnBrk="1" fontAlgn="auto" hangingPunct="1">
              <a:spcBef>
                <a:spcPts val="0"/>
              </a:spcBef>
              <a:spcAft>
                <a:spcPts val="0"/>
              </a:spcAft>
              <a:buFont typeface="+mj-lt"/>
              <a:buAutoNum type="arabicPeriod"/>
              <a:defRPr/>
            </a:pPr>
            <a:r>
              <a:rPr lang="ja-JP" altLang="en-US" sz="1600">
                <a:solidFill>
                  <a:srgbClr val="FF0000"/>
                </a:solidFill>
              </a:rPr>
              <a:t>原料調達先やオフテーカーとビジネス実現に向けた議論の内容</a:t>
            </a:r>
            <a:br>
              <a:rPr lang="en-US" altLang="ja-JP" sz="1600">
                <a:solidFill>
                  <a:srgbClr val="FF0000"/>
                </a:solidFill>
              </a:rPr>
            </a:br>
            <a:r>
              <a:rPr lang="en-US" altLang="ja-JP" sz="1600">
                <a:solidFill>
                  <a:srgbClr val="FF0000"/>
                </a:solidFill>
              </a:rPr>
              <a:t>※</a:t>
            </a:r>
            <a:r>
              <a:rPr lang="ja-JP" altLang="en-US" sz="1600">
                <a:solidFill>
                  <a:srgbClr val="FF0000"/>
                </a:solidFill>
              </a:rPr>
              <a:t>可能であれば具体的な社名を示してください。</a:t>
            </a:r>
          </a:p>
          <a:p>
            <a:pPr marL="342900" indent="-342900" eaLnBrk="1" fontAlgn="auto" hangingPunct="1">
              <a:spcBef>
                <a:spcPts val="0"/>
              </a:spcBef>
              <a:spcAft>
                <a:spcPts val="0"/>
              </a:spcAft>
              <a:buFont typeface="+mj-lt"/>
              <a:buAutoNum type="arabicPeriod"/>
              <a:defRPr/>
            </a:pP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eaLnBrk="1" fontAlgn="auto" hangingPunct="1">
              <a:spcBef>
                <a:spcPts val="0"/>
              </a:spcBef>
              <a:spcAft>
                <a:spcPts val="0"/>
              </a:spcAft>
              <a:defRPr/>
            </a:pPr>
            <a:endParaRPr lang="en-US" altLang="ja-JP" sz="800">
              <a:solidFill>
                <a:srgbClr val="FF0000"/>
              </a:solidFill>
            </a:endParaRPr>
          </a:p>
          <a:p>
            <a:pPr eaLnBrk="1" fontAlgn="auto" hangingPunct="1">
              <a:spcBef>
                <a:spcPts val="0"/>
              </a:spcBef>
              <a:spcAft>
                <a:spcPts val="0"/>
              </a:spcAft>
              <a:defRPr/>
            </a:pPr>
            <a:r>
              <a:rPr lang="ja-JP" altLang="en-US" sz="1400">
                <a:solidFill>
                  <a:srgbClr val="FF0000"/>
                </a:solidFill>
              </a:rPr>
              <a:t>　　</a:t>
            </a:r>
            <a:endParaRPr lang="en-US" altLang="ja-JP" sz="1400">
              <a:solidFill>
                <a:srgbClr val="FF0000"/>
              </a:solidFill>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p:cNvSpPr txBox="1"/>
          <p:nvPr/>
        </p:nvSpPr>
        <p:spPr>
          <a:xfrm>
            <a:off x="128464" y="982336"/>
            <a:ext cx="9648825" cy="95684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p:txBody>
      </p:sp>
      <p:sp>
        <p:nvSpPr>
          <p:cNvPr id="9" name="正方形/長方形 8"/>
          <p:cNvSpPr/>
          <p:nvPr/>
        </p:nvSpPr>
        <p:spPr>
          <a:xfrm>
            <a:off x="1928664" y="1077916"/>
            <a:ext cx="583264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３項目以内にまとめること。</a:t>
            </a:r>
            <a:endParaRPr lang="en-US" altLang="ja-JP" sz="1400">
              <a:solidFill>
                <a:srgbClr val="FF0000"/>
              </a:solidFill>
            </a:endParaRPr>
          </a:p>
        </p:txBody>
      </p:sp>
      <p:sp>
        <p:nvSpPr>
          <p:cNvPr id="11" name="正方形/長方形 10"/>
          <p:cNvSpPr/>
          <p:nvPr/>
        </p:nvSpPr>
        <p:spPr>
          <a:xfrm>
            <a:off x="-124726" y="647026"/>
            <a:ext cx="8246078" cy="338554"/>
          </a:xfrm>
          <a:prstGeom prst="rect">
            <a:avLst/>
          </a:prstGeom>
        </p:spPr>
        <p:txBody>
          <a:bodyPr wrap="square">
            <a:spAutoFit/>
          </a:bodyPr>
          <a:lstStyle/>
          <a:p>
            <a:r>
              <a:rPr lang="ja-JP" altLang="en-US" sz="1600"/>
              <a:t>（８）グリーン市場創造のコミット（必須項目）</a:t>
            </a:r>
          </a:p>
        </p:txBody>
      </p:sp>
      <p:sp>
        <p:nvSpPr>
          <p:cNvPr id="3" name="スライド番号プレースホルダー 2">
            <a:extLst>
              <a:ext uri="{FF2B5EF4-FFF2-40B4-BE49-F238E27FC236}">
                <a16:creationId xmlns:a16="http://schemas.microsoft.com/office/drawing/2014/main" id="{B8DBE1BA-D08C-D390-434A-09F945B3BBA6}"/>
              </a:ext>
            </a:extLst>
          </p:cNvPr>
          <p:cNvSpPr>
            <a:spLocks noGrp="1"/>
          </p:cNvSpPr>
          <p:nvPr>
            <p:ph type="sldNum" sz="quarter" idx="12"/>
          </p:nvPr>
        </p:nvSpPr>
        <p:spPr/>
        <p:txBody>
          <a:bodyPr/>
          <a:lstStyle/>
          <a:p>
            <a:pPr>
              <a:defRPr/>
            </a:pPr>
            <a:fld id="{CA8D4A6D-85F2-41B7-A27E-54BD60322951}" type="slidenum">
              <a:rPr lang="ja-JP" altLang="en-US" smtClean="0"/>
              <a:pPr>
                <a:defRPr/>
              </a:pPr>
              <a:t>12</a:t>
            </a:fld>
            <a:endParaRPr lang="ja-JP" altLang="en-US"/>
          </a:p>
        </p:txBody>
      </p:sp>
    </p:spTree>
    <p:extLst>
      <p:ext uri="{BB962C8B-B14F-4D97-AF65-F5344CB8AC3E}">
        <p14:creationId xmlns:p14="http://schemas.microsoft.com/office/powerpoint/2010/main" val="4158635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31245" y="2069309"/>
            <a:ext cx="9648825" cy="429559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6" name="テキスト ボックス 5"/>
          <p:cNvSpPr txBox="1"/>
          <p:nvPr/>
        </p:nvSpPr>
        <p:spPr>
          <a:xfrm>
            <a:off x="668176" y="2667151"/>
            <a:ext cx="8569647" cy="3750987"/>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以下の点について、記載可能な事項があれば、図表等を用いてわかりやすく簡潔に記載してください。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当該製品や技術の市場獲得に向けてのオープン戦略及びクローズ戦略</a:t>
            </a:r>
            <a:br>
              <a:rPr lang="en-US" altLang="ja-JP" sz="1600">
                <a:solidFill>
                  <a:srgbClr val="FF0000"/>
                </a:solidFill>
              </a:rPr>
            </a:br>
            <a:r>
              <a:rPr lang="ja-JP" altLang="en-US" sz="1600">
                <a:solidFill>
                  <a:srgbClr val="FF0000"/>
                </a:solidFill>
              </a:rPr>
              <a:t>オープン戦略例：標準化などのルール形成、ライセンシング等</a:t>
            </a:r>
            <a:br>
              <a:rPr lang="en-US" altLang="ja-JP" sz="1600">
                <a:solidFill>
                  <a:srgbClr val="FF0000"/>
                </a:solidFill>
              </a:rPr>
            </a:br>
            <a:r>
              <a:rPr lang="ja-JP" altLang="en-US" sz="1600">
                <a:solidFill>
                  <a:srgbClr val="FF0000"/>
                </a:solidFill>
              </a:rPr>
              <a:t>クローズ戦略例：知財・ノウハウ管理等</a:t>
            </a: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対象業界の成長発展や、海外に対する日本の産業競争力強化への影響や貢献内容</a:t>
            </a:r>
            <a:endParaRPr lang="en-US" altLang="ja-JP" sz="16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本項目について、該当しない場合は「該当なし」とだけ記載してください。</a:t>
            </a: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p:cNvSpPr txBox="1"/>
          <p:nvPr/>
        </p:nvSpPr>
        <p:spPr>
          <a:xfrm>
            <a:off x="131245" y="1092856"/>
            <a:ext cx="9648825" cy="906294"/>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p>
        </p:txBody>
      </p:sp>
      <p:sp>
        <p:nvSpPr>
          <p:cNvPr id="9" name="正方形/長方形 8"/>
          <p:cNvSpPr/>
          <p:nvPr/>
        </p:nvSpPr>
        <p:spPr>
          <a:xfrm>
            <a:off x="2072680" y="115143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※3</a:t>
            </a:r>
            <a:r>
              <a:rPr lang="ja-JP" altLang="en-US" sz="1400">
                <a:solidFill>
                  <a:srgbClr val="FF0000"/>
                </a:solidFill>
              </a:rPr>
              <a:t>項目以内にまとめること。</a:t>
            </a:r>
            <a:endParaRPr lang="en-US" altLang="ja-JP" sz="1400">
              <a:solidFill>
                <a:srgbClr val="FF0000"/>
              </a:solidFill>
            </a:endParaRPr>
          </a:p>
        </p:txBody>
      </p:sp>
      <p:sp>
        <p:nvSpPr>
          <p:cNvPr id="11" name="正方形/長方形 10">
            <a:extLst>
              <a:ext uri="{FF2B5EF4-FFF2-40B4-BE49-F238E27FC236}">
                <a16:creationId xmlns:a16="http://schemas.microsoft.com/office/drawing/2014/main" id="{53F9BB4A-2100-4311-B319-151BC94177E1}"/>
              </a:ext>
            </a:extLst>
          </p:cNvPr>
          <p:cNvSpPr/>
          <p:nvPr/>
        </p:nvSpPr>
        <p:spPr>
          <a:xfrm>
            <a:off x="-124726" y="647026"/>
            <a:ext cx="8678126" cy="338554"/>
          </a:xfrm>
          <a:prstGeom prst="rect">
            <a:avLst/>
          </a:prstGeom>
        </p:spPr>
        <p:txBody>
          <a:bodyPr wrap="square">
            <a:spAutoFit/>
          </a:bodyPr>
          <a:lstStyle/>
          <a:p>
            <a:r>
              <a:rPr lang="ja-JP" altLang="en-US" sz="1600"/>
              <a:t>（９）市場獲得に向けたルール形成戦略</a:t>
            </a:r>
            <a:r>
              <a:rPr lang="zh-TW" altLang="en-US" sz="1600"/>
              <a:t>（大企業：必須項目、　中小企業等：加点項目）</a:t>
            </a:r>
            <a:endParaRPr lang="ja-JP" altLang="en-US" sz="1600"/>
          </a:p>
        </p:txBody>
      </p:sp>
      <p:sp>
        <p:nvSpPr>
          <p:cNvPr id="3" name="スライド番号プレースホルダー 2">
            <a:extLst>
              <a:ext uri="{FF2B5EF4-FFF2-40B4-BE49-F238E27FC236}">
                <a16:creationId xmlns:a16="http://schemas.microsoft.com/office/drawing/2014/main" id="{0A128A94-246E-7B7D-9276-7F8B80D98546}"/>
              </a:ext>
            </a:extLst>
          </p:cNvPr>
          <p:cNvSpPr>
            <a:spLocks noGrp="1"/>
          </p:cNvSpPr>
          <p:nvPr>
            <p:ph type="sldNum" sz="quarter" idx="12"/>
          </p:nvPr>
        </p:nvSpPr>
        <p:spPr/>
        <p:txBody>
          <a:bodyPr/>
          <a:lstStyle/>
          <a:p>
            <a:pPr>
              <a:defRPr/>
            </a:pPr>
            <a:fld id="{CA8D4A6D-85F2-41B7-A27E-54BD60322951}" type="slidenum">
              <a:rPr lang="ja-JP" altLang="en-US" smtClean="0"/>
              <a:pPr>
                <a:defRPr/>
              </a:pPr>
              <a:t>13</a:t>
            </a:fld>
            <a:endParaRPr lang="ja-JP" altLang="en-US"/>
          </a:p>
        </p:txBody>
      </p:sp>
    </p:spTree>
    <p:extLst>
      <p:ext uri="{BB962C8B-B14F-4D97-AF65-F5344CB8AC3E}">
        <p14:creationId xmlns:p14="http://schemas.microsoft.com/office/powerpoint/2010/main" val="1088837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F08CE-B751-D902-5F4D-BCBF4BF3881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4F8357B-67B4-274E-F98D-2C5A0406706A}"/>
              </a:ext>
            </a:extLst>
          </p:cNvPr>
          <p:cNvSpPr>
            <a:spLocks noGrp="1"/>
          </p:cNvSpPr>
          <p:nvPr>
            <p:ph type="title"/>
          </p:nvPr>
        </p:nvSpPr>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17E61084-ECBD-D66A-DC75-6D47F4242344}"/>
              </a:ext>
            </a:extLst>
          </p:cNvPr>
          <p:cNvSpPr txBox="1"/>
          <p:nvPr/>
        </p:nvSpPr>
        <p:spPr>
          <a:xfrm>
            <a:off x="131245" y="2157744"/>
            <a:ext cx="9648825" cy="429559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6" name="テキスト ボックス 5">
            <a:extLst>
              <a:ext uri="{FF2B5EF4-FFF2-40B4-BE49-F238E27FC236}">
                <a16:creationId xmlns:a16="http://schemas.microsoft.com/office/drawing/2014/main" id="{00145EA9-190B-0738-A473-AC84792CE9BE}"/>
              </a:ext>
            </a:extLst>
          </p:cNvPr>
          <p:cNvSpPr txBox="1"/>
          <p:nvPr/>
        </p:nvSpPr>
        <p:spPr>
          <a:xfrm>
            <a:off x="668177" y="2667151"/>
            <a:ext cx="8569647" cy="3750987"/>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以下の点について、記載可能な事項があれば、図表等を用いてわかりやすく簡潔に記載してください。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補助対象事業に係るビジネスモデルの独自性・新規性・競合他社に対する優位性等</a:t>
            </a:r>
            <a:endParaRPr lang="en-US" altLang="ja-JP" sz="16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本項目について、該当しない場合は「該当なし」とだけ記載してください。</a:t>
            </a:r>
            <a:endParaRPr lang="en-US" altLang="ja-JP" sz="1400">
              <a:solidFill>
                <a:srgbClr val="FF0000"/>
              </a:solidFill>
            </a:endParaRPr>
          </a:p>
        </p:txBody>
      </p:sp>
      <p:sp>
        <p:nvSpPr>
          <p:cNvPr id="7" name="タイトル 1">
            <a:extLst>
              <a:ext uri="{FF2B5EF4-FFF2-40B4-BE49-F238E27FC236}">
                <a16:creationId xmlns:a16="http://schemas.microsoft.com/office/drawing/2014/main" id="{BC8CA519-368F-A3E3-8A83-2B311ACC4230}"/>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a:extLst>
              <a:ext uri="{FF2B5EF4-FFF2-40B4-BE49-F238E27FC236}">
                <a16:creationId xmlns:a16="http://schemas.microsoft.com/office/drawing/2014/main" id="{833EFB7A-4FB0-D20F-FE1E-27C8DB123404}"/>
              </a:ext>
            </a:extLst>
          </p:cNvPr>
          <p:cNvSpPr txBox="1"/>
          <p:nvPr/>
        </p:nvSpPr>
        <p:spPr>
          <a:xfrm>
            <a:off x="131245" y="1092856"/>
            <a:ext cx="9648825" cy="906294"/>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p>
        </p:txBody>
      </p:sp>
      <p:sp>
        <p:nvSpPr>
          <p:cNvPr id="9" name="正方形/長方形 8">
            <a:extLst>
              <a:ext uri="{FF2B5EF4-FFF2-40B4-BE49-F238E27FC236}">
                <a16:creationId xmlns:a16="http://schemas.microsoft.com/office/drawing/2014/main" id="{D77269F9-B36B-7D5F-5F07-3C00B7319F35}"/>
              </a:ext>
            </a:extLst>
          </p:cNvPr>
          <p:cNvSpPr/>
          <p:nvPr/>
        </p:nvSpPr>
        <p:spPr>
          <a:xfrm>
            <a:off x="2072680" y="115143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※3</a:t>
            </a:r>
            <a:r>
              <a:rPr lang="ja-JP" altLang="en-US" sz="1400">
                <a:solidFill>
                  <a:srgbClr val="FF0000"/>
                </a:solidFill>
              </a:rPr>
              <a:t>項目以内にまとめること。</a:t>
            </a:r>
            <a:endParaRPr lang="en-US" altLang="ja-JP" sz="1400">
              <a:solidFill>
                <a:srgbClr val="FF0000"/>
              </a:solidFill>
            </a:endParaRPr>
          </a:p>
        </p:txBody>
      </p:sp>
      <p:sp>
        <p:nvSpPr>
          <p:cNvPr id="11" name="正方形/長方形 10">
            <a:extLst>
              <a:ext uri="{FF2B5EF4-FFF2-40B4-BE49-F238E27FC236}">
                <a16:creationId xmlns:a16="http://schemas.microsoft.com/office/drawing/2014/main" id="{74FDDE9E-6E04-007D-12C0-4834F0A7073B}"/>
              </a:ext>
            </a:extLst>
          </p:cNvPr>
          <p:cNvSpPr/>
          <p:nvPr/>
        </p:nvSpPr>
        <p:spPr>
          <a:xfrm>
            <a:off x="-124726" y="647026"/>
            <a:ext cx="8246078" cy="338554"/>
          </a:xfrm>
          <a:prstGeom prst="rect">
            <a:avLst/>
          </a:prstGeom>
        </p:spPr>
        <p:txBody>
          <a:bodyPr wrap="square">
            <a:spAutoFit/>
          </a:bodyPr>
          <a:lstStyle/>
          <a:p>
            <a:r>
              <a:rPr lang="ja-JP" altLang="en-US" sz="1600"/>
              <a:t>（１０）ビジネスモデルの独自性等（加点項目）</a:t>
            </a:r>
          </a:p>
        </p:txBody>
      </p:sp>
      <p:sp>
        <p:nvSpPr>
          <p:cNvPr id="3" name="スライド番号プレースホルダー 2">
            <a:extLst>
              <a:ext uri="{FF2B5EF4-FFF2-40B4-BE49-F238E27FC236}">
                <a16:creationId xmlns:a16="http://schemas.microsoft.com/office/drawing/2014/main" id="{FAA23E65-97AB-89AC-2BAA-1172F3581970}"/>
              </a:ext>
            </a:extLst>
          </p:cNvPr>
          <p:cNvSpPr>
            <a:spLocks noGrp="1"/>
          </p:cNvSpPr>
          <p:nvPr>
            <p:ph type="sldNum" sz="quarter" idx="12"/>
          </p:nvPr>
        </p:nvSpPr>
        <p:spPr/>
        <p:txBody>
          <a:bodyPr/>
          <a:lstStyle/>
          <a:p>
            <a:pPr>
              <a:defRPr/>
            </a:pPr>
            <a:fld id="{CA8D4A6D-85F2-41B7-A27E-54BD60322951}" type="slidenum">
              <a:rPr lang="ja-JP" altLang="en-US" smtClean="0"/>
              <a:pPr>
                <a:defRPr/>
              </a:pPr>
              <a:t>14</a:t>
            </a:fld>
            <a:endParaRPr lang="ja-JP" altLang="en-US"/>
          </a:p>
        </p:txBody>
      </p:sp>
    </p:spTree>
    <p:extLst>
      <p:ext uri="{BB962C8B-B14F-4D97-AF65-F5344CB8AC3E}">
        <p14:creationId xmlns:p14="http://schemas.microsoft.com/office/powerpoint/2010/main" val="1575487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832AC-3146-E512-5689-C4C92C7D14A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7C12B6D-260C-35A6-0ED2-AF59394A1E51}"/>
              </a:ext>
            </a:extLst>
          </p:cNvPr>
          <p:cNvSpPr>
            <a:spLocks noGrp="1"/>
          </p:cNvSpPr>
          <p:nvPr>
            <p:ph type="title"/>
          </p:nvPr>
        </p:nvSpPr>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CAD26F5-EC72-DD67-7027-D5D6E92E88DD}"/>
              </a:ext>
            </a:extLst>
          </p:cNvPr>
          <p:cNvSpPr txBox="1"/>
          <p:nvPr/>
        </p:nvSpPr>
        <p:spPr>
          <a:xfrm>
            <a:off x="131245" y="2106426"/>
            <a:ext cx="9648825" cy="429559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6" name="テキスト ボックス 5">
            <a:extLst>
              <a:ext uri="{FF2B5EF4-FFF2-40B4-BE49-F238E27FC236}">
                <a16:creationId xmlns:a16="http://schemas.microsoft.com/office/drawing/2014/main" id="{0AC13E1F-103C-C094-D9F5-176FDC4BA643}"/>
              </a:ext>
            </a:extLst>
          </p:cNvPr>
          <p:cNvSpPr txBox="1"/>
          <p:nvPr/>
        </p:nvSpPr>
        <p:spPr>
          <a:xfrm>
            <a:off x="506332" y="2552256"/>
            <a:ext cx="8893336" cy="3750987"/>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以下の点について、記載可能な事項がある場合、図表等を用いてわかりやすく簡潔に記載してください。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製品が市場に出回った後も、その製品がライフサイクル全体を通じて資源循環率の向上に寄与する理由</a:t>
            </a:r>
            <a:br>
              <a:rPr lang="en-US" altLang="ja-JP" sz="1600">
                <a:solidFill>
                  <a:srgbClr val="FF0000"/>
                </a:solidFill>
              </a:rPr>
            </a:br>
            <a:r>
              <a:rPr lang="en-US" altLang="ja-JP" sz="1600">
                <a:solidFill>
                  <a:srgbClr val="FF0000"/>
                </a:solidFill>
              </a:rPr>
              <a:t>※</a:t>
            </a:r>
            <a:r>
              <a:rPr lang="ja-JP" altLang="en-US" sz="1600">
                <a:solidFill>
                  <a:srgbClr val="FF0000"/>
                </a:solidFill>
              </a:rPr>
              <a:t>例えば、製品の回収スキームや再生材としての利用計画等がある場合、それらについて記載してください。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本項目について、該当しない場合は「該当なし」とだけ記載してください。</a:t>
            </a:r>
            <a:endParaRPr lang="en-US" altLang="ja-JP" sz="1600">
              <a:solidFill>
                <a:srgbClr val="FF0000"/>
              </a:solidFill>
            </a:endParaRPr>
          </a:p>
        </p:txBody>
      </p:sp>
      <p:sp>
        <p:nvSpPr>
          <p:cNvPr id="7" name="タイトル 1">
            <a:extLst>
              <a:ext uri="{FF2B5EF4-FFF2-40B4-BE49-F238E27FC236}">
                <a16:creationId xmlns:a16="http://schemas.microsoft.com/office/drawing/2014/main" id="{C253E64C-F356-B1F6-559B-9DB1AA098597}"/>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a:extLst>
              <a:ext uri="{FF2B5EF4-FFF2-40B4-BE49-F238E27FC236}">
                <a16:creationId xmlns:a16="http://schemas.microsoft.com/office/drawing/2014/main" id="{32DF37F1-B064-FCAE-ECC4-9D6B85F1C1AE}"/>
              </a:ext>
            </a:extLst>
          </p:cNvPr>
          <p:cNvSpPr txBox="1"/>
          <p:nvPr/>
        </p:nvSpPr>
        <p:spPr>
          <a:xfrm>
            <a:off x="131245" y="1092856"/>
            <a:ext cx="9648825" cy="906294"/>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p>
        </p:txBody>
      </p:sp>
      <p:sp>
        <p:nvSpPr>
          <p:cNvPr id="9" name="正方形/長方形 8">
            <a:extLst>
              <a:ext uri="{FF2B5EF4-FFF2-40B4-BE49-F238E27FC236}">
                <a16:creationId xmlns:a16="http://schemas.microsoft.com/office/drawing/2014/main" id="{233589B4-DBD1-F503-239B-D20520B8EBF9}"/>
              </a:ext>
            </a:extLst>
          </p:cNvPr>
          <p:cNvSpPr/>
          <p:nvPr/>
        </p:nvSpPr>
        <p:spPr>
          <a:xfrm>
            <a:off x="2072680" y="115143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※3</a:t>
            </a:r>
            <a:r>
              <a:rPr lang="ja-JP" altLang="en-US" sz="1400">
                <a:solidFill>
                  <a:srgbClr val="FF0000"/>
                </a:solidFill>
              </a:rPr>
              <a:t>項目以内にまとめること。</a:t>
            </a:r>
            <a:endParaRPr lang="en-US" altLang="ja-JP" sz="1400">
              <a:solidFill>
                <a:srgbClr val="FF0000"/>
              </a:solidFill>
            </a:endParaRPr>
          </a:p>
        </p:txBody>
      </p:sp>
      <p:sp>
        <p:nvSpPr>
          <p:cNvPr id="11" name="正方形/長方形 10">
            <a:extLst>
              <a:ext uri="{FF2B5EF4-FFF2-40B4-BE49-F238E27FC236}">
                <a16:creationId xmlns:a16="http://schemas.microsoft.com/office/drawing/2014/main" id="{9055A4DD-572A-1F51-BD56-B5419BCC9E6E}"/>
              </a:ext>
            </a:extLst>
          </p:cNvPr>
          <p:cNvSpPr/>
          <p:nvPr/>
        </p:nvSpPr>
        <p:spPr>
          <a:xfrm>
            <a:off x="-124726" y="647026"/>
            <a:ext cx="8246078" cy="338554"/>
          </a:xfrm>
          <a:prstGeom prst="rect">
            <a:avLst/>
          </a:prstGeom>
        </p:spPr>
        <p:txBody>
          <a:bodyPr wrap="square">
            <a:spAutoFit/>
          </a:bodyPr>
          <a:lstStyle/>
          <a:p>
            <a:r>
              <a:rPr lang="ja-JP" altLang="en-US" sz="1600"/>
              <a:t>（１１）ライフサイクル全体での資源循環の実現（加点項目）</a:t>
            </a:r>
          </a:p>
        </p:txBody>
      </p:sp>
      <p:sp>
        <p:nvSpPr>
          <p:cNvPr id="3" name="スライド番号プレースホルダー 2">
            <a:extLst>
              <a:ext uri="{FF2B5EF4-FFF2-40B4-BE49-F238E27FC236}">
                <a16:creationId xmlns:a16="http://schemas.microsoft.com/office/drawing/2014/main" id="{C8DAF55B-6308-4B74-775B-355080DC7404}"/>
              </a:ext>
            </a:extLst>
          </p:cNvPr>
          <p:cNvSpPr>
            <a:spLocks noGrp="1"/>
          </p:cNvSpPr>
          <p:nvPr>
            <p:ph type="sldNum" sz="quarter" idx="12"/>
          </p:nvPr>
        </p:nvSpPr>
        <p:spPr/>
        <p:txBody>
          <a:bodyPr/>
          <a:lstStyle/>
          <a:p>
            <a:pPr>
              <a:defRPr/>
            </a:pPr>
            <a:fld id="{CA8D4A6D-85F2-41B7-A27E-54BD60322951}" type="slidenum">
              <a:rPr lang="ja-JP" altLang="en-US" smtClean="0"/>
              <a:pPr>
                <a:defRPr/>
              </a:pPr>
              <a:t>15</a:t>
            </a:fld>
            <a:endParaRPr lang="ja-JP" altLang="en-US"/>
          </a:p>
        </p:txBody>
      </p:sp>
    </p:spTree>
    <p:extLst>
      <p:ext uri="{BB962C8B-B14F-4D97-AF65-F5344CB8AC3E}">
        <p14:creationId xmlns:p14="http://schemas.microsoft.com/office/powerpoint/2010/main" val="3213298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28464" y="2150455"/>
            <a:ext cx="9648825" cy="429559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6" name="テキスト ボックス 5"/>
          <p:cNvSpPr txBox="1"/>
          <p:nvPr/>
        </p:nvSpPr>
        <p:spPr>
          <a:xfrm>
            <a:off x="668052" y="2709736"/>
            <a:ext cx="8569647" cy="2807496"/>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以下の点について、図表等を用いてわかりやすく簡潔に記載してください。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補助対象となる製品の生産による、原材料調達から製造・廃棄までのライフサイクル全体を通じた</a:t>
            </a:r>
            <a:r>
              <a:rPr lang="en-US" altLang="ja-JP" sz="1600">
                <a:solidFill>
                  <a:srgbClr val="FF0000"/>
                </a:solidFill>
              </a:rPr>
              <a:t>CO₂</a:t>
            </a:r>
            <a:r>
              <a:rPr lang="ja-JP" altLang="en-US" sz="1600">
                <a:solidFill>
                  <a:srgbClr val="FF0000"/>
                </a:solidFill>
              </a:rPr>
              <a:t>排出量の削減量</a:t>
            </a:r>
            <a:br>
              <a:rPr lang="en-US" altLang="ja-JP" sz="1600">
                <a:solidFill>
                  <a:srgbClr val="FF0000"/>
                </a:solidFill>
              </a:rPr>
            </a:br>
            <a:r>
              <a:rPr lang="en-US" altLang="ja-JP" sz="1600">
                <a:solidFill>
                  <a:srgbClr val="FF0000"/>
                </a:solidFill>
              </a:rPr>
              <a:t>※</a:t>
            </a:r>
            <a:r>
              <a:rPr lang="ja-JP" altLang="en-US" sz="1600">
                <a:solidFill>
                  <a:srgbClr val="FF0000"/>
                </a:solidFill>
              </a:rPr>
              <a:t> 「製品</a:t>
            </a:r>
            <a:r>
              <a:rPr lang="en-US" altLang="ja-JP" sz="1600">
                <a:solidFill>
                  <a:srgbClr val="FF0000"/>
                </a:solidFill>
              </a:rPr>
              <a:t>1t</a:t>
            </a:r>
            <a:r>
              <a:rPr lang="ja-JP" altLang="en-US" sz="1600">
                <a:solidFill>
                  <a:srgbClr val="FF0000"/>
                </a:solidFill>
              </a:rPr>
              <a:t>当たりの</a:t>
            </a:r>
            <a:r>
              <a:rPr lang="en-US" altLang="ja-JP" sz="1600">
                <a:solidFill>
                  <a:srgbClr val="FF0000"/>
                </a:solidFill>
              </a:rPr>
              <a:t>CO₂</a:t>
            </a:r>
            <a:r>
              <a:rPr lang="ja-JP" altLang="en-US" sz="1600">
                <a:solidFill>
                  <a:srgbClr val="FF0000"/>
                </a:solidFill>
              </a:rPr>
              <a:t>排出削減効果</a:t>
            </a:r>
            <a:r>
              <a:rPr lang="en-US" altLang="ja-JP" sz="1600">
                <a:solidFill>
                  <a:srgbClr val="FF0000"/>
                </a:solidFill>
              </a:rPr>
              <a:t>(t-CO₂/t)</a:t>
            </a:r>
            <a:r>
              <a:rPr lang="ja-JP" altLang="en-US" sz="1600">
                <a:solidFill>
                  <a:srgbClr val="FF0000"/>
                </a:solidFill>
              </a:rPr>
              <a:t>」または「事業</a:t>
            </a:r>
            <a:r>
              <a:rPr lang="en-US" altLang="ja-JP" sz="1600">
                <a:solidFill>
                  <a:srgbClr val="FF0000"/>
                </a:solidFill>
              </a:rPr>
              <a:t>1</a:t>
            </a:r>
            <a:r>
              <a:rPr lang="ja-JP" altLang="en-US" sz="1600">
                <a:solidFill>
                  <a:srgbClr val="FF0000"/>
                </a:solidFill>
              </a:rPr>
              <a:t>年ごとの</a:t>
            </a:r>
            <a:r>
              <a:rPr lang="en-US" altLang="ja-JP" sz="1600">
                <a:solidFill>
                  <a:srgbClr val="FF0000"/>
                </a:solidFill>
              </a:rPr>
              <a:t>CO₂</a:t>
            </a:r>
            <a:r>
              <a:rPr lang="ja-JP" altLang="en-US" sz="1600">
                <a:solidFill>
                  <a:srgbClr val="FF0000"/>
                </a:solidFill>
              </a:rPr>
              <a:t>排出削減効果</a:t>
            </a:r>
            <a:r>
              <a:rPr lang="en-US" altLang="ja-JP" sz="1600">
                <a:solidFill>
                  <a:srgbClr val="FF0000"/>
                </a:solidFill>
              </a:rPr>
              <a:t>(t-CO₂/</a:t>
            </a:r>
            <a:r>
              <a:rPr lang="ja-JP" altLang="en-US" sz="1600">
                <a:solidFill>
                  <a:srgbClr val="FF0000"/>
                </a:solidFill>
              </a:rPr>
              <a:t>年</a:t>
            </a:r>
            <a:r>
              <a:rPr lang="en-US" altLang="ja-JP" sz="1600">
                <a:solidFill>
                  <a:srgbClr val="FF0000"/>
                </a:solidFill>
              </a:rPr>
              <a:t>)</a:t>
            </a:r>
            <a:r>
              <a:rPr lang="ja-JP" altLang="en-US" sz="1600">
                <a:solidFill>
                  <a:srgbClr val="FF0000"/>
                </a:solidFill>
              </a:rPr>
              <a:t>で示し、計算式・過程も明記してください。</a:t>
            </a:r>
            <a:br>
              <a:rPr lang="en-US" altLang="ja-JP" sz="1600">
                <a:solidFill>
                  <a:srgbClr val="FF0000"/>
                </a:solidFill>
              </a:rPr>
            </a:br>
            <a:r>
              <a:rPr lang="en-US" altLang="ja-JP" sz="1600">
                <a:solidFill>
                  <a:srgbClr val="FF0000"/>
                </a:solidFill>
              </a:rPr>
              <a:t>※</a:t>
            </a:r>
            <a:r>
              <a:rPr lang="ja-JP" altLang="en-US" sz="1600">
                <a:solidFill>
                  <a:srgbClr val="FF0000"/>
                </a:solidFill>
              </a:rPr>
              <a:t>消費するエネルギー量や排出原単位等の計算に使用した諸元については参照した出典やデータベース等が有る場合は参照元を示し、独自に設定した場合は設定の根拠を示してください。</a:t>
            </a:r>
            <a:endParaRPr lang="en-US" altLang="ja-JP" sz="16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p:cNvSpPr txBox="1"/>
          <p:nvPr/>
        </p:nvSpPr>
        <p:spPr>
          <a:xfrm>
            <a:off x="131245" y="1092856"/>
            <a:ext cx="9648825" cy="906294"/>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p>
        </p:txBody>
      </p:sp>
      <p:sp>
        <p:nvSpPr>
          <p:cNvPr id="9" name="正方形/長方形 8"/>
          <p:cNvSpPr/>
          <p:nvPr/>
        </p:nvSpPr>
        <p:spPr>
          <a:xfrm>
            <a:off x="2072680" y="115143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※3</a:t>
            </a:r>
            <a:r>
              <a:rPr lang="ja-JP" altLang="en-US" sz="1400">
                <a:solidFill>
                  <a:srgbClr val="FF0000"/>
                </a:solidFill>
              </a:rPr>
              <a:t>項目以内にまとめること。</a:t>
            </a:r>
            <a:endParaRPr lang="en-US" altLang="ja-JP" sz="1400">
              <a:solidFill>
                <a:srgbClr val="FF0000"/>
              </a:solidFill>
            </a:endParaRPr>
          </a:p>
        </p:txBody>
      </p:sp>
      <p:sp>
        <p:nvSpPr>
          <p:cNvPr id="11" name="正方形/長方形 10">
            <a:extLst>
              <a:ext uri="{FF2B5EF4-FFF2-40B4-BE49-F238E27FC236}">
                <a16:creationId xmlns:a16="http://schemas.microsoft.com/office/drawing/2014/main" id="{53F9BB4A-2100-4311-B319-151BC94177E1}"/>
              </a:ext>
            </a:extLst>
          </p:cNvPr>
          <p:cNvSpPr/>
          <p:nvPr/>
        </p:nvSpPr>
        <p:spPr>
          <a:xfrm>
            <a:off x="-124726" y="647026"/>
            <a:ext cx="8246078" cy="338554"/>
          </a:xfrm>
          <a:prstGeom prst="rect">
            <a:avLst/>
          </a:prstGeom>
        </p:spPr>
        <p:txBody>
          <a:bodyPr wrap="square">
            <a:spAutoFit/>
          </a:bodyPr>
          <a:lstStyle/>
          <a:p>
            <a:r>
              <a:rPr lang="ja-JP" altLang="en-US" sz="1600"/>
              <a:t>（１２）排出削減への貢献に関する審査（必須項目）</a:t>
            </a:r>
          </a:p>
        </p:txBody>
      </p:sp>
      <p:sp>
        <p:nvSpPr>
          <p:cNvPr id="3" name="スライド番号プレースホルダー 2">
            <a:extLst>
              <a:ext uri="{FF2B5EF4-FFF2-40B4-BE49-F238E27FC236}">
                <a16:creationId xmlns:a16="http://schemas.microsoft.com/office/drawing/2014/main" id="{B184EAAD-A88C-2030-4129-0E9DC0AC35E1}"/>
              </a:ext>
            </a:extLst>
          </p:cNvPr>
          <p:cNvSpPr>
            <a:spLocks noGrp="1"/>
          </p:cNvSpPr>
          <p:nvPr>
            <p:ph type="sldNum" sz="quarter" idx="12"/>
          </p:nvPr>
        </p:nvSpPr>
        <p:spPr/>
        <p:txBody>
          <a:bodyPr/>
          <a:lstStyle/>
          <a:p>
            <a:pPr>
              <a:defRPr/>
            </a:pPr>
            <a:fld id="{CA8D4A6D-85F2-41B7-A27E-54BD60322951}" type="slidenum">
              <a:rPr lang="ja-JP" altLang="en-US" smtClean="0"/>
              <a:pPr>
                <a:defRPr/>
              </a:pPr>
              <a:t>16</a:t>
            </a:fld>
            <a:endParaRPr lang="ja-JP" altLang="en-US"/>
          </a:p>
        </p:txBody>
      </p:sp>
    </p:spTree>
    <p:extLst>
      <p:ext uri="{BB962C8B-B14F-4D97-AF65-F5344CB8AC3E}">
        <p14:creationId xmlns:p14="http://schemas.microsoft.com/office/powerpoint/2010/main" val="1705447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28588" y="2204864"/>
            <a:ext cx="9648825" cy="42459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5" name="テキスト ボックス 4"/>
          <p:cNvSpPr txBox="1"/>
          <p:nvPr/>
        </p:nvSpPr>
        <p:spPr>
          <a:xfrm>
            <a:off x="632172" y="2712863"/>
            <a:ext cx="8641655" cy="3609975"/>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以下の点について、図等を用いてわかりやすく具体的に記載してください。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補助を前提としない場合、補助対象となる製品の生産に係る設備投資計画が、投資計画の</a:t>
            </a:r>
            <a:r>
              <a:rPr lang="en-US" altLang="ja-JP" sz="1600">
                <a:solidFill>
                  <a:srgbClr val="FF0000"/>
                </a:solidFill>
              </a:rPr>
              <a:t>IRR</a:t>
            </a:r>
            <a:r>
              <a:rPr lang="ja-JP" altLang="en-US" sz="1600">
                <a:solidFill>
                  <a:srgbClr val="FF0000"/>
                </a:solidFill>
              </a:rPr>
              <a:t>（</a:t>
            </a:r>
            <a:r>
              <a:rPr lang="en-US" altLang="ja-JP" sz="1600">
                <a:solidFill>
                  <a:srgbClr val="FF0000"/>
                </a:solidFill>
              </a:rPr>
              <a:t>internal rate of return</a:t>
            </a:r>
            <a:r>
              <a:rPr lang="ja-JP" altLang="en-US" sz="1600">
                <a:solidFill>
                  <a:srgbClr val="FF0000"/>
                </a:solidFill>
              </a:rPr>
              <a:t>：内部利益率）や投資回収期間が投資判断に至る水準には達しないなど、民間企業のみでは経済性の確保が困難な計画である旨（必須項目）</a:t>
            </a:r>
            <a:br>
              <a:rPr lang="en-US" altLang="ja-JP" sz="1600">
                <a:solidFill>
                  <a:srgbClr val="FF0000"/>
                </a:solidFill>
              </a:rPr>
            </a:br>
            <a:r>
              <a:rPr lang="en-US" altLang="ja-JP" sz="1600">
                <a:solidFill>
                  <a:srgbClr val="FF0000"/>
                </a:solidFill>
              </a:rPr>
              <a:t>※</a:t>
            </a:r>
            <a:r>
              <a:rPr lang="en-US" altLang="ja-JP" sz="1600" err="1">
                <a:solidFill>
                  <a:srgbClr val="FF0000"/>
                </a:solidFill>
              </a:rPr>
              <a:t>EquityIRR</a:t>
            </a:r>
            <a:r>
              <a:rPr lang="ja-JP" altLang="en-US" sz="1600">
                <a:solidFill>
                  <a:srgbClr val="FF0000"/>
                </a:solidFill>
              </a:rPr>
              <a:t>か、</a:t>
            </a:r>
            <a:r>
              <a:rPr lang="en-US" altLang="ja-JP" sz="1600" err="1">
                <a:solidFill>
                  <a:srgbClr val="FF0000"/>
                </a:solidFill>
              </a:rPr>
              <a:t>ProjectIRR</a:t>
            </a:r>
            <a:r>
              <a:rPr lang="ja-JP" altLang="en-US" sz="1600">
                <a:solidFill>
                  <a:srgbClr val="FF0000"/>
                </a:solidFill>
              </a:rPr>
              <a:t>のいずれかを記載してください。</a:t>
            </a:r>
            <a:br>
              <a:rPr lang="en-US" altLang="ja-JP" sz="1600">
                <a:solidFill>
                  <a:srgbClr val="FF0000"/>
                </a:solidFill>
              </a:rPr>
            </a:br>
            <a:r>
              <a:rPr lang="en-US" altLang="ja-JP" sz="1600">
                <a:solidFill>
                  <a:srgbClr val="FF0000"/>
                </a:solidFill>
              </a:rPr>
              <a:t>※</a:t>
            </a:r>
            <a:r>
              <a:rPr lang="ja-JP" altLang="en-US" sz="1600">
                <a:solidFill>
                  <a:srgbClr val="FF0000"/>
                </a:solidFill>
              </a:rPr>
              <a:t>添付の審査基準のイメージ図を参考にし、投資回収年数を設定した上で補助の無い場合、ある場合の数字を示してください。</a:t>
            </a: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大企業が申請者であり、その事業が商用化のための設備投資ではなく、技術開発や実証を行うための事業である場合には、自社の資本をもとに事業を進められない理由や補助金が必須となる理由（該当企業は必須項目）</a:t>
            </a: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累積キャッシュフローがマイナスとなる期間が当該業界の一般的な設備投資回収期間を大幅に上回り、民間企業単独では資金調達が困難である場合は、その業界慣行との比較結果（加点項目）</a:t>
            </a: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200" b="1">
                <a:solidFill>
                  <a:srgbClr val="FF0000"/>
                </a:solidFill>
                <a:latin typeface="Meiryo UI" panose="020B0604030504040204" pitchFamily="50" charset="-128"/>
                <a:ea typeface="Meiryo UI" panose="020B0604030504040204" pitchFamily="50" charset="-128"/>
              </a:rPr>
              <a:t>3</a:t>
            </a:r>
            <a:r>
              <a:rPr lang="ja-JP" altLang="en-US" sz="1200" b="1">
                <a:solidFill>
                  <a:srgbClr val="FF0000"/>
                </a:solidFill>
                <a:latin typeface="Meiryo UI" panose="020B0604030504040204" pitchFamily="50" charset="-128"/>
                <a:ea typeface="Meiryo UI" panose="020B0604030504040204" pitchFamily="50" charset="-128"/>
              </a:rPr>
              <a:t>枚以内</a:t>
            </a:r>
          </a:p>
        </p:txBody>
      </p:sp>
      <p:sp>
        <p:nvSpPr>
          <p:cNvPr id="8" name="テキスト ボックス 7"/>
          <p:cNvSpPr txBox="1"/>
          <p:nvPr/>
        </p:nvSpPr>
        <p:spPr>
          <a:xfrm>
            <a:off x="128588" y="1101711"/>
            <a:ext cx="9648825" cy="10104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p>
        </p:txBody>
      </p:sp>
      <p:sp>
        <p:nvSpPr>
          <p:cNvPr id="9" name="正方形/長方形 8"/>
          <p:cNvSpPr/>
          <p:nvPr/>
        </p:nvSpPr>
        <p:spPr>
          <a:xfrm>
            <a:off x="1856656" y="116521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※3</a:t>
            </a:r>
            <a:r>
              <a:rPr lang="ja-JP" altLang="en-US" sz="1400">
                <a:solidFill>
                  <a:srgbClr val="FF0000"/>
                </a:solidFill>
              </a:rPr>
              <a:t>項目以内にまとめること。</a:t>
            </a:r>
            <a:endParaRPr lang="en-US" altLang="ja-JP" sz="1400">
              <a:solidFill>
                <a:srgbClr val="FF0000"/>
              </a:solidFill>
            </a:endParaRPr>
          </a:p>
        </p:txBody>
      </p:sp>
      <p:sp>
        <p:nvSpPr>
          <p:cNvPr id="10" name="正方形/長方形 9">
            <a:extLst>
              <a:ext uri="{FF2B5EF4-FFF2-40B4-BE49-F238E27FC236}">
                <a16:creationId xmlns:a16="http://schemas.microsoft.com/office/drawing/2014/main" id="{26EF5F4E-0658-42C4-97A7-E3942D2407DE}"/>
              </a:ext>
            </a:extLst>
          </p:cNvPr>
          <p:cNvSpPr/>
          <p:nvPr/>
        </p:nvSpPr>
        <p:spPr>
          <a:xfrm>
            <a:off x="-124726" y="647026"/>
            <a:ext cx="8246078" cy="338554"/>
          </a:xfrm>
          <a:prstGeom prst="rect">
            <a:avLst/>
          </a:prstGeom>
        </p:spPr>
        <p:txBody>
          <a:bodyPr wrap="square">
            <a:spAutoFit/>
          </a:bodyPr>
          <a:lstStyle/>
          <a:p>
            <a:r>
              <a:rPr lang="ja-JP" altLang="en-US" sz="1600"/>
              <a:t>（１３）経済的基準（必須項目・該当企業の必須科目・加点項目）</a:t>
            </a:r>
          </a:p>
        </p:txBody>
      </p:sp>
      <p:sp>
        <p:nvSpPr>
          <p:cNvPr id="11" name="タイトル 1">
            <a:extLst>
              <a:ext uri="{FF2B5EF4-FFF2-40B4-BE49-F238E27FC236}">
                <a16:creationId xmlns:a16="http://schemas.microsoft.com/office/drawing/2014/main" id="{9D1522CD-A64E-49B3-B091-ED788AA8A74A}"/>
              </a:ext>
            </a:extLst>
          </p:cNvPr>
          <p:cNvSpPr>
            <a:spLocks noGrp="1"/>
          </p:cNvSpPr>
          <p:nvPr>
            <p:ph type="title"/>
          </p:nvPr>
        </p:nvSpPr>
        <p:spPr>
          <a:xfrm>
            <a:off x="128588" y="39688"/>
            <a:ext cx="8915400" cy="500062"/>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8C3F19C-C724-4C7D-FE2E-DA4C6BCA8712}"/>
              </a:ext>
            </a:extLst>
          </p:cNvPr>
          <p:cNvSpPr>
            <a:spLocks noGrp="1"/>
          </p:cNvSpPr>
          <p:nvPr>
            <p:ph type="sldNum" sz="quarter" idx="12"/>
          </p:nvPr>
        </p:nvSpPr>
        <p:spPr/>
        <p:txBody>
          <a:bodyPr/>
          <a:lstStyle/>
          <a:p>
            <a:pPr>
              <a:defRPr/>
            </a:pPr>
            <a:fld id="{CA8D4A6D-85F2-41B7-A27E-54BD60322951}" type="slidenum">
              <a:rPr lang="ja-JP" altLang="en-US" smtClean="0"/>
              <a:pPr>
                <a:defRPr/>
              </a:pPr>
              <a:t>17</a:t>
            </a:fld>
            <a:endParaRPr lang="ja-JP" altLang="en-US"/>
          </a:p>
        </p:txBody>
      </p:sp>
      <p:pic>
        <p:nvPicPr>
          <p:cNvPr id="6" name="図 5">
            <a:extLst>
              <a:ext uri="{FF2B5EF4-FFF2-40B4-BE49-F238E27FC236}">
                <a16:creationId xmlns:a16="http://schemas.microsoft.com/office/drawing/2014/main" id="{6F3CCF45-2ACF-35C3-F278-F4328216CCAE}"/>
              </a:ext>
            </a:extLst>
          </p:cNvPr>
          <p:cNvPicPr>
            <a:picLocks noChangeAspect="1"/>
          </p:cNvPicPr>
          <p:nvPr/>
        </p:nvPicPr>
        <p:blipFill>
          <a:blip r:embed="rId2"/>
          <a:stretch>
            <a:fillRect/>
          </a:stretch>
        </p:blipFill>
        <p:spPr>
          <a:xfrm>
            <a:off x="6465515" y="593568"/>
            <a:ext cx="3167658" cy="2153364"/>
          </a:xfrm>
          <a:prstGeom prst="rect">
            <a:avLst/>
          </a:prstGeom>
        </p:spPr>
      </p:pic>
    </p:spTree>
    <p:extLst>
      <p:ext uri="{BB962C8B-B14F-4D97-AF65-F5344CB8AC3E}">
        <p14:creationId xmlns:p14="http://schemas.microsoft.com/office/powerpoint/2010/main" val="2346138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28588" y="2204864"/>
            <a:ext cx="9648825" cy="42459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5" name="テキスト ボックス 4"/>
          <p:cNvSpPr txBox="1"/>
          <p:nvPr/>
        </p:nvSpPr>
        <p:spPr>
          <a:xfrm>
            <a:off x="631825" y="2624934"/>
            <a:ext cx="8569647" cy="3609975"/>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以下の２点のいずれかついて、図表等を用いてわかりやすく具体的に記載してください。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補助対象となる製品の生産に用いられる技術が、商用目的での使用が限定的であること</a:t>
            </a:r>
            <a:br>
              <a:rPr lang="en-US" altLang="ja-JP" sz="1600">
                <a:solidFill>
                  <a:srgbClr val="FF0000"/>
                </a:solidFill>
              </a:rPr>
            </a:br>
            <a:r>
              <a:rPr lang="en-US" altLang="ja-JP" sz="1600">
                <a:solidFill>
                  <a:srgbClr val="FF0000"/>
                </a:solidFill>
              </a:rPr>
              <a:t>※TRL</a:t>
            </a:r>
            <a:r>
              <a:rPr lang="ja-JP" altLang="en-US" sz="1600">
                <a:solidFill>
                  <a:srgbClr val="FF0000"/>
                </a:solidFill>
              </a:rPr>
              <a:t>（</a:t>
            </a:r>
            <a:r>
              <a:rPr lang="en-US" altLang="ja-JP" sz="1600">
                <a:solidFill>
                  <a:srgbClr val="FF0000"/>
                </a:solidFill>
              </a:rPr>
              <a:t>Technology Readiness Level</a:t>
            </a:r>
            <a:r>
              <a:rPr lang="ja-JP" altLang="en-US" sz="1600">
                <a:solidFill>
                  <a:srgbClr val="FF0000"/>
                </a:solidFill>
              </a:rPr>
              <a:t>）及びその設定根拠とともに記載してください。</a:t>
            </a: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国際水準に照らし合わせて、補助対象となる設備等が先進性を有すること</a:t>
            </a:r>
            <a:br>
              <a:rPr lang="en-US" altLang="ja-JP" sz="1600">
                <a:solidFill>
                  <a:srgbClr val="FF0000"/>
                </a:solidFill>
              </a:rPr>
            </a:br>
            <a:r>
              <a:rPr lang="en-US" altLang="ja-JP" sz="1600">
                <a:solidFill>
                  <a:srgbClr val="FF0000"/>
                </a:solidFill>
              </a:rPr>
              <a:t>※</a:t>
            </a:r>
            <a:r>
              <a:rPr lang="ja-JP" altLang="en-US" sz="1600">
                <a:solidFill>
                  <a:srgbClr val="FF0000"/>
                </a:solidFill>
              </a:rPr>
              <a:t>本事業の技術、既存の自社技術、既存の他社技術との違いを整理したうえで、本事業の技術優位性を示してください。</a:t>
            </a:r>
            <a:br>
              <a:rPr lang="en-US" altLang="ja-JP" sz="1600">
                <a:solidFill>
                  <a:srgbClr val="FF0000"/>
                </a:solidFill>
              </a:rPr>
            </a:br>
            <a:r>
              <a:rPr lang="en-US" altLang="ja-JP" sz="1600">
                <a:solidFill>
                  <a:srgbClr val="FF0000"/>
                </a:solidFill>
              </a:rPr>
              <a:t>※</a:t>
            </a:r>
            <a:r>
              <a:rPr lang="ja-JP" altLang="en-US" sz="1600">
                <a:solidFill>
                  <a:srgbClr val="FF0000"/>
                </a:solidFill>
              </a:rPr>
              <a:t>他社で開発中の技術が存在する場合、開発中の他社技術と本事業の技術との違いや優位性示してください。</a:t>
            </a:r>
            <a:endParaRPr lang="en-US" altLang="ja-JP" sz="1400">
              <a:solidFill>
                <a:srgbClr val="FF0000"/>
              </a:solidFill>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200" b="1">
                <a:solidFill>
                  <a:srgbClr val="FF0000"/>
                </a:solidFill>
                <a:latin typeface="Meiryo UI" panose="020B0604030504040204" pitchFamily="50" charset="-128"/>
                <a:ea typeface="Meiryo UI" panose="020B0604030504040204" pitchFamily="50" charset="-128"/>
              </a:rPr>
              <a:t>3</a:t>
            </a:r>
            <a:r>
              <a:rPr lang="ja-JP" altLang="en-US" sz="1200" b="1">
                <a:solidFill>
                  <a:srgbClr val="FF0000"/>
                </a:solidFill>
                <a:latin typeface="Meiryo UI" panose="020B0604030504040204" pitchFamily="50" charset="-128"/>
                <a:ea typeface="Meiryo UI" panose="020B0604030504040204" pitchFamily="50" charset="-128"/>
              </a:rPr>
              <a:t>枚以内</a:t>
            </a:r>
          </a:p>
        </p:txBody>
      </p:sp>
      <p:sp>
        <p:nvSpPr>
          <p:cNvPr id="8" name="テキスト ボックス 7"/>
          <p:cNvSpPr txBox="1"/>
          <p:nvPr/>
        </p:nvSpPr>
        <p:spPr>
          <a:xfrm>
            <a:off x="128588" y="1101711"/>
            <a:ext cx="9648825" cy="10104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p>
        </p:txBody>
      </p:sp>
      <p:sp>
        <p:nvSpPr>
          <p:cNvPr id="9" name="正方形/長方形 8"/>
          <p:cNvSpPr/>
          <p:nvPr/>
        </p:nvSpPr>
        <p:spPr>
          <a:xfrm>
            <a:off x="1856656" y="116521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※3</a:t>
            </a:r>
            <a:r>
              <a:rPr lang="ja-JP" altLang="en-US" sz="1400">
                <a:solidFill>
                  <a:srgbClr val="FF0000"/>
                </a:solidFill>
              </a:rPr>
              <a:t>項目以内にまとめること。</a:t>
            </a:r>
            <a:endParaRPr lang="en-US" altLang="ja-JP" sz="1400">
              <a:solidFill>
                <a:srgbClr val="FF0000"/>
              </a:solidFill>
            </a:endParaRPr>
          </a:p>
        </p:txBody>
      </p:sp>
      <p:sp>
        <p:nvSpPr>
          <p:cNvPr id="10" name="正方形/長方形 9">
            <a:extLst>
              <a:ext uri="{FF2B5EF4-FFF2-40B4-BE49-F238E27FC236}">
                <a16:creationId xmlns:a16="http://schemas.microsoft.com/office/drawing/2014/main" id="{26EF5F4E-0658-42C4-97A7-E3942D2407DE}"/>
              </a:ext>
            </a:extLst>
          </p:cNvPr>
          <p:cNvSpPr/>
          <p:nvPr/>
        </p:nvSpPr>
        <p:spPr>
          <a:xfrm>
            <a:off x="-124726" y="647026"/>
            <a:ext cx="8246078" cy="338554"/>
          </a:xfrm>
          <a:prstGeom prst="rect">
            <a:avLst/>
          </a:prstGeom>
        </p:spPr>
        <p:txBody>
          <a:bodyPr wrap="square">
            <a:spAutoFit/>
          </a:bodyPr>
          <a:lstStyle/>
          <a:p>
            <a:r>
              <a:rPr lang="ja-JP" altLang="en-US" sz="1600"/>
              <a:t>（１４）技術的基準（必須項目）</a:t>
            </a:r>
          </a:p>
        </p:txBody>
      </p:sp>
      <p:sp>
        <p:nvSpPr>
          <p:cNvPr id="11" name="タイトル 1">
            <a:extLst>
              <a:ext uri="{FF2B5EF4-FFF2-40B4-BE49-F238E27FC236}">
                <a16:creationId xmlns:a16="http://schemas.microsoft.com/office/drawing/2014/main" id="{9D1522CD-A64E-49B3-B091-ED788AA8A74A}"/>
              </a:ext>
            </a:extLst>
          </p:cNvPr>
          <p:cNvSpPr>
            <a:spLocks noGrp="1"/>
          </p:cNvSpPr>
          <p:nvPr>
            <p:ph type="title"/>
          </p:nvPr>
        </p:nvSpPr>
        <p:spPr>
          <a:xfrm>
            <a:off x="128588" y="39688"/>
            <a:ext cx="8915400" cy="500062"/>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62DA4BD5-AB7C-7F02-3606-6F24EB84DFB7}"/>
              </a:ext>
            </a:extLst>
          </p:cNvPr>
          <p:cNvSpPr>
            <a:spLocks noGrp="1"/>
          </p:cNvSpPr>
          <p:nvPr>
            <p:ph type="sldNum" sz="quarter" idx="12"/>
          </p:nvPr>
        </p:nvSpPr>
        <p:spPr/>
        <p:txBody>
          <a:bodyPr/>
          <a:lstStyle/>
          <a:p>
            <a:pPr>
              <a:defRPr/>
            </a:pPr>
            <a:fld id="{CA8D4A6D-85F2-41B7-A27E-54BD60322951}" type="slidenum">
              <a:rPr lang="ja-JP" altLang="en-US" smtClean="0"/>
              <a:pPr>
                <a:defRPr/>
              </a:pPr>
              <a:t>18</a:t>
            </a:fld>
            <a:endParaRPr lang="ja-JP" altLang="en-US"/>
          </a:p>
        </p:txBody>
      </p:sp>
    </p:spTree>
    <p:extLst>
      <p:ext uri="{BB962C8B-B14F-4D97-AF65-F5344CB8AC3E}">
        <p14:creationId xmlns:p14="http://schemas.microsoft.com/office/powerpoint/2010/main" val="390973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5" y="95302"/>
            <a:ext cx="4464496" cy="377179"/>
          </a:xfrm>
        </p:spPr>
        <p:txBody>
          <a:bodyPr/>
          <a:lstStyle/>
          <a:p>
            <a:r>
              <a:rPr kumimoji="1" lang="ja-JP" altLang="en-US">
                <a:latin typeface="Meiryo UI" panose="020B0604030504040204" pitchFamily="50" charset="-128"/>
                <a:ea typeface="Meiryo UI" panose="020B0604030504040204" pitchFamily="50" charset="-128"/>
              </a:rPr>
              <a:t>１．</a:t>
            </a:r>
            <a:r>
              <a:rPr kumimoji="1" lang="zh-TW" altLang="en-US">
                <a:latin typeface="Meiryo UI" panose="020B0604030504040204" pitchFamily="50" charset="-128"/>
                <a:ea typeface="Meiryo UI" panose="020B0604030504040204" pitchFamily="50" charset="-128"/>
              </a:rPr>
              <a:t>間接補助事業</a:t>
            </a:r>
            <a:r>
              <a:rPr kumimoji="1" lang="ja-JP" altLang="en-US">
                <a:latin typeface="Meiryo UI" panose="020B0604030504040204" pitchFamily="50" charset="-128"/>
                <a:ea typeface="Meiryo UI" panose="020B0604030504040204" pitchFamily="50" charset="-128"/>
              </a:rPr>
              <a:t>の概要</a:t>
            </a:r>
          </a:p>
        </p:txBody>
      </p:sp>
      <p:sp>
        <p:nvSpPr>
          <p:cNvPr id="34" name="正方形/長方形 33"/>
          <p:cNvSpPr/>
          <p:nvPr/>
        </p:nvSpPr>
        <p:spPr>
          <a:xfrm>
            <a:off x="-124726" y="604482"/>
            <a:ext cx="4222400" cy="338554"/>
          </a:xfrm>
          <a:prstGeom prst="rect">
            <a:avLst/>
          </a:prstGeom>
        </p:spPr>
        <p:txBody>
          <a:bodyPr wrap="square">
            <a:spAutoFit/>
          </a:bodyPr>
          <a:lstStyle/>
          <a:p>
            <a:r>
              <a:rPr lang="ja-JP" altLang="en-US" sz="1600"/>
              <a:t>（１）事業概要</a:t>
            </a:r>
          </a:p>
        </p:txBody>
      </p:sp>
      <p:sp>
        <p:nvSpPr>
          <p:cNvPr id="20"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１枚</a:t>
            </a:r>
          </a:p>
        </p:txBody>
      </p:sp>
      <p:graphicFrame>
        <p:nvGraphicFramePr>
          <p:cNvPr id="16" name="表 15"/>
          <p:cNvGraphicFramePr>
            <a:graphicFrameLocks noGrp="1"/>
          </p:cNvGraphicFramePr>
          <p:nvPr>
            <p:extLst>
              <p:ext uri="{D42A27DB-BD31-4B8C-83A1-F6EECF244321}">
                <p14:modId xmlns:p14="http://schemas.microsoft.com/office/powerpoint/2010/main" val="1658318685"/>
              </p:ext>
            </p:extLst>
          </p:nvPr>
        </p:nvGraphicFramePr>
        <p:xfrm>
          <a:off x="200007" y="942036"/>
          <a:ext cx="5029065" cy="2989561"/>
        </p:xfrm>
        <a:graphic>
          <a:graphicData uri="http://schemas.openxmlformats.org/drawingml/2006/table">
            <a:tbl>
              <a:tblPr firstRow="1" bandRow="1">
                <a:tableStyleId>{5940675A-B579-460E-94D1-54222C63F5DA}</a:tableStyleId>
              </a:tblPr>
              <a:tblGrid>
                <a:gridCol w="1791067">
                  <a:extLst>
                    <a:ext uri="{9D8B030D-6E8A-4147-A177-3AD203B41FA5}">
                      <a16:colId xmlns:a16="http://schemas.microsoft.com/office/drawing/2014/main" val="20000"/>
                    </a:ext>
                  </a:extLst>
                </a:gridCol>
                <a:gridCol w="309395">
                  <a:extLst>
                    <a:ext uri="{9D8B030D-6E8A-4147-A177-3AD203B41FA5}">
                      <a16:colId xmlns:a16="http://schemas.microsoft.com/office/drawing/2014/main" val="20001"/>
                    </a:ext>
                  </a:extLst>
                </a:gridCol>
                <a:gridCol w="289655">
                  <a:extLst>
                    <a:ext uri="{9D8B030D-6E8A-4147-A177-3AD203B41FA5}">
                      <a16:colId xmlns:a16="http://schemas.microsoft.com/office/drawing/2014/main" val="3572665178"/>
                    </a:ext>
                  </a:extLst>
                </a:gridCol>
                <a:gridCol w="289655">
                  <a:extLst>
                    <a:ext uri="{9D8B030D-6E8A-4147-A177-3AD203B41FA5}">
                      <a16:colId xmlns:a16="http://schemas.microsoft.com/office/drawing/2014/main" val="1418403791"/>
                    </a:ext>
                  </a:extLst>
                </a:gridCol>
                <a:gridCol w="796550">
                  <a:extLst>
                    <a:ext uri="{9D8B030D-6E8A-4147-A177-3AD203B41FA5}">
                      <a16:colId xmlns:a16="http://schemas.microsoft.com/office/drawing/2014/main" val="1574638420"/>
                    </a:ext>
                  </a:extLst>
                </a:gridCol>
                <a:gridCol w="289655">
                  <a:extLst>
                    <a:ext uri="{9D8B030D-6E8A-4147-A177-3AD203B41FA5}">
                      <a16:colId xmlns:a16="http://schemas.microsoft.com/office/drawing/2014/main" val="454957622"/>
                    </a:ext>
                  </a:extLst>
                </a:gridCol>
                <a:gridCol w="1013791">
                  <a:extLst>
                    <a:ext uri="{9D8B030D-6E8A-4147-A177-3AD203B41FA5}">
                      <a16:colId xmlns:a16="http://schemas.microsoft.com/office/drawing/2014/main" val="230291538"/>
                    </a:ext>
                  </a:extLst>
                </a:gridCol>
                <a:gridCol w="249297">
                  <a:extLst>
                    <a:ext uri="{9D8B030D-6E8A-4147-A177-3AD203B41FA5}">
                      <a16:colId xmlns:a16="http://schemas.microsoft.com/office/drawing/2014/main" val="2574532432"/>
                    </a:ext>
                  </a:extLst>
                </a:gridCol>
              </a:tblGrid>
              <a:tr h="628999">
                <a:tc>
                  <a:txBody>
                    <a:bodyPr/>
                    <a:lstStyle/>
                    <a:p>
                      <a:pPr marL="0">
                        <a:lnSpc>
                          <a:spcPts val="1300"/>
                        </a:lnSpc>
                      </a:pPr>
                      <a:r>
                        <a:rPr kumimoji="1" lang="ja-JP" altLang="en-US" sz="1200" b="0">
                          <a:latin typeface="+mn-ea"/>
                          <a:ea typeface="+mn-ea"/>
                        </a:rPr>
                        <a:t>事業者</a:t>
                      </a:r>
                    </a:p>
                  </a:txBody>
                  <a:tcPr marL="99060" marR="99060" anchor="ctr">
                    <a:solidFill>
                      <a:schemeClr val="bg1">
                        <a:lumMod val="95000"/>
                      </a:schemeClr>
                    </a:solidFill>
                  </a:tcPr>
                </a:tc>
                <a:tc gridSpan="7">
                  <a:txBody>
                    <a:bodyPr/>
                    <a:lstStyle/>
                    <a:p>
                      <a:pPr>
                        <a:lnSpc>
                          <a:spcPts val="1300"/>
                        </a:lnSpc>
                      </a:pPr>
                      <a:r>
                        <a:rPr kumimoji="1" lang="ja-JP" altLang="en-US" sz="1200">
                          <a:solidFill>
                            <a:srgbClr val="0000CC"/>
                          </a:solidFill>
                          <a:latin typeface="+mn-ea"/>
                          <a:ea typeface="+mn-ea"/>
                        </a:rPr>
                        <a:t>◎　主申請者</a:t>
                      </a:r>
                      <a:endParaRPr kumimoji="1" lang="en-US" altLang="ja-JP" sz="1200">
                        <a:solidFill>
                          <a:srgbClr val="0000CC"/>
                        </a:solidFill>
                        <a:latin typeface="+mn-ea"/>
                        <a:ea typeface="+mn-ea"/>
                      </a:endParaRPr>
                    </a:p>
                    <a:p>
                      <a:pPr>
                        <a:lnSpc>
                          <a:spcPts val="1300"/>
                        </a:lnSpc>
                      </a:pPr>
                      <a:r>
                        <a:rPr kumimoji="1" lang="ja-JP" altLang="en-US" sz="1200">
                          <a:solidFill>
                            <a:srgbClr val="0000CC"/>
                          </a:solidFill>
                          <a:latin typeface="+mn-ea"/>
                          <a:ea typeface="+mn-ea"/>
                        </a:rPr>
                        <a:t>〇　共同申請者</a:t>
                      </a:r>
                      <a:endParaRPr kumimoji="1" lang="en-US" altLang="ja-JP" sz="1200">
                        <a:solidFill>
                          <a:srgbClr val="0000CC"/>
                        </a:solidFill>
                        <a:latin typeface="+mn-ea"/>
                        <a:ea typeface="+mn-ea"/>
                      </a:endParaRPr>
                    </a:p>
                    <a:p>
                      <a:pPr>
                        <a:lnSpc>
                          <a:spcPts val="1300"/>
                        </a:lnSpc>
                      </a:pPr>
                      <a:r>
                        <a:rPr kumimoji="1" lang="ja-JP" altLang="en-US" sz="1200">
                          <a:solidFill>
                            <a:srgbClr val="0000CC"/>
                          </a:solidFill>
                          <a:latin typeface="+mn-ea"/>
                          <a:ea typeface="+mn-ea"/>
                        </a:rPr>
                        <a:t>〇　共同申請者</a:t>
                      </a:r>
                    </a:p>
                  </a:txBody>
                  <a:tcPr marL="99060" marR="9906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40364753"/>
                  </a:ext>
                </a:extLst>
              </a:tr>
              <a:tr h="310270">
                <a:tc>
                  <a:txBody>
                    <a:bodyPr/>
                    <a:lstStyle/>
                    <a:p>
                      <a:pPr marL="0">
                        <a:lnSpc>
                          <a:spcPts val="1300"/>
                        </a:lnSpc>
                      </a:pPr>
                      <a:r>
                        <a:rPr kumimoji="1" lang="ja-JP" altLang="en-US" sz="1200" b="0">
                          <a:latin typeface="+mn-ea"/>
                          <a:ea typeface="+mn-ea"/>
                        </a:rPr>
                        <a:t>事業地</a:t>
                      </a:r>
                    </a:p>
                  </a:txBody>
                  <a:tcPr marL="99060" marR="99060" anchor="ctr">
                    <a:solidFill>
                      <a:schemeClr val="bg1">
                        <a:lumMod val="95000"/>
                      </a:schemeClr>
                    </a:solidFill>
                  </a:tcPr>
                </a:tc>
                <a:tc gridSpan="7">
                  <a:txBody>
                    <a:bodyPr/>
                    <a:lstStyle/>
                    <a:p>
                      <a:pPr>
                        <a:lnSpc>
                          <a:spcPts val="1300"/>
                        </a:lnSpc>
                      </a:pPr>
                      <a:r>
                        <a:rPr kumimoji="1" lang="ja-JP" altLang="en-US" sz="1200">
                          <a:solidFill>
                            <a:srgbClr val="0000CC"/>
                          </a:solidFill>
                          <a:latin typeface="+mn-ea"/>
                          <a:ea typeface="+mn-ea"/>
                        </a:rPr>
                        <a:t>〇〇県△△市□□町</a:t>
                      </a:r>
                    </a:p>
                  </a:txBody>
                  <a:tcPr marL="99060" marR="99060"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48921">
                <a:tc rowSpan="2">
                  <a:txBody>
                    <a:bodyPr/>
                    <a:lstStyle/>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200" b="0">
                          <a:latin typeface="+mn-ea"/>
                          <a:ea typeface="+mn-ea"/>
                        </a:rPr>
                        <a:t>実証テーマ</a:t>
                      </a:r>
                      <a:br>
                        <a:rPr kumimoji="1" lang="en-US" altLang="ja-JP" sz="1200" b="0">
                          <a:latin typeface="+mn-ea"/>
                          <a:ea typeface="+mn-ea"/>
                        </a:rPr>
                      </a:br>
                      <a:r>
                        <a:rPr kumimoji="1" lang="ja-JP" altLang="en-US" sz="1200" b="0">
                          <a:latin typeface="+mn-ea"/>
                          <a:ea typeface="+mn-ea"/>
                        </a:rPr>
                        <a:t>（事業の区分）</a:t>
                      </a:r>
                    </a:p>
                  </a:txBody>
                  <a:tcPr marL="99060" marR="99060" anchor="ctr">
                    <a:solidFill>
                      <a:schemeClr val="bg1">
                        <a:lumMod val="95000"/>
                      </a:schemeClr>
                    </a:solidFill>
                  </a:tcPr>
                </a:tc>
                <a:tc>
                  <a:txBody>
                    <a:bodyPr/>
                    <a:lstStyle/>
                    <a:p>
                      <a:pPr algn="ctr">
                        <a:lnSpc>
                          <a:spcPts val="1300"/>
                        </a:lnSpc>
                      </a:pPr>
                      <a:r>
                        <a:rPr kumimoji="1" lang="ja-JP" altLang="en-US" sz="1400">
                          <a:latin typeface="+mn-ea"/>
                          <a:ea typeface="+mn-ea"/>
                        </a:rPr>
                        <a:t>①</a:t>
                      </a:r>
                    </a:p>
                  </a:txBody>
                  <a:tcPr marL="99060" marR="9906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300"/>
                        </a:lnSpc>
                      </a:pPr>
                      <a:r>
                        <a:rPr kumimoji="1" lang="ja-JP" altLang="en-US" sz="1400">
                          <a:latin typeface="+mn-ea"/>
                          <a:ea typeface="+mn-ea"/>
                        </a:rPr>
                        <a:t>②</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lnSpc>
                          <a:spcPts val="1300"/>
                        </a:lnSpc>
                      </a:pPr>
                      <a:r>
                        <a:rPr kumimoji="1" lang="ja-JP" altLang="en-US" sz="1400">
                          <a:latin typeface="+mn-ea"/>
                          <a:ea typeface="+mn-ea"/>
                        </a:rPr>
                        <a:t>③</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gridSpan="4">
                  <a:txBody>
                    <a:bodyPr/>
                    <a:lstStyle/>
                    <a:p>
                      <a:pPr algn="ctr">
                        <a:lnSpc>
                          <a:spcPts val="1300"/>
                        </a:lnSpc>
                      </a:pPr>
                      <a:r>
                        <a:rPr kumimoji="1" lang="ja-JP" altLang="en-US" sz="1200">
                          <a:latin typeface="+mn-ea"/>
                          <a:ea typeface="+mn-ea"/>
                        </a:rPr>
                        <a:t>企業分類</a:t>
                      </a:r>
                    </a:p>
                  </a:txBody>
                  <a:tcPr marL="99060" marR="9906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nSpc>
                          <a:spcPts val="1300"/>
                        </a:lnSpc>
                      </a:pPr>
                      <a:endParaRPr kumimoji="1" lang="ja-JP" altLang="en-US" sz="1200">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a:lnSpc>
                          <a:spcPts val="1300"/>
                        </a:lnSpc>
                      </a:pPr>
                      <a:endParaRPr kumimoji="1" lang="ja-JP" altLang="en-US" sz="1200">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a:lnSpc>
                          <a:spcPts val="1300"/>
                        </a:lnSpc>
                      </a:pPr>
                      <a:endParaRPr kumimoji="1" lang="ja-JP" altLang="en-US" sz="1200">
                        <a:latin typeface="+mn-ea"/>
                        <a:ea typeface="+mn-ea"/>
                      </a:endParaRPr>
                    </a:p>
                  </a:txBody>
                  <a:tcPr marL="99060" marR="9906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48921">
                <a:tc vMerge="1">
                  <a:txBody>
                    <a:bodyPr/>
                    <a:lstStyle/>
                    <a:p>
                      <a:endParaRPr kumimoji="1" lang="ja-JP" altLang="en-US"/>
                    </a:p>
                  </a:txBody>
                  <a:tcPr/>
                </a:tc>
                <a:tc>
                  <a:txBody>
                    <a:bodyPr/>
                    <a:lstStyle/>
                    <a:p>
                      <a:pPr algn="ctr">
                        <a:lnSpc>
                          <a:spcPts val="1300"/>
                        </a:lnSpc>
                      </a:pPr>
                      <a:endParaRPr kumimoji="1" lang="ja-JP" altLang="en-US" sz="1200">
                        <a:latin typeface="+mn-ea"/>
                        <a:ea typeface="+mn-ea"/>
                      </a:endParaRPr>
                    </a:p>
                  </a:txBody>
                  <a:tcPr marL="99060" marR="9906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lnSpc>
                          <a:spcPts val="1300"/>
                        </a:lnSpc>
                      </a:pPr>
                      <a:r>
                        <a:rPr kumimoji="1" lang="ja-JP" altLang="en-US" sz="1200">
                          <a:solidFill>
                            <a:srgbClr val="0000CC"/>
                          </a:solidFill>
                          <a:latin typeface="+mn-ea"/>
                          <a:ea typeface="+mn-ea"/>
                        </a:rPr>
                        <a:t>✓</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lnSpc>
                          <a:spcPts val="1300"/>
                        </a:lnSpc>
                      </a:pPr>
                      <a:endParaRPr kumimoji="1" lang="ja-JP" altLang="en-US" sz="1200">
                        <a:solidFill>
                          <a:srgbClr val="0000CC"/>
                        </a:solidFill>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lnSpc>
                          <a:spcPts val="1300"/>
                        </a:lnSpc>
                      </a:pPr>
                      <a:r>
                        <a:rPr kumimoji="1" lang="ja-JP" altLang="en-US" sz="1200">
                          <a:latin typeface="+mn-ea"/>
                          <a:ea typeface="+mn-ea"/>
                        </a:rPr>
                        <a:t>大企業</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auto" latinLnBrk="0" hangingPunct="1">
                        <a:lnSpc>
                          <a:spcPts val="1300"/>
                        </a:lnSpc>
                        <a:spcBef>
                          <a:spcPts val="0"/>
                        </a:spcBef>
                        <a:spcAft>
                          <a:spcPts val="0"/>
                        </a:spcAft>
                        <a:buClrTx/>
                        <a:buSzTx/>
                        <a:buFontTx/>
                        <a:buNone/>
                        <a:tabLst/>
                        <a:defRPr/>
                      </a:pPr>
                      <a:endParaRPr kumimoji="1" lang="ja-JP" altLang="en-US" sz="1200">
                        <a:solidFill>
                          <a:srgbClr val="0000CC"/>
                        </a:solidFill>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a:lnSpc>
                          <a:spcPts val="1300"/>
                        </a:lnSpc>
                      </a:pPr>
                      <a:r>
                        <a:rPr kumimoji="1" lang="ja-JP" altLang="en-US" sz="1200">
                          <a:latin typeface="+mn-ea"/>
                          <a:ea typeface="+mn-ea"/>
                        </a:rPr>
                        <a:t>中小企業</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auto" latinLnBrk="0" hangingPunct="1">
                        <a:lnSpc>
                          <a:spcPts val="1300"/>
                        </a:lnSpc>
                        <a:spcBef>
                          <a:spcPts val="0"/>
                        </a:spcBef>
                        <a:spcAft>
                          <a:spcPts val="0"/>
                        </a:spcAft>
                        <a:buClrTx/>
                        <a:buSzTx/>
                        <a:buFontTx/>
                        <a:buNone/>
                        <a:tabLst/>
                        <a:defRPr/>
                      </a:pPr>
                      <a:r>
                        <a:rPr kumimoji="1" lang="ja-JP" altLang="en-US" sz="1200">
                          <a:solidFill>
                            <a:srgbClr val="0000CC"/>
                          </a:solidFill>
                          <a:latin typeface="+mn-ea"/>
                          <a:ea typeface="+mn-ea"/>
                        </a:rPr>
                        <a:t>✓</a:t>
                      </a:r>
                    </a:p>
                  </a:txBody>
                  <a:tcPr marL="99060" marR="9906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106967768"/>
                  </a:ext>
                </a:extLst>
              </a:tr>
              <a:tr h="310270">
                <a:tc>
                  <a:txBody>
                    <a:bodyPr/>
                    <a:lstStyle/>
                    <a:p>
                      <a:pPr marL="0">
                        <a:lnSpc>
                          <a:spcPts val="1300"/>
                        </a:lnSpc>
                      </a:pPr>
                      <a:r>
                        <a:rPr kumimoji="1" lang="ja-JP" altLang="en-US" sz="1200" b="0">
                          <a:latin typeface="+mn-ea"/>
                          <a:ea typeface="+mn-ea"/>
                        </a:rPr>
                        <a:t>事業期間（稼働予定）</a:t>
                      </a:r>
                    </a:p>
                  </a:txBody>
                  <a:tcPr marL="99060" marR="99060" anchor="ctr">
                    <a:solidFill>
                      <a:schemeClr val="bg1">
                        <a:lumMod val="95000"/>
                      </a:schemeClr>
                    </a:solidFill>
                  </a:tcPr>
                </a:tc>
                <a:tc gridSpan="7">
                  <a:txBody>
                    <a:bodyPr/>
                    <a:lstStyle/>
                    <a:p>
                      <a:pPr>
                        <a:lnSpc>
                          <a:spcPts val="1300"/>
                        </a:lnSpc>
                      </a:pPr>
                      <a:r>
                        <a:rPr kumimoji="1" lang="ja-JP" altLang="en-US" sz="1200">
                          <a:solidFill>
                            <a:srgbClr val="0000CC"/>
                          </a:solidFill>
                          <a:latin typeface="+mn-ea"/>
                          <a:ea typeface="+mn-ea"/>
                        </a:rPr>
                        <a:t>〇年〇月～〇年〇月（〇年〇月稼働予定）</a:t>
                      </a:r>
                    </a:p>
                  </a:txBody>
                  <a:tcPr marL="99060" marR="9906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7"/>
                  </a:ext>
                </a:extLst>
              </a:tr>
              <a:tr h="310270">
                <a:tc>
                  <a:txBody>
                    <a:bodyPr/>
                    <a:lstStyle/>
                    <a:p>
                      <a:pPr marL="0">
                        <a:lnSpc>
                          <a:spcPts val="1300"/>
                        </a:lnSpc>
                      </a:pPr>
                      <a:r>
                        <a:rPr kumimoji="1" lang="zh-TW" altLang="en-US" sz="1200" b="0">
                          <a:latin typeface="+mn-ea"/>
                          <a:ea typeface="+mn-ea"/>
                        </a:rPr>
                        <a:t>間接補助事業</a:t>
                      </a:r>
                      <a:r>
                        <a:rPr kumimoji="1" lang="ja-JP" altLang="en-US" sz="1200" b="0">
                          <a:latin typeface="+mn-ea"/>
                          <a:ea typeface="+mn-ea"/>
                        </a:rPr>
                        <a:t>に要する経費</a:t>
                      </a:r>
                    </a:p>
                  </a:txBody>
                  <a:tcPr marL="99060" marR="99060" anchor="ctr">
                    <a:solidFill>
                      <a:schemeClr val="bg1">
                        <a:lumMod val="95000"/>
                      </a:schemeClr>
                    </a:solidFill>
                  </a:tcPr>
                </a:tc>
                <a:tc gridSpan="7">
                  <a:txBody>
                    <a:bodyPr/>
                    <a:lstStyle/>
                    <a:p>
                      <a:pPr>
                        <a:lnSpc>
                          <a:spcPts val="1300"/>
                        </a:lnSpc>
                      </a:pPr>
                      <a:r>
                        <a:rPr kumimoji="1" lang="ja-JP" altLang="en-US" sz="1200">
                          <a:solidFill>
                            <a:schemeClr val="tx1"/>
                          </a:solidFill>
                          <a:latin typeface="+mn-ea"/>
                          <a:ea typeface="+mn-ea"/>
                        </a:rPr>
                        <a:t>　　　　　　　　　　　　　　　　　　千円（税抜き）</a:t>
                      </a:r>
                    </a:p>
                  </a:txBody>
                  <a:tcPr marL="99060" marR="9906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310270">
                <a:tc>
                  <a:txBody>
                    <a:bodyPr/>
                    <a:lstStyle/>
                    <a:p>
                      <a:pPr marL="0">
                        <a:lnSpc>
                          <a:spcPts val="1300"/>
                        </a:lnSpc>
                      </a:pPr>
                      <a:r>
                        <a:rPr kumimoji="1" lang="ja-JP" altLang="en-US" sz="1200" b="0">
                          <a:latin typeface="+mn-ea"/>
                          <a:ea typeface="+mn-ea"/>
                        </a:rPr>
                        <a:t>補助対象経費</a:t>
                      </a:r>
                    </a:p>
                  </a:txBody>
                  <a:tcPr marL="99060" marR="99060" anchor="ctr">
                    <a:solidFill>
                      <a:schemeClr val="bg1">
                        <a:lumMod val="95000"/>
                      </a:schemeClr>
                    </a:solidFill>
                  </a:tcPr>
                </a:tc>
                <a:tc gridSpan="7">
                  <a:txBody>
                    <a:bodyPr/>
                    <a:lstStyle/>
                    <a:p>
                      <a:pPr>
                        <a:lnSpc>
                          <a:spcPts val="1300"/>
                        </a:lnSpc>
                      </a:pPr>
                      <a:r>
                        <a:rPr kumimoji="1" lang="ja-JP" altLang="en-US" sz="1200">
                          <a:solidFill>
                            <a:schemeClr val="tx1"/>
                          </a:solidFill>
                          <a:latin typeface="+mn-ea"/>
                          <a:ea typeface="+mn-ea"/>
                        </a:rPr>
                        <a:t>　　　　　　　　　　　　　　　　　　千円（税抜き）</a:t>
                      </a:r>
                    </a:p>
                  </a:txBody>
                  <a:tcPr marL="99060" marR="9906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r h="310270">
                <a:tc>
                  <a:txBody>
                    <a:bodyPr/>
                    <a:lstStyle/>
                    <a:p>
                      <a:pPr marL="0">
                        <a:lnSpc>
                          <a:spcPts val="1300"/>
                        </a:lnSpc>
                      </a:pPr>
                      <a:r>
                        <a:rPr kumimoji="1" lang="ja-JP" altLang="en-US" sz="1200" b="0">
                          <a:latin typeface="+mn-ea"/>
                          <a:ea typeface="+mn-ea"/>
                        </a:rPr>
                        <a:t>補助金額</a:t>
                      </a:r>
                    </a:p>
                  </a:txBody>
                  <a:tcPr marL="99060" marR="99060" anchor="ctr">
                    <a:solidFill>
                      <a:schemeClr val="bg1">
                        <a:lumMod val="95000"/>
                      </a:schemeClr>
                    </a:solidFill>
                  </a:tcPr>
                </a:tc>
                <a:tc gridSpan="7">
                  <a:txBody>
                    <a:bodyPr/>
                    <a:lstStyle/>
                    <a:p>
                      <a:pPr>
                        <a:lnSpc>
                          <a:spcPts val="1300"/>
                        </a:lnSpc>
                      </a:pPr>
                      <a:r>
                        <a:rPr kumimoji="1" lang="ja-JP" altLang="en-US" sz="1200">
                          <a:solidFill>
                            <a:schemeClr val="tx1"/>
                          </a:solidFill>
                          <a:latin typeface="+mn-ea"/>
                          <a:ea typeface="+mn-ea"/>
                        </a:rPr>
                        <a:t>　　　　　　　　　　　　　　　　　　千円</a:t>
                      </a:r>
                    </a:p>
                  </a:txBody>
                  <a:tcPr marL="99060" marR="9906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17" name="テキスト ボックス 16"/>
          <p:cNvSpPr txBox="1"/>
          <p:nvPr/>
        </p:nvSpPr>
        <p:spPr>
          <a:xfrm>
            <a:off x="5229072" y="648680"/>
            <a:ext cx="4933710" cy="338554"/>
          </a:xfrm>
          <a:prstGeom prst="rect">
            <a:avLst/>
          </a:prstGeom>
          <a:noFill/>
        </p:spPr>
        <p:txBody>
          <a:bodyPr wrap="square" rtlCol="0">
            <a:spAutoFit/>
          </a:bodyPr>
          <a:lstStyle/>
          <a:p>
            <a:r>
              <a:rPr kumimoji="1" lang="ja-JP" altLang="en-US" sz="1600"/>
              <a:t>（２）実証テーマの特徴</a:t>
            </a:r>
            <a:endParaRPr kumimoji="1" lang="ja-JP" altLang="en-US" sz="1400"/>
          </a:p>
        </p:txBody>
      </p:sp>
      <p:sp>
        <p:nvSpPr>
          <p:cNvPr id="29" name="正方形/長方形 28"/>
          <p:cNvSpPr/>
          <p:nvPr/>
        </p:nvSpPr>
        <p:spPr>
          <a:xfrm>
            <a:off x="2432720" y="428856"/>
            <a:ext cx="1282701" cy="307777"/>
          </a:xfrm>
          <a:prstGeom prst="rect">
            <a:avLst/>
          </a:prstGeom>
          <a:solidFill>
            <a:schemeClr val="bg1"/>
          </a:solidFill>
          <a:ln>
            <a:solidFill>
              <a:schemeClr val="tx1"/>
            </a:solidFill>
            <a:prstDash val="sysDot"/>
          </a:ln>
        </p:spPr>
        <p:txBody>
          <a:bodyPr wrap="square">
            <a:spAutoFit/>
          </a:bodyPr>
          <a:lstStyle/>
          <a:p>
            <a:pPr marL="182562" eaLnBrk="1" fontAlgn="auto" hangingPunct="1">
              <a:spcBef>
                <a:spcPts val="0"/>
              </a:spcBef>
              <a:spcAft>
                <a:spcPts val="0"/>
              </a:spcAft>
              <a:defRPr/>
            </a:pPr>
            <a:r>
              <a:rPr lang="ja-JP" altLang="en-US" sz="1400">
                <a:solidFill>
                  <a:srgbClr val="0000CC"/>
                </a:solidFill>
              </a:rPr>
              <a:t>青字は例</a:t>
            </a:r>
            <a:endParaRPr lang="en-US" altLang="ja-JP" sz="1400">
              <a:solidFill>
                <a:srgbClr val="0000CC"/>
              </a:solidFill>
            </a:endParaRPr>
          </a:p>
        </p:txBody>
      </p:sp>
      <p:sp>
        <p:nvSpPr>
          <p:cNvPr id="30" name="テキスト ボックス 29">
            <a:extLst>
              <a:ext uri="{FF2B5EF4-FFF2-40B4-BE49-F238E27FC236}">
                <a16:creationId xmlns:a16="http://schemas.microsoft.com/office/drawing/2014/main" id="{06C58077-1965-47F0-A7B3-74E37C3B278C}"/>
              </a:ext>
            </a:extLst>
          </p:cNvPr>
          <p:cNvSpPr txBox="1"/>
          <p:nvPr/>
        </p:nvSpPr>
        <p:spPr>
          <a:xfrm>
            <a:off x="-106887" y="4043030"/>
            <a:ext cx="4933710" cy="338554"/>
          </a:xfrm>
          <a:prstGeom prst="rect">
            <a:avLst/>
          </a:prstGeom>
          <a:noFill/>
        </p:spPr>
        <p:txBody>
          <a:bodyPr wrap="square" rtlCol="0">
            <a:spAutoFit/>
          </a:bodyPr>
          <a:lstStyle/>
          <a:p>
            <a:r>
              <a:rPr lang="ja-JP" altLang="en-US" sz="1600"/>
              <a:t>（３）</a:t>
            </a:r>
            <a:r>
              <a:rPr lang="zh-TW" altLang="en-US" sz="1600"/>
              <a:t>間接補助事業</a:t>
            </a:r>
            <a:r>
              <a:rPr lang="ja-JP" altLang="en-US" sz="1600"/>
              <a:t>の達成目標</a:t>
            </a:r>
            <a:endParaRPr lang="en-US" altLang="ja-JP" sz="1600"/>
          </a:p>
        </p:txBody>
      </p:sp>
      <p:graphicFrame>
        <p:nvGraphicFramePr>
          <p:cNvPr id="24" name="表 23"/>
          <p:cNvGraphicFramePr>
            <a:graphicFrameLocks noGrp="1"/>
          </p:cNvGraphicFramePr>
          <p:nvPr>
            <p:extLst>
              <p:ext uri="{D42A27DB-BD31-4B8C-83A1-F6EECF244321}">
                <p14:modId xmlns:p14="http://schemas.microsoft.com/office/powerpoint/2010/main" val="4062480176"/>
              </p:ext>
            </p:extLst>
          </p:nvPr>
        </p:nvGraphicFramePr>
        <p:xfrm>
          <a:off x="200007" y="4418726"/>
          <a:ext cx="9384055" cy="2195107"/>
        </p:xfrm>
        <a:graphic>
          <a:graphicData uri="http://schemas.openxmlformats.org/drawingml/2006/table">
            <a:tbl>
              <a:tblPr firstRow="1" bandRow="1">
                <a:tableStyleId>{5940675A-B579-460E-94D1-54222C63F5DA}</a:tableStyleId>
              </a:tblPr>
              <a:tblGrid>
                <a:gridCol w="3072313">
                  <a:extLst>
                    <a:ext uri="{9D8B030D-6E8A-4147-A177-3AD203B41FA5}">
                      <a16:colId xmlns:a16="http://schemas.microsoft.com/office/drawing/2014/main" val="20000"/>
                    </a:ext>
                  </a:extLst>
                </a:gridCol>
                <a:gridCol w="3118743">
                  <a:extLst>
                    <a:ext uri="{9D8B030D-6E8A-4147-A177-3AD203B41FA5}">
                      <a16:colId xmlns:a16="http://schemas.microsoft.com/office/drawing/2014/main" val="20001"/>
                    </a:ext>
                  </a:extLst>
                </a:gridCol>
                <a:gridCol w="3192999">
                  <a:extLst>
                    <a:ext uri="{9D8B030D-6E8A-4147-A177-3AD203B41FA5}">
                      <a16:colId xmlns:a16="http://schemas.microsoft.com/office/drawing/2014/main" val="20002"/>
                    </a:ext>
                  </a:extLst>
                </a:gridCol>
              </a:tblGrid>
              <a:tr h="395686">
                <a:tc>
                  <a:txBody>
                    <a:bodyPr/>
                    <a:lstStyle/>
                    <a:p>
                      <a:pPr marL="0" algn="ctr">
                        <a:lnSpc>
                          <a:spcPts val="1300"/>
                        </a:lnSpc>
                      </a:pPr>
                      <a:r>
                        <a:rPr kumimoji="1" lang="ja-JP" altLang="en-US" sz="1200" b="0">
                          <a:latin typeface="+mn-ea"/>
                          <a:ea typeface="+mn-ea"/>
                        </a:rPr>
                        <a:t>指標</a:t>
                      </a:r>
                    </a:p>
                  </a:txBody>
                  <a:tcPr marL="99060" marR="99060" anchor="ctr"/>
                </a:tc>
                <a:tc>
                  <a:txBody>
                    <a:bodyPr/>
                    <a:lstStyle/>
                    <a:p>
                      <a:pPr algn="ctr">
                        <a:lnSpc>
                          <a:spcPts val="1300"/>
                        </a:lnSpc>
                      </a:pPr>
                      <a:r>
                        <a:rPr kumimoji="1" lang="ja-JP" altLang="en-US" sz="1200">
                          <a:solidFill>
                            <a:schemeClr val="tx1"/>
                          </a:solidFill>
                          <a:latin typeface="+mn-ea"/>
                          <a:ea typeface="+mn-ea"/>
                        </a:rPr>
                        <a:t>補助事業終了時</a:t>
                      </a:r>
                    </a:p>
                  </a:txBody>
                  <a:tcPr marL="99060" marR="99060" anchor="ctr"/>
                </a:tc>
                <a:tc>
                  <a:txBody>
                    <a:bodyPr/>
                    <a:lstStyle/>
                    <a:p>
                      <a:pPr algn="ctr">
                        <a:lnSpc>
                          <a:spcPts val="1300"/>
                        </a:lnSpc>
                      </a:pPr>
                      <a:r>
                        <a:rPr kumimoji="1" lang="ja-JP" altLang="en-US" sz="1200">
                          <a:solidFill>
                            <a:schemeClr val="tx1"/>
                          </a:solidFill>
                          <a:latin typeface="+mn-ea"/>
                          <a:ea typeface="+mn-ea"/>
                        </a:rPr>
                        <a:t>稼働後（〇〇年度）</a:t>
                      </a:r>
                    </a:p>
                  </a:txBody>
                  <a:tcPr marL="99060" marR="99060" anchor="ctr"/>
                </a:tc>
                <a:extLst>
                  <a:ext uri="{0D108BD9-81ED-4DB2-BD59-A6C34878D82A}">
                    <a16:rowId xmlns:a16="http://schemas.microsoft.com/office/drawing/2014/main" val="1140364753"/>
                  </a:ext>
                </a:extLst>
              </a:tr>
              <a:tr h="599807">
                <a:tc>
                  <a:txBody>
                    <a:bodyPr/>
                    <a:lstStyle/>
                    <a:p>
                      <a:pPr marL="0">
                        <a:lnSpc>
                          <a:spcPts val="1300"/>
                        </a:lnSpc>
                      </a:pPr>
                      <a:r>
                        <a:rPr kumimoji="1" lang="ja-JP" altLang="en-US" sz="1200" b="0">
                          <a:latin typeface="+mn-ea"/>
                          <a:ea typeface="+mn-ea"/>
                        </a:rPr>
                        <a:t>①</a:t>
                      </a:r>
                    </a:p>
                  </a:txBody>
                  <a:tcPr marL="99060" marR="99060" anchor="ctr"/>
                </a:tc>
                <a:tc>
                  <a:txBody>
                    <a:bodyPr/>
                    <a:lstStyle/>
                    <a:p>
                      <a:pPr>
                        <a:lnSpc>
                          <a:spcPts val="1300"/>
                        </a:lnSpc>
                      </a:pPr>
                      <a:endParaRPr kumimoji="1" lang="ja-JP" altLang="en-US" sz="1200">
                        <a:solidFill>
                          <a:srgbClr val="0000CC"/>
                        </a:solidFill>
                        <a:latin typeface="+mn-ea"/>
                        <a:ea typeface="+mn-ea"/>
                      </a:endParaRPr>
                    </a:p>
                  </a:txBody>
                  <a:tcPr marL="99060" marR="99060" anchor="ctr"/>
                </a:tc>
                <a:tc>
                  <a:txBody>
                    <a:bodyPr/>
                    <a:lstStyle/>
                    <a:p>
                      <a:pPr>
                        <a:lnSpc>
                          <a:spcPts val="1300"/>
                        </a:lnSpc>
                      </a:pPr>
                      <a:endParaRPr kumimoji="1" lang="ja-JP" altLang="en-US" sz="1200">
                        <a:solidFill>
                          <a:srgbClr val="0000CC"/>
                        </a:solidFill>
                        <a:latin typeface="+mn-ea"/>
                        <a:ea typeface="+mn-ea"/>
                      </a:endParaRPr>
                    </a:p>
                  </a:txBody>
                  <a:tcPr marL="99060" marR="99060" anchor="ctr"/>
                </a:tc>
                <a:extLst>
                  <a:ext uri="{0D108BD9-81ED-4DB2-BD59-A6C34878D82A}">
                    <a16:rowId xmlns:a16="http://schemas.microsoft.com/office/drawing/2014/main" val="10000"/>
                  </a:ext>
                </a:extLst>
              </a:tr>
              <a:tr h="599807">
                <a:tc>
                  <a:txBody>
                    <a:bodyPr/>
                    <a:lstStyle/>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200" b="0">
                          <a:latin typeface="+mn-ea"/>
                          <a:ea typeface="+mn-ea"/>
                        </a:rPr>
                        <a:t>②</a:t>
                      </a:r>
                    </a:p>
                  </a:txBody>
                  <a:tcPr marL="99060" marR="99060" anchor="ctr"/>
                </a:tc>
                <a:tc>
                  <a:txBody>
                    <a:bodyPr/>
                    <a:lstStyle/>
                    <a:p>
                      <a:pPr>
                        <a:lnSpc>
                          <a:spcPts val="1300"/>
                        </a:lnSpc>
                      </a:pPr>
                      <a:endParaRPr kumimoji="1" lang="ja-JP" altLang="en-US" sz="1200">
                        <a:latin typeface="+mn-ea"/>
                        <a:ea typeface="+mn-ea"/>
                      </a:endParaRPr>
                    </a:p>
                  </a:txBody>
                  <a:tcPr marL="99060" marR="99060" anchor="ctr"/>
                </a:tc>
                <a:tc>
                  <a:txBody>
                    <a:bodyPr/>
                    <a:lstStyle/>
                    <a:p>
                      <a:pPr>
                        <a:lnSpc>
                          <a:spcPts val="1300"/>
                        </a:lnSpc>
                      </a:pPr>
                      <a:endParaRPr kumimoji="1" lang="ja-JP" altLang="en-US" sz="1200">
                        <a:latin typeface="+mn-ea"/>
                        <a:ea typeface="+mn-ea"/>
                      </a:endParaRPr>
                    </a:p>
                  </a:txBody>
                  <a:tcPr marL="99060" marR="99060" anchor="ctr"/>
                </a:tc>
                <a:extLst>
                  <a:ext uri="{0D108BD9-81ED-4DB2-BD59-A6C34878D82A}">
                    <a16:rowId xmlns:a16="http://schemas.microsoft.com/office/drawing/2014/main" val="10001"/>
                  </a:ext>
                </a:extLst>
              </a:tr>
              <a:tr h="599807">
                <a:tc>
                  <a:txBody>
                    <a:bodyPr/>
                    <a:lstStyle/>
                    <a:p>
                      <a:pPr marL="0">
                        <a:lnSpc>
                          <a:spcPts val="1300"/>
                        </a:lnSpc>
                      </a:pPr>
                      <a:r>
                        <a:rPr kumimoji="1" lang="ja-JP" altLang="en-US" sz="1200" b="0">
                          <a:latin typeface="+mn-ea"/>
                          <a:ea typeface="+mn-ea"/>
                        </a:rPr>
                        <a:t>③</a:t>
                      </a:r>
                    </a:p>
                  </a:txBody>
                  <a:tcPr marL="99060" marR="99060" anchor="ctr"/>
                </a:tc>
                <a:tc>
                  <a:txBody>
                    <a:bodyPr/>
                    <a:lstStyle/>
                    <a:p>
                      <a:pPr>
                        <a:lnSpc>
                          <a:spcPts val="1300"/>
                        </a:lnSpc>
                      </a:pPr>
                      <a:endParaRPr kumimoji="1" lang="ja-JP" altLang="en-US" sz="1200">
                        <a:solidFill>
                          <a:srgbClr val="0000CC"/>
                        </a:solidFill>
                        <a:latin typeface="+mn-ea"/>
                        <a:ea typeface="+mn-ea"/>
                      </a:endParaRPr>
                    </a:p>
                  </a:txBody>
                  <a:tcPr marL="99060" marR="99060" anchor="ctr"/>
                </a:tc>
                <a:tc>
                  <a:txBody>
                    <a:bodyPr/>
                    <a:lstStyle/>
                    <a:p>
                      <a:pPr>
                        <a:lnSpc>
                          <a:spcPts val="1300"/>
                        </a:lnSpc>
                      </a:pPr>
                      <a:endParaRPr kumimoji="1" lang="ja-JP" altLang="en-US" sz="1200">
                        <a:solidFill>
                          <a:srgbClr val="0000CC"/>
                        </a:solidFill>
                        <a:latin typeface="+mn-ea"/>
                        <a:ea typeface="+mn-ea"/>
                      </a:endParaRPr>
                    </a:p>
                  </a:txBody>
                  <a:tcPr marL="99060" marR="99060" anchor="ctr"/>
                </a:tc>
                <a:extLst>
                  <a:ext uri="{0D108BD9-81ED-4DB2-BD59-A6C34878D82A}">
                    <a16:rowId xmlns:a16="http://schemas.microsoft.com/office/drawing/2014/main" val="10007"/>
                  </a:ext>
                </a:extLst>
              </a:tr>
            </a:tbl>
          </a:graphicData>
        </a:graphic>
      </p:graphicFrame>
      <p:sp>
        <p:nvSpPr>
          <p:cNvPr id="32" name="正方形/長方形 31">
            <a:extLst>
              <a:ext uri="{FF2B5EF4-FFF2-40B4-BE49-F238E27FC236}">
                <a16:creationId xmlns:a16="http://schemas.microsoft.com/office/drawing/2014/main" id="{3FBC6E18-ABC2-4D13-A876-A05CF7BAE1C4}"/>
              </a:ext>
            </a:extLst>
          </p:cNvPr>
          <p:cNvSpPr/>
          <p:nvPr/>
        </p:nvSpPr>
        <p:spPr>
          <a:xfrm>
            <a:off x="3044789" y="5157192"/>
            <a:ext cx="3096344" cy="850647"/>
          </a:xfrm>
          <a:prstGeom prst="rect">
            <a:avLst/>
          </a:prstGeom>
          <a:solidFill>
            <a:schemeClr val="accent6">
              <a:lumMod val="20000"/>
              <a:lumOff val="80000"/>
            </a:schemeClr>
          </a:solidFill>
          <a:ln w="952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en-US" altLang="ja-JP" sz="1400">
                <a:solidFill>
                  <a:srgbClr val="FF0000"/>
                </a:solidFill>
                <a:latin typeface="Meiryo UI" panose="020B0604030504040204" pitchFamily="50" charset="-128"/>
                <a:ea typeface="Meiryo UI" panose="020B0604030504040204" pitchFamily="50" charset="-128"/>
              </a:rPr>
              <a:t>【</a:t>
            </a:r>
            <a:r>
              <a:rPr lang="ja-JP" altLang="en-US" sz="1400">
                <a:solidFill>
                  <a:srgbClr val="FF0000"/>
                </a:solidFill>
                <a:latin typeface="Meiryo UI" panose="020B0604030504040204" pitchFamily="50" charset="-128"/>
                <a:ea typeface="Meiryo UI" panose="020B0604030504040204" pitchFamily="50" charset="-128"/>
              </a:rPr>
              <a:t>記入上の注意</a:t>
            </a:r>
            <a:r>
              <a:rPr lang="en-US" altLang="ja-JP" sz="1400">
                <a:solidFill>
                  <a:srgbClr val="FF0000"/>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pPr>
            <a:r>
              <a:rPr lang="ja-JP" altLang="en-US" sz="1400">
                <a:solidFill>
                  <a:srgbClr val="FF0000"/>
                </a:solidFill>
                <a:latin typeface="Meiryo UI" panose="020B0604030504040204" pitchFamily="50" charset="-128"/>
                <a:ea typeface="Meiryo UI" panose="020B0604030504040204" pitchFamily="50" charset="-128"/>
              </a:rPr>
              <a:t>　</a:t>
            </a:r>
            <a:r>
              <a:rPr lang="en-US" altLang="ja-JP" sz="1400">
                <a:solidFill>
                  <a:srgbClr val="FF0000"/>
                </a:solidFill>
                <a:latin typeface="Meiryo UI" panose="020B0604030504040204" pitchFamily="50" charset="-128"/>
                <a:ea typeface="Meiryo UI" panose="020B0604030504040204" pitchFamily="50" charset="-128"/>
              </a:rPr>
              <a:t>※</a:t>
            </a:r>
            <a:r>
              <a:rPr lang="ja-JP" altLang="en-US" sz="1400">
                <a:solidFill>
                  <a:srgbClr val="FF0000"/>
                </a:solidFill>
                <a:latin typeface="Meiryo UI" panose="020B0604030504040204" pitchFamily="50" charset="-128"/>
                <a:ea typeface="Meiryo UI" panose="020B0604030504040204" pitchFamily="50" charset="-128"/>
              </a:rPr>
              <a:t>実証による達成目標および達成度を　</a:t>
            </a:r>
            <a:endParaRPr lang="en-US" altLang="ja-JP" sz="1400">
              <a:solidFill>
                <a:srgbClr val="FF0000"/>
              </a:solidFill>
              <a:latin typeface="Meiryo UI" panose="020B0604030504040204" pitchFamily="50" charset="-128"/>
              <a:ea typeface="Meiryo UI" panose="020B0604030504040204" pitchFamily="50" charset="-128"/>
            </a:endParaRPr>
          </a:p>
          <a:p>
            <a:pPr eaLnBrk="1" fontAlgn="auto" hangingPunct="1">
              <a:spcBef>
                <a:spcPts val="0"/>
              </a:spcBef>
              <a:spcAft>
                <a:spcPts val="0"/>
              </a:spcAft>
            </a:pPr>
            <a:r>
              <a:rPr lang="ja-JP" altLang="en-US" sz="1400">
                <a:solidFill>
                  <a:srgbClr val="FF0000"/>
                </a:solidFill>
                <a:latin typeface="Meiryo UI" panose="020B0604030504040204" pitchFamily="50" charset="-128"/>
                <a:ea typeface="Meiryo UI" panose="020B0604030504040204" pitchFamily="50" charset="-128"/>
              </a:rPr>
              <a:t>　　　</a:t>
            </a:r>
            <a:r>
              <a:rPr lang="en-US" altLang="ja-JP" sz="1400">
                <a:solidFill>
                  <a:srgbClr val="FF0000"/>
                </a:solidFill>
                <a:latin typeface="Meiryo UI" panose="020B0604030504040204" pitchFamily="50" charset="-128"/>
                <a:ea typeface="Meiryo UI" panose="020B0604030504040204" pitchFamily="50" charset="-128"/>
              </a:rPr>
              <a:t>3</a:t>
            </a:r>
            <a:r>
              <a:rPr lang="ja-JP" altLang="en-US" sz="1400">
                <a:solidFill>
                  <a:srgbClr val="FF0000"/>
                </a:solidFill>
                <a:latin typeface="Meiryo UI" panose="020B0604030504040204" pitchFamily="50" charset="-128"/>
                <a:ea typeface="Meiryo UI" panose="020B0604030504040204" pitchFamily="50" charset="-128"/>
              </a:rPr>
              <a:t>項目以内にまとめること。</a:t>
            </a:r>
            <a:endParaRPr lang="en-US" altLang="ja-JP" sz="1400">
              <a:solidFill>
                <a:srgbClr val="FF0000"/>
              </a:solidFill>
              <a:latin typeface="Meiryo UI" panose="020B0604030504040204" pitchFamily="50" charset="-128"/>
              <a:ea typeface="Meiryo UI" panose="020B0604030504040204" pitchFamily="50" charset="-128"/>
            </a:endParaRPr>
          </a:p>
        </p:txBody>
      </p:sp>
      <p:graphicFrame>
        <p:nvGraphicFramePr>
          <p:cNvPr id="31" name="表 30"/>
          <p:cNvGraphicFramePr>
            <a:graphicFrameLocks noGrp="1"/>
          </p:cNvGraphicFramePr>
          <p:nvPr>
            <p:extLst>
              <p:ext uri="{D42A27DB-BD31-4B8C-83A1-F6EECF244321}">
                <p14:modId xmlns:p14="http://schemas.microsoft.com/office/powerpoint/2010/main" val="644469872"/>
              </p:ext>
            </p:extLst>
          </p:nvPr>
        </p:nvGraphicFramePr>
        <p:xfrm>
          <a:off x="5504348" y="940461"/>
          <a:ext cx="4079714" cy="1944216"/>
        </p:xfrm>
        <a:graphic>
          <a:graphicData uri="http://schemas.openxmlformats.org/drawingml/2006/table">
            <a:tbl>
              <a:tblPr firstRow="1" bandRow="1">
                <a:tableStyleId>{5940675A-B579-460E-94D1-54222C63F5DA}</a:tableStyleId>
              </a:tblPr>
              <a:tblGrid>
                <a:gridCol w="4079714">
                  <a:extLst>
                    <a:ext uri="{9D8B030D-6E8A-4147-A177-3AD203B41FA5}">
                      <a16:colId xmlns:a16="http://schemas.microsoft.com/office/drawing/2014/main" val="20000"/>
                    </a:ext>
                  </a:extLst>
                </a:gridCol>
              </a:tblGrid>
              <a:tr h="648072">
                <a:tc>
                  <a:txBody>
                    <a:bodyPr/>
                    <a:lstStyle/>
                    <a:p>
                      <a:pPr marL="0">
                        <a:lnSpc>
                          <a:spcPts val="1300"/>
                        </a:lnSpc>
                      </a:pPr>
                      <a:endParaRPr kumimoji="1" lang="ja-JP" altLang="en-US" sz="1200" b="0">
                        <a:latin typeface="+mn-ea"/>
                        <a:ea typeface="+mn-ea"/>
                      </a:endParaRPr>
                    </a:p>
                  </a:txBody>
                  <a:tcPr marL="99060" marR="99060" anchor="ctr"/>
                </a:tc>
                <a:extLst>
                  <a:ext uri="{0D108BD9-81ED-4DB2-BD59-A6C34878D82A}">
                    <a16:rowId xmlns:a16="http://schemas.microsoft.com/office/drawing/2014/main" val="1140364753"/>
                  </a:ext>
                </a:extLst>
              </a:tr>
              <a:tr h="648072">
                <a:tc>
                  <a:txBody>
                    <a:bodyPr/>
                    <a:lstStyle/>
                    <a:p>
                      <a:pPr marL="0">
                        <a:lnSpc>
                          <a:spcPts val="1300"/>
                        </a:lnSpc>
                      </a:pPr>
                      <a:endParaRPr kumimoji="1" lang="ja-JP" altLang="en-US" sz="1200" b="0">
                        <a:latin typeface="+mn-ea"/>
                        <a:ea typeface="+mn-ea"/>
                      </a:endParaRPr>
                    </a:p>
                  </a:txBody>
                  <a:tcPr marL="99060" marR="99060" anchor="ctr"/>
                </a:tc>
                <a:extLst>
                  <a:ext uri="{0D108BD9-81ED-4DB2-BD59-A6C34878D82A}">
                    <a16:rowId xmlns:a16="http://schemas.microsoft.com/office/drawing/2014/main" val="10000"/>
                  </a:ext>
                </a:extLst>
              </a:tr>
              <a:tr h="648072">
                <a:tc>
                  <a:txBody>
                    <a:bodyPr/>
                    <a:lstStyle/>
                    <a:p>
                      <a:pPr marL="0" marR="0" lvl="0" indent="0" algn="l" defTabSz="914400" rtl="0" eaLnBrk="1" fontAlgn="auto" latinLnBrk="0" hangingPunct="1">
                        <a:lnSpc>
                          <a:spcPts val="1300"/>
                        </a:lnSpc>
                        <a:spcBef>
                          <a:spcPts val="0"/>
                        </a:spcBef>
                        <a:spcAft>
                          <a:spcPts val="0"/>
                        </a:spcAft>
                        <a:buClrTx/>
                        <a:buSzTx/>
                        <a:buFontTx/>
                        <a:buNone/>
                        <a:tabLst/>
                        <a:defRPr/>
                      </a:pPr>
                      <a:endParaRPr kumimoji="1" lang="ja-JP" altLang="en-US" sz="1200" b="0">
                        <a:latin typeface="+mn-ea"/>
                        <a:ea typeface="+mn-ea"/>
                      </a:endParaRPr>
                    </a:p>
                  </a:txBody>
                  <a:tcPr marL="99060" marR="99060" anchor="ctr"/>
                </a:tc>
                <a:extLst>
                  <a:ext uri="{0D108BD9-81ED-4DB2-BD59-A6C34878D82A}">
                    <a16:rowId xmlns:a16="http://schemas.microsoft.com/office/drawing/2014/main" val="10001"/>
                  </a:ext>
                </a:extLst>
              </a:tr>
            </a:tbl>
          </a:graphicData>
        </a:graphic>
      </p:graphicFrame>
      <p:sp>
        <p:nvSpPr>
          <p:cNvPr id="23" name="テキスト ボックス 5">
            <a:extLst>
              <a:ext uri="{FF2B5EF4-FFF2-40B4-BE49-F238E27FC236}">
                <a16:creationId xmlns:a16="http://schemas.microsoft.com/office/drawing/2014/main" id="{9C6E62FB-1DBA-4C27-B7F3-A4D31B9D2643}"/>
              </a:ext>
            </a:extLst>
          </p:cNvPr>
          <p:cNvSpPr txBox="1"/>
          <p:nvPr/>
        </p:nvSpPr>
        <p:spPr>
          <a:xfrm>
            <a:off x="5260932" y="3085493"/>
            <a:ext cx="243416" cy="1132417"/>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lvl="0"/>
            <a:r>
              <a:rPr lang="ja-JP" altLang="en-US" sz="1100">
                <a:solidFill>
                  <a:schemeClr val="dk1"/>
                </a:solidFill>
                <a:effectLst/>
                <a:latin typeface="HG丸ｺﾞｼｯｸM-PRO" panose="020F0600000000000000" pitchFamily="50" charset="-128"/>
                <a:ea typeface="HG丸ｺﾞｼｯｸM-PRO" panose="020F0600000000000000" pitchFamily="50" charset="-128"/>
                <a:cs typeface="+mn-cs"/>
              </a:rPr>
              <a:t>事業の区分</a:t>
            </a:r>
            <a:endParaRPr lang="ja-JP" altLang="ja-JP" sz="1100">
              <a:solidFill>
                <a:schemeClr val="dk1"/>
              </a:solidFill>
              <a:effectLst/>
              <a:latin typeface="HG丸ｺﾞｼｯｸM-PRO" panose="020F0600000000000000" pitchFamily="50" charset="-128"/>
              <a:ea typeface="HG丸ｺﾞｼｯｸM-PRO" panose="020F0600000000000000" pitchFamily="50" charset="-128"/>
              <a:cs typeface="+mn-cs"/>
            </a:endParaRPr>
          </a:p>
          <a:p>
            <a:endParaRPr kumimoji="1" lang="ja-JP" altLang="en-US" sz="1100"/>
          </a:p>
        </p:txBody>
      </p:sp>
      <p:sp>
        <p:nvSpPr>
          <p:cNvPr id="4" name="スライド番号プレースホルダー 3">
            <a:extLst>
              <a:ext uri="{FF2B5EF4-FFF2-40B4-BE49-F238E27FC236}">
                <a16:creationId xmlns:a16="http://schemas.microsoft.com/office/drawing/2014/main" id="{7B7379C7-77CD-8156-DBCF-C9E869C6B94C}"/>
              </a:ext>
            </a:extLst>
          </p:cNvPr>
          <p:cNvSpPr>
            <a:spLocks noGrp="1"/>
          </p:cNvSpPr>
          <p:nvPr>
            <p:ph type="sldNum" sz="quarter" idx="12"/>
          </p:nvPr>
        </p:nvSpPr>
        <p:spPr/>
        <p:txBody>
          <a:bodyPr/>
          <a:lstStyle/>
          <a:p>
            <a:pPr>
              <a:defRPr/>
            </a:pPr>
            <a:fld id="{CA8D4A6D-85F2-41B7-A27E-54BD60322951}" type="slidenum">
              <a:rPr lang="ja-JP" altLang="en-US" smtClean="0"/>
              <a:pPr>
                <a:defRPr/>
              </a:pPr>
              <a:t>1</a:t>
            </a:fld>
            <a:endParaRPr lang="ja-JP" altLang="en-US"/>
          </a:p>
        </p:txBody>
      </p:sp>
      <p:sp>
        <p:nvSpPr>
          <p:cNvPr id="5" name="テキスト ボックス 4">
            <a:extLst>
              <a:ext uri="{FF2B5EF4-FFF2-40B4-BE49-F238E27FC236}">
                <a16:creationId xmlns:a16="http://schemas.microsoft.com/office/drawing/2014/main" id="{0F73E747-0F21-AC27-E83A-C0DDD64651CD}"/>
              </a:ext>
            </a:extLst>
          </p:cNvPr>
          <p:cNvSpPr txBox="1"/>
          <p:nvPr/>
        </p:nvSpPr>
        <p:spPr>
          <a:xfrm>
            <a:off x="5517855" y="2964896"/>
            <a:ext cx="4167483" cy="1416688"/>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lvl="0" algn="ctr"/>
            <a:r>
              <a:rPr lang="ja-JP" altLang="en-US" sz="800" b="0" i="0">
                <a:solidFill>
                  <a:schemeClr val="tx1"/>
                </a:solidFill>
                <a:effectLst/>
                <a:latin typeface="+mj-ea"/>
                <a:ea typeface="+mj-ea"/>
              </a:rPr>
              <a:t>公募要領</a:t>
            </a:r>
            <a:r>
              <a:rPr lang="ja-JP" altLang="en-US" sz="800">
                <a:solidFill>
                  <a:schemeClr val="tx1"/>
                </a:solidFill>
                <a:latin typeface="+mj-ea"/>
                <a:ea typeface="+mj-ea"/>
              </a:rPr>
              <a:t>の</a:t>
            </a:r>
            <a:r>
              <a:rPr lang="ja-JP" altLang="en-US" sz="800" b="0" i="0">
                <a:solidFill>
                  <a:schemeClr val="tx1"/>
                </a:solidFill>
                <a:effectLst/>
                <a:latin typeface="+mj-ea"/>
                <a:ea typeface="+mj-ea"/>
              </a:rPr>
              <a:t>別表１ 中の</a:t>
            </a:r>
            <a:r>
              <a:rPr lang="ja-JP" altLang="en-US" sz="800">
                <a:solidFill>
                  <a:schemeClr val="tx1"/>
                </a:solidFill>
                <a:latin typeface="+mj-ea"/>
                <a:ea typeface="+mj-ea"/>
              </a:rPr>
              <a:t>内容に</a:t>
            </a:r>
            <a:r>
              <a:rPr lang="ja-JP" altLang="en-US" sz="800" b="0" i="0">
                <a:solidFill>
                  <a:schemeClr val="tx1"/>
                </a:solidFill>
                <a:effectLst/>
                <a:latin typeface="+mj-ea"/>
                <a:ea typeface="+mj-ea"/>
              </a:rPr>
              <a:t>記載の①、②、③参照下さい。</a:t>
            </a:r>
            <a:endParaRPr lang="en-US" altLang="ja-JP" sz="800" b="0" i="0">
              <a:solidFill>
                <a:schemeClr val="tx1"/>
              </a:solidFill>
              <a:effectLst/>
              <a:latin typeface="+mj-ea"/>
              <a:ea typeface="+mj-ea"/>
            </a:endParaRPr>
          </a:p>
          <a:p>
            <a:pPr lvl="0"/>
            <a:r>
              <a:rPr lang="ja-JP" altLang="ja-JP" sz="800">
                <a:solidFill>
                  <a:schemeClr val="tx1"/>
                </a:solidFill>
                <a:effectLst/>
                <a:latin typeface="+mj-ea"/>
                <a:ea typeface="+mj-ea"/>
                <a:cs typeface="ＭＳ 明朝" panose="02020609040205080304" pitchFamily="17" charset="-128"/>
              </a:rPr>
              <a:t>①</a:t>
            </a:r>
            <a:r>
              <a:rPr lang="ja-JP" altLang="en-US" sz="800">
                <a:solidFill>
                  <a:schemeClr val="tx1"/>
                </a:solidFill>
                <a:effectLst/>
                <a:latin typeface="+mj-ea"/>
                <a:ea typeface="+mj-ea"/>
                <a:cs typeface="ＭＳ 明朝" panose="02020609040205080304" pitchFamily="17" charset="-128"/>
              </a:rPr>
              <a:t>自動車・バッテリー、電気電子製品、包装、プラスチック、繊維等について、再生材等を原料として活用し、再生材利用製品を製造するための技術開発、実証及び商用化に係る設備投資等を支援する。</a:t>
            </a:r>
          </a:p>
          <a:p>
            <a:pPr lvl="0"/>
            <a:endParaRPr lang="ja-JP" altLang="en-US" sz="800">
              <a:solidFill>
                <a:schemeClr val="tx1"/>
              </a:solidFill>
              <a:effectLst/>
              <a:latin typeface="+mj-ea"/>
              <a:ea typeface="+mj-ea"/>
              <a:cs typeface="ＭＳ 明朝" panose="02020609040205080304" pitchFamily="17" charset="-128"/>
            </a:endParaRPr>
          </a:p>
          <a:p>
            <a:pPr lvl="0"/>
            <a:r>
              <a:rPr lang="ja-JP" altLang="en-US" sz="800">
                <a:solidFill>
                  <a:schemeClr val="tx1"/>
                </a:solidFill>
                <a:effectLst/>
                <a:latin typeface="+mj-ea"/>
                <a:ea typeface="+mj-ea"/>
                <a:cs typeface="ＭＳ 明朝" panose="02020609040205080304" pitchFamily="17" charset="-128"/>
              </a:rPr>
              <a:t>②自動車・バッテリー、電気電子製品、包装、プラスチック、繊維等について、長寿命化や再資源化の容易性の確保等に資する「環境配慮型ものづくり」のための技術開発、実証及び商用化に係る設備投資等を支援する。</a:t>
            </a:r>
          </a:p>
          <a:p>
            <a:pPr lvl="0"/>
            <a:endParaRPr lang="ja-JP" altLang="en-US" sz="800">
              <a:solidFill>
                <a:schemeClr val="tx1"/>
              </a:solidFill>
              <a:effectLst/>
              <a:latin typeface="+mj-ea"/>
              <a:ea typeface="+mj-ea"/>
              <a:cs typeface="ＭＳ 明朝" panose="02020609040205080304" pitchFamily="17" charset="-128"/>
            </a:endParaRPr>
          </a:p>
          <a:p>
            <a:pPr lvl="0"/>
            <a:r>
              <a:rPr lang="ja-JP" altLang="en-US" sz="800">
                <a:solidFill>
                  <a:schemeClr val="tx1"/>
                </a:solidFill>
                <a:effectLst/>
                <a:latin typeface="+mj-ea"/>
                <a:ea typeface="+mj-ea"/>
                <a:cs typeface="ＭＳ 明朝" panose="02020609040205080304" pitchFamily="17" charset="-128"/>
              </a:rPr>
              <a:t>③リユース、リファービッシュ等のＣＥコマース促進ための技術開発、実証及び商用化に係る設備投資等を支援する。</a:t>
            </a:r>
          </a:p>
        </p:txBody>
      </p:sp>
      <p:sp>
        <p:nvSpPr>
          <p:cNvPr id="3" name="正方形/長方形 2">
            <a:extLst>
              <a:ext uri="{FF2B5EF4-FFF2-40B4-BE49-F238E27FC236}">
                <a16:creationId xmlns:a16="http://schemas.microsoft.com/office/drawing/2014/main" id="{F738A417-0362-1E50-F834-85460A445DA7}"/>
              </a:ext>
            </a:extLst>
          </p:cNvPr>
          <p:cNvSpPr/>
          <p:nvPr/>
        </p:nvSpPr>
        <p:spPr>
          <a:xfrm>
            <a:off x="6634742" y="1960488"/>
            <a:ext cx="2520280" cy="850647"/>
          </a:xfrm>
          <a:prstGeom prst="rect">
            <a:avLst/>
          </a:prstGeom>
          <a:solidFill>
            <a:schemeClr val="accent6">
              <a:lumMod val="20000"/>
              <a:lumOff val="80000"/>
            </a:schemeClr>
          </a:solidFill>
          <a:ln w="952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en-US" altLang="ja-JP" sz="1400">
                <a:solidFill>
                  <a:srgbClr val="FF0000"/>
                </a:solidFill>
                <a:latin typeface="Meiryo UI" panose="020B0604030504040204" pitchFamily="50" charset="-128"/>
                <a:ea typeface="Meiryo UI" panose="020B0604030504040204" pitchFamily="50" charset="-128"/>
              </a:rPr>
              <a:t>【</a:t>
            </a:r>
            <a:r>
              <a:rPr lang="ja-JP" altLang="en-US" sz="1400">
                <a:solidFill>
                  <a:srgbClr val="FF0000"/>
                </a:solidFill>
                <a:latin typeface="Meiryo UI" panose="020B0604030504040204" pitchFamily="50" charset="-128"/>
                <a:ea typeface="Meiryo UI" panose="020B0604030504040204" pitchFamily="50" charset="-128"/>
              </a:rPr>
              <a:t>記入上の注意</a:t>
            </a:r>
            <a:r>
              <a:rPr lang="en-US" altLang="ja-JP" sz="1400">
                <a:solidFill>
                  <a:srgbClr val="FF0000"/>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pPr>
            <a:r>
              <a:rPr lang="ja-JP" altLang="en-US" sz="1400">
                <a:solidFill>
                  <a:srgbClr val="FF0000"/>
                </a:solidFill>
                <a:latin typeface="Meiryo UI" panose="020B0604030504040204" pitchFamily="50" charset="-128"/>
                <a:ea typeface="Meiryo UI" panose="020B0604030504040204" pitchFamily="50" charset="-128"/>
              </a:rPr>
              <a:t>　</a:t>
            </a:r>
            <a:r>
              <a:rPr lang="en-US" altLang="ja-JP" sz="1400">
                <a:solidFill>
                  <a:srgbClr val="FF0000"/>
                </a:solidFill>
                <a:latin typeface="Meiryo UI" panose="020B0604030504040204" pitchFamily="50" charset="-128"/>
                <a:ea typeface="Meiryo UI" panose="020B0604030504040204" pitchFamily="50" charset="-128"/>
              </a:rPr>
              <a:t>※</a:t>
            </a:r>
            <a:r>
              <a:rPr lang="ja-JP" altLang="en-US" sz="1400">
                <a:solidFill>
                  <a:srgbClr val="FF0000"/>
                </a:solidFill>
                <a:latin typeface="Meiryo UI" panose="020B0604030504040204" pitchFamily="50" charset="-128"/>
                <a:ea typeface="Meiryo UI" panose="020B0604030504040204" pitchFamily="50" charset="-128"/>
              </a:rPr>
              <a:t>実証テーマの特徴を簡潔に</a:t>
            </a:r>
            <a:endParaRPr lang="en-US" altLang="ja-JP" sz="1400">
              <a:solidFill>
                <a:srgbClr val="FF0000"/>
              </a:solidFill>
              <a:latin typeface="Meiryo UI" panose="020B0604030504040204" pitchFamily="50" charset="-128"/>
              <a:ea typeface="Meiryo UI" panose="020B0604030504040204" pitchFamily="50" charset="-128"/>
            </a:endParaRPr>
          </a:p>
          <a:p>
            <a:pPr eaLnBrk="1" fontAlgn="auto" hangingPunct="1">
              <a:spcBef>
                <a:spcPts val="0"/>
              </a:spcBef>
              <a:spcAft>
                <a:spcPts val="0"/>
              </a:spcAft>
            </a:pPr>
            <a:r>
              <a:rPr lang="ja-JP" altLang="en-US" sz="1400">
                <a:solidFill>
                  <a:srgbClr val="FF0000"/>
                </a:solidFill>
                <a:latin typeface="Meiryo UI" panose="020B0604030504040204" pitchFamily="50" charset="-128"/>
                <a:ea typeface="Meiryo UI" panose="020B0604030504040204" pitchFamily="50" charset="-128"/>
              </a:rPr>
              <a:t>　　</a:t>
            </a:r>
            <a:r>
              <a:rPr lang="en-US" altLang="ja-JP" sz="1400">
                <a:solidFill>
                  <a:srgbClr val="FF0000"/>
                </a:solidFill>
                <a:latin typeface="Meiryo UI" panose="020B0604030504040204" pitchFamily="50" charset="-128"/>
                <a:ea typeface="Meiryo UI" panose="020B0604030504040204" pitchFamily="50" charset="-128"/>
              </a:rPr>
              <a:t>3</a:t>
            </a:r>
            <a:r>
              <a:rPr lang="ja-JP" altLang="en-US" sz="1400">
                <a:solidFill>
                  <a:srgbClr val="FF0000"/>
                </a:solidFill>
                <a:latin typeface="Meiryo UI" panose="020B0604030504040204" pitchFamily="50" charset="-128"/>
                <a:ea typeface="Meiryo UI" panose="020B0604030504040204" pitchFamily="50" charset="-128"/>
              </a:rPr>
              <a:t>項目以内にまとめること。</a:t>
            </a:r>
            <a:endParaRPr lang="en-US" altLang="ja-JP" sz="1400">
              <a:solidFill>
                <a:srgbClr val="FF0000"/>
              </a:solidFill>
              <a:latin typeface="Meiryo UI" panose="020B0604030504040204" pitchFamily="50" charset="-128"/>
              <a:ea typeface="Meiryo UI" panose="020B0604030504040204" pitchFamily="50" charset="-128"/>
            </a:endParaRPr>
          </a:p>
        </p:txBody>
      </p:sp>
      <p:sp>
        <p:nvSpPr>
          <p:cNvPr id="6" name="吹き出し: 角を丸めた四角形 5">
            <a:extLst>
              <a:ext uri="{FF2B5EF4-FFF2-40B4-BE49-F238E27FC236}">
                <a16:creationId xmlns:a16="http://schemas.microsoft.com/office/drawing/2014/main" id="{8A71A983-4F9A-3D7E-1B01-A1826F0C9FAA}"/>
              </a:ext>
            </a:extLst>
          </p:cNvPr>
          <p:cNvSpPr/>
          <p:nvPr/>
        </p:nvSpPr>
        <p:spPr>
          <a:xfrm>
            <a:off x="6235117" y="5004394"/>
            <a:ext cx="3251783" cy="1352969"/>
          </a:xfrm>
          <a:prstGeom prst="wedgeRoundRectCallout">
            <a:avLst>
              <a:gd name="adj1" fmla="val -69567"/>
              <a:gd name="adj2" fmla="val -80269"/>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kumimoji="1" lang="en-US" altLang="ja-JP" sz="1100" dirty="0">
                <a:solidFill>
                  <a:schemeClr val="tx1"/>
                </a:solidFill>
                <a:latin typeface="+mn-ea"/>
              </a:rPr>
              <a:t>2025</a:t>
            </a:r>
            <a:r>
              <a:rPr lang="en-US" altLang="ja-JP" sz="1100" dirty="0">
                <a:solidFill>
                  <a:schemeClr val="tx1"/>
                </a:solidFill>
                <a:latin typeface="+mn-ea"/>
              </a:rPr>
              <a:t>.11.13</a:t>
            </a:r>
            <a:r>
              <a:rPr lang="ja-JP" altLang="en-US" sz="1100" dirty="0">
                <a:solidFill>
                  <a:schemeClr val="tx1"/>
                </a:solidFill>
                <a:latin typeface="+mn-ea"/>
              </a:rPr>
              <a:t>改定</a:t>
            </a:r>
            <a:endParaRPr lang="en-US" altLang="ja-JP" sz="1100" dirty="0">
              <a:solidFill>
                <a:schemeClr val="tx1"/>
              </a:solidFill>
              <a:latin typeface="+mn-ea"/>
            </a:endParaRPr>
          </a:p>
          <a:p>
            <a:pPr eaLnBrk="1" fontAlgn="auto" hangingPunct="1">
              <a:spcBef>
                <a:spcPts val="0"/>
              </a:spcBef>
              <a:spcAft>
                <a:spcPts val="0"/>
              </a:spcAft>
            </a:pPr>
            <a:r>
              <a:rPr kumimoji="1" lang="ja-JP" altLang="en-US" sz="1100" dirty="0">
                <a:solidFill>
                  <a:schemeClr val="tx1"/>
                </a:solidFill>
                <a:latin typeface="+mn-ea"/>
              </a:rPr>
              <a:t>前：今年度終了時</a:t>
            </a:r>
            <a:endParaRPr kumimoji="1" lang="en-US" altLang="ja-JP" sz="1100" dirty="0">
              <a:solidFill>
                <a:schemeClr val="tx1"/>
              </a:solidFill>
              <a:latin typeface="+mn-ea"/>
            </a:endParaRPr>
          </a:p>
          <a:p>
            <a:pPr eaLnBrk="1" fontAlgn="auto" hangingPunct="1">
              <a:spcBef>
                <a:spcPts val="0"/>
              </a:spcBef>
              <a:spcAft>
                <a:spcPts val="0"/>
              </a:spcAft>
            </a:pPr>
            <a:r>
              <a:rPr lang="ja-JP" altLang="en-US" sz="1100" b="1" dirty="0">
                <a:solidFill>
                  <a:schemeClr val="tx1"/>
                </a:solidFill>
                <a:latin typeface="+mn-ea"/>
              </a:rPr>
              <a:t>後：補助事業終了時</a:t>
            </a:r>
            <a:endParaRPr lang="en-US" altLang="ja-JP" sz="1100" b="1" dirty="0">
              <a:solidFill>
                <a:schemeClr val="tx1"/>
              </a:solidFill>
              <a:latin typeface="+mn-ea"/>
            </a:endParaRPr>
          </a:p>
          <a:p>
            <a:pPr eaLnBrk="1" fontAlgn="auto" hangingPunct="1">
              <a:spcBef>
                <a:spcPts val="0"/>
              </a:spcBef>
              <a:spcAft>
                <a:spcPts val="0"/>
              </a:spcAft>
            </a:pPr>
            <a:endParaRPr kumimoji="1" lang="en-US" altLang="ja-JP" sz="1100" dirty="0">
              <a:solidFill>
                <a:schemeClr val="tx1"/>
              </a:solidFill>
              <a:latin typeface="+mn-ea"/>
            </a:endParaRPr>
          </a:p>
          <a:p>
            <a:pPr eaLnBrk="1" fontAlgn="auto" hangingPunct="1">
              <a:spcBef>
                <a:spcPts val="0"/>
              </a:spcBef>
              <a:spcAft>
                <a:spcPts val="0"/>
              </a:spcAft>
            </a:pPr>
            <a:r>
              <a:rPr lang="en-US" altLang="ja-JP" sz="1100" dirty="0">
                <a:solidFill>
                  <a:srgbClr val="FF0000"/>
                </a:solidFill>
                <a:latin typeface="+mn-ea"/>
              </a:rPr>
              <a:t>※</a:t>
            </a:r>
            <a:r>
              <a:rPr lang="ja-JP" altLang="en-US" sz="1100" dirty="0">
                <a:solidFill>
                  <a:srgbClr val="FF0000"/>
                </a:solidFill>
                <a:latin typeface="+mn-ea"/>
              </a:rPr>
              <a:t>本吹き出しは本申請提出時削除ください</a:t>
            </a:r>
            <a:r>
              <a:rPr lang="ja-JP" altLang="en-US" sz="1100" dirty="0">
                <a:solidFill>
                  <a:srgbClr val="FF0000"/>
                </a:solidFill>
              </a:rPr>
              <a:t>。</a:t>
            </a:r>
            <a:endParaRPr lang="en-US" altLang="ja-JP" sz="1100" dirty="0">
              <a:solidFill>
                <a:srgbClr val="FF0000"/>
              </a:solidFill>
            </a:endParaRPr>
          </a:p>
          <a:p>
            <a:pPr eaLnBrk="1" fontAlgn="auto" hangingPunct="1">
              <a:spcBef>
                <a:spcPts val="0"/>
              </a:spcBef>
              <a:spcAft>
                <a:spcPts val="0"/>
              </a:spcAft>
            </a:pPr>
            <a:r>
              <a:rPr lang="ja-JP" altLang="en-US" sz="1100" dirty="0">
                <a:solidFill>
                  <a:srgbClr val="FF0000"/>
                </a:solidFill>
              </a:rPr>
              <a:t>　既にご記入済みの場合は、文言を修正してください。</a:t>
            </a:r>
            <a:endParaRPr kumimoji="1" lang="ja-JP" altLang="en-US" sz="1100" dirty="0">
              <a:solidFill>
                <a:srgbClr val="FF0000"/>
              </a:solidFill>
            </a:endParaRPr>
          </a:p>
        </p:txBody>
      </p:sp>
    </p:spTree>
    <p:extLst>
      <p:ext uri="{BB962C8B-B14F-4D97-AF65-F5344CB8AC3E}">
        <p14:creationId xmlns:p14="http://schemas.microsoft.com/office/powerpoint/2010/main" val="17591435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537DA-AEC2-5175-A938-5A434A2D217C}"/>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A56E2C3-3097-6469-6593-18CC7114F060}"/>
              </a:ext>
            </a:extLst>
          </p:cNvPr>
          <p:cNvSpPr txBox="1"/>
          <p:nvPr/>
        </p:nvSpPr>
        <p:spPr>
          <a:xfrm>
            <a:off x="128588" y="2204864"/>
            <a:ext cx="9648825" cy="42459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5" name="テキスト ボックス 4">
            <a:extLst>
              <a:ext uri="{FF2B5EF4-FFF2-40B4-BE49-F238E27FC236}">
                <a16:creationId xmlns:a16="http://schemas.microsoft.com/office/drawing/2014/main" id="{94F2321C-5960-CC38-617E-7256732A1D9C}"/>
              </a:ext>
            </a:extLst>
          </p:cNvPr>
          <p:cNvSpPr txBox="1"/>
          <p:nvPr/>
        </p:nvSpPr>
        <p:spPr>
          <a:xfrm>
            <a:off x="631825" y="2624934"/>
            <a:ext cx="8569647" cy="3609975"/>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以下の３点の内に該当するものがある場合、図表等を用いてわかりやすく具体的に記載してください。</a:t>
            </a:r>
            <a:r>
              <a:rPr lang="en-US" altLang="ja-JP" sz="1600">
                <a:solidFill>
                  <a:srgbClr val="FF0000"/>
                </a:solidFill>
              </a:rPr>
              <a:t>(</a:t>
            </a:r>
            <a:r>
              <a:rPr lang="ja-JP" altLang="en-US" sz="1600">
                <a:solidFill>
                  <a:srgbClr val="FF0000"/>
                </a:solidFill>
              </a:rPr>
              <a:t>各１枚程度</a:t>
            </a:r>
            <a:r>
              <a:rPr lang="en-US" altLang="ja-JP" sz="1600">
                <a:solidFill>
                  <a:srgbClr val="FF0000"/>
                </a:solidFill>
              </a:rPr>
              <a:t>)</a:t>
            </a: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補助対象事業の総事業費が、企業規模に対して大規模なものであること</a:t>
            </a:r>
            <a:br>
              <a:rPr lang="en-US" altLang="ja-JP" sz="1600">
                <a:solidFill>
                  <a:srgbClr val="FF0000"/>
                </a:solidFill>
              </a:rPr>
            </a:br>
            <a:r>
              <a:rPr lang="en-US" altLang="ja-JP" sz="1600">
                <a:solidFill>
                  <a:srgbClr val="FF0000"/>
                </a:solidFill>
              </a:rPr>
              <a:t>※</a:t>
            </a:r>
            <a:r>
              <a:rPr lang="ja-JP" altLang="en-US" sz="1600">
                <a:solidFill>
                  <a:srgbClr val="FF0000"/>
                </a:solidFill>
              </a:rPr>
              <a:t>直近３年の会社の売上高に対する補助事業の総事業の比率を計算の上で記載してください。</a:t>
            </a:r>
          </a:p>
          <a:p>
            <a:pPr marL="342900" indent="-342900" eaLnBrk="1" fontAlgn="auto" hangingPunct="1">
              <a:spcBef>
                <a:spcPts val="0"/>
              </a:spcBef>
              <a:spcAft>
                <a:spcPts val="0"/>
              </a:spcAft>
              <a:buFont typeface="+mj-lt"/>
              <a:buAutoNum type="arabicPeriod"/>
              <a:defRPr/>
            </a:pPr>
            <a:r>
              <a:rPr lang="ja-JP" altLang="en-US" sz="1600">
                <a:solidFill>
                  <a:srgbClr val="FF0000"/>
                </a:solidFill>
              </a:rPr>
              <a:t>当該製品の製造にあたって、今後入手困難になる可能性のある原材料の安定的な確保に関する計画を有すること</a:t>
            </a: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その他投資判断が困難となる経済面及び技術面以外のリスクが存在すること</a:t>
            </a:r>
            <a:br>
              <a:rPr lang="en-US" altLang="ja-JP" sz="1600">
                <a:solidFill>
                  <a:srgbClr val="FF0000"/>
                </a:solidFill>
              </a:rPr>
            </a:br>
            <a:r>
              <a:rPr lang="en-US" altLang="ja-JP" sz="1600">
                <a:solidFill>
                  <a:srgbClr val="FF0000"/>
                </a:solidFill>
              </a:rPr>
              <a:t>※</a:t>
            </a:r>
            <a:r>
              <a:rPr lang="ja-JP" altLang="en-US" sz="1600">
                <a:solidFill>
                  <a:srgbClr val="FF0000"/>
                </a:solidFill>
              </a:rPr>
              <a:t>リスク対応策等と併せて記載ください。</a:t>
            </a:r>
          </a:p>
          <a:p>
            <a:pPr eaLnBrk="1" fontAlgn="auto" hangingPunct="1">
              <a:spcBef>
                <a:spcPts val="0"/>
              </a:spcBef>
              <a:spcAft>
                <a:spcPts val="0"/>
              </a:spcAft>
              <a:defRPr/>
            </a:pPr>
            <a:endParaRPr lang="en-US" altLang="ja-JP" sz="1600">
              <a:solidFill>
                <a:srgbClr val="FF0000"/>
              </a:solidFill>
            </a:endParaRPr>
          </a:p>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本項目について、該当しない場合は「該当なし」とだけ記載してください。</a:t>
            </a:r>
            <a:endParaRPr lang="en-US" altLang="ja-JP" sz="16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r>
              <a:rPr lang="ja-JP" altLang="en-US" sz="1400">
                <a:solidFill>
                  <a:srgbClr val="FF0000"/>
                </a:solidFill>
              </a:rPr>
              <a:t>　</a:t>
            </a:r>
            <a:endParaRPr lang="en-US" altLang="ja-JP" sz="1400">
              <a:solidFill>
                <a:srgbClr val="FF0000"/>
              </a:solidFill>
            </a:endParaRPr>
          </a:p>
          <a:p>
            <a:pPr marL="285750" indent="-285750" eaLnBrk="1" fontAlgn="auto" hangingPunct="1">
              <a:spcBef>
                <a:spcPts val="0"/>
              </a:spcBef>
              <a:spcAft>
                <a:spcPts val="0"/>
              </a:spcAft>
              <a:buFont typeface="Wingdings" panose="05000000000000000000" pitchFamily="2" charset="2"/>
              <a:buChar char="p"/>
              <a:defRPr/>
            </a:pP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p:txBody>
      </p:sp>
      <p:sp>
        <p:nvSpPr>
          <p:cNvPr id="7" name="タイトル 1">
            <a:extLst>
              <a:ext uri="{FF2B5EF4-FFF2-40B4-BE49-F238E27FC236}">
                <a16:creationId xmlns:a16="http://schemas.microsoft.com/office/drawing/2014/main" id="{EE9B595A-BA13-330E-2E28-A56291A9BCDD}"/>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３枚以内</a:t>
            </a:r>
          </a:p>
        </p:txBody>
      </p:sp>
      <p:sp>
        <p:nvSpPr>
          <p:cNvPr id="8" name="テキスト ボックス 7">
            <a:extLst>
              <a:ext uri="{FF2B5EF4-FFF2-40B4-BE49-F238E27FC236}">
                <a16:creationId xmlns:a16="http://schemas.microsoft.com/office/drawing/2014/main" id="{70175E42-8633-FA5A-9550-9F7FB635F87A}"/>
              </a:ext>
            </a:extLst>
          </p:cNvPr>
          <p:cNvSpPr txBox="1"/>
          <p:nvPr/>
        </p:nvSpPr>
        <p:spPr>
          <a:xfrm>
            <a:off x="128588" y="1101711"/>
            <a:ext cx="9648825" cy="10104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p>
        </p:txBody>
      </p:sp>
      <p:sp>
        <p:nvSpPr>
          <p:cNvPr id="9" name="正方形/長方形 8">
            <a:extLst>
              <a:ext uri="{FF2B5EF4-FFF2-40B4-BE49-F238E27FC236}">
                <a16:creationId xmlns:a16="http://schemas.microsoft.com/office/drawing/2014/main" id="{D07658CA-E886-7ECC-0790-65AD9846CE44}"/>
              </a:ext>
            </a:extLst>
          </p:cNvPr>
          <p:cNvSpPr/>
          <p:nvPr/>
        </p:nvSpPr>
        <p:spPr>
          <a:xfrm>
            <a:off x="1856656" y="116521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※3</a:t>
            </a:r>
            <a:r>
              <a:rPr lang="ja-JP" altLang="en-US" sz="1400">
                <a:solidFill>
                  <a:srgbClr val="FF0000"/>
                </a:solidFill>
              </a:rPr>
              <a:t>項目以内にまとめること。</a:t>
            </a:r>
            <a:endParaRPr lang="en-US" altLang="ja-JP" sz="1400">
              <a:solidFill>
                <a:srgbClr val="FF0000"/>
              </a:solidFill>
            </a:endParaRPr>
          </a:p>
        </p:txBody>
      </p:sp>
      <p:sp>
        <p:nvSpPr>
          <p:cNvPr id="10" name="正方形/長方形 9">
            <a:extLst>
              <a:ext uri="{FF2B5EF4-FFF2-40B4-BE49-F238E27FC236}">
                <a16:creationId xmlns:a16="http://schemas.microsoft.com/office/drawing/2014/main" id="{6465AEE1-073E-6DAB-4BFD-701E6B72EED5}"/>
              </a:ext>
            </a:extLst>
          </p:cNvPr>
          <p:cNvSpPr/>
          <p:nvPr/>
        </p:nvSpPr>
        <p:spPr>
          <a:xfrm>
            <a:off x="-124726" y="647026"/>
            <a:ext cx="8246078" cy="338554"/>
          </a:xfrm>
          <a:prstGeom prst="rect">
            <a:avLst/>
          </a:prstGeom>
        </p:spPr>
        <p:txBody>
          <a:bodyPr wrap="square">
            <a:spAutoFit/>
          </a:bodyPr>
          <a:lstStyle/>
          <a:p>
            <a:r>
              <a:rPr lang="ja-JP" altLang="en-US" sz="1600"/>
              <a:t>（１５）その他定性的基準（加点項目）</a:t>
            </a:r>
          </a:p>
        </p:txBody>
      </p:sp>
      <p:sp>
        <p:nvSpPr>
          <p:cNvPr id="11" name="タイトル 1">
            <a:extLst>
              <a:ext uri="{FF2B5EF4-FFF2-40B4-BE49-F238E27FC236}">
                <a16:creationId xmlns:a16="http://schemas.microsoft.com/office/drawing/2014/main" id="{6C4E2C87-A780-600E-9B61-D41ACB3EDA88}"/>
              </a:ext>
            </a:extLst>
          </p:cNvPr>
          <p:cNvSpPr>
            <a:spLocks noGrp="1"/>
          </p:cNvSpPr>
          <p:nvPr>
            <p:ph type="title"/>
          </p:nvPr>
        </p:nvSpPr>
        <p:spPr>
          <a:xfrm>
            <a:off x="128588" y="39688"/>
            <a:ext cx="8915400" cy="500062"/>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519FC23F-0C76-7878-C0FF-0A11EB66464A}"/>
              </a:ext>
            </a:extLst>
          </p:cNvPr>
          <p:cNvSpPr>
            <a:spLocks noGrp="1"/>
          </p:cNvSpPr>
          <p:nvPr>
            <p:ph type="sldNum" sz="quarter" idx="12"/>
          </p:nvPr>
        </p:nvSpPr>
        <p:spPr/>
        <p:txBody>
          <a:bodyPr/>
          <a:lstStyle/>
          <a:p>
            <a:pPr>
              <a:defRPr/>
            </a:pPr>
            <a:fld id="{CA8D4A6D-85F2-41B7-A27E-54BD60322951}" type="slidenum">
              <a:rPr lang="ja-JP" altLang="en-US" smtClean="0"/>
              <a:pPr>
                <a:defRPr/>
              </a:pPr>
              <a:t>19</a:t>
            </a:fld>
            <a:endParaRPr lang="ja-JP" altLang="en-US"/>
          </a:p>
        </p:txBody>
      </p:sp>
    </p:spTree>
    <p:extLst>
      <p:ext uri="{BB962C8B-B14F-4D97-AF65-F5344CB8AC3E}">
        <p14:creationId xmlns:p14="http://schemas.microsoft.com/office/powerpoint/2010/main" val="2679544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B419D-25D8-F771-0A4A-4CB7305D424E}"/>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EF214AB-4FBB-9302-5139-4701CD33680E}"/>
              </a:ext>
            </a:extLst>
          </p:cNvPr>
          <p:cNvSpPr txBox="1"/>
          <p:nvPr/>
        </p:nvSpPr>
        <p:spPr>
          <a:xfrm>
            <a:off x="128588" y="2204864"/>
            <a:ext cx="9648825" cy="42459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5" name="テキスト ボックス 4">
            <a:extLst>
              <a:ext uri="{FF2B5EF4-FFF2-40B4-BE49-F238E27FC236}">
                <a16:creationId xmlns:a16="http://schemas.microsoft.com/office/drawing/2014/main" id="{ECD52891-A98B-3D0E-9405-84CD3D910910}"/>
              </a:ext>
            </a:extLst>
          </p:cNvPr>
          <p:cNvSpPr txBox="1"/>
          <p:nvPr/>
        </p:nvSpPr>
        <p:spPr>
          <a:xfrm>
            <a:off x="631825" y="2624934"/>
            <a:ext cx="8569647" cy="3609975"/>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以下の点について、図表等を用いてわかりやすく具体的に記載してください。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補助対象事業の実施にあたっての人材確保に向けた具体的な取組</a:t>
            </a:r>
            <a:br>
              <a:rPr lang="en-US" altLang="ja-JP" sz="1600">
                <a:solidFill>
                  <a:srgbClr val="FF0000"/>
                </a:solidFill>
              </a:rPr>
            </a:br>
            <a:r>
              <a:rPr lang="ja-JP" altLang="en-US" sz="1600">
                <a:solidFill>
                  <a:srgbClr val="FF0000"/>
                </a:solidFill>
              </a:rPr>
              <a:t>例：賃上げ等</a:t>
            </a:r>
            <a:endParaRPr lang="en-US" altLang="ja-JP" sz="1400">
              <a:solidFill>
                <a:srgbClr val="FF0000"/>
              </a:solidFill>
            </a:endParaRPr>
          </a:p>
        </p:txBody>
      </p:sp>
      <p:sp>
        <p:nvSpPr>
          <p:cNvPr id="7" name="タイトル 1">
            <a:extLst>
              <a:ext uri="{FF2B5EF4-FFF2-40B4-BE49-F238E27FC236}">
                <a16:creationId xmlns:a16="http://schemas.microsoft.com/office/drawing/2014/main" id="{6964C20A-C50D-6B5C-AF98-FEDF9C3B6258}"/>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a:extLst>
              <a:ext uri="{FF2B5EF4-FFF2-40B4-BE49-F238E27FC236}">
                <a16:creationId xmlns:a16="http://schemas.microsoft.com/office/drawing/2014/main" id="{DCBB873D-BFCE-EDBB-28F5-821BBD05D0B8}"/>
              </a:ext>
            </a:extLst>
          </p:cNvPr>
          <p:cNvSpPr txBox="1"/>
          <p:nvPr/>
        </p:nvSpPr>
        <p:spPr>
          <a:xfrm>
            <a:off x="128588" y="1101711"/>
            <a:ext cx="9648825" cy="10104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p>
        </p:txBody>
      </p:sp>
      <p:sp>
        <p:nvSpPr>
          <p:cNvPr id="9" name="正方形/長方形 8">
            <a:extLst>
              <a:ext uri="{FF2B5EF4-FFF2-40B4-BE49-F238E27FC236}">
                <a16:creationId xmlns:a16="http://schemas.microsoft.com/office/drawing/2014/main" id="{8F7464D5-A1CF-7916-B38E-04C1C5CBE271}"/>
              </a:ext>
            </a:extLst>
          </p:cNvPr>
          <p:cNvSpPr/>
          <p:nvPr/>
        </p:nvSpPr>
        <p:spPr>
          <a:xfrm>
            <a:off x="1856656" y="116521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※3</a:t>
            </a:r>
            <a:r>
              <a:rPr lang="ja-JP" altLang="en-US" sz="1400">
                <a:solidFill>
                  <a:srgbClr val="FF0000"/>
                </a:solidFill>
              </a:rPr>
              <a:t>項目以内にまとめること。</a:t>
            </a:r>
            <a:endParaRPr lang="en-US" altLang="ja-JP" sz="1400">
              <a:solidFill>
                <a:srgbClr val="FF0000"/>
              </a:solidFill>
            </a:endParaRPr>
          </a:p>
        </p:txBody>
      </p:sp>
      <p:sp>
        <p:nvSpPr>
          <p:cNvPr id="10" name="正方形/長方形 9">
            <a:extLst>
              <a:ext uri="{FF2B5EF4-FFF2-40B4-BE49-F238E27FC236}">
                <a16:creationId xmlns:a16="http://schemas.microsoft.com/office/drawing/2014/main" id="{0B6A9E75-6683-0AE7-E468-3F3C079759A7}"/>
              </a:ext>
            </a:extLst>
          </p:cNvPr>
          <p:cNvSpPr/>
          <p:nvPr/>
        </p:nvSpPr>
        <p:spPr>
          <a:xfrm>
            <a:off x="-124726" y="647026"/>
            <a:ext cx="8246078" cy="338554"/>
          </a:xfrm>
          <a:prstGeom prst="rect">
            <a:avLst/>
          </a:prstGeom>
        </p:spPr>
        <p:txBody>
          <a:bodyPr wrap="square">
            <a:spAutoFit/>
          </a:bodyPr>
          <a:lstStyle/>
          <a:p>
            <a:r>
              <a:rPr lang="ja-JP" altLang="en-US" sz="1600"/>
              <a:t>（１６）人材確保に向けた取組（必須項目）</a:t>
            </a:r>
          </a:p>
        </p:txBody>
      </p:sp>
      <p:sp>
        <p:nvSpPr>
          <p:cNvPr id="11" name="タイトル 1">
            <a:extLst>
              <a:ext uri="{FF2B5EF4-FFF2-40B4-BE49-F238E27FC236}">
                <a16:creationId xmlns:a16="http://schemas.microsoft.com/office/drawing/2014/main" id="{F5E18EB5-D8CA-4288-603F-AC2F009854F7}"/>
              </a:ext>
            </a:extLst>
          </p:cNvPr>
          <p:cNvSpPr>
            <a:spLocks noGrp="1"/>
          </p:cNvSpPr>
          <p:nvPr>
            <p:ph type="title"/>
          </p:nvPr>
        </p:nvSpPr>
        <p:spPr>
          <a:xfrm>
            <a:off x="128588" y="39688"/>
            <a:ext cx="8915400" cy="500062"/>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7DDC0EE1-F6CF-1079-81FF-63E5E93B3420}"/>
              </a:ext>
            </a:extLst>
          </p:cNvPr>
          <p:cNvSpPr>
            <a:spLocks noGrp="1"/>
          </p:cNvSpPr>
          <p:nvPr>
            <p:ph type="sldNum" sz="quarter" idx="12"/>
          </p:nvPr>
        </p:nvSpPr>
        <p:spPr/>
        <p:txBody>
          <a:bodyPr/>
          <a:lstStyle/>
          <a:p>
            <a:pPr>
              <a:defRPr/>
            </a:pPr>
            <a:fld id="{CA8D4A6D-85F2-41B7-A27E-54BD60322951}" type="slidenum">
              <a:rPr lang="ja-JP" altLang="en-US" smtClean="0"/>
              <a:pPr>
                <a:defRPr/>
              </a:pPr>
              <a:t>20</a:t>
            </a:fld>
            <a:endParaRPr lang="ja-JP" altLang="en-US"/>
          </a:p>
        </p:txBody>
      </p:sp>
    </p:spTree>
    <p:extLst>
      <p:ext uri="{BB962C8B-B14F-4D97-AF65-F5344CB8AC3E}">
        <p14:creationId xmlns:p14="http://schemas.microsoft.com/office/powerpoint/2010/main" val="11462771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DB7AA-60B6-78D8-E4D5-04202FC3AC24}"/>
            </a:ext>
          </a:extLst>
        </p:cNvPr>
        <p:cNvGrpSpPr/>
        <p:nvPr/>
      </p:nvGrpSpPr>
      <p:grpSpPr>
        <a:xfrm>
          <a:off x="0" y="0"/>
          <a:ext cx="0" cy="0"/>
          <a:chOff x="0" y="0"/>
          <a:chExt cx="0" cy="0"/>
        </a:xfrm>
      </p:grpSpPr>
      <p:sp>
        <p:nvSpPr>
          <p:cNvPr id="7" name="タイトル 1">
            <a:extLst>
              <a:ext uri="{FF2B5EF4-FFF2-40B4-BE49-F238E27FC236}">
                <a16:creationId xmlns:a16="http://schemas.microsoft.com/office/drawing/2014/main" id="{FD6DFFA4-59F6-9027-5424-AFB00979FC6F}"/>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１枚</a:t>
            </a:r>
          </a:p>
        </p:txBody>
      </p:sp>
      <p:sp>
        <p:nvSpPr>
          <p:cNvPr id="8" name="テキスト ボックス 7">
            <a:extLst>
              <a:ext uri="{FF2B5EF4-FFF2-40B4-BE49-F238E27FC236}">
                <a16:creationId xmlns:a16="http://schemas.microsoft.com/office/drawing/2014/main" id="{FEEC130F-3F2C-F044-6682-7DC1179A4C94}"/>
              </a:ext>
            </a:extLst>
          </p:cNvPr>
          <p:cNvSpPr txBox="1"/>
          <p:nvPr/>
        </p:nvSpPr>
        <p:spPr>
          <a:xfrm>
            <a:off x="128586" y="1089998"/>
            <a:ext cx="9648825" cy="3491130"/>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a:p>
          <a:p>
            <a:pPr eaLnBrk="1" fontAlgn="auto" hangingPunct="1">
              <a:spcBef>
                <a:spcPts val="0"/>
              </a:spcBef>
              <a:spcAft>
                <a:spcPts val="0"/>
              </a:spcAft>
              <a:defRPr/>
            </a:pPr>
            <a:r>
              <a:rPr lang="ja-JP" altLang="en-US" sz="1400"/>
              <a:t>　　賃上げに関し</a:t>
            </a:r>
            <a:endParaRPr lang="en-US" altLang="ja-JP" sz="1400"/>
          </a:p>
          <a:p>
            <a:pPr eaLnBrk="1" fontAlgn="auto" hangingPunct="1">
              <a:spcBef>
                <a:spcPts val="0"/>
              </a:spcBef>
              <a:spcAft>
                <a:spcPts val="0"/>
              </a:spcAft>
              <a:defRPr/>
            </a:pPr>
            <a:endParaRPr lang="en-US" altLang="ja-JP" sz="1400"/>
          </a:p>
          <a:p>
            <a:pPr eaLnBrk="1" fontAlgn="auto" hangingPunct="1">
              <a:spcBef>
                <a:spcPts val="0"/>
              </a:spcBef>
              <a:spcAft>
                <a:spcPts val="0"/>
              </a:spcAft>
              <a:defRPr/>
            </a:pPr>
            <a:r>
              <a:rPr lang="ja-JP" altLang="en-US" sz="1400"/>
              <a:t>　　取り組み予定：　</a:t>
            </a:r>
            <a:r>
              <a:rPr lang="ja-JP" altLang="en-US" sz="1400" kern="100">
                <a:effectLst/>
                <a:latin typeface="+mn-ea"/>
                <a:ea typeface="+mn-ea"/>
                <a:cs typeface="Times New Roman" panose="02020603050405020304" pitchFamily="18" charset="0"/>
              </a:rPr>
              <a:t> □</a:t>
            </a:r>
            <a:r>
              <a:rPr lang="ja-JP" altLang="en-US" sz="1400"/>
              <a:t>あり（　　　　）％以上、　</a:t>
            </a:r>
            <a:r>
              <a:rPr lang="ja-JP" altLang="en-US" sz="1400" kern="100">
                <a:effectLst/>
                <a:latin typeface="+mn-ea"/>
                <a:ea typeface="+mn-ea"/>
                <a:cs typeface="Times New Roman" panose="02020603050405020304" pitchFamily="18" charset="0"/>
              </a:rPr>
              <a:t> □</a:t>
            </a:r>
            <a:r>
              <a:rPr lang="ja-JP" altLang="en-US" sz="1400"/>
              <a:t>なし</a:t>
            </a:r>
            <a:endParaRPr lang="en-US" altLang="ja-JP" sz="1400"/>
          </a:p>
          <a:p>
            <a:pPr eaLnBrk="1" fontAlgn="auto" hangingPunct="1">
              <a:spcBef>
                <a:spcPts val="0"/>
              </a:spcBef>
              <a:spcAft>
                <a:spcPts val="0"/>
              </a:spcAft>
              <a:defRPr/>
            </a:pPr>
            <a:endParaRPr lang="en-US" altLang="ja-JP" sz="1400"/>
          </a:p>
          <a:p>
            <a:pPr eaLnBrk="1" fontAlgn="auto" hangingPunct="1">
              <a:spcBef>
                <a:spcPts val="0"/>
              </a:spcBef>
              <a:spcAft>
                <a:spcPts val="0"/>
              </a:spcAft>
              <a:defRPr/>
            </a:pPr>
            <a:endParaRPr lang="en-US" altLang="ja-JP" sz="1400"/>
          </a:p>
          <a:p>
            <a:pPr eaLnBrk="1" fontAlgn="auto" hangingPunct="1">
              <a:spcBef>
                <a:spcPts val="0"/>
              </a:spcBef>
              <a:spcAft>
                <a:spcPts val="0"/>
              </a:spcAft>
              <a:defRPr/>
            </a:pPr>
            <a:r>
              <a:rPr lang="ja-JP" altLang="en-US" sz="1400"/>
              <a:t>　　　　　　取り組み予定がある場合は、以下のいずれかにチェックをしてください。</a:t>
            </a:r>
            <a:endParaRPr lang="en-US" altLang="ja-JP" sz="1400"/>
          </a:p>
          <a:p>
            <a:pPr marL="629920" indent="-181610" algn="just"/>
            <a:r>
              <a:rPr lang="ja-JP" altLang="en-US" sz="1600" kern="100">
                <a:effectLst/>
                <a:latin typeface="+mn-ea"/>
                <a:ea typeface="+mn-ea"/>
                <a:cs typeface="Times New Roman" panose="02020603050405020304" pitchFamily="18" charset="0"/>
              </a:rPr>
              <a:t>□ </a:t>
            </a:r>
            <a:r>
              <a:rPr lang="ja-JP" altLang="ja-JP" sz="1400" kern="100">
                <a:effectLst/>
                <a:latin typeface="+mn-ea"/>
                <a:ea typeface="+mn-ea"/>
                <a:cs typeface="Times New Roman" panose="02020603050405020304" pitchFamily="18" charset="0"/>
              </a:rPr>
              <a:t>① 令和</a:t>
            </a:r>
            <a:r>
              <a:rPr lang="ja-JP" altLang="en-US" sz="1400" kern="100">
                <a:latin typeface="+mn-ea"/>
                <a:ea typeface="+mn-ea"/>
                <a:cs typeface="Times New Roman" panose="02020603050405020304" pitchFamily="18" charset="0"/>
              </a:rPr>
              <a:t>７</a:t>
            </a:r>
            <a:r>
              <a:rPr lang="ja-JP" altLang="ja-JP" sz="1400" kern="100">
                <a:effectLst/>
                <a:latin typeface="+mn-ea"/>
                <a:ea typeface="+mn-ea"/>
                <a:cs typeface="Times New Roman" panose="02020603050405020304" pitchFamily="18" charset="0"/>
              </a:rPr>
              <a:t>年以降に開始する申請者の事業年度において、対前年度比で「給与等受給者一人当たりの平均受給額」を</a:t>
            </a:r>
            <a:endParaRPr lang="en-US" altLang="ja-JP" sz="1400" kern="100">
              <a:effectLst/>
              <a:latin typeface="+mn-ea"/>
              <a:ea typeface="+mn-ea"/>
              <a:cs typeface="Times New Roman" panose="02020603050405020304" pitchFamily="18" charset="0"/>
            </a:endParaRPr>
          </a:p>
          <a:p>
            <a:pPr marL="629920" indent="-181610" algn="just"/>
            <a:r>
              <a:rPr lang="ja-JP" altLang="en-US" sz="1400" kern="100">
                <a:latin typeface="+mn-ea"/>
                <a:ea typeface="+mn-ea"/>
                <a:cs typeface="Times New Roman" panose="02020603050405020304" pitchFamily="18" charset="0"/>
              </a:rPr>
              <a:t>　　　　　</a:t>
            </a:r>
            <a:r>
              <a:rPr lang="en-US" altLang="ja-JP" sz="1400" kern="100">
                <a:effectLst/>
                <a:latin typeface="+mn-ea"/>
                <a:ea typeface="+mn-ea"/>
                <a:cs typeface="Times New Roman" panose="02020603050405020304" pitchFamily="18" charset="0"/>
              </a:rPr>
              <a:t>[</a:t>
            </a:r>
            <a:r>
              <a:rPr lang="ja-JP" altLang="ja-JP" sz="1400" kern="100">
                <a:effectLst/>
                <a:latin typeface="+mn-ea"/>
                <a:ea typeface="+mn-ea"/>
                <a:cs typeface="Times New Roman" panose="02020603050405020304" pitchFamily="18" charset="0"/>
              </a:rPr>
              <a:t>大企業：</a:t>
            </a:r>
            <a:r>
              <a:rPr lang="en-US" altLang="ja-JP" sz="1400" kern="100">
                <a:effectLst/>
                <a:latin typeface="+mn-ea"/>
                <a:ea typeface="+mn-ea"/>
                <a:cs typeface="Times New Roman" panose="02020603050405020304" pitchFamily="18" charset="0"/>
              </a:rPr>
              <a:t>3</a:t>
            </a:r>
            <a:r>
              <a:rPr lang="ja-JP" altLang="ja-JP" sz="1400" kern="100">
                <a:effectLst/>
                <a:latin typeface="+mn-ea"/>
                <a:ea typeface="+mn-ea"/>
                <a:cs typeface="Times New Roman" panose="02020603050405020304" pitchFamily="18" charset="0"/>
              </a:rPr>
              <a:t>％・中小企業： </a:t>
            </a:r>
            <a:r>
              <a:rPr lang="en-US" altLang="ja-JP" sz="1400" kern="100">
                <a:effectLst/>
                <a:latin typeface="+mn-ea"/>
                <a:ea typeface="+mn-ea"/>
                <a:cs typeface="Times New Roman" panose="02020603050405020304" pitchFamily="18" charset="0"/>
              </a:rPr>
              <a:t>1.5</a:t>
            </a:r>
            <a:r>
              <a:rPr lang="ja-JP" altLang="ja-JP" sz="1400" kern="100">
                <a:effectLst/>
                <a:latin typeface="+mn-ea"/>
                <a:ea typeface="+mn-ea"/>
                <a:cs typeface="Times New Roman" panose="02020603050405020304" pitchFamily="18" charset="0"/>
              </a:rPr>
              <a:t>％</a:t>
            </a:r>
            <a:r>
              <a:rPr lang="en-US" altLang="ja-JP" sz="1400" kern="100">
                <a:effectLst/>
                <a:latin typeface="+mn-ea"/>
                <a:ea typeface="+mn-ea"/>
                <a:cs typeface="Times New Roman" panose="02020603050405020304" pitchFamily="18" charset="0"/>
              </a:rPr>
              <a:t>]</a:t>
            </a:r>
            <a:r>
              <a:rPr lang="ja-JP" altLang="ja-JP" sz="1400" kern="100">
                <a:effectLst/>
                <a:latin typeface="+mn-ea"/>
                <a:ea typeface="+mn-ea"/>
                <a:cs typeface="Times New Roman" panose="02020603050405020304" pitchFamily="18" charset="0"/>
              </a:rPr>
              <a:t>以上増加させる旨を従業員に表明していること。</a:t>
            </a:r>
            <a:endParaRPr lang="en-US" altLang="ja-JP" sz="1400" kern="100">
              <a:effectLst/>
              <a:latin typeface="+mn-ea"/>
              <a:ea typeface="+mn-ea"/>
              <a:cs typeface="Times New Roman" panose="02020603050405020304" pitchFamily="18" charset="0"/>
            </a:endParaRPr>
          </a:p>
          <a:p>
            <a:pPr marL="629920" indent="-181610" algn="just"/>
            <a:endParaRPr lang="ja-JP" altLang="ja-JP" sz="1200" kern="100">
              <a:effectLst/>
              <a:latin typeface="+mn-ea"/>
              <a:ea typeface="+mn-ea"/>
              <a:cs typeface="Times New Roman" panose="02020603050405020304" pitchFamily="18" charset="0"/>
            </a:endParaRPr>
          </a:p>
          <a:p>
            <a:pPr marL="629920" indent="-181610" algn="just"/>
            <a:r>
              <a:rPr lang="ja-JP" altLang="en-US" sz="1600" kern="100">
                <a:effectLst/>
                <a:latin typeface="+mn-ea"/>
                <a:ea typeface="+mn-ea"/>
                <a:cs typeface="Times New Roman" panose="02020603050405020304" pitchFamily="18" charset="0"/>
              </a:rPr>
              <a:t>□</a:t>
            </a:r>
            <a:r>
              <a:rPr lang="ja-JP" altLang="en-US" sz="1200" kern="100">
                <a:effectLst/>
                <a:latin typeface="+mn-ea"/>
                <a:ea typeface="+mn-ea"/>
                <a:cs typeface="Times New Roman" panose="02020603050405020304" pitchFamily="18" charset="0"/>
              </a:rPr>
              <a:t> </a:t>
            </a:r>
            <a:r>
              <a:rPr lang="ja-JP" altLang="ja-JP" sz="1400" kern="100">
                <a:effectLst/>
                <a:latin typeface="+mn-ea"/>
                <a:ea typeface="+mn-ea"/>
                <a:cs typeface="Times New Roman" panose="02020603050405020304" pitchFamily="18" charset="0"/>
              </a:rPr>
              <a:t>② 令和</a:t>
            </a:r>
            <a:r>
              <a:rPr lang="ja-JP" altLang="en-US" sz="1400" kern="100">
                <a:latin typeface="+mn-ea"/>
                <a:ea typeface="+mn-ea"/>
                <a:cs typeface="Times New Roman" panose="02020603050405020304" pitchFamily="18" charset="0"/>
              </a:rPr>
              <a:t>７</a:t>
            </a:r>
            <a:r>
              <a:rPr lang="ja-JP" altLang="ja-JP" sz="1400" kern="100">
                <a:effectLst/>
                <a:latin typeface="+mn-ea"/>
                <a:ea typeface="+mn-ea"/>
                <a:cs typeface="Times New Roman" panose="02020603050405020304" pitchFamily="18" charset="0"/>
              </a:rPr>
              <a:t>年以降の暦年において、対前年比で「給与等受給者一人当たりの平均受給額」を</a:t>
            </a:r>
            <a:endParaRPr lang="en-US" altLang="ja-JP" sz="1400" kern="100">
              <a:effectLst/>
              <a:latin typeface="+mn-ea"/>
              <a:ea typeface="+mn-ea"/>
              <a:cs typeface="Times New Roman" panose="02020603050405020304" pitchFamily="18" charset="0"/>
            </a:endParaRPr>
          </a:p>
          <a:p>
            <a:pPr marL="629920" indent="-181610" algn="just"/>
            <a:r>
              <a:rPr lang="ja-JP" altLang="en-US" sz="1400" kern="100">
                <a:latin typeface="+mn-ea"/>
                <a:ea typeface="+mn-ea"/>
                <a:cs typeface="Times New Roman" panose="02020603050405020304" pitchFamily="18" charset="0"/>
              </a:rPr>
              <a:t>　　　　　</a:t>
            </a:r>
            <a:r>
              <a:rPr lang="en-US" altLang="ja-JP" sz="1400" kern="100">
                <a:effectLst/>
                <a:latin typeface="+mn-ea"/>
                <a:ea typeface="+mn-ea"/>
                <a:cs typeface="Times New Roman" panose="02020603050405020304" pitchFamily="18" charset="0"/>
              </a:rPr>
              <a:t>[</a:t>
            </a:r>
            <a:r>
              <a:rPr lang="ja-JP" altLang="ja-JP" sz="1400" kern="100">
                <a:effectLst/>
                <a:latin typeface="+mn-ea"/>
                <a:ea typeface="+mn-ea"/>
                <a:cs typeface="Times New Roman" panose="02020603050405020304" pitchFamily="18" charset="0"/>
              </a:rPr>
              <a:t>大企業：</a:t>
            </a:r>
            <a:r>
              <a:rPr lang="en-US" altLang="ja-JP" sz="1400" kern="100">
                <a:effectLst/>
                <a:latin typeface="+mn-ea"/>
                <a:ea typeface="+mn-ea"/>
                <a:cs typeface="Times New Roman" panose="02020603050405020304" pitchFamily="18" charset="0"/>
              </a:rPr>
              <a:t>3</a:t>
            </a:r>
            <a:r>
              <a:rPr lang="ja-JP" altLang="ja-JP" sz="1400" kern="100">
                <a:effectLst/>
                <a:latin typeface="+mn-ea"/>
                <a:ea typeface="+mn-ea"/>
                <a:cs typeface="Times New Roman" panose="02020603050405020304" pitchFamily="18" charset="0"/>
              </a:rPr>
              <a:t>％・中小企業：</a:t>
            </a:r>
            <a:r>
              <a:rPr lang="en-US" altLang="ja-JP" sz="1400" kern="100">
                <a:effectLst/>
                <a:latin typeface="+mn-ea"/>
                <a:ea typeface="+mn-ea"/>
                <a:cs typeface="Times New Roman" panose="02020603050405020304" pitchFamily="18" charset="0"/>
              </a:rPr>
              <a:t>1.5</a:t>
            </a:r>
            <a:r>
              <a:rPr lang="ja-JP" altLang="ja-JP" sz="1400" kern="100">
                <a:effectLst/>
                <a:latin typeface="+mn-ea"/>
                <a:ea typeface="+mn-ea"/>
                <a:cs typeface="Times New Roman" panose="02020603050405020304" pitchFamily="18" charset="0"/>
              </a:rPr>
              <a:t>％</a:t>
            </a:r>
            <a:r>
              <a:rPr lang="en-US" altLang="ja-JP" sz="1400" kern="100">
                <a:effectLst/>
                <a:latin typeface="+mn-ea"/>
                <a:ea typeface="+mn-ea"/>
                <a:cs typeface="Times New Roman" panose="02020603050405020304" pitchFamily="18" charset="0"/>
              </a:rPr>
              <a:t>]</a:t>
            </a:r>
            <a:r>
              <a:rPr lang="ja-JP" altLang="ja-JP" sz="1400" kern="100">
                <a:effectLst/>
                <a:latin typeface="+mn-ea"/>
                <a:ea typeface="+mn-ea"/>
                <a:cs typeface="Times New Roman" panose="02020603050405020304" pitchFamily="18" charset="0"/>
              </a:rPr>
              <a:t>以上増加させる旨を従業員に表明していること。</a:t>
            </a:r>
          </a:p>
          <a:p>
            <a:pPr eaLnBrk="1" fontAlgn="auto" hangingPunct="1">
              <a:spcBef>
                <a:spcPts val="0"/>
              </a:spcBef>
              <a:spcAft>
                <a:spcPts val="0"/>
              </a:spcAft>
              <a:defRPr/>
            </a:pPr>
            <a:endParaRPr lang="en-US" altLang="ja-JP" sz="1400"/>
          </a:p>
          <a:p>
            <a:pPr eaLnBrk="1" fontAlgn="auto" hangingPunct="1">
              <a:spcBef>
                <a:spcPts val="0"/>
              </a:spcBef>
              <a:spcAft>
                <a:spcPts val="0"/>
              </a:spcAft>
              <a:defRPr/>
            </a:pPr>
            <a:r>
              <a:rPr lang="ja-JP" altLang="en-US" sz="1400"/>
              <a:t>　　　　</a:t>
            </a:r>
            <a:endParaRPr lang="en-US" altLang="ja-JP" sz="1400"/>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r>
              <a:rPr lang="ja-JP" altLang="en-US" sz="1400">
                <a:solidFill>
                  <a:srgbClr val="FF0000"/>
                </a:solidFill>
              </a:rPr>
              <a:t>　　　　　　　　　　　　　　</a:t>
            </a: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r>
              <a:rPr lang="ja-JP" altLang="en-US" sz="1400">
                <a:solidFill>
                  <a:srgbClr val="FF0000"/>
                </a:solidFill>
              </a:rPr>
              <a:t>　　</a:t>
            </a:r>
            <a:r>
              <a:rPr lang="en-US" altLang="ja-JP" sz="1400">
                <a:solidFill>
                  <a:srgbClr val="FF0000"/>
                </a:solidFill>
              </a:rPr>
              <a:t>※</a:t>
            </a:r>
            <a:r>
              <a:rPr lang="ja-JP" altLang="ja-JP" sz="1400">
                <a:solidFill>
                  <a:srgbClr val="FF0000"/>
                </a:solidFill>
              </a:rPr>
              <a:t>大企業は</a:t>
            </a:r>
            <a:r>
              <a:rPr lang="en-US" altLang="ja-JP" sz="1400">
                <a:solidFill>
                  <a:srgbClr val="FF0000"/>
                </a:solidFill>
              </a:rPr>
              <a:t>3</a:t>
            </a:r>
            <a:r>
              <a:rPr lang="ja-JP" altLang="ja-JP" sz="1400">
                <a:solidFill>
                  <a:srgbClr val="FF0000"/>
                </a:solidFill>
              </a:rPr>
              <a:t>％以上、中小企業等は</a:t>
            </a:r>
            <a:r>
              <a:rPr lang="en-US" altLang="ja-JP" sz="1400">
                <a:solidFill>
                  <a:srgbClr val="FF0000"/>
                </a:solidFill>
              </a:rPr>
              <a:t>1.5</a:t>
            </a:r>
            <a:r>
              <a:rPr lang="ja-JP" altLang="ja-JP" sz="1400">
                <a:solidFill>
                  <a:srgbClr val="FF0000"/>
                </a:solidFill>
              </a:rPr>
              <a:t>％以上の賃上げに取り組む予定があるか。</a:t>
            </a: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endParaRPr lang="en-US" altLang="ja-JP" sz="1400"/>
          </a:p>
          <a:p>
            <a:pPr eaLnBrk="1" fontAlgn="auto" hangingPunct="1">
              <a:spcBef>
                <a:spcPts val="0"/>
              </a:spcBef>
              <a:spcAft>
                <a:spcPts val="0"/>
              </a:spcAft>
              <a:defRPr/>
            </a:pPr>
            <a:endParaRPr lang="en-US" altLang="ja-JP" sz="1400"/>
          </a:p>
          <a:p>
            <a:pPr eaLnBrk="1" fontAlgn="auto" hangingPunct="1">
              <a:spcBef>
                <a:spcPts val="0"/>
              </a:spcBef>
              <a:spcAft>
                <a:spcPts val="0"/>
              </a:spcAft>
              <a:defRPr/>
            </a:pPr>
            <a:endParaRPr lang="en-US" altLang="ja-JP" sz="1400"/>
          </a:p>
        </p:txBody>
      </p:sp>
      <p:sp>
        <p:nvSpPr>
          <p:cNvPr id="10" name="正方形/長方形 9">
            <a:extLst>
              <a:ext uri="{FF2B5EF4-FFF2-40B4-BE49-F238E27FC236}">
                <a16:creationId xmlns:a16="http://schemas.microsoft.com/office/drawing/2014/main" id="{BB892586-6D68-6E0C-9A02-99DC0E906DFA}"/>
              </a:ext>
            </a:extLst>
          </p:cNvPr>
          <p:cNvSpPr/>
          <p:nvPr/>
        </p:nvSpPr>
        <p:spPr>
          <a:xfrm>
            <a:off x="-124726" y="647026"/>
            <a:ext cx="8246078" cy="338554"/>
          </a:xfrm>
          <a:prstGeom prst="rect">
            <a:avLst/>
          </a:prstGeom>
        </p:spPr>
        <p:txBody>
          <a:bodyPr wrap="square">
            <a:spAutoFit/>
          </a:bodyPr>
          <a:lstStyle/>
          <a:p>
            <a:r>
              <a:rPr lang="ja-JP" altLang="en-US" sz="1600"/>
              <a:t>（１７）従業員の賃金引上げ計画の表明（加点項目）</a:t>
            </a:r>
          </a:p>
        </p:txBody>
      </p:sp>
      <p:sp>
        <p:nvSpPr>
          <p:cNvPr id="11" name="タイトル 1">
            <a:extLst>
              <a:ext uri="{FF2B5EF4-FFF2-40B4-BE49-F238E27FC236}">
                <a16:creationId xmlns:a16="http://schemas.microsoft.com/office/drawing/2014/main" id="{7D396E0C-335D-0A5A-A2A4-77B27B438CA2}"/>
              </a:ext>
            </a:extLst>
          </p:cNvPr>
          <p:cNvSpPr>
            <a:spLocks noGrp="1"/>
          </p:cNvSpPr>
          <p:nvPr>
            <p:ph type="title"/>
          </p:nvPr>
        </p:nvSpPr>
        <p:spPr>
          <a:xfrm>
            <a:off x="128588" y="39688"/>
            <a:ext cx="8915400" cy="500062"/>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0E4AA0EF-3DD2-F80A-E1B1-FB30057E01B7}"/>
              </a:ext>
            </a:extLst>
          </p:cNvPr>
          <p:cNvSpPr>
            <a:spLocks noGrp="1"/>
          </p:cNvSpPr>
          <p:nvPr>
            <p:ph type="sldNum" sz="quarter" idx="12"/>
          </p:nvPr>
        </p:nvSpPr>
        <p:spPr/>
        <p:txBody>
          <a:bodyPr/>
          <a:lstStyle/>
          <a:p>
            <a:pPr>
              <a:defRPr/>
            </a:pPr>
            <a:fld id="{CA8D4A6D-85F2-41B7-A27E-54BD60322951}" type="slidenum">
              <a:rPr lang="ja-JP" altLang="en-US" smtClean="0"/>
              <a:pPr>
                <a:defRPr/>
              </a:pPr>
              <a:t>21</a:t>
            </a:fld>
            <a:endParaRPr lang="ja-JP" altLang="en-US"/>
          </a:p>
        </p:txBody>
      </p:sp>
    </p:spTree>
    <p:extLst>
      <p:ext uri="{BB962C8B-B14F-4D97-AF65-F5344CB8AC3E}">
        <p14:creationId xmlns:p14="http://schemas.microsoft.com/office/powerpoint/2010/main" val="33457848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C796C-EE00-3852-4A85-64F306114706}"/>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7C7B168-8F2A-7155-6AE3-A56BD1A50B5B}"/>
              </a:ext>
            </a:extLst>
          </p:cNvPr>
          <p:cNvSpPr txBox="1"/>
          <p:nvPr/>
        </p:nvSpPr>
        <p:spPr>
          <a:xfrm>
            <a:off x="128588" y="2204864"/>
            <a:ext cx="9648825" cy="42459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5" name="テキスト ボックス 4">
            <a:extLst>
              <a:ext uri="{FF2B5EF4-FFF2-40B4-BE49-F238E27FC236}">
                <a16:creationId xmlns:a16="http://schemas.microsoft.com/office/drawing/2014/main" id="{FD86727F-1645-B2A4-E97A-006FBA14902C}"/>
              </a:ext>
            </a:extLst>
          </p:cNvPr>
          <p:cNvSpPr txBox="1"/>
          <p:nvPr/>
        </p:nvSpPr>
        <p:spPr>
          <a:xfrm>
            <a:off x="631825" y="2624934"/>
            <a:ext cx="8569647" cy="3609975"/>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以下の点について、図表等を用いてわかりやすく具体的に記載してください。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ワーク・ライフ・バランス等の推進に向けて行っている支援策や認定の取得に関する取組</a:t>
            </a:r>
            <a:br>
              <a:rPr lang="en-US" altLang="ja-JP" sz="1600">
                <a:solidFill>
                  <a:srgbClr val="FF0000"/>
                </a:solidFill>
              </a:rPr>
            </a:br>
            <a:r>
              <a:rPr lang="ja-JP" altLang="en-US" sz="1600">
                <a:solidFill>
                  <a:srgbClr val="FF0000"/>
                </a:solidFill>
              </a:rPr>
              <a:t>例：女性の職業生活における活躍の推進や次世代育成支援対策、青少年の雇用の促進、ワーク・ライフ・バランス等推進企業の認定取得（えるぼし認定、くるみん認定、ユースエール認定等）</a:t>
            </a:r>
            <a:br>
              <a:rPr lang="en-US" altLang="ja-JP" sz="1600">
                <a:solidFill>
                  <a:srgbClr val="FF0000"/>
                </a:solidFill>
              </a:rPr>
            </a:br>
            <a:r>
              <a:rPr lang="en-US" altLang="ja-JP" sz="1600">
                <a:solidFill>
                  <a:srgbClr val="FF0000"/>
                </a:solidFill>
              </a:rPr>
              <a:t>※</a:t>
            </a:r>
            <a:r>
              <a:rPr lang="ja-JP" altLang="en-US" sz="1600">
                <a:solidFill>
                  <a:srgbClr val="FF0000"/>
                </a:solidFill>
              </a:rPr>
              <a:t>認定については認定書の写し等を別途添付してください</a:t>
            </a:r>
            <a:r>
              <a:rPr lang="ja-JP" altLang="en-US" sz="1400">
                <a:solidFill>
                  <a:srgbClr val="FF0000"/>
                </a:solidFill>
              </a:rPr>
              <a:t>。</a:t>
            </a: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本項目について、該当しない場合は「該当なし」とだけ記載してください</a:t>
            </a:r>
            <a:r>
              <a:rPr lang="ja-JP" altLang="en-US" sz="1400">
                <a:solidFill>
                  <a:srgbClr val="FF0000"/>
                </a:solidFill>
              </a:rPr>
              <a:t>。</a:t>
            </a:r>
            <a:endParaRPr lang="en-US" altLang="ja-JP" sz="1400">
              <a:solidFill>
                <a:srgbClr val="FF0000"/>
              </a:solidFill>
            </a:endParaRPr>
          </a:p>
          <a:p>
            <a:pPr eaLnBrk="1" fontAlgn="auto" hangingPunct="1">
              <a:spcBef>
                <a:spcPts val="0"/>
              </a:spcBef>
              <a:spcAft>
                <a:spcPts val="0"/>
              </a:spcAft>
              <a:defRPr/>
            </a:pPr>
            <a:r>
              <a:rPr lang="ja-JP" altLang="en-US" sz="1400">
                <a:solidFill>
                  <a:srgbClr val="FF0000"/>
                </a:solidFill>
              </a:rPr>
              <a:t>　</a:t>
            </a:r>
            <a:endParaRPr lang="en-US" altLang="ja-JP" sz="1400">
              <a:solidFill>
                <a:srgbClr val="FF0000"/>
              </a:solidFill>
            </a:endParaRPr>
          </a:p>
          <a:p>
            <a:pPr marL="285750" indent="-285750" eaLnBrk="1" fontAlgn="auto" hangingPunct="1">
              <a:spcBef>
                <a:spcPts val="0"/>
              </a:spcBef>
              <a:spcAft>
                <a:spcPts val="0"/>
              </a:spcAft>
              <a:buFont typeface="Wingdings" panose="05000000000000000000" pitchFamily="2" charset="2"/>
              <a:buChar char="p"/>
              <a:defRPr/>
            </a:pP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p:txBody>
      </p:sp>
      <p:sp>
        <p:nvSpPr>
          <p:cNvPr id="7" name="タイトル 1">
            <a:extLst>
              <a:ext uri="{FF2B5EF4-FFF2-40B4-BE49-F238E27FC236}">
                <a16:creationId xmlns:a16="http://schemas.microsoft.com/office/drawing/2014/main" id="{79AD19A2-D45E-003E-D8F9-ABDB085B66D3}"/>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a:extLst>
              <a:ext uri="{FF2B5EF4-FFF2-40B4-BE49-F238E27FC236}">
                <a16:creationId xmlns:a16="http://schemas.microsoft.com/office/drawing/2014/main" id="{D506774A-7311-C550-F3D0-2DBE8845F1A9}"/>
              </a:ext>
            </a:extLst>
          </p:cNvPr>
          <p:cNvSpPr txBox="1"/>
          <p:nvPr/>
        </p:nvSpPr>
        <p:spPr>
          <a:xfrm>
            <a:off x="128588" y="1101711"/>
            <a:ext cx="9648825" cy="10104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p>
        </p:txBody>
      </p:sp>
      <p:sp>
        <p:nvSpPr>
          <p:cNvPr id="9" name="正方形/長方形 8">
            <a:extLst>
              <a:ext uri="{FF2B5EF4-FFF2-40B4-BE49-F238E27FC236}">
                <a16:creationId xmlns:a16="http://schemas.microsoft.com/office/drawing/2014/main" id="{F05EB679-6F8D-F9FA-6881-649D59421418}"/>
              </a:ext>
            </a:extLst>
          </p:cNvPr>
          <p:cNvSpPr/>
          <p:nvPr/>
        </p:nvSpPr>
        <p:spPr>
          <a:xfrm>
            <a:off x="1856656" y="116521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※3</a:t>
            </a:r>
            <a:r>
              <a:rPr lang="ja-JP" altLang="en-US" sz="1400">
                <a:solidFill>
                  <a:srgbClr val="FF0000"/>
                </a:solidFill>
              </a:rPr>
              <a:t>項目以内にまとめること。</a:t>
            </a:r>
            <a:endParaRPr lang="en-US" altLang="ja-JP" sz="1400">
              <a:solidFill>
                <a:srgbClr val="FF0000"/>
              </a:solidFill>
            </a:endParaRPr>
          </a:p>
        </p:txBody>
      </p:sp>
      <p:sp>
        <p:nvSpPr>
          <p:cNvPr id="10" name="正方形/長方形 9">
            <a:extLst>
              <a:ext uri="{FF2B5EF4-FFF2-40B4-BE49-F238E27FC236}">
                <a16:creationId xmlns:a16="http://schemas.microsoft.com/office/drawing/2014/main" id="{1A8EF674-8E8A-E046-BFBD-E72CEDCD967E}"/>
              </a:ext>
            </a:extLst>
          </p:cNvPr>
          <p:cNvSpPr/>
          <p:nvPr/>
        </p:nvSpPr>
        <p:spPr>
          <a:xfrm>
            <a:off x="-124726" y="647026"/>
            <a:ext cx="8246078" cy="338554"/>
          </a:xfrm>
          <a:prstGeom prst="rect">
            <a:avLst/>
          </a:prstGeom>
        </p:spPr>
        <p:txBody>
          <a:bodyPr wrap="square">
            <a:spAutoFit/>
          </a:bodyPr>
          <a:lstStyle/>
          <a:p>
            <a:r>
              <a:rPr lang="ja-JP" altLang="en-US" sz="1600"/>
              <a:t>（１８）ワーク・ライフ・バランス等の推進（加点項目）</a:t>
            </a:r>
          </a:p>
        </p:txBody>
      </p:sp>
      <p:sp>
        <p:nvSpPr>
          <p:cNvPr id="11" name="タイトル 1">
            <a:extLst>
              <a:ext uri="{FF2B5EF4-FFF2-40B4-BE49-F238E27FC236}">
                <a16:creationId xmlns:a16="http://schemas.microsoft.com/office/drawing/2014/main" id="{9E896733-3982-3E18-8D6B-3521AAC11952}"/>
              </a:ext>
            </a:extLst>
          </p:cNvPr>
          <p:cNvSpPr>
            <a:spLocks noGrp="1"/>
          </p:cNvSpPr>
          <p:nvPr>
            <p:ph type="title"/>
          </p:nvPr>
        </p:nvSpPr>
        <p:spPr>
          <a:xfrm>
            <a:off x="128588" y="39688"/>
            <a:ext cx="8915400" cy="500062"/>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DC00536F-1839-824B-3547-95F222819792}"/>
              </a:ext>
            </a:extLst>
          </p:cNvPr>
          <p:cNvSpPr>
            <a:spLocks noGrp="1"/>
          </p:cNvSpPr>
          <p:nvPr>
            <p:ph type="sldNum" sz="quarter" idx="12"/>
          </p:nvPr>
        </p:nvSpPr>
        <p:spPr/>
        <p:txBody>
          <a:bodyPr/>
          <a:lstStyle/>
          <a:p>
            <a:pPr>
              <a:defRPr/>
            </a:pPr>
            <a:fld id="{CA8D4A6D-85F2-41B7-A27E-54BD60322951}" type="slidenum">
              <a:rPr lang="ja-JP" altLang="en-US" smtClean="0"/>
              <a:pPr>
                <a:defRPr/>
              </a:pPr>
              <a:t>22</a:t>
            </a:fld>
            <a:endParaRPr lang="ja-JP" altLang="en-US"/>
          </a:p>
        </p:txBody>
      </p:sp>
    </p:spTree>
    <p:extLst>
      <p:ext uri="{BB962C8B-B14F-4D97-AF65-F5344CB8AC3E}">
        <p14:creationId xmlns:p14="http://schemas.microsoft.com/office/powerpoint/2010/main" val="8265711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a:latin typeface="Meiryo UI" panose="020B0604030504040204" pitchFamily="50" charset="-128"/>
                <a:ea typeface="Meiryo UI" panose="020B0604030504040204" pitchFamily="50" charset="-128"/>
              </a:rPr>
              <a:t>５．年間の実施スケジュール・経費　等</a:t>
            </a:r>
            <a:endParaRPr kumimoji="1" lang="ja-JP" altLang="en-US">
              <a:latin typeface="Meiryo UI" panose="020B0604030504040204" pitchFamily="50" charset="-128"/>
              <a:ea typeface="Meiryo UI" panose="020B0604030504040204" pitchFamily="50" charset="-128"/>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１枚</a:t>
            </a:r>
          </a:p>
        </p:txBody>
      </p:sp>
      <p:sp>
        <p:nvSpPr>
          <p:cNvPr id="25" name="テキスト ボックス 24"/>
          <p:cNvSpPr txBox="1"/>
          <p:nvPr/>
        </p:nvSpPr>
        <p:spPr>
          <a:xfrm>
            <a:off x="58851" y="3622905"/>
            <a:ext cx="9073008" cy="338554"/>
          </a:xfrm>
          <a:prstGeom prst="rect">
            <a:avLst/>
          </a:prstGeom>
          <a:noFill/>
        </p:spPr>
        <p:txBody>
          <a:bodyPr wrap="square" rtlCol="0">
            <a:spAutoFit/>
          </a:bodyPr>
          <a:lstStyle/>
          <a:p>
            <a:pPr marL="285750" indent="-285750">
              <a:buFont typeface="Wingdings" panose="05000000000000000000" pitchFamily="2" charset="2"/>
              <a:buChar char="n"/>
            </a:pPr>
            <a:r>
              <a:rPr lang="ja-JP" altLang="en-US" sz="1600" b="1"/>
              <a:t>補助対象経費及び補助金の配分額</a:t>
            </a:r>
            <a:endParaRPr kumimoji="1" lang="en-US" altLang="ja-JP" sz="1600"/>
          </a:p>
        </p:txBody>
      </p:sp>
      <p:sp>
        <p:nvSpPr>
          <p:cNvPr id="28" name="テキスト ボックス 27"/>
          <p:cNvSpPr txBox="1"/>
          <p:nvPr/>
        </p:nvSpPr>
        <p:spPr>
          <a:xfrm>
            <a:off x="83183" y="692696"/>
            <a:ext cx="9190297"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b="1"/>
              <a:t>事業スケジュール</a:t>
            </a:r>
            <a:r>
              <a:rPr kumimoji="1" lang="en-US" altLang="ja-JP" sz="1600" b="1"/>
              <a:t>(</a:t>
            </a:r>
            <a:r>
              <a:rPr kumimoji="1" lang="ja-JP" altLang="en-US" sz="1600" b="1"/>
              <a:t>事業期間中の主要な発注スケジュールについて記載してください。</a:t>
            </a:r>
            <a:r>
              <a:rPr kumimoji="1" lang="en-US" altLang="ja-JP" sz="1600" b="1"/>
              <a:t>)</a:t>
            </a:r>
          </a:p>
        </p:txBody>
      </p:sp>
      <p:cxnSp>
        <p:nvCxnSpPr>
          <p:cNvPr id="29" name="直線矢印コネクタ 28"/>
          <p:cNvCxnSpPr/>
          <p:nvPr/>
        </p:nvCxnSpPr>
        <p:spPr>
          <a:xfrm>
            <a:off x="1620213" y="1899114"/>
            <a:ext cx="784887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0" name="テキスト ボックス 29"/>
          <p:cNvSpPr txBox="1"/>
          <p:nvPr/>
        </p:nvSpPr>
        <p:spPr>
          <a:xfrm>
            <a:off x="3410555" y="1258976"/>
            <a:ext cx="800219" cy="461665"/>
          </a:xfrm>
          <a:prstGeom prst="rect">
            <a:avLst/>
          </a:prstGeom>
          <a:noFill/>
        </p:spPr>
        <p:txBody>
          <a:bodyPr wrap="none" rtlCol="0">
            <a:spAutoFit/>
          </a:bodyPr>
          <a:lstStyle/>
          <a:p>
            <a:pPr algn="ctr"/>
            <a:r>
              <a:rPr kumimoji="1" lang="ja-JP" altLang="en-US" sz="1200">
                <a:cs typeface="メイリオ" panose="020B0604030504040204" pitchFamily="50" charset="-128"/>
              </a:rPr>
              <a:t>３者</a:t>
            </a:r>
            <a:endParaRPr kumimoji="1" lang="en-US" altLang="ja-JP" sz="1200">
              <a:cs typeface="メイリオ" panose="020B0604030504040204" pitchFamily="50" charset="-128"/>
            </a:endParaRPr>
          </a:p>
          <a:p>
            <a:pPr algn="ctr"/>
            <a:r>
              <a:rPr kumimoji="1" lang="ja-JP" altLang="en-US" sz="1200">
                <a:cs typeface="メイリオ" panose="020B0604030504040204" pitchFamily="50" charset="-128"/>
              </a:rPr>
              <a:t>見積依頼</a:t>
            </a:r>
          </a:p>
        </p:txBody>
      </p:sp>
      <p:sp>
        <p:nvSpPr>
          <p:cNvPr id="31" name="テキスト ボックス 30"/>
          <p:cNvSpPr txBox="1"/>
          <p:nvPr/>
        </p:nvSpPr>
        <p:spPr>
          <a:xfrm>
            <a:off x="4426284" y="1423849"/>
            <a:ext cx="492443" cy="276999"/>
          </a:xfrm>
          <a:prstGeom prst="rect">
            <a:avLst/>
          </a:prstGeom>
          <a:noFill/>
        </p:spPr>
        <p:txBody>
          <a:bodyPr wrap="none" rtlCol="0">
            <a:spAutoFit/>
          </a:bodyPr>
          <a:lstStyle/>
          <a:p>
            <a:r>
              <a:rPr kumimoji="1" lang="ja-JP" altLang="en-US" sz="1200">
                <a:cs typeface="メイリオ" panose="020B0604030504040204" pitchFamily="50" charset="-128"/>
              </a:rPr>
              <a:t>発注</a:t>
            </a:r>
          </a:p>
        </p:txBody>
      </p:sp>
      <p:sp>
        <p:nvSpPr>
          <p:cNvPr id="34" name="テキスト ボックス 33"/>
          <p:cNvSpPr txBox="1"/>
          <p:nvPr/>
        </p:nvSpPr>
        <p:spPr>
          <a:xfrm>
            <a:off x="6075033" y="1423849"/>
            <a:ext cx="492443" cy="276999"/>
          </a:xfrm>
          <a:prstGeom prst="rect">
            <a:avLst/>
          </a:prstGeom>
          <a:noFill/>
        </p:spPr>
        <p:txBody>
          <a:bodyPr wrap="none" rtlCol="0">
            <a:spAutoFit/>
          </a:bodyPr>
          <a:lstStyle/>
          <a:p>
            <a:pPr algn="ctr"/>
            <a:r>
              <a:rPr kumimoji="1" lang="ja-JP" altLang="en-US" sz="1200">
                <a:cs typeface="メイリオ" panose="020B0604030504040204" pitchFamily="50" charset="-128"/>
              </a:rPr>
              <a:t>検収</a:t>
            </a:r>
          </a:p>
        </p:txBody>
      </p:sp>
      <p:sp>
        <p:nvSpPr>
          <p:cNvPr id="35" name="テキスト ボックス 34"/>
          <p:cNvSpPr txBox="1"/>
          <p:nvPr/>
        </p:nvSpPr>
        <p:spPr>
          <a:xfrm>
            <a:off x="2685529" y="1371075"/>
            <a:ext cx="800219" cy="276999"/>
          </a:xfrm>
          <a:prstGeom prst="rect">
            <a:avLst/>
          </a:prstGeom>
          <a:noFill/>
        </p:spPr>
        <p:txBody>
          <a:bodyPr wrap="none" rtlCol="0">
            <a:spAutoFit/>
          </a:bodyPr>
          <a:lstStyle/>
          <a:p>
            <a:r>
              <a:rPr lang="ja-JP" altLang="en-US" sz="1200">
                <a:cs typeface="メイリオ" panose="020B0604030504040204" pitchFamily="50" charset="-128"/>
              </a:rPr>
              <a:t>交付決定</a:t>
            </a:r>
            <a:endParaRPr kumimoji="1" lang="ja-JP" altLang="en-US" sz="1200">
              <a:cs typeface="メイリオ" panose="020B0604030504040204" pitchFamily="50" charset="-128"/>
            </a:endParaRPr>
          </a:p>
        </p:txBody>
      </p:sp>
      <p:sp>
        <p:nvSpPr>
          <p:cNvPr id="36" name="テキスト ボックス 35"/>
          <p:cNvSpPr txBox="1"/>
          <p:nvPr/>
        </p:nvSpPr>
        <p:spPr>
          <a:xfrm>
            <a:off x="6239795" y="2488792"/>
            <a:ext cx="492443" cy="276999"/>
          </a:xfrm>
          <a:prstGeom prst="rect">
            <a:avLst/>
          </a:prstGeom>
          <a:noFill/>
        </p:spPr>
        <p:txBody>
          <a:bodyPr wrap="none" rtlCol="0">
            <a:spAutoFit/>
          </a:bodyPr>
          <a:lstStyle/>
          <a:p>
            <a:pPr algn="ctr"/>
            <a:r>
              <a:rPr kumimoji="1" lang="ja-JP" altLang="en-US" sz="1200">
                <a:cs typeface="メイリオ" panose="020B0604030504040204" pitchFamily="50" charset="-128"/>
              </a:rPr>
              <a:t>検収</a:t>
            </a:r>
          </a:p>
        </p:txBody>
      </p:sp>
      <p:sp>
        <p:nvSpPr>
          <p:cNvPr id="37" name="テキスト ボックス 36"/>
          <p:cNvSpPr txBox="1"/>
          <p:nvPr/>
        </p:nvSpPr>
        <p:spPr>
          <a:xfrm>
            <a:off x="140244" y="1721080"/>
            <a:ext cx="1441420" cy="523220"/>
          </a:xfrm>
          <a:prstGeom prst="rect">
            <a:avLst/>
          </a:prstGeom>
          <a:noFill/>
        </p:spPr>
        <p:txBody>
          <a:bodyPr wrap="none" rtlCol="0">
            <a:spAutoFit/>
          </a:bodyPr>
          <a:lstStyle/>
          <a:p>
            <a:r>
              <a:rPr lang="ja-JP" altLang="en-US" sz="1400">
                <a:cs typeface="メイリオ" panose="020B0604030504040204" pitchFamily="50" charset="-128"/>
              </a:rPr>
              <a:t>実施設計</a:t>
            </a:r>
            <a:endParaRPr lang="en-US" altLang="ja-JP" sz="1400">
              <a:cs typeface="メイリオ" panose="020B0604030504040204" pitchFamily="50" charset="-128"/>
            </a:endParaRPr>
          </a:p>
          <a:p>
            <a:r>
              <a:rPr kumimoji="1" lang="ja-JP" altLang="en-US" sz="1400">
                <a:cs typeface="メイリオ" panose="020B0604030504040204" pitchFamily="50" charset="-128"/>
              </a:rPr>
              <a:t>（＊＊設計社）</a:t>
            </a:r>
          </a:p>
        </p:txBody>
      </p:sp>
      <p:sp>
        <p:nvSpPr>
          <p:cNvPr id="38" name="テキスト ボックス 37"/>
          <p:cNvSpPr txBox="1"/>
          <p:nvPr/>
        </p:nvSpPr>
        <p:spPr>
          <a:xfrm>
            <a:off x="140244" y="2357842"/>
            <a:ext cx="1441420" cy="523220"/>
          </a:xfrm>
          <a:prstGeom prst="rect">
            <a:avLst/>
          </a:prstGeom>
          <a:noFill/>
        </p:spPr>
        <p:txBody>
          <a:bodyPr wrap="none" rtlCol="0">
            <a:spAutoFit/>
          </a:bodyPr>
          <a:lstStyle/>
          <a:p>
            <a:r>
              <a:rPr lang="ja-JP" altLang="en-US" sz="1400">
                <a:cs typeface="メイリオ" panose="020B0604030504040204" pitchFamily="50" charset="-128"/>
              </a:rPr>
              <a:t>設備・工事</a:t>
            </a:r>
            <a:endParaRPr lang="en-US" altLang="ja-JP" sz="1400">
              <a:cs typeface="メイリオ" panose="020B0604030504040204" pitchFamily="50" charset="-128"/>
            </a:endParaRPr>
          </a:p>
          <a:p>
            <a:r>
              <a:rPr kumimoji="1" lang="ja-JP" altLang="en-US" sz="1400">
                <a:cs typeface="メイリオ" panose="020B0604030504040204" pitchFamily="50" charset="-128"/>
              </a:rPr>
              <a:t>（＊＊設備社）</a:t>
            </a:r>
          </a:p>
        </p:txBody>
      </p:sp>
      <p:sp>
        <p:nvSpPr>
          <p:cNvPr id="39" name="二等辺三角形 38"/>
          <p:cNvSpPr/>
          <p:nvPr/>
        </p:nvSpPr>
        <p:spPr bwMode="auto">
          <a:xfrm flipV="1">
            <a:off x="2980132" y="1659746"/>
            <a:ext cx="250588" cy="216024"/>
          </a:xfrm>
          <a:prstGeom prst="triangle">
            <a:avLst/>
          </a:prstGeom>
          <a:solidFill>
            <a:srgbClr val="FF0000"/>
          </a:solidFill>
          <a:ln>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a:solidFill>
                <a:srgbClr val="FF0000"/>
              </a:solidFill>
              <a:latin typeface="Meiryo UI" panose="020B0604030504040204" pitchFamily="50" charset="-128"/>
              <a:ea typeface="Meiryo UI" panose="020B0604030504040204" pitchFamily="50" charset="-128"/>
            </a:endParaRPr>
          </a:p>
        </p:txBody>
      </p:sp>
      <p:cxnSp>
        <p:nvCxnSpPr>
          <p:cNvPr id="40" name="直線矢印コネクタ 39"/>
          <p:cNvCxnSpPr/>
          <p:nvPr/>
        </p:nvCxnSpPr>
        <p:spPr>
          <a:xfrm>
            <a:off x="1620213" y="2518286"/>
            <a:ext cx="784887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4" name="二等辺三角形 43"/>
          <p:cNvSpPr/>
          <p:nvPr/>
        </p:nvSpPr>
        <p:spPr bwMode="auto">
          <a:xfrm flipV="1">
            <a:off x="8939367" y="1652770"/>
            <a:ext cx="250588" cy="216024"/>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a:solidFill>
                <a:srgbClr val="FF0000"/>
              </a:solidFill>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8599552" y="1115160"/>
            <a:ext cx="784189" cy="276999"/>
          </a:xfrm>
          <a:prstGeom prst="rect">
            <a:avLst/>
          </a:prstGeom>
          <a:noFill/>
        </p:spPr>
        <p:txBody>
          <a:bodyPr wrap="none" rtlCol="0">
            <a:spAutoFit/>
          </a:bodyPr>
          <a:lstStyle/>
          <a:p>
            <a:r>
              <a:rPr lang="en-US" altLang="ja-JP" sz="1200">
                <a:cs typeface="メイリオ" panose="020B0604030504040204" pitchFamily="50" charset="-128"/>
              </a:rPr>
              <a:t>R9.2.28</a:t>
            </a:r>
            <a:endParaRPr kumimoji="1" lang="ja-JP" altLang="en-US" sz="1200">
              <a:cs typeface="メイリオ" panose="020B0604030504040204" pitchFamily="50" charset="-128"/>
            </a:endParaRPr>
          </a:p>
        </p:txBody>
      </p:sp>
      <p:sp>
        <p:nvSpPr>
          <p:cNvPr id="47" name="二等辺三角形 46"/>
          <p:cNvSpPr/>
          <p:nvPr/>
        </p:nvSpPr>
        <p:spPr bwMode="auto">
          <a:xfrm flipV="1">
            <a:off x="3611736" y="1721389"/>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a:solidFill>
                <a:srgbClr val="FF0000"/>
              </a:solidFill>
              <a:latin typeface="Meiryo UI" panose="020B0604030504040204" pitchFamily="50" charset="-128"/>
              <a:ea typeface="Meiryo UI" panose="020B0604030504040204" pitchFamily="50" charset="-128"/>
            </a:endParaRPr>
          </a:p>
        </p:txBody>
      </p:sp>
      <p:sp>
        <p:nvSpPr>
          <p:cNvPr id="48" name="テキスト ボックス 47"/>
          <p:cNvSpPr txBox="1"/>
          <p:nvPr/>
        </p:nvSpPr>
        <p:spPr>
          <a:xfrm>
            <a:off x="6926317" y="1423849"/>
            <a:ext cx="947917" cy="276999"/>
          </a:xfrm>
          <a:prstGeom prst="rect">
            <a:avLst/>
          </a:prstGeom>
          <a:noFill/>
        </p:spPr>
        <p:txBody>
          <a:bodyPr wrap="square" rtlCol="0">
            <a:spAutoFit/>
          </a:bodyPr>
          <a:lstStyle/>
          <a:p>
            <a:pPr algn="ctr"/>
            <a:r>
              <a:rPr kumimoji="1" lang="ja-JP" altLang="en-US" sz="1200">
                <a:cs typeface="メイリオ" panose="020B0604030504040204" pitchFamily="50" charset="-128"/>
              </a:rPr>
              <a:t>支払完了</a:t>
            </a:r>
          </a:p>
        </p:txBody>
      </p:sp>
      <p:sp>
        <p:nvSpPr>
          <p:cNvPr id="49" name="二等辺三角形 48"/>
          <p:cNvSpPr/>
          <p:nvPr/>
        </p:nvSpPr>
        <p:spPr bwMode="auto">
          <a:xfrm flipV="1">
            <a:off x="3821289" y="2333404"/>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a:solidFill>
                <a:srgbClr val="FF0000"/>
              </a:solidFill>
              <a:latin typeface="Meiryo UI" panose="020B0604030504040204" pitchFamily="50" charset="-128"/>
              <a:ea typeface="Meiryo UI" panose="020B0604030504040204" pitchFamily="50" charset="-128"/>
            </a:endParaRPr>
          </a:p>
        </p:txBody>
      </p:sp>
      <p:sp>
        <p:nvSpPr>
          <p:cNvPr id="50" name="テキスト ボックス 49"/>
          <p:cNvSpPr txBox="1"/>
          <p:nvPr/>
        </p:nvSpPr>
        <p:spPr>
          <a:xfrm>
            <a:off x="3421179" y="1034416"/>
            <a:ext cx="880369" cy="276999"/>
          </a:xfrm>
          <a:prstGeom prst="rect">
            <a:avLst/>
          </a:prstGeom>
          <a:noFill/>
        </p:spPr>
        <p:txBody>
          <a:bodyPr wrap="none" rtlCol="0">
            <a:spAutoFit/>
          </a:bodyPr>
          <a:lstStyle/>
          <a:p>
            <a:r>
              <a:rPr kumimoji="1" lang="en-US" altLang="ja-JP" sz="1200">
                <a:cs typeface="メイリオ" panose="020B0604030504040204" pitchFamily="50" charset="-128"/>
              </a:rPr>
              <a:t>R7.10.25</a:t>
            </a:r>
            <a:endParaRPr kumimoji="1" lang="ja-JP" altLang="en-US" sz="1200">
              <a:cs typeface="メイリオ" panose="020B0604030504040204" pitchFamily="50" charset="-128"/>
            </a:endParaRPr>
          </a:p>
        </p:txBody>
      </p:sp>
      <p:sp>
        <p:nvSpPr>
          <p:cNvPr id="51" name="テキスト ボックス 50"/>
          <p:cNvSpPr txBox="1"/>
          <p:nvPr/>
        </p:nvSpPr>
        <p:spPr>
          <a:xfrm>
            <a:off x="3421179" y="2548029"/>
            <a:ext cx="800219" cy="461665"/>
          </a:xfrm>
          <a:prstGeom prst="rect">
            <a:avLst/>
          </a:prstGeom>
          <a:noFill/>
        </p:spPr>
        <p:txBody>
          <a:bodyPr wrap="none" rtlCol="0">
            <a:spAutoFit/>
          </a:bodyPr>
          <a:lstStyle/>
          <a:p>
            <a:pPr algn="ctr"/>
            <a:r>
              <a:rPr kumimoji="1" lang="ja-JP" altLang="en-US" sz="1200">
                <a:cs typeface="メイリオ" panose="020B0604030504040204" pitchFamily="50" charset="-128"/>
              </a:rPr>
              <a:t>３者</a:t>
            </a:r>
            <a:endParaRPr kumimoji="1" lang="en-US" altLang="ja-JP" sz="1200">
              <a:cs typeface="メイリオ" panose="020B0604030504040204" pitchFamily="50" charset="-128"/>
            </a:endParaRPr>
          </a:p>
          <a:p>
            <a:pPr algn="ctr"/>
            <a:r>
              <a:rPr kumimoji="1" lang="ja-JP" altLang="en-US" sz="1200">
                <a:cs typeface="メイリオ" panose="020B0604030504040204" pitchFamily="50" charset="-128"/>
              </a:rPr>
              <a:t>見積依頼</a:t>
            </a:r>
          </a:p>
        </p:txBody>
      </p:sp>
      <p:sp>
        <p:nvSpPr>
          <p:cNvPr id="55" name="二等辺三角形 54"/>
          <p:cNvSpPr/>
          <p:nvPr/>
        </p:nvSpPr>
        <p:spPr bwMode="auto">
          <a:xfrm flipV="1">
            <a:off x="4397613" y="2330720"/>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a:solidFill>
                <a:srgbClr val="FF0000"/>
              </a:solidFill>
              <a:latin typeface="Meiryo UI" panose="020B0604030504040204" pitchFamily="50" charset="-128"/>
              <a:ea typeface="Meiryo UI" panose="020B0604030504040204" pitchFamily="50" charset="-128"/>
            </a:endParaRPr>
          </a:p>
        </p:txBody>
      </p:sp>
      <p:sp>
        <p:nvSpPr>
          <p:cNvPr id="57" name="二等辺三角形 56"/>
          <p:cNvSpPr/>
          <p:nvPr/>
        </p:nvSpPr>
        <p:spPr bwMode="auto">
          <a:xfrm flipV="1">
            <a:off x="6220226" y="1721389"/>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a:solidFill>
                <a:srgbClr val="FF0000"/>
              </a:solidFill>
              <a:latin typeface="Meiryo UI" panose="020B0604030504040204" pitchFamily="50" charset="-128"/>
              <a:ea typeface="Meiryo UI" panose="020B0604030504040204" pitchFamily="50" charset="-128"/>
            </a:endParaRPr>
          </a:p>
        </p:txBody>
      </p:sp>
      <p:sp>
        <p:nvSpPr>
          <p:cNvPr id="59" name="二等辺三角形 58"/>
          <p:cNvSpPr/>
          <p:nvPr/>
        </p:nvSpPr>
        <p:spPr bwMode="auto">
          <a:xfrm flipV="1">
            <a:off x="7299650" y="1721389"/>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a:solidFill>
                <a:srgbClr val="FF0000"/>
              </a:solidFill>
              <a:latin typeface="Meiryo UI" panose="020B0604030504040204" pitchFamily="50" charset="-128"/>
              <a:ea typeface="Meiryo UI" panose="020B0604030504040204" pitchFamily="50" charset="-128"/>
            </a:endParaRPr>
          </a:p>
        </p:txBody>
      </p:sp>
      <p:sp>
        <p:nvSpPr>
          <p:cNvPr id="61" name="二等辺三角形 60"/>
          <p:cNvSpPr/>
          <p:nvPr/>
        </p:nvSpPr>
        <p:spPr bwMode="auto">
          <a:xfrm flipV="1">
            <a:off x="7689240" y="2342294"/>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a:solidFill>
                <a:srgbClr val="FF0000"/>
              </a:solidFill>
              <a:latin typeface="Meiryo UI" panose="020B0604030504040204" pitchFamily="50" charset="-128"/>
              <a:ea typeface="Meiryo UI" panose="020B0604030504040204" pitchFamily="50" charset="-128"/>
            </a:endParaRPr>
          </a:p>
        </p:txBody>
      </p:sp>
      <p:sp>
        <p:nvSpPr>
          <p:cNvPr id="63" name="二等辺三角形 62"/>
          <p:cNvSpPr/>
          <p:nvPr/>
        </p:nvSpPr>
        <p:spPr bwMode="auto">
          <a:xfrm flipV="1">
            <a:off x="6377587" y="2342293"/>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a:solidFill>
                <a:srgbClr val="FF0000"/>
              </a:solidFill>
              <a:latin typeface="Meiryo UI" panose="020B0604030504040204" pitchFamily="50" charset="-128"/>
              <a:ea typeface="Meiryo UI" panose="020B0604030504040204" pitchFamily="50" charset="-128"/>
            </a:endParaRPr>
          </a:p>
        </p:txBody>
      </p:sp>
      <p:sp>
        <p:nvSpPr>
          <p:cNvPr id="65" name="テキスト ボックス 64"/>
          <p:cNvSpPr txBox="1"/>
          <p:nvPr/>
        </p:nvSpPr>
        <p:spPr>
          <a:xfrm>
            <a:off x="4329790" y="2571945"/>
            <a:ext cx="492443" cy="276999"/>
          </a:xfrm>
          <a:prstGeom prst="rect">
            <a:avLst/>
          </a:prstGeom>
          <a:noFill/>
        </p:spPr>
        <p:txBody>
          <a:bodyPr wrap="none" rtlCol="0">
            <a:spAutoFit/>
          </a:bodyPr>
          <a:lstStyle/>
          <a:p>
            <a:r>
              <a:rPr kumimoji="1" lang="ja-JP" altLang="en-US" sz="1200">
                <a:cs typeface="メイリオ" panose="020B0604030504040204" pitchFamily="50" charset="-128"/>
              </a:rPr>
              <a:t>発注</a:t>
            </a:r>
          </a:p>
        </p:txBody>
      </p:sp>
      <p:sp>
        <p:nvSpPr>
          <p:cNvPr id="69" name="テキスト ボックス 68"/>
          <p:cNvSpPr txBox="1"/>
          <p:nvPr/>
        </p:nvSpPr>
        <p:spPr>
          <a:xfrm>
            <a:off x="85826" y="1229292"/>
            <a:ext cx="1082348" cy="523220"/>
          </a:xfrm>
          <a:prstGeom prst="rect">
            <a:avLst/>
          </a:prstGeom>
          <a:noFill/>
        </p:spPr>
        <p:txBody>
          <a:bodyPr wrap="none" rtlCol="0">
            <a:spAutoFit/>
          </a:bodyPr>
          <a:lstStyle/>
          <a:p>
            <a:pPr algn="ctr"/>
            <a:r>
              <a:rPr lang="ja-JP" altLang="en-US" sz="1400">
                <a:solidFill>
                  <a:srgbClr val="0070C0"/>
                </a:solidFill>
                <a:cs typeface="メイリオ" panose="020B0604030504040204" pitchFamily="50" charset="-128"/>
              </a:rPr>
              <a:t>事業項目</a:t>
            </a:r>
            <a:endParaRPr lang="en-US" altLang="ja-JP" sz="1400">
              <a:solidFill>
                <a:srgbClr val="0070C0"/>
              </a:solidFill>
              <a:cs typeface="メイリオ" panose="020B0604030504040204" pitchFamily="50" charset="-128"/>
            </a:endParaRPr>
          </a:p>
          <a:p>
            <a:pPr algn="ctr"/>
            <a:r>
              <a:rPr kumimoji="1" lang="ja-JP" altLang="en-US" sz="1400">
                <a:solidFill>
                  <a:srgbClr val="0070C0"/>
                </a:solidFill>
                <a:cs typeface="メイリオ" panose="020B0604030504040204" pitchFamily="50" charset="-128"/>
              </a:rPr>
              <a:t>（発注先）</a:t>
            </a:r>
          </a:p>
        </p:txBody>
      </p:sp>
      <p:sp>
        <p:nvSpPr>
          <p:cNvPr id="71" name="テキスト ボックス 70"/>
          <p:cNvSpPr txBox="1"/>
          <p:nvPr/>
        </p:nvSpPr>
        <p:spPr>
          <a:xfrm>
            <a:off x="5219508" y="1681304"/>
            <a:ext cx="877163" cy="451850"/>
          </a:xfrm>
          <a:prstGeom prst="rect">
            <a:avLst/>
          </a:prstGeom>
          <a:solidFill>
            <a:schemeClr val="bg1"/>
          </a:solidFill>
          <a:ln w="12700">
            <a:solidFill>
              <a:srgbClr val="FF0000"/>
            </a:solidFill>
          </a:ln>
        </p:spPr>
        <p:txBody>
          <a:bodyPr wrap="none" tIns="36000" bIns="0" rtlCol="0">
            <a:spAutoFit/>
          </a:bodyPr>
          <a:lstStyle/>
          <a:p>
            <a:pPr algn="ctr">
              <a:lnSpc>
                <a:spcPct val="150000"/>
              </a:lnSpc>
            </a:pPr>
            <a:r>
              <a:rPr lang="ja-JP" altLang="en-US">
                <a:solidFill>
                  <a:srgbClr val="FF0000"/>
                </a:solidFill>
                <a:cs typeface="メイリオ" panose="020B0604030504040204" pitchFamily="50" charset="-128"/>
              </a:rPr>
              <a:t>記入例</a:t>
            </a:r>
            <a:endParaRPr kumimoji="1" lang="ja-JP" altLang="en-US">
              <a:solidFill>
                <a:srgbClr val="FF0000"/>
              </a:solidFill>
              <a:cs typeface="メイリオ" panose="020B0604030504040204" pitchFamily="50" charset="-128"/>
            </a:endParaRPr>
          </a:p>
        </p:txBody>
      </p:sp>
      <p:graphicFrame>
        <p:nvGraphicFramePr>
          <p:cNvPr id="75" name="表 74"/>
          <p:cNvGraphicFramePr>
            <a:graphicFrameLocks noGrp="1"/>
          </p:cNvGraphicFramePr>
          <p:nvPr>
            <p:extLst>
              <p:ext uri="{D42A27DB-BD31-4B8C-83A1-F6EECF244321}">
                <p14:modId xmlns:p14="http://schemas.microsoft.com/office/powerpoint/2010/main" val="2403645012"/>
              </p:ext>
            </p:extLst>
          </p:nvPr>
        </p:nvGraphicFramePr>
        <p:xfrm>
          <a:off x="632519" y="4181937"/>
          <a:ext cx="8640963" cy="2103120"/>
        </p:xfrm>
        <a:graphic>
          <a:graphicData uri="http://schemas.openxmlformats.org/drawingml/2006/table">
            <a:tbl>
              <a:tblPr firstRow="1" bandRow="1">
                <a:tableStyleId>{5940675A-B579-460E-94D1-54222C63F5DA}</a:tableStyleId>
              </a:tblPr>
              <a:tblGrid>
                <a:gridCol w="960107">
                  <a:extLst>
                    <a:ext uri="{9D8B030D-6E8A-4147-A177-3AD203B41FA5}">
                      <a16:colId xmlns:a16="http://schemas.microsoft.com/office/drawing/2014/main" val="20000"/>
                    </a:ext>
                  </a:extLst>
                </a:gridCol>
                <a:gridCol w="960107">
                  <a:extLst>
                    <a:ext uri="{9D8B030D-6E8A-4147-A177-3AD203B41FA5}">
                      <a16:colId xmlns:a16="http://schemas.microsoft.com/office/drawing/2014/main" val="20001"/>
                    </a:ext>
                  </a:extLst>
                </a:gridCol>
                <a:gridCol w="960107">
                  <a:extLst>
                    <a:ext uri="{9D8B030D-6E8A-4147-A177-3AD203B41FA5}">
                      <a16:colId xmlns:a16="http://schemas.microsoft.com/office/drawing/2014/main" val="20002"/>
                    </a:ext>
                  </a:extLst>
                </a:gridCol>
                <a:gridCol w="960107">
                  <a:extLst>
                    <a:ext uri="{9D8B030D-6E8A-4147-A177-3AD203B41FA5}">
                      <a16:colId xmlns:a16="http://schemas.microsoft.com/office/drawing/2014/main" val="1086292905"/>
                    </a:ext>
                  </a:extLst>
                </a:gridCol>
                <a:gridCol w="960107">
                  <a:extLst>
                    <a:ext uri="{9D8B030D-6E8A-4147-A177-3AD203B41FA5}">
                      <a16:colId xmlns:a16="http://schemas.microsoft.com/office/drawing/2014/main" val="32376529"/>
                    </a:ext>
                  </a:extLst>
                </a:gridCol>
                <a:gridCol w="960107">
                  <a:extLst>
                    <a:ext uri="{9D8B030D-6E8A-4147-A177-3AD203B41FA5}">
                      <a16:colId xmlns:a16="http://schemas.microsoft.com/office/drawing/2014/main" val="808156849"/>
                    </a:ext>
                  </a:extLst>
                </a:gridCol>
                <a:gridCol w="960107">
                  <a:extLst>
                    <a:ext uri="{9D8B030D-6E8A-4147-A177-3AD203B41FA5}">
                      <a16:colId xmlns:a16="http://schemas.microsoft.com/office/drawing/2014/main" val="123423425"/>
                    </a:ext>
                  </a:extLst>
                </a:gridCol>
                <a:gridCol w="960107">
                  <a:extLst>
                    <a:ext uri="{9D8B030D-6E8A-4147-A177-3AD203B41FA5}">
                      <a16:colId xmlns:a16="http://schemas.microsoft.com/office/drawing/2014/main" val="1645534014"/>
                    </a:ext>
                  </a:extLst>
                </a:gridCol>
                <a:gridCol w="960107">
                  <a:extLst>
                    <a:ext uri="{9D8B030D-6E8A-4147-A177-3AD203B41FA5}">
                      <a16:colId xmlns:a16="http://schemas.microsoft.com/office/drawing/2014/main" val="2448605319"/>
                    </a:ext>
                  </a:extLst>
                </a:gridCol>
              </a:tblGrid>
              <a:tr h="174877">
                <a:tc rowSpan="2">
                  <a:txBody>
                    <a:bodyPr/>
                    <a:lstStyle/>
                    <a:p>
                      <a:pPr algn="ctr"/>
                      <a:r>
                        <a:rPr kumimoji="1" lang="ja-JP" altLang="en-US" sz="1200"/>
                        <a:t>区分</a:t>
                      </a:r>
                      <a:endParaRPr kumimoji="1" lang="en-US" altLang="ja-JP" sz="1200"/>
                    </a:p>
                    <a:p>
                      <a:pPr algn="ctr"/>
                      <a:r>
                        <a:rPr kumimoji="1" lang="ja-JP" altLang="en-US" sz="1200"/>
                        <a:t>（千円）</a:t>
                      </a:r>
                    </a:p>
                  </a:txBody>
                  <a:tcPr anchor="ctr"/>
                </a:tc>
                <a:tc gridSpan="2">
                  <a:txBody>
                    <a:bodyPr/>
                    <a:lstStyle/>
                    <a:p>
                      <a:pPr algn="ctr"/>
                      <a:r>
                        <a:rPr kumimoji="1" lang="en-US" altLang="ja-JP" sz="1200"/>
                        <a:t>R</a:t>
                      </a:r>
                      <a:r>
                        <a:rPr kumimoji="1" lang="ja-JP" altLang="en-US" sz="1200"/>
                        <a:t>７年度計画</a:t>
                      </a:r>
                    </a:p>
                  </a:txBody>
                  <a:tcPr anchor="ctr">
                    <a:solidFill>
                      <a:schemeClr val="accent6">
                        <a:lumMod val="20000"/>
                        <a:lumOff val="80000"/>
                      </a:schemeClr>
                    </a:solidFill>
                  </a:tcPr>
                </a:tc>
                <a:tc hMerge="1">
                  <a:txBody>
                    <a:bodyPr/>
                    <a:lstStyle/>
                    <a:p>
                      <a:endParaRPr kumimoji="1" lang="ja-JP" altLang="en-US" sz="1200"/>
                    </a:p>
                  </a:txBody>
                  <a:tcPr/>
                </a:tc>
                <a:tc gridSpan="2">
                  <a:txBody>
                    <a:bodyPr/>
                    <a:lstStyle/>
                    <a:p>
                      <a:pPr algn="ctr"/>
                      <a:r>
                        <a:rPr kumimoji="1" lang="en-US" altLang="ja-JP" sz="1200"/>
                        <a:t>R</a:t>
                      </a:r>
                      <a:r>
                        <a:rPr kumimoji="1" lang="ja-JP" altLang="en-US" sz="1200"/>
                        <a:t>８年度計画</a:t>
                      </a:r>
                    </a:p>
                  </a:txBody>
                  <a:tcPr anchor="ctr">
                    <a:solidFill>
                      <a:schemeClr val="accent6">
                        <a:lumMod val="20000"/>
                        <a:lumOff val="80000"/>
                      </a:schemeClr>
                    </a:solidFill>
                  </a:tcPr>
                </a:tc>
                <a:tc hMerge="1">
                  <a:txBody>
                    <a:bodyPr/>
                    <a:lstStyle/>
                    <a:p>
                      <a:endParaRPr kumimoji="1" lang="ja-JP" altLang="en-US" sz="1200"/>
                    </a:p>
                  </a:txBody>
                  <a:tcPr>
                    <a:solidFill>
                      <a:schemeClr val="accent6">
                        <a:lumMod val="20000"/>
                        <a:lumOff val="80000"/>
                      </a:schemeClr>
                    </a:solidFill>
                  </a:tcPr>
                </a:tc>
                <a:tc gridSpan="2">
                  <a:txBody>
                    <a:bodyPr/>
                    <a:lstStyle/>
                    <a:p>
                      <a:pPr algn="ctr"/>
                      <a:r>
                        <a:rPr kumimoji="1" lang="en-US" altLang="ja-JP" sz="1200"/>
                        <a:t>R</a:t>
                      </a:r>
                      <a:r>
                        <a:rPr kumimoji="1" lang="ja-JP" altLang="en-US" sz="1200"/>
                        <a:t>９年度計画</a:t>
                      </a:r>
                    </a:p>
                  </a:txBody>
                  <a:tcPr anchor="ctr">
                    <a:solidFill>
                      <a:schemeClr val="accent6">
                        <a:lumMod val="20000"/>
                        <a:lumOff val="80000"/>
                      </a:schemeClr>
                    </a:solidFill>
                  </a:tcPr>
                </a:tc>
                <a:tc hMerge="1">
                  <a:txBody>
                    <a:bodyPr/>
                    <a:lstStyle/>
                    <a:p>
                      <a:endParaRPr kumimoji="1" lang="ja-JP" altLang="en-US" sz="1200"/>
                    </a:p>
                  </a:txBody>
                  <a:tcPr>
                    <a:solidFill>
                      <a:schemeClr val="accent6">
                        <a:lumMod val="20000"/>
                        <a:lumOff val="80000"/>
                      </a:schemeClr>
                    </a:solidFill>
                  </a:tcPr>
                </a:tc>
                <a:tc gridSpan="2">
                  <a:txBody>
                    <a:bodyPr/>
                    <a:lstStyle/>
                    <a:p>
                      <a:pPr algn="ctr"/>
                      <a:r>
                        <a:rPr kumimoji="1" lang="ja-JP" altLang="en-US" sz="1200"/>
                        <a:t>３カ年合計</a:t>
                      </a:r>
                    </a:p>
                  </a:txBody>
                  <a:tcPr anchor="ctr">
                    <a:solidFill>
                      <a:schemeClr val="accent6">
                        <a:lumMod val="20000"/>
                        <a:lumOff val="80000"/>
                      </a:schemeClr>
                    </a:solidFill>
                  </a:tcPr>
                </a:tc>
                <a:tc hMerge="1">
                  <a:txBody>
                    <a:bodyPr/>
                    <a:lstStyle/>
                    <a:p>
                      <a:pPr algn="ctr"/>
                      <a:endParaRPr kumimoji="1" lang="ja-JP" altLang="en-US" sz="1200"/>
                    </a:p>
                  </a:txBody>
                  <a:tcPr anchor="ctr">
                    <a:solidFill>
                      <a:schemeClr val="accent6">
                        <a:lumMod val="20000"/>
                        <a:lumOff val="80000"/>
                      </a:schemeClr>
                    </a:solidFill>
                  </a:tcPr>
                </a:tc>
                <a:extLst>
                  <a:ext uri="{0D108BD9-81ED-4DB2-BD59-A6C34878D82A}">
                    <a16:rowId xmlns:a16="http://schemas.microsoft.com/office/drawing/2014/main" val="10000"/>
                  </a:ext>
                </a:extLst>
              </a:tr>
              <a:tr h="174877">
                <a:tc vMerge="1">
                  <a:txBody>
                    <a:bodyPr/>
                    <a:lstStyle/>
                    <a:p>
                      <a:pPr algn="ctr"/>
                      <a:endParaRPr kumimoji="1" lang="ja-JP" altLang="en-US" sz="1200"/>
                    </a:p>
                  </a:txBody>
                  <a:tcPr anchor="ctr"/>
                </a:tc>
                <a:tc>
                  <a:txBody>
                    <a:bodyPr/>
                    <a:lstStyle/>
                    <a:p>
                      <a:pPr algn="ctr"/>
                      <a:r>
                        <a:rPr kumimoji="1" lang="ja-JP" altLang="en-US" sz="1200"/>
                        <a:t>補助対象</a:t>
                      </a:r>
                      <a:endParaRPr kumimoji="1" lang="en-US" altLang="ja-JP" sz="1200"/>
                    </a:p>
                    <a:p>
                      <a:pPr algn="ctr"/>
                      <a:r>
                        <a:rPr kumimoji="1" lang="ja-JP" altLang="en-US" sz="1200"/>
                        <a:t>経費</a:t>
                      </a:r>
                      <a:r>
                        <a:rPr kumimoji="1" lang="en-US" altLang="ja-JP" sz="1200"/>
                        <a:t>(</a:t>
                      </a:r>
                      <a:r>
                        <a:rPr kumimoji="1" lang="ja-JP" altLang="en-US" sz="1200"/>
                        <a:t>税抜</a:t>
                      </a:r>
                      <a:r>
                        <a:rPr kumimoji="1" lang="en-US" altLang="ja-JP" sz="1200"/>
                        <a:t>)</a:t>
                      </a:r>
                      <a:endParaRPr kumimoji="1" lang="ja-JP" altLang="en-US" sz="1200"/>
                    </a:p>
                  </a:txBody>
                  <a:tcPr anchor="ctr">
                    <a:solidFill>
                      <a:schemeClr val="accent6">
                        <a:lumMod val="20000"/>
                        <a:lumOff val="80000"/>
                      </a:schemeClr>
                    </a:solidFill>
                  </a:tcPr>
                </a:tc>
                <a:tc>
                  <a:txBody>
                    <a:bodyPr/>
                    <a:lstStyle/>
                    <a:p>
                      <a:pPr algn="ctr"/>
                      <a:r>
                        <a:rPr kumimoji="1" lang="ja-JP" altLang="en-US" sz="1200"/>
                        <a:t>補助金額</a:t>
                      </a:r>
                    </a:p>
                  </a:txBody>
                  <a:tcPr anchor="ctr">
                    <a:solidFill>
                      <a:schemeClr val="accent6">
                        <a:lumMod val="20000"/>
                        <a:lumOff val="80000"/>
                      </a:schemeClr>
                    </a:solidFill>
                  </a:tcPr>
                </a:tc>
                <a:tc>
                  <a:txBody>
                    <a:bodyPr/>
                    <a:lstStyle/>
                    <a:p>
                      <a:pPr algn="ctr"/>
                      <a:r>
                        <a:rPr kumimoji="1" lang="ja-JP" altLang="en-US" sz="1200"/>
                        <a:t>補助対象</a:t>
                      </a:r>
                      <a:endParaRPr kumimoji="1" lang="en-US" altLang="ja-JP" sz="1200"/>
                    </a:p>
                    <a:p>
                      <a:pPr algn="ctr"/>
                      <a:r>
                        <a:rPr kumimoji="1" lang="ja-JP" altLang="en-US" sz="1200"/>
                        <a:t>経費</a:t>
                      </a:r>
                      <a:r>
                        <a:rPr kumimoji="1" lang="en-US" altLang="ja-JP" sz="1200"/>
                        <a:t>(</a:t>
                      </a:r>
                      <a:r>
                        <a:rPr kumimoji="1" lang="ja-JP" altLang="en-US" sz="1200"/>
                        <a:t>税抜</a:t>
                      </a:r>
                      <a:r>
                        <a:rPr kumimoji="1" lang="en-US" altLang="ja-JP" sz="1200"/>
                        <a:t>)</a:t>
                      </a:r>
                      <a:endParaRPr kumimoji="1" lang="ja-JP" altLang="en-US" sz="1200"/>
                    </a:p>
                  </a:txBody>
                  <a:tcPr anchor="ctr">
                    <a:solidFill>
                      <a:schemeClr val="accent6">
                        <a:lumMod val="20000"/>
                        <a:lumOff val="80000"/>
                      </a:schemeClr>
                    </a:solidFill>
                  </a:tcPr>
                </a:tc>
                <a:tc>
                  <a:txBody>
                    <a:bodyPr/>
                    <a:lstStyle/>
                    <a:p>
                      <a:pPr algn="ctr"/>
                      <a:r>
                        <a:rPr kumimoji="1" lang="ja-JP" altLang="en-US" sz="1200"/>
                        <a:t>補助金額</a:t>
                      </a:r>
                    </a:p>
                  </a:txBody>
                  <a:tcPr anchor="ctr">
                    <a:solidFill>
                      <a:schemeClr val="accent6">
                        <a:lumMod val="20000"/>
                        <a:lumOff val="80000"/>
                      </a:schemeClr>
                    </a:solidFill>
                  </a:tcPr>
                </a:tc>
                <a:tc>
                  <a:txBody>
                    <a:bodyPr/>
                    <a:lstStyle/>
                    <a:p>
                      <a:pPr algn="ctr"/>
                      <a:r>
                        <a:rPr kumimoji="1" lang="ja-JP" altLang="en-US" sz="1200"/>
                        <a:t>補助対象</a:t>
                      </a:r>
                      <a:endParaRPr kumimoji="1" lang="en-US" altLang="ja-JP" sz="1200"/>
                    </a:p>
                    <a:p>
                      <a:pPr algn="ctr"/>
                      <a:r>
                        <a:rPr kumimoji="1" lang="ja-JP" altLang="en-US" sz="1200"/>
                        <a:t>経費</a:t>
                      </a:r>
                      <a:r>
                        <a:rPr kumimoji="1" lang="en-US" altLang="ja-JP" sz="1200"/>
                        <a:t>(</a:t>
                      </a:r>
                      <a:r>
                        <a:rPr kumimoji="1" lang="ja-JP" altLang="en-US" sz="1200"/>
                        <a:t>税抜</a:t>
                      </a:r>
                      <a:r>
                        <a:rPr kumimoji="1" lang="en-US" altLang="ja-JP" sz="1200"/>
                        <a:t>)</a:t>
                      </a:r>
                      <a:endParaRPr kumimoji="1" lang="ja-JP" altLang="en-US" sz="1200"/>
                    </a:p>
                  </a:txBody>
                  <a:tcPr anchor="ctr">
                    <a:solidFill>
                      <a:schemeClr val="accent6">
                        <a:lumMod val="20000"/>
                        <a:lumOff val="80000"/>
                      </a:schemeClr>
                    </a:solidFill>
                  </a:tcPr>
                </a:tc>
                <a:tc>
                  <a:txBody>
                    <a:bodyPr/>
                    <a:lstStyle/>
                    <a:p>
                      <a:pPr algn="ctr"/>
                      <a:r>
                        <a:rPr kumimoji="1" lang="ja-JP" altLang="en-US" sz="1200"/>
                        <a:t>補助金額</a:t>
                      </a:r>
                    </a:p>
                  </a:txBody>
                  <a:tcPr anchor="ctr">
                    <a:solidFill>
                      <a:schemeClr val="accent6">
                        <a:lumMod val="20000"/>
                        <a:lumOff val="80000"/>
                      </a:schemeClr>
                    </a:solidFill>
                  </a:tcPr>
                </a:tc>
                <a:tc>
                  <a:txBody>
                    <a:bodyPr/>
                    <a:lstStyle/>
                    <a:p>
                      <a:pPr algn="ctr"/>
                      <a:r>
                        <a:rPr kumimoji="1" lang="ja-JP" altLang="en-US" sz="1200"/>
                        <a:t>補助対象</a:t>
                      </a:r>
                      <a:endParaRPr kumimoji="1" lang="en-US" altLang="ja-JP" sz="1200"/>
                    </a:p>
                    <a:p>
                      <a:pPr algn="ctr"/>
                      <a:r>
                        <a:rPr kumimoji="1" lang="ja-JP" altLang="en-US" sz="1200"/>
                        <a:t>経費</a:t>
                      </a:r>
                      <a:r>
                        <a:rPr kumimoji="1" lang="en-US" altLang="ja-JP" sz="1200"/>
                        <a:t>(</a:t>
                      </a:r>
                      <a:r>
                        <a:rPr kumimoji="1" lang="ja-JP" altLang="en-US" sz="1200"/>
                        <a:t>税抜</a:t>
                      </a:r>
                      <a:r>
                        <a:rPr kumimoji="1" lang="en-US" altLang="ja-JP" sz="1200"/>
                        <a:t>)</a:t>
                      </a:r>
                      <a:endParaRPr kumimoji="1" lang="ja-JP" altLang="en-US" sz="1200"/>
                    </a:p>
                  </a:txBody>
                  <a:tcPr anchor="ctr">
                    <a:solidFill>
                      <a:schemeClr val="accent6">
                        <a:lumMod val="20000"/>
                        <a:lumOff val="80000"/>
                      </a:schemeClr>
                    </a:solidFill>
                  </a:tcPr>
                </a:tc>
                <a:tc>
                  <a:txBody>
                    <a:bodyPr/>
                    <a:lstStyle/>
                    <a:p>
                      <a:pPr algn="ctr"/>
                      <a:r>
                        <a:rPr kumimoji="1" lang="ja-JP" altLang="en-US" sz="1200"/>
                        <a:t>補助金額</a:t>
                      </a:r>
                    </a:p>
                  </a:txBody>
                  <a:tcPr anchor="ctr">
                    <a:solidFill>
                      <a:schemeClr val="accent6">
                        <a:lumMod val="20000"/>
                        <a:lumOff val="80000"/>
                      </a:schemeClr>
                    </a:solidFill>
                  </a:tcPr>
                </a:tc>
                <a:extLst>
                  <a:ext uri="{0D108BD9-81ED-4DB2-BD59-A6C34878D82A}">
                    <a16:rowId xmlns:a16="http://schemas.microsoft.com/office/drawing/2014/main" val="10001"/>
                  </a:ext>
                </a:extLst>
              </a:tr>
              <a:tr h="174877">
                <a:tc>
                  <a:txBody>
                    <a:bodyPr/>
                    <a:lstStyle/>
                    <a:p>
                      <a:pPr algn="ctr"/>
                      <a:r>
                        <a:rPr kumimoji="1" lang="ja-JP" altLang="en-US" sz="1200"/>
                        <a:t>建物費</a:t>
                      </a:r>
                    </a:p>
                  </a:txBody>
                  <a:tcPr anchor="ctr"/>
                </a:tc>
                <a:tc>
                  <a:txBody>
                    <a:bodyPr/>
                    <a:lstStyle/>
                    <a:p>
                      <a:pPr algn="r"/>
                      <a:r>
                        <a:rPr kumimoji="1" lang="en-US" altLang="ja-JP" sz="1200"/>
                        <a:t>6,000</a:t>
                      </a:r>
                      <a:endParaRPr kumimoji="1" lang="ja-JP" altLang="en-US" sz="1200"/>
                    </a:p>
                  </a:txBody>
                  <a:tcPr anchor="ctr">
                    <a:solidFill>
                      <a:schemeClr val="accent6">
                        <a:lumMod val="20000"/>
                        <a:lumOff val="80000"/>
                      </a:schemeClr>
                    </a:solidFill>
                  </a:tcPr>
                </a:tc>
                <a:tc>
                  <a:txBody>
                    <a:bodyPr/>
                    <a:lstStyle/>
                    <a:p>
                      <a:pPr algn="r"/>
                      <a:r>
                        <a:rPr kumimoji="1" lang="en-US" altLang="ja-JP" sz="1200"/>
                        <a:t>2,000</a:t>
                      </a:r>
                      <a:endParaRPr kumimoji="1" lang="ja-JP" altLang="en-US" sz="1200"/>
                    </a:p>
                  </a:txBody>
                  <a:tcPr anchor="ctr">
                    <a:solidFill>
                      <a:schemeClr val="accent6">
                        <a:lumMod val="20000"/>
                        <a:lumOff val="80000"/>
                      </a:schemeClr>
                    </a:solidFill>
                  </a:tcPr>
                </a:tc>
                <a:tc>
                  <a:txBody>
                    <a:bodyPr/>
                    <a:lstStyle/>
                    <a:p>
                      <a:pPr algn="r"/>
                      <a:r>
                        <a:rPr kumimoji="1" lang="en-US" altLang="ja-JP" sz="1200"/>
                        <a:t>6,000</a:t>
                      </a:r>
                      <a:endParaRPr kumimoji="1" lang="ja-JP" altLang="en-US" sz="1200"/>
                    </a:p>
                  </a:txBody>
                  <a:tcPr anchor="ctr">
                    <a:solidFill>
                      <a:schemeClr val="accent6">
                        <a:lumMod val="20000"/>
                        <a:lumOff val="80000"/>
                      </a:schemeClr>
                    </a:solidFill>
                  </a:tcPr>
                </a:tc>
                <a:tc>
                  <a:txBody>
                    <a:bodyPr/>
                    <a:lstStyle/>
                    <a:p>
                      <a:pPr algn="r"/>
                      <a:r>
                        <a:rPr kumimoji="1" lang="en-US" altLang="ja-JP" sz="1200"/>
                        <a:t>2,000</a:t>
                      </a:r>
                      <a:endParaRPr kumimoji="1" lang="ja-JP" altLang="en-US" sz="1200"/>
                    </a:p>
                  </a:txBody>
                  <a:tcPr anchor="ctr">
                    <a:solidFill>
                      <a:schemeClr val="accent6">
                        <a:lumMod val="20000"/>
                        <a:lumOff val="80000"/>
                      </a:schemeClr>
                    </a:solidFill>
                  </a:tcPr>
                </a:tc>
                <a:tc>
                  <a:txBody>
                    <a:bodyPr/>
                    <a:lstStyle/>
                    <a:p>
                      <a:pPr algn="r"/>
                      <a:r>
                        <a:rPr kumimoji="1" lang="en-US" altLang="ja-JP" sz="1200"/>
                        <a:t>6,000</a:t>
                      </a:r>
                      <a:endParaRPr kumimoji="1" lang="ja-JP" altLang="en-US" sz="1200"/>
                    </a:p>
                  </a:txBody>
                  <a:tcPr anchor="ctr">
                    <a:solidFill>
                      <a:schemeClr val="accent6">
                        <a:lumMod val="20000"/>
                        <a:lumOff val="80000"/>
                      </a:schemeClr>
                    </a:solidFill>
                  </a:tcPr>
                </a:tc>
                <a:tc>
                  <a:txBody>
                    <a:bodyPr/>
                    <a:lstStyle/>
                    <a:p>
                      <a:pPr algn="r"/>
                      <a:r>
                        <a:rPr kumimoji="1" lang="en-US" altLang="ja-JP" sz="1200"/>
                        <a:t>2,000</a:t>
                      </a:r>
                      <a:endParaRPr kumimoji="1" lang="ja-JP" altLang="en-US" sz="1200"/>
                    </a:p>
                  </a:txBody>
                  <a:tcPr anchor="ctr">
                    <a:solidFill>
                      <a:schemeClr val="accent6">
                        <a:lumMod val="20000"/>
                        <a:lumOff val="80000"/>
                      </a:schemeClr>
                    </a:solidFill>
                  </a:tcPr>
                </a:tc>
                <a:tc>
                  <a:txBody>
                    <a:bodyPr/>
                    <a:lstStyle/>
                    <a:p>
                      <a:pPr algn="r"/>
                      <a:r>
                        <a:rPr kumimoji="1" lang="en-US" altLang="ja-JP" sz="1200"/>
                        <a:t>18,000</a:t>
                      </a:r>
                      <a:endParaRPr kumimoji="1" lang="ja-JP" altLang="en-US" sz="1200"/>
                    </a:p>
                  </a:txBody>
                  <a:tcPr anchor="ctr">
                    <a:solidFill>
                      <a:schemeClr val="accent6">
                        <a:lumMod val="20000"/>
                        <a:lumOff val="80000"/>
                      </a:schemeClr>
                    </a:solidFill>
                  </a:tcPr>
                </a:tc>
                <a:tc>
                  <a:txBody>
                    <a:bodyPr/>
                    <a:lstStyle/>
                    <a:p>
                      <a:pPr algn="r"/>
                      <a:r>
                        <a:rPr kumimoji="1" lang="en-US" altLang="ja-JP" sz="1200"/>
                        <a:t>6,000</a:t>
                      </a:r>
                      <a:endParaRPr kumimoji="1" lang="ja-JP" altLang="en-US" sz="1200"/>
                    </a:p>
                  </a:txBody>
                  <a:tcPr anchor="ctr">
                    <a:solidFill>
                      <a:schemeClr val="accent6">
                        <a:lumMod val="20000"/>
                        <a:lumOff val="80000"/>
                      </a:schemeClr>
                    </a:solidFill>
                  </a:tcPr>
                </a:tc>
                <a:extLst>
                  <a:ext uri="{0D108BD9-81ED-4DB2-BD59-A6C34878D82A}">
                    <a16:rowId xmlns:a16="http://schemas.microsoft.com/office/drawing/2014/main" val="3759965079"/>
                  </a:ext>
                </a:extLst>
              </a:tr>
              <a:tr h="174877">
                <a:tc>
                  <a:txBody>
                    <a:bodyPr/>
                    <a:lstStyle/>
                    <a:p>
                      <a:pPr algn="ctr"/>
                      <a:r>
                        <a:rPr kumimoji="1" lang="ja-JP" altLang="en-US" sz="1200"/>
                        <a:t>設計費</a:t>
                      </a:r>
                    </a:p>
                  </a:txBody>
                  <a:tcPr anchor="ct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extLst>
                  <a:ext uri="{0D108BD9-81ED-4DB2-BD59-A6C34878D82A}">
                    <a16:rowId xmlns:a16="http://schemas.microsoft.com/office/drawing/2014/main" val="10002"/>
                  </a:ext>
                </a:extLst>
              </a:tr>
              <a:tr h="174877">
                <a:tc>
                  <a:txBody>
                    <a:bodyPr/>
                    <a:lstStyle/>
                    <a:p>
                      <a:pPr algn="ctr"/>
                      <a:r>
                        <a:rPr kumimoji="1" lang="ja-JP" altLang="en-US" sz="1200"/>
                        <a:t>設備費</a:t>
                      </a:r>
                    </a:p>
                  </a:txBody>
                  <a:tcPr anchor="ct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extLst>
                  <a:ext uri="{0D108BD9-81ED-4DB2-BD59-A6C34878D82A}">
                    <a16:rowId xmlns:a16="http://schemas.microsoft.com/office/drawing/2014/main" val="10003"/>
                  </a:ext>
                </a:extLst>
              </a:tr>
              <a:tr h="174877">
                <a:tc>
                  <a:txBody>
                    <a:bodyPr/>
                    <a:lstStyle/>
                    <a:p>
                      <a:pPr algn="ctr"/>
                      <a:r>
                        <a:rPr kumimoji="1" lang="ja-JP" altLang="en-US" sz="1200"/>
                        <a:t>工事費</a:t>
                      </a:r>
                    </a:p>
                  </a:txBody>
                  <a:tcPr anchor="ct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extLst>
                  <a:ext uri="{0D108BD9-81ED-4DB2-BD59-A6C34878D82A}">
                    <a16:rowId xmlns:a16="http://schemas.microsoft.com/office/drawing/2014/main" val="10004"/>
                  </a:ext>
                </a:extLst>
              </a:tr>
              <a:tr h="174877">
                <a:tc>
                  <a:txBody>
                    <a:bodyPr/>
                    <a:lstStyle/>
                    <a:p>
                      <a:pPr algn="ctr"/>
                      <a:r>
                        <a:rPr kumimoji="1" lang="ja-JP" altLang="en-US" sz="1200"/>
                        <a:t>合計</a:t>
                      </a:r>
                    </a:p>
                  </a:txBody>
                  <a:tcPr anchor="ct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tc>
                  <a:txBody>
                    <a:bodyPr/>
                    <a:lstStyle/>
                    <a:p>
                      <a:pPr algn="r"/>
                      <a:endParaRPr kumimoji="1" lang="ja-JP" altLang="en-US" sz="1200"/>
                    </a:p>
                  </a:txBody>
                  <a:tcPr anchor="ctr">
                    <a:solidFill>
                      <a:schemeClr val="accent6">
                        <a:lumMod val="20000"/>
                        <a:lumOff val="80000"/>
                      </a:schemeClr>
                    </a:solidFill>
                  </a:tcPr>
                </a:tc>
                <a:extLst>
                  <a:ext uri="{0D108BD9-81ED-4DB2-BD59-A6C34878D82A}">
                    <a16:rowId xmlns:a16="http://schemas.microsoft.com/office/drawing/2014/main" val="10006"/>
                  </a:ext>
                </a:extLst>
              </a:tr>
            </a:tbl>
          </a:graphicData>
        </a:graphic>
      </p:graphicFrame>
      <p:sp>
        <p:nvSpPr>
          <p:cNvPr id="76" name="テキスト ボックス 75"/>
          <p:cNvSpPr txBox="1"/>
          <p:nvPr/>
        </p:nvSpPr>
        <p:spPr>
          <a:xfrm>
            <a:off x="4514419" y="5243797"/>
            <a:ext cx="877163" cy="451850"/>
          </a:xfrm>
          <a:prstGeom prst="rect">
            <a:avLst/>
          </a:prstGeom>
          <a:solidFill>
            <a:schemeClr val="bg1"/>
          </a:solidFill>
          <a:ln w="12700">
            <a:solidFill>
              <a:srgbClr val="FF0000"/>
            </a:solidFill>
          </a:ln>
        </p:spPr>
        <p:txBody>
          <a:bodyPr wrap="none" tIns="36000" bIns="0" rtlCol="0">
            <a:spAutoFit/>
          </a:bodyPr>
          <a:lstStyle/>
          <a:p>
            <a:pPr algn="ctr">
              <a:lnSpc>
                <a:spcPct val="150000"/>
              </a:lnSpc>
            </a:pPr>
            <a:r>
              <a:rPr lang="ja-JP" altLang="en-US">
                <a:solidFill>
                  <a:srgbClr val="FF0000"/>
                </a:solidFill>
                <a:cs typeface="メイリオ" panose="020B0604030504040204" pitchFamily="50" charset="-128"/>
              </a:rPr>
              <a:t>記入例</a:t>
            </a:r>
            <a:endParaRPr kumimoji="1" lang="ja-JP" altLang="en-US">
              <a:solidFill>
                <a:srgbClr val="FF0000"/>
              </a:solidFill>
              <a:cs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C31BC262-B506-E793-FD13-6B6209BF26D8}"/>
              </a:ext>
            </a:extLst>
          </p:cNvPr>
          <p:cNvSpPr>
            <a:spLocks noGrp="1"/>
          </p:cNvSpPr>
          <p:nvPr>
            <p:ph type="sldNum" sz="quarter" idx="12"/>
          </p:nvPr>
        </p:nvSpPr>
        <p:spPr/>
        <p:txBody>
          <a:bodyPr/>
          <a:lstStyle/>
          <a:p>
            <a:pPr>
              <a:defRPr/>
            </a:pPr>
            <a:fld id="{CA8D4A6D-85F2-41B7-A27E-54BD60322951}" type="slidenum">
              <a:rPr lang="ja-JP" altLang="en-US" smtClean="0"/>
              <a:pPr>
                <a:defRPr/>
              </a:pPr>
              <a:t>23</a:t>
            </a:fld>
            <a:endParaRPr lang="ja-JP" altLang="en-US"/>
          </a:p>
        </p:txBody>
      </p:sp>
      <p:sp>
        <p:nvSpPr>
          <p:cNvPr id="5" name="テキスト ボックス 4">
            <a:extLst>
              <a:ext uri="{FF2B5EF4-FFF2-40B4-BE49-F238E27FC236}">
                <a16:creationId xmlns:a16="http://schemas.microsoft.com/office/drawing/2014/main" id="{8AACC8DC-BBF9-6476-ABF4-DFDDE1CE9849}"/>
              </a:ext>
            </a:extLst>
          </p:cNvPr>
          <p:cNvSpPr txBox="1"/>
          <p:nvPr/>
        </p:nvSpPr>
        <p:spPr>
          <a:xfrm>
            <a:off x="8622260" y="1423849"/>
            <a:ext cx="800219" cy="276999"/>
          </a:xfrm>
          <a:prstGeom prst="rect">
            <a:avLst/>
          </a:prstGeom>
          <a:noFill/>
        </p:spPr>
        <p:txBody>
          <a:bodyPr wrap="none" rtlCol="0">
            <a:spAutoFit/>
          </a:bodyPr>
          <a:lstStyle/>
          <a:p>
            <a:r>
              <a:rPr kumimoji="1" lang="ja-JP" altLang="en-US" sz="1200">
                <a:cs typeface="メイリオ" panose="020B0604030504040204" pitchFamily="50" charset="-128"/>
              </a:rPr>
              <a:t>実績報告</a:t>
            </a:r>
          </a:p>
        </p:txBody>
      </p:sp>
      <p:sp>
        <p:nvSpPr>
          <p:cNvPr id="4" name="二等辺三角形 3">
            <a:extLst>
              <a:ext uri="{FF2B5EF4-FFF2-40B4-BE49-F238E27FC236}">
                <a16:creationId xmlns:a16="http://schemas.microsoft.com/office/drawing/2014/main" id="{36FA39BB-6D17-5B33-DEAC-E368C46D437B}"/>
              </a:ext>
            </a:extLst>
          </p:cNvPr>
          <p:cNvSpPr/>
          <p:nvPr/>
        </p:nvSpPr>
        <p:spPr bwMode="auto">
          <a:xfrm flipV="1">
            <a:off x="4418536" y="1721389"/>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a:solidFill>
                <a:srgbClr val="FF0000"/>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E8A12620-353F-E592-34B2-A16FA6AF2A89}"/>
              </a:ext>
            </a:extLst>
          </p:cNvPr>
          <p:cNvSpPr txBox="1"/>
          <p:nvPr/>
        </p:nvSpPr>
        <p:spPr>
          <a:xfrm>
            <a:off x="4361281" y="1241570"/>
            <a:ext cx="784189" cy="276999"/>
          </a:xfrm>
          <a:prstGeom prst="rect">
            <a:avLst/>
          </a:prstGeom>
          <a:noFill/>
        </p:spPr>
        <p:txBody>
          <a:bodyPr wrap="none" rtlCol="0">
            <a:spAutoFit/>
          </a:bodyPr>
          <a:lstStyle/>
          <a:p>
            <a:r>
              <a:rPr kumimoji="1" lang="en-US" altLang="ja-JP" sz="1200">
                <a:cs typeface="メイリオ" panose="020B0604030504040204" pitchFamily="50" charset="-128"/>
              </a:rPr>
              <a:t>R7.11</a:t>
            </a:r>
            <a:r>
              <a:rPr lang="en-US" altLang="ja-JP" sz="1200">
                <a:cs typeface="メイリオ" panose="020B0604030504040204" pitchFamily="50" charset="-128"/>
              </a:rPr>
              <a:t>.2</a:t>
            </a:r>
            <a:endParaRPr kumimoji="1" lang="ja-JP" altLang="en-US" sz="1200">
              <a:cs typeface="メイリオ" panose="020B0604030504040204" pitchFamily="50" charset="-128"/>
            </a:endParaRPr>
          </a:p>
        </p:txBody>
      </p:sp>
      <p:sp>
        <p:nvSpPr>
          <p:cNvPr id="10" name="テキスト ボックス 9">
            <a:extLst>
              <a:ext uri="{FF2B5EF4-FFF2-40B4-BE49-F238E27FC236}">
                <a16:creationId xmlns:a16="http://schemas.microsoft.com/office/drawing/2014/main" id="{BCB4E97F-5A00-51E4-FA40-E6419636F9A1}"/>
              </a:ext>
            </a:extLst>
          </p:cNvPr>
          <p:cNvSpPr txBox="1"/>
          <p:nvPr/>
        </p:nvSpPr>
        <p:spPr>
          <a:xfrm>
            <a:off x="6075033" y="2782844"/>
            <a:ext cx="841897" cy="276999"/>
          </a:xfrm>
          <a:prstGeom prst="rect">
            <a:avLst/>
          </a:prstGeom>
          <a:noFill/>
        </p:spPr>
        <p:txBody>
          <a:bodyPr wrap="none" rtlCol="0">
            <a:spAutoFit/>
          </a:bodyPr>
          <a:lstStyle/>
          <a:p>
            <a:r>
              <a:rPr lang="en-US" altLang="ja-JP" sz="1200">
                <a:cs typeface="メイリオ" panose="020B0604030504040204" pitchFamily="50" charset="-128"/>
              </a:rPr>
              <a:t>R8.</a:t>
            </a:r>
            <a:r>
              <a:rPr lang="ja-JP" altLang="en-US" sz="1200">
                <a:cs typeface="メイリオ" panose="020B0604030504040204" pitchFamily="50" charset="-128"/>
              </a:rPr>
              <a:t>４</a:t>
            </a:r>
            <a:r>
              <a:rPr lang="en-US" altLang="ja-JP" sz="1200">
                <a:cs typeface="メイリオ" panose="020B0604030504040204" pitchFamily="50" charset="-128"/>
              </a:rPr>
              <a:t>.30</a:t>
            </a:r>
            <a:endParaRPr kumimoji="1" lang="ja-JP" altLang="en-US" sz="1200">
              <a:cs typeface="メイリオ" panose="020B0604030504040204" pitchFamily="50" charset="-128"/>
            </a:endParaRPr>
          </a:p>
        </p:txBody>
      </p:sp>
      <p:sp>
        <p:nvSpPr>
          <p:cNvPr id="11" name="テキスト ボックス 10">
            <a:extLst>
              <a:ext uri="{FF2B5EF4-FFF2-40B4-BE49-F238E27FC236}">
                <a16:creationId xmlns:a16="http://schemas.microsoft.com/office/drawing/2014/main" id="{2C7AE990-F12E-01B0-6FEA-ACAD89548E3A}"/>
              </a:ext>
            </a:extLst>
          </p:cNvPr>
          <p:cNvSpPr txBox="1"/>
          <p:nvPr/>
        </p:nvSpPr>
        <p:spPr>
          <a:xfrm>
            <a:off x="3429193" y="2915915"/>
            <a:ext cx="880369" cy="276999"/>
          </a:xfrm>
          <a:prstGeom prst="rect">
            <a:avLst/>
          </a:prstGeom>
          <a:noFill/>
        </p:spPr>
        <p:txBody>
          <a:bodyPr wrap="none" rtlCol="0">
            <a:spAutoFit/>
          </a:bodyPr>
          <a:lstStyle/>
          <a:p>
            <a:r>
              <a:rPr kumimoji="1" lang="en-US" altLang="ja-JP" sz="1200">
                <a:cs typeface="メイリオ" panose="020B0604030504040204" pitchFamily="50" charset="-128"/>
              </a:rPr>
              <a:t>R7.10.25</a:t>
            </a:r>
            <a:endParaRPr kumimoji="1" lang="ja-JP" altLang="en-US" sz="1200">
              <a:cs typeface="メイリオ" panose="020B0604030504040204" pitchFamily="50" charset="-128"/>
            </a:endParaRPr>
          </a:p>
        </p:txBody>
      </p:sp>
      <p:sp>
        <p:nvSpPr>
          <p:cNvPr id="12" name="テキスト ボックス 11">
            <a:extLst>
              <a:ext uri="{FF2B5EF4-FFF2-40B4-BE49-F238E27FC236}">
                <a16:creationId xmlns:a16="http://schemas.microsoft.com/office/drawing/2014/main" id="{A2320358-EA35-68C9-5ED8-B3E0D7BF8E3C}"/>
              </a:ext>
            </a:extLst>
          </p:cNvPr>
          <p:cNvSpPr txBox="1"/>
          <p:nvPr/>
        </p:nvSpPr>
        <p:spPr>
          <a:xfrm>
            <a:off x="4397916" y="2782844"/>
            <a:ext cx="880369" cy="276999"/>
          </a:xfrm>
          <a:prstGeom prst="rect">
            <a:avLst/>
          </a:prstGeom>
          <a:noFill/>
        </p:spPr>
        <p:txBody>
          <a:bodyPr wrap="none" rtlCol="0">
            <a:spAutoFit/>
          </a:bodyPr>
          <a:lstStyle/>
          <a:p>
            <a:r>
              <a:rPr kumimoji="1" lang="en-US" altLang="ja-JP" sz="1200">
                <a:cs typeface="メイリオ" panose="020B0604030504040204" pitchFamily="50" charset="-128"/>
              </a:rPr>
              <a:t>R7.11</a:t>
            </a:r>
            <a:r>
              <a:rPr lang="en-US" altLang="ja-JP" sz="1200">
                <a:cs typeface="メイリオ" panose="020B0604030504040204" pitchFamily="50" charset="-128"/>
              </a:rPr>
              <a:t>.13</a:t>
            </a:r>
            <a:endParaRPr kumimoji="1" lang="ja-JP" altLang="en-US" sz="1200">
              <a:cs typeface="メイリオ" panose="020B0604030504040204" pitchFamily="50" charset="-128"/>
            </a:endParaRPr>
          </a:p>
        </p:txBody>
      </p:sp>
      <p:sp>
        <p:nvSpPr>
          <p:cNvPr id="15" name="テキスト ボックス 14">
            <a:extLst>
              <a:ext uri="{FF2B5EF4-FFF2-40B4-BE49-F238E27FC236}">
                <a16:creationId xmlns:a16="http://schemas.microsoft.com/office/drawing/2014/main" id="{CD5A1114-FAAC-3684-4C91-40733AA5BB5F}"/>
              </a:ext>
            </a:extLst>
          </p:cNvPr>
          <p:cNvSpPr txBox="1"/>
          <p:nvPr/>
        </p:nvSpPr>
        <p:spPr>
          <a:xfrm>
            <a:off x="5886460" y="1241570"/>
            <a:ext cx="688009" cy="276999"/>
          </a:xfrm>
          <a:prstGeom prst="rect">
            <a:avLst/>
          </a:prstGeom>
          <a:noFill/>
        </p:spPr>
        <p:txBody>
          <a:bodyPr wrap="none" rtlCol="0">
            <a:spAutoFit/>
          </a:bodyPr>
          <a:lstStyle/>
          <a:p>
            <a:r>
              <a:rPr lang="en-US" altLang="ja-JP" sz="1200">
                <a:cs typeface="メイリオ" panose="020B0604030504040204" pitchFamily="50" charset="-128"/>
              </a:rPr>
              <a:t>R8.2.1</a:t>
            </a:r>
            <a:endParaRPr kumimoji="1" lang="ja-JP" altLang="en-US" sz="1200">
              <a:cs typeface="メイリオ" panose="020B0604030504040204" pitchFamily="50" charset="-128"/>
            </a:endParaRPr>
          </a:p>
        </p:txBody>
      </p:sp>
      <p:sp>
        <p:nvSpPr>
          <p:cNvPr id="16" name="テキスト ボックス 15">
            <a:extLst>
              <a:ext uri="{FF2B5EF4-FFF2-40B4-BE49-F238E27FC236}">
                <a16:creationId xmlns:a16="http://schemas.microsoft.com/office/drawing/2014/main" id="{BE3A09E5-A438-1AAC-D8BD-E50F115BE45D}"/>
              </a:ext>
            </a:extLst>
          </p:cNvPr>
          <p:cNvSpPr txBox="1"/>
          <p:nvPr/>
        </p:nvSpPr>
        <p:spPr>
          <a:xfrm>
            <a:off x="6987297" y="1241570"/>
            <a:ext cx="688009" cy="276999"/>
          </a:xfrm>
          <a:prstGeom prst="rect">
            <a:avLst/>
          </a:prstGeom>
          <a:noFill/>
        </p:spPr>
        <p:txBody>
          <a:bodyPr wrap="none" rtlCol="0">
            <a:spAutoFit/>
          </a:bodyPr>
          <a:lstStyle/>
          <a:p>
            <a:r>
              <a:rPr lang="en-US" altLang="ja-JP" sz="1200">
                <a:cs typeface="メイリオ" panose="020B0604030504040204" pitchFamily="50" charset="-128"/>
              </a:rPr>
              <a:t>R8.6.1</a:t>
            </a:r>
            <a:endParaRPr kumimoji="1" lang="ja-JP" altLang="en-US" sz="1200">
              <a:cs typeface="メイリオ" panose="020B0604030504040204" pitchFamily="50" charset="-128"/>
            </a:endParaRPr>
          </a:p>
        </p:txBody>
      </p:sp>
      <p:sp>
        <p:nvSpPr>
          <p:cNvPr id="17" name="テキスト ボックス 16">
            <a:extLst>
              <a:ext uri="{FF2B5EF4-FFF2-40B4-BE49-F238E27FC236}">
                <a16:creationId xmlns:a16="http://schemas.microsoft.com/office/drawing/2014/main" id="{E894DF6A-B6B2-8C35-82E0-A191C7399FB9}"/>
              </a:ext>
            </a:extLst>
          </p:cNvPr>
          <p:cNvSpPr txBox="1"/>
          <p:nvPr/>
        </p:nvSpPr>
        <p:spPr>
          <a:xfrm>
            <a:off x="7372469" y="2782844"/>
            <a:ext cx="784189" cy="276999"/>
          </a:xfrm>
          <a:prstGeom prst="rect">
            <a:avLst/>
          </a:prstGeom>
          <a:noFill/>
        </p:spPr>
        <p:txBody>
          <a:bodyPr wrap="none" rtlCol="0">
            <a:spAutoFit/>
          </a:bodyPr>
          <a:lstStyle/>
          <a:p>
            <a:r>
              <a:rPr lang="en-US" altLang="ja-JP" sz="1200">
                <a:cs typeface="メイリオ" panose="020B0604030504040204" pitchFamily="50" charset="-128"/>
              </a:rPr>
              <a:t>R8.6.10</a:t>
            </a:r>
            <a:endParaRPr kumimoji="1" lang="ja-JP" altLang="en-US" sz="1200">
              <a:cs typeface="メイリオ" panose="020B0604030504040204" pitchFamily="50" charset="-128"/>
            </a:endParaRPr>
          </a:p>
        </p:txBody>
      </p:sp>
      <p:sp>
        <p:nvSpPr>
          <p:cNvPr id="19" name="テキスト ボックス 18">
            <a:extLst>
              <a:ext uri="{FF2B5EF4-FFF2-40B4-BE49-F238E27FC236}">
                <a16:creationId xmlns:a16="http://schemas.microsoft.com/office/drawing/2014/main" id="{657B24C0-6408-A7A7-DCFF-B5212FADCE50}"/>
              </a:ext>
            </a:extLst>
          </p:cNvPr>
          <p:cNvSpPr txBox="1"/>
          <p:nvPr/>
        </p:nvSpPr>
        <p:spPr>
          <a:xfrm>
            <a:off x="7296299" y="2515879"/>
            <a:ext cx="947917" cy="276999"/>
          </a:xfrm>
          <a:prstGeom prst="rect">
            <a:avLst/>
          </a:prstGeom>
          <a:noFill/>
        </p:spPr>
        <p:txBody>
          <a:bodyPr wrap="square" rtlCol="0">
            <a:spAutoFit/>
          </a:bodyPr>
          <a:lstStyle/>
          <a:p>
            <a:pPr algn="ctr"/>
            <a:r>
              <a:rPr kumimoji="1" lang="ja-JP" altLang="en-US" sz="1200">
                <a:cs typeface="メイリオ" panose="020B0604030504040204" pitchFamily="50" charset="-128"/>
              </a:rPr>
              <a:t>支払完了</a:t>
            </a:r>
          </a:p>
        </p:txBody>
      </p:sp>
      <p:sp>
        <p:nvSpPr>
          <p:cNvPr id="8" name="テキスト ボックス 7">
            <a:extLst>
              <a:ext uri="{FF2B5EF4-FFF2-40B4-BE49-F238E27FC236}">
                <a16:creationId xmlns:a16="http://schemas.microsoft.com/office/drawing/2014/main" id="{F004021D-E9A3-6CDE-DF19-DEE3C87BB0FE}"/>
              </a:ext>
            </a:extLst>
          </p:cNvPr>
          <p:cNvSpPr txBox="1"/>
          <p:nvPr/>
        </p:nvSpPr>
        <p:spPr>
          <a:xfrm>
            <a:off x="616110" y="6285057"/>
            <a:ext cx="1671919" cy="230832"/>
          </a:xfrm>
          <a:prstGeom prst="rect">
            <a:avLst/>
          </a:prstGeom>
          <a:noFill/>
        </p:spPr>
        <p:txBody>
          <a:bodyPr wrap="square" rtlCol="0">
            <a:spAutoFit/>
          </a:bodyPr>
          <a:lstStyle/>
          <a:p>
            <a:r>
              <a:rPr kumimoji="1" lang="en-US" altLang="ja-JP" sz="900">
                <a:solidFill>
                  <a:srgbClr val="FF0000"/>
                </a:solidFill>
              </a:rPr>
              <a:t>※</a:t>
            </a:r>
            <a:r>
              <a:rPr kumimoji="1" lang="ja-JP" altLang="en-US" sz="900">
                <a:solidFill>
                  <a:srgbClr val="FF0000"/>
                </a:solidFill>
              </a:rPr>
              <a:t>（補助率：</a:t>
            </a:r>
            <a:r>
              <a:rPr kumimoji="1" lang="en-US" altLang="ja-JP" sz="900">
                <a:solidFill>
                  <a:srgbClr val="FF0000"/>
                </a:solidFill>
              </a:rPr>
              <a:t>1/3</a:t>
            </a:r>
            <a:r>
              <a:rPr kumimoji="1" lang="ja-JP" altLang="en-US" sz="900">
                <a:solidFill>
                  <a:srgbClr val="FF0000"/>
                </a:solidFill>
              </a:rPr>
              <a:t>の場合）</a:t>
            </a:r>
          </a:p>
        </p:txBody>
      </p:sp>
      <p:sp>
        <p:nvSpPr>
          <p:cNvPr id="13" name="テキスト ボックス 12">
            <a:extLst>
              <a:ext uri="{FF2B5EF4-FFF2-40B4-BE49-F238E27FC236}">
                <a16:creationId xmlns:a16="http://schemas.microsoft.com/office/drawing/2014/main" id="{54B81DDF-1AD2-BD05-3B44-FD1939004E3F}"/>
              </a:ext>
            </a:extLst>
          </p:cNvPr>
          <p:cNvSpPr txBox="1"/>
          <p:nvPr/>
        </p:nvSpPr>
        <p:spPr>
          <a:xfrm>
            <a:off x="2675823" y="1013007"/>
            <a:ext cx="893193" cy="276999"/>
          </a:xfrm>
          <a:prstGeom prst="rect">
            <a:avLst/>
          </a:prstGeom>
          <a:noFill/>
        </p:spPr>
        <p:txBody>
          <a:bodyPr wrap="none" rtlCol="0">
            <a:spAutoFit/>
          </a:bodyPr>
          <a:lstStyle/>
          <a:p>
            <a:r>
              <a:rPr kumimoji="1" lang="en-US" altLang="ja-JP" sz="1200">
                <a:cs typeface="メイリオ" panose="020B0604030504040204" pitchFamily="50" charset="-128"/>
              </a:rPr>
              <a:t>R7.10.XX</a:t>
            </a:r>
            <a:endParaRPr kumimoji="1" lang="ja-JP" altLang="en-US" sz="1200">
              <a:cs typeface="メイリオ" panose="020B0604030504040204" pitchFamily="50" charset="-128"/>
            </a:endParaRPr>
          </a:p>
        </p:txBody>
      </p:sp>
      <p:sp>
        <p:nvSpPr>
          <p:cNvPr id="14" name="テキスト ボックス 13">
            <a:extLst>
              <a:ext uri="{FF2B5EF4-FFF2-40B4-BE49-F238E27FC236}">
                <a16:creationId xmlns:a16="http://schemas.microsoft.com/office/drawing/2014/main" id="{7A952CFB-5900-8924-95FC-460A3B5424F8}"/>
              </a:ext>
            </a:extLst>
          </p:cNvPr>
          <p:cNvSpPr txBox="1"/>
          <p:nvPr/>
        </p:nvSpPr>
        <p:spPr>
          <a:xfrm>
            <a:off x="1160147" y="1229292"/>
            <a:ext cx="688009" cy="276999"/>
          </a:xfrm>
          <a:prstGeom prst="rect">
            <a:avLst/>
          </a:prstGeom>
          <a:noFill/>
        </p:spPr>
        <p:txBody>
          <a:bodyPr wrap="none" rtlCol="0">
            <a:spAutoFit/>
          </a:bodyPr>
          <a:lstStyle/>
          <a:p>
            <a:r>
              <a:rPr kumimoji="1" lang="en-US" altLang="ja-JP" sz="1200">
                <a:cs typeface="メイリオ" panose="020B0604030504040204" pitchFamily="50" charset="-128"/>
              </a:rPr>
              <a:t>R7.</a:t>
            </a:r>
            <a:r>
              <a:rPr lang="en-US" altLang="ja-JP" sz="1200">
                <a:cs typeface="メイリオ" panose="020B0604030504040204" pitchFamily="50" charset="-128"/>
              </a:rPr>
              <a:t>7</a:t>
            </a:r>
            <a:r>
              <a:rPr kumimoji="1" lang="en-US" altLang="ja-JP" sz="1200">
                <a:cs typeface="メイリオ" panose="020B0604030504040204" pitchFamily="50" charset="-128"/>
              </a:rPr>
              <a:t>.7</a:t>
            </a:r>
            <a:endParaRPr kumimoji="1" lang="ja-JP" altLang="en-US" sz="1200">
              <a:cs typeface="メイリオ" panose="020B0604030504040204" pitchFamily="50" charset="-128"/>
            </a:endParaRPr>
          </a:p>
        </p:txBody>
      </p:sp>
      <p:sp>
        <p:nvSpPr>
          <p:cNvPr id="18" name="テキスト ボックス 17">
            <a:extLst>
              <a:ext uri="{FF2B5EF4-FFF2-40B4-BE49-F238E27FC236}">
                <a16:creationId xmlns:a16="http://schemas.microsoft.com/office/drawing/2014/main" id="{9BD14BE9-8C85-284C-5C0D-B48B34F43F07}"/>
              </a:ext>
            </a:extLst>
          </p:cNvPr>
          <p:cNvSpPr txBox="1"/>
          <p:nvPr/>
        </p:nvSpPr>
        <p:spPr>
          <a:xfrm>
            <a:off x="1058722" y="1395226"/>
            <a:ext cx="800219" cy="276999"/>
          </a:xfrm>
          <a:prstGeom prst="rect">
            <a:avLst/>
          </a:prstGeom>
          <a:noFill/>
        </p:spPr>
        <p:txBody>
          <a:bodyPr wrap="none" rtlCol="0">
            <a:spAutoFit/>
          </a:bodyPr>
          <a:lstStyle/>
          <a:p>
            <a:pPr algn="ctr"/>
            <a:r>
              <a:rPr kumimoji="1" lang="ja-JP" altLang="en-US" sz="1200">
                <a:cs typeface="メイリオ" panose="020B0604030504040204" pitchFamily="50" charset="-128"/>
              </a:rPr>
              <a:t>申請開始</a:t>
            </a:r>
            <a:endParaRPr kumimoji="1" lang="en-US" altLang="ja-JP" sz="1200">
              <a:cs typeface="メイリオ" panose="020B0604030504040204" pitchFamily="50" charset="-128"/>
            </a:endParaRPr>
          </a:p>
        </p:txBody>
      </p:sp>
      <p:sp>
        <p:nvSpPr>
          <p:cNvPr id="20" name="二等辺三角形 19">
            <a:extLst>
              <a:ext uri="{FF2B5EF4-FFF2-40B4-BE49-F238E27FC236}">
                <a16:creationId xmlns:a16="http://schemas.microsoft.com/office/drawing/2014/main" id="{02690911-8109-C93B-D82D-9B585E7E9EBA}"/>
              </a:ext>
            </a:extLst>
          </p:cNvPr>
          <p:cNvSpPr/>
          <p:nvPr/>
        </p:nvSpPr>
        <p:spPr bwMode="auto">
          <a:xfrm flipV="1">
            <a:off x="1439701" y="1707737"/>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a:solidFill>
                <a:srgbClr val="FF0000"/>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ADF30BA4-B974-728F-BCA2-291052586C04}"/>
              </a:ext>
            </a:extLst>
          </p:cNvPr>
          <p:cNvSpPr txBox="1"/>
          <p:nvPr/>
        </p:nvSpPr>
        <p:spPr>
          <a:xfrm>
            <a:off x="2004385" y="1234091"/>
            <a:ext cx="784189" cy="276999"/>
          </a:xfrm>
          <a:prstGeom prst="rect">
            <a:avLst/>
          </a:prstGeom>
          <a:noFill/>
        </p:spPr>
        <p:txBody>
          <a:bodyPr wrap="none" rtlCol="0">
            <a:spAutoFit/>
          </a:bodyPr>
          <a:lstStyle/>
          <a:p>
            <a:r>
              <a:rPr kumimoji="1" lang="en-US" altLang="ja-JP" sz="1200">
                <a:cs typeface="メイリオ" panose="020B0604030504040204" pitchFamily="50" charset="-128"/>
              </a:rPr>
              <a:t>R7.8.</a:t>
            </a:r>
            <a:r>
              <a:rPr lang="en-US" altLang="ja-JP" sz="1200">
                <a:cs typeface="メイリオ" panose="020B0604030504040204" pitchFamily="50" charset="-128"/>
              </a:rPr>
              <a:t>22</a:t>
            </a:r>
            <a:endParaRPr kumimoji="1" lang="ja-JP" altLang="en-US" sz="1200">
              <a:cs typeface="メイリオ" panose="020B0604030504040204" pitchFamily="50" charset="-128"/>
            </a:endParaRPr>
          </a:p>
        </p:txBody>
      </p:sp>
      <p:sp>
        <p:nvSpPr>
          <p:cNvPr id="22" name="二等辺三角形 21">
            <a:extLst>
              <a:ext uri="{FF2B5EF4-FFF2-40B4-BE49-F238E27FC236}">
                <a16:creationId xmlns:a16="http://schemas.microsoft.com/office/drawing/2014/main" id="{6E64C7D5-49C2-CB35-0059-F217716DF9B7}"/>
              </a:ext>
            </a:extLst>
          </p:cNvPr>
          <p:cNvSpPr/>
          <p:nvPr/>
        </p:nvSpPr>
        <p:spPr bwMode="auto">
          <a:xfrm flipV="1">
            <a:off x="2352079" y="1711685"/>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a:solidFill>
                <a:srgbClr val="FF0000"/>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61BD6FBF-7F66-F00E-5380-5C4E1A0F47EF}"/>
              </a:ext>
            </a:extLst>
          </p:cNvPr>
          <p:cNvSpPr txBox="1"/>
          <p:nvPr/>
        </p:nvSpPr>
        <p:spPr>
          <a:xfrm>
            <a:off x="1978137" y="1391088"/>
            <a:ext cx="800219" cy="276999"/>
          </a:xfrm>
          <a:prstGeom prst="rect">
            <a:avLst/>
          </a:prstGeom>
          <a:noFill/>
        </p:spPr>
        <p:txBody>
          <a:bodyPr wrap="none" rtlCol="0">
            <a:spAutoFit/>
          </a:bodyPr>
          <a:lstStyle/>
          <a:p>
            <a:pPr algn="ctr"/>
            <a:r>
              <a:rPr kumimoji="1" lang="ja-JP" altLang="en-US" sz="1200">
                <a:cs typeface="メイリオ" panose="020B0604030504040204" pitchFamily="50" charset="-128"/>
              </a:rPr>
              <a:t>申請締切</a:t>
            </a:r>
            <a:endParaRPr kumimoji="1" lang="en-US" altLang="ja-JP" sz="1200">
              <a:cs typeface="メイリオ" panose="020B0604030504040204" pitchFamily="50" charset="-128"/>
            </a:endParaRPr>
          </a:p>
        </p:txBody>
      </p:sp>
      <p:sp>
        <p:nvSpPr>
          <p:cNvPr id="24" name="左中かっこ 23">
            <a:extLst>
              <a:ext uri="{FF2B5EF4-FFF2-40B4-BE49-F238E27FC236}">
                <a16:creationId xmlns:a16="http://schemas.microsoft.com/office/drawing/2014/main" id="{D5BFDC8C-69AD-12A4-6E39-392148F8DDA3}"/>
              </a:ext>
            </a:extLst>
          </p:cNvPr>
          <p:cNvSpPr/>
          <p:nvPr/>
        </p:nvSpPr>
        <p:spPr>
          <a:xfrm rot="16200000">
            <a:off x="1955412" y="1464726"/>
            <a:ext cx="115406" cy="1017927"/>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F5570189-434A-740B-138A-8F6AE9765AAF}"/>
              </a:ext>
            </a:extLst>
          </p:cNvPr>
          <p:cNvSpPr txBox="1"/>
          <p:nvPr/>
        </p:nvSpPr>
        <p:spPr>
          <a:xfrm>
            <a:off x="1318741" y="2020809"/>
            <a:ext cx="1415772" cy="276999"/>
          </a:xfrm>
          <a:prstGeom prst="rect">
            <a:avLst/>
          </a:prstGeom>
          <a:noFill/>
        </p:spPr>
        <p:txBody>
          <a:bodyPr wrap="none" rtlCol="0">
            <a:spAutoFit/>
          </a:bodyPr>
          <a:lstStyle/>
          <a:p>
            <a:pPr algn="ctr"/>
            <a:r>
              <a:rPr lang="ja-JP" altLang="en-US" sz="1200" b="1">
                <a:cs typeface="メイリオ" panose="020B0604030504040204" pitchFamily="50" charset="-128"/>
              </a:rPr>
              <a:t>事前着手申請期間</a:t>
            </a:r>
            <a:endParaRPr kumimoji="1" lang="en-US" altLang="ja-JP" sz="1200" b="1">
              <a:cs typeface="メイリオ" panose="020B0604030504040204" pitchFamily="50" charset="-128"/>
            </a:endParaRPr>
          </a:p>
        </p:txBody>
      </p:sp>
    </p:spTree>
    <p:extLst>
      <p:ext uri="{BB962C8B-B14F-4D97-AF65-F5344CB8AC3E}">
        <p14:creationId xmlns:p14="http://schemas.microsoft.com/office/powerpoint/2010/main" val="2782816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103932"/>
            <a:ext cx="4464496" cy="377179"/>
          </a:xfrm>
        </p:spPr>
        <p:txBody>
          <a:bodyPr/>
          <a:lstStyle/>
          <a:p>
            <a:r>
              <a:rPr kumimoji="1" lang="ja-JP" altLang="en-US">
                <a:latin typeface="Meiryo UI" panose="020B0604030504040204" pitchFamily="50" charset="-128"/>
                <a:ea typeface="Meiryo UI" panose="020B0604030504040204" pitchFamily="50" charset="-128"/>
              </a:rPr>
              <a:t>２．実証事業イメージ（全体像）</a:t>
            </a:r>
          </a:p>
        </p:txBody>
      </p:sp>
      <p:sp>
        <p:nvSpPr>
          <p:cNvPr id="20"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３枚以内</a:t>
            </a:r>
          </a:p>
        </p:txBody>
      </p:sp>
      <p:sp>
        <p:nvSpPr>
          <p:cNvPr id="104" name="正方形/長方形 103"/>
          <p:cNvSpPr/>
          <p:nvPr/>
        </p:nvSpPr>
        <p:spPr bwMode="auto">
          <a:xfrm>
            <a:off x="6813292" y="697359"/>
            <a:ext cx="397408" cy="235708"/>
          </a:xfrm>
          <a:prstGeom prst="rect">
            <a:avLst/>
          </a:prstGeom>
          <a:solidFill>
            <a:srgbClr val="FFCCFF"/>
          </a:solidFill>
          <a:ln w="9525">
            <a:noFill/>
            <a:miter lim="800000"/>
            <a:headEnd/>
            <a:tailEnd/>
          </a:ln>
          <a:effectLst/>
        </p:spPr>
        <p:txBody>
          <a:bodyPr wrap="none" rtlCol="0" anchor="ctr"/>
          <a:lstStyle/>
          <a:p>
            <a:pPr algn="l"/>
            <a:endParaRPr kumimoji="0" lang="ja-JP" altLang="en-US" sz="1800"/>
          </a:p>
        </p:txBody>
      </p:sp>
      <p:sp>
        <p:nvSpPr>
          <p:cNvPr id="105" name="テキスト ボックス 104"/>
          <p:cNvSpPr txBox="1"/>
          <p:nvPr/>
        </p:nvSpPr>
        <p:spPr>
          <a:xfrm>
            <a:off x="7210821" y="675635"/>
            <a:ext cx="1723549" cy="276999"/>
          </a:xfrm>
          <a:prstGeom prst="rect">
            <a:avLst/>
          </a:prstGeom>
          <a:noFill/>
        </p:spPr>
        <p:txBody>
          <a:bodyPr wrap="none" rtlCol="0">
            <a:spAutoFit/>
          </a:bodyPr>
          <a:lstStyle/>
          <a:p>
            <a:r>
              <a:rPr lang="ja-JP" altLang="en-US" sz="1200">
                <a:cs typeface="メイリオ" panose="020B0604030504040204" pitchFamily="50" charset="-128"/>
              </a:rPr>
              <a:t>：補助対象経費の範囲</a:t>
            </a:r>
            <a:endParaRPr kumimoji="1" lang="ja-JP" altLang="en-US" sz="1200">
              <a:cs typeface="メイリオ" panose="020B0604030504040204" pitchFamily="50" charset="-128"/>
            </a:endParaRPr>
          </a:p>
        </p:txBody>
      </p:sp>
      <p:sp>
        <p:nvSpPr>
          <p:cNvPr id="214" name="テキスト ボックス 213">
            <a:extLst>
              <a:ext uri="{FF2B5EF4-FFF2-40B4-BE49-F238E27FC236}">
                <a16:creationId xmlns:a16="http://schemas.microsoft.com/office/drawing/2014/main" id="{77CC7F27-A545-445F-8A8E-DDF79CD87C33}"/>
              </a:ext>
            </a:extLst>
          </p:cNvPr>
          <p:cNvSpPr txBox="1"/>
          <p:nvPr/>
        </p:nvSpPr>
        <p:spPr>
          <a:xfrm>
            <a:off x="632520" y="1988840"/>
            <a:ext cx="8640960" cy="3898708"/>
          </a:xfrm>
          <a:prstGeom prst="rect">
            <a:avLst/>
          </a:prstGeom>
          <a:solidFill>
            <a:schemeClr val="accent6">
              <a:lumMod val="20000"/>
              <a:lumOff val="80000"/>
            </a:schemeClr>
          </a:solidFill>
          <a:ln w="9525">
            <a:solidFill>
              <a:schemeClr val="accent6">
                <a:lumMod val="75000"/>
              </a:schemeClr>
            </a:solidFill>
            <a:prstDash val="solid"/>
          </a:ln>
          <a:effectLst/>
        </p:spPr>
        <p:txBody>
          <a:bodyPr/>
          <a:lstStyle/>
          <a:p>
            <a:pPr eaLnBrk="1" fontAlgn="auto" hangingPunct="1">
              <a:spcBef>
                <a:spcPts val="0"/>
              </a:spcBef>
              <a:spcAft>
                <a:spcPts val="0"/>
              </a:spcAft>
              <a:defRPr/>
            </a:pPr>
            <a:r>
              <a:rPr lang="en-US" altLang="ja-JP" sz="1600" b="1">
                <a:solidFill>
                  <a:srgbClr val="FF0000"/>
                </a:solidFill>
              </a:rPr>
              <a:t>【</a:t>
            </a:r>
            <a:r>
              <a:rPr lang="ja-JP" altLang="en-US" sz="1600" b="1">
                <a:solidFill>
                  <a:srgbClr val="FF0000"/>
                </a:solidFill>
              </a:rPr>
              <a:t>記入上の注意</a:t>
            </a:r>
            <a:r>
              <a:rPr lang="en-US" altLang="ja-JP" sz="1600" b="1">
                <a:solidFill>
                  <a:srgbClr val="FF0000"/>
                </a:solidFill>
              </a:rPr>
              <a:t>】</a:t>
            </a:r>
          </a:p>
          <a:p>
            <a:pPr eaLnBrk="1" fontAlgn="auto" hangingPunct="1">
              <a:spcBef>
                <a:spcPts val="0"/>
              </a:spcBef>
              <a:spcAft>
                <a:spcPts val="0"/>
              </a:spcAft>
              <a:defRPr/>
            </a:pPr>
            <a:endParaRPr lang="en-US" altLang="ja-JP" sz="900">
              <a:solidFill>
                <a:srgbClr val="FF0000"/>
              </a:solidFill>
            </a:endParaRPr>
          </a:p>
          <a:p>
            <a:pPr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実証事業のイメージをわかりやすく図示し、簡潔な説明文を記載してください。</a:t>
            </a:r>
          </a:p>
          <a:p>
            <a:pPr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補助対象となる設備・インフラ等をバックハッチングするなどして、明示してください。</a:t>
            </a:r>
            <a:endParaRPr lang="en-US" altLang="ja-JP" sz="1400">
              <a:solidFill>
                <a:srgbClr val="FF0000"/>
              </a:solidFill>
            </a:endParaRPr>
          </a:p>
          <a:p>
            <a:pPr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公募要領の「２．実施計画書の要件」にあたる事項、</a:t>
            </a:r>
            <a:r>
              <a:rPr lang="en-US" altLang="ja-JP" sz="1400">
                <a:solidFill>
                  <a:srgbClr val="FF0000"/>
                </a:solidFill>
              </a:rPr>
              <a:t>(</a:t>
            </a:r>
            <a:r>
              <a:rPr lang="ja-JP" altLang="en-US" sz="1400">
                <a:solidFill>
                  <a:srgbClr val="FF0000"/>
                </a:solidFill>
              </a:rPr>
              <a:t>２</a:t>
            </a:r>
            <a:r>
              <a:rPr lang="en-US" altLang="ja-JP" sz="1400">
                <a:solidFill>
                  <a:srgbClr val="FF0000"/>
                </a:solidFill>
              </a:rPr>
              <a:t>)</a:t>
            </a:r>
            <a:r>
              <a:rPr lang="ja-JP" altLang="en-US" sz="1400">
                <a:solidFill>
                  <a:srgbClr val="FF0000"/>
                </a:solidFill>
              </a:rPr>
              <a:t>～（４）についても記載してください。</a:t>
            </a:r>
            <a:endParaRPr lang="en-US" altLang="ja-JP" sz="1400">
              <a:solidFill>
                <a:srgbClr val="FF0000"/>
              </a:solidFill>
            </a:endParaRPr>
          </a:p>
        </p:txBody>
      </p:sp>
      <p:sp>
        <p:nvSpPr>
          <p:cNvPr id="3" name="スライド番号プレースホルダー 2">
            <a:extLst>
              <a:ext uri="{FF2B5EF4-FFF2-40B4-BE49-F238E27FC236}">
                <a16:creationId xmlns:a16="http://schemas.microsoft.com/office/drawing/2014/main" id="{152215EF-ACF2-833F-9652-F9FD99332F91}"/>
              </a:ext>
            </a:extLst>
          </p:cNvPr>
          <p:cNvSpPr>
            <a:spLocks noGrp="1"/>
          </p:cNvSpPr>
          <p:nvPr>
            <p:ph type="sldNum" sz="quarter" idx="12"/>
          </p:nvPr>
        </p:nvSpPr>
        <p:spPr/>
        <p:txBody>
          <a:bodyPr/>
          <a:lstStyle/>
          <a:p>
            <a:pPr>
              <a:defRPr/>
            </a:pPr>
            <a:fld id="{CA8D4A6D-85F2-41B7-A27E-54BD60322951}" type="slidenum">
              <a:rPr lang="ja-JP" altLang="en-US" smtClean="0"/>
              <a:pPr>
                <a:defRPr/>
              </a:pPr>
              <a:t>2</a:t>
            </a:fld>
            <a:endParaRPr lang="ja-JP" altLang="en-US"/>
          </a:p>
        </p:txBody>
      </p:sp>
    </p:spTree>
    <p:extLst>
      <p:ext uri="{BB962C8B-B14F-4D97-AF65-F5344CB8AC3E}">
        <p14:creationId xmlns:p14="http://schemas.microsoft.com/office/powerpoint/2010/main" val="531804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a:latin typeface="Meiryo UI" panose="020B0604030504040204" pitchFamily="50" charset="-128"/>
                <a:ea typeface="Meiryo UI" panose="020B0604030504040204" pitchFamily="50" charset="-128"/>
              </a:rPr>
              <a:t>３．実証</a:t>
            </a:r>
            <a:r>
              <a:rPr lang="zh-TW" altLang="en-US">
                <a:latin typeface="Meiryo UI" panose="020B0604030504040204" pitchFamily="50" charset="-128"/>
                <a:ea typeface="Meiryo UI" panose="020B0604030504040204" pitchFamily="50" charset="-128"/>
              </a:rPr>
              <a:t>事業</a:t>
            </a:r>
            <a:r>
              <a:rPr lang="ja-JP" altLang="en-US">
                <a:latin typeface="Meiryo UI" panose="020B0604030504040204" pitchFamily="50" charset="-128"/>
                <a:ea typeface="Meiryo UI" panose="020B0604030504040204" pitchFamily="50" charset="-128"/>
              </a:rPr>
              <a:t>到達イメージ</a:t>
            </a:r>
            <a:endParaRPr kumimoji="1" lang="ja-JP" altLang="en-US">
              <a:latin typeface="Meiryo UI" panose="020B0604030504040204" pitchFamily="50" charset="-128"/>
              <a:ea typeface="Meiryo UI" panose="020B0604030504040204" pitchFamily="50" charset="-128"/>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２枚以内</a:t>
            </a:r>
          </a:p>
        </p:txBody>
      </p:sp>
      <p:sp>
        <p:nvSpPr>
          <p:cNvPr id="20" name="テキスト ボックス 19"/>
          <p:cNvSpPr txBox="1"/>
          <p:nvPr/>
        </p:nvSpPr>
        <p:spPr>
          <a:xfrm>
            <a:off x="-114988" y="714182"/>
            <a:ext cx="6220116" cy="338554"/>
          </a:xfrm>
          <a:prstGeom prst="rect">
            <a:avLst/>
          </a:prstGeom>
          <a:noFill/>
        </p:spPr>
        <p:txBody>
          <a:bodyPr wrap="square" rtlCol="0">
            <a:spAutoFit/>
          </a:bodyPr>
          <a:lstStyle/>
          <a:p>
            <a:r>
              <a:rPr kumimoji="1" lang="ja-JP" altLang="en-US" sz="1600"/>
              <a:t>（１）実証事業の到達イメージ（</a:t>
            </a:r>
            <a:r>
              <a:rPr lang="ja-JP" altLang="en-US" sz="1600">
                <a:latin typeface="+mn-ea"/>
                <a:ea typeface="+mn-ea"/>
              </a:rPr>
              <a:t>事業</a:t>
            </a:r>
            <a:r>
              <a:rPr kumimoji="1" lang="ja-JP" altLang="en-US" sz="1600" b="0">
                <a:solidFill>
                  <a:schemeClr val="tx1"/>
                </a:solidFill>
                <a:latin typeface="+mn-ea"/>
                <a:ea typeface="+mn-ea"/>
              </a:rPr>
              <a:t> 終了時</a:t>
            </a:r>
            <a:r>
              <a:rPr lang="ja-JP" altLang="en-US" sz="1600" b="0">
                <a:solidFill>
                  <a:schemeClr val="tx1"/>
                </a:solidFill>
                <a:latin typeface="+mn-ea"/>
                <a:ea typeface="+mn-ea"/>
              </a:rPr>
              <a:t>）</a:t>
            </a:r>
            <a:endParaRPr kumimoji="1" lang="ja-JP" altLang="en-US" sz="1600" b="0">
              <a:solidFill>
                <a:schemeClr val="tx1"/>
              </a:solidFill>
              <a:latin typeface="+mn-ea"/>
              <a:ea typeface="+mn-ea"/>
            </a:endParaRPr>
          </a:p>
        </p:txBody>
      </p:sp>
      <p:sp>
        <p:nvSpPr>
          <p:cNvPr id="18" name="テキスト ボックス 17">
            <a:extLst>
              <a:ext uri="{FF2B5EF4-FFF2-40B4-BE49-F238E27FC236}">
                <a16:creationId xmlns:a16="http://schemas.microsoft.com/office/drawing/2014/main" id="{BE29417F-0682-4A46-A1EA-2A6882F1F294}"/>
              </a:ext>
            </a:extLst>
          </p:cNvPr>
          <p:cNvSpPr txBox="1"/>
          <p:nvPr/>
        </p:nvSpPr>
        <p:spPr>
          <a:xfrm>
            <a:off x="632520" y="1988150"/>
            <a:ext cx="8640960" cy="894456"/>
          </a:xfrm>
          <a:prstGeom prst="rect">
            <a:avLst/>
          </a:prstGeom>
          <a:solidFill>
            <a:schemeClr val="accent6">
              <a:lumMod val="20000"/>
              <a:lumOff val="80000"/>
            </a:schemeClr>
          </a:solidFill>
          <a:ln w="9525">
            <a:solidFill>
              <a:schemeClr val="accent6">
                <a:lumMod val="75000"/>
              </a:schemeClr>
            </a:solidFill>
            <a:prstDash val="solid"/>
          </a:ln>
          <a:effectLst/>
        </p:spPr>
        <p:txBody>
          <a:bodyPr/>
          <a:lstStyle/>
          <a:p>
            <a:pPr eaLnBrk="1" fontAlgn="auto" hangingPunct="1">
              <a:spcBef>
                <a:spcPts val="0"/>
              </a:spcBef>
              <a:spcAft>
                <a:spcPts val="0"/>
              </a:spcAft>
              <a:defRPr/>
            </a:pPr>
            <a:r>
              <a:rPr lang="en-US" altLang="ja-JP" sz="1600" b="1">
                <a:solidFill>
                  <a:srgbClr val="FF0000"/>
                </a:solidFill>
              </a:rPr>
              <a:t>【</a:t>
            </a:r>
            <a:r>
              <a:rPr lang="ja-JP" altLang="en-US" sz="1600" b="1">
                <a:solidFill>
                  <a:srgbClr val="FF0000"/>
                </a:solidFill>
              </a:rPr>
              <a:t>記入上の注意</a:t>
            </a:r>
            <a:r>
              <a:rPr lang="en-US" altLang="ja-JP" sz="1600" b="1">
                <a:solidFill>
                  <a:srgbClr val="FF0000"/>
                </a:solidFill>
              </a:rPr>
              <a:t>】</a:t>
            </a:r>
          </a:p>
          <a:p>
            <a:pPr eaLnBrk="1" fontAlgn="auto" hangingPunct="1">
              <a:spcBef>
                <a:spcPts val="0"/>
              </a:spcBef>
              <a:spcAft>
                <a:spcPts val="0"/>
              </a:spcAft>
              <a:defRPr/>
            </a:pPr>
            <a:endParaRPr lang="en-US" altLang="ja-JP" sz="900">
              <a:solidFill>
                <a:srgbClr val="FF0000"/>
              </a:solidFill>
            </a:endParaRPr>
          </a:p>
          <a:p>
            <a:pPr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実証事業の到達イメージをわかりやすく記載してください。</a:t>
            </a:r>
            <a:endParaRPr lang="en-US" altLang="ja-JP" sz="1400">
              <a:solidFill>
                <a:srgbClr val="FF0000"/>
              </a:solidFill>
            </a:endParaRPr>
          </a:p>
          <a:p>
            <a:pPr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公募要領の「２．実施計画書の要件」にあたる事項、</a:t>
            </a:r>
            <a:r>
              <a:rPr lang="en-US" altLang="ja-JP" sz="1400">
                <a:solidFill>
                  <a:srgbClr val="FF0000"/>
                </a:solidFill>
              </a:rPr>
              <a:t>(</a:t>
            </a:r>
            <a:r>
              <a:rPr lang="ja-JP" altLang="en-US" sz="1400">
                <a:solidFill>
                  <a:srgbClr val="FF0000"/>
                </a:solidFill>
              </a:rPr>
              <a:t>５</a:t>
            </a:r>
            <a:r>
              <a:rPr lang="en-US" altLang="ja-JP" sz="1400">
                <a:solidFill>
                  <a:srgbClr val="FF0000"/>
                </a:solidFill>
              </a:rPr>
              <a:t>)</a:t>
            </a:r>
            <a:r>
              <a:rPr lang="ja-JP" altLang="en-US" sz="1400">
                <a:solidFill>
                  <a:srgbClr val="FF0000"/>
                </a:solidFill>
              </a:rPr>
              <a:t>、（７）についても記載してください。</a:t>
            </a:r>
          </a:p>
        </p:txBody>
      </p:sp>
      <p:sp>
        <p:nvSpPr>
          <p:cNvPr id="3" name="スライド番号プレースホルダー 2">
            <a:extLst>
              <a:ext uri="{FF2B5EF4-FFF2-40B4-BE49-F238E27FC236}">
                <a16:creationId xmlns:a16="http://schemas.microsoft.com/office/drawing/2014/main" id="{8576DF8E-13A2-64E1-8CC3-CD6690AB5473}"/>
              </a:ext>
            </a:extLst>
          </p:cNvPr>
          <p:cNvSpPr>
            <a:spLocks noGrp="1"/>
          </p:cNvSpPr>
          <p:nvPr>
            <p:ph type="sldNum" sz="quarter" idx="12"/>
          </p:nvPr>
        </p:nvSpPr>
        <p:spPr/>
        <p:txBody>
          <a:bodyPr/>
          <a:lstStyle/>
          <a:p>
            <a:pPr>
              <a:defRPr/>
            </a:pPr>
            <a:fld id="{CA8D4A6D-85F2-41B7-A27E-54BD60322951}" type="slidenum">
              <a:rPr lang="ja-JP" altLang="en-US" smtClean="0"/>
              <a:pPr>
                <a:defRPr/>
              </a:pPr>
              <a:t>3</a:t>
            </a:fld>
            <a:endParaRPr lang="ja-JP" altLang="en-US"/>
          </a:p>
        </p:txBody>
      </p:sp>
    </p:spTree>
    <p:extLst>
      <p:ext uri="{BB962C8B-B14F-4D97-AF65-F5344CB8AC3E}">
        <p14:creationId xmlns:p14="http://schemas.microsoft.com/office/powerpoint/2010/main" val="3604572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F2976-BC8A-682B-1E35-EC8DB68D0110}"/>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FCD152-458F-B283-92F6-2CBD7AA5D21C}"/>
              </a:ext>
            </a:extLst>
          </p:cNvPr>
          <p:cNvSpPr txBox="1"/>
          <p:nvPr/>
        </p:nvSpPr>
        <p:spPr>
          <a:xfrm>
            <a:off x="128588" y="2465134"/>
            <a:ext cx="9648825" cy="4132218"/>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5" name="テキスト ボックス 4">
            <a:extLst>
              <a:ext uri="{FF2B5EF4-FFF2-40B4-BE49-F238E27FC236}">
                <a16:creationId xmlns:a16="http://schemas.microsoft.com/office/drawing/2014/main" id="{1CC4EDD8-BD93-9C7C-0F73-38402326008E}"/>
              </a:ext>
            </a:extLst>
          </p:cNvPr>
          <p:cNvSpPr txBox="1"/>
          <p:nvPr/>
        </p:nvSpPr>
        <p:spPr>
          <a:xfrm>
            <a:off x="632172" y="2798243"/>
            <a:ext cx="8641655" cy="3609975"/>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以下の点について、図表等を用いてわかりやすく具体的に記載してください。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事業推進体制・役割分担</a:t>
            </a:r>
          </a:p>
          <a:p>
            <a:pPr marL="342900" indent="-342900" eaLnBrk="1" fontAlgn="auto" hangingPunct="1">
              <a:spcBef>
                <a:spcPts val="0"/>
              </a:spcBef>
              <a:spcAft>
                <a:spcPts val="0"/>
              </a:spcAft>
              <a:buFont typeface="+mj-lt"/>
              <a:buAutoNum type="arabicPeriod"/>
              <a:defRPr/>
            </a:pPr>
            <a:r>
              <a:rPr lang="ja-JP" altLang="en-US" sz="1600">
                <a:solidFill>
                  <a:srgbClr val="FF0000"/>
                </a:solidFill>
              </a:rPr>
              <a:t>共同申請の場合、各社の役割分担</a:t>
            </a:r>
            <a:endParaRPr lang="en-US" altLang="ja-JP" sz="1400">
              <a:solidFill>
                <a:srgbClr val="FF0000"/>
              </a:solidFill>
            </a:endParaRPr>
          </a:p>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「様式第２　実施計画書」に記載したものと同様のものでも構いません。</a:t>
            </a:r>
            <a:endParaRPr lang="en-US" altLang="ja-JP" sz="1600">
              <a:solidFill>
                <a:srgbClr val="FF0000"/>
              </a:solidFill>
            </a:endParaRPr>
          </a:p>
          <a:p>
            <a:pPr eaLnBrk="1" fontAlgn="auto" hangingPunct="1">
              <a:spcBef>
                <a:spcPts val="0"/>
              </a:spcBef>
              <a:spcAft>
                <a:spcPts val="0"/>
              </a:spcAft>
              <a:defRPr/>
            </a:pPr>
            <a:endParaRPr lang="en-US" altLang="ja-JP" sz="1400">
              <a:solidFill>
                <a:srgbClr val="FF0000"/>
              </a:solidFill>
            </a:endParaRPr>
          </a:p>
        </p:txBody>
      </p:sp>
      <p:sp>
        <p:nvSpPr>
          <p:cNvPr id="7" name="タイトル 1">
            <a:extLst>
              <a:ext uri="{FF2B5EF4-FFF2-40B4-BE49-F238E27FC236}">
                <a16:creationId xmlns:a16="http://schemas.microsoft.com/office/drawing/2014/main" id="{F2C6AE07-49C8-B4B3-9DA9-AA556A29E1B2}"/>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a:extLst>
              <a:ext uri="{FF2B5EF4-FFF2-40B4-BE49-F238E27FC236}">
                <a16:creationId xmlns:a16="http://schemas.microsoft.com/office/drawing/2014/main" id="{B498F190-11E7-3A4D-B578-6B048145E5C3}"/>
              </a:ext>
            </a:extLst>
          </p:cNvPr>
          <p:cNvSpPr txBox="1"/>
          <p:nvPr/>
        </p:nvSpPr>
        <p:spPr>
          <a:xfrm>
            <a:off x="128588" y="1101711"/>
            <a:ext cx="9648825" cy="124729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en-US" altLang="ja-JP" sz="1400"/>
              <a:t>×××</a:t>
            </a:r>
            <a:endParaRPr lang="ja-JP" altLang="en-US" sz="1400"/>
          </a:p>
        </p:txBody>
      </p:sp>
      <p:sp>
        <p:nvSpPr>
          <p:cNvPr id="9" name="正方形/長方形 8">
            <a:extLst>
              <a:ext uri="{FF2B5EF4-FFF2-40B4-BE49-F238E27FC236}">
                <a16:creationId xmlns:a16="http://schemas.microsoft.com/office/drawing/2014/main" id="{1820210D-1047-4AE4-6C46-8346E22DFC33}"/>
              </a:ext>
            </a:extLst>
          </p:cNvPr>
          <p:cNvSpPr/>
          <p:nvPr/>
        </p:nvSpPr>
        <p:spPr>
          <a:xfrm>
            <a:off x="1856656" y="116521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※4</a:t>
            </a:r>
            <a:r>
              <a:rPr lang="ja-JP" altLang="en-US" sz="1400">
                <a:solidFill>
                  <a:srgbClr val="FF0000"/>
                </a:solidFill>
              </a:rPr>
              <a:t>項目以内にまとめること。</a:t>
            </a:r>
            <a:endParaRPr lang="en-US" altLang="ja-JP" sz="1400">
              <a:solidFill>
                <a:srgbClr val="FF0000"/>
              </a:solidFill>
            </a:endParaRPr>
          </a:p>
        </p:txBody>
      </p:sp>
      <p:sp>
        <p:nvSpPr>
          <p:cNvPr id="10" name="正方形/長方形 9">
            <a:extLst>
              <a:ext uri="{FF2B5EF4-FFF2-40B4-BE49-F238E27FC236}">
                <a16:creationId xmlns:a16="http://schemas.microsoft.com/office/drawing/2014/main" id="{98FE5210-5B33-A782-1463-09E32F7E165C}"/>
              </a:ext>
            </a:extLst>
          </p:cNvPr>
          <p:cNvSpPr/>
          <p:nvPr/>
        </p:nvSpPr>
        <p:spPr>
          <a:xfrm>
            <a:off x="-124726" y="647026"/>
            <a:ext cx="8246078" cy="338554"/>
          </a:xfrm>
          <a:prstGeom prst="rect">
            <a:avLst/>
          </a:prstGeom>
        </p:spPr>
        <p:txBody>
          <a:bodyPr wrap="square">
            <a:spAutoFit/>
          </a:bodyPr>
          <a:lstStyle/>
          <a:p>
            <a:r>
              <a:rPr lang="ja-JP" altLang="en-US" sz="1600"/>
              <a:t>（１）事業の実施体制</a:t>
            </a:r>
          </a:p>
        </p:txBody>
      </p:sp>
      <p:sp>
        <p:nvSpPr>
          <p:cNvPr id="11" name="タイトル 1">
            <a:extLst>
              <a:ext uri="{FF2B5EF4-FFF2-40B4-BE49-F238E27FC236}">
                <a16:creationId xmlns:a16="http://schemas.microsoft.com/office/drawing/2014/main" id="{7D7EF8FA-0655-5591-FC69-54ADE28055D4}"/>
              </a:ext>
            </a:extLst>
          </p:cNvPr>
          <p:cNvSpPr>
            <a:spLocks noGrp="1"/>
          </p:cNvSpPr>
          <p:nvPr>
            <p:ph type="title"/>
          </p:nvPr>
        </p:nvSpPr>
        <p:spPr>
          <a:xfrm>
            <a:off x="128588" y="39688"/>
            <a:ext cx="8915400" cy="500062"/>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98578555-D9BF-AAAA-6EE1-DF562DCADDFF}"/>
              </a:ext>
            </a:extLst>
          </p:cNvPr>
          <p:cNvSpPr>
            <a:spLocks noGrp="1"/>
          </p:cNvSpPr>
          <p:nvPr>
            <p:ph type="sldNum" sz="quarter" idx="12"/>
          </p:nvPr>
        </p:nvSpPr>
        <p:spPr/>
        <p:txBody>
          <a:bodyPr/>
          <a:lstStyle/>
          <a:p>
            <a:pPr>
              <a:defRPr/>
            </a:pPr>
            <a:fld id="{CA8D4A6D-85F2-41B7-A27E-54BD60322951}" type="slidenum">
              <a:rPr lang="ja-JP" altLang="en-US" smtClean="0"/>
              <a:pPr>
                <a:defRPr/>
              </a:pPr>
              <a:t>4</a:t>
            </a:fld>
            <a:endParaRPr lang="ja-JP" altLang="en-US"/>
          </a:p>
        </p:txBody>
      </p:sp>
    </p:spTree>
    <p:extLst>
      <p:ext uri="{BB962C8B-B14F-4D97-AF65-F5344CB8AC3E}">
        <p14:creationId xmlns:p14="http://schemas.microsoft.com/office/powerpoint/2010/main" val="3744117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4F950-6512-C738-5D3C-DDB5A1A3A9B0}"/>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EEE7A2D-1D23-8374-2D38-5E8BF599A024}"/>
              </a:ext>
            </a:extLst>
          </p:cNvPr>
          <p:cNvSpPr txBox="1"/>
          <p:nvPr/>
        </p:nvSpPr>
        <p:spPr>
          <a:xfrm>
            <a:off x="128588" y="2465134"/>
            <a:ext cx="9648825" cy="4132218"/>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5" name="テキスト ボックス 4">
            <a:extLst>
              <a:ext uri="{FF2B5EF4-FFF2-40B4-BE49-F238E27FC236}">
                <a16:creationId xmlns:a16="http://schemas.microsoft.com/office/drawing/2014/main" id="{4FA2636E-1D6A-9B71-7731-E5FE7E4BF2B1}"/>
              </a:ext>
            </a:extLst>
          </p:cNvPr>
          <p:cNvSpPr txBox="1"/>
          <p:nvPr/>
        </p:nvSpPr>
        <p:spPr>
          <a:xfrm>
            <a:off x="632172" y="2798243"/>
            <a:ext cx="8641655" cy="3609975"/>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以下の点について、図表等を用いてわかりやすく具体的に記載してください。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申請する事業に対して、経営者自身が深く関与することで、機動的・継続的に経営資源を投入するための組織体制が構築されていること</a:t>
            </a: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p:txBody>
      </p:sp>
      <p:sp>
        <p:nvSpPr>
          <p:cNvPr id="7" name="タイトル 1">
            <a:extLst>
              <a:ext uri="{FF2B5EF4-FFF2-40B4-BE49-F238E27FC236}">
                <a16:creationId xmlns:a16="http://schemas.microsoft.com/office/drawing/2014/main" id="{D7D18463-FF6C-DC4A-CBDE-2AE33AA691F9}"/>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200" b="1">
                <a:solidFill>
                  <a:srgbClr val="FF0000"/>
                </a:solidFill>
                <a:latin typeface="Meiryo UI" panose="020B0604030504040204" pitchFamily="50" charset="-128"/>
                <a:ea typeface="Meiryo UI" panose="020B0604030504040204" pitchFamily="50" charset="-128"/>
              </a:rPr>
              <a:t>1</a:t>
            </a:r>
            <a:r>
              <a:rPr lang="ja-JP" altLang="en-US" sz="1200" b="1">
                <a:solidFill>
                  <a:srgbClr val="FF0000"/>
                </a:solidFill>
                <a:latin typeface="Meiryo UI" panose="020B0604030504040204" pitchFamily="50" charset="-128"/>
                <a:ea typeface="Meiryo UI" panose="020B0604030504040204" pitchFamily="50" charset="-128"/>
              </a:rPr>
              <a:t>枚</a:t>
            </a:r>
          </a:p>
        </p:txBody>
      </p:sp>
      <p:sp>
        <p:nvSpPr>
          <p:cNvPr id="8" name="テキスト ボックス 7">
            <a:extLst>
              <a:ext uri="{FF2B5EF4-FFF2-40B4-BE49-F238E27FC236}">
                <a16:creationId xmlns:a16="http://schemas.microsoft.com/office/drawing/2014/main" id="{4E722181-DC0B-A53E-505D-79B9641BED96}"/>
              </a:ext>
            </a:extLst>
          </p:cNvPr>
          <p:cNvSpPr txBox="1"/>
          <p:nvPr/>
        </p:nvSpPr>
        <p:spPr>
          <a:xfrm>
            <a:off x="128588" y="1101711"/>
            <a:ext cx="9648825" cy="124729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en-US" altLang="ja-JP" sz="1400"/>
              <a:t>×××</a:t>
            </a:r>
            <a:endParaRPr lang="ja-JP" altLang="en-US" sz="1400"/>
          </a:p>
        </p:txBody>
      </p:sp>
      <p:sp>
        <p:nvSpPr>
          <p:cNvPr id="9" name="正方形/長方形 8">
            <a:extLst>
              <a:ext uri="{FF2B5EF4-FFF2-40B4-BE49-F238E27FC236}">
                <a16:creationId xmlns:a16="http://schemas.microsoft.com/office/drawing/2014/main" id="{675E4E97-2456-4EDC-62A3-C0E23C08CECA}"/>
              </a:ext>
            </a:extLst>
          </p:cNvPr>
          <p:cNvSpPr/>
          <p:nvPr/>
        </p:nvSpPr>
        <p:spPr>
          <a:xfrm>
            <a:off x="1856656" y="116521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※4</a:t>
            </a:r>
            <a:r>
              <a:rPr lang="ja-JP" altLang="en-US" sz="1400">
                <a:solidFill>
                  <a:srgbClr val="FF0000"/>
                </a:solidFill>
              </a:rPr>
              <a:t>項目以内にまとめること。</a:t>
            </a:r>
            <a:endParaRPr lang="en-US" altLang="ja-JP" sz="1400">
              <a:solidFill>
                <a:srgbClr val="FF0000"/>
              </a:solidFill>
            </a:endParaRPr>
          </a:p>
        </p:txBody>
      </p:sp>
      <p:sp>
        <p:nvSpPr>
          <p:cNvPr id="10" name="正方形/長方形 9">
            <a:extLst>
              <a:ext uri="{FF2B5EF4-FFF2-40B4-BE49-F238E27FC236}">
                <a16:creationId xmlns:a16="http://schemas.microsoft.com/office/drawing/2014/main" id="{E16E2DDF-345E-73D7-0872-D8DB3262FE73}"/>
              </a:ext>
            </a:extLst>
          </p:cNvPr>
          <p:cNvSpPr/>
          <p:nvPr/>
        </p:nvSpPr>
        <p:spPr>
          <a:xfrm>
            <a:off x="-124726" y="647026"/>
            <a:ext cx="8246078" cy="338554"/>
          </a:xfrm>
          <a:prstGeom prst="rect">
            <a:avLst/>
          </a:prstGeom>
        </p:spPr>
        <p:txBody>
          <a:bodyPr wrap="square">
            <a:spAutoFit/>
          </a:bodyPr>
          <a:lstStyle/>
          <a:p>
            <a:r>
              <a:rPr lang="ja-JP" altLang="en-US" sz="1600"/>
              <a:t>（２）経営層のコミット（必須項目）</a:t>
            </a:r>
          </a:p>
        </p:txBody>
      </p:sp>
      <p:sp>
        <p:nvSpPr>
          <p:cNvPr id="11" name="タイトル 1">
            <a:extLst>
              <a:ext uri="{FF2B5EF4-FFF2-40B4-BE49-F238E27FC236}">
                <a16:creationId xmlns:a16="http://schemas.microsoft.com/office/drawing/2014/main" id="{ACF37D81-6BB1-CC55-13FF-6661E143441D}"/>
              </a:ext>
            </a:extLst>
          </p:cNvPr>
          <p:cNvSpPr>
            <a:spLocks noGrp="1"/>
          </p:cNvSpPr>
          <p:nvPr>
            <p:ph type="title"/>
          </p:nvPr>
        </p:nvSpPr>
        <p:spPr>
          <a:xfrm>
            <a:off x="128588" y="39688"/>
            <a:ext cx="8915400" cy="500062"/>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40E5E53B-D696-5584-0A47-3C956173225E}"/>
              </a:ext>
            </a:extLst>
          </p:cNvPr>
          <p:cNvSpPr>
            <a:spLocks noGrp="1"/>
          </p:cNvSpPr>
          <p:nvPr>
            <p:ph type="sldNum" sz="quarter" idx="12"/>
          </p:nvPr>
        </p:nvSpPr>
        <p:spPr/>
        <p:txBody>
          <a:bodyPr/>
          <a:lstStyle/>
          <a:p>
            <a:pPr>
              <a:defRPr/>
            </a:pPr>
            <a:fld id="{CA8D4A6D-85F2-41B7-A27E-54BD60322951}" type="slidenum">
              <a:rPr lang="ja-JP" altLang="en-US" smtClean="0"/>
              <a:pPr>
                <a:defRPr/>
              </a:pPr>
              <a:t>5</a:t>
            </a:fld>
            <a:endParaRPr lang="ja-JP" altLang="en-US"/>
          </a:p>
        </p:txBody>
      </p:sp>
      <p:pic>
        <p:nvPicPr>
          <p:cNvPr id="3" name="図 2">
            <a:extLst>
              <a:ext uri="{FF2B5EF4-FFF2-40B4-BE49-F238E27FC236}">
                <a16:creationId xmlns:a16="http://schemas.microsoft.com/office/drawing/2014/main" id="{6F1C4ECB-E7BE-A88E-6D8A-B08C836C3210}"/>
              </a:ext>
            </a:extLst>
          </p:cNvPr>
          <p:cNvPicPr>
            <a:picLocks noChangeAspect="1"/>
          </p:cNvPicPr>
          <p:nvPr/>
        </p:nvPicPr>
        <p:blipFill>
          <a:blip r:embed="rId2"/>
          <a:stretch>
            <a:fillRect/>
          </a:stretch>
        </p:blipFill>
        <p:spPr>
          <a:xfrm>
            <a:off x="1570033" y="3995611"/>
            <a:ext cx="6765932" cy="2601741"/>
          </a:xfrm>
          <a:prstGeom prst="rect">
            <a:avLst/>
          </a:prstGeom>
        </p:spPr>
      </p:pic>
    </p:spTree>
    <p:extLst>
      <p:ext uri="{BB962C8B-B14F-4D97-AF65-F5344CB8AC3E}">
        <p14:creationId xmlns:p14="http://schemas.microsoft.com/office/powerpoint/2010/main" val="2795923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3672A-D369-73D8-05A7-464B6536D177}"/>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3137702-2C05-9882-668C-7E1F067ECC0A}"/>
              </a:ext>
            </a:extLst>
          </p:cNvPr>
          <p:cNvSpPr txBox="1"/>
          <p:nvPr/>
        </p:nvSpPr>
        <p:spPr>
          <a:xfrm>
            <a:off x="128588" y="2564903"/>
            <a:ext cx="9648825" cy="4119245"/>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5" name="テキスト ボックス 4">
            <a:extLst>
              <a:ext uri="{FF2B5EF4-FFF2-40B4-BE49-F238E27FC236}">
                <a16:creationId xmlns:a16="http://schemas.microsoft.com/office/drawing/2014/main" id="{AB6BA6FC-FB52-CC4E-1868-4E5EC86F2FC6}"/>
              </a:ext>
            </a:extLst>
          </p:cNvPr>
          <p:cNvSpPr txBox="1"/>
          <p:nvPr/>
        </p:nvSpPr>
        <p:spPr>
          <a:xfrm>
            <a:off x="632172" y="2798243"/>
            <a:ext cx="8641655" cy="3885906"/>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以下の点について、図表等を用いてわかりやすく具体的に記載してください。</a:t>
            </a:r>
            <a:endParaRPr lang="en-US" altLang="ja-JP" sz="1600">
              <a:solidFill>
                <a:srgbClr val="FF0000"/>
              </a:solidFill>
            </a:endParaRPr>
          </a:p>
          <a:p>
            <a:pPr eaLnBrk="1" fontAlgn="auto" hangingPunct="1">
              <a:spcBef>
                <a:spcPts val="0"/>
              </a:spcBef>
              <a:spcAft>
                <a:spcPts val="0"/>
              </a:spcAft>
              <a:defRPr/>
            </a:pPr>
            <a:endParaRPr lang="ja-JP" altLang="en-US"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400">
                <a:solidFill>
                  <a:srgbClr val="FF0000"/>
                </a:solidFill>
              </a:rPr>
              <a:t>申請する事業について、経営戦略の中核に位置づけられ、幅広いステークホルダーに情報発信されていること</a:t>
            </a:r>
            <a:br>
              <a:rPr lang="en-US" altLang="ja-JP" sz="1400">
                <a:solidFill>
                  <a:srgbClr val="FF0000"/>
                </a:solidFill>
              </a:rPr>
            </a:br>
            <a:r>
              <a:rPr lang="en-US" altLang="ja-JP" sz="1400">
                <a:solidFill>
                  <a:srgbClr val="FF0000"/>
                </a:solidFill>
              </a:rPr>
              <a:t>※2030</a:t>
            </a:r>
            <a:r>
              <a:rPr lang="ja-JP" altLang="en-US" sz="1400">
                <a:solidFill>
                  <a:srgbClr val="FF0000"/>
                </a:solidFill>
              </a:rPr>
              <a:t>年に向けた製造能力等に関する野心的な目標を対外的に掲げていることが分かる記載としてください。</a:t>
            </a: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r>
              <a:rPr lang="ja-JP" altLang="en-US" sz="1200">
                <a:solidFill>
                  <a:srgbClr val="FF0000"/>
                </a:solidFill>
              </a:rPr>
              <a:t>例：ステークホルダーとの対話、情報開示</a:t>
            </a:r>
            <a:endParaRPr lang="en-US" altLang="ja-JP" sz="1200">
              <a:solidFill>
                <a:srgbClr val="FF0000"/>
              </a:solidFill>
            </a:endParaRPr>
          </a:p>
          <a:p>
            <a:pPr eaLnBrk="1" fontAlgn="auto" hangingPunct="1">
              <a:spcBef>
                <a:spcPts val="0"/>
              </a:spcBef>
              <a:spcAft>
                <a:spcPts val="0"/>
              </a:spcAft>
              <a:defRPr/>
            </a:pPr>
            <a:r>
              <a:rPr lang="ja-JP" altLang="en-US" sz="1200">
                <a:solidFill>
                  <a:srgbClr val="FF0000"/>
                </a:solidFill>
              </a:rPr>
              <a:t>中長期的な企業価値向上に関する情報開示</a:t>
            </a:r>
          </a:p>
          <a:p>
            <a:pPr eaLnBrk="1" fontAlgn="auto" hangingPunct="1">
              <a:spcBef>
                <a:spcPts val="0"/>
              </a:spcBef>
              <a:spcAft>
                <a:spcPts val="0"/>
              </a:spcAft>
              <a:defRPr/>
            </a:pPr>
            <a:r>
              <a:rPr lang="en-US" altLang="ja-JP" sz="1200">
                <a:solidFill>
                  <a:srgbClr val="FF0000"/>
                </a:solidFill>
              </a:rPr>
              <a:t>XXX</a:t>
            </a:r>
          </a:p>
          <a:p>
            <a:pPr eaLnBrk="1" fontAlgn="auto" hangingPunct="1">
              <a:spcBef>
                <a:spcPts val="0"/>
              </a:spcBef>
              <a:spcAft>
                <a:spcPts val="0"/>
              </a:spcAft>
              <a:defRPr/>
            </a:pPr>
            <a:r>
              <a:rPr lang="ja-JP" altLang="en-US" sz="1200">
                <a:solidFill>
                  <a:srgbClr val="FF0000"/>
                </a:solidFill>
              </a:rPr>
              <a:t>（全社的な経営戦略を示す株主・投資家に統合報告書等において、どのように事業戦略・計画を明示的に位置づけるか）</a:t>
            </a:r>
          </a:p>
          <a:p>
            <a:pPr eaLnBrk="1" fontAlgn="auto" hangingPunct="1">
              <a:spcBef>
                <a:spcPts val="0"/>
              </a:spcBef>
              <a:spcAft>
                <a:spcPts val="0"/>
              </a:spcAft>
              <a:defRPr/>
            </a:pPr>
            <a:r>
              <a:rPr lang="en-US" altLang="ja-JP" sz="1200">
                <a:solidFill>
                  <a:srgbClr val="FF0000"/>
                </a:solidFill>
              </a:rPr>
              <a:t>XXX</a:t>
            </a:r>
          </a:p>
          <a:p>
            <a:pPr eaLnBrk="1" fontAlgn="auto" hangingPunct="1">
              <a:spcBef>
                <a:spcPts val="0"/>
              </a:spcBef>
              <a:spcAft>
                <a:spcPts val="0"/>
              </a:spcAft>
              <a:defRPr/>
            </a:pPr>
            <a:r>
              <a:rPr lang="ja-JP" altLang="en-US" sz="1200">
                <a:solidFill>
                  <a:srgbClr val="FF0000"/>
                </a:solidFill>
              </a:rPr>
              <a:t>（採択された場合、本事業の概要や事業の効果（社会的価値等）をリリースや</a:t>
            </a:r>
            <a:r>
              <a:rPr lang="en-US" altLang="ja-JP" sz="1200">
                <a:solidFill>
                  <a:srgbClr val="FF0000"/>
                </a:solidFill>
              </a:rPr>
              <a:t>IR</a:t>
            </a:r>
            <a:r>
              <a:rPr lang="ja-JP" altLang="en-US" sz="1200">
                <a:solidFill>
                  <a:srgbClr val="FF0000"/>
                </a:solidFill>
              </a:rPr>
              <a:t>等でどのように幅広く継続的に発信するか）</a:t>
            </a:r>
          </a:p>
          <a:p>
            <a:pPr eaLnBrk="1" fontAlgn="auto" hangingPunct="1">
              <a:spcBef>
                <a:spcPts val="0"/>
              </a:spcBef>
              <a:spcAft>
                <a:spcPts val="0"/>
              </a:spcAft>
              <a:defRPr/>
            </a:pPr>
            <a:endParaRPr lang="ja-JP" altLang="en-US" sz="1200">
              <a:solidFill>
                <a:srgbClr val="FF0000"/>
              </a:solidFill>
            </a:endParaRPr>
          </a:p>
          <a:p>
            <a:pPr eaLnBrk="1" fontAlgn="auto" hangingPunct="1">
              <a:spcBef>
                <a:spcPts val="0"/>
              </a:spcBef>
              <a:spcAft>
                <a:spcPts val="0"/>
              </a:spcAft>
              <a:defRPr/>
            </a:pPr>
            <a:r>
              <a:rPr lang="ja-JP" altLang="en-US" sz="1200">
                <a:solidFill>
                  <a:srgbClr val="FF0000"/>
                </a:solidFill>
              </a:rPr>
              <a:t>企業価値向上とステークホルダーとの対話</a:t>
            </a:r>
          </a:p>
          <a:p>
            <a:pPr eaLnBrk="1" fontAlgn="auto" hangingPunct="1">
              <a:spcBef>
                <a:spcPts val="0"/>
              </a:spcBef>
              <a:spcAft>
                <a:spcPts val="0"/>
              </a:spcAft>
              <a:defRPr/>
            </a:pPr>
            <a:r>
              <a:rPr lang="en-US" altLang="ja-JP" sz="1200">
                <a:solidFill>
                  <a:srgbClr val="FF0000"/>
                </a:solidFill>
              </a:rPr>
              <a:t>XXX</a:t>
            </a:r>
          </a:p>
          <a:p>
            <a:pPr eaLnBrk="1" fontAlgn="auto" hangingPunct="1">
              <a:spcBef>
                <a:spcPts val="0"/>
              </a:spcBef>
              <a:spcAft>
                <a:spcPts val="0"/>
              </a:spcAft>
              <a:defRPr/>
            </a:pPr>
            <a:r>
              <a:rPr lang="ja-JP" altLang="en-US" sz="1200">
                <a:solidFill>
                  <a:srgbClr val="FF0000"/>
                </a:solidFill>
              </a:rPr>
              <a:t>（事業戦略・計画を経営戦略に位置づけ、どのように持続的な企業価値向上につなげていくか、株主・投資家にどのような財務指標を重視し、目標として位置づけているか。当該財務指標の向上が必要と思われる場合、投資家の期待値を上げ、改善するためにどのような方策をとるのか）</a:t>
            </a:r>
          </a:p>
          <a:p>
            <a:pPr eaLnBrk="1" fontAlgn="auto" hangingPunct="1">
              <a:spcBef>
                <a:spcPts val="0"/>
              </a:spcBef>
              <a:spcAft>
                <a:spcPts val="0"/>
              </a:spcAft>
              <a:defRPr/>
            </a:pPr>
            <a:r>
              <a:rPr lang="ja-JP" altLang="en-US" sz="1200">
                <a:solidFill>
                  <a:srgbClr val="FF0000"/>
                </a:solidFill>
              </a:rPr>
              <a:t>（事業の見通しや中長期的な企業価値への貢献、リスク等について、株主・投資家や金融機関、取引先、従業員等のステークホルダーとどのように対話するか））</a:t>
            </a:r>
          </a:p>
          <a:p>
            <a:pPr eaLnBrk="1" fontAlgn="auto" hangingPunct="1">
              <a:spcBef>
                <a:spcPts val="0"/>
              </a:spcBef>
              <a:spcAft>
                <a:spcPts val="0"/>
              </a:spcAft>
              <a:defRPr/>
            </a:pPr>
            <a:endParaRPr lang="en-US" altLang="ja-JP" sz="1400">
              <a:solidFill>
                <a:srgbClr val="FF0000"/>
              </a:solidFill>
            </a:endParaRPr>
          </a:p>
        </p:txBody>
      </p:sp>
      <p:sp>
        <p:nvSpPr>
          <p:cNvPr id="7" name="タイトル 1">
            <a:extLst>
              <a:ext uri="{FF2B5EF4-FFF2-40B4-BE49-F238E27FC236}">
                <a16:creationId xmlns:a16="http://schemas.microsoft.com/office/drawing/2014/main" id="{686F372D-A831-62C9-C24E-393A44734265}"/>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１枚</a:t>
            </a:r>
          </a:p>
        </p:txBody>
      </p:sp>
      <p:sp>
        <p:nvSpPr>
          <p:cNvPr id="8" name="テキスト ボックス 7">
            <a:extLst>
              <a:ext uri="{FF2B5EF4-FFF2-40B4-BE49-F238E27FC236}">
                <a16:creationId xmlns:a16="http://schemas.microsoft.com/office/drawing/2014/main" id="{641816CB-9D1E-32DF-784A-CBA061390BD7}"/>
              </a:ext>
            </a:extLst>
          </p:cNvPr>
          <p:cNvSpPr txBox="1"/>
          <p:nvPr/>
        </p:nvSpPr>
        <p:spPr>
          <a:xfrm>
            <a:off x="128588" y="1101711"/>
            <a:ext cx="9648825" cy="124729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en-US" altLang="ja-JP" sz="1400"/>
              <a:t>×××</a:t>
            </a:r>
            <a:endParaRPr lang="ja-JP" altLang="en-US" sz="1400"/>
          </a:p>
        </p:txBody>
      </p:sp>
      <p:sp>
        <p:nvSpPr>
          <p:cNvPr id="9" name="正方形/長方形 8">
            <a:extLst>
              <a:ext uri="{FF2B5EF4-FFF2-40B4-BE49-F238E27FC236}">
                <a16:creationId xmlns:a16="http://schemas.microsoft.com/office/drawing/2014/main" id="{06695157-715E-CFC5-5487-71A3CE797DD5}"/>
              </a:ext>
            </a:extLst>
          </p:cNvPr>
          <p:cNvSpPr/>
          <p:nvPr/>
        </p:nvSpPr>
        <p:spPr>
          <a:xfrm>
            <a:off x="1856656" y="116521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※4</a:t>
            </a:r>
            <a:r>
              <a:rPr lang="ja-JP" altLang="en-US" sz="1400">
                <a:solidFill>
                  <a:srgbClr val="FF0000"/>
                </a:solidFill>
              </a:rPr>
              <a:t>項目以内にまとめること。</a:t>
            </a:r>
            <a:endParaRPr lang="en-US" altLang="ja-JP" sz="1400">
              <a:solidFill>
                <a:srgbClr val="FF0000"/>
              </a:solidFill>
            </a:endParaRPr>
          </a:p>
        </p:txBody>
      </p:sp>
      <p:sp>
        <p:nvSpPr>
          <p:cNvPr id="10" name="正方形/長方形 9">
            <a:extLst>
              <a:ext uri="{FF2B5EF4-FFF2-40B4-BE49-F238E27FC236}">
                <a16:creationId xmlns:a16="http://schemas.microsoft.com/office/drawing/2014/main" id="{367BD99F-D1D7-7977-DA55-2B5B5D5FD80C}"/>
              </a:ext>
            </a:extLst>
          </p:cNvPr>
          <p:cNvSpPr/>
          <p:nvPr/>
        </p:nvSpPr>
        <p:spPr>
          <a:xfrm>
            <a:off x="-124726" y="647026"/>
            <a:ext cx="8246078" cy="338554"/>
          </a:xfrm>
          <a:prstGeom prst="rect">
            <a:avLst/>
          </a:prstGeom>
        </p:spPr>
        <p:txBody>
          <a:bodyPr wrap="square">
            <a:spAutoFit/>
          </a:bodyPr>
          <a:lstStyle/>
          <a:p>
            <a:r>
              <a:rPr lang="ja-JP" altLang="en-US" sz="1600"/>
              <a:t>（２）経営層のコミット（必須項目）</a:t>
            </a:r>
          </a:p>
        </p:txBody>
      </p:sp>
      <p:sp>
        <p:nvSpPr>
          <p:cNvPr id="11" name="タイトル 1">
            <a:extLst>
              <a:ext uri="{FF2B5EF4-FFF2-40B4-BE49-F238E27FC236}">
                <a16:creationId xmlns:a16="http://schemas.microsoft.com/office/drawing/2014/main" id="{411AB111-2163-CDF0-EABD-32244E9C6E50}"/>
              </a:ext>
            </a:extLst>
          </p:cNvPr>
          <p:cNvSpPr>
            <a:spLocks noGrp="1"/>
          </p:cNvSpPr>
          <p:nvPr>
            <p:ph type="title"/>
          </p:nvPr>
        </p:nvSpPr>
        <p:spPr>
          <a:xfrm>
            <a:off x="128588" y="39688"/>
            <a:ext cx="8915400" cy="500062"/>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85A4772F-0C6B-6F8F-E28F-836F5F349AFD}"/>
              </a:ext>
            </a:extLst>
          </p:cNvPr>
          <p:cNvSpPr>
            <a:spLocks noGrp="1"/>
          </p:cNvSpPr>
          <p:nvPr>
            <p:ph type="sldNum" sz="quarter" idx="12"/>
          </p:nvPr>
        </p:nvSpPr>
        <p:spPr/>
        <p:txBody>
          <a:bodyPr/>
          <a:lstStyle/>
          <a:p>
            <a:pPr>
              <a:defRPr/>
            </a:pPr>
            <a:fld id="{CA8D4A6D-85F2-41B7-A27E-54BD60322951}" type="slidenum">
              <a:rPr lang="ja-JP" altLang="en-US" smtClean="0"/>
              <a:pPr>
                <a:defRPr/>
              </a:pPr>
              <a:t>6</a:t>
            </a:fld>
            <a:endParaRPr lang="ja-JP" altLang="en-US"/>
          </a:p>
        </p:txBody>
      </p:sp>
    </p:spTree>
    <p:extLst>
      <p:ext uri="{BB962C8B-B14F-4D97-AF65-F5344CB8AC3E}">
        <p14:creationId xmlns:p14="http://schemas.microsoft.com/office/powerpoint/2010/main" val="3110716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E8DAF-1C13-6A4C-0B49-F576D3129DA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BD9E731-91BD-52A8-B9CF-9AC214243C21}"/>
              </a:ext>
            </a:extLst>
          </p:cNvPr>
          <p:cNvSpPr>
            <a:spLocks noGrp="1"/>
          </p:cNvSpPr>
          <p:nvPr>
            <p:ph type="title"/>
          </p:nvPr>
        </p:nvSpPr>
        <p:spPr>
          <a:xfrm>
            <a:off x="128464" y="39688"/>
            <a:ext cx="7128792" cy="500061"/>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DA5D30F0-AA78-9CDB-083A-6D286F9CFCD7}"/>
              </a:ext>
            </a:extLst>
          </p:cNvPr>
          <p:cNvSpPr txBox="1"/>
          <p:nvPr/>
        </p:nvSpPr>
        <p:spPr>
          <a:xfrm>
            <a:off x="128588" y="2013680"/>
            <a:ext cx="9648825" cy="446107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6" name="テキスト ボックス 5">
            <a:extLst>
              <a:ext uri="{FF2B5EF4-FFF2-40B4-BE49-F238E27FC236}">
                <a16:creationId xmlns:a16="http://schemas.microsoft.com/office/drawing/2014/main" id="{773B3624-4049-7BE3-B432-DFC2974EE6CA}"/>
              </a:ext>
            </a:extLst>
          </p:cNvPr>
          <p:cNvSpPr txBox="1"/>
          <p:nvPr/>
        </p:nvSpPr>
        <p:spPr>
          <a:xfrm>
            <a:off x="632395" y="2708920"/>
            <a:ext cx="8640961" cy="1871406"/>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以下の点について、図表等を用いてわかりやすく具体的に記載してください。</a:t>
            </a:r>
            <a:endParaRPr lang="en-US" altLang="ja-JP" sz="1600">
              <a:solidFill>
                <a:srgbClr val="FF0000"/>
              </a:solidFill>
            </a:endParaRP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間接補助事業を円滑に遂行するための資金力、経営基盤を有していること</a:t>
            </a:r>
            <a:br>
              <a:rPr lang="en-US" altLang="ja-JP" sz="1600">
                <a:solidFill>
                  <a:srgbClr val="FF0000"/>
                </a:solidFill>
              </a:rPr>
            </a:br>
            <a:r>
              <a:rPr lang="en-US" altLang="ja-JP" sz="1600">
                <a:solidFill>
                  <a:srgbClr val="FF0000"/>
                </a:solidFill>
              </a:rPr>
              <a:t>※</a:t>
            </a:r>
            <a:r>
              <a:rPr lang="ja-JP" altLang="en-US" sz="1600">
                <a:solidFill>
                  <a:srgbClr val="FF0000"/>
                </a:solidFill>
              </a:rPr>
              <a:t>別添資料として財務諸表等を提出頂くため、そちらでも確認します。本資料で補足的に説明する事項等あれば記載ください。</a:t>
            </a:r>
            <a:r>
              <a:rPr lang="ja-JP" altLang="en-US" sz="1400">
                <a:solidFill>
                  <a:srgbClr val="FF0000"/>
                </a:solidFill>
              </a:rPr>
              <a:t>　　</a:t>
            </a:r>
            <a:endParaRPr lang="en-US" altLang="ja-JP" sz="800">
              <a:solidFill>
                <a:srgbClr val="FF0000"/>
              </a:solidFill>
            </a:endParaRPr>
          </a:p>
        </p:txBody>
      </p:sp>
      <p:sp>
        <p:nvSpPr>
          <p:cNvPr id="7" name="タイトル 1">
            <a:extLst>
              <a:ext uri="{FF2B5EF4-FFF2-40B4-BE49-F238E27FC236}">
                <a16:creationId xmlns:a16="http://schemas.microsoft.com/office/drawing/2014/main" id="{32257A84-9F6C-A1D5-C7DE-046B4C14CA08}"/>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200" b="1">
                <a:solidFill>
                  <a:srgbClr val="FF0000"/>
                </a:solidFill>
                <a:latin typeface="Meiryo UI" panose="020B0604030504040204" pitchFamily="50" charset="-128"/>
                <a:ea typeface="Meiryo UI" panose="020B0604030504040204" pitchFamily="50" charset="-128"/>
              </a:rPr>
              <a:t>1</a:t>
            </a:r>
            <a:r>
              <a:rPr lang="ja-JP" altLang="en-US" sz="1200" b="1">
                <a:solidFill>
                  <a:srgbClr val="FF0000"/>
                </a:solidFill>
                <a:latin typeface="Meiryo UI" panose="020B0604030504040204" pitchFamily="50" charset="-128"/>
                <a:ea typeface="Meiryo UI" panose="020B0604030504040204" pitchFamily="50" charset="-128"/>
              </a:rPr>
              <a:t>枚</a:t>
            </a:r>
          </a:p>
        </p:txBody>
      </p:sp>
      <p:sp>
        <p:nvSpPr>
          <p:cNvPr id="8" name="テキスト ボックス 7">
            <a:extLst>
              <a:ext uri="{FF2B5EF4-FFF2-40B4-BE49-F238E27FC236}">
                <a16:creationId xmlns:a16="http://schemas.microsoft.com/office/drawing/2014/main" id="{DDBE7703-2A6C-872A-AAC7-3560FB99958D}"/>
              </a:ext>
            </a:extLst>
          </p:cNvPr>
          <p:cNvSpPr txBox="1"/>
          <p:nvPr/>
        </p:nvSpPr>
        <p:spPr>
          <a:xfrm>
            <a:off x="128464" y="982336"/>
            <a:ext cx="9648825" cy="95684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p:txBody>
      </p:sp>
      <p:sp>
        <p:nvSpPr>
          <p:cNvPr id="9" name="正方形/長方形 8">
            <a:extLst>
              <a:ext uri="{FF2B5EF4-FFF2-40B4-BE49-F238E27FC236}">
                <a16:creationId xmlns:a16="http://schemas.microsoft.com/office/drawing/2014/main" id="{506FA626-0CA1-05DE-BD88-C4D67B0F5BDA}"/>
              </a:ext>
            </a:extLst>
          </p:cNvPr>
          <p:cNvSpPr/>
          <p:nvPr/>
        </p:nvSpPr>
        <p:spPr>
          <a:xfrm>
            <a:off x="1928664" y="1077916"/>
            <a:ext cx="583264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３項目以内にまとめること。</a:t>
            </a:r>
            <a:endParaRPr lang="en-US" altLang="ja-JP" sz="1400">
              <a:solidFill>
                <a:srgbClr val="FF0000"/>
              </a:solidFill>
            </a:endParaRPr>
          </a:p>
        </p:txBody>
      </p:sp>
      <p:sp>
        <p:nvSpPr>
          <p:cNvPr id="11" name="正方形/長方形 10">
            <a:extLst>
              <a:ext uri="{FF2B5EF4-FFF2-40B4-BE49-F238E27FC236}">
                <a16:creationId xmlns:a16="http://schemas.microsoft.com/office/drawing/2014/main" id="{51EB4853-F88B-0A7F-6D20-FA73DFADF566}"/>
              </a:ext>
            </a:extLst>
          </p:cNvPr>
          <p:cNvSpPr/>
          <p:nvPr/>
        </p:nvSpPr>
        <p:spPr>
          <a:xfrm>
            <a:off x="-124726" y="647026"/>
            <a:ext cx="9109976" cy="338554"/>
          </a:xfrm>
          <a:prstGeom prst="rect">
            <a:avLst/>
          </a:prstGeom>
        </p:spPr>
        <p:txBody>
          <a:bodyPr wrap="square">
            <a:spAutoFit/>
          </a:bodyPr>
          <a:lstStyle/>
          <a:p>
            <a:r>
              <a:rPr lang="ja-JP" altLang="en-US" sz="1600"/>
              <a:t>（３）財務の健全性（必須項目）</a:t>
            </a:r>
          </a:p>
        </p:txBody>
      </p:sp>
      <p:sp>
        <p:nvSpPr>
          <p:cNvPr id="3" name="スライド番号プレースホルダー 2">
            <a:extLst>
              <a:ext uri="{FF2B5EF4-FFF2-40B4-BE49-F238E27FC236}">
                <a16:creationId xmlns:a16="http://schemas.microsoft.com/office/drawing/2014/main" id="{7C7678C9-CA84-D228-1EAE-B27CF2915E79}"/>
              </a:ext>
            </a:extLst>
          </p:cNvPr>
          <p:cNvSpPr>
            <a:spLocks noGrp="1"/>
          </p:cNvSpPr>
          <p:nvPr>
            <p:ph type="sldNum" sz="quarter" idx="12"/>
          </p:nvPr>
        </p:nvSpPr>
        <p:spPr/>
        <p:txBody>
          <a:bodyPr/>
          <a:lstStyle/>
          <a:p>
            <a:pPr>
              <a:defRPr/>
            </a:pPr>
            <a:fld id="{CA8D4A6D-85F2-41B7-A27E-54BD60322951}" type="slidenum">
              <a:rPr lang="ja-JP" altLang="en-US" smtClean="0"/>
              <a:pPr>
                <a:defRPr/>
              </a:pPr>
              <a:t>7</a:t>
            </a:fld>
            <a:endParaRPr lang="ja-JP" altLang="en-US"/>
          </a:p>
        </p:txBody>
      </p:sp>
    </p:spTree>
    <p:extLst>
      <p:ext uri="{BB962C8B-B14F-4D97-AF65-F5344CB8AC3E}">
        <p14:creationId xmlns:p14="http://schemas.microsoft.com/office/powerpoint/2010/main" val="205278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DF991-A747-4557-807F-7204BDA388C9}"/>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DAE6A44-5392-6333-00BC-BF4862D9CB5A}"/>
              </a:ext>
            </a:extLst>
          </p:cNvPr>
          <p:cNvSpPr txBox="1"/>
          <p:nvPr/>
        </p:nvSpPr>
        <p:spPr>
          <a:xfrm>
            <a:off x="128588" y="2564904"/>
            <a:ext cx="9648825" cy="388590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詳細</a:t>
            </a:r>
            <a:r>
              <a:rPr lang="en-US" altLang="ja-JP" sz="1600"/>
              <a:t>】</a:t>
            </a:r>
          </a:p>
        </p:txBody>
      </p:sp>
      <p:sp>
        <p:nvSpPr>
          <p:cNvPr id="5" name="テキスト ボックス 4">
            <a:extLst>
              <a:ext uri="{FF2B5EF4-FFF2-40B4-BE49-F238E27FC236}">
                <a16:creationId xmlns:a16="http://schemas.microsoft.com/office/drawing/2014/main" id="{F7ADD1AB-4F36-5F31-0FFF-F82EDF7184D7}"/>
              </a:ext>
            </a:extLst>
          </p:cNvPr>
          <p:cNvSpPr txBox="1"/>
          <p:nvPr/>
        </p:nvSpPr>
        <p:spPr>
          <a:xfrm>
            <a:off x="632172" y="3064234"/>
            <a:ext cx="8641655" cy="2817887"/>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a:solidFill>
                  <a:srgbClr val="FF0000"/>
                </a:solidFill>
              </a:rPr>
              <a:t>【</a:t>
            </a:r>
            <a:r>
              <a:rPr lang="ja-JP" altLang="en-US" sz="1600">
                <a:solidFill>
                  <a:srgbClr val="FF0000"/>
                </a:solidFill>
              </a:rPr>
              <a:t>記入上の注意</a:t>
            </a:r>
            <a:r>
              <a:rPr lang="en-US" altLang="ja-JP" sz="1600">
                <a:solidFill>
                  <a:srgbClr val="FF0000"/>
                </a:solidFill>
              </a:rPr>
              <a:t>】</a:t>
            </a:r>
            <a:r>
              <a:rPr lang="ja-JP" altLang="en-US" sz="1600">
                <a:solidFill>
                  <a:srgbClr val="FF0000"/>
                </a:solidFill>
              </a:rPr>
              <a:t>　以下の点について、図表等を用いてわかりやすく具体的に記載してください。</a:t>
            </a:r>
            <a:r>
              <a:rPr lang="en-US" altLang="ja-JP" sz="1600">
                <a:solidFill>
                  <a:srgbClr val="FF0000"/>
                </a:solidFill>
              </a:rPr>
              <a:t>(</a:t>
            </a:r>
            <a:r>
              <a:rPr lang="ja-JP" altLang="en-US" sz="1600">
                <a:solidFill>
                  <a:srgbClr val="FF0000"/>
                </a:solidFill>
              </a:rPr>
              <a:t>各１枚程度</a:t>
            </a:r>
            <a:r>
              <a:rPr lang="en-US" altLang="ja-JP" sz="1600">
                <a:solidFill>
                  <a:srgbClr val="FF0000"/>
                </a:solidFill>
              </a:rPr>
              <a:t>)</a:t>
            </a:r>
          </a:p>
          <a:p>
            <a:pPr eaLnBrk="1" fontAlgn="auto" hangingPunct="1">
              <a:spcBef>
                <a:spcPts val="0"/>
              </a:spcBef>
              <a:spcAft>
                <a:spcPts val="0"/>
              </a:spcAft>
              <a:defRPr/>
            </a:pP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間接補助事業のスケジュール、加えて、製造設備の具体的な内容、規模及び投資額</a:t>
            </a: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将来の自立化に向けて資本市場から資金を呼び込む具体的な計画</a:t>
            </a:r>
            <a:br>
              <a:rPr lang="en-US" altLang="ja-JP" sz="1600">
                <a:solidFill>
                  <a:srgbClr val="FF0000"/>
                </a:solidFill>
              </a:rPr>
            </a:br>
            <a:r>
              <a:rPr lang="en-US" altLang="ja-JP" sz="1600">
                <a:solidFill>
                  <a:srgbClr val="FF0000"/>
                </a:solidFill>
              </a:rPr>
              <a:t>※</a:t>
            </a:r>
            <a:r>
              <a:rPr lang="ja-JP" altLang="en-US" sz="1600">
                <a:solidFill>
                  <a:srgbClr val="FF0000"/>
                </a:solidFill>
              </a:rPr>
              <a:t>資金調達先について、検討中の事項等を記載してください。</a:t>
            </a: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当該製品の需要家を巻き込む努力</a:t>
            </a:r>
            <a:br>
              <a:rPr lang="en-US" altLang="ja-JP" sz="1600">
                <a:solidFill>
                  <a:srgbClr val="FF0000"/>
                </a:solidFill>
              </a:rPr>
            </a:br>
            <a:r>
              <a:rPr lang="en-US" altLang="ja-JP" sz="1600">
                <a:solidFill>
                  <a:srgbClr val="FF0000"/>
                </a:solidFill>
              </a:rPr>
              <a:t>※</a:t>
            </a:r>
            <a:r>
              <a:rPr lang="ja-JP" altLang="en-US" sz="1600">
                <a:solidFill>
                  <a:srgbClr val="FF0000"/>
                </a:solidFill>
              </a:rPr>
              <a:t>具体の市場・顧客等に対するアプローチ等を記載してください。</a:t>
            </a:r>
            <a:endParaRPr lang="en-US" altLang="ja-JP" sz="1600">
              <a:solidFill>
                <a:srgbClr val="FF0000"/>
              </a:solidFill>
            </a:endParaRPr>
          </a:p>
          <a:p>
            <a:pPr marL="342900" indent="-342900" eaLnBrk="1" fontAlgn="auto" hangingPunct="1">
              <a:spcBef>
                <a:spcPts val="0"/>
              </a:spcBef>
              <a:spcAft>
                <a:spcPts val="0"/>
              </a:spcAft>
              <a:buFont typeface="+mj-lt"/>
              <a:buAutoNum type="arabicPeriod"/>
              <a:defRPr/>
            </a:pPr>
            <a:r>
              <a:rPr lang="ja-JP" altLang="en-US" sz="1600">
                <a:solidFill>
                  <a:srgbClr val="FF0000"/>
                </a:solidFill>
              </a:rPr>
              <a:t>資源循環に関する具体的な目標と、その達成に向けた取組</a:t>
            </a:r>
            <a:br>
              <a:rPr lang="en-US" altLang="ja-JP" sz="1600">
                <a:solidFill>
                  <a:srgbClr val="FF0000"/>
                </a:solidFill>
              </a:rPr>
            </a:br>
            <a:r>
              <a:rPr lang="en-US" altLang="ja-JP" sz="1600">
                <a:solidFill>
                  <a:srgbClr val="FF0000"/>
                </a:solidFill>
              </a:rPr>
              <a:t>※</a:t>
            </a:r>
            <a:r>
              <a:rPr lang="ja-JP" altLang="en-US" sz="1600">
                <a:solidFill>
                  <a:srgbClr val="FF0000"/>
                </a:solidFill>
              </a:rPr>
              <a:t>補助事業を通じて達成する再生材使用率・リサイクル率等について、現状との比較等も交えつつ達成に向けた取組と併せて記載してください。</a:t>
            </a: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r>
              <a:rPr lang="ja-JP" altLang="en-US" sz="1400">
                <a:solidFill>
                  <a:srgbClr val="FF0000"/>
                </a:solidFill>
              </a:rPr>
              <a:t>　</a:t>
            </a:r>
            <a:endParaRPr lang="en-US" altLang="ja-JP" sz="1400">
              <a:solidFill>
                <a:srgbClr val="FF0000"/>
              </a:solidFill>
            </a:endParaRPr>
          </a:p>
          <a:p>
            <a:pPr marL="285750" indent="-285750" eaLnBrk="1" fontAlgn="auto" hangingPunct="1">
              <a:spcBef>
                <a:spcPts val="0"/>
              </a:spcBef>
              <a:spcAft>
                <a:spcPts val="0"/>
              </a:spcAft>
              <a:buFont typeface="Wingdings" panose="05000000000000000000" pitchFamily="2" charset="2"/>
              <a:buChar char="p"/>
              <a:defRPr/>
            </a:pP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a:p>
            <a:pPr eaLnBrk="1" fontAlgn="auto" hangingPunct="1">
              <a:spcBef>
                <a:spcPts val="0"/>
              </a:spcBef>
              <a:spcAft>
                <a:spcPts val="0"/>
              </a:spcAft>
              <a:defRPr/>
            </a:pPr>
            <a:endParaRPr lang="en-US" altLang="ja-JP" sz="1400">
              <a:solidFill>
                <a:srgbClr val="FF0000"/>
              </a:solidFill>
            </a:endParaRPr>
          </a:p>
        </p:txBody>
      </p:sp>
      <p:sp>
        <p:nvSpPr>
          <p:cNvPr id="7" name="タイトル 1">
            <a:extLst>
              <a:ext uri="{FF2B5EF4-FFF2-40B4-BE49-F238E27FC236}">
                <a16:creationId xmlns:a16="http://schemas.microsoft.com/office/drawing/2014/main" id="{AF199E49-DF82-0250-1CCB-270EA2B147C0}"/>
              </a:ext>
            </a:extLst>
          </p:cNvPr>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rgbClr val="FF0000"/>
                </a:solidFill>
                <a:latin typeface="Meiryo UI" panose="020B0604030504040204" pitchFamily="50" charset="-128"/>
                <a:ea typeface="Meiryo UI" panose="020B0604030504040204" pitchFamily="50" charset="-128"/>
              </a:rPr>
              <a:t>４枚以内</a:t>
            </a:r>
          </a:p>
        </p:txBody>
      </p:sp>
      <p:sp>
        <p:nvSpPr>
          <p:cNvPr id="8" name="テキスト ボックス 7">
            <a:extLst>
              <a:ext uri="{FF2B5EF4-FFF2-40B4-BE49-F238E27FC236}">
                <a16:creationId xmlns:a16="http://schemas.microsoft.com/office/drawing/2014/main" id="{61AC98F6-F3DF-2F21-5E8A-B8C717847556}"/>
              </a:ext>
            </a:extLst>
          </p:cNvPr>
          <p:cNvSpPr txBox="1"/>
          <p:nvPr/>
        </p:nvSpPr>
        <p:spPr>
          <a:xfrm>
            <a:off x="128588" y="1101711"/>
            <a:ext cx="9648825" cy="124729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a:t>【</a:t>
            </a:r>
            <a:r>
              <a:rPr lang="ja-JP" altLang="en-US" sz="1600"/>
              <a:t>要旨</a:t>
            </a:r>
            <a:r>
              <a:rPr lang="en-US" altLang="ja-JP" sz="1600"/>
              <a:t>】</a:t>
            </a:r>
          </a:p>
          <a:p>
            <a:pPr marL="285750" indent="-285750" eaLnBrk="1" fontAlgn="auto" hangingPunct="1">
              <a:spcBef>
                <a:spcPts val="0"/>
              </a:spcBef>
              <a:spcAft>
                <a:spcPts val="0"/>
              </a:spcAft>
              <a:buFont typeface="Wingdings" pitchFamily="2" charset="2"/>
              <a:buChar char="n"/>
              <a:defRPr/>
            </a:pPr>
            <a:r>
              <a:rPr lang="ja-JP" altLang="en-US" sz="1400"/>
              <a:t>○○○</a:t>
            </a:r>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ja-JP" altLang="en-US" sz="1400"/>
              <a:t>□□□</a:t>
            </a:r>
            <a:endParaRPr lang="en-US" altLang="ja-JP" sz="1400"/>
          </a:p>
          <a:p>
            <a:pPr marL="285750" indent="-285750" eaLnBrk="1" fontAlgn="auto" hangingPunct="1">
              <a:spcBef>
                <a:spcPts val="0"/>
              </a:spcBef>
              <a:spcAft>
                <a:spcPts val="0"/>
              </a:spcAft>
              <a:buFont typeface="Wingdings" pitchFamily="2" charset="2"/>
              <a:buChar char="n"/>
              <a:defRPr/>
            </a:pPr>
            <a:r>
              <a:rPr lang="en-US" altLang="ja-JP" sz="1400"/>
              <a:t>×××</a:t>
            </a:r>
            <a:endParaRPr lang="ja-JP" altLang="en-US" sz="1400"/>
          </a:p>
        </p:txBody>
      </p:sp>
      <p:sp>
        <p:nvSpPr>
          <p:cNvPr id="9" name="正方形/長方形 8">
            <a:extLst>
              <a:ext uri="{FF2B5EF4-FFF2-40B4-BE49-F238E27FC236}">
                <a16:creationId xmlns:a16="http://schemas.microsoft.com/office/drawing/2014/main" id="{5FCC0FC5-A552-973A-20EA-56D258C4E024}"/>
              </a:ext>
            </a:extLst>
          </p:cNvPr>
          <p:cNvSpPr/>
          <p:nvPr/>
        </p:nvSpPr>
        <p:spPr>
          <a:xfrm>
            <a:off x="1856656" y="116521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記入上の注意</a:t>
            </a:r>
            <a:r>
              <a:rPr lang="en-US" altLang="ja-JP" sz="1400">
                <a:solidFill>
                  <a:srgbClr val="FF0000"/>
                </a:solidFill>
              </a:rPr>
              <a:t>】</a:t>
            </a:r>
          </a:p>
          <a:p>
            <a:pPr marL="182562" eaLnBrk="1" fontAlgn="auto" hangingPunct="1">
              <a:spcBef>
                <a:spcPts val="0"/>
              </a:spcBef>
              <a:spcAft>
                <a:spcPts val="0"/>
              </a:spcAft>
              <a:defRPr/>
            </a:pPr>
            <a:r>
              <a:rPr lang="en-US" altLang="ja-JP" sz="1400">
                <a:solidFill>
                  <a:srgbClr val="FF0000"/>
                </a:solidFill>
              </a:rPr>
              <a:t>※</a:t>
            </a:r>
            <a:r>
              <a:rPr lang="ja-JP" altLang="en-US" sz="1400">
                <a:solidFill>
                  <a:srgbClr val="FF0000"/>
                </a:solidFill>
              </a:rPr>
              <a:t>箇条書きとすること。</a:t>
            </a:r>
            <a:endParaRPr lang="en-US" altLang="ja-JP" sz="1400">
              <a:solidFill>
                <a:srgbClr val="FF0000"/>
              </a:solidFill>
            </a:endParaRPr>
          </a:p>
          <a:p>
            <a:pPr marL="182562" eaLnBrk="1" fontAlgn="auto" hangingPunct="1">
              <a:spcBef>
                <a:spcPts val="0"/>
              </a:spcBef>
              <a:spcAft>
                <a:spcPts val="0"/>
              </a:spcAft>
              <a:defRPr/>
            </a:pPr>
            <a:r>
              <a:rPr lang="en-US" altLang="ja-JP" sz="1400">
                <a:solidFill>
                  <a:srgbClr val="FF0000"/>
                </a:solidFill>
              </a:rPr>
              <a:t>※4</a:t>
            </a:r>
            <a:r>
              <a:rPr lang="ja-JP" altLang="en-US" sz="1400">
                <a:solidFill>
                  <a:srgbClr val="FF0000"/>
                </a:solidFill>
              </a:rPr>
              <a:t>項目以内にまとめること。</a:t>
            </a:r>
            <a:endParaRPr lang="en-US" altLang="ja-JP" sz="1400">
              <a:solidFill>
                <a:srgbClr val="FF0000"/>
              </a:solidFill>
            </a:endParaRPr>
          </a:p>
        </p:txBody>
      </p:sp>
      <p:sp>
        <p:nvSpPr>
          <p:cNvPr id="10" name="正方形/長方形 9">
            <a:extLst>
              <a:ext uri="{FF2B5EF4-FFF2-40B4-BE49-F238E27FC236}">
                <a16:creationId xmlns:a16="http://schemas.microsoft.com/office/drawing/2014/main" id="{73D8DBBE-63EE-472D-79F9-FF2977869ECB}"/>
              </a:ext>
            </a:extLst>
          </p:cNvPr>
          <p:cNvSpPr/>
          <p:nvPr/>
        </p:nvSpPr>
        <p:spPr>
          <a:xfrm>
            <a:off x="-124726" y="647026"/>
            <a:ext cx="8246078" cy="338554"/>
          </a:xfrm>
          <a:prstGeom prst="rect">
            <a:avLst/>
          </a:prstGeom>
        </p:spPr>
        <p:txBody>
          <a:bodyPr wrap="square">
            <a:spAutoFit/>
          </a:bodyPr>
          <a:lstStyle/>
          <a:p>
            <a:r>
              <a:rPr lang="ja-JP" altLang="en-US" sz="1600"/>
              <a:t>（４）間接補助事業の実現性（必須項目）</a:t>
            </a:r>
          </a:p>
        </p:txBody>
      </p:sp>
      <p:sp>
        <p:nvSpPr>
          <p:cNvPr id="11" name="タイトル 1">
            <a:extLst>
              <a:ext uri="{FF2B5EF4-FFF2-40B4-BE49-F238E27FC236}">
                <a16:creationId xmlns:a16="http://schemas.microsoft.com/office/drawing/2014/main" id="{6D54B10E-6515-DE13-68ED-07460265CD4C}"/>
              </a:ext>
            </a:extLst>
          </p:cNvPr>
          <p:cNvSpPr>
            <a:spLocks noGrp="1"/>
          </p:cNvSpPr>
          <p:nvPr>
            <p:ph type="title"/>
          </p:nvPr>
        </p:nvSpPr>
        <p:spPr>
          <a:xfrm>
            <a:off x="128588" y="39688"/>
            <a:ext cx="8915400" cy="500062"/>
          </a:xfrm>
        </p:spPr>
        <p:txBody>
          <a:bodyPr/>
          <a:lstStyle/>
          <a:p>
            <a:r>
              <a:rPr lang="ja-JP" altLang="en-US">
                <a:latin typeface="Meiryo UI" panose="020B0604030504040204" pitchFamily="50" charset="-128"/>
                <a:ea typeface="Meiryo UI" panose="020B0604030504040204" pitchFamily="50" charset="-128"/>
              </a:rPr>
              <a:t>４．事業内容</a:t>
            </a:r>
            <a:endParaRPr kumimoji="1" lang="ja-JP" altLang="en-US">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DE8FC51A-C59D-C70E-D5AC-2115BFA9DEF2}"/>
              </a:ext>
            </a:extLst>
          </p:cNvPr>
          <p:cNvSpPr>
            <a:spLocks noGrp="1"/>
          </p:cNvSpPr>
          <p:nvPr>
            <p:ph type="sldNum" sz="quarter" idx="12"/>
          </p:nvPr>
        </p:nvSpPr>
        <p:spPr/>
        <p:txBody>
          <a:bodyPr/>
          <a:lstStyle/>
          <a:p>
            <a:pPr>
              <a:defRPr/>
            </a:pPr>
            <a:fld id="{CA8D4A6D-85F2-41B7-A27E-54BD60322951}" type="slidenum">
              <a:rPr lang="ja-JP" altLang="en-US" smtClean="0"/>
              <a:pPr>
                <a:defRPr/>
              </a:pPr>
              <a:t>8</a:t>
            </a:fld>
            <a:endParaRPr lang="ja-JP" altLang="en-US"/>
          </a:p>
        </p:txBody>
      </p:sp>
    </p:spTree>
    <p:extLst>
      <p:ext uri="{BB962C8B-B14F-4D97-AF65-F5344CB8AC3E}">
        <p14:creationId xmlns:p14="http://schemas.microsoft.com/office/powerpoint/2010/main" val="282244729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chemeClr val="accent3"/>
            </a:gs>
            <a:gs pos="50000">
              <a:schemeClr val="accent3"/>
            </a:gs>
            <a:gs pos="100000">
              <a:schemeClr val="accent3"/>
            </a:gs>
          </a:gsLst>
          <a:lin ang="0" scaled="1"/>
          <a:tileRect/>
        </a:gradFill>
        <a:ln>
          <a:noFill/>
        </a:ln>
      </a:spPr>
      <a:bodyPr anchor="ctr"/>
      <a:lstStyle>
        <a:defPPr algn="ctr" eaLnBrk="1" fontAlgn="auto" hangingPunct="1">
          <a:spcBef>
            <a:spcPts val="0"/>
          </a:spcBef>
          <a:spcAft>
            <a:spcPts val="0"/>
          </a:spcAft>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4D73D1BFE876BF43A760BAD664AB1D72" ma:contentTypeVersion="13" ma:contentTypeDescription="新しいドキュメントを作成します。" ma:contentTypeScope="" ma:versionID="150ca8d5963609bd5cbd03188ef5aab9">
  <xsd:schema xmlns:xsd="http://www.w3.org/2001/XMLSchema" xmlns:xs="http://www.w3.org/2001/XMLSchema" xmlns:p="http://schemas.microsoft.com/office/2006/metadata/properties" xmlns:ns2="214b20f3-dc60-4cab-848d-340fa6b0231d" xmlns:ns3="623cf6b6-8c1c-4441-af41-7baf7c9a28aa" targetNamespace="http://schemas.microsoft.com/office/2006/metadata/properties" ma:root="true" ma:fieldsID="a4a52f2a860cabf75afe78a5be6f294c" ns2:_="" ns3:_="">
    <xsd:import namespace="214b20f3-dc60-4cab-848d-340fa6b0231d"/>
    <xsd:import namespace="623cf6b6-8c1c-4441-af41-7baf7c9a28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4b20f3-dc60-4cab-848d-340fa6b02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6a3f5ef-cd54-4ef7-b1b9-4a46cb3bb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3cf6b6-8c1c-4441-af41-7baf7c9a28a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ee52b66-7f8f-4b3d-99f6-ab1b8af1adfc}" ma:internalName="TaxCatchAll" ma:showField="CatchAllData" ma:web="623cf6b6-8c1c-4441-af41-7baf7c9a2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14b20f3-dc60-4cab-848d-340fa6b0231d">
      <Terms xmlns="http://schemas.microsoft.com/office/infopath/2007/PartnerControls"/>
    </lcf76f155ced4ddcb4097134ff3c332f>
    <TaxCatchAll xmlns="623cf6b6-8c1c-4441-af41-7baf7c9a28a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F339B3-6FDC-4D7C-9633-41AB9DE31B83}">
  <ds:schemaRefs>
    <ds:schemaRef ds:uri="214b20f3-dc60-4cab-848d-340fa6b0231d"/>
    <ds:schemaRef ds:uri="623cf6b6-8c1c-4441-af41-7baf7c9a28a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85AE6DF-7BEB-479B-BC02-8D897910D4B5}">
  <ds:schemaRefs>
    <ds:schemaRef ds:uri="214b20f3-dc60-4cab-848d-340fa6b0231d"/>
    <ds:schemaRef ds:uri="5998172b-a21b-40e8-9f14-6ce6b0fdacf6"/>
    <ds:schemaRef ds:uri="623cf6b6-8c1c-4441-af41-7baf7c9a28aa"/>
    <ds:schemaRef ds:uri="ad0bce5e-f190-4674-be47-ffa118df57d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7A383CA-3CBF-4DF7-8C76-85FB4BF30BF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4212</Words>
  <Application>Microsoft Office PowerPoint</Application>
  <PresentationFormat>A4 210 x 297 mm</PresentationFormat>
  <Paragraphs>528</Paragraphs>
  <Slides>24</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24</vt:i4>
      </vt:variant>
    </vt:vector>
  </HeadingPairs>
  <TitlesOfParts>
    <vt:vector size="33" baseType="lpstr">
      <vt:lpstr>HG丸ｺﾞｼｯｸM-PRO</vt:lpstr>
      <vt:lpstr>Meiryo UI</vt:lpstr>
      <vt:lpstr>ＭＳ Ｐゴシック</vt:lpstr>
      <vt:lpstr>メイリオ</vt:lpstr>
      <vt:lpstr>Arial</vt:lpstr>
      <vt:lpstr>Calibri</vt:lpstr>
      <vt:lpstr>Wingdings</vt:lpstr>
      <vt:lpstr>Office ​​テーマ</vt:lpstr>
      <vt:lpstr>デザインの設定</vt:lpstr>
      <vt:lpstr>間接補助事業の名称</vt:lpstr>
      <vt:lpstr>１．間接補助事業の概要</vt:lpstr>
      <vt:lpstr>２．実証事業イメージ（全体像）</vt:lpstr>
      <vt:lpstr>３．実証事業到達イメージ</vt:lpstr>
      <vt:lpstr>４．事業内容</vt:lpstr>
      <vt:lpstr>４．事業内容</vt:lpstr>
      <vt:lpstr>４．事業内容</vt:lpstr>
      <vt:lpstr>４．事業内容</vt:lpstr>
      <vt:lpstr>４．事業内容</vt:lpstr>
      <vt:lpstr>４．事業内容</vt:lpstr>
      <vt:lpstr>４．事業内容</vt:lpstr>
      <vt:lpstr>４．事業内容</vt:lpstr>
      <vt:lpstr>４．事業内容</vt:lpstr>
      <vt:lpstr>４．事業内容</vt:lpstr>
      <vt:lpstr>４．事業内容</vt:lpstr>
      <vt:lpstr>４．事業内容</vt:lpstr>
      <vt:lpstr>４．事業内容</vt:lpstr>
      <vt:lpstr>４．事業内容</vt:lpstr>
      <vt:lpstr>４．事業内容</vt:lpstr>
      <vt:lpstr>４．事業内容</vt:lpstr>
      <vt:lpstr>４．事業内容</vt:lpstr>
      <vt:lpstr>４．事業内容</vt:lpstr>
      <vt:lpstr>４．事業内容</vt:lpstr>
      <vt:lpstr>５．年間の実施スケジュール・経費　等</vt:lpstr>
    </vt:vector>
  </TitlesOfParts>
  <Company>METI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METI</dc:creator>
  <cp:lastModifiedBy>GIO山岡</cp:lastModifiedBy>
  <cp:revision>1</cp:revision>
  <cp:lastPrinted>2024-10-29T09:06:54Z</cp:lastPrinted>
  <dcterms:created xsi:type="dcterms:W3CDTF">2013-09-09T14:53:54Z</dcterms:created>
  <dcterms:modified xsi:type="dcterms:W3CDTF">2025-11-14T00:03:53Z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0x0101004D73D1BFE876BF43A760BAD664AB1D72</vt:lpwstr>
  </property>
  <property fmtid="{D5CDD505-2E9C-101B-9397-08002B2CF9AE}" pid="3" name="Order">
    <vt:r8>374400</vt:r8>
  </property>
  <property fmtid="{D5CDD505-2E9C-101B-9397-08002B2CF9AE}" pid="4" name="MediaServiceImageTags">
    <vt:lpwstr/>
  </property>
</Properties>
</file>