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notesSlides/notesSlide1.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22.xml" ContentType="application/vnd.openxmlformats-officedocument.presentationml.tags+xml"/>
  <Override PartName="/ppt/notesSlides/notesSlide5.xml" ContentType="application/vnd.openxmlformats-officedocument.presentationml.notesSlide+xml"/>
  <Override PartName="/ppt/tags/tag23.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24.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ags/tag25.xml" ContentType="application/vnd.openxmlformats-officedocument.presentationml.tags+xml"/>
  <Override PartName="/ppt/notesSlides/notesSlide11.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notesSlides/notesSlide12.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tags/tag31.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trictFirstAndLastChars="0" saveSubsetFonts="1" autoCompressPictures="0">
  <p:sldMasterIdLst>
    <p:sldMasterId id="2147485117" r:id="rId4"/>
    <p:sldMasterId id="2147485120" r:id="rId5"/>
  </p:sldMasterIdLst>
  <p:notesMasterIdLst>
    <p:notesMasterId r:id="rId37"/>
  </p:notesMasterIdLst>
  <p:handoutMasterIdLst>
    <p:handoutMasterId r:id="rId38"/>
  </p:handoutMasterIdLst>
  <p:sldIdLst>
    <p:sldId id="2145705059" r:id="rId6"/>
    <p:sldId id="2145705341" r:id="rId7"/>
    <p:sldId id="2145705333" r:id="rId8"/>
    <p:sldId id="2147483253" r:id="rId9"/>
    <p:sldId id="2147483282" r:id="rId10"/>
    <p:sldId id="2147483283" r:id="rId11"/>
    <p:sldId id="267" r:id="rId12"/>
    <p:sldId id="2147483260" r:id="rId13"/>
    <p:sldId id="2147483277" r:id="rId14"/>
    <p:sldId id="2145705340" r:id="rId15"/>
    <p:sldId id="2147483261" r:id="rId16"/>
    <p:sldId id="2147483281" r:id="rId17"/>
    <p:sldId id="2147483262" r:id="rId18"/>
    <p:sldId id="2147483278" r:id="rId19"/>
    <p:sldId id="2147483263" r:id="rId20"/>
    <p:sldId id="2147483264" r:id="rId21"/>
    <p:sldId id="2147483285" r:id="rId22"/>
    <p:sldId id="2147483280" r:id="rId23"/>
    <p:sldId id="2147483267" r:id="rId24"/>
    <p:sldId id="2145705279" r:id="rId25"/>
    <p:sldId id="2147483268" r:id="rId26"/>
    <p:sldId id="2145705281" r:id="rId27"/>
    <p:sldId id="2147483269" r:id="rId28"/>
    <p:sldId id="2147483270" r:id="rId29"/>
    <p:sldId id="2147483271" r:id="rId30"/>
    <p:sldId id="2147483272" r:id="rId31"/>
    <p:sldId id="2145705266" r:id="rId32"/>
    <p:sldId id="2147483273" r:id="rId33"/>
    <p:sldId id="2147483274" r:id="rId34"/>
    <p:sldId id="2147483275" r:id="rId35"/>
    <p:sldId id="2147483276" r:id="rId36"/>
  </p:sldIdLst>
  <p:sldSz cx="12192000" cy="6858000"/>
  <p:notesSz cx="6735763" cy="9866313"/>
  <p:custShowLst>
    <p:custShow name="Format Guide Workshop" id="0">
      <p:sldLst/>
    </p:custShow>
  </p:custShowLst>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3" orient="horz" pos="2160" userDrawn="1">
          <p15:clr>
            <a:srgbClr val="A4A3A4"/>
          </p15:clr>
        </p15:guide>
        <p15:guide id="4"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2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9646"/>
    <a:srgbClr val="CCECFF"/>
    <a:srgbClr val="969696"/>
    <a:srgbClr val="BFBFBF"/>
    <a:srgbClr val="FFFFFF"/>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04" d="100"/>
          <a:sy n="104" d="100"/>
        </p:scale>
        <p:origin x="834" y="114"/>
      </p:cViewPr>
      <p:guideLst>
        <p:guide orient="horz" pos="2160"/>
        <p:guide pos="3840"/>
      </p:guideLst>
    </p:cSldViewPr>
  </p:slideViewPr>
  <p:notesTextViewPr>
    <p:cViewPr>
      <p:scale>
        <a:sx n="1" d="1"/>
        <a:sy n="1" d="1"/>
      </p:scale>
      <p:origin x="0" y="0"/>
    </p:cViewPr>
  </p:notesTextViewPr>
  <p:notesViewPr>
    <p:cSldViewPr snapToGrid="0" showGuide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ags" Target="tags/tag1.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viewProps" Target="viewProp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notesMaster" Target="notesMasters/notesMaster1.xml"/><Relationship Id="rId40" Type="http://schemas.openxmlformats.org/officeDocument/2006/relationships/commentAuthors" Target="commentAuthors.xml"/><Relationship Id="rId45"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theme" Target="theme/theme1.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handoutMaster" Target="handoutMasters/handoutMaster1.xml"/><Relationship Id="rId20" Type="http://schemas.openxmlformats.org/officeDocument/2006/relationships/slide" Target="slides/slide15.xml"/><Relationship Id="rId4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4"/>
            <a:ext cx="2918831" cy="495029"/>
          </a:xfrm>
          <a:prstGeom prst="rect">
            <a:avLst/>
          </a:prstGeom>
        </p:spPr>
        <p:txBody>
          <a:bodyPr vert="horz" lIns="91697" tIns="45848" rIns="91697" bIns="45848" rtlCol="0"/>
          <a:lstStyle>
            <a:lvl1pPr algn="l">
              <a:defRPr sz="1200"/>
            </a:lvl1pPr>
          </a:lstStyle>
          <a:p>
            <a:endParaRPr lang="en-US" sz="800"/>
          </a:p>
        </p:txBody>
      </p:sp>
      <p:sp>
        <p:nvSpPr>
          <p:cNvPr id="3" name="Date Placeholder 2"/>
          <p:cNvSpPr>
            <a:spLocks noGrp="1"/>
          </p:cNvSpPr>
          <p:nvPr>
            <p:ph type="dt" sz="quarter" idx="1"/>
          </p:nvPr>
        </p:nvSpPr>
        <p:spPr>
          <a:xfrm>
            <a:off x="3815377" y="4"/>
            <a:ext cx="2918831" cy="495029"/>
          </a:xfrm>
          <a:prstGeom prst="rect">
            <a:avLst/>
          </a:prstGeom>
        </p:spPr>
        <p:txBody>
          <a:bodyPr vert="horz" lIns="91697" tIns="45848" rIns="91697" bIns="45848" rtlCol="0"/>
          <a:lstStyle>
            <a:lvl1pPr algn="r">
              <a:defRPr sz="1200"/>
            </a:lvl1pPr>
          </a:lstStyle>
          <a:p>
            <a:fld id="{57691E93-EF64-46CC-85E2-BBB5BEDB9501}" type="datetimeFigureOut">
              <a:rPr lang="en-US" sz="800"/>
              <a:t>10/20/2025</a:t>
            </a:fld>
            <a:endParaRPr lang="en-US" sz="800"/>
          </a:p>
        </p:txBody>
      </p:sp>
      <p:sp>
        <p:nvSpPr>
          <p:cNvPr id="4" name="Footer Placeholder 3"/>
          <p:cNvSpPr>
            <a:spLocks noGrp="1"/>
          </p:cNvSpPr>
          <p:nvPr>
            <p:ph type="ftr" sz="quarter" idx="2"/>
          </p:nvPr>
        </p:nvSpPr>
        <p:spPr>
          <a:xfrm>
            <a:off x="2" y="9371289"/>
            <a:ext cx="2918831" cy="495028"/>
          </a:xfrm>
          <a:prstGeom prst="rect">
            <a:avLst/>
          </a:prstGeom>
        </p:spPr>
        <p:txBody>
          <a:bodyPr vert="horz" lIns="91697" tIns="45848" rIns="91697" bIns="45848" rtlCol="0" anchor="b"/>
          <a:lstStyle>
            <a:lvl1pPr algn="l">
              <a:defRPr sz="1200"/>
            </a:lvl1pPr>
          </a:lstStyle>
          <a:p>
            <a:endParaRPr lang="en-US" sz="800"/>
          </a:p>
        </p:txBody>
      </p:sp>
      <p:sp>
        <p:nvSpPr>
          <p:cNvPr id="5" name="Slide Number Placeholder 4"/>
          <p:cNvSpPr>
            <a:spLocks noGrp="1"/>
          </p:cNvSpPr>
          <p:nvPr>
            <p:ph type="sldNum" sz="quarter" idx="3"/>
          </p:nvPr>
        </p:nvSpPr>
        <p:spPr>
          <a:xfrm>
            <a:off x="3815377" y="9371289"/>
            <a:ext cx="2918831" cy="495028"/>
          </a:xfrm>
          <a:prstGeom prst="rect">
            <a:avLst/>
          </a:prstGeom>
        </p:spPr>
        <p:txBody>
          <a:bodyPr vert="horz" lIns="91697" tIns="45848" rIns="91697" bIns="45848" rtlCol="0" anchor="b"/>
          <a:lstStyle>
            <a:lvl1pPr algn="r">
              <a:defRPr sz="1200"/>
            </a:lvl1pPr>
          </a:lstStyle>
          <a:p>
            <a:fld id="{3DCECA85-2A7A-423F-89EA-6868CB52DF19}" type="slidenum">
              <a:rPr lang="en-US" sz="800"/>
              <a:t>‹#›</a:t>
            </a:fld>
            <a:endParaRPr lang="en-US" sz="800"/>
          </a:p>
        </p:txBody>
      </p:sp>
    </p:spTree>
    <p:extLst>
      <p:ext uri="{BB962C8B-B14F-4D97-AF65-F5344CB8AC3E}">
        <p14:creationId xmlns:p14="http://schemas.microsoft.com/office/powerpoint/2010/main" val="17093775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5" name="Rectangle 54"/>
          <p:cNvSpPr/>
          <p:nvPr/>
        </p:nvSpPr>
        <p:spPr>
          <a:xfrm>
            <a:off x="1" y="4711693"/>
            <a:ext cx="6734204" cy="515462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697" tIns="45848" rIns="91697" bIns="45848" rtlCol="0" anchor="ctr"/>
          <a:lstStyle/>
          <a:p>
            <a:pPr algn="ctr"/>
            <a:endParaRPr lang="en-US"/>
          </a:p>
        </p:txBody>
      </p:sp>
      <p:sp>
        <p:nvSpPr>
          <p:cNvPr id="2" name="Header Placeholder 1"/>
          <p:cNvSpPr>
            <a:spLocks noGrp="1"/>
          </p:cNvSpPr>
          <p:nvPr>
            <p:ph type="hdr" sz="quarter"/>
          </p:nvPr>
        </p:nvSpPr>
        <p:spPr>
          <a:xfrm>
            <a:off x="79886" y="4"/>
            <a:ext cx="2838947" cy="495029"/>
          </a:xfrm>
          <a:prstGeom prst="rect">
            <a:avLst/>
          </a:prstGeom>
        </p:spPr>
        <p:txBody>
          <a:bodyPr vert="horz" lIns="91697" tIns="45848" rIns="91697" bIns="45848" rtlCol="0"/>
          <a:lstStyle>
            <a:lvl1pPr algn="l">
              <a:defRPr sz="1400"/>
            </a:lvl1pPr>
          </a:lstStyle>
          <a:p>
            <a:endParaRPr lang="en-US"/>
          </a:p>
        </p:txBody>
      </p:sp>
      <p:sp>
        <p:nvSpPr>
          <p:cNvPr id="4" name="Slide Image Placeholder 3"/>
          <p:cNvSpPr>
            <a:spLocks noGrp="1" noRot="1" noChangeAspect="1"/>
          </p:cNvSpPr>
          <p:nvPr>
            <p:ph type="sldImg" idx="2"/>
          </p:nvPr>
        </p:nvSpPr>
        <p:spPr>
          <a:xfrm>
            <a:off x="-176213" y="614363"/>
            <a:ext cx="7070726" cy="3978275"/>
          </a:xfrm>
          <a:prstGeom prst="rect">
            <a:avLst/>
          </a:prstGeom>
          <a:noFill/>
          <a:ln w="9525">
            <a:solidFill>
              <a:schemeClr val="bg2"/>
            </a:solidFill>
          </a:ln>
        </p:spPr>
        <p:txBody>
          <a:bodyPr vert="horz" lIns="91697" tIns="45848" rIns="91697" bIns="45848" rtlCol="0" anchor="ctr"/>
          <a:lstStyle/>
          <a:p>
            <a:endParaRPr lang="en-US"/>
          </a:p>
        </p:txBody>
      </p:sp>
      <p:sp>
        <p:nvSpPr>
          <p:cNvPr id="6" name="Footer Placeholder 5"/>
          <p:cNvSpPr>
            <a:spLocks noGrp="1"/>
          </p:cNvSpPr>
          <p:nvPr>
            <p:ph type="ftr" sz="quarter" idx="4"/>
          </p:nvPr>
        </p:nvSpPr>
        <p:spPr>
          <a:xfrm>
            <a:off x="79886" y="9340764"/>
            <a:ext cx="2838947" cy="495028"/>
          </a:xfrm>
          <a:prstGeom prst="rect">
            <a:avLst/>
          </a:prstGeom>
        </p:spPr>
        <p:txBody>
          <a:bodyPr vert="horz" lIns="91697" tIns="45848" rIns="91697" bIns="45848" rtlCol="0" anchor="b"/>
          <a:lstStyle>
            <a:lvl1pPr algn="l">
              <a:defRPr sz="1400"/>
            </a:lvl1pPr>
          </a:lstStyle>
          <a:p>
            <a:endParaRPr lang="en-US"/>
          </a:p>
        </p:txBody>
      </p:sp>
      <p:sp>
        <p:nvSpPr>
          <p:cNvPr id="7" name="Slide Number Placeholder 6"/>
          <p:cNvSpPr>
            <a:spLocks noGrp="1"/>
          </p:cNvSpPr>
          <p:nvPr>
            <p:ph type="sldNum" sz="quarter" idx="5"/>
          </p:nvPr>
        </p:nvSpPr>
        <p:spPr>
          <a:xfrm>
            <a:off x="3815376" y="9340764"/>
            <a:ext cx="2829918" cy="495028"/>
          </a:xfrm>
          <a:prstGeom prst="rect">
            <a:avLst/>
          </a:prstGeom>
        </p:spPr>
        <p:txBody>
          <a:bodyPr vert="horz" lIns="91697" tIns="45848" rIns="91697" bIns="45848" rtlCol="0" anchor="b"/>
          <a:lstStyle>
            <a:lvl1pPr algn="r">
              <a:defRPr sz="1400"/>
            </a:lvl1pPr>
          </a:lstStyle>
          <a:p>
            <a:r>
              <a:rPr lang="en-US"/>
              <a:t>Notes view: </a:t>
            </a:r>
            <a:fld id="{128CEAFE-FA94-43E5-B0FF-D47E1CCDD1B4}" type="slidenum">
              <a:rPr lang="en-US" smtClean="0"/>
              <a:pPr/>
              <a:t>‹#›</a:t>
            </a:fld>
            <a:endParaRPr lang="en-US"/>
          </a:p>
        </p:txBody>
      </p:sp>
      <p:sp>
        <p:nvSpPr>
          <p:cNvPr id="5" name="Notes Placeholder 4"/>
          <p:cNvSpPr>
            <a:spLocks noGrp="1"/>
          </p:cNvSpPr>
          <p:nvPr>
            <p:ph type="body" sz="quarter" idx="3"/>
          </p:nvPr>
        </p:nvSpPr>
        <p:spPr>
          <a:xfrm>
            <a:off x="251517" y="5036366"/>
            <a:ext cx="6215660" cy="4026127"/>
          </a:xfrm>
          <a:prstGeom prst="rect">
            <a:avLst/>
          </a:prstGeom>
        </p:spPr>
        <p:txBody>
          <a:bodyPr vert="horz" lIns="91697" tIns="45848" rIns="91697" bIns="4584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idx="1"/>
          </p:nvPr>
        </p:nvSpPr>
        <p:spPr>
          <a:xfrm>
            <a:off x="3815599" y="0"/>
            <a:ext cx="2918626" cy="495181"/>
          </a:xfrm>
          <a:prstGeom prst="rect">
            <a:avLst/>
          </a:prstGeom>
        </p:spPr>
        <p:txBody>
          <a:bodyPr vert="horz" lIns="90654" tIns="45327" rIns="90654" bIns="45327" rtlCol="0"/>
          <a:lstStyle>
            <a:lvl1pPr algn="r">
              <a:defRPr sz="1200"/>
            </a:lvl1pPr>
          </a:lstStyle>
          <a:p>
            <a:fld id="{F2C7CF5F-7CF3-4DF3-838A-EE34544862CC}" type="datetimeFigureOut">
              <a:rPr lang="en-US" smtClean="0"/>
              <a:t>10/20/2025</a:t>
            </a:fld>
            <a:endParaRPr lang="en-US"/>
          </a:p>
        </p:txBody>
      </p:sp>
    </p:spTree>
    <p:extLst>
      <p:ext uri="{BB962C8B-B14F-4D97-AF65-F5344CB8AC3E}">
        <p14:creationId xmlns:p14="http://schemas.microsoft.com/office/powerpoint/2010/main" val="4173362221"/>
      </p:ext>
    </p:extLst>
  </p:cSld>
  <p:clrMap bg1="lt1" tx1="dk1" bg2="lt2" tx2="dk2" accent1="accent1" accent2="accent2" accent3="accent3" accent4="accent4" accent5="accent5" accent6="accent6" hlink="hlink" folHlink="folHlink"/>
  <p:notesStyle>
    <a:lvl1pPr marL="0" indent="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1pPr>
    <a:lvl2pPr marL="114300" indent="-11430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2pPr>
    <a:lvl3pPr marL="228600" indent="-114300" algn="l" defTabSz="914400" rtl="0" eaLnBrk="1" latinLnBrk="0" hangingPunct="1">
      <a:spcAft>
        <a:spcPts val="600"/>
      </a:spcAft>
      <a:buClr>
        <a:schemeClr val="tx2"/>
      </a:buClr>
      <a:buFont typeface="Arial" panose="020B0604020202020204" pitchFamily="34" charset="0"/>
      <a:buChar char="•"/>
      <a:defRPr sz="1200" kern="1200">
        <a:solidFill>
          <a:schemeClr val="tx1"/>
        </a:solidFill>
        <a:latin typeface="+mn-lt"/>
        <a:ea typeface="+mn-ea"/>
        <a:cs typeface="+mn-cs"/>
      </a:defRPr>
    </a:lvl3pPr>
    <a:lvl4pPr marL="514350" indent="-114300" algn="l" defTabSz="914400" rtl="0" eaLnBrk="1" latinLnBrk="0" hangingPunct="1">
      <a:spcAft>
        <a:spcPts val="600"/>
      </a:spcAft>
      <a:buFont typeface="Arial" panose="020B0604020202020204" pitchFamily="34" charset="0"/>
      <a:buChar char="•"/>
      <a:defRPr sz="1000" kern="1200">
        <a:solidFill>
          <a:schemeClr val="tx1"/>
        </a:solidFill>
        <a:latin typeface="+mn-lt"/>
        <a:ea typeface="+mn-ea"/>
        <a:cs typeface="+mn-cs"/>
      </a:defRPr>
    </a:lvl4pPr>
    <a:lvl5pPr marL="685800" indent="-114300" algn="l" defTabSz="914400" rtl="0" eaLnBrk="1" latinLnBrk="0" hangingPunct="1">
      <a:spcAft>
        <a:spcPts val="600"/>
      </a:spcAft>
      <a:buClr>
        <a:schemeClr val="tx2"/>
      </a:buClr>
      <a:buFont typeface="Arial" panose="020B0604020202020204" pitchFamily="34" charset="0"/>
      <a:buChar char="•"/>
      <a:defRPr sz="1000" i="1"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3109" userDrawn="1">
          <p15:clr>
            <a:srgbClr val="F26B43"/>
          </p15:clr>
        </p15:guide>
        <p15:guide id="2" pos="2122"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None/>
            </a:pPr>
            <a:endParaRPr kumimoji="1" lang="ja-JP" altLang="en-US"/>
          </a:p>
        </p:txBody>
      </p:sp>
      <p:sp>
        <p:nvSpPr>
          <p:cNvPr id="4" name="スライド番号プレースホルダー 3"/>
          <p:cNvSpPr>
            <a:spLocks noGrp="1"/>
          </p:cNvSpPr>
          <p:nvPr>
            <p:ph type="sldNum" sz="quarter" idx="5"/>
          </p:nvPr>
        </p:nvSpPr>
        <p:spPr/>
        <p:txBody>
          <a:bodyPr/>
          <a:lstStyle/>
          <a:p>
            <a:pPr defTabSz="922355">
              <a:defRPr/>
            </a:pPr>
            <a:r>
              <a:rPr lang="en-US">
                <a:solidFill>
                  <a:srgbClr val="6E6F73"/>
                </a:solidFill>
                <a:latin typeface="Trebuchet MS"/>
              </a:rPr>
              <a:t>Notes view: </a:t>
            </a:r>
            <a:fld id="{128CEAFE-FA94-43E5-B0FF-D47E1CCDD1B4}" type="slidenum">
              <a:rPr lang="en-US">
                <a:solidFill>
                  <a:srgbClr val="6E6F73"/>
                </a:solidFill>
                <a:latin typeface="Trebuchet MS"/>
              </a:rPr>
              <a:pPr defTabSz="922355">
                <a:defRPr/>
              </a:pPr>
              <a:t>5</a:t>
            </a:fld>
            <a:endParaRPr lang="en-US">
              <a:solidFill>
                <a:srgbClr val="6E6F73"/>
              </a:solidFill>
              <a:latin typeface="Trebuchet MS"/>
            </a:endParaRPr>
          </a:p>
        </p:txBody>
      </p:sp>
    </p:spTree>
    <p:extLst>
      <p:ext uri="{BB962C8B-B14F-4D97-AF65-F5344CB8AC3E}">
        <p14:creationId xmlns:p14="http://schemas.microsoft.com/office/powerpoint/2010/main" val="948083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E98AD2-BC3E-7E4F-3C9E-8F3EE0AE131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FC727E3-551B-6A79-2364-13DFBCB8E64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8130A7D-8AC3-B17D-6895-D28313EB84EB}"/>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F8B09C6-61A4-6663-F05F-CE445D77EF8E}"/>
              </a:ext>
            </a:extLst>
          </p:cNvPr>
          <p:cNvSpPr>
            <a:spLocks noGrp="1"/>
          </p:cNvSpPr>
          <p:nvPr>
            <p:ph type="sldNum" sz="quarter" idx="5"/>
          </p:nvPr>
        </p:nvSpPr>
        <p:spPr/>
        <p:txBody>
          <a:bodyPr/>
          <a:lstStyle/>
          <a:p>
            <a:r>
              <a:rPr lang="en-US"/>
              <a:t>Notes view: </a:t>
            </a:r>
            <a:fld id="{128CEAFE-FA94-43E5-B0FF-D47E1CCDD1B4}" type="slidenum">
              <a:rPr lang="en-US" smtClean="0"/>
              <a:pPr/>
              <a:t>17</a:t>
            </a:fld>
            <a:endParaRPr lang="en-US"/>
          </a:p>
        </p:txBody>
      </p:sp>
    </p:spTree>
    <p:extLst>
      <p:ext uri="{BB962C8B-B14F-4D97-AF65-F5344CB8AC3E}">
        <p14:creationId xmlns:p14="http://schemas.microsoft.com/office/powerpoint/2010/main" val="36210101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None/>
            </a:pPr>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18</a:t>
            </a:fld>
            <a:endParaRPr lang="en-US"/>
          </a:p>
        </p:txBody>
      </p:sp>
    </p:spTree>
    <p:extLst>
      <p:ext uri="{BB962C8B-B14F-4D97-AF65-F5344CB8AC3E}">
        <p14:creationId xmlns:p14="http://schemas.microsoft.com/office/powerpoint/2010/main" val="18849667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20</a:t>
            </a:fld>
            <a:endParaRPr lang="en-US"/>
          </a:p>
        </p:txBody>
      </p:sp>
    </p:spTree>
    <p:extLst>
      <p:ext uri="{BB962C8B-B14F-4D97-AF65-F5344CB8AC3E}">
        <p14:creationId xmlns:p14="http://schemas.microsoft.com/office/powerpoint/2010/main" val="26167286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22</a:t>
            </a:fld>
            <a:endParaRPr lang="en-US"/>
          </a:p>
        </p:txBody>
      </p:sp>
    </p:spTree>
    <p:extLst>
      <p:ext uri="{BB962C8B-B14F-4D97-AF65-F5344CB8AC3E}">
        <p14:creationId xmlns:p14="http://schemas.microsoft.com/office/powerpoint/2010/main" val="28304227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23</a:t>
            </a:fld>
            <a:endParaRPr lang="en-US"/>
          </a:p>
        </p:txBody>
      </p:sp>
    </p:spTree>
    <p:extLst>
      <p:ext uri="{BB962C8B-B14F-4D97-AF65-F5344CB8AC3E}">
        <p14:creationId xmlns:p14="http://schemas.microsoft.com/office/powerpoint/2010/main" val="17019648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24</a:t>
            </a:fld>
            <a:endParaRPr lang="en-US"/>
          </a:p>
        </p:txBody>
      </p:sp>
    </p:spTree>
    <p:extLst>
      <p:ext uri="{BB962C8B-B14F-4D97-AF65-F5344CB8AC3E}">
        <p14:creationId xmlns:p14="http://schemas.microsoft.com/office/powerpoint/2010/main" val="2525713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None/>
            </a:pPr>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27</a:t>
            </a:fld>
            <a:endParaRPr lang="en-US"/>
          </a:p>
        </p:txBody>
      </p:sp>
    </p:spTree>
    <p:extLst>
      <p:ext uri="{BB962C8B-B14F-4D97-AF65-F5344CB8AC3E}">
        <p14:creationId xmlns:p14="http://schemas.microsoft.com/office/powerpoint/2010/main" val="13759379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285750" indent="-285750">
              <a:buFont typeface="Wingdings" panose="05000000000000000000" pitchFamily="2" charset="2"/>
              <a:buChar char="l"/>
            </a:pPr>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7</a:t>
            </a:fld>
            <a:endParaRPr lang="en-US"/>
          </a:p>
        </p:txBody>
      </p:sp>
    </p:spTree>
    <p:extLst>
      <p:ext uri="{BB962C8B-B14F-4D97-AF65-F5344CB8AC3E}">
        <p14:creationId xmlns:p14="http://schemas.microsoft.com/office/powerpoint/2010/main" val="41349302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45D574-3B62-24DD-BE82-990ABDB9A9F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5320A6A-E9D4-0111-D7E5-F160C7F59B3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90EDDED-5066-3F25-6D0A-F854F4E031DD}"/>
              </a:ext>
            </a:extLst>
          </p:cNvPr>
          <p:cNvSpPr>
            <a:spLocks noGrp="1"/>
          </p:cNvSpPr>
          <p:nvPr>
            <p:ph type="body" idx="1"/>
          </p:nvPr>
        </p:nvSpPr>
        <p:spPr/>
        <p:txBody>
          <a:bodyPr/>
          <a:lstStyle/>
          <a:p>
            <a:pPr marL="285750" indent="-285750">
              <a:buFont typeface="Wingdings" panose="05000000000000000000" pitchFamily="2" charset="2"/>
              <a:buChar char="l"/>
            </a:pPr>
            <a:endParaRPr kumimoji="1" lang="ja-JP" altLang="en-US"/>
          </a:p>
        </p:txBody>
      </p:sp>
      <p:sp>
        <p:nvSpPr>
          <p:cNvPr id="4" name="スライド番号プレースホルダー 3">
            <a:extLst>
              <a:ext uri="{FF2B5EF4-FFF2-40B4-BE49-F238E27FC236}">
                <a16:creationId xmlns:a16="http://schemas.microsoft.com/office/drawing/2014/main" id="{6D685940-2196-4055-4167-F4DFE511F926}"/>
              </a:ext>
            </a:extLst>
          </p:cNvPr>
          <p:cNvSpPr>
            <a:spLocks noGrp="1"/>
          </p:cNvSpPr>
          <p:nvPr>
            <p:ph type="sldNum" sz="quarter" idx="5"/>
          </p:nvPr>
        </p:nvSpPr>
        <p:spPr/>
        <p:txBody>
          <a:bodyPr/>
          <a:lstStyle/>
          <a:p>
            <a:r>
              <a:rPr lang="en-US"/>
              <a:t>Notes view: </a:t>
            </a:r>
            <a:fld id="{128CEAFE-FA94-43E5-B0FF-D47E1CCDD1B4}" type="slidenum">
              <a:rPr lang="en-US" smtClean="0"/>
              <a:pPr/>
              <a:t>8</a:t>
            </a:fld>
            <a:endParaRPr lang="en-US"/>
          </a:p>
        </p:txBody>
      </p:sp>
    </p:spTree>
    <p:extLst>
      <p:ext uri="{BB962C8B-B14F-4D97-AF65-F5344CB8AC3E}">
        <p14:creationId xmlns:p14="http://schemas.microsoft.com/office/powerpoint/2010/main" val="7269386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None/>
            </a:pPr>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9</a:t>
            </a:fld>
            <a:endParaRPr lang="en-US"/>
          </a:p>
        </p:txBody>
      </p:sp>
    </p:spTree>
    <p:extLst>
      <p:ext uri="{BB962C8B-B14F-4D97-AF65-F5344CB8AC3E}">
        <p14:creationId xmlns:p14="http://schemas.microsoft.com/office/powerpoint/2010/main" val="11940670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10</a:t>
            </a:fld>
            <a:endParaRPr lang="en-US"/>
          </a:p>
        </p:txBody>
      </p:sp>
    </p:spTree>
    <p:extLst>
      <p:ext uri="{BB962C8B-B14F-4D97-AF65-F5344CB8AC3E}">
        <p14:creationId xmlns:p14="http://schemas.microsoft.com/office/powerpoint/2010/main" val="34116230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D4FFBD-BF15-A7F9-BF47-C1FAB640627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FEC91DE-8A58-3966-75E6-C277FA0D712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8D9CC9F-DD88-2A77-BC39-AECD4D6309E8}"/>
              </a:ext>
            </a:extLst>
          </p:cNvPr>
          <p:cNvSpPr>
            <a:spLocks noGrp="1"/>
          </p:cNvSpPr>
          <p:nvPr>
            <p:ph type="body" idx="1"/>
          </p:nvPr>
        </p:nvSpPr>
        <p:spPr/>
        <p:txBody>
          <a:bodyPr/>
          <a:lstStyle/>
          <a:p>
            <a:pPr>
              <a:buNone/>
            </a:pPr>
            <a:endParaRPr kumimoji="1" lang="ja-JP" altLang="en-US"/>
          </a:p>
        </p:txBody>
      </p:sp>
      <p:sp>
        <p:nvSpPr>
          <p:cNvPr id="4" name="スライド番号プレースホルダー 3">
            <a:extLst>
              <a:ext uri="{FF2B5EF4-FFF2-40B4-BE49-F238E27FC236}">
                <a16:creationId xmlns:a16="http://schemas.microsoft.com/office/drawing/2014/main" id="{95C2A0D0-5B46-10E9-8FC3-623EBADF78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21132113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12</a:t>
            </a:fld>
            <a:endParaRPr lang="en-US"/>
          </a:p>
        </p:txBody>
      </p:sp>
    </p:spTree>
    <p:extLst>
      <p:ext uri="{BB962C8B-B14F-4D97-AF65-F5344CB8AC3E}">
        <p14:creationId xmlns:p14="http://schemas.microsoft.com/office/powerpoint/2010/main" val="31651010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13</a:t>
            </a:fld>
            <a:endParaRPr lang="en-US"/>
          </a:p>
        </p:txBody>
      </p:sp>
    </p:spTree>
    <p:extLst>
      <p:ext uri="{BB962C8B-B14F-4D97-AF65-F5344CB8AC3E}">
        <p14:creationId xmlns:p14="http://schemas.microsoft.com/office/powerpoint/2010/main" val="36668308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14</a:t>
            </a:fld>
            <a:endParaRPr lang="en-US"/>
          </a:p>
        </p:txBody>
      </p:sp>
    </p:spTree>
    <p:extLst>
      <p:ext uri="{BB962C8B-B14F-4D97-AF65-F5344CB8AC3E}">
        <p14:creationId xmlns:p14="http://schemas.microsoft.com/office/powerpoint/2010/main" val="32231107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2.xml"/><Relationship Id="rId1" Type="http://schemas.openxmlformats.org/officeDocument/2006/relationships/tags" Target="../tags/tag10.xml"/><Relationship Id="rId4" Type="http://schemas.openxmlformats.org/officeDocument/2006/relationships/image" Target="../media/image2.emf"/></Relationships>
</file>

<file path=ppt/slideLayouts/_rels/slideLayout11.xml.rels><?xml version="1.0" encoding="UTF-8" standalone="yes"?>
<Relationships xmlns="http://schemas.openxmlformats.org/package/2006/relationships"><Relationship Id="rId3" Type="http://schemas.openxmlformats.org/officeDocument/2006/relationships/oleObject" Target="../embeddings/oleObject8.bin"/><Relationship Id="rId7" Type="http://schemas.openxmlformats.org/officeDocument/2006/relationships/image" Target="../media/image5.jpeg"/><Relationship Id="rId2" Type="http://schemas.openxmlformats.org/officeDocument/2006/relationships/slideMaster" Target="../slideMasters/slideMaster2.xml"/><Relationship Id="rId1" Type="http://schemas.openxmlformats.org/officeDocument/2006/relationships/tags" Target="../tags/tag1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emf"/></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Master" Target="../slideMasters/slideMaster2.xml"/><Relationship Id="rId1" Type="http://schemas.openxmlformats.org/officeDocument/2006/relationships/tags" Target="../tags/tag12.xml"/><Relationship Id="rId4"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2.xml"/><Relationship Id="rId1" Type="http://schemas.openxmlformats.org/officeDocument/2006/relationships/tags" Target="../tags/tag4.xml"/><Relationship Id="rId4" Type="http://schemas.openxmlformats.org/officeDocument/2006/relationships/image" Target="../media/image2.emf"/></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2.xml"/><Relationship Id="rId1" Type="http://schemas.openxmlformats.org/officeDocument/2006/relationships/tags" Target="../tags/tag5.xml"/><Relationship Id="rId4" Type="http://schemas.openxmlformats.org/officeDocument/2006/relationships/image" Target="../media/image2.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2.xml"/><Relationship Id="rId1" Type="http://schemas.openxmlformats.org/officeDocument/2006/relationships/tags" Target="../tags/tag6.xml"/><Relationship Id="rId4" Type="http://schemas.openxmlformats.org/officeDocument/2006/relationships/image" Target="../media/image2.emf"/></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2.xml"/><Relationship Id="rId1" Type="http://schemas.openxmlformats.org/officeDocument/2006/relationships/tags" Target="../tags/tag7.xml"/><Relationship Id="rId4" Type="http://schemas.openxmlformats.org/officeDocument/2006/relationships/image" Target="../media/image2.emf"/></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2.xml"/><Relationship Id="rId1" Type="http://schemas.openxmlformats.org/officeDocument/2006/relationships/tags" Target="../tags/tag8.xml"/><Relationship Id="rId4" Type="http://schemas.openxmlformats.org/officeDocument/2006/relationships/image" Target="../media/image2.emf"/></Relationships>
</file>

<file path=ppt/slideLayouts/_rels/slideLayout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2.xml"/><Relationship Id="rId1" Type="http://schemas.openxmlformats.org/officeDocument/2006/relationships/tags" Target="../tags/tag9.xml"/><Relationship Id="rId4" Type="http://schemas.openxmlformats.org/officeDocument/2006/relationships/image" Target="../media/image2.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１">
    <p:bg bwMode="blackWhite">
      <p:bgPr>
        <a:gradFill>
          <a:gsLst>
            <a:gs pos="0">
              <a:schemeClr val="tx1">
                <a:lumMod val="50000"/>
                <a:lumOff val="50000"/>
              </a:schemeClr>
            </a:gs>
            <a:gs pos="100000">
              <a:schemeClr val="tx2">
                <a:lumMod val="60000"/>
                <a:lumOff val="40000"/>
              </a:schemeClr>
            </a:gs>
          </a:gsLst>
          <a:lin ang="8100000" scaled="1"/>
        </a:gradFill>
        <a:effectLst/>
      </p:bgPr>
    </p:bg>
    <p:spTree>
      <p:nvGrpSpPr>
        <p:cNvPr id="1" name=""/>
        <p:cNvGrpSpPr/>
        <p:nvPr/>
      </p:nvGrpSpPr>
      <p:grpSpPr>
        <a:xfrm>
          <a:off x="0" y="0"/>
          <a:ext cx="0" cy="0"/>
          <a:chOff x="0" y="0"/>
          <a:chExt cx="0" cy="0"/>
        </a:xfrm>
      </p:grpSpPr>
      <p:sp>
        <p:nvSpPr>
          <p:cNvPr id="5" name="TextBox 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ysClr val="windowText" lastClr="000000"/>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ysClr val="windowText" lastClr="000000"/>
              </a:solidFill>
              <a:latin typeface="+mn-lt"/>
              <a:ea typeface="+mn-ea"/>
              <a:cs typeface="+mn-cs"/>
              <a:sym typeface="Trebuchet MS" panose="020B0603020202020204" pitchFamily="34" charset="0"/>
            </a:endParaRPr>
          </a:p>
        </p:txBody>
      </p:sp>
      <p:sp>
        <p:nvSpPr>
          <p:cNvPr id="4" name="Date Placeholder 3"/>
          <p:cNvSpPr>
            <a:spLocks noGrp="1"/>
          </p:cNvSpPr>
          <p:nvPr>
            <p:ph type="dt" sz="half" idx="10"/>
          </p:nvPr>
        </p:nvSpPr>
        <p:spPr>
          <a:xfrm>
            <a:off x="9677400" y="6405036"/>
            <a:ext cx="1482051" cy="153888"/>
          </a:xfrm>
          <a:prstGeom prst="rect">
            <a:avLst/>
          </a:prstGeom>
        </p:spPr>
        <p:txBody>
          <a:bodyPr/>
          <a:lstStyle>
            <a:lvl1pPr>
              <a:defRPr>
                <a:solidFill>
                  <a:sysClr val="windowText" lastClr="000000"/>
                </a:solidFill>
                <a:latin typeface="+mn-lt"/>
                <a:sym typeface="Trebuchet MS" panose="020B0603020202020204" pitchFamily="34" charset="0"/>
              </a:defRPr>
            </a:lvl1pPr>
          </a:lstStyle>
          <a:p>
            <a:endParaRPr lang="en-US"/>
          </a:p>
        </p:txBody>
      </p:sp>
      <p:sp>
        <p:nvSpPr>
          <p:cNvPr id="147" name="Title 1"/>
          <p:cNvSpPr>
            <a:spLocks noGrp="1"/>
          </p:cNvSpPr>
          <p:nvPr>
            <p:ph type="title"/>
          </p:nvPr>
        </p:nvSpPr>
        <p:spPr bwMode="blackWhite">
          <a:xfrm>
            <a:off x="630000" y="3826800"/>
            <a:ext cx="10936800" cy="2041200"/>
          </a:xfrm>
        </p:spPr>
        <p:txBody>
          <a:bodyPr anchor="t">
            <a:noAutofit/>
          </a:bodyPr>
          <a:lstStyle>
            <a:lvl1pPr>
              <a:defRPr sz="5400">
                <a:solidFill>
                  <a:sysClr val="windowText" lastClr="000000"/>
                </a:solidFill>
                <a:latin typeface="Meiryo UI" panose="020B0604030504040204" pitchFamily="50" charset="-128"/>
                <a:ea typeface="Meiryo UI" panose="020B0604030504040204" pitchFamily="50" charset="-128"/>
                <a:sym typeface="Trebuchet MS" panose="020B0603020202020204" pitchFamily="34" charset="0"/>
              </a:defRPr>
            </a:lvl1pPr>
          </a:lstStyle>
          <a:p>
            <a:endParaRPr lang="en-US"/>
          </a:p>
        </p:txBody>
      </p:sp>
      <p:cxnSp>
        <p:nvCxnSpPr>
          <p:cNvPr id="148" name="Straight Connector 147"/>
          <p:cNvCxnSpPr/>
          <p:nvPr userDrawn="1"/>
        </p:nvCxnSpPr>
        <p:spPr bwMode="white">
          <a:xfrm>
            <a:off x="618898" y="3680016"/>
            <a:ext cx="11576304" cy="0"/>
          </a:xfrm>
          <a:prstGeom prst="line">
            <a:avLst/>
          </a:prstGeom>
          <a:ln w="19050" cmpd="sng">
            <a:solidFill>
              <a:schemeClr val="tx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50585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基本版） コンテンツ全面_レベル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849553262"/>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6" name="コンテンツ プレースホルダ 2"/>
          <p:cNvSpPr>
            <a:spLocks noGrp="1"/>
          </p:cNvSpPr>
          <p:nvPr>
            <p:ph idx="1"/>
          </p:nvPr>
        </p:nvSpPr>
        <p:spPr bwMode="gray">
          <a:xfrm>
            <a:off x="513230" y="1476000"/>
            <a:ext cx="11165538" cy="4824000"/>
          </a:xfrm>
          <a:prstGeom prst="rect">
            <a:avLst/>
          </a:prstGeom>
        </p:spPr>
        <p:txBody>
          <a:bodyPr/>
          <a:lstStyle>
            <a:lvl1pPr>
              <a:lnSpc>
                <a:spcPct val="110000"/>
              </a:lnSpc>
              <a:spcBef>
                <a:spcPts val="600"/>
              </a:spcBef>
              <a:buFont typeface="Arial" pitchFamily="34" charset="0"/>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543A0986-838B-4D2A-A95C-8CB1738263FE}" type="slidenum">
              <a:rPr lang="ja-JP" altLang="en-US" smtClean="0"/>
              <a:pPr/>
              <a:t>‹#›</a:t>
            </a:fld>
            <a:endParaRPr lang="ja-JP" altLang="en-US"/>
          </a:p>
        </p:txBody>
      </p:sp>
      <p:sp>
        <p:nvSpPr>
          <p:cNvPr id="10" name="フッター プレースホルダ 9"/>
          <p:cNvSpPr>
            <a:spLocks noGrp="1"/>
          </p:cNvSpPr>
          <p:nvPr>
            <p:ph type="ftr" sz="quarter" idx="11"/>
          </p:nvPr>
        </p:nvSpPr>
        <p:spPr bwMode="gray"/>
        <p:txBody>
          <a:bodyPr/>
          <a:lstStyle>
            <a:lvl1pPr>
              <a:defRPr baseline="0">
                <a:solidFill>
                  <a:schemeClr val="tx1"/>
                </a:solidFill>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
        <p:nvSpPr>
          <p:cNvPr id="4" name="テキスト プレースホルダー 2">
            <a:extLst>
              <a:ext uri="{FF2B5EF4-FFF2-40B4-BE49-F238E27FC236}">
                <a16:creationId xmlns:a16="http://schemas.microsoft.com/office/drawing/2014/main" id="{3A4CFDD9-6377-ACBD-7E9C-96B6C9E1DA2C}"/>
              </a:ext>
            </a:extLst>
          </p:cNvPr>
          <p:cNvSpPr>
            <a:spLocks noGrp="1"/>
          </p:cNvSpPr>
          <p:nvPr>
            <p:ph type="body" sz="quarter" idx="16" hasCustomPrompt="1"/>
          </p:nvPr>
        </p:nvSpPr>
        <p:spPr bwMode="gray">
          <a:xfrm>
            <a:off x="512611" y="5842550"/>
            <a:ext cx="11165538" cy="468000"/>
          </a:xfrm>
          <a:prstGeom prst="rect">
            <a:avLst/>
          </a:prstGeom>
        </p:spPr>
        <p:txBody>
          <a:bodyPr wrap="square" anchor="b">
            <a:noAutofit/>
          </a:bodyPr>
          <a:lstStyle>
            <a:lvl1pPr fontAlgn="ctr">
              <a:lnSpc>
                <a:spcPct val="100000"/>
              </a:lnSpc>
              <a:spcBef>
                <a:spcPts val="0"/>
              </a:spcBef>
              <a:defRPr sz="1000" b="0">
                <a:solidFill>
                  <a:schemeClr val="tx1"/>
                </a:solidFill>
                <a:latin typeface="+mn-lt"/>
                <a:ea typeface="+mn-ea"/>
                <a:cs typeface="+mn-cs"/>
                <a:sym typeface="+mn-lt"/>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8" name="テキスト プレースホルダー 2"/>
          <p:cNvSpPr>
            <a:spLocks noGrp="1"/>
          </p:cNvSpPr>
          <p:nvPr>
            <p:ph type="body" sz="quarter" idx="15" hasCustomPrompt="1"/>
          </p:nvPr>
        </p:nvSpPr>
        <p:spPr bwMode="gray">
          <a:xfrm>
            <a:off x="512611" y="1008000"/>
            <a:ext cx="11165538" cy="468000"/>
          </a:xfrm>
          <a:prstGeom prst="rect">
            <a:avLst/>
          </a:prstGeom>
        </p:spPr>
        <p:txBody>
          <a:bodyPr wrap="square" anchor="ctr">
            <a:noAutofit/>
          </a:bodyPr>
          <a:lstStyle>
            <a:lvl1pPr>
              <a:lnSpc>
                <a:spcPct val="100000"/>
              </a:lnSpc>
              <a:spcBef>
                <a:spcPts val="0"/>
              </a:spcBef>
              <a:defRPr sz="1600" b="1" baseline="0">
                <a:solidFill>
                  <a:schemeClr val="accent3"/>
                </a:solidFill>
                <a:latin typeface="+mn-lt"/>
                <a:ea typeface="+mn-ea"/>
                <a:cs typeface="+mn-cs"/>
                <a:sym typeface="+mn-lt"/>
              </a:defRPr>
            </a:lvl1pPr>
          </a:lstStyle>
          <a:p>
            <a:pPr lvl="0"/>
            <a:r>
              <a:rPr kumimoji="1" lang="ja-JP" altLang="en-US"/>
              <a:t>スライドタイトル</a:t>
            </a:r>
          </a:p>
        </p:txBody>
      </p:sp>
      <p:sp>
        <p:nvSpPr>
          <p:cNvPr id="3"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3147931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基本版）背表紙_白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328917323"/>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9896859" y="6517421"/>
            <a:ext cx="1465145" cy="251544"/>
          </a:xfrm>
          <a:prstGeom prst="rect">
            <a:avLst/>
          </a:prstGeom>
          <a:noFill/>
        </p:spPr>
        <p:txBody>
          <a:bodyPr wrap="none" lIns="0" tIns="0" rIns="0" bIns="0" rtlCol="0">
            <a:spAutoFit/>
          </a:bodyPr>
          <a:lstStyle/>
          <a:p>
            <a:pPr algn="l">
              <a:lnSpc>
                <a:spcPts val="950"/>
              </a:lnSpc>
            </a:pPr>
            <a:r>
              <a:rPr kumimoji="1" lang="en-US" altLang="ja-JP" sz="800">
                <a:latin typeface="+mn-lt"/>
                <a:cs typeface="+mn-cs"/>
                <a:sym typeface="+mn-lt"/>
              </a:rPr>
              <a:t>Member of</a:t>
            </a:r>
            <a:br>
              <a:rPr kumimoji="1" lang="en-US" altLang="ja-JP" sz="800">
                <a:latin typeface="+mn-lt"/>
                <a:cs typeface="+mn-cs"/>
                <a:sym typeface="+mn-lt"/>
              </a:rPr>
            </a:br>
            <a:r>
              <a:rPr kumimoji="1" lang="en-US" altLang="ja-JP" sz="800" b="1">
                <a:latin typeface="+mn-lt"/>
                <a:cs typeface="+mn-cs"/>
                <a:sym typeface="+mn-lt"/>
              </a:rPr>
              <a:t>Deloitte Touche Tohmatsu Limited</a:t>
            </a:r>
            <a:endParaRPr kumimoji="1" lang="ja-JP" altLang="en-US" sz="800" b="1">
              <a:latin typeface="+mn-lt"/>
              <a:cs typeface="+mn-cs"/>
              <a:sym typeface="+mn-lt"/>
            </a:endParaRPr>
          </a:p>
        </p:txBody>
      </p:sp>
      <p:sp>
        <p:nvSpPr>
          <p:cNvPr id="14" name="テキスト プレースホルダー 13">
            <a:extLst>
              <a:ext uri="{FF2B5EF4-FFF2-40B4-BE49-F238E27FC236}">
                <a16:creationId xmlns:a16="http://schemas.microsoft.com/office/drawing/2014/main" id="{4D4831B1-A04A-42C3-BD52-942B25744B6D}"/>
              </a:ext>
            </a:extLst>
          </p:cNvPr>
          <p:cNvSpPr>
            <a:spLocks noGrp="1"/>
          </p:cNvSpPr>
          <p:nvPr>
            <p:ph type="body" sz="quarter" idx="10"/>
          </p:nvPr>
        </p:nvSpPr>
        <p:spPr bwMode="gray">
          <a:xfrm>
            <a:off x="513969" y="6336000"/>
            <a:ext cx="8640000" cy="127856"/>
          </a:xfrm>
        </p:spPr>
        <p:txBody>
          <a:bodyPr anchor="b" anchorCtr="0">
            <a:spAutoFit/>
          </a:bodyPr>
          <a:lstStyle>
            <a:lvl1pPr>
              <a:defRPr sz="800">
                <a:cs typeface="+mn-cs"/>
              </a:defRPr>
            </a:lvl1pPr>
          </a:lstStyle>
          <a:p>
            <a:pPr lvl="0"/>
            <a:r>
              <a:rPr kumimoji="1" lang="ja-JP" altLang="en-US"/>
              <a:t>マスター テキストの書式設定</a:t>
            </a:r>
          </a:p>
        </p:txBody>
      </p:sp>
      <p:pic>
        <p:nvPicPr>
          <p:cNvPr id="18" name="図 17">
            <a:extLst>
              <a:ext uri="{FF2B5EF4-FFF2-40B4-BE49-F238E27FC236}">
                <a16:creationId xmlns:a16="http://schemas.microsoft.com/office/drawing/2014/main" id="{7F14F7E8-2C42-4BD2-8B4C-7C658763AB7B}"/>
              </a:ext>
            </a:extLst>
          </p:cNvPr>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bwMode="gray">
          <a:xfrm>
            <a:off x="513969" y="432000"/>
            <a:ext cx="2304000" cy="587972"/>
          </a:xfrm>
          <a:prstGeom prst="rect">
            <a:avLst/>
          </a:prstGeom>
        </p:spPr>
      </p:pic>
      <p:sp>
        <p:nvSpPr>
          <p:cNvPr id="8" name="Text Box 37">
            <a:extLst>
              <a:ext uri="{FF2B5EF4-FFF2-40B4-BE49-F238E27FC236}">
                <a16:creationId xmlns:a16="http://schemas.microsoft.com/office/drawing/2014/main" id="{D6BA3D81-CAD1-43DC-A531-54F7C4DC8DF8}"/>
              </a:ext>
            </a:extLst>
          </p:cNvPr>
          <p:cNvSpPr txBox="1">
            <a:spLocks noChangeArrowheads="1"/>
          </p:cNvSpPr>
          <p:nvPr userDrawn="1"/>
        </p:nvSpPr>
        <p:spPr bwMode="gray">
          <a:xfrm>
            <a:off x="513969" y="6588000"/>
            <a:ext cx="5361231"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a:solidFill>
                  <a:schemeClr val="tx1"/>
                </a:solidFill>
                <a:latin typeface="+mn-lt"/>
                <a:ea typeface="+mn-ea"/>
                <a:cs typeface="+mn-cs"/>
                <a:sym typeface="+mn-lt"/>
              </a:rPr>
              <a:t>© 2025. For information, contact Deloitte Tohmatsu Group.</a:t>
            </a:r>
          </a:p>
        </p:txBody>
      </p:sp>
      <p:grpSp>
        <p:nvGrpSpPr>
          <p:cNvPr id="3" name="グループ化 2">
            <a:extLst>
              <a:ext uri="{FF2B5EF4-FFF2-40B4-BE49-F238E27FC236}">
                <a16:creationId xmlns:a16="http://schemas.microsoft.com/office/drawing/2014/main" id="{A225710E-CB95-98DD-0E7F-A51C955E4254}"/>
              </a:ext>
            </a:extLst>
          </p:cNvPr>
          <p:cNvGrpSpPr/>
          <p:nvPr userDrawn="1"/>
        </p:nvGrpSpPr>
        <p:grpSpPr>
          <a:xfrm>
            <a:off x="9896858" y="3960001"/>
            <a:ext cx="1772308" cy="1894801"/>
            <a:chOff x="8050246" y="4451478"/>
            <a:chExt cx="1440000" cy="1894801"/>
          </a:xfrm>
        </p:grpSpPr>
        <p:pic>
          <p:nvPicPr>
            <p:cNvPr id="9" name="図 8" descr="ロゴ, 会社名&#10;&#10;自動的に生成された説明">
              <a:extLst>
                <a:ext uri="{FF2B5EF4-FFF2-40B4-BE49-F238E27FC236}">
                  <a16:creationId xmlns:a16="http://schemas.microsoft.com/office/drawing/2014/main" id="{B08C4379-B61C-71BD-16AA-DB14189E0F70}"/>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8050246" y="4451478"/>
              <a:ext cx="1440000" cy="873777"/>
            </a:xfrm>
            <a:prstGeom prst="rect">
              <a:avLst/>
            </a:prstGeom>
          </p:spPr>
        </p:pic>
        <p:pic>
          <p:nvPicPr>
            <p:cNvPr id="10" name="図 9" descr="ロゴ&#10;&#10;自動的に生成された説明">
              <a:extLst>
                <a:ext uri="{FF2B5EF4-FFF2-40B4-BE49-F238E27FC236}">
                  <a16:creationId xmlns:a16="http://schemas.microsoft.com/office/drawing/2014/main" id="{D0B28E52-975C-E4C4-9D5C-37EFFEB46C9E}"/>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8148021" y="5473537"/>
              <a:ext cx="1244450" cy="872742"/>
            </a:xfrm>
            <a:prstGeom prst="rect">
              <a:avLst/>
            </a:prstGeom>
          </p:spPr>
        </p:pic>
      </p:grpSp>
    </p:spTree>
    <p:extLst>
      <p:ext uri="{BB962C8B-B14F-4D97-AF65-F5344CB8AC3E}">
        <p14:creationId xmlns:p14="http://schemas.microsoft.com/office/powerpoint/2010/main" val="866709597"/>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基本版） タイトル ロゴ無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3864597375"/>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4" name="オブジェクト 3"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3105231" y="999000"/>
            <a:ext cx="5981538" cy="4860000"/>
          </a:xfrm>
          <a:prstGeom prst="rect">
            <a:avLst/>
          </a:prstGeom>
        </p:spPr>
        <p:txBody>
          <a:bodyPr/>
          <a:lstStyle>
            <a:lvl1pPr>
              <a:defRPr>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513969" y="5040001"/>
            <a:ext cx="4430769" cy="615553"/>
          </a:xfrm>
        </p:spPr>
        <p:txBody>
          <a:bodyPr vert="horz" anchor="b" anchorCtr="0">
            <a:noAutofit/>
          </a:bodyPr>
          <a:lstStyle>
            <a:lvl1pPr algn="l">
              <a:lnSpc>
                <a:spcPct val="100000"/>
              </a:lnSpc>
              <a:spcBef>
                <a:spcPts val="0"/>
              </a:spcBef>
              <a:spcAft>
                <a:spcPts val="0"/>
              </a:spcAft>
              <a:defRPr sz="2000" b="1" baseline="0">
                <a:solidFill>
                  <a:schemeClr val="tx1"/>
                </a:solidFill>
                <a:latin typeface="+mj-lt"/>
                <a:ea typeface="+mj-ea"/>
                <a:cs typeface="+mj-cs"/>
                <a:sym typeface="+mj-lt"/>
              </a:defRPr>
            </a:lvl1pPr>
          </a:lstStyle>
          <a:p>
            <a:r>
              <a:rPr lang="ja-JP" altLang="en-US" noProof="0"/>
              <a:t>表紙タイトル</a:t>
            </a:r>
            <a:endParaRPr lang="en-US" noProof="0"/>
          </a:p>
        </p:txBody>
      </p:sp>
      <p:sp>
        <p:nvSpPr>
          <p:cNvPr id="3" name="Subtitle 2"/>
          <p:cNvSpPr>
            <a:spLocks noGrp="1"/>
          </p:cNvSpPr>
          <p:nvPr>
            <p:ph type="subTitle" idx="1" hasCustomPrompt="1"/>
          </p:nvPr>
        </p:nvSpPr>
        <p:spPr bwMode="gray">
          <a:xfrm>
            <a:off x="513969" y="5652001"/>
            <a:ext cx="4430769"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tx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a:t>表紙サブタイトル</a:t>
            </a:r>
            <a:endParaRPr lang="en-US" noProof="0"/>
          </a:p>
        </p:txBody>
      </p:sp>
      <p:sp>
        <p:nvSpPr>
          <p:cNvPr id="5" name="Text Placeholder 4"/>
          <p:cNvSpPr>
            <a:spLocks noGrp="1"/>
          </p:cNvSpPr>
          <p:nvPr>
            <p:ph type="body" sz="quarter" idx="10"/>
          </p:nvPr>
        </p:nvSpPr>
        <p:spPr bwMode="gray">
          <a:xfrm>
            <a:off x="513968" y="6408000"/>
            <a:ext cx="4430769" cy="215444"/>
          </a:xfrm>
          <a:prstGeom prst="rect">
            <a:avLst/>
          </a:prstGeom>
        </p:spPr>
        <p:txBody>
          <a:bodyPr wrap="square" lIns="0" anchor="b" anchorCtr="0">
            <a:spAutoFit/>
          </a:bodyPr>
          <a:lstStyle>
            <a:lvl1pPr>
              <a:lnSpc>
                <a:spcPct val="100000"/>
              </a:lnSpc>
              <a:spcBef>
                <a:spcPts val="0"/>
              </a:spcBef>
              <a:spcAft>
                <a:spcPts val="0"/>
              </a:spcAft>
              <a:defRPr sz="1400">
                <a:solidFill>
                  <a:schemeClr val="tx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6" name="日付プレースホルダー 5">
            <a:extLst>
              <a:ext uri="{FF2B5EF4-FFF2-40B4-BE49-F238E27FC236}">
                <a16:creationId xmlns:a16="http://schemas.microsoft.com/office/drawing/2014/main" id="{5C5A3295-3564-4576-96DB-80CBF7A205A7}"/>
              </a:ext>
            </a:extLst>
          </p:cNvPr>
          <p:cNvSpPr>
            <a:spLocks noGrp="1"/>
          </p:cNvSpPr>
          <p:nvPr>
            <p:ph type="dt" sz="half" idx="12"/>
          </p:nvPr>
        </p:nvSpPr>
        <p:spPr bwMode="gray"/>
        <p:txBody>
          <a:bodyPr/>
          <a:lstStyle>
            <a:lvl1pPr>
              <a:defRPr>
                <a:cs typeface="+mn-cs"/>
              </a:defRPr>
            </a:lvl1pPr>
          </a:lstStyle>
          <a:p>
            <a:pPr algn="ctr"/>
            <a:r>
              <a:rPr lang="en-US" altLang="ja-JP"/>
              <a:t>&lt; Confidential &gt;</a:t>
            </a:r>
            <a:endParaRPr lang="en-US"/>
          </a:p>
        </p:txBody>
      </p:sp>
    </p:spTree>
    <p:extLst>
      <p:ext uri="{BB962C8B-B14F-4D97-AF65-F5344CB8AC3E}">
        <p14:creationId xmlns:p14="http://schemas.microsoft.com/office/powerpoint/2010/main" val="477708916"/>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２">
    <p:bg>
      <p:bgPr>
        <a:gradFill>
          <a:gsLst>
            <a:gs pos="0">
              <a:schemeClr val="tx1">
                <a:lumMod val="50000"/>
                <a:lumOff val="50000"/>
              </a:schemeClr>
            </a:gs>
            <a:gs pos="100000">
              <a:schemeClr val="tx2">
                <a:lumMod val="60000"/>
                <a:lumOff val="40000"/>
              </a:schemeClr>
            </a:gs>
          </a:gsLst>
          <a:lin ang="8100000" scaled="1"/>
        </a:gradFill>
        <a:effectLst/>
      </p:bgPr>
    </p:bg>
    <p:spTree>
      <p:nvGrpSpPr>
        <p:cNvPr id="1" name=""/>
        <p:cNvGrpSpPr/>
        <p:nvPr/>
      </p:nvGrpSpPr>
      <p:grpSpPr>
        <a:xfrm>
          <a:off x="0" y="0"/>
          <a:ext cx="0" cy="0"/>
          <a:chOff x="0" y="0"/>
          <a:chExt cx="0" cy="0"/>
        </a:xfrm>
      </p:grpSpPr>
      <p:sp>
        <p:nvSpPr>
          <p:cNvPr id="7" name="TextBox 6"/>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tx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tx1"/>
              </a:solidFill>
              <a:latin typeface="+mn-lt"/>
              <a:ea typeface="+mn-ea"/>
              <a:cs typeface="+mn-cs"/>
              <a:sym typeface="Trebuchet MS" panose="020B0603020202020204" pitchFamily="34" charset="0"/>
            </a:endParaRPr>
          </a:p>
        </p:txBody>
      </p:sp>
      <p:sp>
        <p:nvSpPr>
          <p:cNvPr id="2" name="Date Placeholder 1"/>
          <p:cNvSpPr>
            <a:spLocks noGrp="1"/>
          </p:cNvSpPr>
          <p:nvPr>
            <p:ph type="dt" sz="half" idx="12"/>
          </p:nvPr>
        </p:nvSpPr>
        <p:spPr>
          <a:xfrm>
            <a:off x="9677400" y="6405036"/>
            <a:ext cx="1482051" cy="153888"/>
          </a:xfrm>
          <a:prstGeom prst="rect">
            <a:avLst/>
          </a:prstGeom>
        </p:spPr>
        <p:txBody>
          <a:bodyPr/>
          <a:lstStyle>
            <a:lvl1pPr>
              <a:defRPr>
                <a:solidFill>
                  <a:schemeClr val="tx1"/>
                </a:solidFill>
                <a:latin typeface="+mn-lt"/>
                <a:sym typeface="Trebuchet MS" panose="020B0603020202020204" pitchFamily="34" charset="0"/>
              </a:defRPr>
            </a:lvl1pPr>
          </a:lstStyle>
          <a:p>
            <a:endParaRPr lang="en-US"/>
          </a:p>
        </p:txBody>
      </p:sp>
    </p:spTree>
    <p:extLst>
      <p:ext uri="{BB962C8B-B14F-4D97-AF65-F5344CB8AC3E}">
        <p14:creationId xmlns:p14="http://schemas.microsoft.com/office/powerpoint/2010/main" val="290231099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３">
    <p:spTree>
      <p:nvGrpSpPr>
        <p:cNvPr id="1" name=""/>
        <p:cNvGrpSpPr/>
        <p:nvPr/>
      </p:nvGrpSpPr>
      <p:grpSpPr>
        <a:xfrm>
          <a:off x="0" y="0"/>
          <a:ext cx="0" cy="0"/>
          <a:chOff x="0" y="0"/>
          <a:chExt cx="0" cy="0"/>
        </a:xfrm>
      </p:grpSpPr>
      <p:sp>
        <p:nvSpPr>
          <p:cNvPr id="57" name="Date Placeholder 56"/>
          <p:cNvSpPr>
            <a:spLocks noGrp="1"/>
          </p:cNvSpPr>
          <p:nvPr>
            <p:ph type="dt" sz="half" idx="14"/>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8" name="Title 7"/>
          <p:cNvSpPr>
            <a:spLocks noGrp="1"/>
          </p:cNvSpPr>
          <p:nvPr>
            <p:ph type="title" hasCustomPrompt="1"/>
          </p:nvPr>
        </p:nvSpPr>
        <p:spPr>
          <a:xfrm>
            <a:off x="630000" y="622800"/>
            <a:ext cx="10933350" cy="332399"/>
          </a:xfrm>
        </p:spPr>
        <p:txBody>
          <a:bodyPr/>
          <a:lstStyle>
            <a:lvl1pPr>
              <a:defRPr>
                <a:latin typeface="Meiryo UI" panose="020B0604030504040204" pitchFamily="50" charset="-128"/>
                <a:ea typeface="Meiryo UI" panose="020B0604030504040204" pitchFamily="50" charset="-128"/>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222069856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基本版） 目次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612439775"/>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13" name="Content Placeholder 3"/>
          <p:cNvSpPr>
            <a:spLocks noGrp="1"/>
          </p:cNvSpPr>
          <p:nvPr>
            <p:ph sz="quarter" idx="10"/>
          </p:nvPr>
        </p:nvSpPr>
        <p:spPr bwMode="gray">
          <a:xfrm>
            <a:off x="513231" y="1476000"/>
            <a:ext cx="5361231"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15" name="Content Placeholder 3"/>
          <p:cNvSpPr>
            <a:spLocks noGrp="1"/>
          </p:cNvSpPr>
          <p:nvPr>
            <p:ph sz="quarter" idx="20"/>
          </p:nvPr>
        </p:nvSpPr>
        <p:spPr bwMode="gray">
          <a:xfrm>
            <a:off x="6317538" y="1476000"/>
            <a:ext cx="5361231"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6" name="タイトル 1">
            <a:extLst>
              <a:ext uri="{FF2B5EF4-FFF2-40B4-BE49-F238E27FC236}">
                <a16:creationId xmlns:a16="http://schemas.microsoft.com/office/drawing/2014/main" id="{276088EF-9292-4156-B82A-AEC6FAF17735}"/>
              </a:ext>
            </a:extLst>
          </p:cNvPr>
          <p:cNvSpPr>
            <a:spLocks noGrp="1"/>
          </p:cNvSpPr>
          <p:nvPr>
            <p:ph type="title"/>
          </p:nvPr>
        </p:nvSpPr>
        <p:spPr bwMode="gray">
          <a:xfrm>
            <a:off x="513231" y="180000"/>
            <a:ext cx="11165538" cy="615600"/>
          </a:xfrm>
        </p:spPr>
        <p:txBody>
          <a:bodyPr vert="horz"/>
          <a:lstStyle>
            <a:lvl1pPr>
              <a:defRPr>
                <a:latin typeface="+mj-lt"/>
                <a:ea typeface="+mj-ea"/>
                <a:cs typeface="+mj-cs"/>
                <a:sym typeface="+mj-lt"/>
              </a:defRPr>
            </a:lvl1pPr>
          </a:lstStyle>
          <a:p>
            <a:r>
              <a:rPr kumimoji="1" lang="ja-JP" altLang="en-US"/>
              <a:t>マスター タイトルの書式設定</a:t>
            </a:r>
          </a:p>
        </p:txBody>
      </p:sp>
    </p:spTree>
    <p:extLst>
      <p:ext uri="{BB962C8B-B14F-4D97-AF65-F5344CB8AC3E}">
        <p14:creationId xmlns:p14="http://schemas.microsoft.com/office/powerpoint/2010/main" val="3293959995"/>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基本版） 白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098792112"/>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3" name="フッター プレースホルダー 2"/>
          <p:cNvSpPr>
            <a:spLocks noGrp="1"/>
          </p:cNvSpPr>
          <p:nvPr>
            <p:ph type="ftr" sz="quarter" idx="10"/>
          </p:nvPr>
        </p:nvSpPr>
        <p:spPr bwMode="gray"/>
        <p:txBody>
          <a:bodyPr/>
          <a:lstStyle>
            <a:lvl1pPr>
              <a:defRPr>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
        <p:nvSpPr>
          <p:cNvPr id="4" name="スライド番号プレースホルダー 3"/>
          <p:cNvSpPr>
            <a:spLocks noGrp="1"/>
          </p:cNvSpPr>
          <p:nvPr>
            <p:ph type="sldNum" sz="quarter" idx="11"/>
          </p:nvPr>
        </p:nvSpPr>
        <p:spPr bwMode="gray"/>
        <p:txBody>
          <a:bodyPr/>
          <a:lstStyle>
            <a:lvl1pPr>
              <a:defRPr>
                <a:latin typeface="+mn-lt"/>
                <a:ea typeface="+mn-ea"/>
                <a:cs typeface="+mn-cs"/>
                <a:sym typeface="+mn-lt"/>
              </a:defRPr>
            </a:lvl1pPr>
          </a:lstStyle>
          <a:p>
            <a:fld id="{AA5FCFE5-FE56-4EF1-80A8-07776887C2A1}" type="slidenum">
              <a:rPr lang="ja-JP" altLang="en-US" smtClean="0"/>
              <a:pPr/>
              <a:t>‹#›</a:t>
            </a:fld>
            <a:endParaRPr lang="ja-JP" altLang="en-US"/>
          </a:p>
        </p:txBody>
      </p:sp>
      <p:sp>
        <p:nvSpPr>
          <p:cNvPr id="6" name="テキスト プレースホルダー 5"/>
          <p:cNvSpPr>
            <a:spLocks noGrp="1"/>
          </p:cNvSpPr>
          <p:nvPr>
            <p:ph type="body" sz="quarter" idx="12"/>
          </p:nvPr>
        </p:nvSpPr>
        <p:spPr bwMode="gray">
          <a:xfrm>
            <a:off x="2329846" y="2340000"/>
            <a:ext cx="7532308" cy="2520000"/>
          </a:xfrm>
          <a:prstGeom prst="rect">
            <a:avLst/>
          </a:prstGeom>
        </p:spPr>
        <p:txBody>
          <a:bodyPr/>
          <a:lstStyle>
            <a:lvl1pPr>
              <a:defRPr>
                <a:latin typeface="+mn-lt"/>
                <a:ea typeface="+mn-ea"/>
                <a:cs typeface="+mn-cs"/>
                <a:sym typeface="+mn-lt"/>
              </a:defRPr>
            </a:lvl1pPr>
          </a:lstStyle>
          <a:p>
            <a:pPr lvl="0"/>
            <a:r>
              <a:rPr kumimoji="1" lang="ja-JP" altLang="en-US"/>
              <a:t>マスター テキストの書式設定</a:t>
            </a:r>
          </a:p>
        </p:txBody>
      </p:sp>
      <p:sp>
        <p:nvSpPr>
          <p:cNvPr id="5" name="Text Box 37">
            <a:extLst>
              <a:ext uri="{FF2B5EF4-FFF2-40B4-BE49-F238E27FC236}">
                <a16:creationId xmlns:a16="http://schemas.microsoft.com/office/drawing/2014/main" id="{572A5758-7750-F8C6-87F3-0A542C078CAD}"/>
              </a:ext>
            </a:extLst>
          </p:cNvPr>
          <p:cNvSpPr txBox="1">
            <a:spLocks noChangeArrowheads="1"/>
          </p:cNvSpPr>
          <p:nvPr userDrawn="1"/>
        </p:nvSpPr>
        <p:spPr bwMode="gray">
          <a:xfrm>
            <a:off x="6317538" y="6588000"/>
            <a:ext cx="5361231" cy="169200"/>
          </a:xfrm>
          <a:prstGeom prst="rect">
            <a:avLst/>
          </a:prstGeom>
          <a:noFill/>
          <a:ln w="9525">
            <a:noFill/>
            <a:miter lim="800000"/>
            <a:headEnd/>
            <a:tailEnd/>
          </a:ln>
          <a:effectLst/>
        </p:spPr>
        <p:txBody>
          <a:bodyPr wrap="none" lIns="0" tIns="0" rIns="0" bIns="0" anchor="b" anchorCtr="0">
            <a:noAutofit/>
          </a:bodyPr>
          <a:lstStyle/>
          <a:p>
            <a:pPr algn="r" rtl="0" eaLnBrk="0" fontAlgn="base" hangingPunct="0">
              <a:spcBef>
                <a:spcPct val="50000"/>
              </a:spcBef>
              <a:spcAft>
                <a:spcPct val="0"/>
              </a:spcAft>
            </a:pPr>
            <a:r>
              <a:rPr lang="en-US" altLang="ja-JP" sz="900" kern="1200">
                <a:solidFill>
                  <a:schemeClr val="tx1"/>
                </a:solidFill>
                <a:latin typeface="+mn-lt"/>
                <a:ea typeface="+mn-ea"/>
                <a:cs typeface="+mn-cs"/>
                <a:sym typeface="+mn-lt"/>
              </a:rPr>
              <a:t>© 2024. For information, contact Deloitte Tohmatsu Group.</a:t>
            </a:r>
          </a:p>
        </p:txBody>
      </p:sp>
    </p:spTree>
    <p:extLst>
      <p:ext uri="{BB962C8B-B14F-4D97-AF65-F5344CB8AC3E}">
        <p14:creationId xmlns:p14="http://schemas.microsoft.com/office/powerpoint/2010/main" val="2729139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基本版） 中表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302836274"/>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267199" y="2232000"/>
            <a:ext cx="6380308"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7" name="フッター プレースホルダ 6"/>
          <p:cNvSpPr>
            <a:spLocks noGrp="1"/>
          </p:cNvSpPr>
          <p:nvPr>
            <p:ph type="ftr" sz="quarter" idx="12"/>
          </p:nvPr>
        </p:nvSpPr>
        <p:spPr bwMode="gray"/>
        <p:txBody>
          <a:bodyPr/>
          <a:lstStyle>
            <a:lvl1pPr>
              <a:defRPr>
                <a:solidFill>
                  <a:schemeClr val="tx1"/>
                </a:solidFill>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Tree>
    <p:extLst>
      <p:ext uri="{BB962C8B-B14F-4D97-AF65-F5344CB8AC3E}">
        <p14:creationId xmlns:p14="http://schemas.microsoft.com/office/powerpoint/2010/main" val="1937010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基本版）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5" name="テキスト プレースホルダー 2">
            <a:extLst>
              <a:ext uri="{FF2B5EF4-FFF2-40B4-BE49-F238E27FC236}">
                <a16:creationId xmlns:a16="http://schemas.microsoft.com/office/drawing/2014/main" id="{75FD2083-DC7A-8D3A-7EAD-BAF166922812}"/>
              </a:ext>
            </a:extLst>
          </p:cNvPr>
          <p:cNvSpPr>
            <a:spLocks noGrp="1"/>
          </p:cNvSpPr>
          <p:nvPr>
            <p:ph type="body" sz="quarter" idx="16" hasCustomPrompt="1"/>
          </p:nvPr>
        </p:nvSpPr>
        <p:spPr bwMode="gray">
          <a:xfrm>
            <a:off x="512611" y="5842550"/>
            <a:ext cx="11165538" cy="468000"/>
          </a:xfrm>
          <a:prstGeom prst="rect">
            <a:avLst/>
          </a:prstGeom>
        </p:spPr>
        <p:txBody>
          <a:bodyPr wrap="square" anchor="b">
            <a:noAutofit/>
          </a:bodyPr>
          <a:lstStyle>
            <a:lvl1pPr fontAlgn="ctr">
              <a:lnSpc>
                <a:spcPct val="100000"/>
              </a:lnSpc>
              <a:spcBef>
                <a:spcPts val="0"/>
              </a:spcBef>
              <a:defRPr sz="1000" b="0">
                <a:solidFill>
                  <a:schemeClr val="tx1"/>
                </a:solidFill>
                <a:latin typeface="+mn-lt"/>
                <a:ea typeface="+mn-ea"/>
                <a:cs typeface="+mn-cs"/>
                <a:sym typeface="+mn-lt"/>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9" name="テキスト プレースホルダー 2"/>
          <p:cNvSpPr>
            <a:spLocks noGrp="1"/>
          </p:cNvSpPr>
          <p:nvPr>
            <p:ph type="body" sz="quarter" idx="15" hasCustomPrompt="1"/>
          </p:nvPr>
        </p:nvSpPr>
        <p:spPr bwMode="gray">
          <a:xfrm>
            <a:off x="512610" y="1008000"/>
            <a:ext cx="5361231"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166544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基本版）タイトルのみ_出所・脚注なし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9" name="テキスト プレースホルダー 2"/>
          <p:cNvSpPr>
            <a:spLocks noGrp="1"/>
          </p:cNvSpPr>
          <p:nvPr>
            <p:ph type="body" sz="quarter" idx="15" hasCustomPrompt="1"/>
          </p:nvPr>
        </p:nvSpPr>
        <p:spPr bwMode="gray">
          <a:xfrm>
            <a:off x="512610" y="1008000"/>
            <a:ext cx="5361231"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2098605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基本版） コンテンツ両サイド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423066497"/>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4" name="オブジェクト 3"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8" name="コンテンツ プレースホルダー 2">
            <a:extLst>
              <a:ext uri="{FF2B5EF4-FFF2-40B4-BE49-F238E27FC236}">
                <a16:creationId xmlns:a16="http://schemas.microsoft.com/office/drawing/2014/main" id="{F0AA1F30-752C-8BCF-DBD1-6AFA3DE1DBED}"/>
              </a:ext>
            </a:extLst>
          </p:cNvPr>
          <p:cNvSpPr>
            <a:spLocks noGrp="1"/>
          </p:cNvSpPr>
          <p:nvPr>
            <p:ph sz="quarter" idx="20"/>
          </p:nvPr>
        </p:nvSpPr>
        <p:spPr>
          <a:xfrm>
            <a:off x="512610" y="1476000"/>
            <a:ext cx="5361231"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9" name="コンテンツ プレースホルダー 2">
            <a:extLst>
              <a:ext uri="{FF2B5EF4-FFF2-40B4-BE49-F238E27FC236}">
                <a16:creationId xmlns:a16="http://schemas.microsoft.com/office/drawing/2014/main" id="{F3D52DF5-7F48-96CA-93F5-700CA4E467E9}"/>
              </a:ext>
            </a:extLst>
          </p:cNvPr>
          <p:cNvSpPr>
            <a:spLocks noGrp="1"/>
          </p:cNvSpPr>
          <p:nvPr>
            <p:ph sz="quarter" idx="21"/>
          </p:nvPr>
        </p:nvSpPr>
        <p:spPr>
          <a:xfrm>
            <a:off x="6338980" y="1476000"/>
            <a:ext cx="5361231"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テキスト プレースホルダー 2">
            <a:extLst>
              <a:ext uri="{FF2B5EF4-FFF2-40B4-BE49-F238E27FC236}">
                <a16:creationId xmlns:a16="http://schemas.microsoft.com/office/drawing/2014/main" id="{A6A20739-5192-2F96-9DBA-FC7B7DAC5EE8}"/>
              </a:ext>
            </a:extLst>
          </p:cNvPr>
          <p:cNvSpPr>
            <a:spLocks noGrp="1"/>
          </p:cNvSpPr>
          <p:nvPr>
            <p:ph type="body" sz="quarter" idx="18" hasCustomPrompt="1"/>
          </p:nvPr>
        </p:nvSpPr>
        <p:spPr bwMode="gray">
          <a:xfrm>
            <a:off x="512611" y="5842800"/>
            <a:ext cx="11165538" cy="468000"/>
          </a:xfrm>
          <a:prstGeom prst="rect">
            <a:avLst/>
          </a:prstGeom>
        </p:spPr>
        <p:txBody>
          <a:bodyPr vert="horz" wrap="square" lIns="0" tIns="0" rIns="0" bIns="0" rtlCol="0" anchor="b">
            <a:noAutofit/>
          </a:bodyPr>
          <a:lstStyle>
            <a:lvl1pPr fontAlgn="ctr">
              <a:lnSpc>
                <a:spcPct val="100000"/>
              </a:lnSpc>
              <a:spcBef>
                <a:spcPts val="0"/>
              </a:spcBef>
              <a:defRPr lang="en-US" altLang="zh-CN" sz="1000" b="0" baseline="0" dirty="0">
                <a:solidFill>
                  <a:schemeClr val="tx1"/>
                </a:solidFill>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10" name="スライド番号プレースホルダ 9"/>
          <p:cNvSpPr>
            <a:spLocks noGrp="1"/>
          </p:cNvSpPr>
          <p:nvPr>
            <p:ph type="sldNum" sz="quarter" idx="13"/>
          </p:nvPr>
        </p:nvSpPr>
        <p:spPr bwMode="gray"/>
        <p:txBody>
          <a:bodyPr/>
          <a:lstStyle>
            <a:lvl1pPr>
              <a:defRPr baseline="0">
                <a:solidFill>
                  <a:schemeClr val="tx1"/>
                </a:solidFill>
                <a:latin typeface="+mn-lt"/>
                <a:ea typeface="+mn-ea"/>
                <a:cs typeface="+mn-cs"/>
                <a:sym typeface="+mn-lt"/>
              </a:defRPr>
            </a:lvl1pPr>
          </a:lstStyle>
          <a:p>
            <a:fld id="{A3EB1B23-9AF8-425B-BAD7-B9FA00F18833}" type="slidenum">
              <a:rPr lang="ja-JP" altLang="en-US" smtClean="0"/>
              <a:pPr/>
              <a:t>‹#›</a:t>
            </a:fld>
            <a:endParaRPr lang="ja-JP" altLang="en-US"/>
          </a:p>
        </p:txBody>
      </p:sp>
      <p:sp>
        <p:nvSpPr>
          <p:cNvPr id="11" name="フッター プレースホルダ 10"/>
          <p:cNvSpPr>
            <a:spLocks noGrp="1"/>
          </p:cNvSpPr>
          <p:nvPr>
            <p:ph type="ftr" sz="quarter" idx="14"/>
          </p:nvPr>
        </p:nvSpPr>
        <p:spPr bwMode="gray"/>
        <p:txBody>
          <a:bodyPr/>
          <a:lstStyle>
            <a:lvl1pPr>
              <a:defRPr baseline="0">
                <a:solidFill>
                  <a:schemeClr val="tx1"/>
                </a:solidFill>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
        <p:nvSpPr>
          <p:cNvPr id="3" name="テキスト プレースホルダー 2"/>
          <p:cNvSpPr>
            <a:spLocks noGrp="1"/>
          </p:cNvSpPr>
          <p:nvPr>
            <p:ph type="body" sz="quarter" idx="15" hasCustomPrompt="1"/>
          </p:nvPr>
        </p:nvSpPr>
        <p:spPr bwMode="gray">
          <a:xfrm>
            <a:off x="512610" y="1008000"/>
            <a:ext cx="5361231" cy="468000"/>
          </a:xfrm>
          <a:prstGeom prst="rect">
            <a:avLst/>
          </a:prstGeom>
        </p:spPr>
        <p:txBody>
          <a:bodyPr wrap="none" anchor="ctr">
            <a:noAutofit/>
          </a:bodyPr>
          <a:lstStyle>
            <a:lvl1pPr>
              <a:lnSpc>
                <a:spcPct val="100000"/>
              </a:lnSpc>
              <a:spcBef>
                <a:spcPts val="0"/>
              </a:spcBef>
              <a:defRPr sz="1600" b="1" baseline="0">
                <a:solidFill>
                  <a:schemeClr val="accent3"/>
                </a:solidFill>
                <a:latin typeface="+mn-lt"/>
                <a:ea typeface="+mn-ea"/>
                <a:cs typeface="+mn-cs"/>
                <a:sym typeface="+mn-lt"/>
              </a:defRPr>
            </a:lvl1pPr>
          </a:lstStyle>
          <a:p>
            <a:pPr lvl="0"/>
            <a:r>
              <a:rPr kumimoji="1" lang="ja-JP" altLang="en-US"/>
              <a:t>スライドタイトル</a:t>
            </a:r>
          </a:p>
        </p:txBody>
      </p:sp>
      <p:sp>
        <p:nvSpPr>
          <p:cNvPr id="5" name="テキスト プレースホルダー 2">
            <a:extLst>
              <a:ext uri="{FF2B5EF4-FFF2-40B4-BE49-F238E27FC236}">
                <a16:creationId xmlns:a16="http://schemas.microsoft.com/office/drawing/2014/main" id="{67C69F0D-BEE6-C90B-0FE1-B9DE17148280}"/>
              </a:ext>
            </a:extLst>
          </p:cNvPr>
          <p:cNvSpPr>
            <a:spLocks noGrp="1"/>
          </p:cNvSpPr>
          <p:nvPr>
            <p:ph type="body" sz="quarter" idx="17" hasCustomPrompt="1"/>
          </p:nvPr>
        </p:nvSpPr>
        <p:spPr bwMode="gray">
          <a:xfrm>
            <a:off x="6338980" y="1008000"/>
            <a:ext cx="5361231" cy="468000"/>
          </a:xfrm>
          <a:prstGeom prst="rect">
            <a:avLst/>
          </a:prstGeom>
        </p:spPr>
        <p:txBody>
          <a:bodyPr vert="horz" wrap="none" lIns="0" tIns="0" rIns="0" bIns="0" rtlCol="0" anchor="ctr">
            <a:noAutofit/>
          </a:bodyPr>
          <a:lstStyle>
            <a:lvl1pPr>
              <a:defRPr lang="en-US" altLang="zh-CN" sz="1600" b="1" baseline="0" dirty="0">
                <a:solidFill>
                  <a:schemeClr val="accent3"/>
                </a:solidFill>
              </a:defRPr>
            </a:lvl1pPr>
          </a:lstStyle>
          <a:p>
            <a:pPr lvl="0"/>
            <a:r>
              <a:rPr kumimoji="1" lang="ja-JP" altLang="en-US"/>
              <a:t>スライドタイトル</a:t>
            </a:r>
          </a:p>
        </p:txBody>
      </p:sp>
      <p:sp>
        <p:nvSpPr>
          <p:cNvPr id="2"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23875713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oleObject" Target="../embeddings/oleObject1.bin"/><Relationship Id="rId5" Type="http://schemas.openxmlformats.org/officeDocument/2006/relationships/tags" Target="../tags/tag2.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2.emf"/><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oleObject" Target="../embeddings/oleObject2.bin"/><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tags" Target="../tags/tag3.xml"/><Relationship Id="rId5" Type="http://schemas.openxmlformats.org/officeDocument/2006/relationships/slideLayout" Target="../slideLayouts/slideLayout8.xml"/><Relationship Id="rId10" Type="http://schemas.openxmlformats.org/officeDocument/2006/relationships/theme" Target="../theme/theme2.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13AA9799-FC9D-F8E0-1BFE-4884313CF37D}"/>
              </a:ext>
            </a:extLst>
          </p:cNvPr>
          <p:cNvGraphicFramePr>
            <a:graphicFrameLocks noChangeAspect="1"/>
          </p:cNvGraphicFramePr>
          <p:nvPr userDrawn="1">
            <p:custDataLst>
              <p:tags r:id="rId5"/>
            </p:custDataLst>
            <p:extLst>
              <p:ext uri="{D42A27DB-BD31-4B8C-83A1-F6EECF244321}">
                <p14:modId xmlns:p14="http://schemas.microsoft.com/office/powerpoint/2010/main" val="274109259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6" imgW="639" imgH="642" progId="TCLayout.ActiveDocument.1">
                  <p:embed/>
                </p:oleObj>
              </mc:Choice>
              <mc:Fallback>
                <p:oleObj name="think-cellスライド" r:id="rId6" imgW="639" imgH="642" progId="TCLayout.ActiveDocument.1">
                  <p:embed/>
                  <p:pic>
                    <p:nvPicPr>
                      <p:cNvPr id="3" name="think-cell data - do not delete" hidden="1">
                        <a:extLst>
                          <a:ext uri="{FF2B5EF4-FFF2-40B4-BE49-F238E27FC236}">
                            <a16:creationId xmlns:a16="http://schemas.microsoft.com/office/drawing/2014/main" id="{13AA9799-FC9D-F8E0-1BFE-4884313CF37D}"/>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11"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2" name="TextBox 11"/>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9" name="Title Placeholder 1"/>
          <p:cNvSpPr>
            <a:spLocks noGrp="1"/>
          </p:cNvSpPr>
          <p:nvPr>
            <p:ph type="title"/>
          </p:nvPr>
        </p:nvSpPr>
        <p:spPr>
          <a:xfrm>
            <a:off x="630000" y="622800"/>
            <a:ext cx="10933350" cy="332399"/>
          </a:xfrm>
          <a:prstGeom prst="rect">
            <a:avLst/>
          </a:prstGeom>
        </p:spPr>
        <p:txBody>
          <a:bodyPr vert="horz" wrap="square" lIns="0" tIns="0" rIns="0" bIns="0" rtlCol="0" anchor="t">
            <a:spAutoFit/>
          </a:bodyPr>
          <a:lstStyle/>
          <a:p>
            <a:r>
              <a:rPr lang="en-US"/>
              <a:t>Click to add title</a:t>
            </a:r>
          </a:p>
        </p:txBody>
      </p:sp>
      <p:sp>
        <p:nvSpPr>
          <p:cNvPr id="4" name="Text Placeholder 3"/>
          <p:cNvSpPr>
            <a:spLocks noGrp="1"/>
          </p:cNvSpPr>
          <p:nvPr>
            <p:ph type="body" idx="1"/>
          </p:nvPr>
        </p:nvSpPr>
        <p:spPr>
          <a:xfrm>
            <a:off x="630000" y="1825625"/>
            <a:ext cx="10933350" cy="4351338"/>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35336367"/>
      </p:ext>
    </p:extLst>
  </p:cSld>
  <p:clrMap bg1="lt1" tx1="dk1" bg2="lt2" tx2="dk2" accent1="accent1" accent2="accent2" accent3="accent3" accent4="accent4" accent5="accent5" accent6="accent6" hlink="hlink" folHlink="folHlink"/>
  <p:sldLayoutIdLst>
    <p:sldLayoutId id="2147485114" r:id="rId1"/>
    <p:sldLayoutId id="2147485092" r:id="rId2"/>
    <p:sldLayoutId id="2147485119" r:id="rId3"/>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txStyles>
    <p:title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p:titleStyle>
    <p:bodyStyle>
      <a:lvl1pPr marL="0" indent="0" algn="l" defTabSz="914400" rtl="0" eaLnBrk="1" latinLnBrk="0" hangingPunct="1">
        <a:lnSpc>
          <a:spcPct val="110000"/>
        </a:lnSpc>
        <a:spcBef>
          <a:spcPts val="600"/>
        </a:spcBef>
        <a:spcAft>
          <a:spcPts val="300"/>
        </a:spcAft>
        <a:buFont typeface="Arial" panose="020B0604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1pPr>
      <a:lvl2pPr marL="284400" indent="-172800" algn="l" defTabSz="914400" rtl="0" eaLnBrk="1" latinLnBrk="0" hangingPunct="1">
        <a:lnSpc>
          <a:spcPct val="90000"/>
        </a:lnSpc>
        <a:spcBef>
          <a:spcPts val="0"/>
        </a:spcBef>
        <a:spcAft>
          <a:spcPts val="300"/>
        </a:spcAft>
        <a:buClr>
          <a:schemeClr val="tx2"/>
        </a:buClr>
        <a:buFont typeface="Arial" panose="020B0604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2pPr>
      <a:lvl3pPr marL="511200" indent="-165600" algn="l" defTabSz="914400" rtl="0" eaLnBrk="1" latinLnBrk="0" hangingPunct="1">
        <a:lnSpc>
          <a:spcPct val="90000"/>
        </a:lnSpc>
        <a:spcBef>
          <a:spcPts val="0"/>
        </a:spcBef>
        <a:spcAft>
          <a:spcPts val="300"/>
        </a:spcAft>
        <a:buClr>
          <a:schemeClr val="tx2"/>
        </a:buClr>
        <a:buFont typeface="Trebuchet MS" panose="020B0603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3pPr>
      <a:lvl4pPr marL="0" indent="0" algn="l" defTabSz="914400" rtl="0" eaLnBrk="1" latinLnBrk="0" hangingPunct="1">
        <a:lnSpc>
          <a:spcPct val="110000"/>
        </a:lnSpc>
        <a:spcBef>
          <a:spcPts val="300"/>
        </a:spcBef>
        <a:spcAft>
          <a:spcPts val="300"/>
        </a:spcAft>
        <a:buClr>
          <a:schemeClr val="tx2"/>
        </a:buClr>
        <a:buFont typeface="Arial" panose="020B0604020202020204" pitchFamily="34" charset="0"/>
        <a:buChar char="​"/>
        <a:defRPr lang="en-US" sz="1600" kern="1200">
          <a:solidFill>
            <a:schemeClr val="tx2"/>
          </a:solidFill>
          <a:latin typeface="Meiryo UI" panose="020B0604030504040204" pitchFamily="50" charset="-128"/>
          <a:ea typeface="Meiryo UI" panose="020B0604030504040204" pitchFamily="50" charset="-128"/>
          <a:cs typeface="+mn-cs"/>
          <a:sym typeface="Trebuchet MS" panose="020B0603020202020204" pitchFamily="34" charset="0"/>
        </a:defRPr>
      </a:lvl4pPr>
      <a:lvl5pPr marL="0" indent="0" algn="l" defTabSz="914400" rtl="0" eaLnBrk="1" latinLnBrk="0" hangingPunct="1">
        <a:lnSpc>
          <a:spcPct val="100000"/>
        </a:lnSpc>
        <a:spcBef>
          <a:spcPts val="0"/>
        </a:spcBef>
        <a:spcAft>
          <a:spcPts val="300"/>
        </a:spcAft>
        <a:buClrTx/>
        <a:buFont typeface="Arial" panose="020B0604020202020204" pitchFamily="34" charset="0"/>
        <a:buChar char="​"/>
        <a:defRPr lang="en-US" sz="1600" b="1" kern="1200" smtClean="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5pPr>
      <a:lvl6pPr marL="269875" indent="-152400" algn="l" defTabSz="914400" rtl="0" eaLnBrk="1" latinLnBrk="0" hangingPunct="1">
        <a:lnSpc>
          <a:spcPct val="90000"/>
        </a:lnSpc>
        <a:spcBef>
          <a:spcPts val="0"/>
        </a:spcBef>
        <a:spcAft>
          <a:spcPts val="600"/>
        </a:spcAft>
        <a:buClr>
          <a:schemeClr val="tx2"/>
        </a:buClr>
        <a:buFont typeface="Arial" panose="020B0604020202020204" pitchFamily="34" charset="0"/>
        <a:buChar char="•"/>
        <a:defRPr lang="en-US" sz="1600" kern="1200" smtClean="0">
          <a:solidFill>
            <a:schemeClr val="tx1"/>
          </a:solidFill>
          <a:latin typeface="+mn-lt"/>
          <a:ea typeface="+mn-ea"/>
          <a:cs typeface="+mn-cs"/>
          <a:sym typeface="Trebuchet MS" panose="020B0603020202020204" pitchFamily="34" charset="0"/>
        </a:defRPr>
      </a:lvl6pPr>
      <a:lvl7pPr marL="0" indent="0" algn="l" defTabSz="914400" rtl="0" eaLnBrk="1" latinLnBrk="0" hangingPunct="1">
        <a:lnSpc>
          <a:spcPct val="90000"/>
        </a:lnSpc>
        <a:spcBef>
          <a:spcPts val="900"/>
        </a:spcBef>
        <a:spcAft>
          <a:spcPts val="900"/>
        </a:spcAft>
        <a:buFont typeface="Arial" panose="020B0604020202020204" pitchFamily="34" charset="0"/>
        <a:buChar char="​"/>
        <a:defRPr lang="en-US" sz="4400" kern="1200" baseline="0" smtClean="0">
          <a:solidFill>
            <a:schemeClr val="tx1"/>
          </a:solidFill>
          <a:latin typeface="+mn-lt"/>
          <a:ea typeface="+mn-ea"/>
          <a:cs typeface="+mn-cs"/>
          <a:sym typeface="Trebuchet MS" panose="020B0603020202020204" pitchFamily="34" charset="0"/>
        </a:defRPr>
      </a:lvl7pPr>
      <a:lvl8pPr marL="0" indent="0" algn="l" defTabSz="914400" rtl="0" eaLnBrk="1" latinLnBrk="0" hangingPunct="1">
        <a:lnSpc>
          <a:spcPct val="90000"/>
        </a:lnSpc>
        <a:spcBef>
          <a:spcPts val="900"/>
        </a:spcBef>
        <a:spcAft>
          <a:spcPts val="0"/>
        </a:spcAft>
        <a:buFont typeface="Arial" panose="020B0604020202020204" pitchFamily="34" charset="0"/>
        <a:buChar char="​"/>
        <a:defRPr lang="en-US" sz="5400" kern="1200" baseline="0" smtClean="0">
          <a:solidFill>
            <a:schemeClr val="tx2"/>
          </a:solidFill>
          <a:latin typeface="+mn-lt"/>
          <a:ea typeface="+mn-ea"/>
          <a:cs typeface="+mn-cs"/>
          <a:sym typeface="Trebuchet MS" panose="020B0603020202020204" pitchFamily="34" charset="0"/>
        </a:defRPr>
      </a:lvl8pPr>
      <a:lvl9pPr marL="0" indent="0" algn="l" defTabSz="914400" rtl="0" eaLnBrk="1" latinLnBrk="0" hangingPunct="1">
        <a:lnSpc>
          <a:spcPct val="100000"/>
        </a:lnSpc>
        <a:spcBef>
          <a:spcPts val="0"/>
        </a:spcBef>
        <a:spcAft>
          <a:spcPts val="900"/>
        </a:spcAft>
        <a:buFont typeface="Arial" panose="020B0604020202020204" pitchFamily="34" charset="0"/>
        <a:buChar char="​"/>
        <a:defRPr lang="en-US" sz="2400" kern="1200" baseline="0" dirty="0">
          <a:solidFill>
            <a:schemeClr val="tx2"/>
          </a:solidFill>
          <a:latin typeface="+mn-lt"/>
          <a:ea typeface="+mn-ea"/>
          <a:cs typeface="+mn-cs"/>
          <a:sym typeface="Trebuchet MS" panose="020B0603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11" userDrawn="1">
          <p15:clr>
            <a:srgbClr val="F26B43"/>
          </p15:clr>
        </p15:guide>
        <p15:guide id="2" pos="396" userDrawn="1">
          <p15:clr>
            <a:srgbClr val="F26B43"/>
          </p15:clr>
        </p15:guide>
        <p15:guide id="3" pos="7284" userDrawn="1">
          <p15:clr>
            <a:srgbClr val="F26B43"/>
          </p15:clr>
        </p15:guide>
        <p15:guide id="4" orient="horz" pos="3881"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1"/>
            </p:custDataLst>
            <p:extLst>
              <p:ext uri="{D42A27DB-BD31-4B8C-83A1-F6EECF244321}">
                <p14:modId xmlns:p14="http://schemas.microsoft.com/office/powerpoint/2010/main" val="3270087120"/>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12" imgW="563" imgH="564" progId="TCLayout.ActiveDocument.1">
                  <p:embed/>
                </p:oleObj>
              </mc:Choice>
              <mc:Fallback>
                <p:oleObj name="think-cellスライド" r:id="rId12" imgW="563" imgH="564" progId="TCLayout.ActiveDocument.1">
                  <p:embed/>
                  <p:pic>
                    <p:nvPicPr>
                      <p:cNvPr id="4" name="オブジェクト 3" hidden="1"/>
                      <p:cNvPicPr/>
                      <p:nvPr/>
                    </p:nvPicPr>
                    <p:blipFill>
                      <a:blip r:embed="rId13"/>
                      <a:stretch>
                        <a:fillRect/>
                      </a:stretch>
                    </p:blipFill>
                    <p:spPr>
                      <a:xfrm>
                        <a:off x="1955" y="1588"/>
                        <a:ext cx="1954" cy="1588"/>
                      </a:xfrm>
                      <a:prstGeom prst="rect">
                        <a:avLst/>
                      </a:prstGeom>
                    </p:spPr>
                  </p:pic>
                </p:oleObj>
              </mc:Fallback>
            </mc:AlternateContent>
          </a:graphicData>
        </a:graphic>
      </p:graphicFrame>
      <p:sp>
        <p:nvSpPr>
          <p:cNvPr id="2" name="Title Placeholder 1"/>
          <p:cNvSpPr>
            <a:spLocks noGrp="1"/>
          </p:cNvSpPr>
          <p:nvPr>
            <p:ph type="title"/>
          </p:nvPr>
        </p:nvSpPr>
        <p:spPr bwMode="gray">
          <a:xfrm>
            <a:off x="513231" y="180000"/>
            <a:ext cx="11165538" cy="615600"/>
          </a:xfrm>
          <a:prstGeom prst="rect">
            <a:avLst/>
          </a:prstGeom>
        </p:spPr>
        <p:txBody>
          <a:bodyPr vert="horz" lIns="0" tIns="0" rIns="0" bIns="0" rtlCol="0" anchor="b" anchorCtr="0">
            <a:noAutofit/>
          </a:bodyPr>
          <a:lstStyle/>
          <a:p>
            <a:r>
              <a:rPr lang="ja-JP" altLang="en-US" noProof="0"/>
              <a:t>キーメッセージを入力（本スライドで一番伝えたいこと＜名詞止め・体言止め不可＞）</a:t>
            </a:r>
            <a:endParaRPr lang="en-US" noProof="0"/>
          </a:p>
        </p:txBody>
      </p:sp>
      <p:sp>
        <p:nvSpPr>
          <p:cNvPr id="8" name="フッター プレースホルダ 8"/>
          <p:cNvSpPr>
            <a:spLocks noGrp="1"/>
          </p:cNvSpPr>
          <p:nvPr>
            <p:ph type="ftr" sz="quarter" idx="3"/>
          </p:nvPr>
        </p:nvSpPr>
        <p:spPr bwMode="gray">
          <a:xfrm>
            <a:off x="868431" y="6588000"/>
            <a:ext cx="5006769" cy="169200"/>
          </a:xfrm>
          <a:prstGeom prst="rect">
            <a:avLst/>
          </a:prstGeom>
        </p:spPr>
        <p:txBody>
          <a:bodyPr vert="horz" lIns="0" tIns="0" rIns="0" bIns="0" rtlCol="0" anchor="b" anchorCtr="0"/>
          <a:lstStyle>
            <a:lvl1pPr algn="l">
              <a:defRPr sz="900">
                <a:solidFill>
                  <a:schemeClr val="tx1"/>
                </a:solidFill>
                <a:latin typeface="+mn-lt"/>
                <a:ea typeface="+mn-ea"/>
                <a:cs typeface="+mn-cs"/>
                <a:sym typeface="+mn-lt"/>
              </a:defRPr>
            </a:lvl1pPr>
          </a:lstStyle>
          <a:p>
            <a:r>
              <a:rPr kumimoji="1" lang="zh-TW" altLang="en-US"/>
              <a:t>脱炭素成長型経済構造移行推進対策費補助金（次期航空機開発等支援事業）</a:t>
            </a:r>
            <a:endParaRPr kumimoji="1" lang="en-GB" altLang="en-GB"/>
          </a:p>
        </p:txBody>
      </p:sp>
      <p:sp>
        <p:nvSpPr>
          <p:cNvPr id="9" name="スライド番号プレースホルダ 9"/>
          <p:cNvSpPr>
            <a:spLocks noGrp="1"/>
          </p:cNvSpPr>
          <p:nvPr>
            <p:ph type="sldNum" sz="quarter" idx="4"/>
          </p:nvPr>
        </p:nvSpPr>
        <p:spPr bwMode="gray">
          <a:xfrm>
            <a:off x="513969" y="6588000"/>
            <a:ext cx="221538"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fld id="{AA5FCFE5-FE56-4EF1-80A8-07776887C2A1}" type="slidenum">
              <a:rPr kumimoji="1" lang="ja-JP" altLang="en-US" smtClean="0"/>
              <a:pPr/>
              <a:t>‹#›</a:t>
            </a:fld>
            <a:endParaRPr kumimoji="1" lang="ja-JP" altLang="en-US"/>
          </a:p>
        </p:txBody>
      </p:sp>
      <p:sp>
        <p:nvSpPr>
          <p:cNvPr id="15" name="Text Box 37"/>
          <p:cNvSpPr txBox="1">
            <a:spLocks noChangeArrowheads="1"/>
          </p:cNvSpPr>
          <p:nvPr/>
        </p:nvSpPr>
        <p:spPr bwMode="gray">
          <a:xfrm>
            <a:off x="6317538" y="6588000"/>
            <a:ext cx="5361231" cy="169200"/>
          </a:xfrm>
          <a:prstGeom prst="rect">
            <a:avLst/>
          </a:prstGeom>
          <a:noFill/>
          <a:ln w="9525">
            <a:noFill/>
            <a:miter lim="800000"/>
            <a:headEnd/>
            <a:tailEnd/>
          </a:ln>
          <a:effectLst/>
        </p:spPr>
        <p:txBody>
          <a:bodyPr wrap="none" lIns="0" tIns="0" rIns="0" bIns="0" anchor="b" anchorCtr="0">
            <a:noAutofit/>
          </a:bodyPr>
          <a:lstStyle/>
          <a:p>
            <a:pPr algn="r" rtl="0" eaLnBrk="0" fontAlgn="base" hangingPunct="0">
              <a:spcBef>
                <a:spcPct val="50000"/>
              </a:spcBef>
              <a:spcAft>
                <a:spcPct val="0"/>
              </a:spcAft>
            </a:pPr>
            <a:r>
              <a:rPr lang="en-US" altLang="ja-JP" sz="900" kern="1200">
                <a:solidFill>
                  <a:schemeClr val="tx1"/>
                </a:solidFill>
                <a:latin typeface="+mn-lt"/>
                <a:ea typeface="+mn-ea"/>
                <a:cs typeface="+mn-cs"/>
                <a:sym typeface="+mn-lt"/>
              </a:rPr>
              <a:t>© 2024. For information, contact Deloitte Tohmatsu Group.</a:t>
            </a:r>
          </a:p>
        </p:txBody>
      </p:sp>
      <p:sp>
        <p:nvSpPr>
          <p:cNvPr id="3" name="テキスト プレースホルダー 2"/>
          <p:cNvSpPr>
            <a:spLocks noGrp="1"/>
          </p:cNvSpPr>
          <p:nvPr>
            <p:ph type="body" idx="1"/>
          </p:nvPr>
        </p:nvSpPr>
        <p:spPr bwMode="gray">
          <a:xfrm>
            <a:off x="513230" y="1476000"/>
            <a:ext cx="11166862" cy="4824000"/>
          </a:xfrm>
          <a:prstGeom prst="rect">
            <a:avLst/>
          </a:prstGeom>
        </p:spPr>
        <p:txBody>
          <a:bodyPr vert="horz" lIns="0" tIns="0" rIns="0" bIns="0" rtlCol="0">
            <a:noAutofit/>
          </a:bodyPr>
          <a:lstStyle/>
          <a:p>
            <a:pPr lvl="0"/>
            <a:r>
              <a:rPr kumimoji="1" lang="ja-JP" altLang="en-US"/>
              <a:t>マスター テキストの書式設定</a:t>
            </a:r>
            <a:endParaRPr kumimoji="1" lang="en-US" altLang="ja-JP"/>
          </a:p>
          <a:p>
            <a:pPr lvl="1"/>
            <a:r>
              <a:rPr kumimoji="1" lang="ja-JP" altLang="en-US"/>
              <a:t>第 </a:t>
            </a:r>
            <a:r>
              <a:rPr kumimoji="1" lang="en-US" altLang="ja-JP"/>
              <a:t>1 </a:t>
            </a:r>
            <a:r>
              <a:rPr kumimoji="1" lang="ja-JP" altLang="en-US"/>
              <a:t>レベル</a:t>
            </a:r>
            <a:endParaRPr kumimoji="1" lang="en-US" altLang="ja-JP"/>
          </a:p>
          <a:p>
            <a:pPr lvl="2"/>
            <a:r>
              <a:rPr kumimoji="1" lang="ja-JP" altLang="en-US"/>
              <a:t>第 </a:t>
            </a:r>
            <a:r>
              <a:rPr kumimoji="1" lang="en-US" altLang="ja-JP"/>
              <a:t>2 </a:t>
            </a:r>
            <a:r>
              <a:rPr kumimoji="1" lang="ja-JP" altLang="en-US"/>
              <a:t>レベル</a:t>
            </a:r>
            <a:endParaRPr kumimoji="1" lang="en-US" altLang="ja-JP"/>
          </a:p>
          <a:p>
            <a:pPr lvl="3"/>
            <a:r>
              <a:rPr kumimoji="1" lang="ja-JP" altLang="en-US"/>
              <a:t>第 </a:t>
            </a:r>
            <a:r>
              <a:rPr kumimoji="1" lang="en-US" altLang="ja-JP"/>
              <a:t>3 </a:t>
            </a:r>
            <a:r>
              <a:rPr kumimoji="1" lang="ja-JP" altLang="en-US"/>
              <a:t>レベル</a:t>
            </a:r>
            <a:endParaRPr kumimoji="1" lang="en-US" altLang="ja-JP"/>
          </a:p>
        </p:txBody>
      </p:sp>
      <p:sp>
        <p:nvSpPr>
          <p:cNvPr id="5" name="日付プレースホルダー 4">
            <a:extLst>
              <a:ext uri="{FF2B5EF4-FFF2-40B4-BE49-F238E27FC236}">
                <a16:creationId xmlns:a16="http://schemas.microsoft.com/office/drawing/2014/main" id="{E4C0FFE5-9BDB-4F97-92E4-5E9243BDA74A}"/>
              </a:ext>
            </a:extLst>
          </p:cNvPr>
          <p:cNvSpPr>
            <a:spLocks noGrp="1"/>
          </p:cNvSpPr>
          <p:nvPr>
            <p:ph type="dt" sz="half" idx="2"/>
          </p:nvPr>
        </p:nvSpPr>
        <p:spPr bwMode="gray">
          <a:xfrm>
            <a:off x="5646359" y="6444001"/>
            <a:ext cx="899285" cy="169277"/>
          </a:xfrm>
          <a:prstGeom prst="rect">
            <a:avLst/>
          </a:prstGeom>
        </p:spPr>
        <p:txBody>
          <a:bodyPr vert="horz" wrap="none" lIns="0" tIns="0" rIns="0" bIns="0" rtlCol="0" anchor="t" anchorCtr="0">
            <a:spAutoFit/>
          </a:bodyPr>
          <a:lstStyle>
            <a:lvl1pPr>
              <a:defRPr kumimoji="1" lang="en-US" altLang="ja-JP" sz="1100" smtClean="0">
                <a:solidFill>
                  <a:srgbClr val="75787B"/>
                </a:solidFill>
                <a:latin typeface="+mn-lt"/>
                <a:cs typeface="+mn-cs"/>
              </a:defRPr>
            </a:lvl1pPr>
          </a:lstStyle>
          <a:p>
            <a:pPr algn="ctr"/>
            <a:r>
              <a:rPr lang="en-US" altLang="ja-JP"/>
              <a:t>&lt; Confidential &gt;</a:t>
            </a:r>
            <a:endParaRPr lang="en-US"/>
          </a:p>
        </p:txBody>
      </p:sp>
    </p:spTree>
    <p:extLst>
      <p:ext uri="{BB962C8B-B14F-4D97-AF65-F5344CB8AC3E}">
        <p14:creationId xmlns:p14="http://schemas.microsoft.com/office/powerpoint/2010/main" val="3987197734"/>
      </p:ext>
    </p:extLst>
  </p:cSld>
  <p:clrMap bg1="lt1" tx1="dk1" bg2="lt2" tx2="dk2" accent1="accent1" accent2="accent2" accent3="accent3" accent4="accent4" accent5="accent5" accent6="accent6" hlink="hlink" folHlink="folHlink"/>
  <p:sldLayoutIdLst>
    <p:sldLayoutId id="2147485121" r:id="rId1"/>
    <p:sldLayoutId id="2147485122" r:id="rId2"/>
    <p:sldLayoutId id="2147485123" r:id="rId3"/>
    <p:sldLayoutId id="2147485124" r:id="rId4"/>
    <p:sldLayoutId id="2147485125" r:id="rId5"/>
    <p:sldLayoutId id="2147485126" r:id="rId6"/>
    <p:sldLayoutId id="2147485127" r:id="rId7"/>
    <p:sldLayoutId id="2147485128" r:id="rId8"/>
    <p:sldLayoutId id="2147485129" r:id="rId9"/>
  </p:sldLayoutIdLst>
  <p:hf hdr="0"/>
  <p:txStyles>
    <p:title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p:titleStyle>
    <p:bodyStyle>
      <a:lvl1pPr marL="0" marR="0" indent="0" algn="l" defTabSz="990564" rtl="0" eaLnBrk="1" fontAlgn="auto" latinLnBrk="0" hangingPunct="1">
        <a:lnSpc>
          <a:spcPct val="110000"/>
        </a:lnSpc>
        <a:spcBef>
          <a:spcPts val="600"/>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9" orient="horz" pos="3974">
          <p15:clr>
            <a:srgbClr val="A4A3A4"/>
          </p15:clr>
        </p15:guide>
        <p15:guide id="10" orient="horz" pos="4156">
          <p15:clr>
            <a:srgbClr val="A4A3A4"/>
          </p15:clr>
        </p15:guide>
        <p15:guide id="11" orient="horz" pos="4269">
          <p15:clr>
            <a:srgbClr val="A4A3A4"/>
          </p15:clr>
        </p15:guide>
        <p15:guide id="12" orient="horz" pos="935">
          <p15:clr>
            <a:srgbClr val="A4A3A4"/>
          </p15:clr>
        </p15:guide>
        <p15:guide id="14" orient="horz" pos="640">
          <p15:clr>
            <a:srgbClr val="A4A3A4"/>
          </p15:clr>
        </p15:guide>
        <p15:guide id="15" orient="horz" pos="96">
          <p15:clr>
            <a:srgbClr val="A4A3A4"/>
          </p15:clr>
        </p15:guide>
        <p15:guide id="17" orient="horz" pos="504">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1.xml"/><Relationship Id="rId1" Type="http://schemas.openxmlformats.org/officeDocument/2006/relationships/tags" Target="../tags/tag13.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tags" Target="../tags/tag22.xml"/><Relationship Id="rId5" Type="http://schemas.openxmlformats.org/officeDocument/2006/relationships/image" Target="../media/image6.emf"/><Relationship Id="rId4" Type="http://schemas.openxmlformats.org/officeDocument/2006/relationships/oleObject" Target="../embeddings/oleObject13.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ags" Target="../tags/tag23.xml"/><Relationship Id="rId5" Type="http://schemas.openxmlformats.org/officeDocument/2006/relationships/image" Target="../media/image7.emf"/><Relationship Id="rId4" Type="http://schemas.openxmlformats.org/officeDocument/2006/relationships/oleObject" Target="../embeddings/oleObject14.bin"/></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3.xml"/><Relationship Id="rId1" Type="http://schemas.openxmlformats.org/officeDocument/2006/relationships/tags" Target="../tags/tag24.xml"/><Relationship Id="rId5" Type="http://schemas.openxmlformats.org/officeDocument/2006/relationships/image" Target="../media/image8.emf"/><Relationship Id="rId4" Type="http://schemas.openxmlformats.org/officeDocument/2006/relationships/oleObject" Target="../embeddings/oleObject15.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3.xml"/><Relationship Id="rId1" Type="http://schemas.openxmlformats.org/officeDocument/2006/relationships/tags" Target="../tags/tag25.xml"/><Relationship Id="rId5" Type="http://schemas.openxmlformats.org/officeDocument/2006/relationships/image" Target="../media/image7.emf"/><Relationship Id="rId4" Type="http://schemas.openxmlformats.org/officeDocument/2006/relationships/oleObject" Target="../embeddings/oleObject16.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7.xml"/><Relationship Id="rId1" Type="http://schemas.openxmlformats.org/officeDocument/2006/relationships/tags" Target="../tags/tag2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9.xml"/><Relationship Id="rId1" Type="http://schemas.openxmlformats.org/officeDocument/2006/relationships/tags" Target="../tags/tag28.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3.xml"/><Relationship Id="rId1" Type="http://schemas.openxmlformats.org/officeDocument/2006/relationships/tags" Target="../tags/tag30.xml"/><Relationship Id="rId5" Type="http://schemas.openxmlformats.org/officeDocument/2006/relationships/image" Target="../media/image8.emf"/><Relationship Id="rId4" Type="http://schemas.openxmlformats.org/officeDocument/2006/relationships/oleObject" Target="../embeddings/oleObject17.bin"/></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xml"/><Relationship Id="rId1" Type="http://schemas.openxmlformats.org/officeDocument/2006/relationships/tags" Target="../tags/tag14.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3.xml"/><Relationship Id="rId1" Type="http://schemas.openxmlformats.org/officeDocument/2006/relationships/tags" Target="../tags/tag31.xml"/><Relationship Id="rId4" Type="http://schemas.openxmlformats.org/officeDocument/2006/relationships/image" Target="../media/image9.e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xml"/><Relationship Id="rId1" Type="http://schemas.openxmlformats.org/officeDocument/2006/relationships/tags" Target="../tags/tag16.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3.xml"/><Relationship Id="rId1" Type="http://schemas.openxmlformats.org/officeDocument/2006/relationships/tags" Target="../tags/tag18.xml"/><Relationship Id="rId4" Type="http://schemas.openxmlformats.org/officeDocument/2006/relationships/image" Target="../media/image6.emf"/></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xml"/><Relationship Id="rId1" Type="http://schemas.openxmlformats.org/officeDocument/2006/relationships/tags" Target="../tags/tag19.xml"/><Relationship Id="rId5" Type="http://schemas.openxmlformats.org/officeDocument/2006/relationships/image" Target="../media/image7.emf"/><Relationship Id="rId4" Type="http://schemas.openxmlformats.org/officeDocument/2006/relationships/oleObject" Target="../embeddings/oleObject12.bin"/></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xml"/><Relationship Id="rId1" Type="http://schemas.openxmlformats.org/officeDocument/2006/relationships/tags" Target="../tags/tag2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F543AED8-CCA8-9932-BF30-9788C2975E1D}"/>
              </a:ext>
            </a:extLst>
          </p:cNvPr>
          <p:cNvGraphicFramePr>
            <a:graphicFrameLocks noChangeAspect="1"/>
          </p:cNvGraphicFramePr>
          <p:nvPr>
            <p:custDataLst>
              <p:tags r:id="rId1"/>
            </p:custDataLst>
            <p:extLst>
              <p:ext uri="{D42A27DB-BD31-4B8C-83A1-F6EECF244321}">
                <p14:modId xmlns:p14="http://schemas.microsoft.com/office/powerpoint/2010/main" val="133366118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42" progId="TCLayout.ActiveDocument.1">
                  <p:embed/>
                </p:oleObj>
              </mc:Choice>
              <mc:Fallback>
                <p:oleObj name="think-cellスライド" r:id="rId3" imgW="639" imgH="642" progId="TCLayout.ActiveDocument.1">
                  <p:embed/>
                  <p:pic>
                    <p:nvPicPr>
                      <p:cNvPr id="5" name="think-cell data - do not delete" hidden="1">
                        <a:extLst>
                          <a:ext uri="{FF2B5EF4-FFF2-40B4-BE49-F238E27FC236}">
                            <a16:creationId xmlns:a16="http://schemas.microsoft.com/office/drawing/2014/main" id="{F543AED8-CCA8-9932-BF30-9788C2975E1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Title 6">
            <a:extLst>
              <a:ext uri="{FF2B5EF4-FFF2-40B4-BE49-F238E27FC236}">
                <a16:creationId xmlns:a16="http://schemas.microsoft.com/office/drawing/2014/main" id="{1F0EC748-671F-4E80-A072-520E15019CCE}"/>
              </a:ext>
            </a:extLst>
          </p:cNvPr>
          <p:cNvSpPr>
            <a:spLocks noGrp="1"/>
          </p:cNvSpPr>
          <p:nvPr>
            <p:ph type="title"/>
          </p:nvPr>
        </p:nvSpPr>
        <p:spPr>
          <a:xfrm>
            <a:off x="627600" y="1203980"/>
            <a:ext cx="10936800" cy="1476000"/>
          </a:xfrm>
        </p:spPr>
        <p:txBody>
          <a:bodyPr vert="horz"/>
          <a:lstStyle/>
          <a:p>
            <a:pPr>
              <a:tabLst>
                <a:tab pos="10768013" algn="r"/>
              </a:tabLst>
            </a:pPr>
            <a:r>
              <a:rPr kumimoji="1" lang="zh-TW" altLang="en-US">
                <a:solidFill>
                  <a:sysClr val="windowText" lastClr="000000"/>
                </a:solidFill>
              </a:rPr>
              <a:t>間接補助事業</a:t>
            </a:r>
            <a:r>
              <a:rPr kumimoji="1" lang="ja-JP" altLang="en-US">
                <a:solidFill>
                  <a:sysClr val="windowText" lastClr="000000"/>
                </a:solidFill>
              </a:rPr>
              <a:t>の実施計画</a:t>
            </a:r>
            <a:br>
              <a:rPr kumimoji="1" lang="en-US" altLang="ja-JP">
                <a:solidFill>
                  <a:sysClr val="windowText" lastClr="000000"/>
                </a:solidFill>
              </a:rPr>
            </a:br>
            <a:r>
              <a:rPr kumimoji="1" lang="ja-JP" altLang="en-US" sz="4400">
                <a:solidFill>
                  <a:sysClr val="windowText" lastClr="000000"/>
                </a:solidFill>
              </a:rPr>
              <a:t>（サプライチェーン現代化投資支援）</a:t>
            </a:r>
            <a:br>
              <a:rPr kumimoji="1" lang="en-US" altLang="ja-JP">
                <a:solidFill>
                  <a:sysClr val="windowText" lastClr="000000"/>
                </a:solidFill>
              </a:rPr>
            </a:br>
            <a:endParaRPr kumimoji="1" lang="en-US" sz="1800">
              <a:solidFill>
                <a:sysClr val="windowText" lastClr="000000"/>
              </a:solidFill>
            </a:endParaRPr>
          </a:p>
        </p:txBody>
      </p:sp>
      <p:sp>
        <p:nvSpPr>
          <p:cNvPr id="8" name="テキスト ボックス 7"/>
          <p:cNvSpPr txBox="1"/>
          <p:nvPr/>
        </p:nvSpPr>
        <p:spPr>
          <a:xfrm>
            <a:off x="9656064" y="205562"/>
            <a:ext cx="2309108" cy="396949"/>
          </a:xfrm>
          <a:prstGeom prst="rect">
            <a:avLst/>
          </a:prstGeom>
          <a:solidFill>
            <a:schemeClr val="bg1"/>
          </a:solidFill>
          <a:ln w="9525" cap="rnd">
            <a:solidFill>
              <a:schemeClr val="tx1"/>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rgbClr val="575757"/>
                </a:solidFill>
                <a:latin typeface="Meiryo UI" panose="020B0604030504040204" pitchFamily="50" charset="-128"/>
                <a:ea typeface="Meiryo UI" panose="020B0604030504040204" pitchFamily="50" charset="-128"/>
              </a:rPr>
              <a:t>(</a:t>
            </a:r>
            <a:r>
              <a:rPr kumimoji="1" lang="ja-JP" altLang="en-US" sz="1600">
                <a:solidFill>
                  <a:srgbClr val="575757"/>
                </a:solidFill>
                <a:latin typeface="Meiryo UI" panose="020B0604030504040204" pitchFamily="50" charset="-128"/>
                <a:ea typeface="Meiryo UI" panose="020B0604030504040204" pitchFamily="50" charset="-128"/>
              </a:rPr>
              <a:t>応募フォーマット</a:t>
            </a:r>
            <a:r>
              <a:rPr kumimoji="1" lang="en-US" altLang="ja-JP" sz="1600">
                <a:solidFill>
                  <a:srgbClr val="575757"/>
                </a:solidFill>
                <a:latin typeface="Meiryo UI" panose="020B0604030504040204" pitchFamily="50" charset="-128"/>
                <a:ea typeface="Meiryo UI" panose="020B0604030504040204" pitchFamily="50" charset="-128"/>
              </a:rPr>
              <a:t>)</a:t>
            </a:r>
          </a:p>
        </p:txBody>
      </p:sp>
      <p:sp>
        <p:nvSpPr>
          <p:cNvPr id="2" name="テキスト ボックス 1"/>
          <p:cNvSpPr txBox="1">
            <a:spLocks/>
          </p:cNvSpPr>
          <p:nvPr/>
        </p:nvSpPr>
        <p:spPr>
          <a:xfrm>
            <a:off x="5902096" y="3976433"/>
            <a:ext cx="5542961" cy="48076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a:solidFill>
                  <a:sysClr val="windowText" lastClr="000000"/>
                </a:solidFill>
                <a:latin typeface="Meiryo UI" panose="020B0604030504040204" pitchFamily="50" charset="-128"/>
                <a:ea typeface="Meiryo UI" panose="020B0604030504040204" pitchFamily="50" charset="-128"/>
              </a:rPr>
              <a:t>（共同提案者（委託先除く）：Ｂ社）</a:t>
            </a:r>
            <a:endParaRPr kumimoji="1" lang="en-US" altLang="ja-JP">
              <a:solidFill>
                <a:sysClr val="windowText" lastClr="000000"/>
              </a:solidFill>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10181156" y="4044908"/>
            <a:ext cx="1632112" cy="34381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900">
                <a:solidFill>
                  <a:sysClr val="windowText" lastClr="000000"/>
                </a:solidFill>
                <a:latin typeface="Meiryo UI" panose="020B0604030504040204" pitchFamily="50" charset="-128"/>
                <a:ea typeface="Meiryo UI" panose="020B0604030504040204" pitchFamily="50" charset="-128"/>
              </a:rPr>
              <a:t>※</a:t>
            </a:r>
            <a:r>
              <a:rPr kumimoji="1" lang="ja-JP" altLang="en-US" sz="900">
                <a:solidFill>
                  <a:sysClr val="windowText" lastClr="000000"/>
                </a:solidFill>
                <a:latin typeface="Meiryo UI" panose="020B0604030504040204" pitchFamily="50" charset="-128"/>
                <a:ea typeface="Meiryo UI" panose="020B0604030504040204" pitchFamily="50" charset="-128"/>
              </a:rPr>
              <a:t>共同実施の場合には、</a:t>
            </a:r>
            <a:br>
              <a:rPr kumimoji="1" lang="en-US" altLang="ja-JP" sz="900">
                <a:solidFill>
                  <a:sysClr val="windowText" lastClr="000000"/>
                </a:solidFill>
                <a:latin typeface="Meiryo UI" panose="020B0604030504040204" pitchFamily="50" charset="-128"/>
                <a:ea typeface="Meiryo UI" panose="020B0604030504040204" pitchFamily="50" charset="-128"/>
              </a:rPr>
            </a:br>
            <a:r>
              <a:rPr kumimoji="1" lang="ja-JP" altLang="en-US" sz="900">
                <a:solidFill>
                  <a:sysClr val="windowText" lastClr="000000"/>
                </a:solidFill>
                <a:latin typeface="Meiryo UI" panose="020B0604030504040204" pitchFamily="50" charset="-128"/>
                <a:ea typeface="Meiryo UI" panose="020B0604030504040204" pitchFamily="50" charset="-128"/>
              </a:rPr>
              <a:t>幹事企業を明記して下さい</a:t>
            </a:r>
          </a:p>
        </p:txBody>
      </p:sp>
      <p:sp>
        <p:nvSpPr>
          <p:cNvPr id="21" name="テキスト ボックス 20">
            <a:extLst>
              <a:ext uri="{FF2B5EF4-FFF2-40B4-BE49-F238E27FC236}">
                <a16:creationId xmlns:a16="http://schemas.microsoft.com/office/drawing/2014/main" id="{DCB66B5A-4BD3-DAD5-A42F-E07AC8F6E170}"/>
              </a:ext>
            </a:extLst>
          </p:cNvPr>
          <p:cNvSpPr txBox="1"/>
          <p:nvPr/>
        </p:nvSpPr>
        <p:spPr>
          <a:xfrm>
            <a:off x="649464" y="3013076"/>
            <a:ext cx="11542536" cy="469232"/>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ja-JP" altLang="en-US">
                <a:solidFill>
                  <a:sysClr val="windowText" lastClr="000000"/>
                </a:solidFill>
                <a:latin typeface="Meiryo UI" panose="020B0604030504040204" pitchFamily="50" charset="-128"/>
                <a:ea typeface="Meiryo UI" panose="020B0604030504040204" pitchFamily="50" charset="-128"/>
              </a:rPr>
              <a:t>提案事業名：○○○</a:t>
            </a:r>
            <a:r>
              <a:rPr kumimoji="1" lang="en-US" altLang="ja-JP">
                <a:solidFill>
                  <a:sysClr val="windowText" lastClr="000000"/>
                </a:solidFill>
                <a:latin typeface="Meiryo UI" panose="020B0604030504040204" pitchFamily="50" charset="-128"/>
                <a:ea typeface="Meiryo UI" panose="020B0604030504040204" pitchFamily="50" charset="-128"/>
              </a:rPr>
              <a:t>	</a:t>
            </a:r>
            <a:r>
              <a:rPr kumimoji="1" lang="ja-JP" altLang="en-US">
                <a:solidFill>
                  <a:sysClr val="windowText" lastClr="000000"/>
                </a:solidFill>
                <a:latin typeface="Meiryo UI" panose="020B0604030504040204" pitchFamily="50" charset="-128"/>
                <a:ea typeface="Meiryo UI" panose="020B0604030504040204" pitchFamily="50" charset="-128"/>
              </a:rPr>
              <a:t>提案者名：Ａ社（幹事企業） 、代表者名：代表取締役社長　</a:t>
            </a:r>
            <a:r>
              <a:rPr kumimoji="1" lang="en-US" altLang="ja-JP">
                <a:solidFill>
                  <a:sysClr val="windowText" lastClr="000000"/>
                </a:solidFill>
                <a:latin typeface="Meiryo UI" panose="020B0604030504040204" pitchFamily="50" charset="-128"/>
                <a:ea typeface="Meiryo UI" panose="020B0604030504040204" pitchFamily="50" charset="-128"/>
              </a:rPr>
              <a:t>aa </a:t>
            </a:r>
            <a:r>
              <a:rPr kumimoji="1" lang="en-US" altLang="ja-JP" err="1">
                <a:solidFill>
                  <a:sysClr val="windowText" lastClr="000000"/>
                </a:solidFill>
                <a:latin typeface="Meiryo UI" panose="020B0604030504040204" pitchFamily="50" charset="-128"/>
                <a:ea typeface="Meiryo UI" panose="020B0604030504040204" pitchFamily="50" charset="-128"/>
              </a:rPr>
              <a:t>aa</a:t>
            </a:r>
            <a:endParaRPr kumimoji="1" lang="en-US">
              <a:solidFill>
                <a:sysClr val="windowText" lastClr="00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565606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Rectangle 108">
            <a:extLst>
              <a:ext uri="{FF2B5EF4-FFF2-40B4-BE49-F238E27FC236}">
                <a16:creationId xmlns:a16="http://schemas.microsoft.com/office/drawing/2014/main" id="{510945A7-A1AC-4BFD-B18C-581BCCC0A241}"/>
              </a:ext>
            </a:extLst>
          </p:cNvPr>
          <p:cNvSpPr/>
          <p:nvPr/>
        </p:nvSpPr>
        <p:spPr>
          <a:xfrm>
            <a:off x="6537532" y="2789129"/>
            <a:ext cx="213358" cy="13210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rgbClr val="FFFFFF"/>
              </a:solidFill>
              <a:latin typeface="Meiryo UI" panose="020B0604030504040204" pitchFamily="50" charset="-128"/>
              <a:ea typeface="Meiryo UI" panose="020B0604030504040204" pitchFamily="50" charset="-128"/>
            </a:endParaRPr>
          </a:p>
        </p:txBody>
      </p:sp>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3</a:t>
            </a:r>
            <a:r>
              <a:rPr kumimoji="1" lang="ja-JP" altLang="en-US" sz="2000"/>
              <a:t>）事業実施計画（投資額の内訳）</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a:noFill/>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en-US" altLang="ja-JP">
                <a:solidFill>
                  <a:schemeClr val="tx1"/>
                </a:solidFill>
              </a:rPr>
              <a:t>xx</a:t>
            </a:r>
            <a:r>
              <a:rPr kumimoji="1" lang="ja-JP" altLang="en-US">
                <a:solidFill>
                  <a:schemeClr val="tx1"/>
                </a:solidFill>
              </a:rPr>
              <a:t>年からサプライチェーン全体の生産性向上に向けた投資を開始</a:t>
            </a:r>
            <a:endParaRPr kumimoji="1" lang="en-US">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7029428D-6DAA-8BEF-975E-5D166237FA75}"/>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sp>
        <p:nvSpPr>
          <p:cNvPr id="25" name="Rectangle 108">
            <a:extLst>
              <a:ext uri="{FF2B5EF4-FFF2-40B4-BE49-F238E27FC236}">
                <a16:creationId xmlns:a16="http://schemas.microsoft.com/office/drawing/2014/main" id="{71869300-75DD-33D5-049B-C55A2A0DA4A9}"/>
              </a:ext>
            </a:extLst>
          </p:cNvPr>
          <p:cNvSpPr/>
          <p:nvPr/>
        </p:nvSpPr>
        <p:spPr>
          <a:xfrm>
            <a:off x="6540956" y="2777775"/>
            <a:ext cx="213358" cy="13210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rgbClr val="FFFFFF"/>
              </a:solidFill>
              <a:latin typeface="Meiryo UI" panose="020B0604030504040204" pitchFamily="50" charset="-128"/>
              <a:ea typeface="Meiryo UI" panose="020B0604030504040204" pitchFamily="50" charset="-128"/>
            </a:endParaRPr>
          </a:p>
        </p:txBody>
      </p:sp>
      <p:graphicFrame>
        <p:nvGraphicFramePr>
          <p:cNvPr id="3" name="Table 25">
            <a:extLst>
              <a:ext uri="{FF2B5EF4-FFF2-40B4-BE49-F238E27FC236}">
                <a16:creationId xmlns:a16="http://schemas.microsoft.com/office/drawing/2014/main" id="{FB649698-0F28-419A-C7E7-F3D1C79FE459}"/>
              </a:ext>
            </a:extLst>
          </p:cNvPr>
          <p:cNvGraphicFramePr>
            <a:graphicFrameLocks noGrp="1"/>
          </p:cNvGraphicFramePr>
          <p:nvPr>
            <p:extLst>
              <p:ext uri="{D42A27DB-BD31-4B8C-83A1-F6EECF244321}">
                <p14:modId xmlns:p14="http://schemas.microsoft.com/office/powerpoint/2010/main" val="2531065529"/>
              </p:ext>
            </p:extLst>
          </p:nvPr>
        </p:nvGraphicFramePr>
        <p:xfrm>
          <a:off x="722536" y="1508651"/>
          <a:ext cx="10840810" cy="3467100"/>
        </p:xfrm>
        <a:graphic>
          <a:graphicData uri="http://schemas.openxmlformats.org/drawingml/2006/table">
            <a:tbl>
              <a:tblPr firstRow="1" bandRow="1">
                <a:tableStyleId>{5940675A-B579-460E-94D1-54222C63F5DA}</a:tableStyleId>
              </a:tblPr>
              <a:tblGrid>
                <a:gridCol w="769592">
                  <a:extLst>
                    <a:ext uri="{9D8B030D-6E8A-4147-A177-3AD203B41FA5}">
                      <a16:colId xmlns:a16="http://schemas.microsoft.com/office/drawing/2014/main" val="2754854949"/>
                    </a:ext>
                  </a:extLst>
                </a:gridCol>
                <a:gridCol w="1077428">
                  <a:extLst>
                    <a:ext uri="{9D8B030D-6E8A-4147-A177-3AD203B41FA5}">
                      <a16:colId xmlns:a16="http://schemas.microsoft.com/office/drawing/2014/main" val="108642108"/>
                    </a:ext>
                  </a:extLst>
                </a:gridCol>
                <a:gridCol w="1220912">
                  <a:extLst>
                    <a:ext uri="{9D8B030D-6E8A-4147-A177-3AD203B41FA5}">
                      <a16:colId xmlns:a16="http://schemas.microsoft.com/office/drawing/2014/main" val="1578758832"/>
                    </a:ext>
                  </a:extLst>
                </a:gridCol>
                <a:gridCol w="1231348">
                  <a:extLst>
                    <a:ext uri="{9D8B030D-6E8A-4147-A177-3AD203B41FA5}">
                      <a16:colId xmlns:a16="http://schemas.microsoft.com/office/drawing/2014/main" val="3681164895"/>
                    </a:ext>
                  </a:extLst>
                </a:gridCol>
                <a:gridCol w="654153">
                  <a:extLst>
                    <a:ext uri="{9D8B030D-6E8A-4147-A177-3AD203B41FA5}">
                      <a16:colId xmlns:a16="http://schemas.microsoft.com/office/drawing/2014/main" val="2013143228"/>
                    </a:ext>
                  </a:extLst>
                </a:gridCol>
                <a:gridCol w="654153">
                  <a:extLst>
                    <a:ext uri="{9D8B030D-6E8A-4147-A177-3AD203B41FA5}">
                      <a16:colId xmlns:a16="http://schemas.microsoft.com/office/drawing/2014/main" val="3983930382"/>
                    </a:ext>
                  </a:extLst>
                </a:gridCol>
                <a:gridCol w="654153">
                  <a:extLst>
                    <a:ext uri="{9D8B030D-6E8A-4147-A177-3AD203B41FA5}">
                      <a16:colId xmlns:a16="http://schemas.microsoft.com/office/drawing/2014/main" val="3221756989"/>
                    </a:ext>
                  </a:extLst>
                </a:gridCol>
                <a:gridCol w="654153">
                  <a:extLst>
                    <a:ext uri="{9D8B030D-6E8A-4147-A177-3AD203B41FA5}">
                      <a16:colId xmlns:a16="http://schemas.microsoft.com/office/drawing/2014/main" val="156497035"/>
                    </a:ext>
                  </a:extLst>
                </a:gridCol>
                <a:gridCol w="654153">
                  <a:extLst>
                    <a:ext uri="{9D8B030D-6E8A-4147-A177-3AD203B41FA5}">
                      <a16:colId xmlns:a16="http://schemas.microsoft.com/office/drawing/2014/main" val="3852437361"/>
                    </a:ext>
                  </a:extLst>
                </a:gridCol>
                <a:gridCol w="654153">
                  <a:extLst>
                    <a:ext uri="{9D8B030D-6E8A-4147-A177-3AD203B41FA5}">
                      <a16:colId xmlns:a16="http://schemas.microsoft.com/office/drawing/2014/main" val="474125499"/>
                    </a:ext>
                  </a:extLst>
                </a:gridCol>
                <a:gridCol w="654153">
                  <a:extLst>
                    <a:ext uri="{9D8B030D-6E8A-4147-A177-3AD203B41FA5}">
                      <a16:colId xmlns:a16="http://schemas.microsoft.com/office/drawing/2014/main" val="3194168371"/>
                    </a:ext>
                  </a:extLst>
                </a:gridCol>
                <a:gridCol w="654153">
                  <a:extLst>
                    <a:ext uri="{9D8B030D-6E8A-4147-A177-3AD203B41FA5}">
                      <a16:colId xmlns:a16="http://schemas.microsoft.com/office/drawing/2014/main" val="4023144307"/>
                    </a:ext>
                  </a:extLst>
                </a:gridCol>
                <a:gridCol w="654153">
                  <a:extLst>
                    <a:ext uri="{9D8B030D-6E8A-4147-A177-3AD203B41FA5}">
                      <a16:colId xmlns:a16="http://schemas.microsoft.com/office/drawing/2014/main" val="813031846"/>
                    </a:ext>
                  </a:extLst>
                </a:gridCol>
                <a:gridCol w="654153">
                  <a:extLst>
                    <a:ext uri="{9D8B030D-6E8A-4147-A177-3AD203B41FA5}">
                      <a16:colId xmlns:a16="http://schemas.microsoft.com/office/drawing/2014/main" val="78145945"/>
                    </a:ext>
                  </a:extLst>
                </a:gridCol>
              </a:tblGrid>
              <a:tr h="135974">
                <a:tc rowSpan="2">
                  <a:txBody>
                    <a:bodyPr/>
                    <a:lstStyle/>
                    <a:p>
                      <a:pPr algn="ctr"/>
                      <a:r>
                        <a:rPr kumimoji="1" lang="ja-JP" altLang="en-US" sz="1400" b="1">
                          <a:latin typeface="Meiryo UI" panose="020B0604030504040204" pitchFamily="50" charset="-128"/>
                          <a:ea typeface="Meiryo UI" panose="020B0604030504040204" pitchFamily="50" charset="-128"/>
                        </a:rPr>
                        <a:t>区分</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gridSpan="2">
                  <a:txBody>
                    <a:bodyPr/>
                    <a:lstStyle/>
                    <a:p>
                      <a:pPr algn="ctr"/>
                      <a:r>
                        <a:rPr kumimoji="1" lang="ja-JP" altLang="en-US" sz="1400" b="1">
                          <a:latin typeface="Meiryo UI" panose="020B0604030504040204" pitchFamily="50" charset="-128"/>
                          <a:ea typeface="Meiryo UI" panose="020B0604030504040204" pitchFamily="50" charset="-128"/>
                        </a:rPr>
                        <a:t>設備名</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a:endParaRPr kumimoji="1" lang="ja-JP" altLang="en-US" sz="1400" b="1">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rowSpan="2">
                  <a:txBody>
                    <a:bodyPr/>
                    <a:lstStyle/>
                    <a:p>
                      <a:pPr algn="ctr"/>
                      <a:r>
                        <a:rPr kumimoji="1" lang="ja-JP" altLang="en-US" sz="1400" b="1">
                          <a:latin typeface="Meiryo UI" panose="020B0604030504040204" pitchFamily="50" charset="-128"/>
                          <a:ea typeface="Meiryo UI" panose="020B0604030504040204" pitchFamily="50" charset="-128"/>
                        </a:rPr>
                        <a:t>対象経費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gridSpan="10">
                  <a:txBody>
                    <a:bodyPr/>
                    <a:lstStyle/>
                    <a:p>
                      <a:pPr algn="ctr"/>
                      <a:r>
                        <a:rPr kumimoji="1" lang="ja-JP" altLang="en-US" sz="1400" b="1">
                          <a:solidFill>
                            <a:schemeClr val="tx1"/>
                          </a:solidFill>
                          <a:latin typeface="Meiryo UI" panose="020B0604030504040204" pitchFamily="50" charset="-128"/>
                          <a:ea typeface="Meiryo UI" panose="020B0604030504040204" pitchFamily="50" charset="-128"/>
                        </a:rPr>
                        <a:t>年度（百万円）</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71955818"/>
                  </a:ext>
                </a:extLst>
              </a:tr>
              <a:tr h="0">
                <a:tc vMerge="1">
                  <a:txBody>
                    <a:bodyPr/>
                    <a:lstStyle/>
                    <a:p>
                      <a:endParaRPr kumimoji="1" lang="ja-JP" altLang="en-US"/>
                    </a:p>
                  </a:txBody>
                  <a:tcPr/>
                </a:tc>
                <a:tc>
                  <a:txBody>
                    <a:bodyPr/>
                    <a:lstStyle/>
                    <a:p>
                      <a:pPr marL="0" algn="ctr" defTabSz="914400" rtl="0" eaLnBrk="1" latinLnBrk="0" hangingPunct="1"/>
                      <a:r>
                        <a:rPr kumimoji="1" lang="ja-JP" altLang="en-US" sz="1050" b="1" kern="1200">
                          <a:solidFill>
                            <a:schemeClr val="tx1"/>
                          </a:solidFill>
                          <a:latin typeface="Meiryo UI" panose="020B0604030504040204" pitchFamily="50" charset="-128"/>
                          <a:ea typeface="Meiryo UI" panose="020B0604030504040204" pitchFamily="50" charset="-128"/>
                          <a:cs typeface="+mn-cs"/>
                        </a:rPr>
                        <a:t>大区分</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marL="0" algn="ctr" defTabSz="914400" rtl="0" eaLnBrk="1" latinLnBrk="0" hangingPunct="1"/>
                      <a:r>
                        <a:rPr kumimoji="1" lang="ja-JP" altLang="en-US" sz="1050" b="1" kern="1200">
                          <a:solidFill>
                            <a:schemeClr val="tx1"/>
                          </a:solidFill>
                          <a:latin typeface="Meiryo UI" panose="020B0604030504040204" pitchFamily="50" charset="-128"/>
                          <a:ea typeface="Meiryo UI" panose="020B0604030504040204" pitchFamily="50" charset="-128"/>
                          <a:cs typeface="+mn-cs"/>
                        </a:rPr>
                        <a:t>小区分</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vMerge="1">
                  <a:txBody>
                    <a:bodyPr/>
                    <a:lstStyle/>
                    <a:p>
                      <a:endParaRPr kumimoji="1" lang="ja-JP" altLang="en-US"/>
                    </a:p>
                  </a:txBody>
                  <a:tcPr/>
                </a:tc>
                <a:tc>
                  <a:txBody>
                    <a:bodyPr/>
                    <a:lstStyle/>
                    <a:p>
                      <a:pPr algn="ctr"/>
                      <a:r>
                        <a:rPr kumimoji="1" lang="en-US" altLang="ja-JP" sz="1050" b="1">
                          <a:latin typeface="Meiryo UI" panose="020B0604030504040204" pitchFamily="50" charset="-128"/>
                          <a:ea typeface="Meiryo UI" panose="020B0604030504040204" pitchFamily="50" charset="-128"/>
                        </a:rPr>
                        <a:t>2025</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2026</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2027</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2028</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2029</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2030</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2031</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2032</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2033</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2034</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4263133181"/>
                  </a:ext>
                </a:extLst>
              </a:tr>
              <a:tr h="120664">
                <a:tc rowSpan="5">
                  <a:txBody>
                    <a:bodyPr/>
                    <a:lstStyle/>
                    <a:p>
                      <a:pPr algn="ctr"/>
                      <a:r>
                        <a:rPr kumimoji="1" lang="ja-JP" altLang="en-US" sz="1400">
                          <a:latin typeface="Meiryo UI" panose="020B0604030504040204" pitchFamily="50" charset="-128"/>
                          <a:ea typeface="Meiryo UI" panose="020B0604030504040204" pitchFamily="50" charset="-128"/>
                        </a:rPr>
                        <a:t>補助</a:t>
                      </a:r>
                      <a:br>
                        <a:rPr kumimoji="1" lang="en-US" altLang="ja-JP" sz="1400">
                          <a:latin typeface="Meiryo UI" panose="020B0604030504040204" pitchFamily="50" charset="-128"/>
                          <a:ea typeface="Meiryo UI" panose="020B0604030504040204" pitchFamily="50" charset="-128"/>
                        </a:rPr>
                      </a:br>
                      <a:r>
                        <a:rPr kumimoji="1" lang="ja-JP" altLang="en-US" sz="1400">
                          <a:latin typeface="Meiryo UI" panose="020B0604030504040204" pitchFamily="50" charset="-128"/>
                          <a:ea typeface="Meiryo UI" panose="020B0604030504040204" pitchFamily="50" charset="-128"/>
                        </a:rPr>
                        <a:t>対象</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100">
                          <a:latin typeface="Meiryo UI" panose="020B0604030504040204" pitchFamily="50" charset="-128"/>
                          <a:ea typeface="Meiryo UI" panose="020B0604030504040204" pitchFamily="50" charset="-128"/>
                        </a:rPr>
                        <a:t>XX</a:t>
                      </a:r>
                      <a:r>
                        <a:rPr kumimoji="1" lang="ja-JP" altLang="en-US" sz="1100">
                          <a:latin typeface="Meiryo UI" panose="020B0604030504040204" pitchFamily="50" charset="-128"/>
                          <a:ea typeface="Meiryo UI" panose="020B0604030504040204" pitchFamily="50" charset="-128"/>
                        </a:rPr>
                        <a:t>設備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100">
                          <a:latin typeface="Meiryo UI" panose="020B0604030504040204" pitchFamily="50" charset="-128"/>
                          <a:ea typeface="Meiryo UI" panose="020B0604030504040204" pitchFamily="50" charset="-128"/>
                        </a:rPr>
                        <a:t>XX</a:t>
                      </a:r>
                      <a:r>
                        <a:rPr kumimoji="1" lang="ja-JP" altLang="en-US" sz="1100">
                          <a:latin typeface="Meiryo UI" panose="020B0604030504040204" pitchFamily="50" charset="-128"/>
                          <a:ea typeface="Meiryo UI" panose="020B0604030504040204" pitchFamily="50" charset="-128"/>
                        </a:rPr>
                        <a:t>設備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100">
                          <a:latin typeface="Meiryo UI" panose="020B0604030504040204" pitchFamily="50" charset="-128"/>
                          <a:ea typeface="Meiryo UI" panose="020B0604030504040204" pitchFamily="50" charset="-128"/>
                        </a:rPr>
                        <a:t>設計費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r>
                        <a:rPr kumimoji="1" lang="en-US" altLang="ja-JP" sz="1050">
                          <a:latin typeface="Meiryo UI" panose="020B0604030504040204" pitchFamily="50" charset="-128"/>
                          <a:ea typeface="Meiryo UI" panose="020B0604030504040204" pitchFamily="50" charset="-128"/>
                        </a:rPr>
                        <a:t>xx</a:t>
                      </a: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2319654"/>
                  </a:ext>
                </a:extLst>
              </a:tr>
              <a:tr h="120664">
                <a:tc vMerge="1">
                  <a:txBody>
                    <a:bodyPr/>
                    <a:lstStyle/>
                    <a:p>
                      <a:pPr algn="ctr"/>
                      <a:r>
                        <a:rPr kumimoji="1" lang="ja-JP" altLang="en-US" sz="1100">
                          <a:latin typeface="メイリオ" panose="020B0604030504040204" pitchFamily="50" charset="-128"/>
                          <a:ea typeface="メイリオ" panose="020B0604030504040204" pitchFamily="50" charset="-128"/>
                        </a:rPr>
                        <a:t>補</a:t>
                      </a:r>
                    </a:p>
                    <a:p>
                      <a:pPr algn="ctr"/>
                      <a:r>
                        <a:rPr kumimoji="1" lang="ja-JP" altLang="en-US" sz="1100">
                          <a:latin typeface="メイリオ" panose="020B0604030504040204" pitchFamily="50" charset="-128"/>
                          <a:ea typeface="メイリオ" panose="020B0604030504040204" pitchFamily="50" charset="-128"/>
                        </a:rPr>
                        <a:t>助</a:t>
                      </a:r>
                    </a:p>
                    <a:p>
                      <a:pPr algn="ctr"/>
                      <a:r>
                        <a:rPr kumimoji="1" lang="ja-JP" altLang="en-US" sz="1100">
                          <a:latin typeface="メイリオ" panose="020B0604030504040204" pitchFamily="50" charset="-128"/>
                          <a:ea typeface="メイリオ" panose="020B0604030504040204" pitchFamily="50" charset="-128"/>
                        </a:rPr>
                        <a:t>対</a:t>
                      </a:r>
                    </a:p>
                    <a:p>
                      <a:pPr algn="ctr"/>
                      <a:r>
                        <a:rPr kumimoji="1" lang="ja-JP" altLang="en-US" sz="1100">
                          <a:latin typeface="メイリオ" panose="020B0604030504040204" pitchFamily="50" charset="-128"/>
                          <a:ea typeface="メイリオ" panose="020B0604030504040204" pitchFamily="50" charset="-128"/>
                        </a:rPr>
                        <a:t>象</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100">
                          <a:latin typeface="Meiryo UI" panose="020B0604030504040204" pitchFamily="50" charset="-128"/>
                          <a:ea typeface="Meiryo UI" panose="020B0604030504040204" pitchFamily="50" charset="-128"/>
                        </a:rPr>
                        <a:t>XX</a:t>
                      </a:r>
                      <a:r>
                        <a:rPr kumimoji="1" lang="ja-JP" altLang="en-US" sz="1100">
                          <a:latin typeface="Meiryo UI" panose="020B0604030504040204" pitchFamily="50" charset="-128"/>
                          <a:ea typeface="Meiryo UI" panose="020B0604030504040204" pitchFamily="50" charset="-128"/>
                        </a:rPr>
                        <a:t>設備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100">
                          <a:latin typeface="Meiryo UI" panose="020B0604030504040204" pitchFamily="50" charset="-128"/>
                          <a:ea typeface="Meiryo UI" panose="020B0604030504040204" pitchFamily="50" charset="-128"/>
                        </a:rPr>
                        <a:t>XX</a:t>
                      </a:r>
                      <a:r>
                        <a:rPr kumimoji="1" lang="ja-JP" altLang="en-US" sz="1100">
                          <a:latin typeface="Meiryo UI" panose="020B0604030504040204" pitchFamily="50" charset="-128"/>
                          <a:ea typeface="Meiryo UI" panose="020B0604030504040204" pitchFamily="50" charset="-128"/>
                        </a:rPr>
                        <a:t>設備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100">
                          <a:latin typeface="Meiryo UI" panose="020B0604030504040204" pitchFamily="50" charset="-128"/>
                          <a:ea typeface="Meiryo UI" panose="020B0604030504040204" pitchFamily="50" charset="-128"/>
                        </a:rPr>
                        <a:t>設備費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73232291"/>
                  </a:ext>
                </a:extLst>
              </a:tr>
              <a:tr h="120664">
                <a:tc vMerge="1">
                  <a:txBody>
                    <a:bodyPr/>
                    <a:lstStyle/>
                    <a:p>
                      <a:pPr algn="ctr"/>
                      <a:r>
                        <a:rPr kumimoji="1" lang="ja-JP" altLang="en-US" sz="1100">
                          <a:latin typeface="メイリオ" panose="020B0604030504040204" pitchFamily="50" charset="-128"/>
                          <a:ea typeface="メイリオ" panose="020B0604030504040204" pitchFamily="50" charset="-128"/>
                        </a:rPr>
                        <a:t>補</a:t>
                      </a:r>
                    </a:p>
                    <a:p>
                      <a:pPr algn="ctr"/>
                      <a:r>
                        <a:rPr kumimoji="1" lang="ja-JP" altLang="en-US" sz="1100">
                          <a:latin typeface="メイリオ" panose="020B0604030504040204" pitchFamily="50" charset="-128"/>
                          <a:ea typeface="メイリオ" panose="020B0604030504040204" pitchFamily="50" charset="-128"/>
                        </a:rPr>
                        <a:t>助</a:t>
                      </a:r>
                    </a:p>
                    <a:p>
                      <a:pPr algn="ctr"/>
                      <a:r>
                        <a:rPr kumimoji="1" lang="ja-JP" altLang="en-US" sz="1100">
                          <a:latin typeface="メイリオ" panose="020B0604030504040204" pitchFamily="50" charset="-128"/>
                          <a:ea typeface="メイリオ" panose="020B0604030504040204" pitchFamily="50" charset="-128"/>
                        </a:rPr>
                        <a:t>対</a:t>
                      </a:r>
                    </a:p>
                    <a:p>
                      <a:pPr algn="ctr"/>
                      <a:r>
                        <a:rPr kumimoji="1" lang="ja-JP" altLang="en-US" sz="1100">
                          <a:latin typeface="メイリオ" panose="020B0604030504040204" pitchFamily="50" charset="-128"/>
                          <a:ea typeface="メイリオ" panose="020B0604030504040204" pitchFamily="50" charset="-128"/>
                        </a:rPr>
                        <a:t>象</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100">
                          <a:latin typeface="Meiryo UI" panose="020B0604030504040204" pitchFamily="50" charset="-128"/>
                          <a:ea typeface="Meiryo UI" panose="020B0604030504040204" pitchFamily="50" charset="-128"/>
                        </a:rPr>
                        <a:t>附帯設備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100">
                          <a:latin typeface="Meiryo UI" panose="020B0604030504040204" pitchFamily="50" charset="-128"/>
                          <a:ea typeface="Meiryo UI" panose="020B0604030504040204" pitchFamily="50" charset="-128"/>
                        </a:rPr>
                        <a:t>XX</a:t>
                      </a:r>
                      <a:r>
                        <a:rPr kumimoji="1" lang="ja-JP" altLang="en-US" sz="1100">
                          <a:latin typeface="Meiryo UI" panose="020B0604030504040204" pitchFamily="50" charset="-128"/>
                          <a:ea typeface="Meiryo UI" panose="020B0604030504040204" pitchFamily="50" charset="-128"/>
                        </a:rPr>
                        <a:t>設備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100">
                          <a:latin typeface="Meiryo UI" panose="020B0604030504040204" pitchFamily="50" charset="-128"/>
                          <a:ea typeface="Meiryo UI" panose="020B0604030504040204" pitchFamily="50" charset="-128"/>
                        </a:rPr>
                        <a:t>建物等取得費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56782845"/>
                  </a:ext>
                </a:extLst>
              </a:tr>
              <a:tr h="120664">
                <a:tc vMerge="1">
                  <a:txBody>
                    <a:bodyPr/>
                    <a:lstStyle/>
                    <a:p>
                      <a:pPr algn="ctr"/>
                      <a:r>
                        <a:rPr kumimoji="1" lang="ja-JP" altLang="en-US" sz="1100">
                          <a:latin typeface="メイリオ" panose="020B0604030504040204" pitchFamily="50" charset="-128"/>
                          <a:ea typeface="メイリオ" panose="020B0604030504040204" pitchFamily="50" charset="-128"/>
                        </a:rPr>
                        <a:t>補</a:t>
                      </a:r>
                    </a:p>
                    <a:p>
                      <a:pPr algn="ctr"/>
                      <a:r>
                        <a:rPr kumimoji="1" lang="ja-JP" altLang="en-US" sz="1100">
                          <a:latin typeface="メイリオ" panose="020B0604030504040204" pitchFamily="50" charset="-128"/>
                          <a:ea typeface="メイリオ" panose="020B0604030504040204" pitchFamily="50" charset="-128"/>
                        </a:rPr>
                        <a:t>助</a:t>
                      </a:r>
                    </a:p>
                    <a:p>
                      <a:pPr algn="ctr"/>
                      <a:r>
                        <a:rPr kumimoji="1" lang="ja-JP" altLang="en-US" sz="1100">
                          <a:latin typeface="メイリオ" panose="020B0604030504040204" pitchFamily="50" charset="-128"/>
                          <a:ea typeface="メイリオ" panose="020B0604030504040204" pitchFamily="50" charset="-128"/>
                        </a:rPr>
                        <a:t>対</a:t>
                      </a:r>
                    </a:p>
                    <a:p>
                      <a:pPr algn="ctr"/>
                      <a:r>
                        <a:rPr kumimoji="1" lang="ja-JP" altLang="en-US" sz="1100">
                          <a:latin typeface="メイリオ" panose="020B0604030504040204" pitchFamily="50" charset="-128"/>
                          <a:ea typeface="メイリオ" panose="020B0604030504040204" pitchFamily="50" charset="-128"/>
                        </a:rPr>
                        <a:t>象</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8398886"/>
                  </a:ext>
                </a:extLst>
              </a:tr>
              <a:tr h="120664">
                <a:tc vMerge="1">
                  <a:txBody>
                    <a:bodyPr/>
                    <a:lstStyle/>
                    <a:p>
                      <a:pPr algn="ctr"/>
                      <a:r>
                        <a:rPr kumimoji="1" lang="ja-JP" altLang="en-US" sz="1100">
                          <a:latin typeface="メイリオ" panose="020B0604030504040204" pitchFamily="50" charset="-128"/>
                          <a:ea typeface="メイリオ" panose="020B0604030504040204" pitchFamily="50" charset="-128"/>
                        </a:rPr>
                        <a:t>補</a:t>
                      </a:r>
                    </a:p>
                    <a:p>
                      <a:pPr algn="ctr"/>
                      <a:r>
                        <a:rPr kumimoji="1" lang="ja-JP" altLang="en-US" sz="1100">
                          <a:latin typeface="メイリオ" panose="020B0604030504040204" pitchFamily="50" charset="-128"/>
                          <a:ea typeface="メイリオ" panose="020B0604030504040204" pitchFamily="50" charset="-128"/>
                        </a:rPr>
                        <a:t>助</a:t>
                      </a:r>
                    </a:p>
                    <a:p>
                      <a:pPr algn="ctr"/>
                      <a:r>
                        <a:rPr kumimoji="1" lang="ja-JP" altLang="en-US" sz="1100">
                          <a:latin typeface="メイリオ" panose="020B0604030504040204" pitchFamily="50" charset="-128"/>
                          <a:ea typeface="メイリオ" panose="020B0604030504040204" pitchFamily="50" charset="-128"/>
                        </a:rPr>
                        <a:t>対</a:t>
                      </a:r>
                    </a:p>
                    <a:p>
                      <a:pPr algn="ctr"/>
                      <a:r>
                        <a:rPr kumimoji="1" lang="ja-JP" altLang="en-US" sz="1100">
                          <a:latin typeface="メイリオ" panose="020B0604030504040204" pitchFamily="50" charset="-128"/>
                          <a:ea typeface="メイリオ" panose="020B0604030504040204" pitchFamily="50" charset="-128"/>
                        </a:rPr>
                        <a:t>象</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24966809"/>
                  </a:ext>
                </a:extLst>
              </a:tr>
              <a:tr h="147210">
                <a:tc rowSpan="5">
                  <a:txBody>
                    <a:bodyPr/>
                    <a:lstStyle/>
                    <a:p>
                      <a:pPr algn="ctr"/>
                      <a:r>
                        <a:rPr kumimoji="1" lang="zh-TW" altLang="en-US" sz="1400">
                          <a:latin typeface="Meiryo UI" panose="020B0604030504040204" pitchFamily="50" charset="-128"/>
                          <a:ea typeface="Meiryo UI" panose="020B0604030504040204" pitchFamily="50" charset="-128"/>
                        </a:rPr>
                        <a:t>補助</a:t>
                      </a:r>
                      <a:br>
                        <a:rPr kumimoji="1" lang="en-US" altLang="zh-TW" sz="1400">
                          <a:latin typeface="Meiryo UI" panose="020B0604030504040204" pitchFamily="50" charset="-128"/>
                          <a:ea typeface="Meiryo UI" panose="020B0604030504040204" pitchFamily="50" charset="-128"/>
                        </a:rPr>
                      </a:br>
                      <a:r>
                        <a:rPr kumimoji="1" lang="zh-TW" altLang="en-US" sz="1400">
                          <a:latin typeface="Meiryo UI" panose="020B0604030504040204" pitchFamily="50" charset="-128"/>
                          <a:ea typeface="Meiryo UI" panose="020B0604030504040204" pitchFamily="50" charset="-128"/>
                        </a:rPr>
                        <a:t>対象外</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3173349"/>
                  </a:ext>
                </a:extLst>
              </a:tr>
              <a:tr h="147210">
                <a:tc vMerge="1">
                  <a:txBody>
                    <a:bodyPr/>
                    <a:lstStyle/>
                    <a:p>
                      <a:pPr algn="ctr"/>
                      <a:r>
                        <a:rPr kumimoji="1" lang="zh-TW" altLang="en-US" sz="1100">
                          <a:latin typeface="メイリオ" panose="020B0604030504040204" pitchFamily="50" charset="-128"/>
                          <a:ea typeface="メイリオ" panose="020B0604030504040204" pitchFamily="50" charset="-128"/>
                        </a:rPr>
                        <a:t>補</a:t>
                      </a:r>
                    </a:p>
                    <a:p>
                      <a:pPr algn="ctr"/>
                      <a:r>
                        <a:rPr kumimoji="1" lang="zh-TW" altLang="en-US" sz="1100">
                          <a:latin typeface="メイリオ" panose="020B0604030504040204" pitchFamily="50" charset="-128"/>
                          <a:ea typeface="メイリオ" panose="020B0604030504040204" pitchFamily="50" charset="-128"/>
                        </a:rPr>
                        <a:t>助</a:t>
                      </a:r>
                    </a:p>
                    <a:p>
                      <a:pPr algn="ctr"/>
                      <a:r>
                        <a:rPr kumimoji="1" lang="zh-TW" altLang="en-US" sz="1100">
                          <a:latin typeface="メイリオ" panose="020B0604030504040204" pitchFamily="50" charset="-128"/>
                          <a:ea typeface="メイリオ" panose="020B0604030504040204" pitchFamily="50" charset="-128"/>
                        </a:rPr>
                        <a:t>対</a:t>
                      </a:r>
                    </a:p>
                    <a:p>
                      <a:pPr algn="ctr"/>
                      <a:r>
                        <a:rPr kumimoji="1" lang="zh-TW" altLang="en-US" sz="1100">
                          <a:latin typeface="メイリオ" panose="020B0604030504040204" pitchFamily="50" charset="-128"/>
                          <a:ea typeface="メイリオ" panose="020B0604030504040204" pitchFamily="50" charset="-128"/>
                        </a:rPr>
                        <a:t>象</a:t>
                      </a:r>
                    </a:p>
                    <a:p>
                      <a:pPr algn="ctr"/>
                      <a:r>
                        <a:rPr kumimoji="1" lang="zh-TW" altLang="en-US" sz="1100">
                          <a:latin typeface="メイリオ" panose="020B0604030504040204" pitchFamily="50" charset="-128"/>
                          <a:ea typeface="メイリオ" panose="020B0604030504040204" pitchFamily="50" charset="-128"/>
                        </a:rPr>
                        <a:t>外</a:t>
                      </a:r>
                      <a:endParaRPr kumimoji="1" lang="ja-JP" altLang="en-US" sz="1100">
                        <a:latin typeface="メイリオ" panose="020B0604030504040204" pitchFamily="50" charset="-128"/>
                        <a:ea typeface="メイリオ"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13226409"/>
                  </a:ext>
                </a:extLst>
              </a:tr>
              <a:tr h="147210">
                <a:tc vMerge="1">
                  <a:txBody>
                    <a:bodyPr/>
                    <a:lstStyle/>
                    <a:p>
                      <a:pPr algn="ctr"/>
                      <a:r>
                        <a:rPr kumimoji="1" lang="zh-TW" altLang="en-US" sz="1100">
                          <a:latin typeface="メイリオ" panose="020B0604030504040204" pitchFamily="50" charset="-128"/>
                          <a:ea typeface="メイリオ" panose="020B0604030504040204" pitchFamily="50" charset="-128"/>
                        </a:rPr>
                        <a:t>補</a:t>
                      </a:r>
                    </a:p>
                    <a:p>
                      <a:pPr algn="ctr"/>
                      <a:r>
                        <a:rPr kumimoji="1" lang="zh-TW" altLang="en-US" sz="1100">
                          <a:latin typeface="メイリオ" panose="020B0604030504040204" pitchFamily="50" charset="-128"/>
                          <a:ea typeface="メイリオ" panose="020B0604030504040204" pitchFamily="50" charset="-128"/>
                        </a:rPr>
                        <a:t>助</a:t>
                      </a:r>
                    </a:p>
                    <a:p>
                      <a:pPr algn="ctr"/>
                      <a:r>
                        <a:rPr kumimoji="1" lang="zh-TW" altLang="en-US" sz="1100">
                          <a:latin typeface="メイリオ" panose="020B0604030504040204" pitchFamily="50" charset="-128"/>
                          <a:ea typeface="メイリオ" panose="020B0604030504040204" pitchFamily="50" charset="-128"/>
                        </a:rPr>
                        <a:t>対</a:t>
                      </a:r>
                    </a:p>
                    <a:p>
                      <a:pPr algn="ctr"/>
                      <a:r>
                        <a:rPr kumimoji="1" lang="zh-TW" altLang="en-US" sz="1100">
                          <a:latin typeface="メイリオ" panose="020B0604030504040204" pitchFamily="50" charset="-128"/>
                          <a:ea typeface="メイリオ" panose="020B0604030504040204" pitchFamily="50" charset="-128"/>
                        </a:rPr>
                        <a:t>象</a:t>
                      </a:r>
                    </a:p>
                    <a:p>
                      <a:pPr algn="ctr"/>
                      <a:r>
                        <a:rPr kumimoji="1" lang="zh-TW" altLang="en-US" sz="1100">
                          <a:latin typeface="メイリオ" panose="020B0604030504040204" pitchFamily="50" charset="-128"/>
                          <a:ea typeface="メイリオ" panose="020B0604030504040204" pitchFamily="50" charset="-128"/>
                        </a:rPr>
                        <a:t>外</a:t>
                      </a:r>
                      <a:endParaRPr kumimoji="1" lang="ja-JP" altLang="en-US" sz="1100">
                        <a:latin typeface="メイリオ" panose="020B0604030504040204" pitchFamily="50" charset="-128"/>
                        <a:ea typeface="メイリオ"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959120"/>
                  </a:ext>
                </a:extLst>
              </a:tr>
              <a:tr h="147210">
                <a:tc vMerge="1">
                  <a:txBody>
                    <a:bodyPr/>
                    <a:lstStyle/>
                    <a:p>
                      <a:pPr algn="ctr"/>
                      <a:r>
                        <a:rPr kumimoji="1" lang="zh-TW" altLang="en-US" sz="1100">
                          <a:latin typeface="メイリオ" panose="020B0604030504040204" pitchFamily="50" charset="-128"/>
                          <a:ea typeface="メイリオ" panose="020B0604030504040204" pitchFamily="50" charset="-128"/>
                        </a:rPr>
                        <a:t>補</a:t>
                      </a:r>
                    </a:p>
                    <a:p>
                      <a:pPr algn="ctr"/>
                      <a:r>
                        <a:rPr kumimoji="1" lang="zh-TW" altLang="en-US" sz="1100">
                          <a:latin typeface="メイリオ" panose="020B0604030504040204" pitchFamily="50" charset="-128"/>
                          <a:ea typeface="メイリオ" panose="020B0604030504040204" pitchFamily="50" charset="-128"/>
                        </a:rPr>
                        <a:t>助</a:t>
                      </a:r>
                    </a:p>
                    <a:p>
                      <a:pPr algn="ctr"/>
                      <a:r>
                        <a:rPr kumimoji="1" lang="zh-TW" altLang="en-US" sz="1100">
                          <a:latin typeface="メイリオ" panose="020B0604030504040204" pitchFamily="50" charset="-128"/>
                          <a:ea typeface="メイリオ" panose="020B0604030504040204" pitchFamily="50" charset="-128"/>
                        </a:rPr>
                        <a:t>対</a:t>
                      </a:r>
                    </a:p>
                    <a:p>
                      <a:pPr algn="ctr"/>
                      <a:r>
                        <a:rPr kumimoji="1" lang="zh-TW" altLang="en-US" sz="1100">
                          <a:latin typeface="メイリオ" panose="020B0604030504040204" pitchFamily="50" charset="-128"/>
                          <a:ea typeface="メイリオ" panose="020B0604030504040204" pitchFamily="50" charset="-128"/>
                        </a:rPr>
                        <a:t>象</a:t>
                      </a:r>
                    </a:p>
                    <a:p>
                      <a:pPr algn="ctr"/>
                      <a:r>
                        <a:rPr kumimoji="1" lang="zh-TW" altLang="en-US" sz="1100">
                          <a:latin typeface="メイリオ" panose="020B0604030504040204" pitchFamily="50" charset="-128"/>
                          <a:ea typeface="メイリオ" panose="020B0604030504040204" pitchFamily="50" charset="-128"/>
                        </a:rPr>
                        <a:t>外</a:t>
                      </a:r>
                      <a:endParaRPr kumimoji="1" lang="ja-JP" altLang="en-US" sz="1100">
                        <a:latin typeface="メイリオ" panose="020B0604030504040204" pitchFamily="50" charset="-128"/>
                        <a:ea typeface="メイリオ"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76673385"/>
                  </a:ext>
                </a:extLst>
              </a:tr>
              <a:tr h="147210">
                <a:tc vMerge="1">
                  <a:txBody>
                    <a:bodyPr/>
                    <a:lstStyle/>
                    <a:p>
                      <a:pPr algn="ctr"/>
                      <a:r>
                        <a:rPr kumimoji="1" lang="zh-TW" altLang="en-US" sz="1100">
                          <a:latin typeface="メイリオ" panose="020B0604030504040204" pitchFamily="50" charset="-128"/>
                          <a:ea typeface="メイリオ" panose="020B0604030504040204" pitchFamily="50" charset="-128"/>
                        </a:rPr>
                        <a:t>補</a:t>
                      </a:r>
                    </a:p>
                    <a:p>
                      <a:pPr algn="ctr"/>
                      <a:r>
                        <a:rPr kumimoji="1" lang="zh-TW" altLang="en-US" sz="1100">
                          <a:latin typeface="メイリオ" panose="020B0604030504040204" pitchFamily="50" charset="-128"/>
                          <a:ea typeface="メイリオ" panose="020B0604030504040204" pitchFamily="50" charset="-128"/>
                        </a:rPr>
                        <a:t>助</a:t>
                      </a:r>
                    </a:p>
                    <a:p>
                      <a:pPr algn="ctr"/>
                      <a:r>
                        <a:rPr kumimoji="1" lang="zh-TW" altLang="en-US" sz="1100">
                          <a:latin typeface="メイリオ" panose="020B0604030504040204" pitchFamily="50" charset="-128"/>
                          <a:ea typeface="メイリオ" panose="020B0604030504040204" pitchFamily="50" charset="-128"/>
                        </a:rPr>
                        <a:t>対</a:t>
                      </a:r>
                    </a:p>
                    <a:p>
                      <a:pPr algn="ctr"/>
                      <a:r>
                        <a:rPr kumimoji="1" lang="zh-TW" altLang="en-US" sz="1100">
                          <a:latin typeface="メイリオ" panose="020B0604030504040204" pitchFamily="50" charset="-128"/>
                          <a:ea typeface="メイリオ" panose="020B0604030504040204" pitchFamily="50" charset="-128"/>
                        </a:rPr>
                        <a:t>象</a:t>
                      </a:r>
                    </a:p>
                    <a:p>
                      <a:pPr algn="ctr"/>
                      <a:r>
                        <a:rPr kumimoji="1" lang="zh-TW" altLang="en-US" sz="1100">
                          <a:latin typeface="メイリオ" panose="020B0604030504040204" pitchFamily="50" charset="-128"/>
                          <a:ea typeface="メイリオ" panose="020B0604030504040204" pitchFamily="50" charset="-128"/>
                        </a:rPr>
                        <a:t>外</a:t>
                      </a:r>
                      <a:endParaRPr kumimoji="1" lang="ja-JP" altLang="en-US" sz="1100">
                        <a:latin typeface="メイリオ" panose="020B0604030504040204" pitchFamily="50" charset="-128"/>
                        <a:ea typeface="メイリオ"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22802461"/>
                  </a:ext>
                </a:extLst>
              </a:tr>
            </a:tbl>
          </a:graphicData>
        </a:graphic>
      </p:graphicFrame>
      <p:sp>
        <p:nvSpPr>
          <p:cNvPr id="6" name="Rectangle 108">
            <a:extLst>
              <a:ext uri="{FF2B5EF4-FFF2-40B4-BE49-F238E27FC236}">
                <a16:creationId xmlns:a16="http://schemas.microsoft.com/office/drawing/2014/main" id="{5D1BE604-A305-D8AB-A4E4-111EAF2F248E}"/>
              </a:ext>
            </a:extLst>
          </p:cNvPr>
          <p:cNvSpPr/>
          <p:nvPr/>
        </p:nvSpPr>
        <p:spPr>
          <a:xfrm>
            <a:off x="6537532" y="2789129"/>
            <a:ext cx="213358" cy="13210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rgbClr val="FFFFFF"/>
              </a:solidFill>
              <a:latin typeface="Meiryo UI" panose="020B0604030504040204" pitchFamily="50" charset="-128"/>
              <a:ea typeface="Meiryo UI" panose="020B0604030504040204" pitchFamily="50" charset="-128"/>
            </a:endParaRPr>
          </a:p>
        </p:txBody>
      </p:sp>
      <p:sp>
        <p:nvSpPr>
          <p:cNvPr id="7" name="Rectangle 108">
            <a:extLst>
              <a:ext uri="{FF2B5EF4-FFF2-40B4-BE49-F238E27FC236}">
                <a16:creationId xmlns:a16="http://schemas.microsoft.com/office/drawing/2014/main" id="{DC005F85-E196-EAE9-9EBD-CFA7E84812B5}"/>
              </a:ext>
            </a:extLst>
          </p:cNvPr>
          <p:cNvSpPr/>
          <p:nvPr/>
        </p:nvSpPr>
        <p:spPr>
          <a:xfrm>
            <a:off x="6540956" y="2777775"/>
            <a:ext cx="213358" cy="13210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rgbClr val="FFFFFF"/>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30AAD629-A5D1-0B40-02FE-A999013C45FC}"/>
              </a:ext>
            </a:extLst>
          </p:cNvPr>
          <p:cNvSpPr/>
          <p:nvPr/>
        </p:nvSpPr>
        <p:spPr>
          <a:xfrm>
            <a:off x="796179" y="5547142"/>
            <a:ext cx="10599642" cy="828000"/>
          </a:xfrm>
          <a:prstGeom prst="rect">
            <a:avLst/>
          </a:prstGeom>
          <a:noFill/>
          <a:ln w="9525" cap="rnd" cmpd="sng" algn="ctr">
            <a:solidFill>
              <a:schemeClr val="bg1">
                <a:lumMod val="85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200">
                <a:solidFill>
                  <a:schemeClr val="tx1"/>
                </a:solidFill>
                <a:latin typeface="Meiryo UI" panose="020B0604030504040204" pitchFamily="50" charset="-128"/>
                <a:ea typeface="Meiryo UI" panose="020B0604030504040204" pitchFamily="50" charset="-128"/>
              </a:rPr>
              <a:t>（留意事項等）</a:t>
            </a:r>
            <a:endParaRPr kumimoji="1" lang="en-US" altLang="ja-JP" sz="1200">
              <a:solidFill>
                <a:schemeClr val="tx1"/>
              </a:solidFill>
              <a:latin typeface="Meiryo UI" panose="020B0604030504040204" pitchFamily="50" charset="-128"/>
              <a:ea typeface="Meiryo UI" panose="020B0604030504040204" pitchFamily="50" charset="-128"/>
            </a:endParaRPr>
          </a:p>
          <a:p>
            <a:r>
              <a:rPr kumimoji="1" lang="ja-JP" altLang="en-US" sz="1200">
                <a:solidFill>
                  <a:schemeClr val="tx1"/>
                </a:solidFill>
                <a:latin typeface="Meiryo UI" panose="020B0604030504040204" pitchFamily="50" charset="-128"/>
                <a:ea typeface="Meiryo UI" panose="020B0604030504040204" pitchFamily="50" charset="-128"/>
              </a:rPr>
              <a:t>　・</a:t>
            </a:r>
            <a:r>
              <a:rPr kumimoji="1" lang="en-US" altLang="ja-JP" sz="1200">
                <a:solidFill>
                  <a:schemeClr val="tx1"/>
                </a:solidFill>
                <a:latin typeface="Meiryo UI" panose="020B0604030504040204" pitchFamily="50" charset="-128"/>
                <a:ea typeface="Meiryo UI" panose="020B0604030504040204" pitchFamily="50" charset="-128"/>
              </a:rPr>
              <a:t>XXX</a:t>
            </a: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9" name="TextBox 51">
            <a:extLst>
              <a:ext uri="{FF2B5EF4-FFF2-40B4-BE49-F238E27FC236}">
                <a16:creationId xmlns:a16="http://schemas.microsoft.com/office/drawing/2014/main" id="{EE52BEFA-B2F6-5A42-1BEC-55424B0BCAFD}"/>
              </a:ext>
            </a:extLst>
          </p:cNvPr>
          <p:cNvSpPr txBox="1"/>
          <p:nvPr/>
        </p:nvSpPr>
        <p:spPr>
          <a:xfrm>
            <a:off x="4771821" y="2609865"/>
            <a:ext cx="6624000" cy="2520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投資的経費のみで構いませんので、以下に留意しつつ最低でも</a:t>
            </a:r>
            <a:r>
              <a:rPr lang="en-US" altLang="ja-JP" sz="1600">
                <a:solidFill>
                  <a:srgbClr val="2E3558"/>
                </a:solidFill>
                <a:latin typeface="+mn-ea"/>
              </a:rPr>
              <a:t>2034</a:t>
            </a:r>
            <a:r>
              <a:rPr lang="ja-JP" altLang="en-US" sz="1600">
                <a:solidFill>
                  <a:srgbClr val="2E3558"/>
                </a:solidFill>
                <a:latin typeface="+mn-ea"/>
              </a:rPr>
              <a:t>年度まで記載ください</a:t>
            </a:r>
            <a:endParaRPr lang="en-US" altLang="ja-JP" sz="1600">
              <a:solidFill>
                <a:srgbClr val="2E3558"/>
              </a:solidFill>
              <a:latin typeface="+mn-ea"/>
            </a:endParaRPr>
          </a:p>
          <a:p>
            <a:pPr marL="85725" indent="3175"/>
            <a:endParaRPr lang="ja-JP" altLang="en-US" sz="16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設備名（大区分、小区分）：適宜記載ください</a:t>
            </a:r>
          </a:p>
          <a:p>
            <a:pPr marL="266700" indent="-180975">
              <a:buFont typeface="Arial" panose="020B0604020202020204" pitchFamily="34" charset="0"/>
              <a:buChar char="•"/>
            </a:pPr>
            <a:r>
              <a:rPr lang="ja-JP" altLang="en-US" sz="1400">
                <a:solidFill>
                  <a:srgbClr val="2E3558"/>
                </a:solidFill>
                <a:latin typeface="+mn-ea"/>
              </a:rPr>
              <a:t>対象経費：補助対象の場合は、公募要領表</a:t>
            </a:r>
            <a:r>
              <a:rPr lang="en-US" altLang="ja-JP" sz="1400">
                <a:solidFill>
                  <a:srgbClr val="2E3558"/>
                </a:solidFill>
                <a:latin typeface="+mn-ea"/>
              </a:rPr>
              <a:t>2</a:t>
            </a:r>
            <a:r>
              <a:rPr lang="ja-JP" altLang="en-US" sz="1400">
                <a:solidFill>
                  <a:srgbClr val="2E3558"/>
                </a:solidFill>
                <a:latin typeface="+mn-ea"/>
              </a:rPr>
              <a:t>に示す対象経費の区分に応じ記載し、補助対象外の場合は適宜記載ください</a:t>
            </a:r>
            <a:endParaRPr lang="en-US" altLang="ja-JP" sz="14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同一設備においても、対象経費ごとに分けて記載ください</a:t>
            </a:r>
            <a:endParaRPr lang="en-US" altLang="ja-JP" sz="14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留意事項等がある場合は、表外に適宜記載ください</a:t>
            </a:r>
            <a:endParaRPr lang="en-US" altLang="ja-JP" sz="1400">
              <a:solidFill>
                <a:srgbClr val="2E3558"/>
              </a:solidFill>
              <a:latin typeface="+mn-ea"/>
            </a:endParaRPr>
          </a:p>
        </p:txBody>
      </p:sp>
    </p:spTree>
    <p:extLst>
      <p:ext uri="{BB962C8B-B14F-4D97-AF65-F5344CB8AC3E}">
        <p14:creationId xmlns:p14="http://schemas.microsoft.com/office/powerpoint/2010/main" val="6816922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4" name="think-cell data - do not delete" hidden="1">
            <a:extLst>
              <a:ext uri="{FF2B5EF4-FFF2-40B4-BE49-F238E27FC236}">
                <a16:creationId xmlns:a16="http://schemas.microsoft.com/office/drawing/2014/main" id="{C88EB7F2-5EDF-9BDF-3120-898429CEA3E4}"/>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59" imgH="360" progId="TCLayout.ActiveDocument.1">
                  <p:embed/>
                </p:oleObj>
              </mc:Choice>
              <mc:Fallback>
                <p:oleObj name="think-cellスライド" r:id="rId4" imgW="359" imgH="360" progId="TCLayout.ActiveDocument.1">
                  <p:embed/>
                  <p:pic>
                    <p:nvPicPr>
                      <p:cNvPr id="64" name="think-cell data - do not delete" hidden="1">
                        <a:extLst>
                          <a:ext uri="{FF2B5EF4-FFF2-40B4-BE49-F238E27FC236}">
                            <a16:creationId xmlns:a16="http://schemas.microsoft.com/office/drawing/2014/main" id="{C88EB7F2-5EDF-9BDF-3120-898429CEA3E4}"/>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4</a:t>
            </a:r>
            <a:r>
              <a:rPr kumimoji="1" lang="ja-JP" altLang="en-US" sz="2000"/>
              <a:t>）事業実施計画（投資計画・投資内訳）</a:t>
            </a:r>
            <a:endParaRPr kumimoji="1" lang="en-US" altLang="ja-JP"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a:noFill/>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en-US" altLang="ja-JP">
                <a:solidFill>
                  <a:schemeClr val="tx1"/>
                </a:solidFill>
              </a:rPr>
              <a:t>xx</a:t>
            </a:r>
            <a:r>
              <a:rPr kumimoji="1" lang="ja-JP" altLang="en-US">
                <a:solidFill>
                  <a:schemeClr val="tx1"/>
                </a:solidFill>
              </a:rPr>
              <a:t>年に新規導入設備を用いた生産を開始、</a:t>
            </a:r>
            <a:r>
              <a:rPr kumimoji="1" lang="en-US" altLang="ja-JP">
                <a:solidFill>
                  <a:schemeClr val="tx1"/>
                </a:solidFill>
              </a:rPr>
              <a:t>xx</a:t>
            </a:r>
            <a:r>
              <a:rPr kumimoji="1" lang="ja-JP" altLang="en-US">
                <a:solidFill>
                  <a:schemeClr val="tx1"/>
                </a:solidFill>
              </a:rPr>
              <a:t>年頃の投資回収を想定</a:t>
            </a:r>
            <a:endParaRPr kumimoji="1" lang="en-US" altLang="ja-JP">
              <a:solidFill>
                <a:schemeClr val="tx1"/>
              </a:solidFill>
            </a:endParaRPr>
          </a:p>
        </p:txBody>
      </p:sp>
      <p:sp>
        <p:nvSpPr>
          <p:cNvPr id="2" name="正方形/長方形 1">
            <a:extLst>
              <a:ext uri="{FF2B5EF4-FFF2-40B4-BE49-F238E27FC236}">
                <a16:creationId xmlns:a16="http://schemas.microsoft.com/office/drawing/2014/main" id="{7029428D-6DAA-8BEF-975E-5D166237FA75}"/>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sp>
        <p:nvSpPr>
          <p:cNvPr id="65" name="TextBox 16">
            <a:extLst>
              <a:ext uri="{FF2B5EF4-FFF2-40B4-BE49-F238E27FC236}">
                <a16:creationId xmlns:a16="http://schemas.microsoft.com/office/drawing/2014/main" id="{78969634-3295-3619-6F33-8C654A7DE78F}"/>
              </a:ext>
            </a:extLst>
          </p:cNvPr>
          <p:cNvSpPr txBox="1"/>
          <p:nvPr/>
        </p:nvSpPr>
        <p:spPr>
          <a:xfrm>
            <a:off x="700859" y="1152142"/>
            <a:ext cx="1175076" cy="647902"/>
          </a:xfrm>
          <a:prstGeom prst="rect">
            <a:avLst/>
          </a:prstGeom>
          <a:solidFill>
            <a:schemeClr val="bg1">
              <a:lumMod val="95000"/>
            </a:schemeClr>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defRPr sz="1400">
                <a:solidFill>
                  <a:schemeClr val="tx1"/>
                </a:solidFill>
                <a:latin typeface="Meiryo UI" panose="020B0604030504040204" pitchFamily="50" charset="-128"/>
                <a:ea typeface="Meiryo UI" panose="020B0604030504040204" pitchFamily="50" charset="-128"/>
              </a:defRPr>
            </a:lvl1pPr>
          </a:lstStyle>
          <a:p>
            <a:r>
              <a:rPr lang="ja-JP" altLang="en-US"/>
              <a:t>計画の概要・</a:t>
            </a:r>
            <a:br>
              <a:rPr lang="en-US" altLang="ja-JP"/>
            </a:br>
            <a:r>
              <a:rPr lang="ja-JP" altLang="en-US"/>
              <a:t>マイルストン</a:t>
            </a:r>
            <a:endParaRPr lang="en-US"/>
          </a:p>
        </p:txBody>
      </p:sp>
      <p:cxnSp>
        <p:nvCxnSpPr>
          <p:cNvPr id="66" name="直線コネクタ 65">
            <a:extLst>
              <a:ext uri="{FF2B5EF4-FFF2-40B4-BE49-F238E27FC236}">
                <a16:creationId xmlns:a16="http://schemas.microsoft.com/office/drawing/2014/main" id="{1A3BA680-2867-66E6-C71B-7E23AB5958D6}"/>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graphicFrame>
        <p:nvGraphicFramePr>
          <p:cNvPr id="3" name="Table 25">
            <a:extLst>
              <a:ext uri="{FF2B5EF4-FFF2-40B4-BE49-F238E27FC236}">
                <a16:creationId xmlns:a16="http://schemas.microsoft.com/office/drawing/2014/main" id="{67A02B84-C919-4CA6-0D48-C6CAEBF8A7CA}"/>
              </a:ext>
            </a:extLst>
          </p:cNvPr>
          <p:cNvGraphicFramePr>
            <a:graphicFrameLocks noGrp="1"/>
          </p:cNvGraphicFramePr>
          <p:nvPr>
            <p:extLst>
              <p:ext uri="{D42A27DB-BD31-4B8C-83A1-F6EECF244321}">
                <p14:modId xmlns:p14="http://schemas.microsoft.com/office/powerpoint/2010/main" val="93566959"/>
              </p:ext>
            </p:extLst>
          </p:nvPr>
        </p:nvGraphicFramePr>
        <p:xfrm>
          <a:off x="700858" y="2104982"/>
          <a:ext cx="10749700" cy="3939098"/>
        </p:xfrm>
        <a:graphic>
          <a:graphicData uri="http://schemas.openxmlformats.org/drawingml/2006/table">
            <a:tbl>
              <a:tblPr firstRow="1" bandRow="1">
                <a:tableStyleId>{5940675A-B579-460E-94D1-54222C63F5DA}</a:tableStyleId>
              </a:tblPr>
              <a:tblGrid>
                <a:gridCol w="491586">
                  <a:extLst>
                    <a:ext uri="{9D8B030D-6E8A-4147-A177-3AD203B41FA5}">
                      <a16:colId xmlns:a16="http://schemas.microsoft.com/office/drawing/2014/main" val="108642108"/>
                    </a:ext>
                  </a:extLst>
                </a:gridCol>
                <a:gridCol w="3794534">
                  <a:extLst>
                    <a:ext uri="{9D8B030D-6E8A-4147-A177-3AD203B41FA5}">
                      <a16:colId xmlns:a16="http://schemas.microsoft.com/office/drawing/2014/main" val="3681164895"/>
                    </a:ext>
                  </a:extLst>
                </a:gridCol>
                <a:gridCol w="646358">
                  <a:extLst>
                    <a:ext uri="{9D8B030D-6E8A-4147-A177-3AD203B41FA5}">
                      <a16:colId xmlns:a16="http://schemas.microsoft.com/office/drawing/2014/main" val="2013143228"/>
                    </a:ext>
                  </a:extLst>
                </a:gridCol>
                <a:gridCol w="646358">
                  <a:extLst>
                    <a:ext uri="{9D8B030D-6E8A-4147-A177-3AD203B41FA5}">
                      <a16:colId xmlns:a16="http://schemas.microsoft.com/office/drawing/2014/main" val="1867669983"/>
                    </a:ext>
                  </a:extLst>
                </a:gridCol>
                <a:gridCol w="646358">
                  <a:extLst>
                    <a:ext uri="{9D8B030D-6E8A-4147-A177-3AD203B41FA5}">
                      <a16:colId xmlns:a16="http://schemas.microsoft.com/office/drawing/2014/main" val="3983930382"/>
                    </a:ext>
                  </a:extLst>
                </a:gridCol>
                <a:gridCol w="646358">
                  <a:extLst>
                    <a:ext uri="{9D8B030D-6E8A-4147-A177-3AD203B41FA5}">
                      <a16:colId xmlns:a16="http://schemas.microsoft.com/office/drawing/2014/main" val="3221756989"/>
                    </a:ext>
                  </a:extLst>
                </a:gridCol>
                <a:gridCol w="646358">
                  <a:extLst>
                    <a:ext uri="{9D8B030D-6E8A-4147-A177-3AD203B41FA5}">
                      <a16:colId xmlns:a16="http://schemas.microsoft.com/office/drawing/2014/main" val="156497035"/>
                    </a:ext>
                  </a:extLst>
                </a:gridCol>
                <a:gridCol w="646358">
                  <a:extLst>
                    <a:ext uri="{9D8B030D-6E8A-4147-A177-3AD203B41FA5}">
                      <a16:colId xmlns:a16="http://schemas.microsoft.com/office/drawing/2014/main" val="3852437361"/>
                    </a:ext>
                  </a:extLst>
                </a:gridCol>
                <a:gridCol w="646358">
                  <a:extLst>
                    <a:ext uri="{9D8B030D-6E8A-4147-A177-3AD203B41FA5}">
                      <a16:colId xmlns:a16="http://schemas.microsoft.com/office/drawing/2014/main" val="474125499"/>
                    </a:ext>
                  </a:extLst>
                </a:gridCol>
                <a:gridCol w="646358">
                  <a:extLst>
                    <a:ext uri="{9D8B030D-6E8A-4147-A177-3AD203B41FA5}">
                      <a16:colId xmlns:a16="http://schemas.microsoft.com/office/drawing/2014/main" val="3194168371"/>
                    </a:ext>
                  </a:extLst>
                </a:gridCol>
                <a:gridCol w="646358">
                  <a:extLst>
                    <a:ext uri="{9D8B030D-6E8A-4147-A177-3AD203B41FA5}">
                      <a16:colId xmlns:a16="http://schemas.microsoft.com/office/drawing/2014/main" val="4287526936"/>
                    </a:ext>
                  </a:extLst>
                </a:gridCol>
                <a:gridCol w="646358">
                  <a:extLst>
                    <a:ext uri="{9D8B030D-6E8A-4147-A177-3AD203B41FA5}">
                      <a16:colId xmlns:a16="http://schemas.microsoft.com/office/drawing/2014/main" val="1122488915"/>
                    </a:ext>
                  </a:extLst>
                </a:gridCol>
              </a:tblGrid>
              <a:tr h="240846">
                <a:tc rowSpan="2" gridSpan="2">
                  <a:txBody>
                    <a:bodyPr/>
                    <a:lstStyle/>
                    <a:p>
                      <a:pPr algn="ctr"/>
                      <a:r>
                        <a:rPr kumimoji="1" lang="ja-JP" altLang="en-US" sz="1400" b="1">
                          <a:latin typeface="Meiryo UI" panose="020B0604030504040204" pitchFamily="50" charset="-128"/>
                          <a:ea typeface="Meiryo UI" panose="020B0604030504040204" pitchFamily="50" charset="-128"/>
                        </a:rPr>
                        <a:t>項目</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rowSpan="2" hMerge="1">
                  <a:txBody>
                    <a:bodyPr/>
                    <a:lstStyle/>
                    <a:p>
                      <a:pPr algn="ctr"/>
                      <a:r>
                        <a:rPr kumimoji="1" lang="ja-JP" altLang="en-US" sz="1400" b="1">
                          <a:latin typeface="Meiryo UI" panose="020B0604030504040204" pitchFamily="50" charset="-128"/>
                          <a:ea typeface="Meiryo UI" panose="020B0604030504040204" pitchFamily="50" charset="-128"/>
                        </a:rPr>
                        <a:t>対象経費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gridSpan="10">
                  <a:txBody>
                    <a:bodyPr/>
                    <a:lstStyle/>
                    <a:p>
                      <a:pPr algn="ctr"/>
                      <a:r>
                        <a:rPr kumimoji="1" lang="ja-JP" altLang="en-US" sz="1400" b="1">
                          <a:latin typeface="Meiryo UI" panose="020B0604030504040204" pitchFamily="50" charset="-128"/>
                          <a:ea typeface="Meiryo UI" panose="020B0604030504040204" pitchFamily="50" charset="-128"/>
                        </a:rPr>
                        <a:t>年度（百万円）</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4071955818"/>
                  </a:ext>
                </a:extLst>
              </a:tr>
              <a:tr h="198698">
                <a:tc gridSpan="2" vMerge="1">
                  <a:txBody>
                    <a:bodyPr/>
                    <a:lstStyle/>
                    <a:p>
                      <a:pPr algn="ctr"/>
                      <a:r>
                        <a:rPr kumimoji="1" lang="ja-JP" altLang="en-US" sz="1050">
                          <a:latin typeface="Meiryo UI" panose="020B0604030504040204" pitchFamily="50" charset="-128"/>
                          <a:ea typeface="Meiryo UI" panose="020B0604030504040204" pitchFamily="50" charset="-128"/>
                        </a:rPr>
                        <a:t>設備名</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vMerge="1">
                  <a:txBody>
                    <a:bodyPr/>
                    <a:lstStyle/>
                    <a:p>
                      <a:pPr algn="ctr"/>
                      <a:r>
                        <a:rPr kumimoji="1" lang="ja-JP" altLang="en-US" sz="1050">
                          <a:latin typeface="Meiryo UI" panose="020B0604030504040204" pitchFamily="50" charset="-128"/>
                          <a:ea typeface="Meiryo UI" panose="020B0604030504040204" pitchFamily="50" charset="-128"/>
                        </a:rPr>
                        <a:t>対象経費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1050" b="1">
                          <a:latin typeface="Meiryo UI" panose="020B0604030504040204" pitchFamily="50" charset="-128"/>
                          <a:ea typeface="Meiryo UI" panose="020B0604030504040204" pitchFamily="50" charset="-128"/>
                        </a:rPr>
                        <a:t>2025</a:t>
                      </a:r>
                      <a:endParaRPr kumimoji="1" lang="ja-JP" altLang="en-US" sz="105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2026</a:t>
                      </a:r>
                      <a:endParaRPr kumimoji="1" lang="ja-JP" altLang="en-US" sz="105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2027</a:t>
                      </a:r>
                      <a:endParaRPr kumimoji="1" lang="ja-JP" altLang="en-US" sz="105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2028</a:t>
                      </a:r>
                      <a:endParaRPr kumimoji="1" lang="ja-JP" altLang="en-US" sz="105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2029</a:t>
                      </a:r>
                      <a:endParaRPr kumimoji="1" lang="ja-JP" altLang="en-US" sz="105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2030</a:t>
                      </a:r>
                      <a:endParaRPr kumimoji="1" lang="ja-JP" altLang="en-US" sz="105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2031</a:t>
                      </a:r>
                      <a:endParaRPr kumimoji="1" lang="ja-JP" altLang="en-US" sz="105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2032</a:t>
                      </a:r>
                      <a:endParaRPr kumimoji="1" lang="ja-JP" altLang="en-US" sz="105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2033</a:t>
                      </a:r>
                      <a:endParaRPr kumimoji="1" lang="ja-JP" altLang="en-US" sz="105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2034</a:t>
                      </a:r>
                      <a:endParaRPr kumimoji="1" lang="ja-JP" altLang="en-US" sz="105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114996378"/>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1</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売上高</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r>
                        <a:rPr kumimoji="1" lang="en-US" altLang="ja-JP" sz="1050">
                          <a:latin typeface="Meiryo UI" panose="020B0604030504040204" pitchFamily="50" charset="-128"/>
                          <a:ea typeface="Meiryo UI" panose="020B0604030504040204" pitchFamily="50" charset="-128"/>
                        </a:rPr>
                        <a:t>xx</a:t>
                      </a: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2319654"/>
                  </a:ext>
                </a:extLst>
              </a:tr>
              <a:tr h="225485">
                <a:tc>
                  <a:txBody>
                    <a:bodyPr/>
                    <a:lstStyle/>
                    <a:p>
                      <a:pPr algn="ct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売上原価</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73232291"/>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2</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売上総利益</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56782845"/>
                  </a:ext>
                </a:extLst>
              </a:tr>
              <a:tr h="225485">
                <a:tc>
                  <a:txBody>
                    <a:bodyPr/>
                    <a:lstStyle/>
                    <a:p>
                      <a:pPr algn="ct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販売費</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8398886"/>
                  </a:ext>
                </a:extLst>
              </a:tr>
              <a:tr h="225485">
                <a:tc>
                  <a:txBody>
                    <a:bodyPr/>
                    <a:lstStyle/>
                    <a:p>
                      <a:pPr algn="ct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一般管理費</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24966809"/>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3</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営業利益（</a:t>
                      </a:r>
                      <a:r>
                        <a:rPr kumimoji="1" lang="en-US" altLang="ja-JP" sz="1400">
                          <a:latin typeface="Meiryo UI" panose="020B0604030504040204" pitchFamily="50" charset="-128"/>
                          <a:ea typeface="Meiryo UI" panose="020B0604030504040204" pitchFamily="50" charset="-128"/>
                        </a:rPr>
                        <a:t>a</a:t>
                      </a:r>
                      <a:r>
                        <a:rPr kumimoji="1" lang="ja-JP" altLang="en-US" sz="14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3173349"/>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4</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減価償却費（</a:t>
                      </a:r>
                      <a:r>
                        <a:rPr kumimoji="1" lang="en-US" altLang="ja-JP" sz="1400">
                          <a:latin typeface="Meiryo UI" panose="020B0604030504040204" pitchFamily="50" charset="-128"/>
                          <a:ea typeface="Meiryo UI" panose="020B0604030504040204" pitchFamily="50" charset="-128"/>
                        </a:rPr>
                        <a:t>b</a:t>
                      </a:r>
                      <a:r>
                        <a:rPr kumimoji="1" lang="ja-JP" altLang="en-US" sz="14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13226409"/>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5</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補助事業に関する経費（</a:t>
                      </a:r>
                      <a:r>
                        <a:rPr kumimoji="1" lang="en-US" altLang="ja-JP" sz="1400">
                          <a:latin typeface="Meiryo UI" panose="020B0604030504040204" pitchFamily="50" charset="-128"/>
                          <a:ea typeface="Meiryo UI" panose="020B0604030504040204" pitchFamily="50" charset="-128"/>
                        </a:rPr>
                        <a:t>c</a:t>
                      </a:r>
                      <a:r>
                        <a:rPr kumimoji="1" lang="ja-JP" altLang="en-US" sz="14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959120"/>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6</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補助金額（</a:t>
                      </a:r>
                      <a:r>
                        <a:rPr kumimoji="1" lang="en-US" altLang="ja-JP" sz="1400">
                          <a:latin typeface="Meiryo UI" panose="020B0604030504040204" pitchFamily="50" charset="-128"/>
                          <a:ea typeface="Meiryo UI" panose="020B0604030504040204" pitchFamily="50" charset="-128"/>
                        </a:rPr>
                        <a:t>d</a:t>
                      </a:r>
                      <a:r>
                        <a:rPr kumimoji="1" lang="ja-JP" altLang="en-US" sz="14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76673385"/>
                  </a:ext>
                </a:extLst>
              </a:tr>
              <a:tr h="225485">
                <a:tc>
                  <a:txBody>
                    <a:bodyPr/>
                    <a:lstStyle/>
                    <a:p>
                      <a:pPr algn="ct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他制度による収益等（</a:t>
                      </a:r>
                      <a:r>
                        <a:rPr kumimoji="1" lang="en-US" altLang="ja-JP" sz="1400">
                          <a:latin typeface="Meiryo UI" panose="020B0604030504040204" pitchFamily="50" charset="-128"/>
                          <a:ea typeface="Meiryo UI" panose="020B0604030504040204" pitchFamily="50" charset="-128"/>
                        </a:rPr>
                        <a:t>d’</a:t>
                      </a:r>
                      <a:r>
                        <a:rPr kumimoji="1" lang="ja-JP" altLang="en-US" sz="1400">
                          <a:latin typeface="Meiryo UI" panose="020B0604030504040204" pitchFamily="50" charset="-128"/>
                          <a:ea typeface="Meiryo UI" panose="020B0604030504040204" pitchFamily="50" charset="-128"/>
                        </a:rPr>
                        <a:t>）</a:t>
                      </a:r>
                      <a:r>
                        <a:rPr kumimoji="1" lang="ja-JP" altLang="en-US" sz="700">
                          <a:latin typeface="Meiryo UI" panose="020B0604030504040204" pitchFamily="50" charset="-128"/>
                          <a:ea typeface="Meiryo UI" panose="020B0604030504040204" pitchFamily="50" charset="-128"/>
                        </a:rPr>
                        <a:t>（</a:t>
                      </a:r>
                      <a:r>
                        <a:rPr kumimoji="1" lang="en-US" altLang="ja-JP" sz="700">
                          <a:latin typeface="Meiryo UI" panose="020B0604030504040204" pitchFamily="50" charset="-128"/>
                          <a:ea typeface="Meiryo UI" panose="020B0604030504040204" pitchFamily="50" charset="-128"/>
                        </a:rPr>
                        <a:t>※</a:t>
                      </a:r>
                      <a:r>
                        <a:rPr kumimoji="1" lang="ja-JP" altLang="en-US" sz="700">
                          <a:latin typeface="Meiryo UI" panose="020B0604030504040204" pitchFamily="50" charset="-128"/>
                          <a:ea typeface="Meiryo UI" panose="020B0604030504040204" pitchFamily="50" charset="-128"/>
                        </a:rPr>
                        <a:t>）</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0854640"/>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7</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その他費用に係る経費（</a:t>
                      </a:r>
                      <a:r>
                        <a:rPr kumimoji="1" lang="en-US" altLang="ja-JP" sz="1400">
                          <a:latin typeface="Meiryo UI" panose="020B0604030504040204" pitchFamily="50" charset="-128"/>
                          <a:ea typeface="Meiryo UI" panose="020B0604030504040204" pitchFamily="50" charset="-128"/>
                        </a:rPr>
                        <a:t>e</a:t>
                      </a:r>
                      <a:r>
                        <a:rPr kumimoji="1" lang="ja-JP" altLang="en-US" sz="14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66098724"/>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8</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補助事業におけるキャッシュフロー（</a:t>
                      </a:r>
                      <a:r>
                        <a:rPr kumimoji="1" lang="en-US" altLang="ja-JP" sz="1400">
                          <a:latin typeface="Meiryo UI" panose="020B0604030504040204" pitchFamily="50" charset="-128"/>
                          <a:ea typeface="Meiryo UI" panose="020B0604030504040204" pitchFamily="50" charset="-128"/>
                        </a:rPr>
                        <a:t>f=</a:t>
                      </a:r>
                      <a:r>
                        <a:rPr kumimoji="1" lang="en-US" altLang="ja-JP" sz="1400" err="1">
                          <a:latin typeface="Meiryo UI" panose="020B0604030504040204" pitchFamily="50" charset="-128"/>
                          <a:ea typeface="Meiryo UI" panose="020B0604030504040204" pitchFamily="50" charset="-128"/>
                        </a:rPr>
                        <a:t>a+b</a:t>
                      </a:r>
                      <a:r>
                        <a:rPr kumimoji="1" lang="ja-JP" altLang="en-US" sz="14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9386836"/>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8</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投資未回収額（</a:t>
                      </a:r>
                      <a:r>
                        <a:rPr kumimoji="1" lang="en-US" altLang="ja-JP" sz="1400">
                          <a:latin typeface="Meiryo UI" panose="020B0604030504040204" pitchFamily="50" charset="-128"/>
                          <a:ea typeface="Meiryo UI" panose="020B0604030504040204" pitchFamily="50" charset="-128"/>
                        </a:rPr>
                        <a:t>g=</a:t>
                      </a:r>
                      <a:r>
                        <a:rPr kumimoji="1" lang="ja-JP" altLang="en-US" sz="1400">
                          <a:latin typeface="Meiryo UI" panose="020B0604030504040204" pitchFamily="50" charset="-128"/>
                          <a:ea typeface="Meiryo UI" panose="020B0604030504040204" pitchFamily="50" charset="-128"/>
                        </a:rPr>
                        <a:t>前年度</a:t>
                      </a:r>
                      <a:r>
                        <a:rPr kumimoji="1" lang="en-US" altLang="ja-JP" sz="1400" err="1">
                          <a:latin typeface="Meiryo UI" panose="020B0604030504040204" pitchFamily="50" charset="-128"/>
                          <a:ea typeface="Meiryo UI" panose="020B0604030504040204" pitchFamily="50" charset="-128"/>
                        </a:rPr>
                        <a:t>g+c-d-d</a:t>
                      </a:r>
                      <a:r>
                        <a:rPr kumimoji="1" lang="en-US" altLang="ja-JP" sz="1400">
                          <a:latin typeface="Meiryo UI" panose="020B0604030504040204" pitchFamily="50" charset="-128"/>
                          <a:ea typeface="Meiryo UI" panose="020B0604030504040204" pitchFamily="50" charset="-128"/>
                        </a:rPr>
                        <a:t>’+e-f</a:t>
                      </a:r>
                      <a:r>
                        <a:rPr kumimoji="1" lang="ja-JP" altLang="en-US" sz="14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4989711"/>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10</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投資回収期間</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9">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9543653"/>
                  </a:ext>
                </a:extLst>
              </a:tr>
            </a:tbl>
          </a:graphicData>
        </a:graphic>
      </p:graphicFrame>
      <p:sp>
        <p:nvSpPr>
          <p:cNvPr id="29" name="TextBox 51">
            <a:extLst>
              <a:ext uri="{FF2B5EF4-FFF2-40B4-BE49-F238E27FC236}">
                <a16:creationId xmlns:a16="http://schemas.microsoft.com/office/drawing/2014/main" id="{40A3073D-48A9-51A3-FFD0-B811AB3B925C}"/>
              </a:ext>
            </a:extLst>
          </p:cNvPr>
          <p:cNvSpPr txBox="1"/>
          <p:nvPr/>
        </p:nvSpPr>
        <p:spPr>
          <a:xfrm>
            <a:off x="4754558" y="2853756"/>
            <a:ext cx="6696000" cy="3132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間接補助事業期間中、及び投資回収の開始まで、</a:t>
            </a:r>
            <a:br>
              <a:rPr lang="en-US" altLang="ja-JP" sz="1600">
                <a:solidFill>
                  <a:srgbClr val="2E3558"/>
                </a:solidFill>
                <a:latin typeface="+mn-ea"/>
              </a:rPr>
            </a:br>
            <a:r>
              <a:rPr lang="ja-JP" altLang="en-US" sz="1600">
                <a:solidFill>
                  <a:srgbClr val="2E3558"/>
                </a:solidFill>
                <a:latin typeface="+mn-ea"/>
              </a:rPr>
              <a:t>長期的な事業スケジュールの概要について、</a:t>
            </a:r>
            <a:br>
              <a:rPr lang="en-US" altLang="ja-JP" sz="1600">
                <a:solidFill>
                  <a:srgbClr val="2E3558"/>
                </a:solidFill>
                <a:latin typeface="+mn-ea"/>
              </a:rPr>
            </a:br>
            <a:r>
              <a:rPr lang="ja-JP" altLang="en-US" sz="1600">
                <a:solidFill>
                  <a:srgbClr val="2E3558"/>
                </a:solidFill>
                <a:latin typeface="+mn-ea"/>
              </a:rPr>
              <a:t>補助対象事業の不確実性を前提としたうえで、</a:t>
            </a:r>
            <a:br>
              <a:rPr lang="en-US" altLang="ja-JP" sz="1600">
                <a:solidFill>
                  <a:srgbClr val="2E3558"/>
                </a:solidFill>
                <a:latin typeface="+mn-ea"/>
              </a:rPr>
            </a:br>
            <a:r>
              <a:rPr lang="ja-JP" altLang="en-US" sz="1600">
                <a:solidFill>
                  <a:srgbClr val="2E3558"/>
                </a:solidFill>
                <a:latin typeface="+mn-ea"/>
              </a:rPr>
              <a:t>一定の仮定に基づき以下の点に留意しつつ記載ください</a:t>
            </a:r>
          </a:p>
          <a:p>
            <a:pPr marL="266700" indent="-180975">
              <a:buFont typeface="Arial" panose="020B0604020202020204" pitchFamily="34" charset="0"/>
              <a:buChar char="•"/>
            </a:pPr>
            <a:r>
              <a:rPr lang="ja-JP" altLang="en-US" sz="1400">
                <a:solidFill>
                  <a:srgbClr val="2E3558"/>
                </a:solidFill>
                <a:latin typeface="+mn-ea"/>
              </a:rPr>
              <a:t>提案時点での数字や内容は必ずしも正確である必要はなく、</a:t>
            </a:r>
            <a:br>
              <a:rPr lang="en-US" altLang="ja-JP" sz="1400">
                <a:solidFill>
                  <a:srgbClr val="2E3558"/>
                </a:solidFill>
                <a:latin typeface="+mn-ea"/>
              </a:rPr>
            </a:br>
            <a:r>
              <a:rPr lang="ja-JP" altLang="en-US" sz="1400">
                <a:solidFill>
                  <a:srgbClr val="2E3558"/>
                </a:solidFill>
                <a:latin typeface="+mn-ea"/>
              </a:rPr>
              <a:t>設備の導入、投資回収の開始時期等を確認するものです</a:t>
            </a:r>
            <a:endParaRPr lang="en-US" altLang="ja-JP" sz="1400">
              <a:solidFill>
                <a:srgbClr val="2E3558"/>
              </a:solidFill>
              <a:latin typeface="+mn-ea"/>
            </a:endParaRPr>
          </a:p>
          <a:p>
            <a:pPr marL="266700" indent="-180975">
              <a:buFont typeface="Arial" panose="020B0604020202020204" pitchFamily="34" charset="0"/>
              <a:buChar char="•"/>
            </a:pPr>
            <a:endParaRPr lang="en-US" altLang="ja-JP" sz="14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a:t>
            </a:r>
            <a:r>
              <a:rPr lang="en-US" altLang="ja-JP" sz="1400">
                <a:solidFill>
                  <a:srgbClr val="2E3558"/>
                </a:solidFill>
                <a:latin typeface="+mn-ea"/>
              </a:rPr>
              <a:t>※</a:t>
            </a:r>
            <a:r>
              <a:rPr lang="ja-JP" altLang="en-US" sz="1400">
                <a:solidFill>
                  <a:srgbClr val="2E3558"/>
                </a:solidFill>
                <a:latin typeface="+mn-ea"/>
              </a:rPr>
              <a:t>）他制度による収益等が見込まれる場合は、（留意事項等）の欄に制度の名称、受給想定額を記載すること。</a:t>
            </a:r>
          </a:p>
        </p:txBody>
      </p:sp>
      <p:sp>
        <p:nvSpPr>
          <p:cNvPr id="5" name="TextBox 51">
            <a:extLst>
              <a:ext uri="{FF2B5EF4-FFF2-40B4-BE49-F238E27FC236}">
                <a16:creationId xmlns:a16="http://schemas.microsoft.com/office/drawing/2014/main" id="{27DA36F8-0722-6B63-A262-229E65C5FB83}"/>
              </a:ext>
            </a:extLst>
          </p:cNvPr>
          <p:cNvSpPr txBox="1"/>
          <p:nvPr/>
        </p:nvSpPr>
        <p:spPr>
          <a:xfrm>
            <a:off x="1970203" y="1152141"/>
            <a:ext cx="9520940" cy="89451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ガントチャート等により、以下の内容を含めて記載ください</a:t>
            </a:r>
            <a:endParaRPr lang="en-US" altLang="ja-JP" sz="16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間接補助事業期間中から期間後の長期的な事業スケジュールの概要</a:t>
            </a:r>
            <a:endParaRPr lang="en-US" altLang="ja-JP" sz="14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間接補助事業の各フェーズ（導入計画策定・導入・検証・実生産 等）、投資回収の開始時期等のマイルストン</a:t>
            </a:r>
            <a:endParaRPr lang="en-US" altLang="ja-JP" sz="1400">
              <a:solidFill>
                <a:srgbClr val="2E3558"/>
              </a:solidFill>
              <a:latin typeface="+mn-ea"/>
            </a:endParaRPr>
          </a:p>
        </p:txBody>
      </p:sp>
      <p:sp>
        <p:nvSpPr>
          <p:cNvPr id="4" name="正方形/長方形 3">
            <a:extLst>
              <a:ext uri="{FF2B5EF4-FFF2-40B4-BE49-F238E27FC236}">
                <a16:creationId xmlns:a16="http://schemas.microsoft.com/office/drawing/2014/main" id="{30AAD629-A5D1-0B40-02FE-A999013C45FC}"/>
              </a:ext>
            </a:extLst>
          </p:cNvPr>
          <p:cNvSpPr/>
          <p:nvPr/>
        </p:nvSpPr>
        <p:spPr>
          <a:xfrm>
            <a:off x="700858" y="6102610"/>
            <a:ext cx="10749700" cy="669631"/>
          </a:xfrm>
          <a:prstGeom prst="rect">
            <a:avLst/>
          </a:prstGeom>
          <a:noFill/>
          <a:ln w="9525" cap="rnd" cmpd="sng" algn="ctr">
            <a:solidFill>
              <a:schemeClr val="bg1">
                <a:lumMod val="85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defRPr/>
            </a:pPr>
            <a:r>
              <a:rPr lang="ja-JP" altLang="en-US" sz="1400">
                <a:solidFill>
                  <a:schemeClr val="tx1"/>
                </a:solidFill>
                <a:latin typeface="Meiryo UI" panose="020B0604030504040204" pitchFamily="50" charset="-128"/>
                <a:ea typeface="Meiryo UI" panose="020B0604030504040204" pitchFamily="50" charset="-128"/>
              </a:rPr>
              <a:t>（留意事項等）</a:t>
            </a:r>
            <a:endParaRPr lang="en-US" altLang="ja-JP" sz="140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7897896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09B02E-0430-062E-202B-BF0E9C472D4F}"/>
            </a:ext>
          </a:extLst>
        </p:cNvPr>
        <p:cNvGrpSpPr/>
        <p:nvPr/>
      </p:nvGrpSpPr>
      <p:grpSpPr>
        <a:xfrm>
          <a:off x="0" y="0"/>
          <a:ext cx="0" cy="0"/>
          <a:chOff x="0" y="0"/>
          <a:chExt cx="0" cy="0"/>
        </a:xfrm>
      </p:grpSpPr>
      <p:graphicFrame>
        <p:nvGraphicFramePr>
          <p:cNvPr id="70" name="think-cell data - do not delete" hidden="1">
            <a:extLst>
              <a:ext uri="{FF2B5EF4-FFF2-40B4-BE49-F238E27FC236}">
                <a16:creationId xmlns:a16="http://schemas.microsoft.com/office/drawing/2014/main" id="{FD642FC0-7EB6-C817-62E9-E244C2DBA285}"/>
              </a:ext>
            </a:extLst>
          </p:cNvPr>
          <p:cNvGraphicFramePr>
            <a:graphicFrameLocks noChangeAspect="1"/>
          </p:cNvGraphicFramePr>
          <p:nvPr>
            <p:custDataLst>
              <p:tags r:id="rId1"/>
            </p:custDataLst>
            <p:extLst>
              <p:ext uri="{D42A27DB-BD31-4B8C-83A1-F6EECF244321}">
                <p14:modId xmlns:p14="http://schemas.microsoft.com/office/powerpoint/2010/main" val="46730008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24" imgH="623" progId="TCLayout.ActiveDocument.1">
                  <p:embed/>
                </p:oleObj>
              </mc:Choice>
              <mc:Fallback>
                <p:oleObj name="think-cellスライド" r:id="rId4" imgW="624" imgH="623" progId="TCLayout.ActiveDocument.1">
                  <p:embed/>
                  <p:pic>
                    <p:nvPicPr>
                      <p:cNvPr id="70" name="think-cell data - do not delete" hidden="1">
                        <a:extLst>
                          <a:ext uri="{FF2B5EF4-FFF2-40B4-BE49-F238E27FC236}">
                            <a16:creationId xmlns:a16="http://schemas.microsoft.com/office/drawing/2014/main" id="{FD642FC0-7EB6-C817-62E9-E244C2DBA285}"/>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1" name="Title 1">
            <a:extLst>
              <a:ext uri="{FF2B5EF4-FFF2-40B4-BE49-F238E27FC236}">
                <a16:creationId xmlns:a16="http://schemas.microsoft.com/office/drawing/2014/main" id="{5D3B5334-5360-9E3C-D255-8B3E3AB47914}"/>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eaLnBrk="1" fontAlgn="auto" latinLnBrk="0" hangingPunct="1">
              <a:lnSpc>
                <a:spcPct val="90000"/>
              </a:lnSpc>
              <a:spcBef>
                <a:spcPct val="0"/>
              </a:spcBef>
              <a:spcAft>
                <a:spcPts val="0"/>
              </a:spcAft>
              <a:buClrTx/>
              <a:buSzTx/>
              <a:buFontTx/>
              <a:buNone/>
              <a:tabLst/>
              <a:defRPr/>
            </a:pPr>
            <a:r>
              <a:rPr kumimoji="0"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1. </a:t>
            </a:r>
            <a:r>
              <a:rPr kumimoji="0"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事業戦略・事業計画／</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a:solidFill>
                  <a:srgbClr val="000000"/>
                </a:solidFill>
              </a:rPr>
              <a:t>5</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）毎年度の事業費・補助金交付希望額</a:t>
            </a:r>
            <a:endParaRPr kumimoji="1" lang="en-US" altLang="ja-JP"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32" name="Title 1">
            <a:extLst>
              <a:ext uri="{FF2B5EF4-FFF2-40B4-BE49-F238E27FC236}">
                <a16:creationId xmlns:a16="http://schemas.microsoft.com/office/drawing/2014/main" id="{8A91CF49-8CE1-CA8C-28F7-8485E6C4AD2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a:solidFill>
                  <a:prstClr val="black"/>
                </a:solidFill>
              </a:rPr>
              <a:t>毎年度の事業費・補助金交付希望額は、</a:t>
            </a:r>
            <a:r>
              <a:rPr kumimoji="1" lang="en-US" altLang="ja-JP">
                <a:solidFill>
                  <a:prstClr val="black"/>
                </a:solidFill>
              </a:rPr>
              <a:t>XXXXX</a:t>
            </a:r>
            <a:endPar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cxnSp>
        <p:nvCxnSpPr>
          <p:cNvPr id="34" name="直線コネクタ 33">
            <a:extLst>
              <a:ext uri="{FF2B5EF4-FFF2-40B4-BE49-F238E27FC236}">
                <a16:creationId xmlns:a16="http://schemas.microsoft.com/office/drawing/2014/main" id="{5E066DB9-A008-0784-C729-79C0ADF2347E}"/>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grpSp>
        <p:nvGrpSpPr>
          <p:cNvPr id="25" name="グループ化 24">
            <a:extLst>
              <a:ext uri="{FF2B5EF4-FFF2-40B4-BE49-F238E27FC236}">
                <a16:creationId xmlns:a16="http://schemas.microsoft.com/office/drawing/2014/main" id="{1C5F18DF-F47B-6CFE-5097-C8CE4F66CEB8}"/>
              </a:ext>
            </a:extLst>
          </p:cNvPr>
          <p:cNvGrpSpPr>
            <a:grpSpLocks/>
          </p:cNvGrpSpPr>
          <p:nvPr/>
        </p:nvGrpSpPr>
        <p:grpSpPr>
          <a:xfrm>
            <a:off x="746778" y="1224775"/>
            <a:ext cx="5998891" cy="360000"/>
            <a:chOff x="543578" y="1377175"/>
            <a:chExt cx="5239039" cy="360000"/>
          </a:xfrm>
        </p:grpSpPr>
        <p:cxnSp>
          <p:nvCxnSpPr>
            <p:cNvPr id="26" name="Straight Connector 18">
              <a:extLst>
                <a:ext uri="{FF2B5EF4-FFF2-40B4-BE49-F238E27FC236}">
                  <a16:creationId xmlns:a16="http://schemas.microsoft.com/office/drawing/2014/main" id="{E42E988B-40BB-3344-342F-5D1015D75EA1}"/>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7" name="TextBox 23">
              <a:extLst>
                <a:ext uri="{FF2B5EF4-FFF2-40B4-BE49-F238E27FC236}">
                  <a16:creationId xmlns:a16="http://schemas.microsoft.com/office/drawing/2014/main" id="{F121FBA7-CBED-2B9C-6249-17AF993D3AE2}"/>
                </a:ext>
              </a:extLst>
            </p:cNvPr>
            <p:cNvSpPr txBox="1">
              <a:spLocks/>
            </p:cNvSpPr>
            <p:nvPr/>
          </p:nvSpPr>
          <p:spPr>
            <a:xfrm>
              <a:off x="543578" y="1377175"/>
              <a:ext cx="5220000"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black"/>
                  </a:solidFill>
                  <a:effectLst/>
                  <a:uLnTx/>
                  <a:uFillTx/>
                </a:rPr>
                <a:t>年度</a:t>
              </a:r>
              <a:r>
                <a:rPr lang="ja-JP" altLang="en-US" b="1">
                  <a:solidFill>
                    <a:prstClr val="black"/>
                  </a:solidFill>
                </a:rPr>
                <a:t>毎の事業費・補助金交付希望額</a:t>
              </a:r>
              <a:endParaRPr kumimoji="1" lang="en-US" altLang="ja-JP" sz="1400" b="1" i="0" u="none" strike="noStrike" kern="1200" cap="none" spc="0" normalizeH="0" baseline="30000" noProof="0">
                <a:ln>
                  <a:noFill/>
                </a:ln>
                <a:solidFill>
                  <a:prstClr val="black"/>
                </a:solidFill>
                <a:effectLst/>
                <a:uLnTx/>
                <a:uFillTx/>
              </a:endParaRPr>
            </a:p>
          </p:txBody>
        </p:sp>
      </p:grpSp>
      <p:sp>
        <p:nvSpPr>
          <p:cNvPr id="2" name="正方形/長方形 1">
            <a:extLst>
              <a:ext uri="{FF2B5EF4-FFF2-40B4-BE49-F238E27FC236}">
                <a16:creationId xmlns:a16="http://schemas.microsoft.com/office/drawing/2014/main" id="{1D68A2EA-11C8-096F-2554-EFA96F578847}"/>
              </a:ext>
            </a:extLst>
          </p:cNvPr>
          <p:cNvSpPr>
            <a:spLocks/>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endParaRPr lang="en-US" altLang="ja-JP" sz="2000">
              <a:latin typeface="Meiryo UI" panose="020B0604030504040204" pitchFamily="50" charset="-128"/>
              <a:ea typeface="Meiryo UI" panose="020B0604030504040204" pitchFamily="50" charset="-128"/>
              <a:cs typeface="+mj-cs"/>
            </a:endParaRPr>
          </a:p>
        </p:txBody>
      </p:sp>
      <p:sp>
        <p:nvSpPr>
          <p:cNvPr id="4" name="TextBox 24">
            <a:extLst>
              <a:ext uri="{FF2B5EF4-FFF2-40B4-BE49-F238E27FC236}">
                <a16:creationId xmlns:a16="http://schemas.microsoft.com/office/drawing/2014/main" id="{7B479CCB-07C4-45BF-967D-C5E865C3489C}"/>
              </a:ext>
            </a:extLst>
          </p:cNvPr>
          <p:cNvSpPr txBox="1">
            <a:spLocks/>
          </p:cNvSpPr>
          <p:nvPr/>
        </p:nvSpPr>
        <p:spPr>
          <a:xfrm>
            <a:off x="746778" y="1940982"/>
            <a:ext cx="5520592"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1400">
                <a:solidFill>
                  <a:schemeClr val="tx1"/>
                </a:solidFill>
                <a:latin typeface="Meiryo UI" panose="020B0604030504040204" pitchFamily="50" charset="-128"/>
                <a:ea typeface="Meiryo UI" panose="020B0604030504040204" pitchFamily="50" charset="-128"/>
              </a:rPr>
              <a:t>金額</a:t>
            </a:r>
            <a:endParaRPr lang="en-US" altLang="ja-JP" sz="1400">
              <a:solidFill>
                <a:schemeClr val="tx1"/>
              </a:solidFill>
              <a:latin typeface="Meiryo UI" panose="020B0604030504040204" pitchFamily="50" charset="-128"/>
              <a:ea typeface="Meiryo UI" panose="020B0604030504040204" pitchFamily="50" charset="-128"/>
            </a:endParaRPr>
          </a:p>
          <a:p>
            <a:pPr marL="742950" lvl="1" indent="-285750">
              <a:buFont typeface="Meiryo UI" panose="020B0604030504040204" pitchFamily="50" charset="-128"/>
              <a:buChar char="‒"/>
              <a:defRPr/>
            </a:pPr>
            <a:r>
              <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XXX</a:t>
            </a:r>
          </a:p>
        </p:txBody>
      </p:sp>
      <p:sp>
        <p:nvSpPr>
          <p:cNvPr id="10" name="TextBox 24">
            <a:extLst>
              <a:ext uri="{FF2B5EF4-FFF2-40B4-BE49-F238E27FC236}">
                <a16:creationId xmlns:a16="http://schemas.microsoft.com/office/drawing/2014/main" id="{05300DBC-C576-73AE-2FB9-07490108A029}"/>
              </a:ext>
            </a:extLst>
          </p:cNvPr>
          <p:cNvSpPr txBox="1">
            <a:spLocks/>
          </p:cNvSpPr>
          <p:nvPr/>
        </p:nvSpPr>
        <p:spPr>
          <a:xfrm>
            <a:off x="5983326" y="1939086"/>
            <a:ext cx="5520592"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1400">
                <a:solidFill>
                  <a:schemeClr val="tx1"/>
                </a:solidFill>
                <a:latin typeface="Meiryo UI" panose="020B0604030504040204" pitchFamily="50" charset="-128"/>
                <a:ea typeface="Meiryo UI" panose="020B0604030504040204" pitchFamily="50" charset="-128"/>
              </a:rPr>
              <a:t>理由</a:t>
            </a:r>
            <a:endParaRPr lang="en-US" altLang="ja-JP" sz="1400">
              <a:solidFill>
                <a:schemeClr val="tx1"/>
              </a:solidFill>
              <a:latin typeface="Meiryo UI" panose="020B0604030504040204" pitchFamily="50" charset="-128"/>
              <a:ea typeface="Meiryo UI" panose="020B0604030504040204" pitchFamily="50" charset="-128"/>
            </a:endParaRPr>
          </a:p>
          <a:p>
            <a:pPr marL="742950" lvl="1" indent="-285750">
              <a:buFont typeface="Meiryo UI" panose="020B0604030504040204" pitchFamily="50" charset="-128"/>
              <a:buChar char="‒"/>
              <a:defRPr/>
            </a:pPr>
            <a:r>
              <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XXX</a:t>
            </a:r>
          </a:p>
        </p:txBody>
      </p:sp>
      <p:sp>
        <p:nvSpPr>
          <p:cNvPr id="12" name="TextBox 51">
            <a:extLst>
              <a:ext uri="{FF2B5EF4-FFF2-40B4-BE49-F238E27FC236}">
                <a16:creationId xmlns:a16="http://schemas.microsoft.com/office/drawing/2014/main" id="{0D4E732A-91F2-8D4E-F0C4-7896BE364E01}"/>
              </a:ext>
            </a:extLst>
          </p:cNvPr>
          <p:cNvSpPr txBox="1">
            <a:spLocks/>
          </p:cNvSpPr>
          <p:nvPr/>
        </p:nvSpPr>
        <p:spPr>
          <a:xfrm>
            <a:off x="156000" y="2642414"/>
            <a:ext cx="11880000" cy="122399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年度毎の事業費・補助金交付希望額とその理由について記載ください</a:t>
            </a:r>
            <a:endParaRPr lang="en-US" altLang="ja-JP" sz="1600">
              <a:solidFill>
                <a:srgbClr val="2E3558"/>
              </a:solidFill>
              <a:latin typeface="+mn-ea"/>
            </a:endParaRPr>
          </a:p>
        </p:txBody>
      </p:sp>
    </p:spTree>
    <p:extLst>
      <p:ext uri="{BB962C8B-B14F-4D97-AF65-F5344CB8AC3E}">
        <p14:creationId xmlns:p14="http://schemas.microsoft.com/office/powerpoint/2010/main" val="24355301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6</a:t>
            </a:r>
            <a:r>
              <a:rPr kumimoji="1" lang="ja-JP" altLang="en-US" sz="2000"/>
              <a:t>）</a:t>
            </a:r>
            <a:r>
              <a:rPr kumimoji="1" lang="en-US" altLang="ja-JP" sz="2000"/>
              <a:t>KPI</a:t>
            </a:r>
            <a:r>
              <a:rPr kumimoji="1" lang="ja-JP" altLang="en-US" sz="2000"/>
              <a:t>達成に向けた計画</a:t>
            </a:r>
            <a:endParaRPr kumimoji="1" lang="en-US" altLang="ja-JP"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a:noFill/>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本事業を通じて</a:t>
            </a:r>
            <a:r>
              <a:rPr kumimoji="1" lang="en-US" altLang="ja-JP">
                <a:solidFill>
                  <a:schemeClr val="tx1"/>
                </a:solidFill>
              </a:rPr>
              <a:t>X%</a:t>
            </a:r>
            <a:r>
              <a:rPr kumimoji="1" lang="ja-JP" altLang="en-US">
                <a:solidFill>
                  <a:schemeClr val="tx1"/>
                </a:solidFill>
              </a:rPr>
              <a:t>のタクトタイム／サイクルタイム／リードタイム削減を目指す</a:t>
            </a:r>
            <a:endParaRPr kumimoji="1" lang="en-US" altLang="ja-JP">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2" name="TextBox 39">
            <a:extLst>
              <a:ext uri="{FF2B5EF4-FFF2-40B4-BE49-F238E27FC236}">
                <a16:creationId xmlns:a16="http://schemas.microsoft.com/office/drawing/2014/main" id="{40B2C80F-0269-E86A-6DAA-9541ECB47F1A}"/>
              </a:ext>
            </a:extLst>
          </p:cNvPr>
          <p:cNvSpPr txBox="1"/>
          <p:nvPr/>
        </p:nvSpPr>
        <p:spPr>
          <a:xfrm>
            <a:off x="1719071" y="2938897"/>
            <a:ext cx="1407191" cy="895786"/>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400">
                <a:solidFill>
                  <a:schemeClr val="tx1"/>
                </a:solidFill>
                <a:latin typeface="Meiryo UI" panose="020B0604030504040204" pitchFamily="50" charset="-128"/>
                <a:ea typeface="Meiryo UI" panose="020B0604030504040204" pitchFamily="50" charset="-128"/>
              </a:rPr>
              <a:t>タクトタイム削減率</a:t>
            </a:r>
            <a:endParaRPr kumimoji="1" lang="en-US" altLang="ja-JP" sz="1100">
              <a:solidFill>
                <a:schemeClr val="tx1"/>
              </a:solidFill>
              <a:latin typeface="Meiryo UI" panose="020B0604030504040204" pitchFamily="50" charset="-128"/>
              <a:ea typeface="Meiryo UI" panose="020B0604030504040204" pitchFamily="50" charset="-128"/>
            </a:endParaRPr>
          </a:p>
        </p:txBody>
      </p:sp>
      <p:sp>
        <p:nvSpPr>
          <p:cNvPr id="13" name="TextBox 40">
            <a:extLst>
              <a:ext uri="{FF2B5EF4-FFF2-40B4-BE49-F238E27FC236}">
                <a16:creationId xmlns:a16="http://schemas.microsoft.com/office/drawing/2014/main" id="{F169E572-FDC7-BAC1-B4FA-82549D7DF8BD}"/>
              </a:ext>
            </a:extLst>
          </p:cNvPr>
          <p:cNvSpPr txBox="1"/>
          <p:nvPr/>
        </p:nvSpPr>
        <p:spPr>
          <a:xfrm>
            <a:off x="1719071" y="4102099"/>
            <a:ext cx="1407191" cy="895786"/>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a:defRPr kumimoji="1" sz="1400">
                <a:solidFill>
                  <a:schemeClr val="tx1"/>
                </a:solidFill>
                <a:latin typeface="Meiryo UI" panose="020B0604030504040204" pitchFamily="50" charset="-128"/>
                <a:ea typeface="Meiryo UI" panose="020B0604030504040204" pitchFamily="50" charset="-128"/>
              </a:defRPr>
            </a:lvl1pPr>
          </a:lstStyle>
          <a:p>
            <a:r>
              <a:rPr lang="ja-JP" altLang="en-US"/>
              <a:t>サイクルタイム削減率</a:t>
            </a:r>
            <a:endParaRPr lang="en-US" altLang="ja-JP"/>
          </a:p>
        </p:txBody>
      </p:sp>
      <p:sp>
        <p:nvSpPr>
          <p:cNvPr id="31" name="TextBox 39">
            <a:extLst>
              <a:ext uri="{FF2B5EF4-FFF2-40B4-BE49-F238E27FC236}">
                <a16:creationId xmlns:a16="http://schemas.microsoft.com/office/drawing/2014/main" id="{2B1DD7D1-2B3B-EA1A-AA88-A62E7CD99E65}"/>
              </a:ext>
            </a:extLst>
          </p:cNvPr>
          <p:cNvSpPr txBox="1"/>
          <p:nvPr/>
        </p:nvSpPr>
        <p:spPr>
          <a:xfrm>
            <a:off x="3227831" y="2938897"/>
            <a:ext cx="1552553" cy="895786"/>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sz="1400">
                <a:solidFill>
                  <a:schemeClr val="tx1"/>
                </a:solidFill>
                <a:latin typeface="Meiryo UI" panose="020B0604030504040204" pitchFamily="50" charset="-128"/>
                <a:ea typeface="Meiryo UI" panose="020B0604030504040204" pitchFamily="50" charset="-128"/>
              </a:rPr>
              <a:t>xxx</a:t>
            </a:r>
            <a:br>
              <a:rPr kumimoji="1" lang="en-US" sz="1400">
                <a:solidFill>
                  <a:schemeClr val="tx1"/>
                </a:solidFill>
                <a:latin typeface="Meiryo UI" panose="020B0604030504040204" pitchFamily="50" charset="-128"/>
                <a:ea typeface="Meiryo UI" panose="020B0604030504040204" pitchFamily="50" charset="-128"/>
              </a:rPr>
            </a:br>
            <a:r>
              <a:rPr kumimoji="1" lang="ja-JP" altLang="en-US" sz="1400">
                <a:solidFill>
                  <a:schemeClr val="tx1"/>
                </a:solidFill>
                <a:latin typeface="Meiryo UI" panose="020B0604030504040204" pitchFamily="50" charset="-128"/>
                <a:ea typeface="Meiryo UI" panose="020B0604030504040204" pitchFamily="50" charset="-128"/>
              </a:rPr>
              <a:t>（</a:t>
            </a:r>
            <a:r>
              <a:rPr kumimoji="1" lang="en-US" altLang="ja-JP" sz="1400">
                <a:solidFill>
                  <a:schemeClr val="tx1"/>
                </a:solidFill>
                <a:latin typeface="Meiryo UI" panose="020B0604030504040204" pitchFamily="50" charset="-128"/>
                <a:ea typeface="Meiryo UI" panose="020B0604030504040204" pitchFamily="50" charset="-128"/>
              </a:rPr>
              <a:t>xx</a:t>
            </a:r>
            <a:r>
              <a:rPr kumimoji="1" lang="ja-JP" altLang="en-US" sz="1400">
                <a:solidFill>
                  <a:schemeClr val="tx1"/>
                </a:solidFill>
                <a:latin typeface="Meiryo UI" panose="020B0604030504040204" pitchFamily="50" charset="-128"/>
                <a:ea typeface="Meiryo UI" panose="020B0604030504040204" pitchFamily="50" charset="-128"/>
              </a:rPr>
              <a:t>年度）</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32" name="TextBox 40">
            <a:extLst>
              <a:ext uri="{FF2B5EF4-FFF2-40B4-BE49-F238E27FC236}">
                <a16:creationId xmlns:a16="http://schemas.microsoft.com/office/drawing/2014/main" id="{35D3621C-104E-EEBC-2E0D-7A535CBC9E15}"/>
              </a:ext>
            </a:extLst>
          </p:cNvPr>
          <p:cNvSpPr txBox="1"/>
          <p:nvPr/>
        </p:nvSpPr>
        <p:spPr>
          <a:xfrm>
            <a:off x="3227831" y="4102099"/>
            <a:ext cx="1552553" cy="895786"/>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xxx</a:t>
            </a:r>
            <a:br>
              <a:rPr kumimoji="1" lang="en-US" altLang="ja-JP" sz="1400">
                <a:solidFill>
                  <a:schemeClr val="tx1"/>
                </a:solidFill>
                <a:latin typeface="Meiryo UI" panose="020B0604030504040204" pitchFamily="50" charset="-128"/>
                <a:ea typeface="Meiryo UI" panose="020B0604030504040204" pitchFamily="50" charset="-128"/>
              </a:rPr>
            </a:br>
            <a:r>
              <a:rPr kumimoji="1" lang="ja-JP" altLang="en-US" sz="1400">
                <a:solidFill>
                  <a:schemeClr val="tx1"/>
                </a:solidFill>
                <a:latin typeface="Meiryo UI" panose="020B0604030504040204" pitchFamily="50" charset="-128"/>
                <a:ea typeface="Meiryo UI" panose="020B0604030504040204" pitchFamily="50" charset="-128"/>
              </a:rPr>
              <a:t>（</a:t>
            </a:r>
            <a:r>
              <a:rPr kumimoji="1" lang="en-US" altLang="ja-JP" sz="1400">
                <a:solidFill>
                  <a:schemeClr val="tx1"/>
                </a:solidFill>
                <a:latin typeface="Meiryo UI" panose="020B0604030504040204" pitchFamily="50" charset="-128"/>
                <a:ea typeface="Meiryo UI" panose="020B0604030504040204" pitchFamily="50" charset="-128"/>
              </a:rPr>
              <a:t>xx</a:t>
            </a:r>
            <a:r>
              <a:rPr kumimoji="1" lang="ja-JP" altLang="en-US" sz="1400">
                <a:solidFill>
                  <a:schemeClr val="tx1"/>
                </a:solidFill>
                <a:latin typeface="Meiryo UI" panose="020B0604030504040204" pitchFamily="50" charset="-128"/>
                <a:ea typeface="Meiryo UI" panose="020B0604030504040204" pitchFamily="50" charset="-128"/>
              </a:rPr>
              <a:t>年度）</a:t>
            </a:r>
            <a:endParaRPr kumimoji="1" lang="en-US" altLang="ja-JP" sz="1400">
              <a:solidFill>
                <a:schemeClr val="tx1"/>
              </a:solidFill>
              <a:latin typeface="Meiryo UI" panose="020B0604030504040204" pitchFamily="50" charset="-128"/>
              <a:ea typeface="Meiryo UI" panose="020B0604030504040204" pitchFamily="50" charset="-128"/>
            </a:endParaRPr>
          </a:p>
        </p:txBody>
      </p:sp>
      <p:sp>
        <p:nvSpPr>
          <p:cNvPr id="42" name="TextBox 39">
            <a:extLst>
              <a:ext uri="{FF2B5EF4-FFF2-40B4-BE49-F238E27FC236}">
                <a16:creationId xmlns:a16="http://schemas.microsoft.com/office/drawing/2014/main" id="{6F1ABF80-B5B4-573C-41A2-730CCFCBC5F9}"/>
              </a:ext>
            </a:extLst>
          </p:cNvPr>
          <p:cNvSpPr txBox="1"/>
          <p:nvPr/>
        </p:nvSpPr>
        <p:spPr>
          <a:xfrm>
            <a:off x="4917970" y="2938897"/>
            <a:ext cx="3384000" cy="895786"/>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180975" indent="-180975">
              <a:buFont typeface="Arial" panose="020B0604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43" name="TextBox 40">
            <a:extLst>
              <a:ext uri="{FF2B5EF4-FFF2-40B4-BE49-F238E27FC236}">
                <a16:creationId xmlns:a16="http://schemas.microsoft.com/office/drawing/2014/main" id="{0377E27B-E5D5-9DAB-B37C-41FDE59CB413}"/>
              </a:ext>
            </a:extLst>
          </p:cNvPr>
          <p:cNvSpPr txBox="1"/>
          <p:nvPr/>
        </p:nvSpPr>
        <p:spPr>
          <a:xfrm>
            <a:off x="4917970" y="4102099"/>
            <a:ext cx="3384000" cy="895786"/>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marL="180975" indent="-180975">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defRPr>
            </a:lvl1pPr>
          </a:lstStyle>
          <a:p>
            <a:r>
              <a:rPr lang="en-US" altLang="ja-JP"/>
              <a:t>XX</a:t>
            </a:r>
          </a:p>
        </p:txBody>
      </p:sp>
      <p:sp>
        <p:nvSpPr>
          <p:cNvPr id="55" name="TextBox 39">
            <a:extLst>
              <a:ext uri="{FF2B5EF4-FFF2-40B4-BE49-F238E27FC236}">
                <a16:creationId xmlns:a16="http://schemas.microsoft.com/office/drawing/2014/main" id="{0D23EF7E-417D-D56C-C8B7-EBB894649A01}"/>
              </a:ext>
            </a:extLst>
          </p:cNvPr>
          <p:cNvSpPr txBox="1"/>
          <p:nvPr/>
        </p:nvSpPr>
        <p:spPr>
          <a:xfrm>
            <a:off x="8439911" y="2938897"/>
            <a:ext cx="2831193" cy="895786"/>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marL="180975" indent="-180975">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defRPr>
            </a:lvl1pPr>
          </a:lstStyle>
          <a:p>
            <a:r>
              <a:rPr lang="en-US" altLang="ja-JP"/>
              <a:t>XX</a:t>
            </a:r>
            <a:endParaRPr lang="en-US"/>
          </a:p>
        </p:txBody>
      </p:sp>
      <p:sp>
        <p:nvSpPr>
          <p:cNvPr id="56" name="TextBox 40">
            <a:extLst>
              <a:ext uri="{FF2B5EF4-FFF2-40B4-BE49-F238E27FC236}">
                <a16:creationId xmlns:a16="http://schemas.microsoft.com/office/drawing/2014/main" id="{F3C0BFB6-198D-B409-D4C3-DC6A3FDE1E33}"/>
              </a:ext>
            </a:extLst>
          </p:cNvPr>
          <p:cNvSpPr txBox="1"/>
          <p:nvPr/>
        </p:nvSpPr>
        <p:spPr>
          <a:xfrm>
            <a:off x="8439912" y="4102099"/>
            <a:ext cx="2831193" cy="895786"/>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marL="180975" indent="-180975">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defRPr>
            </a:lvl1pPr>
          </a:lstStyle>
          <a:p>
            <a:r>
              <a:rPr lang="en-US" altLang="ja-JP"/>
              <a:t>XX</a:t>
            </a:r>
          </a:p>
        </p:txBody>
      </p:sp>
      <p:sp>
        <p:nvSpPr>
          <p:cNvPr id="7" name="TextBox 35" descr="ｔ">
            <a:extLst>
              <a:ext uri="{FF2B5EF4-FFF2-40B4-BE49-F238E27FC236}">
                <a16:creationId xmlns:a16="http://schemas.microsoft.com/office/drawing/2014/main" id="{AE8B2C13-D28A-B9AD-B59D-64982D232006}"/>
              </a:ext>
            </a:extLst>
          </p:cNvPr>
          <p:cNvSpPr txBox="1"/>
          <p:nvPr/>
        </p:nvSpPr>
        <p:spPr>
          <a:xfrm>
            <a:off x="765599" y="1658555"/>
            <a:ext cx="3265456"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lvl="1">
              <a:buClr>
                <a:schemeClr val="tx2"/>
              </a:buClr>
              <a:buSzPct val="100000"/>
            </a:pPr>
            <a:r>
              <a:rPr kumimoji="1" lang="en-US" altLang="ja-JP" b="1">
                <a:solidFill>
                  <a:schemeClr val="tx1"/>
                </a:solidFill>
                <a:latin typeface="Meiryo UI" panose="020B0604030504040204" pitchFamily="50" charset="-128"/>
                <a:ea typeface="Meiryo UI" panose="020B0604030504040204" pitchFamily="50" charset="-128"/>
              </a:rPr>
              <a:t>20XX</a:t>
            </a:r>
            <a:r>
              <a:rPr kumimoji="1" lang="ja-JP" altLang="en-US" b="1">
                <a:solidFill>
                  <a:schemeClr val="tx1"/>
                </a:solidFill>
                <a:latin typeface="Meiryo UI" panose="020B0604030504040204" pitchFamily="50" charset="-128"/>
                <a:ea typeface="Meiryo UI" panose="020B0604030504040204" pitchFamily="50" charset="-128"/>
              </a:rPr>
              <a:t>年度</a:t>
            </a:r>
            <a:endParaRPr kumimoji="1" lang="en-US" altLang="ja-JP">
              <a:solidFill>
                <a:schemeClr val="tx1"/>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7ADA514D-BFD9-BF29-8F32-E6946E7226BA}"/>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grpSp>
        <p:nvGrpSpPr>
          <p:cNvPr id="15" name="グループ化 14">
            <a:extLst>
              <a:ext uri="{FF2B5EF4-FFF2-40B4-BE49-F238E27FC236}">
                <a16:creationId xmlns:a16="http://schemas.microsoft.com/office/drawing/2014/main" id="{875E3B59-A2F6-E11F-008A-E418E134DE09}"/>
              </a:ext>
            </a:extLst>
          </p:cNvPr>
          <p:cNvGrpSpPr/>
          <p:nvPr/>
        </p:nvGrpSpPr>
        <p:grpSpPr>
          <a:xfrm>
            <a:off x="765599" y="1340300"/>
            <a:ext cx="3776255" cy="288000"/>
            <a:chOff x="156000" y="1879963"/>
            <a:chExt cx="5760000" cy="288000"/>
          </a:xfrm>
        </p:grpSpPr>
        <p:sp>
          <p:nvSpPr>
            <p:cNvPr id="17" name="正方形/長方形 16">
              <a:extLst>
                <a:ext uri="{FF2B5EF4-FFF2-40B4-BE49-F238E27FC236}">
                  <a16:creationId xmlns:a16="http://schemas.microsoft.com/office/drawing/2014/main" id="{4C050DDA-168E-35D7-BD88-022538E2737F}"/>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400" b="1">
                  <a:solidFill>
                    <a:schemeClr val="tx1"/>
                  </a:solidFill>
                  <a:latin typeface="Meiryo UI" panose="020B0604030504040204" pitchFamily="50" charset="-128"/>
                  <a:ea typeface="Meiryo UI" panose="020B0604030504040204" pitchFamily="50" charset="-128"/>
                </a:rPr>
                <a:t>KPI</a:t>
              </a:r>
              <a:r>
                <a:rPr kumimoji="1" lang="ja-JP" altLang="en-US" sz="1400" b="1">
                  <a:solidFill>
                    <a:schemeClr val="tx1"/>
                  </a:solidFill>
                  <a:latin typeface="Meiryo UI" panose="020B0604030504040204" pitchFamily="50" charset="-128"/>
                  <a:ea typeface="Meiryo UI" panose="020B0604030504040204" pitchFamily="50" charset="-128"/>
                </a:rPr>
                <a:t>の達成年限</a:t>
              </a:r>
            </a:p>
          </p:txBody>
        </p:sp>
        <p:cxnSp>
          <p:nvCxnSpPr>
            <p:cNvPr id="18" name="直線コネクタ 17">
              <a:extLst>
                <a:ext uri="{FF2B5EF4-FFF2-40B4-BE49-F238E27FC236}">
                  <a16:creationId xmlns:a16="http://schemas.microsoft.com/office/drawing/2014/main" id="{504BCE56-1B12-FDB1-5E28-620F8EDC7880}"/>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9" name="グループ化 18">
            <a:extLst>
              <a:ext uri="{FF2B5EF4-FFF2-40B4-BE49-F238E27FC236}">
                <a16:creationId xmlns:a16="http://schemas.microsoft.com/office/drawing/2014/main" id="{8A837141-9755-6547-E97B-F8CA453B73A1}"/>
              </a:ext>
            </a:extLst>
          </p:cNvPr>
          <p:cNvGrpSpPr/>
          <p:nvPr/>
        </p:nvGrpSpPr>
        <p:grpSpPr>
          <a:xfrm>
            <a:off x="765599" y="2163627"/>
            <a:ext cx="10609135" cy="288000"/>
            <a:chOff x="156000" y="1879963"/>
            <a:chExt cx="5760000" cy="288000"/>
          </a:xfrm>
        </p:grpSpPr>
        <p:sp>
          <p:nvSpPr>
            <p:cNvPr id="20" name="正方形/長方形 19">
              <a:extLst>
                <a:ext uri="{FF2B5EF4-FFF2-40B4-BE49-F238E27FC236}">
                  <a16:creationId xmlns:a16="http://schemas.microsoft.com/office/drawing/2014/main" id="{7AF70CC0-4628-C40D-82A1-983BD45D2ACB}"/>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400" b="1">
                  <a:solidFill>
                    <a:schemeClr val="tx1"/>
                  </a:solidFill>
                  <a:latin typeface="Meiryo UI" panose="020B0604030504040204" pitchFamily="50" charset="-128"/>
                  <a:ea typeface="Meiryo UI" panose="020B0604030504040204" pitchFamily="50" charset="-128"/>
                </a:rPr>
                <a:t>KPI</a:t>
              </a:r>
              <a:r>
                <a:rPr kumimoji="1" lang="ja-JP" altLang="en-US" sz="1400" b="1">
                  <a:solidFill>
                    <a:schemeClr val="tx1"/>
                  </a:solidFill>
                  <a:latin typeface="Meiryo UI" panose="020B0604030504040204" pitchFamily="50" charset="-128"/>
                  <a:ea typeface="Meiryo UI" panose="020B0604030504040204" pitchFamily="50" charset="-128"/>
                </a:rPr>
                <a:t>の設定</a:t>
              </a:r>
            </a:p>
          </p:txBody>
        </p:sp>
        <p:cxnSp>
          <p:nvCxnSpPr>
            <p:cNvPr id="21" name="直線コネクタ 20">
              <a:extLst>
                <a:ext uri="{FF2B5EF4-FFF2-40B4-BE49-F238E27FC236}">
                  <a16:creationId xmlns:a16="http://schemas.microsoft.com/office/drawing/2014/main" id="{2F8BA410-4F94-4997-0332-FA1C8471D9FE}"/>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22" name="グループ化 21">
            <a:extLst>
              <a:ext uri="{FF2B5EF4-FFF2-40B4-BE49-F238E27FC236}">
                <a16:creationId xmlns:a16="http://schemas.microsoft.com/office/drawing/2014/main" id="{81BB482C-138E-16CC-11B7-20DB1ADC4EF0}"/>
              </a:ext>
            </a:extLst>
          </p:cNvPr>
          <p:cNvGrpSpPr/>
          <p:nvPr/>
        </p:nvGrpSpPr>
        <p:grpSpPr>
          <a:xfrm>
            <a:off x="1719072" y="2559403"/>
            <a:ext cx="1407191" cy="288000"/>
            <a:chOff x="156000" y="1879963"/>
            <a:chExt cx="5760000" cy="288000"/>
          </a:xfrm>
        </p:grpSpPr>
        <p:sp>
          <p:nvSpPr>
            <p:cNvPr id="23" name="正方形/長方形 22">
              <a:extLst>
                <a:ext uri="{FF2B5EF4-FFF2-40B4-BE49-F238E27FC236}">
                  <a16:creationId xmlns:a16="http://schemas.microsoft.com/office/drawing/2014/main" id="{A1189C69-E75B-D4D5-EAD2-8E64D05CF8E7}"/>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400" b="1">
                  <a:solidFill>
                    <a:schemeClr val="tx1"/>
                  </a:solidFill>
                  <a:latin typeface="Meiryo UI" panose="020B0604030504040204" pitchFamily="50" charset="-128"/>
                  <a:ea typeface="Meiryo UI" panose="020B0604030504040204" pitchFamily="50" charset="-128"/>
                </a:rPr>
                <a:t>KPI</a:t>
              </a:r>
              <a:endParaRPr kumimoji="1" lang="ja-JP" altLang="en-US" sz="1400" b="1">
                <a:solidFill>
                  <a:schemeClr val="tx1"/>
                </a:solidFill>
                <a:latin typeface="Meiryo UI" panose="020B0604030504040204" pitchFamily="50" charset="-128"/>
                <a:ea typeface="Meiryo UI" panose="020B0604030504040204" pitchFamily="50" charset="-128"/>
              </a:endParaRPr>
            </a:p>
          </p:txBody>
        </p:sp>
        <p:cxnSp>
          <p:nvCxnSpPr>
            <p:cNvPr id="24" name="直線コネクタ 23">
              <a:extLst>
                <a:ext uri="{FF2B5EF4-FFF2-40B4-BE49-F238E27FC236}">
                  <a16:creationId xmlns:a16="http://schemas.microsoft.com/office/drawing/2014/main" id="{2D61CDCC-8FA2-8669-BBEF-25EE1500E382}"/>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25" name="グループ化 24">
            <a:extLst>
              <a:ext uri="{FF2B5EF4-FFF2-40B4-BE49-F238E27FC236}">
                <a16:creationId xmlns:a16="http://schemas.microsoft.com/office/drawing/2014/main" id="{4F0275F7-544F-E996-AF9C-152782553AB6}"/>
              </a:ext>
            </a:extLst>
          </p:cNvPr>
          <p:cNvGrpSpPr/>
          <p:nvPr/>
        </p:nvGrpSpPr>
        <p:grpSpPr>
          <a:xfrm>
            <a:off x="3227831" y="2563695"/>
            <a:ext cx="1552553" cy="288000"/>
            <a:chOff x="156000" y="1879963"/>
            <a:chExt cx="5760000" cy="288000"/>
          </a:xfrm>
        </p:grpSpPr>
        <p:sp>
          <p:nvSpPr>
            <p:cNvPr id="26" name="正方形/長方形 25">
              <a:extLst>
                <a:ext uri="{FF2B5EF4-FFF2-40B4-BE49-F238E27FC236}">
                  <a16:creationId xmlns:a16="http://schemas.microsoft.com/office/drawing/2014/main" id="{A2BF22C4-B785-286D-776E-FB91E17AC136}"/>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目標年度・目標値</a:t>
              </a:r>
              <a:endParaRPr kumimoji="1" lang="en-US" altLang="ja-JP" sz="1400" b="1" baseline="30000">
                <a:solidFill>
                  <a:schemeClr val="tx1"/>
                </a:solidFill>
                <a:latin typeface="Meiryo UI" panose="020B0604030504040204" pitchFamily="50" charset="-128"/>
                <a:ea typeface="Meiryo UI" panose="020B0604030504040204" pitchFamily="50" charset="-128"/>
              </a:endParaRPr>
            </a:p>
          </p:txBody>
        </p:sp>
        <p:cxnSp>
          <p:nvCxnSpPr>
            <p:cNvPr id="27" name="直線コネクタ 26">
              <a:extLst>
                <a:ext uri="{FF2B5EF4-FFF2-40B4-BE49-F238E27FC236}">
                  <a16:creationId xmlns:a16="http://schemas.microsoft.com/office/drawing/2014/main" id="{14950625-1294-41AA-CCB8-0402E65D75E5}"/>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28" name="グループ化 27">
            <a:extLst>
              <a:ext uri="{FF2B5EF4-FFF2-40B4-BE49-F238E27FC236}">
                <a16:creationId xmlns:a16="http://schemas.microsoft.com/office/drawing/2014/main" id="{3D5B4A25-2043-5435-B803-27DE11C4E6B9}"/>
              </a:ext>
            </a:extLst>
          </p:cNvPr>
          <p:cNvGrpSpPr/>
          <p:nvPr/>
        </p:nvGrpSpPr>
        <p:grpSpPr>
          <a:xfrm>
            <a:off x="4917970" y="2559403"/>
            <a:ext cx="3384000" cy="288000"/>
            <a:chOff x="156000" y="1879963"/>
            <a:chExt cx="5760000" cy="288000"/>
          </a:xfrm>
        </p:grpSpPr>
        <p:sp>
          <p:nvSpPr>
            <p:cNvPr id="33" name="正方形/長方形 32">
              <a:extLst>
                <a:ext uri="{FF2B5EF4-FFF2-40B4-BE49-F238E27FC236}">
                  <a16:creationId xmlns:a16="http://schemas.microsoft.com/office/drawing/2014/main" id="{496889C9-93DE-A665-BCC3-51BBE1338DF8}"/>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目標年度・目標値の設定の考え方</a:t>
              </a:r>
              <a:endParaRPr kumimoji="1" lang="en-US" altLang="ja-JP" sz="1400" b="1">
                <a:solidFill>
                  <a:schemeClr val="tx1"/>
                </a:solidFill>
                <a:latin typeface="Meiryo UI" panose="020B0604030504040204" pitchFamily="50" charset="-128"/>
                <a:ea typeface="Meiryo UI" panose="020B0604030504040204" pitchFamily="50" charset="-128"/>
              </a:endParaRPr>
            </a:p>
          </p:txBody>
        </p:sp>
        <p:cxnSp>
          <p:nvCxnSpPr>
            <p:cNvPr id="34" name="直線コネクタ 33">
              <a:extLst>
                <a:ext uri="{FF2B5EF4-FFF2-40B4-BE49-F238E27FC236}">
                  <a16:creationId xmlns:a16="http://schemas.microsoft.com/office/drawing/2014/main" id="{85A8BC64-4AF4-E170-75AC-2902FEC527BB}"/>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35" name="グループ化 34">
            <a:extLst>
              <a:ext uri="{FF2B5EF4-FFF2-40B4-BE49-F238E27FC236}">
                <a16:creationId xmlns:a16="http://schemas.microsoft.com/office/drawing/2014/main" id="{A45C72C3-50E6-7B60-D256-464B2A03EB38}"/>
              </a:ext>
            </a:extLst>
          </p:cNvPr>
          <p:cNvGrpSpPr/>
          <p:nvPr/>
        </p:nvGrpSpPr>
        <p:grpSpPr>
          <a:xfrm>
            <a:off x="8443721" y="2559403"/>
            <a:ext cx="2831193" cy="288000"/>
            <a:chOff x="156000" y="1879963"/>
            <a:chExt cx="5760000" cy="288000"/>
          </a:xfrm>
        </p:grpSpPr>
        <p:sp>
          <p:nvSpPr>
            <p:cNvPr id="36" name="正方形/長方形 35">
              <a:extLst>
                <a:ext uri="{FF2B5EF4-FFF2-40B4-BE49-F238E27FC236}">
                  <a16:creationId xmlns:a16="http://schemas.microsoft.com/office/drawing/2014/main" id="{8502608E-6E39-0637-7DD5-D3C040835310}"/>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目標達成に向けたアプローチ</a:t>
              </a:r>
              <a:endParaRPr kumimoji="1" lang="en-US" altLang="ja-JP" sz="1400" b="1">
                <a:solidFill>
                  <a:schemeClr val="tx1"/>
                </a:solidFill>
                <a:latin typeface="Meiryo UI" panose="020B0604030504040204" pitchFamily="50" charset="-128"/>
                <a:ea typeface="Meiryo UI" panose="020B0604030504040204" pitchFamily="50" charset="-128"/>
              </a:endParaRPr>
            </a:p>
          </p:txBody>
        </p:sp>
        <p:cxnSp>
          <p:nvCxnSpPr>
            <p:cNvPr id="37" name="直線コネクタ 36">
              <a:extLst>
                <a:ext uri="{FF2B5EF4-FFF2-40B4-BE49-F238E27FC236}">
                  <a16:creationId xmlns:a16="http://schemas.microsoft.com/office/drawing/2014/main" id="{67337281-DDDD-BA4B-CD7D-55FD6018A6B8}"/>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38" name="TextBox 51">
            <a:extLst>
              <a:ext uri="{FF2B5EF4-FFF2-40B4-BE49-F238E27FC236}">
                <a16:creationId xmlns:a16="http://schemas.microsoft.com/office/drawing/2014/main" id="{2AA8CB50-60E6-BC47-794F-F1FCFBC0A9A6}"/>
              </a:ext>
            </a:extLst>
          </p:cNvPr>
          <p:cNvSpPr txBox="1"/>
          <p:nvPr/>
        </p:nvSpPr>
        <p:spPr>
          <a:xfrm>
            <a:off x="4380188" y="1358219"/>
            <a:ext cx="7249194" cy="1415599"/>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設定した</a:t>
            </a:r>
            <a:r>
              <a:rPr lang="en-US" altLang="ja-JP" sz="1600">
                <a:solidFill>
                  <a:srgbClr val="2E3558"/>
                </a:solidFill>
                <a:latin typeface="+mn-ea"/>
              </a:rPr>
              <a:t>KPI</a:t>
            </a:r>
            <a:r>
              <a:rPr lang="ja-JP" altLang="en-US" sz="1600">
                <a:solidFill>
                  <a:srgbClr val="2E3558"/>
                </a:solidFill>
                <a:latin typeface="+mn-ea"/>
              </a:rPr>
              <a:t>（タクトタイム・サイクルタイム・リードタイムいずれかの削減率</a:t>
            </a:r>
            <a:r>
              <a:rPr lang="en-US" altLang="ja-JP" sz="1600">
                <a:solidFill>
                  <a:srgbClr val="2E3558"/>
                </a:solidFill>
                <a:latin typeface="+mn-ea"/>
              </a:rPr>
              <a:t>※</a:t>
            </a:r>
            <a:r>
              <a:rPr lang="ja-JP" altLang="en-US" sz="1600">
                <a:solidFill>
                  <a:srgbClr val="2E3558"/>
                </a:solidFill>
                <a:latin typeface="+mn-ea"/>
              </a:rPr>
              <a:t>複数設定可）の水準、達成年限を記載し、現状の課題を明らかにしながらその設定の考え方と目標達成に向けたアプローチを記載ください</a:t>
            </a:r>
            <a:endParaRPr lang="en-US" altLang="ja-JP" sz="1600">
              <a:solidFill>
                <a:srgbClr val="2E3558"/>
              </a:solidFill>
              <a:latin typeface="+mn-ea"/>
            </a:endParaRPr>
          </a:p>
          <a:p>
            <a:pPr marL="85725" indent="3175"/>
            <a:r>
              <a:rPr lang="ja-JP" altLang="en-US" sz="1600">
                <a:solidFill>
                  <a:srgbClr val="2E3558"/>
                </a:solidFill>
                <a:latin typeface="+mn-ea"/>
              </a:rPr>
              <a:t>複数の生産ラインを導入する場合はライン毎で目標を設定すること</a:t>
            </a:r>
            <a:endParaRPr lang="en-US" altLang="ja-JP" sz="1600">
              <a:solidFill>
                <a:srgbClr val="2E3558"/>
              </a:solidFill>
              <a:latin typeface="+mn-ea"/>
            </a:endParaRPr>
          </a:p>
        </p:txBody>
      </p:sp>
      <p:sp>
        <p:nvSpPr>
          <p:cNvPr id="3" name="TextBox 40">
            <a:extLst>
              <a:ext uri="{FF2B5EF4-FFF2-40B4-BE49-F238E27FC236}">
                <a16:creationId xmlns:a16="http://schemas.microsoft.com/office/drawing/2014/main" id="{184CDAE6-9C97-25ED-7E47-2E2DB4E0A979}"/>
              </a:ext>
            </a:extLst>
          </p:cNvPr>
          <p:cNvSpPr txBox="1"/>
          <p:nvPr/>
        </p:nvSpPr>
        <p:spPr>
          <a:xfrm>
            <a:off x="1719071" y="5265302"/>
            <a:ext cx="1407191" cy="895786"/>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a:defRPr kumimoji="1" sz="1400">
                <a:solidFill>
                  <a:schemeClr val="tx1"/>
                </a:solidFill>
                <a:latin typeface="Meiryo UI" panose="020B0604030504040204" pitchFamily="50" charset="-128"/>
                <a:ea typeface="Meiryo UI" panose="020B0604030504040204" pitchFamily="50" charset="-128"/>
              </a:defRPr>
            </a:lvl1pPr>
          </a:lstStyle>
          <a:p>
            <a:r>
              <a:rPr lang="ja-JP" altLang="en-US"/>
              <a:t>リードタイム削減率</a:t>
            </a:r>
            <a:endParaRPr lang="en-US" altLang="ja-JP"/>
          </a:p>
          <a:p>
            <a:r>
              <a:rPr lang="en-US" altLang="ja-JP" sz="1100"/>
              <a:t>※</a:t>
            </a:r>
            <a:r>
              <a:rPr lang="ja-JP" altLang="en-US" sz="1100"/>
              <a:t>サプライチェーン全体、社内いずれも可</a:t>
            </a:r>
            <a:endParaRPr lang="en-US" altLang="ja-JP" sz="1100"/>
          </a:p>
        </p:txBody>
      </p:sp>
      <p:sp>
        <p:nvSpPr>
          <p:cNvPr id="4" name="TextBox 40">
            <a:extLst>
              <a:ext uri="{FF2B5EF4-FFF2-40B4-BE49-F238E27FC236}">
                <a16:creationId xmlns:a16="http://schemas.microsoft.com/office/drawing/2014/main" id="{01B1B407-B44B-A53B-783B-2494CE3E3D30}"/>
              </a:ext>
            </a:extLst>
          </p:cNvPr>
          <p:cNvSpPr txBox="1"/>
          <p:nvPr/>
        </p:nvSpPr>
        <p:spPr>
          <a:xfrm>
            <a:off x="3227831" y="5265302"/>
            <a:ext cx="1552553" cy="895786"/>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xxx</a:t>
            </a:r>
            <a:br>
              <a:rPr kumimoji="1" lang="en-US" altLang="ja-JP" sz="1400">
                <a:solidFill>
                  <a:schemeClr val="tx1"/>
                </a:solidFill>
                <a:latin typeface="Meiryo UI" panose="020B0604030504040204" pitchFamily="50" charset="-128"/>
                <a:ea typeface="Meiryo UI" panose="020B0604030504040204" pitchFamily="50" charset="-128"/>
              </a:rPr>
            </a:br>
            <a:r>
              <a:rPr kumimoji="1" lang="ja-JP" altLang="en-US" sz="1400">
                <a:solidFill>
                  <a:schemeClr val="tx1"/>
                </a:solidFill>
                <a:latin typeface="Meiryo UI" panose="020B0604030504040204" pitchFamily="50" charset="-128"/>
                <a:ea typeface="Meiryo UI" panose="020B0604030504040204" pitchFamily="50" charset="-128"/>
              </a:rPr>
              <a:t>（</a:t>
            </a:r>
            <a:r>
              <a:rPr kumimoji="1" lang="en-US" altLang="ja-JP" sz="1400">
                <a:solidFill>
                  <a:schemeClr val="tx1"/>
                </a:solidFill>
                <a:latin typeface="Meiryo UI" panose="020B0604030504040204" pitchFamily="50" charset="-128"/>
                <a:ea typeface="Meiryo UI" panose="020B0604030504040204" pitchFamily="50" charset="-128"/>
              </a:rPr>
              <a:t>xx</a:t>
            </a:r>
            <a:r>
              <a:rPr kumimoji="1" lang="ja-JP" altLang="en-US" sz="1400">
                <a:solidFill>
                  <a:schemeClr val="tx1"/>
                </a:solidFill>
                <a:latin typeface="Meiryo UI" panose="020B0604030504040204" pitchFamily="50" charset="-128"/>
                <a:ea typeface="Meiryo UI" panose="020B0604030504040204" pitchFamily="50" charset="-128"/>
              </a:rPr>
              <a:t>年度）</a:t>
            </a:r>
            <a:endParaRPr kumimoji="1" lang="en-US" altLang="ja-JP" sz="1400">
              <a:solidFill>
                <a:schemeClr val="tx1"/>
              </a:solidFill>
              <a:latin typeface="Meiryo UI" panose="020B0604030504040204" pitchFamily="50" charset="-128"/>
              <a:ea typeface="Meiryo UI" panose="020B0604030504040204" pitchFamily="50" charset="-128"/>
            </a:endParaRPr>
          </a:p>
        </p:txBody>
      </p:sp>
      <p:sp>
        <p:nvSpPr>
          <p:cNvPr id="5" name="TextBox 40">
            <a:extLst>
              <a:ext uri="{FF2B5EF4-FFF2-40B4-BE49-F238E27FC236}">
                <a16:creationId xmlns:a16="http://schemas.microsoft.com/office/drawing/2014/main" id="{27FAF9D3-D462-724D-1E22-AE618981989A}"/>
              </a:ext>
            </a:extLst>
          </p:cNvPr>
          <p:cNvSpPr txBox="1"/>
          <p:nvPr/>
        </p:nvSpPr>
        <p:spPr>
          <a:xfrm>
            <a:off x="4917970" y="5265302"/>
            <a:ext cx="3384000" cy="895786"/>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marL="180975" indent="-180975">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defRPr>
            </a:lvl1pPr>
          </a:lstStyle>
          <a:p>
            <a:r>
              <a:rPr lang="en-US" altLang="ja-JP"/>
              <a:t>XX</a:t>
            </a:r>
          </a:p>
        </p:txBody>
      </p:sp>
      <p:sp>
        <p:nvSpPr>
          <p:cNvPr id="8" name="TextBox 40">
            <a:extLst>
              <a:ext uri="{FF2B5EF4-FFF2-40B4-BE49-F238E27FC236}">
                <a16:creationId xmlns:a16="http://schemas.microsoft.com/office/drawing/2014/main" id="{44E57098-5E07-F306-65B3-3F87936B94BD}"/>
              </a:ext>
            </a:extLst>
          </p:cNvPr>
          <p:cNvSpPr txBox="1"/>
          <p:nvPr/>
        </p:nvSpPr>
        <p:spPr>
          <a:xfrm>
            <a:off x="8439912" y="5265302"/>
            <a:ext cx="2831193" cy="895786"/>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marL="180975" indent="-180975">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defRPr>
            </a:lvl1pPr>
          </a:lstStyle>
          <a:p>
            <a:r>
              <a:rPr lang="en-US" altLang="ja-JP"/>
              <a:t>XX</a:t>
            </a:r>
          </a:p>
        </p:txBody>
      </p:sp>
      <p:sp>
        <p:nvSpPr>
          <p:cNvPr id="2" name="TextBox 39">
            <a:extLst>
              <a:ext uri="{FF2B5EF4-FFF2-40B4-BE49-F238E27FC236}">
                <a16:creationId xmlns:a16="http://schemas.microsoft.com/office/drawing/2014/main" id="{F0738E65-9B0F-51D1-9B35-1B1073657753}"/>
              </a:ext>
            </a:extLst>
          </p:cNvPr>
          <p:cNvSpPr txBox="1"/>
          <p:nvPr/>
        </p:nvSpPr>
        <p:spPr>
          <a:xfrm>
            <a:off x="765598" y="2928729"/>
            <a:ext cx="815531" cy="895786"/>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a:t>
            </a:r>
            <a:r>
              <a:rPr kumimoji="1" lang="ja-JP" altLang="en-US" sz="1400">
                <a:solidFill>
                  <a:schemeClr val="tx1"/>
                </a:solidFill>
                <a:latin typeface="Meiryo UI" panose="020B0604030504040204" pitchFamily="50" charset="-128"/>
                <a:ea typeface="Meiryo UI" panose="020B0604030504040204" pitchFamily="50" charset="-128"/>
              </a:rPr>
              <a:t>表面処理ライン</a:t>
            </a:r>
            <a:endParaRPr kumimoji="1" lang="en-US" altLang="ja-JP" sz="1400">
              <a:solidFill>
                <a:schemeClr val="tx1"/>
              </a:solidFill>
              <a:latin typeface="Meiryo UI" panose="020B0604030504040204" pitchFamily="50" charset="-128"/>
              <a:ea typeface="Meiryo UI" panose="020B0604030504040204" pitchFamily="50" charset="-128"/>
            </a:endParaRPr>
          </a:p>
        </p:txBody>
      </p:sp>
      <p:sp>
        <p:nvSpPr>
          <p:cNvPr id="9" name="TextBox 40">
            <a:extLst>
              <a:ext uri="{FF2B5EF4-FFF2-40B4-BE49-F238E27FC236}">
                <a16:creationId xmlns:a16="http://schemas.microsoft.com/office/drawing/2014/main" id="{51288C4F-8465-2023-9431-BBA6BD55DEBC}"/>
              </a:ext>
            </a:extLst>
          </p:cNvPr>
          <p:cNvSpPr txBox="1"/>
          <p:nvPr/>
        </p:nvSpPr>
        <p:spPr>
          <a:xfrm>
            <a:off x="765598" y="4091931"/>
            <a:ext cx="815531" cy="895786"/>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a:defRPr kumimoji="1" sz="1400">
                <a:solidFill>
                  <a:schemeClr val="tx1"/>
                </a:solidFill>
                <a:latin typeface="Meiryo UI" panose="020B0604030504040204" pitchFamily="50" charset="-128"/>
                <a:ea typeface="Meiryo UI" panose="020B0604030504040204" pitchFamily="50" charset="-128"/>
              </a:defRPr>
            </a:lvl1pPr>
          </a:lstStyle>
          <a:p>
            <a:r>
              <a:rPr lang="ja-JP" altLang="en-US"/>
              <a:t>○○部品機械加工ライン</a:t>
            </a:r>
            <a:endParaRPr lang="en-US" altLang="ja-JP"/>
          </a:p>
        </p:txBody>
      </p:sp>
      <p:grpSp>
        <p:nvGrpSpPr>
          <p:cNvPr id="10" name="グループ化 9">
            <a:extLst>
              <a:ext uri="{FF2B5EF4-FFF2-40B4-BE49-F238E27FC236}">
                <a16:creationId xmlns:a16="http://schemas.microsoft.com/office/drawing/2014/main" id="{7A30076D-773A-8D9B-DE1F-CAD561C59562}"/>
              </a:ext>
            </a:extLst>
          </p:cNvPr>
          <p:cNvGrpSpPr/>
          <p:nvPr/>
        </p:nvGrpSpPr>
        <p:grpSpPr>
          <a:xfrm>
            <a:off x="765600" y="2549235"/>
            <a:ext cx="811722" cy="288000"/>
            <a:chOff x="156000" y="1879963"/>
            <a:chExt cx="5760000" cy="288000"/>
          </a:xfrm>
        </p:grpSpPr>
        <p:sp>
          <p:nvSpPr>
            <p:cNvPr id="11" name="正方形/長方形 10">
              <a:extLst>
                <a:ext uri="{FF2B5EF4-FFF2-40B4-BE49-F238E27FC236}">
                  <a16:creationId xmlns:a16="http://schemas.microsoft.com/office/drawing/2014/main" id="{59521A78-205A-E2C5-6E85-C56A84B716A2}"/>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ライン名</a:t>
              </a:r>
            </a:p>
          </p:txBody>
        </p:sp>
        <p:cxnSp>
          <p:nvCxnSpPr>
            <p:cNvPr id="14" name="直線コネクタ 13">
              <a:extLst>
                <a:ext uri="{FF2B5EF4-FFF2-40B4-BE49-F238E27FC236}">
                  <a16:creationId xmlns:a16="http://schemas.microsoft.com/office/drawing/2014/main" id="{02BEBBD8-69F6-DF49-E6E0-33C9B5353DC6}"/>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6" name="TextBox 40">
            <a:extLst>
              <a:ext uri="{FF2B5EF4-FFF2-40B4-BE49-F238E27FC236}">
                <a16:creationId xmlns:a16="http://schemas.microsoft.com/office/drawing/2014/main" id="{4C5AD7C0-E061-611F-264C-54242441E435}"/>
              </a:ext>
            </a:extLst>
          </p:cNvPr>
          <p:cNvSpPr txBox="1"/>
          <p:nvPr/>
        </p:nvSpPr>
        <p:spPr>
          <a:xfrm>
            <a:off x="765598" y="5255134"/>
            <a:ext cx="815531" cy="895786"/>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a:defRPr kumimoji="1" sz="1400">
                <a:solidFill>
                  <a:schemeClr val="tx1"/>
                </a:solidFill>
                <a:latin typeface="Meiryo UI" panose="020B0604030504040204" pitchFamily="50" charset="-128"/>
                <a:ea typeface="Meiryo UI" panose="020B0604030504040204" pitchFamily="50" charset="-128"/>
              </a:defRPr>
            </a:lvl1pPr>
          </a:lstStyle>
          <a:p>
            <a:endParaRPr lang="en-US" altLang="ja-JP"/>
          </a:p>
        </p:txBody>
      </p:sp>
    </p:spTree>
    <p:extLst>
      <p:ext uri="{BB962C8B-B14F-4D97-AF65-F5344CB8AC3E}">
        <p14:creationId xmlns:p14="http://schemas.microsoft.com/office/powerpoint/2010/main" val="20981458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a:noFill/>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7</a:t>
            </a:r>
            <a:r>
              <a:rPr kumimoji="1" lang="ja-JP" altLang="en-US" sz="2000"/>
              <a:t>）事業の実現可能性</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認証の取得状況及び航空機部品製造の実績</a:t>
            </a:r>
            <a:endParaRPr kumimoji="1" lang="en-US" altLang="ja-JP">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CE87FDCE-842B-1EE6-F4B7-DF9768987364}"/>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sp>
        <p:nvSpPr>
          <p:cNvPr id="3" name="TextBox 51">
            <a:extLst>
              <a:ext uri="{FF2B5EF4-FFF2-40B4-BE49-F238E27FC236}">
                <a16:creationId xmlns:a16="http://schemas.microsoft.com/office/drawing/2014/main" id="{986F2752-E1AA-D4FE-2E6B-4EAB1C003C47}"/>
              </a:ext>
            </a:extLst>
          </p:cNvPr>
          <p:cNvSpPr txBox="1"/>
          <p:nvPr/>
        </p:nvSpPr>
        <p:spPr>
          <a:xfrm>
            <a:off x="628650" y="1218642"/>
            <a:ext cx="10934700" cy="4991358"/>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航空機部品製造に必要な認証の取得状況及び量産・納入実績を記載ください</a:t>
            </a:r>
            <a:endParaRPr lang="en-US" altLang="ja-JP" sz="1600">
              <a:solidFill>
                <a:srgbClr val="2E3558"/>
              </a:solidFill>
              <a:latin typeface="+mn-ea"/>
            </a:endParaRPr>
          </a:p>
          <a:p>
            <a:pPr marL="85725" indent="3175"/>
            <a:endParaRPr lang="en-US" altLang="ja-JP" sz="1600">
              <a:solidFill>
                <a:srgbClr val="2E3558"/>
              </a:solidFill>
              <a:latin typeface="+mn-ea"/>
            </a:endParaRPr>
          </a:p>
          <a:p>
            <a:pPr marL="371475" indent="-285750">
              <a:buFont typeface="Arial" panose="020B0604020202020204" pitchFamily="34" charset="0"/>
              <a:buChar char="•"/>
            </a:pPr>
            <a:r>
              <a:rPr lang="ja-JP" altLang="en-US" sz="1600">
                <a:solidFill>
                  <a:srgbClr val="2E3558"/>
                </a:solidFill>
                <a:latin typeface="+mn-ea"/>
              </a:rPr>
              <a:t>航空機部品の製造に必要な認証（</a:t>
            </a:r>
            <a:r>
              <a:rPr lang="en-US" altLang="ja-JP" sz="1600">
                <a:solidFill>
                  <a:srgbClr val="2E3558"/>
                </a:solidFill>
                <a:latin typeface="+mn-ea"/>
              </a:rPr>
              <a:t>JISQ9100 , Nadcap , </a:t>
            </a:r>
            <a:r>
              <a:rPr lang="ja-JP" altLang="en-US" sz="1600">
                <a:solidFill>
                  <a:srgbClr val="2E3558"/>
                </a:solidFill>
                <a:latin typeface="+mn-ea"/>
              </a:rPr>
              <a:t>メーカー認証等）取得状況および量産実績（部品、加工方法、客先、生産量</a:t>
            </a:r>
            <a:r>
              <a:rPr lang="en-US" altLang="ja-JP" sz="1600">
                <a:solidFill>
                  <a:srgbClr val="2E3558"/>
                </a:solidFill>
                <a:latin typeface="+mn-ea"/>
              </a:rPr>
              <a:t>or</a:t>
            </a:r>
            <a:r>
              <a:rPr lang="ja-JP" altLang="en-US" sz="1600">
                <a:solidFill>
                  <a:srgbClr val="2E3558"/>
                </a:solidFill>
                <a:latin typeface="+mn-ea"/>
              </a:rPr>
              <a:t>売上高など）を記載してください</a:t>
            </a:r>
          </a:p>
          <a:p>
            <a:pPr marL="85725" indent="3175"/>
            <a:endParaRPr lang="en-US" altLang="ja-JP" sz="1600">
              <a:solidFill>
                <a:srgbClr val="2E3558"/>
              </a:solidFill>
              <a:latin typeface="+mn-ea"/>
            </a:endParaRPr>
          </a:p>
          <a:p>
            <a:pPr marL="85725" indent="3175"/>
            <a:r>
              <a:rPr lang="en-US" altLang="ja-JP" sz="1600">
                <a:solidFill>
                  <a:srgbClr val="2E3558"/>
                </a:solidFill>
                <a:latin typeface="+mn-ea"/>
              </a:rPr>
              <a:t>※</a:t>
            </a:r>
            <a:r>
              <a:rPr lang="ja-JP" altLang="en-US" sz="1600">
                <a:solidFill>
                  <a:srgbClr val="2E3558"/>
                </a:solidFill>
                <a:latin typeface="+mn-ea"/>
              </a:rPr>
              <a:t>本事業を通じて新たに認証を取得し部品加工を行う場合は下記についても記載してください。</a:t>
            </a:r>
          </a:p>
          <a:p>
            <a:pPr marL="371475" indent="-285750">
              <a:buFont typeface="Arial" panose="020B0604020202020204" pitchFamily="34" charset="0"/>
              <a:buChar char="•"/>
            </a:pPr>
            <a:r>
              <a:rPr lang="ja-JP" altLang="en-US" sz="1600">
                <a:solidFill>
                  <a:srgbClr val="2E3558"/>
                </a:solidFill>
                <a:latin typeface="+mn-ea"/>
              </a:rPr>
              <a:t>既存機の量産やその後の次期航空機開発プロジェクトへ参画を目指し、認証取得に向けた計画の立案及び、納入（予定）先との調整状況（見積もり依頼、取引先による工程視察、認証取得に向けた支援 等）を記載してください</a:t>
            </a:r>
          </a:p>
          <a:p>
            <a:pPr marL="85725" indent="3175"/>
            <a:endParaRPr lang="ja-JP" altLang="en-US" sz="1600">
              <a:solidFill>
                <a:srgbClr val="2E3558"/>
              </a:solidFill>
              <a:latin typeface="+mn-ea"/>
            </a:endParaRPr>
          </a:p>
        </p:txBody>
      </p:sp>
    </p:spTree>
    <p:extLst>
      <p:ext uri="{BB962C8B-B14F-4D97-AF65-F5344CB8AC3E}">
        <p14:creationId xmlns:p14="http://schemas.microsoft.com/office/powerpoint/2010/main" val="26151577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684FFD20-FC80-C3BF-8417-D4560BD4D0DC}"/>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53" imgH="353" progId="TCLayout.ActiveDocument.1">
                  <p:embed/>
                </p:oleObj>
              </mc:Choice>
              <mc:Fallback>
                <p:oleObj name="think-cellスライド" r:id="rId4" imgW="353" imgH="353" progId="TCLayout.ActiveDocument.1">
                  <p:embed/>
                  <p:pic>
                    <p:nvPicPr>
                      <p:cNvPr id="8" name="think-cell data - do not delete" hidden="1">
                        <a:extLst>
                          <a:ext uri="{FF2B5EF4-FFF2-40B4-BE49-F238E27FC236}">
                            <a16:creationId xmlns:a16="http://schemas.microsoft.com/office/drawing/2014/main" id="{684FFD20-FC80-C3BF-8417-D4560BD4D0D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graphicFrame>
        <p:nvGraphicFramePr>
          <p:cNvPr id="12" name="Table 18">
            <a:extLst>
              <a:ext uri="{FF2B5EF4-FFF2-40B4-BE49-F238E27FC236}">
                <a16:creationId xmlns:a16="http://schemas.microsoft.com/office/drawing/2014/main" id="{AC59545C-3CB4-2189-F43A-B1B7F0BA07D9}"/>
              </a:ext>
            </a:extLst>
          </p:cNvPr>
          <p:cNvGraphicFramePr>
            <a:graphicFrameLocks noGrp="1"/>
          </p:cNvGraphicFramePr>
          <p:nvPr/>
        </p:nvGraphicFramePr>
        <p:xfrm>
          <a:off x="765595" y="1584758"/>
          <a:ext cx="10657144" cy="2174640"/>
        </p:xfrm>
        <a:graphic>
          <a:graphicData uri="http://schemas.openxmlformats.org/drawingml/2006/table">
            <a:tbl>
              <a:tblPr firstRow="1" bandRow="1">
                <a:tableStyleId>{5940675A-B579-460E-94D1-54222C63F5DA}</a:tableStyleId>
              </a:tblPr>
              <a:tblGrid>
                <a:gridCol w="2373477">
                  <a:extLst>
                    <a:ext uri="{9D8B030D-6E8A-4147-A177-3AD203B41FA5}">
                      <a16:colId xmlns:a16="http://schemas.microsoft.com/office/drawing/2014/main" val="1889441959"/>
                    </a:ext>
                  </a:extLst>
                </a:gridCol>
                <a:gridCol w="1116796">
                  <a:extLst>
                    <a:ext uri="{9D8B030D-6E8A-4147-A177-3AD203B41FA5}">
                      <a16:colId xmlns:a16="http://schemas.microsoft.com/office/drawing/2014/main" val="446758349"/>
                    </a:ext>
                  </a:extLst>
                </a:gridCol>
                <a:gridCol w="1116796">
                  <a:extLst>
                    <a:ext uri="{9D8B030D-6E8A-4147-A177-3AD203B41FA5}">
                      <a16:colId xmlns:a16="http://schemas.microsoft.com/office/drawing/2014/main" val="354005506"/>
                    </a:ext>
                  </a:extLst>
                </a:gridCol>
                <a:gridCol w="1116796">
                  <a:extLst>
                    <a:ext uri="{9D8B030D-6E8A-4147-A177-3AD203B41FA5}">
                      <a16:colId xmlns:a16="http://schemas.microsoft.com/office/drawing/2014/main" val="616778159"/>
                    </a:ext>
                  </a:extLst>
                </a:gridCol>
                <a:gridCol w="1116796">
                  <a:extLst>
                    <a:ext uri="{9D8B030D-6E8A-4147-A177-3AD203B41FA5}">
                      <a16:colId xmlns:a16="http://schemas.microsoft.com/office/drawing/2014/main" val="658987577"/>
                    </a:ext>
                  </a:extLst>
                </a:gridCol>
                <a:gridCol w="1116796">
                  <a:extLst>
                    <a:ext uri="{9D8B030D-6E8A-4147-A177-3AD203B41FA5}">
                      <a16:colId xmlns:a16="http://schemas.microsoft.com/office/drawing/2014/main" val="1793310317"/>
                    </a:ext>
                  </a:extLst>
                </a:gridCol>
                <a:gridCol w="1116796">
                  <a:extLst>
                    <a:ext uri="{9D8B030D-6E8A-4147-A177-3AD203B41FA5}">
                      <a16:colId xmlns:a16="http://schemas.microsoft.com/office/drawing/2014/main" val="2414137754"/>
                    </a:ext>
                  </a:extLst>
                </a:gridCol>
                <a:gridCol w="1582891">
                  <a:extLst>
                    <a:ext uri="{9D8B030D-6E8A-4147-A177-3AD203B41FA5}">
                      <a16:colId xmlns:a16="http://schemas.microsoft.com/office/drawing/2014/main" val="255751227"/>
                    </a:ext>
                  </a:extLst>
                </a:gridCol>
              </a:tblGrid>
              <a:tr h="0">
                <a:tc>
                  <a:txBody>
                    <a:bodyPr/>
                    <a:lstStyle/>
                    <a:p>
                      <a:pPr algn="ctr"/>
                      <a:endParaRPr lang="en-US" sz="1600">
                        <a:latin typeface="Meiryo UI" panose="020B0604030504040204" pitchFamily="50" charset="-128"/>
                        <a:ea typeface="Meiryo UI" panose="020B0604030504040204" pitchFamily="50" charset="-128"/>
                      </a:endParaRPr>
                    </a:p>
                  </a:txBody>
                  <a:tcPr marL="36000" marR="36000" marT="72000" marB="72000" anchor="ctr">
                    <a:lnL w="12700" cmpd="sng">
                      <a:noFill/>
                    </a:lnL>
                    <a:lnT w="12700" cmpd="sng">
                      <a:noFill/>
                    </a:lnT>
                  </a:tcPr>
                </a:tc>
                <a:tc>
                  <a:txBody>
                    <a:bodyPr/>
                    <a:lstStyle/>
                    <a:p>
                      <a:pPr algn="ctr"/>
                      <a:r>
                        <a:rPr lang="en-US" altLang="ja-JP" sz="1400">
                          <a:latin typeface="Meiryo UI" panose="020B0604030504040204" pitchFamily="50" charset="-128"/>
                          <a:ea typeface="Meiryo UI" panose="020B0604030504040204" pitchFamily="50" charset="-128"/>
                        </a:rPr>
                        <a:t>R6</a:t>
                      </a:r>
                    </a:p>
                    <a:p>
                      <a:pPr algn="ctr"/>
                      <a:r>
                        <a:rPr lang="ja-JP" altLang="en-US" sz="1000">
                          <a:latin typeface="Meiryo UI" panose="020B0604030504040204" pitchFamily="50" charset="-128"/>
                          <a:ea typeface="Meiryo UI" panose="020B0604030504040204" pitchFamily="50" charset="-128"/>
                        </a:rPr>
                        <a:t>年度</a:t>
                      </a:r>
                      <a:endParaRPr lang="en-US" sz="1000">
                        <a:latin typeface="Meiryo UI" panose="020B0604030504040204" pitchFamily="50" charset="-128"/>
                        <a:ea typeface="Meiryo UI" panose="020B0604030504040204" pitchFamily="50" charset="-128"/>
                      </a:endParaRPr>
                    </a:p>
                  </a:txBody>
                  <a:tcPr marL="36000" marR="36000" marT="72000" marB="72000" anchor="ctr">
                    <a:lnR w="12700" cmpd="sng">
                      <a:noFill/>
                    </a:lnR>
                    <a:lnT w="12700" cmpd="sng">
                      <a:noFill/>
                    </a:lnT>
                  </a:tcPr>
                </a:tc>
                <a:tc>
                  <a:txBody>
                    <a:bodyPr/>
                    <a:lstStyle/>
                    <a:p>
                      <a:pPr algn="ctr"/>
                      <a:r>
                        <a:rPr lang="en-US" altLang="ja-JP" sz="1400">
                          <a:latin typeface="Meiryo UI" panose="020B0604030504040204" pitchFamily="50" charset="-128"/>
                          <a:ea typeface="Meiryo UI" panose="020B0604030504040204" pitchFamily="50" charset="-128"/>
                        </a:rPr>
                        <a:t>R7</a:t>
                      </a:r>
                    </a:p>
                    <a:p>
                      <a:pPr algn="ctr"/>
                      <a:r>
                        <a:rPr lang="ja-JP" altLang="en-US" sz="1000" kern="1200">
                          <a:solidFill>
                            <a:schemeClr val="tx1"/>
                          </a:solidFill>
                          <a:latin typeface="Meiryo UI" panose="020B0604030504040204" pitchFamily="50" charset="-128"/>
                          <a:ea typeface="Meiryo UI" panose="020B0604030504040204" pitchFamily="50" charset="-128"/>
                          <a:cs typeface="+mn-cs"/>
                        </a:rPr>
                        <a:t>年度</a:t>
                      </a:r>
                      <a:endParaRPr lang="en-US" sz="1000" kern="1200">
                        <a:solidFill>
                          <a:schemeClr val="tx1"/>
                        </a:solidFill>
                        <a:latin typeface="Meiryo UI" panose="020B0604030504040204" pitchFamily="50" charset="-128"/>
                        <a:ea typeface="Meiryo UI" panose="020B0604030504040204" pitchFamily="50" charset="-128"/>
                        <a:cs typeface="+mn-cs"/>
                      </a:endParaRPr>
                    </a:p>
                  </a:txBody>
                  <a:tcPr marL="36000" marR="36000" marT="72000" marB="72000" anchor="ctr">
                    <a:lnL w="12700" cmpd="sng">
                      <a:noFill/>
                    </a:lnL>
                    <a:lnR w="12700" cmpd="sng">
                      <a:noFill/>
                    </a:lnR>
                    <a:lnT w="12700" cmpd="sng">
                      <a:noFill/>
                    </a:lnT>
                  </a:tcPr>
                </a:tc>
                <a:tc>
                  <a:txBody>
                    <a:bodyPr/>
                    <a:lstStyle/>
                    <a:p>
                      <a:pPr algn="ctr"/>
                      <a:r>
                        <a:rPr lang="ja-JP" altLang="en-US" sz="1400">
                          <a:latin typeface="Meiryo UI" panose="020B0604030504040204" pitchFamily="50" charset="-128"/>
                          <a:ea typeface="Meiryo UI" panose="020B0604030504040204" pitchFamily="50" charset="-128"/>
                        </a:rPr>
                        <a:t>・・・</a:t>
                      </a:r>
                      <a:endParaRPr lang="en-US" sz="14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mpd="sng">
                      <a:noFill/>
                    </a:lnT>
                  </a:tcPr>
                </a:tc>
                <a:tc>
                  <a:txBody>
                    <a:bodyPr/>
                    <a:lstStyle/>
                    <a:p>
                      <a:pPr algn="ctr"/>
                      <a:r>
                        <a:rPr lang="en-US" altLang="ja-JP" sz="1400">
                          <a:latin typeface="Meiryo UI" panose="020B0604030504040204" pitchFamily="50" charset="-128"/>
                          <a:ea typeface="Meiryo UI" panose="020B0604030504040204" pitchFamily="50" charset="-128"/>
                        </a:rPr>
                        <a:t>R10</a:t>
                      </a:r>
                    </a:p>
                    <a:p>
                      <a:pPr algn="ctr"/>
                      <a:r>
                        <a:rPr lang="ja-JP" altLang="en-US" sz="900" kern="1200">
                          <a:solidFill>
                            <a:schemeClr val="tx1"/>
                          </a:solidFill>
                          <a:latin typeface="Meiryo UI" panose="020B0604030504040204" pitchFamily="50" charset="-128"/>
                          <a:ea typeface="Meiryo UI" panose="020B0604030504040204" pitchFamily="50" charset="-128"/>
                          <a:cs typeface="+mn-cs"/>
                        </a:rPr>
                        <a:t>年度</a:t>
                      </a:r>
                      <a:endParaRPr lang="en-US" sz="900" kern="1200">
                        <a:solidFill>
                          <a:schemeClr val="tx1"/>
                        </a:solidFill>
                        <a:latin typeface="Meiryo UI" panose="020B0604030504040204" pitchFamily="50" charset="-128"/>
                        <a:ea typeface="Meiryo UI" panose="020B0604030504040204" pitchFamily="50" charset="-128"/>
                        <a:cs typeface="+mn-cs"/>
                      </a:endParaRPr>
                    </a:p>
                  </a:txBody>
                  <a:tcPr marL="36000" marR="36000" marT="72000" marB="72000" anchor="ctr">
                    <a:lnL w="12700" cmpd="sng">
                      <a:noFill/>
                    </a:lnL>
                    <a:lnR w="12700" cmpd="sng">
                      <a:noFill/>
                    </a:lnR>
                    <a:lnT w="12700" cmpd="sng">
                      <a:noFill/>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a:latin typeface="Meiryo UI" panose="020B0604030504040204" pitchFamily="50" charset="-128"/>
                          <a:ea typeface="Meiryo UI" panose="020B0604030504040204" pitchFamily="50" charset="-128"/>
                        </a:rPr>
                        <a:t>・・・</a:t>
                      </a:r>
                      <a:endParaRPr lang="en-US" altLang="ja-JP" sz="14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mpd="sng">
                      <a:noFill/>
                    </a:lnT>
                  </a:tcPr>
                </a:tc>
                <a:tc>
                  <a:txBody>
                    <a:bodyPr/>
                    <a:lstStyle/>
                    <a:p>
                      <a:pPr algn="ctr"/>
                      <a:r>
                        <a:rPr lang="en-US" altLang="ja-JP" sz="1400">
                          <a:latin typeface="Meiryo UI" panose="020B0604030504040204" pitchFamily="50" charset="-128"/>
                          <a:ea typeface="Meiryo UI" panose="020B0604030504040204" pitchFamily="50" charset="-128"/>
                        </a:rPr>
                        <a:t>RX</a:t>
                      </a:r>
                      <a:endParaRPr lang="en-US" sz="1400">
                        <a:latin typeface="Meiryo UI" panose="020B0604030504040204" pitchFamily="50" charset="-128"/>
                        <a:ea typeface="Meiryo UI" panose="020B0604030504040204" pitchFamily="50" charset="-128"/>
                      </a:endParaRPr>
                    </a:p>
                    <a:p>
                      <a:pPr algn="ctr"/>
                      <a:r>
                        <a:rPr lang="ja-JP" altLang="en-US" sz="900" kern="1200">
                          <a:solidFill>
                            <a:schemeClr val="tx1"/>
                          </a:solidFill>
                          <a:latin typeface="Meiryo UI" panose="020B0604030504040204" pitchFamily="50" charset="-128"/>
                          <a:ea typeface="Meiryo UI" panose="020B0604030504040204" pitchFamily="50" charset="-128"/>
                          <a:cs typeface="+mn-cs"/>
                        </a:rPr>
                        <a:t>年度</a:t>
                      </a:r>
                      <a:endParaRPr lang="en-US" sz="900" kern="1200">
                        <a:solidFill>
                          <a:schemeClr val="tx1"/>
                        </a:solidFill>
                        <a:latin typeface="Meiryo UI" panose="020B0604030504040204" pitchFamily="50" charset="-128"/>
                        <a:ea typeface="Meiryo UI" panose="020B0604030504040204" pitchFamily="50" charset="-128"/>
                        <a:cs typeface="+mn-cs"/>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mpd="sng">
                      <a:noFill/>
                    </a:lnT>
                  </a:tcPr>
                </a:tc>
                <a:tc>
                  <a:txBody>
                    <a:bodyPr/>
                    <a:lstStyle/>
                    <a:p>
                      <a:pPr algn="ctr"/>
                      <a:r>
                        <a:rPr lang="en-US" altLang="ja-JP" sz="1050">
                          <a:latin typeface="Meiryo UI" panose="020B0604030504040204" pitchFamily="50" charset="-128"/>
                          <a:ea typeface="Meiryo UI" panose="020B0604030504040204" pitchFamily="50" charset="-128"/>
                        </a:rPr>
                        <a:t>RX</a:t>
                      </a:r>
                      <a:r>
                        <a:rPr lang="ja-JP" altLang="en-US" sz="900">
                          <a:latin typeface="Meiryo UI" panose="020B0604030504040204" pitchFamily="50" charset="-128"/>
                          <a:ea typeface="Meiryo UI" panose="020B0604030504040204" pitchFamily="50" charset="-128"/>
                        </a:rPr>
                        <a:t>年度まで合計</a:t>
                      </a:r>
                      <a:endParaRPr lang="en-US" sz="9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mpd="sng">
                      <a:noFill/>
                    </a:lnT>
                  </a:tcPr>
                </a:tc>
                <a:extLst>
                  <a:ext uri="{0D108BD9-81ED-4DB2-BD59-A6C34878D82A}">
                    <a16:rowId xmlns:a16="http://schemas.microsoft.com/office/drawing/2014/main" val="1157993583"/>
                  </a:ext>
                </a:extLst>
              </a:tr>
              <a:tr h="0">
                <a:tc>
                  <a:txBody>
                    <a:bodyPr/>
                    <a:lstStyle/>
                    <a:p>
                      <a:pPr algn="ctr"/>
                      <a:r>
                        <a:rPr lang="ja-JP" altLang="en-US" sz="1400">
                          <a:latin typeface="Meiryo UI" panose="020B0604030504040204" pitchFamily="50" charset="-128"/>
                          <a:ea typeface="Meiryo UI" panose="020B0604030504040204" pitchFamily="50" charset="-128"/>
                        </a:rPr>
                        <a:t>事業全体の資金需要</a:t>
                      </a:r>
                      <a:endParaRPr lang="en-US" sz="1400">
                        <a:latin typeface="Meiryo UI" panose="020B0604030504040204" pitchFamily="50" charset="-128"/>
                        <a:ea typeface="Meiryo UI" panose="020B0604030504040204" pitchFamily="50" charset="-128"/>
                      </a:endParaRPr>
                    </a:p>
                  </a:txBody>
                  <a:tcPr marL="36000" marR="36000" marT="72000" marB="72000" anchor="ctr">
                    <a:lnL w="12700" cmpd="sng">
                      <a:noFill/>
                    </a:lnL>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a:latin typeface="Meiryo UI" panose="020B0604030504040204" pitchFamily="50" charset="-128"/>
                          <a:ea typeface="Meiryo UI" panose="020B0604030504040204" pitchFamily="50" charset="-128"/>
                        </a:rPr>
                        <a:t>XX</a:t>
                      </a:r>
                      <a:r>
                        <a:rPr lang="ja-JP" altLang="en-US" sz="1200">
                          <a:latin typeface="Meiryo UI" panose="020B0604030504040204" pitchFamily="50" charset="-128"/>
                          <a:ea typeface="Meiryo UI" panose="020B0604030504040204" pitchFamily="50" charset="-128"/>
                        </a:rPr>
                        <a:t>円</a:t>
                      </a:r>
                      <a:endParaRPr lang="en-US" sz="1200">
                        <a:latin typeface="Meiryo UI" panose="020B0604030504040204" pitchFamily="50" charset="-128"/>
                        <a:ea typeface="Meiryo UI" panose="020B0604030504040204" pitchFamily="50" charset="-128"/>
                      </a:endParaRPr>
                    </a:p>
                  </a:txBody>
                  <a:tcPr marL="36000" marR="36000" marT="72000" marB="72000" anchor="ctr">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a:latin typeface="Meiryo UI" panose="020B0604030504040204" pitchFamily="50" charset="-128"/>
                          <a:ea typeface="Meiryo UI" panose="020B0604030504040204" pitchFamily="50" charset="-128"/>
                        </a:rPr>
                        <a:t>XX</a:t>
                      </a:r>
                      <a:r>
                        <a:rPr lang="ja-JP" altLang="en-US" sz="1200">
                          <a:latin typeface="Meiryo UI" panose="020B0604030504040204" pitchFamily="50" charset="-128"/>
                          <a:ea typeface="Meiryo UI" panose="020B0604030504040204" pitchFamily="50" charset="-128"/>
                        </a:rPr>
                        <a:t>円</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a:latin typeface="Meiryo UI" panose="020B0604030504040204" pitchFamily="50" charset="-128"/>
                          <a:ea typeface="Meiryo UI" panose="020B0604030504040204" pitchFamily="50" charset="-128"/>
                        </a:rPr>
                        <a:t>XX</a:t>
                      </a:r>
                      <a:r>
                        <a:rPr lang="ja-JP" altLang="en-US" sz="1200">
                          <a:latin typeface="Meiryo UI" panose="020B0604030504040204" pitchFamily="50" charset="-128"/>
                          <a:ea typeface="Meiryo UI" panose="020B0604030504040204" pitchFamily="50" charset="-128"/>
                        </a:rPr>
                        <a:t>円</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ja-JP" altLang="en-US" sz="1200">
                          <a:latin typeface="Meiryo UI" panose="020B0604030504040204" pitchFamily="50" charset="-128"/>
                          <a:ea typeface="Meiryo UI" panose="020B0604030504040204" pitchFamily="50" charset="-128"/>
                        </a:rPr>
                        <a:t>・・・</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a:latin typeface="Meiryo UI" panose="020B0604030504040204" pitchFamily="50" charset="-128"/>
                          <a:ea typeface="Meiryo UI" panose="020B0604030504040204" pitchFamily="50" charset="-128"/>
                        </a:rPr>
                        <a:t>XX</a:t>
                      </a:r>
                      <a:r>
                        <a:rPr lang="ja-JP" altLang="en-US" sz="1200">
                          <a:latin typeface="Meiryo UI" panose="020B0604030504040204" pitchFamily="50" charset="-128"/>
                          <a:ea typeface="Meiryo UI" panose="020B0604030504040204" pitchFamily="50" charset="-128"/>
                        </a:rPr>
                        <a:t>円</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400">
                          <a:latin typeface="Meiryo UI" panose="020B0604030504040204" pitchFamily="50" charset="-128"/>
                          <a:ea typeface="Meiryo UI" panose="020B0604030504040204" pitchFamily="50" charset="-128"/>
                        </a:rPr>
                        <a:t>XX</a:t>
                      </a:r>
                      <a:r>
                        <a:rPr lang="ja-JP" altLang="en-US" sz="1400">
                          <a:latin typeface="Meiryo UI" panose="020B0604030504040204" pitchFamily="50" charset="-128"/>
                          <a:ea typeface="Meiryo UI" panose="020B0604030504040204" pitchFamily="50" charset="-128"/>
                        </a:rPr>
                        <a:t>円</a:t>
                      </a:r>
                      <a:endParaRPr lang="en-US" sz="14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extLst>
                  <a:ext uri="{0D108BD9-81ED-4DB2-BD59-A6C34878D82A}">
                    <a16:rowId xmlns:a16="http://schemas.microsoft.com/office/drawing/2014/main" val="1563314925"/>
                  </a:ext>
                </a:extLst>
              </a:tr>
              <a:tr h="0">
                <a:tc>
                  <a:txBody>
                    <a:bodyPr/>
                    <a:lstStyle/>
                    <a:p>
                      <a:pPr algn="ctr"/>
                      <a:r>
                        <a:rPr lang="ja-JP" altLang="en-US" sz="1200">
                          <a:latin typeface="Meiryo UI" panose="020B0604030504040204" pitchFamily="50" charset="-128"/>
                          <a:ea typeface="Meiryo UI" panose="020B0604030504040204" pitchFamily="50" charset="-128"/>
                        </a:rPr>
                        <a:t>次期航空機開発等支援事業</a:t>
                      </a:r>
                      <a:endParaRPr lang="ja-JP" altLang="en-US" sz="1100">
                        <a:latin typeface="Meiryo UI" panose="020B0604030504040204" pitchFamily="50" charset="-128"/>
                        <a:ea typeface="Meiryo UI" panose="020B0604030504040204" pitchFamily="50" charset="-128"/>
                      </a:endParaRPr>
                    </a:p>
                  </a:txBody>
                  <a:tcPr marL="36000" marR="36000" marT="72000" marB="7200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lang="en-US" altLang="ja-JP"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1000">
                          <a:latin typeface="Meiryo UI" panose="020B0604030504040204" pitchFamily="50" charset="-128"/>
                          <a:ea typeface="Meiryo UI" panose="020B0604030504040204" pitchFamily="50" charset="-128"/>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extLst>
                  <a:ext uri="{0D108BD9-81ED-4DB2-BD59-A6C34878D82A}">
                    <a16:rowId xmlns:a16="http://schemas.microsoft.com/office/drawing/2014/main" val="1855593961"/>
                  </a:ext>
                </a:extLst>
              </a:tr>
              <a:tr h="0">
                <a:tc>
                  <a:txBody>
                    <a:bodyPr/>
                    <a:lstStyle/>
                    <a:p>
                      <a:pPr algn="ctr"/>
                      <a:r>
                        <a:rPr lang="ja-JP" altLang="en-US" sz="1200">
                          <a:latin typeface="Meiryo UI" panose="020B0604030504040204" pitchFamily="50" charset="-128"/>
                          <a:ea typeface="Meiryo UI" panose="020B0604030504040204" pitchFamily="50" charset="-128"/>
                        </a:rPr>
                        <a:t>自己負担（</a:t>
                      </a:r>
                      <a:r>
                        <a:rPr lang="en-US" altLang="ja-JP" sz="1200">
                          <a:latin typeface="Meiryo UI" panose="020B0604030504040204" pitchFamily="50" charset="-128"/>
                          <a:ea typeface="Meiryo UI" panose="020B0604030504040204" pitchFamily="50" charset="-128"/>
                        </a:rPr>
                        <a:t>A</a:t>
                      </a:r>
                      <a:r>
                        <a:rPr lang="ja-JP" altLang="en-US" sz="1200">
                          <a:latin typeface="Meiryo UI" panose="020B0604030504040204" pitchFamily="50" charset="-128"/>
                          <a:ea typeface="Meiryo UI" panose="020B0604030504040204" pitchFamily="50" charset="-128"/>
                        </a:rPr>
                        <a:t>＋</a:t>
                      </a:r>
                      <a:r>
                        <a:rPr lang="en-US" altLang="ja-JP" sz="1200">
                          <a:latin typeface="Meiryo UI" panose="020B0604030504040204" pitchFamily="50" charset="-128"/>
                          <a:ea typeface="Meiryo UI" panose="020B0604030504040204" pitchFamily="50" charset="-128"/>
                        </a:rPr>
                        <a:t>B</a:t>
                      </a:r>
                      <a:r>
                        <a:rPr lang="ja-JP" altLang="en-US" sz="1200">
                          <a:latin typeface="Meiryo UI" panose="020B0604030504040204" pitchFamily="50" charset="-128"/>
                          <a:ea typeface="Meiryo UI" panose="020B0604030504040204" pitchFamily="50" charset="-128"/>
                        </a:rPr>
                        <a:t>）</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ja-JP" altLang="en-US" sz="1000">
                          <a:latin typeface="Meiryo UI" panose="020B0604030504040204" pitchFamily="50" charset="-128"/>
                          <a:ea typeface="Meiryo UI" panose="020B0604030504040204" pitchFamily="50" charset="-128"/>
                        </a:rPr>
                        <a:t>・・・</a:t>
                      </a:r>
                      <a:endParaRPr lang="en-US" altLang="ja-JP"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円</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1000">
                          <a:latin typeface="Meiryo UI" panose="020B0604030504040204" pitchFamily="50" charset="-128"/>
                          <a:ea typeface="Meiryo UI" panose="020B0604030504040204" pitchFamily="50" charset="-128"/>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extLst>
                  <a:ext uri="{0D108BD9-81ED-4DB2-BD59-A6C34878D82A}">
                    <a16:rowId xmlns:a16="http://schemas.microsoft.com/office/drawing/2014/main" val="1632191376"/>
                  </a:ext>
                </a:extLst>
              </a:tr>
              <a:tr h="0">
                <a:tc>
                  <a:txBody>
                    <a:bodyPr/>
                    <a:lstStyle/>
                    <a:p>
                      <a:pPr algn="ctr"/>
                      <a:r>
                        <a:rPr lang="en-US" altLang="ja-JP" sz="1200">
                          <a:latin typeface="Meiryo UI" panose="020B0604030504040204" pitchFamily="50" charset="-128"/>
                          <a:ea typeface="Meiryo UI" panose="020B0604030504040204" pitchFamily="50" charset="-128"/>
                        </a:rPr>
                        <a:t>A</a:t>
                      </a:r>
                      <a:r>
                        <a:rPr lang="ja-JP" altLang="en-US" sz="1200">
                          <a:latin typeface="Meiryo UI" panose="020B0604030504040204" pitchFamily="50" charset="-128"/>
                          <a:ea typeface="Meiryo UI" panose="020B0604030504040204" pitchFamily="50" charset="-128"/>
                        </a:rPr>
                        <a:t>：自己資金</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ja-JP" altLang="en-US" sz="1000">
                          <a:latin typeface="Meiryo UI" panose="020B0604030504040204" pitchFamily="50" charset="-128"/>
                          <a:ea typeface="Meiryo UI" panose="020B0604030504040204" pitchFamily="50" charset="-128"/>
                        </a:rPr>
                        <a:t>・・・</a:t>
                      </a:r>
                      <a:endParaRPr lang="en-US" altLang="ja-JP"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1000">
                          <a:latin typeface="Meiryo UI" panose="020B0604030504040204" pitchFamily="50" charset="-128"/>
                          <a:ea typeface="Meiryo UI" panose="020B0604030504040204" pitchFamily="50" charset="-128"/>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extLst>
                  <a:ext uri="{0D108BD9-81ED-4DB2-BD59-A6C34878D82A}">
                    <a16:rowId xmlns:a16="http://schemas.microsoft.com/office/drawing/2014/main" val="1719203758"/>
                  </a:ext>
                </a:extLst>
              </a:tr>
              <a:tr h="0">
                <a:tc>
                  <a:txBody>
                    <a:bodyPr/>
                    <a:lstStyle/>
                    <a:p>
                      <a:pPr algn="ctr"/>
                      <a:r>
                        <a:rPr lang="en-US" altLang="ja-JP" sz="1200">
                          <a:latin typeface="Meiryo UI" panose="020B0604030504040204" pitchFamily="50" charset="-128"/>
                          <a:ea typeface="Meiryo UI" panose="020B0604030504040204" pitchFamily="50" charset="-128"/>
                        </a:rPr>
                        <a:t>B</a:t>
                      </a:r>
                      <a:r>
                        <a:rPr lang="ja-JP" altLang="en-US" sz="1200">
                          <a:latin typeface="Meiryo UI" panose="020B0604030504040204" pitchFamily="50" charset="-128"/>
                          <a:ea typeface="Meiryo UI" panose="020B0604030504040204" pitchFamily="50" charset="-128"/>
                        </a:rPr>
                        <a:t>：外部調達</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ja-JP" altLang="en-US" sz="1000">
                          <a:latin typeface="Meiryo UI" panose="020B0604030504040204" pitchFamily="50" charset="-128"/>
                          <a:ea typeface="Meiryo UI" panose="020B0604030504040204" pitchFamily="50" charset="-128"/>
                        </a:rPr>
                        <a:t>・・・</a:t>
                      </a:r>
                      <a:endParaRPr lang="en-US" altLang="ja-JP"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1000">
                          <a:latin typeface="Meiryo UI" panose="020B0604030504040204" pitchFamily="50" charset="-128"/>
                          <a:ea typeface="Meiryo UI" panose="020B0604030504040204" pitchFamily="50" charset="-128"/>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extLst>
                  <a:ext uri="{0D108BD9-81ED-4DB2-BD59-A6C34878D82A}">
                    <a16:rowId xmlns:a16="http://schemas.microsoft.com/office/drawing/2014/main" val="3041414142"/>
                  </a:ext>
                </a:extLst>
              </a:tr>
            </a:tbl>
          </a:graphicData>
        </a:graphic>
      </p:graphicFrame>
      <p:sp>
        <p:nvSpPr>
          <p:cNvPr id="13" name="TextBox 35">
            <a:extLst>
              <a:ext uri="{FF2B5EF4-FFF2-40B4-BE49-F238E27FC236}">
                <a16:creationId xmlns:a16="http://schemas.microsoft.com/office/drawing/2014/main" id="{D28822FF-03FE-AF4A-2A59-7563131661A0}"/>
              </a:ext>
            </a:extLst>
          </p:cNvPr>
          <p:cNvSpPr txBox="1"/>
          <p:nvPr/>
        </p:nvSpPr>
        <p:spPr>
          <a:xfrm>
            <a:off x="769256" y="4003238"/>
            <a:ext cx="10653483" cy="2501766"/>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lvl="1">
              <a:buClr>
                <a:schemeClr val="tx2"/>
              </a:buClr>
              <a:buSzPct val="100000"/>
            </a:pPr>
            <a:r>
              <a:rPr kumimoji="1" lang="ja-JP" altLang="en-US" sz="1400">
                <a:solidFill>
                  <a:schemeClr val="tx1"/>
                </a:solidFill>
                <a:latin typeface="Meiryo UI" panose="020B0604030504040204" pitchFamily="50" charset="-128"/>
                <a:ea typeface="Meiryo UI" panose="020B0604030504040204" pitchFamily="50" charset="-128"/>
              </a:rPr>
              <a:t>（外部調達の場合、想定される資金調達方法を記載）</a:t>
            </a: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親会社や出資企業がある場合はその会社の財務資料なども提出</a:t>
            </a:r>
            <a:endParaRPr kumimoji="1" lang="en-US" altLang="ja-JP" sz="1400">
              <a:solidFill>
                <a:schemeClr val="tx1"/>
              </a:solidFill>
              <a:latin typeface="Meiryo UI" panose="020B0604030504040204" pitchFamily="50" charset="-128"/>
              <a:ea typeface="Meiryo UI" panose="020B0604030504040204" pitchFamily="50" charset="-128"/>
            </a:endParaRP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108000" lvl="1">
              <a:buClr>
                <a:schemeClr val="tx2"/>
              </a:buClr>
              <a:buSzPct val="100000"/>
            </a:pPr>
            <a:endParaRPr kumimoji="1" lang="en-US" altLang="ja-JP" sz="1400">
              <a:solidFill>
                <a:schemeClr val="tx1"/>
              </a:solidFill>
              <a:latin typeface="Meiryo UI" panose="020B0604030504040204" pitchFamily="50" charset="-128"/>
              <a:ea typeface="Meiryo UI" panose="020B0604030504040204" pitchFamily="50" charset="-128"/>
            </a:endParaRPr>
          </a:p>
          <a:p>
            <a:pPr marL="108000" lvl="1">
              <a:buClr>
                <a:schemeClr val="tx2"/>
              </a:buClr>
              <a:buSzPct val="100000"/>
            </a:pP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相談予定</a:t>
            </a: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済みの機関と相談状況を記載</a:t>
            </a: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商工会、商工会議所、金融機関、税理士、民間コンサルティング会社等</a:t>
            </a:r>
            <a:r>
              <a:rPr kumimoji="1" lang="en-US" altLang="ja-JP" sz="1400">
                <a:solidFill>
                  <a:schemeClr val="tx1"/>
                </a:solidFill>
                <a:latin typeface="Meiryo UI" panose="020B0604030504040204" pitchFamily="50" charset="-128"/>
                <a:ea typeface="Meiryo UI" panose="020B0604030504040204" pitchFamily="50" charset="-128"/>
              </a:rPr>
              <a:t>))</a:t>
            </a: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0" lvl="1">
              <a:buClr>
                <a:schemeClr val="tx2"/>
              </a:buClr>
              <a:buSzPct val="100000"/>
            </a:pPr>
            <a:endParaRPr kumimoji="1" lang="en-US" altLang="ja-JP" sz="1400">
              <a:solidFill>
                <a:schemeClr val="tx1"/>
              </a:solidFill>
              <a:latin typeface="Meiryo UI" panose="020B0604030504040204" pitchFamily="50" charset="-128"/>
              <a:ea typeface="Meiryo UI" panose="020B0604030504040204" pitchFamily="50" charset="-128"/>
            </a:endParaRPr>
          </a:p>
          <a:p>
            <a:pPr marL="0" lvl="1">
              <a:buClr>
                <a:schemeClr val="tx2"/>
              </a:buClr>
              <a:buSzPct val="100000"/>
            </a:pPr>
            <a:r>
              <a:rPr kumimoji="1" lang="ja-JP" altLang="en-US" sz="1400">
                <a:solidFill>
                  <a:schemeClr val="tx1"/>
                </a:solidFill>
                <a:latin typeface="Meiryo UI" panose="020B0604030504040204" pitchFamily="50" charset="-128"/>
                <a:ea typeface="Meiryo UI" panose="020B0604030504040204" pitchFamily="50" charset="-128"/>
              </a:rPr>
              <a:t>（上記の自己負担が会社全体のキャッシュフローに与える影響）</a:t>
            </a:r>
            <a:endParaRPr kumimoji="1" lang="en-US" altLang="ja-JP" sz="1400">
              <a:solidFill>
                <a:schemeClr val="tx1"/>
              </a:solidFill>
              <a:latin typeface="Meiryo UI" panose="020B0604030504040204" pitchFamily="50" charset="-128"/>
              <a:ea typeface="Meiryo UI" panose="020B0604030504040204" pitchFamily="50" charset="-128"/>
            </a:endParaRP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108000" lvl="1">
              <a:buClr>
                <a:schemeClr val="tx2"/>
              </a:buClr>
              <a:buSzPct val="100000"/>
            </a:pPr>
            <a:endParaRPr kumimoji="1" lang="en-US" altLang="ja-JP" sz="1400">
              <a:solidFill>
                <a:schemeClr val="accent2">
                  <a:lumMod val="75000"/>
                </a:schemeClr>
              </a:solidFill>
              <a:latin typeface="Meiryo UI" panose="020B0604030504040204" pitchFamily="50" charset="-128"/>
              <a:ea typeface="Meiryo UI" panose="020B0604030504040204" pitchFamily="50" charset="-128"/>
            </a:endParaRPr>
          </a:p>
        </p:txBody>
      </p:sp>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a:noFill/>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8</a:t>
            </a:r>
            <a:r>
              <a:rPr kumimoji="1" lang="ja-JP" altLang="en-US" sz="2000"/>
              <a:t>）事業化計画</a:t>
            </a:r>
            <a:endParaRPr kumimoji="1" lang="en-US" altLang="ja-JP"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設備・認定の維持・管理等の事業実施能力獲得に向け、</a:t>
            </a:r>
            <a:r>
              <a:rPr kumimoji="1" lang="en-US" altLang="ja-JP">
                <a:solidFill>
                  <a:schemeClr val="tx1"/>
                </a:solidFill>
              </a:rPr>
              <a:t>xx</a:t>
            </a:r>
            <a:r>
              <a:rPr kumimoji="1" lang="ja-JP" altLang="en-US">
                <a:solidFill>
                  <a:schemeClr val="tx1"/>
                </a:solidFill>
              </a:rPr>
              <a:t>等から資金調達する予定</a:t>
            </a:r>
            <a:endParaRPr kumimoji="1" lang="en-US" altLang="ja-JP">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CE87FDCE-842B-1EE6-F4B7-DF9768987364}"/>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grpSp>
        <p:nvGrpSpPr>
          <p:cNvPr id="5" name="グループ化 4">
            <a:extLst>
              <a:ext uri="{FF2B5EF4-FFF2-40B4-BE49-F238E27FC236}">
                <a16:creationId xmlns:a16="http://schemas.microsoft.com/office/drawing/2014/main" id="{DDAA58FE-1685-9641-C9A3-2DF79CD6A780}"/>
              </a:ext>
            </a:extLst>
          </p:cNvPr>
          <p:cNvGrpSpPr/>
          <p:nvPr/>
        </p:nvGrpSpPr>
        <p:grpSpPr>
          <a:xfrm>
            <a:off x="765598" y="1204814"/>
            <a:ext cx="5184000" cy="288000"/>
            <a:chOff x="156000" y="1879963"/>
            <a:chExt cx="5760000" cy="288000"/>
          </a:xfrm>
        </p:grpSpPr>
        <p:sp>
          <p:nvSpPr>
            <p:cNvPr id="6" name="正方形/長方形 5">
              <a:extLst>
                <a:ext uri="{FF2B5EF4-FFF2-40B4-BE49-F238E27FC236}">
                  <a16:creationId xmlns:a16="http://schemas.microsoft.com/office/drawing/2014/main" id="{F55D5429-D2F3-4B5F-791C-C3551341F27F}"/>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zh-TW" altLang="en-US" sz="1400" b="1">
                  <a:solidFill>
                    <a:schemeClr val="tx1"/>
                  </a:solidFill>
                  <a:latin typeface="Meiryo UI" panose="020B0604030504040204" pitchFamily="50" charset="-128"/>
                  <a:ea typeface="Meiryo UI" panose="020B0604030504040204" pitchFamily="50" charset="-128"/>
                </a:rPr>
                <a:t>資金調達方針</a:t>
              </a:r>
            </a:p>
          </p:txBody>
        </p:sp>
        <p:cxnSp>
          <p:nvCxnSpPr>
            <p:cNvPr id="7" name="直線コネクタ 6">
              <a:extLst>
                <a:ext uri="{FF2B5EF4-FFF2-40B4-BE49-F238E27FC236}">
                  <a16:creationId xmlns:a16="http://schemas.microsoft.com/office/drawing/2014/main" id="{7EA7CA44-A4FC-89D7-C497-654B640B14D5}"/>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3" name="TextBox 51">
            <a:extLst>
              <a:ext uri="{FF2B5EF4-FFF2-40B4-BE49-F238E27FC236}">
                <a16:creationId xmlns:a16="http://schemas.microsoft.com/office/drawing/2014/main" id="{2CE3F3D6-C2A1-9D7B-007E-28B9283FB80A}"/>
              </a:ext>
            </a:extLst>
          </p:cNvPr>
          <p:cNvSpPr txBox="1"/>
          <p:nvPr/>
        </p:nvSpPr>
        <p:spPr>
          <a:xfrm>
            <a:off x="628650" y="1169730"/>
            <a:ext cx="10934700" cy="4991358"/>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間接補助事業を通じて導入した設備や取得した認定の維持・管理等の事業実施能力獲得に向け、</a:t>
            </a:r>
            <a:endParaRPr lang="en-US" altLang="ja-JP" sz="1600">
              <a:solidFill>
                <a:srgbClr val="2E3558"/>
              </a:solidFill>
              <a:latin typeface="+mn-ea"/>
            </a:endParaRPr>
          </a:p>
          <a:p>
            <a:pPr marL="85725" indent="3175" algn="ctr"/>
            <a:r>
              <a:rPr lang="ja-JP" altLang="en-US" sz="1600">
                <a:solidFill>
                  <a:srgbClr val="2E3558"/>
                </a:solidFill>
                <a:latin typeface="+mn-ea"/>
              </a:rPr>
              <a:t>自ら資本市場から資金を呼び込む計画（時期・金額等）の内容について記載ください</a:t>
            </a:r>
            <a:endParaRPr lang="en-US" altLang="ja-JP" sz="16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補助対象以外のものも含め、当該事業全体の資金需要に対して、国費負担割合を明らかにするとともに、</a:t>
            </a:r>
            <a:br>
              <a:rPr lang="en-US" altLang="ja-JP" sz="1400">
                <a:solidFill>
                  <a:srgbClr val="2E3558"/>
                </a:solidFill>
                <a:latin typeface="+mn-ea"/>
              </a:rPr>
            </a:br>
            <a:r>
              <a:rPr lang="ja-JP" altLang="en-US" sz="1400">
                <a:solidFill>
                  <a:srgbClr val="2E3558"/>
                </a:solidFill>
                <a:latin typeface="+mn-ea"/>
              </a:rPr>
              <a:t>自己負担分の資金調達方針を記載ください</a:t>
            </a:r>
            <a:endParaRPr lang="en-US" altLang="ja-JP" sz="1400">
              <a:solidFill>
                <a:srgbClr val="2E3558"/>
              </a:solidFill>
              <a:latin typeface="+mn-ea"/>
            </a:endParaRPr>
          </a:p>
        </p:txBody>
      </p:sp>
    </p:spTree>
    <p:extLst>
      <p:ext uri="{BB962C8B-B14F-4D97-AF65-F5344CB8AC3E}">
        <p14:creationId xmlns:p14="http://schemas.microsoft.com/office/powerpoint/2010/main" val="23857616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0881A0E1-14B5-4D9C-BBBF-29E074D2C905}"/>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9</a:t>
            </a:r>
            <a:r>
              <a:rPr kumimoji="1" lang="ja-JP" altLang="en-US" sz="2000"/>
              <a:t>）想定されるリスク要因と対処方針　</a:t>
            </a:r>
            <a:r>
              <a:rPr kumimoji="1" lang="ja-JP" altLang="en-US" sz="2000">
                <a:solidFill>
                  <a:srgbClr val="FF0000"/>
                </a:solidFill>
              </a:rPr>
              <a:t>　</a:t>
            </a:r>
            <a:endParaRPr kumimoji="1" lang="en-US" altLang="ja-JP" sz="2000">
              <a:solidFill>
                <a:srgbClr val="FF0000"/>
              </a:solidFill>
            </a:endParaRPr>
          </a:p>
        </p:txBody>
      </p:sp>
      <p:sp>
        <p:nvSpPr>
          <p:cNvPr id="9" name="Title 1">
            <a:extLst>
              <a:ext uri="{FF2B5EF4-FFF2-40B4-BE49-F238E27FC236}">
                <a16:creationId xmlns:a16="http://schemas.microsoft.com/office/drawing/2014/main" id="{A97C579C-91F5-46B1-B49B-E09ECE3E2F2A}"/>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リスクに対して十分な対策を講じるが、</a:t>
            </a:r>
            <a:r>
              <a:rPr kumimoji="1" lang="en-US" altLang="ja-JP">
                <a:solidFill>
                  <a:schemeClr val="tx1"/>
                </a:solidFill>
              </a:rPr>
              <a:t>xx</a:t>
            </a:r>
            <a:r>
              <a:rPr kumimoji="1" lang="ja-JP" altLang="en-US">
                <a:solidFill>
                  <a:schemeClr val="tx1"/>
                </a:solidFill>
              </a:rPr>
              <a:t>等の事態に陥った場合には事業中止も検討</a:t>
            </a:r>
            <a:endParaRPr kumimoji="1" lang="en-US">
              <a:solidFill>
                <a:schemeClr val="tx1"/>
              </a:solidFill>
            </a:endParaRPr>
          </a:p>
        </p:txBody>
      </p:sp>
      <p:cxnSp>
        <p:nvCxnSpPr>
          <p:cNvPr id="10" name="直線コネクタ 9">
            <a:extLst>
              <a:ext uri="{FF2B5EF4-FFF2-40B4-BE49-F238E27FC236}">
                <a16:creationId xmlns:a16="http://schemas.microsoft.com/office/drawing/2014/main" id="{5FD6C540-0B85-4599-907B-897145D820EE}"/>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cxnSp>
        <p:nvCxnSpPr>
          <p:cNvPr id="25" name="Straight Connector 40">
            <a:extLst>
              <a:ext uri="{FF2B5EF4-FFF2-40B4-BE49-F238E27FC236}">
                <a16:creationId xmlns:a16="http://schemas.microsoft.com/office/drawing/2014/main" id="{2334EE2D-2D28-44C6-AD4B-1E81EB3CDEFB}"/>
              </a:ext>
            </a:extLst>
          </p:cNvPr>
          <p:cNvCxnSpPr>
            <a:cxnSpLocks/>
          </p:cNvCxnSpPr>
          <p:nvPr/>
        </p:nvCxnSpPr>
        <p:spPr>
          <a:xfrm flipH="1">
            <a:off x="796926" y="5048188"/>
            <a:ext cx="10484826" cy="0"/>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sp>
        <p:nvSpPr>
          <p:cNvPr id="29" name="Rectangle 43">
            <a:extLst>
              <a:ext uri="{FF2B5EF4-FFF2-40B4-BE49-F238E27FC236}">
                <a16:creationId xmlns:a16="http://schemas.microsoft.com/office/drawing/2014/main" id="{21E1FCBA-91BA-4C86-B005-F67049A83054}"/>
              </a:ext>
            </a:extLst>
          </p:cNvPr>
          <p:cNvSpPr/>
          <p:nvPr/>
        </p:nvSpPr>
        <p:spPr>
          <a:xfrm>
            <a:off x="796926" y="5166677"/>
            <a:ext cx="10484826" cy="994411"/>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t" anchorCtr="0" forceAA="0" compatLnSpc="1">
            <a:prstTxWarp prst="textNoShape">
              <a:avLst/>
            </a:prstTxWarp>
            <a:noAutofit/>
          </a:bodyPr>
          <a:lstStyle/>
          <a:p>
            <a:pPr marL="285750" indent="-285750">
              <a:buFont typeface="Wingdings" panose="05000000000000000000" pitchFamily="2" charset="2"/>
              <a:buChar char="l"/>
            </a:pPr>
            <a:r>
              <a:rPr lang="ja-JP" altLang="en-US" sz="1400">
                <a:solidFill>
                  <a:schemeClr val="tx1"/>
                </a:solidFill>
                <a:latin typeface="Meiryo UI" panose="020B0604030504040204" pitchFamily="50" charset="-128"/>
                <a:ea typeface="Meiryo UI" panose="020B0604030504040204" pitchFamily="50" charset="-128"/>
              </a:rPr>
              <a:t>事業中止の判断基準（定量的な基準を含む）：　</a:t>
            </a:r>
            <a:endParaRPr lang="en-US" altLang="ja-JP" sz="1400">
              <a:solidFill>
                <a:schemeClr val="tx1"/>
              </a:solidFill>
              <a:latin typeface="Meiryo UI" panose="020B0604030504040204" pitchFamily="50" charset="-128"/>
              <a:ea typeface="Meiryo UI" panose="020B0604030504040204" pitchFamily="50" charset="-128"/>
            </a:endParaRPr>
          </a:p>
          <a:p>
            <a:endParaRPr lang="en-US" altLang="ja-JP" sz="1400">
              <a:solidFill>
                <a:schemeClr val="tx1"/>
              </a:solidFill>
              <a:latin typeface="Meiryo UI" panose="020B0604030504040204" pitchFamily="50" charset="-128"/>
              <a:ea typeface="Meiryo UI" panose="020B0604030504040204" pitchFamily="50" charset="-128"/>
            </a:endParaRPr>
          </a:p>
          <a:p>
            <a:endParaRPr lang="en-US" altLang="ja-JP" sz="1400">
              <a:solidFill>
                <a:schemeClr val="tx1"/>
              </a:solidFill>
              <a:latin typeface="Meiryo UI" panose="020B0604030504040204" pitchFamily="50" charset="-128"/>
              <a:ea typeface="Meiryo UI" panose="020B0604030504040204" pitchFamily="50" charset="-128"/>
            </a:endParaRPr>
          </a:p>
          <a:p>
            <a:endParaRPr lang="en-US" altLang="ja-JP" sz="1400">
              <a:solidFill>
                <a:schemeClr val="tx1"/>
              </a:solidFill>
              <a:latin typeface="Meiryo UI" panose="020B0604030504040204" pitchFamily="50" charset="-128"/>
              <a:ea typeface="Meiryo UI" panose="020B0604030504040204" pitchFamily="50" charset="-128"/>
            </a:endParaRPr>
          </a:p>
        </p:txBody>
      </p:sp>
      <p:grpSp>
        <p:nvGrpSpPr>
          <p:cNvPr id="3" name="Group 41">
            <a:extLst>
              <a:ext uri="{FF2B5EF4-FFF2-40B4-BE49-F238E27FC236}">
                <a16:creationId xmlns:a16="http://schemas.microsoft.com/office/drawing/2014/main" id="{74705407-1A0F-B987-1AB5-7479095C3B6C}"/>
              </a:ext>
            </a:extLst>
          </p:cNvPr>
          <p:cNvGrpSpPr/>
          <p:nvPr/>
        </p:nvGrpSpPr>
        <p:grpSpPr>
          <a:xfrm rot="16200000" flipH="1">
            <a:off x="5988000" y="4939793"/>
            <a:ext cx="216000" cy="216000"/>
            <a:chOff x="5937564" y="3833745"/>
            <a:chExt cx="306171" cy="306910"/>
          </a:xfrm>
        </p:grpSpPr>
        <p:sp>
          <p:nvSpPr>
            <p:cNvPr id="4" name="Freeform 94">
              <a:extLst>
                <a:ext uri="{FF2B5EF4-FFF2-40B4-BE49-F238E27FC236}">
                  <a16:creationId xmlns:a16="http://schemas.microsoft.com/office/drawing/2014/main" id="{34C15BD6-FFC1-BE9F-22D3-D4AB51B02088}"/>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1">
                <a:lumMod val="50000"/>
                <a:lumOff val="50000"/>
              </a:schemeClr>
            </a:solidFill>
            <a:ln>
              <a:solidFill>
                <a:schemeClr val="tx1">
                  <a:lumMod val="50000"/>
                  <a:lumOff val="50000"/>
                </a:schemeClr>
              </a:solidFill>
            </a:ln>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5" name="Freeform 95">
              <a:extLst>
                <a:ext uri="{FF2B5EF4-FFF2-40B4-BE49-F238E27FC236}">
                  <a16:creationId xmlns:a16="http://schemas.microsoft.com/office/drawing/2014/main" id="{07F501A6-C5D5-FC40-F342-CB6F0D15A2FE}"/>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grpSp>
      <p:grpSp>
        <p:nvGrpSpPr>
          <p:cNvPr id="11" name="グループ化 10">
            <a:extLst>
              <a:ext uri="{FF2B5EF4-FFF2-40B4-BE49-F238E27FC236}">
                <a16:creationId xmlns:a16="http://schemas.microsoft.com/office/drawing/2014/main" id="{29D9DFF0-ED31-2CB6-F9D4-16C421DDC4AF}"/>
              </a:ext>
            </a:extLst>
          </p:cNvPr>
          <p:cNvGrpSpPr/>
          <p:nvPr/>
        </p:nvGrpSpPr>
        <p:grpSpPr>
          <a:xfrm>
            <a:off x="765598" y="1233842"/>
            <a:ext cx="3420000" cy="288000"/>
            <a:chOff x="156000" y="1879963"/>
            <a:chExt cx="5760000" cy="288000"/>
          </a:xfrm>
        </p:grpSpPr>
        <p:sp>
          <p:nvSpPr>
            <p:cNvPr id="27" name="正方形/長方形 26">
              <a:extLst>
                <a:ext uri="{FF2B5EF4-FFF2-40B4-BE49-F238E27FC236}">
                  <a16:creationId xmlns:a16="http://schemas.microsoft.com/office/drawing/2014/main" id="{44293AC5-DC36-1DAB-A60A-CA9E9B33D312}"/>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本事業実施における技術リスクと対応</a:t>
              </a:r>
            </a:p>
          </p:txBody>
        </p:sp>
        <p:cxnSp>
          <p:nvCxnSpPr>
            <p:cNvPr id="28" name="直線コネクタ 27">
              <a:extLst>
                <a:ext uri="{FF2B5EF4-FFF2-40B4-BE49-F238E27FC236}">
                  <a16:creationId xmlns:a16="http://schemas.microsoft.com/office/drawing/2014/main" id="{38B18EDB-CE97-97CE-B0E0-82A9A84E239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30" name="グループ化 29">
            <a:extLst>
              <a:ext uri="{FF2B5EF4-FFF2-40B4-BE49-F238E27FC236}">
                <a16:creationId xmlns:a16="http://schemas.microsoft.com/office/drawing/2014/main" id="{C353D18E-FAA8-A9D6-30D0-F5D8731CD3AD}"/>
              </a:ext>
            </a:extLst>
          </p:cNvPr>
          <p:cNvGrpSpPr/>
          <p:nvPr/>
        </p:nvGrpSpPr>
        <p:grpSpPr>
          <a:xfrm>
            <a:off x="4386000" y="1233842"/>
            <a:ext cx="3420000" cy="288000"/>
            <a:chOff x="156000" y="1879963"/>
            <a:chExt cx="5760000" cy="288000"/>
          </a:xfrm>
        </p:grpSpPr>
        <p:sp>
          <p:nvSpPr>
            <p:cNvPr id="31" name="正方形/長方形 30">
              <a:extLst>
                <a:ext uri="{FF2B5EF4-FFF2-40B4-BE49-F238E27FC236}">
                  <a16:creationId xmlns:a16="http://schemas.microsoft.com/office/drawing/2014/main" id="{8A59C425-CCD2-A5A8-B58A-0B1314E05E20}"/>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市場投入（経済社会）におけるリスクと対応</a:t>
              </a:r>
            </a:p>
          </p:txBody>
        </p:sp>
        <p:cxnSp>
          <p:nvCxnSpPr>
            <p:cNvPr id="32" name="直線コネクタ 31">
              <a:extLst>
                <a:ext uri="{FF2B5EF4-FFF2-40B4-BE49-F238E27FC236}">
                  <a16:creationId xmlns:a16="http://schemas.microsoft.com/office/drawing/2014/main" id="{09422C9A-F413-A338-0E36-EB9116C95FA4}"/>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33" name="グループ化 32">
            <a:extLst>
              <a:ext uri="{FF2B5EF4-FFF2-40B4-BE49-F238E27FC236}">
                <a16:creationId xmlns:a16="http://schemas.microsoft.com/office/drawing/2014/main" id="{3D11F674-D0E6-FAD7-FDE6-6F34B216F0EE}"/>
              </a:ext>
            </a:extLst>
          </p:cNvPr>
          <p:cNvGrpSpPr/>
          <p:nvPr/>
        </p:nvGrpSpPr>
        <p:grpSpPr>
          <a:xfrm>
            <a:off x="8006402" y="1233842"/>
            <a:ext cx="3420000" cy="288000"/>
            <a:chOff x="156000" y="1879963"/>
            <a:chExt cx="5760000" cy="288000"/>
          </a:xfrm>
        </p:grpSpPr>
        <p:sp>
          <p:nvSpPr>
            <p:cNvPr id="34" name="正方形/長方形 33">
              <a:extLst>
                <a:ext uri="{FF2B5EF4-FFF2-40B4-BE49-F238E27FC236}">
                  <a16:creationId xmlns:a16="http://schemas.microsoft.com/office/drawing/2014/main" id="{19D6D709-ED25-B255-C67F-160F1005C898}"/>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その他（自然災害等）のリスクと対応</a:t>
              </a:r>
            </a:p>
          </p:txBody>
        </p:sp>
        <p:cxnSp>
          <p:nvCxnSpPr>
            <p:cNvPr id="35" name="直線コネクタ 34">
              <a:extLst>
                <a:ext uri="{FF2B5EF4-FFF2-40B4-BE49-F238E27FC236}">
                  <a16:creationId xmlns:a16="http://schemas.microsoft.com/office/drawing/2014/main" id="{8121B1B4-E728-0C19-D1E8-38BCF9574B52}"/>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36" name="ee4pContent3">
            <a:extLst>
              <a:ext uri="{FF2B5EF4-FFF2-40B4-BE49-F238E27FC236}">
                <a16:creationId xmlns:a16="http://schemas.microsoft.com/office/drawing/2014/main" id="{CCA5B1BA-AE1F-9889-779C-6ABF108D2891}"/>
              </a:ext>
            </a:extLst>
          </p:cNvPr>
          <p:cNvSpPr txBox="1"/>
          <p:nvPr/>
        </p:nvSpPr>
        <p:spPr>
          <a:xfrm>
            <a:off x="765598" y="1650783"/>
            <a:ext cx="3420000" cy="64800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によるリスク</a:t>
            </a:r>
            <a:endParaRPr kumimoji="1" lang="en-US" altLang="ja-JP" sz="1400">
              <a:latin typeface="Meiryo UI" panose="020B0604030504040204" pitchFamily="50" charset="-128"/>
              <a:ea typeface="Meiryo UI" panose="020B0604030504040204" pitchFamily="50" charset="-128"/>
            </a:endParaRPr>
          </a:p>
          <a:p>
            <a:pPr marL="108000" lvl="1" indent="0">
              <a:buSzPct val="100000"/>
              <a:buNone/>
            </a:pPr>
            <a:r>
              <a:rPr kumimoji="1" lang="ja-JP" altLang="en-US" sz="1400">
                <a:latin typeface="Meiryo UI" panose="020B0604030504040204" pitchFamily="50" charset="-128"/>
                <a:ea typeface="Meiryo UI" panose="020B0604030504040204" pitchFamily="50" charset="-128"/>
              </a:rPr>
              <a:t>→　</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等を実施</a:t>
            </a:r>
            <a:endParaRPr kumimoji="1" lang="en-US" altLang="ja-JP" sz="1400">
              <a:latin typeface="Meiryo UI" panose="020B0604030504040204" pitchFamily="50" charset="-128"/>
              <a:ea typeface="Meiryo UI" panose="020B0604030504040204" pitchFamily="50" charset="-128"/>
            </a:endParaRPr>
          </a:p>
        </p:txBody>
      </p:sp>
      <p:sp>
        <p:nvSpPr>
          <p:cNvPr id="37" name="ee4pContent3">
            <a:extLst>
              <a:ext uri="{FF2B5EF4-FFF2-40B4-BE49-F238E27FC236}">
                <a16:creationId xmlns:a16="http://schemas.microsoft.com/office/drawing/2014/main" id="{AA6BDC9A-0DCA-5164-49CA-7F2D45F01C5A}"/>
              </a:ext>
            </a:extLst>
          </p:cNvPr>
          <p:cNvSpPr txBox="1"/>
          <p:nvPr/>
        </p:nvSpPr>
        <p:spPr>
          <a:xfrm>
            <a:off x="4386000" y="1651507"/>
            <a:ext cx="3420000" cy="64800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によるリスク</a:t>
            </a:r>
            <a:endParaRPr kumimoji="1" lang="en-US" altLang="ja-JP" sz="1400">
              <a:latin typeface="Meiryo UI" panose="020B0604030504040204" pitchFamily="50" charset="-128"/>
              <a:ea typeface="Meiryo UI" panose="020B0604030504040204" pitchFamily="50" charset="-128"/>
            </a:endParaRPr>
          </a:p>
          <a:p>
            <a:pPr marL="108000" lvl="1" indent="0">
              <a:buSzPct val="100000"/>
              <a:buNone/>
            </a:pPr>
            <a:r>
              <a:rPr kumimoji="1" lang="ja-JP" altLang="en-US" sz="1400">
                <a:latin typeface="Meiryo UI" panose="020B0604030504040204" pitchFamily="50" charset="-128"/>
                <a:ea typeface="Meiryo UI" panose="020B0604030504040204" pitchFamily="50" charset="-128"/>
              </a:rPr>
              <a:t>→　</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等を実施</a:t>
            </a:r>
            <a:endParaRPr kumimoji="1" lang="en-US" altLang="ja-JP" sz="1400">
              <a:latin typeface="Meiryo UI" panose="020B0604030504040204" pitchFamily="50" charset="-128"/>
              <a:ea typeface="Meiryo UI" panose="020B0604030504040204" pitchFamily="50" charset="-128"/>
            </a:endParaRPr>
          </a:p>
        </p:txBody>
      </p:sp>
      <p:sp>
        <p:nvSpPr>
          <p:cNvPr id="38" name="ee4pContent3">
            <a:extLst>
              <a:ext uri="{FF2B5EF4-FFF2-40B4-BE49-F238E27FC236}">
                <a16:creationId xmlns:a16="http://schemas.microsoft.com/office/drawing/2014/main" id="{4FA57351-457B-0020-AB4D-1A6061FF50FA}"/>
              </a:ext>
            </a:extLst>
          </p:cNvPr>
          <p:cNvSpPr txBox="1"/>
          <p:nvPr/>
        </p:nvSpPr>
        <p:spPr>
          <a:xfrm>
            <a:off x="8006402" y="1649610"/>
            <a:ext cx="3420000" cy="64800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によるリスク</a:t>
            </a:r>
            <a:endParaRPr kumimoji="1" lang="en-US" altLang="ja-JP" sz="1400">
              <a:latin typeface="Meiryo UI" panose="020B0604030504040204" pitchFamily="50" charset="-128"/>
              <a:ea typeface="Meiryo UI" panose="020B0604030504040204" pitchFamily="50" charset="-128"/>
            </a:endParaRPr>
          </a:p>
          <a:p>
            <a:pPr marL="108000" lvl="1" indent="0">
              <a:buSzPct val="100000"/>
              <a:buNone/>
            </a:pPr>
            <a:r>
              <a:rPr kumimoji="1" lang="ja-JP" altLang="en-US" sz="1400">
                <a:latin typeface="Meiryo UI" panose="020B0604030504040204" pitchFamily="50" charset="-128"/>
                <a:ea typeface="Meiryo UI" panose="020B0604030504040204" pitchFamily="50" charset="-128"/>
              </a:rPr>
              <a:t>→　</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等を実施</a:t>
            </a:r>
            <a:endParaRPr kumimoji="1" lang="en-US" altLang="ja-JP" sz="1400">
              <a:latin typeface="Meiryo UI" panose="020B0604030504040204" pitchFamily="50" charset="-128"/>
              <a:ea typeface="Meiryo UI" panose="020B0604030504040204" pitchFamily="50" charset="-128"/>
            </a:endParaRPr>
          </a:p>
        </p:txBody>
      </p:sp>
      <p:sp>
        <p:nvSpPr>
          <p:cNvPr id="40" name="TextBox 51">
            <a:extLst>
              <a:ext uri="{FF2B5EF4-FFF2-40B4-BE49-F238E27FC236}">
                <a16:creationId xmlns:a16="http://schemas.microsoft.com/office/drawing/2014/main" id="{11948610-6C1D-F4FA-B0D7-AB64B666DEFC}"/>
              </a:ext>
            </a:extLst>
          </p:cNvPr>
          <p:cNvSpPr txBox="1"/>
          <p:nvPr/>
        </p:nvSpPr>
        <p:spPr>
          <a:xfrm>
            <a:off x="765598" y="2763460"/>
            <a:ext cx="10660804" cy="1692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提案にかかる事業について、技術・経済・社会等の面において、どのような事業化リスクが存在するかを記載ください</a:t>
            </a:r>
            <a:endParaRPr lang="en-US" altLang="ja-JP" sz="16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失敗した状況を仮定し、その要因を探る議論等を社内で実践いただくことは、事業の成功確率を高め、</a:t>
            </a:r>
            <a:br>
              <a:rPr lang="en-US" altLang="ja-JP" sz="1400">
                <a:solidFill>
                  <a:srgbClr val="2E3558"/>
                </a:solidFill>
                <a:latin typeface="+mn-ea"/>
              </a:rPr>
            </a:br>
            <a:r>
              <a:rPr lang="ja-JP" altLang="en-US" sz="1400">
                <a:solidFill>
                  <a:srgbClr val="2E3558"/>
                </a:solidFill>
                <a:latin typeface="+mn-ea"/>
              </a:rPr>
              <a:t>万一の場合の損失を最小化する上で効果的です</a:t>
            </a:r>
          </a:p>
        </p:txBody>
      </p:sp>
      <p:sp>
        <p:nvSpPr>
          <p:cNvPr id="6" name="正方形/長方形 5">
            <a:extLst>
              <a:ext uri="{FF2B5EF4-FFF2-40B4-BE49-F238E27FC236}">
                <a16:creationId xmlns:a16="http://schemas.microsoft.com/office/drawing/2014/main" id="{41B182AC-5581-1A0F-9DB7-4045C7B9C99D}"/>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加点</a:t>
            </a:r>
          </a:p>
        </p:txBody>
      </p:sp>
      <p:sp>
        <p:nvSpPr>
          <p:cNvPr id="7" name="TextBox 51">
            <a:extLst>
              <a:ext uri="{FF2B5EF4-FFF2-40B4-BE49-F238E27FC236}">
                <a16:creationId xmlns:a16="http://schemas.microsoft.com/office/drawing/2014/main" id="{4A0D557C-891A-5F07-A470-4280AC7DD406}"/>
              </a:ext>
            </a:extLst>
          </p:cNvPr>
          <p:cNvSpPr txBox="1"/>
          <p:nvPr/>
        </p:nvSpPr>
        <p:spPr>
          <a:xfrm>
            <a:off x="765598" y="5486400"/>
            <a:ext cx="10660804" cy="67468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上記に加え、リスクへの対応策を十分に講じることを前提としつつ、</a:t>
            </a:r>
            <a:br>
              <a:rPr lang="en-US" altLang="ja-JP" sz="1600">
                <a:solidFill>
                  <a:srgbClr val="2E3558"/>
                </a:solidFill>
                <a:latin typeface="+mn-ea"/>
              </a:rPr>
            </a:br>
            <a:r>
              <a:rPr lang="ja-JP" altLang="en-US" sz="1600">
                <a:solidFill>
                  <a:srgbClr val="2E3558"/>
                </a:solidFill>
                <a:latin typeface="+mn-ea"/>
              </a:rPr>
              <a:t>どのような事態になった場合に事業を中止するかの判断基準についても定量的な観点を含め記載ください</a:t>
            </a:r>
            <a:endParaRPr lang="en-US" altLang="ja-JP" sz="1600">
              <a:solidFill>
                <a:srgbClr val="2E3558"/>
              </a:solidFill>
              <a:latin typeface="+mn-ea"/>
            </a:endParaRPr>
          </a:p>
        </p:txBody>
      </p:sp>
    </p:spTree>
    <p:extLst>
      <p:ext uri="{BB962C8B-B14F-4D97-AF65-F5344CB8AC3E}">
        <p14:creationId xmlns:p14="http://schemas.microsoft.com/office/powerpoint/2010/main" val="7246889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C9BAA4-DC28-7398-90DD-BAEC378F1294}"/>
            </a:ext>
          </a:extLst>
        </p:cNvPr>
        <p:cNvGrpSpPr/>
        <p:nvPr/>
      </p:nvGrpSpPr>
      <p:grpSpPr>
        <a:xfrm>
          <a:off x="0" y="0"/>
          <a:ext cx="0" cy="0"/>
          <a:chOff x="0" y="0"/>
          <a:chExt cx="0" cy="0"/>
        </a:xfrm>
      </p:grpSpPr>
      <p:sp>
        <p:nvSpPr>
          <p:cNvPr id="47" name="Title 1">
            <a:extLst>
              <a:ext uri="{FF2B5EF4-FFF2-40B4-BE49-F238E27FC236}">
                <a16:creationId xmlns:a16="http://schemas.microsoft.com/office/drawing/2014/main" id="{9762B3A9-E1CF-BF20-7F82-F528EF543E62}"/>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b="0" i="0" u="none" strike="noStrike" kern="1200" cap="none" spc="0" normalizeH="0" baseline="0" noProof="0">
                <a:ln>
                  <a:noFill/>
                </a:ln>
                <a:solidFill>
                  <a:schemeClr val="tx1"/>
                </a:solidFill>
                <a:effectLst/>
                <a:uLnTx/>
                <a:uFillTx/>
                <a:sym typeface="Trebuchet MS" panose="020B0603020202020204" pitchFamily="34" charset="0"/>
              </a:rPr>
              <a:t>（</a:t>
            </a:r>
            <a:r>
              <a:rPr kumimoji="1" lang="en-US" altLang="ja-JP" sz="2000" b="0" i="0" u="none" strike="noStrike" kern="1200" cap="none" spc="0" normalizeH="0" baseline="0" noProof="0">
                <a:ln>
                  <a:noFill/>
                </a:ln>
                <a:solidFill>
                  <a:schemeClr val="tx1"/>
                </a:solidFill>
                <a:effectLst/>
                <a:uLnTx/>
                <a:uFillTx/>
                <a:sym typeface="Trebuchet MS" panose="020B0603020202020204" pitchFamily="34" charset="0"/>
              </a:rPr>
              <a:t>10</a:t>
            </a:r>
            <a:r>
              <a:rPr kumimoji="1" lang="ja-JP" altLang="en-US" sz="2000" b="0" i="0" u="none" strike="noStrike" kern="1200" cap="none" spc="0" normalizeH="0" baseline="0" noProof="0">
                <a:ln>
                  <a:noFill/>
                </a:ln>
                <a:solidFill>
                  <a:schemeClr val="tx1"/>
                </a:solidFill>
                <a:effectLst/>
                <a:uLnTx/>
                <a:uFillTx/>
                <a:sym typeface="Trebuchet MS" panose="020B0603020202020204" pitchFamily="34" charset="0"/>
              </a:rPr>
              <a:t>）</a:t>
            </a:r>
            <a:r>
              <a:rPr lang="ja-JP" altLang="en-US" sz="2000"/>
              <a:t>波及効果</a:t>
            </a:r>
            <a:endParaRPr lang="en-US" altLang="ja-JP" sz="2000"/>
          </a:p>
        </p:txBody>
      </p:sp>
      <p:sp>
        <p:nvSpPr>
          <p:cNvPr id="3" name="正方形/長方形 2">
            <a:extLst>
              <a:ext uri="{FF2B5EF4-FFF2-40B4-BE49-F238E27FC236}">
                <a16:creationId xmlns:a16="http://schemas.microsoft.com/office/drawing/2014/main" id="{F994BFAB-AB83-8790-72C7-45D73225DCB3}"/>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加点</a:t>
            </a:r>
          </a:p>
        </p:txBody>
      </p:sp>
      <p:sp>
        <p:nvSpPr>
          <p:cNvPr id="2" name="Title 1">
            <a:extLst>
              <a:ext uri="{FF2B5EF4-FFF2-40B4-BE49-F238E27FC236}">
                <a16:creationId xmlns:a16="http://schemas.microsoft.com/office/drawing/2014/main" id="{B77C7BF6-5031-6095-B17C-1CF1653D8D7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国内経済等への波及効果として、</a:t>
            </a:r>
            <a:r>
              <a:rPr kumimoji="1" lang="en-US" altLang="ja-JP">
                <a:solidFill>
                  <a:schemeClr val="tx1"/>
                </a:solidFill>
              </a:rPr>
              <a:t>xx</a:t>
            </a:r>
            <a:r>
              <a:rPr kumimoji="1" lang="ja-JP" altLang="en-US">
                <a:solidFill>
                  <a:schemeClr val="tx1"/>
                </a:solidFill>
              </a:rPr>
              <a:t>や</a:t>
            </a:r>
            <a:r>
              <a:rPr kumimoji="1" lang="en-US" altLang="ja-JP">
                <a:solidFill>
                  <a:schemeClr val="tx1"/>
                </a:solidFill>
              </a:rPr>
              <a:t>xx</a:t>
            </a:r>
            <a:r>
              <a:rPr kumimoji="1" lang="ja-JP" altLang="en-US">
                <a:solidFill>
                  <a:schemeClr val="tx1"/>
                </a:solidFill>
              </a:rPr>
              <a:t>といった効果が見込まれる</a:t>
            </a:r>
            <a:endParaRPr kumimoji="1" lang="en-US">
              <a:solidFill>
                <a:schemeClr val="tx1"/>
              </a:solidFill>
            </a:endParaRPr>
          </a:p>
        </p:txBody>
      </p:sp>
      <p:cxnSp>
        <p:nvCxnSpPr>
          <p:cNvPr id="4" name="直線コネクタ 3">
            <a:extLst>
              <a:ext uri="{FF2B5EF4-FFF2-40B4-BE49-F238E27FC236}">
                <a16:creationId xmlns:a16="http://schemas.microsoft.com/office/drawing/2014/main" id="{4EF89148-3A42-C571-2F3F-F6C54206D7DE}"/>
              </a:ext>
            </a:extLst>
          </p:cNvPr>
          <p:cNvCxnSpPr>
            <a:cxnSpLocks/>
          </p:cNvCxnSpPr>
          <p:nvPr/>
        </p:nvCxnSpPr>
        <p:spPr>
          <a:xfrm flipV="1">
            <a:off x="156000" y="1104900"/>
            <a:ext cx="11880000" cy="0"/>
          </a:xfrm>
          <a:prstGeom prst="line">
            <a:avLst/>
          </a:prstGeom>
          <a:ln w="12700" cap="rnd">
            <a:solidFill>
              <a:schemeClr val="tx1"/>
            </a:solidFill>
            <a:prstDash val="solid"/>
            <a:round/>
          </a:ln>
        </p:spPr>
        <p:style>
          <a:lnRef idx="1">
            <a:schemeClr val="accent1"/>
          </a:lnRef>
          <a:fillRef idx="0">
            <a:schemeClr val="accent1"/>
          </a:fillRef>
          <a:effectRef idx="0">
            <a:schemeClr val="accent1"/>
          </a:effectRef>
          <a:fontRef idx="minor">
            <a:schemeClr val="tx1"/>
          </a:fontRef>
        </p:style>
      </p:cxnSp>
      <p:sp>
        <p:nvSpPr>
          <p:cNvPr id="5" name="TextBox 24">
            <a:extLst>
              <a:ext uri="{FF2B5EF4-FFF2-40B4-BE49-F238E27FC236}">
                <a16:creationId xmlns:a16="http://schemas.microsoft.com/office/drawing/2014/main" id="{B902346B-9AD3-B6C4-FCFB-0E7D4DB13761}"/>
              </a:ext>
            </a:extLst>
          </p:cNvPr>
          <p:cNvSpPr txBox="1"/>
          <p:nvPr/>
        </p:nvSpPr>
        <p:spPr>
          <a:xfrm>
            <a:off x="765597" y="1670727"/>
            <a:ext cx="5183997" cy="79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sp>
        <p:nvSpPr>
          <p:cNvPr id="6" name="TextBox 24">
            <a:extLst>
              <a:ext uri="{FF2B5EF4-FFF2-40B4-BE49-F238E27FC236}">
                <a16:creationId xmlns:a16="http://schemas.microsoft.com/office/drawing/2014/main" id="{3B959CE2-2B3D-36A9-1BFA-0D17FD879067}"/>
              </a:ext>
            </a:extLst>
          </p:cNvPr>
          <p:cNvSpPr txBox="1"/>
          <p:nvPr/>
        </p:nvSpPr>
        <p:spPr>
          <a:xfrm>
            <a:off x="6229134" y="1670727"/>
            <a:ext cx="5194304" cy="79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grpSp>
        <p:nvGrpSpPr>
          <p:cNvPr id="7" name="グループ化 6">
            <a:extLst>
              <a:ext uri="{FF2B5EF4-FFF2-40B4-BE49-F238E27FC236}">
                <a16:creationId xmlns:a16="http://schemas.microsoft.com/office/drawing/2014/main" id="{6A9E68C9-0EDA-CA30-0B19-EDE3B19E288D}"/>
              </a:ext>
            </a:extLst>
          </p:cNvPr>
          <p:cNvGrpSpPr/>
          <p:nvPr/>
        </p:nvGrpSpPr>
        <p:grpSpPr>
          <a:xfrm>
            <a:off x="765598" y="1204814"/>
            <a:ext cx="5184000" cy="288000"/>
            <a:chOff x="156000" y="1879963"/>
            <a:chExt cx="5760000" cy="288000"/>
          </a:xfrm>
        </p:grpSpPr>
        <p:sp>
          <p:nvSpPr>
            <p:cNvPr id="8" name="正方形/長方形 7">
              <a:extLst>
                <a:ext uri="{FF2B5EF4-FFF2-40B4-BE49-F238E27FC236}">
                  <a16:creationId xmlns:a16="http://schemas.microsoft.com/office/drawing/2014/main" id="{7B056BEA-3F90-518D-34A7-3ED8B017D3F1}"/>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本事業における投資誘発効果（川上企業・川下企業への影響等）</a:t>
              </a:r>
            </a:p>
          </p:txBody>
        </p:sp>
        <p:cxnSp>
          <p:nvCxnSpPr>
            <p:cNvPr id="9" name="直線コネクタ 8">
              <a:extLst>
                <a:ext uri="{FF2B5EF4-FFF2-40B4-BE49-F238E27FC236}">
                  <a16:creationId xmlns:a16="http://schemas.microsoft.com/office/drawing/2014/main" id="{5A0270AA-96B4-B844-4C11-7DAC5479788E}"/>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0" name="グループ化 9">
            <a:extLst>
              <a:ext uri="{FF2B5EF4-FFF2-40B4-BE49-F238E27FC236}">
                <a16:creationId xmlns:a16="http://schemas.microsoft.com/office/drawing/2014/main" id="{B0AF3A09-86DE-84EB-C43B-6F4B64572B9A}"/>
              </a:ext>
            </a:extLst>
          </p:cNvPr>
          <p:cNvGrpSpPr/>
          <p:nvPr/>
        </p:nvGrpSpPr>
        <p:grpSpPr>
          <a:xfrm>
            <a:off x="6239438" y="1204814"/>
            <a:ext cx="5184000" cy="288000"/>
            <a:chOff x="156000" y="1879963"/>
            <a:chExt cx="5760000" cy="288000"/>
          </a:xfrm>
        </p:grpSpPr>
        <p:sp>
          <p:nvSpPr>
            <p:cNvPr id="11" name="正方形/長方形 10">
              <a:extLst>
                <a:ext uri="{FF2B5EF4-FFF2-40B4-BE49-F238E27FC236}">
                  <a16:creationId xmlns:a16="http://schemas.microsoft.com/office/drawing/2014/main" id="{30AF9EAD-2BBC-1F62-8FE1-EDD3E6920F49}"/>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本事業における地域経済への効果・影響</a:t>
              </a:r>
            </a:p>
          </p:txBody>
        </p:sp>
        <p:cxnSp>
          <p:nvCxnSpPr>
            <p:cNvPr id="12" name="直線コネクタ 11">
              <a:extLst>
                <a:ext uri="{FF2B5EF4-FFF2-40B4-BE49-F238E27FC236}">
                  <a16:creationId xmlns:a16="http://schemas.microsoft.com/office/drawing/2014/main" id="{864ED340-00BD-8B9E-7C67-83BE540E2C43}"/>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13" name="Straight Connector 40">
            <a:extLst>
              <a:ext uri="{FF2B5EF4-FFF2-40B4-BE49-F238E27FC236}">
                <a16:creationId xmlns:a16="http://schemas.microsoft.com/office/drawing/2014/main" id="{0DC40D61-1E6B-FC0C-8804-6701133D85E1}"/>
              </a:ext>
            </a:extLst>
          </p:cNvPr>
          <p:cNvCxnSpPr>
            <a:cxnSpLocks/>
          </p:cNvCxnSpPr>
          <p:nvPr/>
        </p:nvCxnSpPr>
        <p:spPr>
          <a:xfrm flipV="1">
            <a:off x="6096000" y="1204814"/>
            <a:ext cx="0" cy="2595661"/>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sp>
        <p:nvSpPr>
          <p:cNvPr id="14" name="TextBox 51">
            <a:extLst>
              <a:ext uri="{FF2B5EF4-FFF2-40B4-BE49-F238E27FC236}">
                <a16:creationId xmlns:a16="http://schemas.microsoft.com/office/drawing/2014/main" id="{F76542D9-E0E9-E98D-E5A8-71BD097CA443}"/>
              </a:ext>
            </a:extLst>
          </p:cNvPr>
          <p:cNvSpPr txBox="1"/>
          <p:nvPr/>
        </p:nvSpPr>
        <p:spPr>
          <a:xfrm>
            <a:off x="765597" y="2640639"/>
            <a:ext cx="5183997" cy="93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他社への受発注等による経済効果、投資誘発効果を可能な限り定量目標も用いながら具体的に記載ください</a:t>
            </a:r>
          </a:p>
        </p:txBody>
      </p:sp>
      <p:sp>
        <p:nvSpPr>
          <p:cNvPr id="15" name="TextBox 51">
            <a:extLst>
              <a:ext uri="{FF2B5EF4-FFF2-40B4-BE49-F238E27FC236}">
                <a16:creationId xmlns:a16="http://schemas.microsoft.com/office/drawing/2014/main" id="{64CCF341-DA99-A0D1-3103-BBC84B8A43E0}"/>
              </a:ext>
            </a:extLst>
          </p:cNvPr>
          <p:cNvSpPr txBox="1"/>
          <p:nvPr/>
        </p:nvSpPr>
        <p:spPr>
          <a:xfrm>
            <a:off x="6239441" y="2640639"/>
            <a:ext cx="5183997" cy="93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地域の雇用創出等、地域経済への効果・影響を可能な限り定量目標も用いながら具体的に記載ください</a:t>
            </a:r>
          </a:p>
        </p:txBody>
      </p:sp>
      <p:sp>
        <p:nvSpPr>
          <p:cNvPr id="23" name="正方形/長方形 22">
            <a:extLst>
              <a:ext uri="{FF2B5EF4-FFF2-40B4-BE49-F238E27FC236}">
                <a16:creationId xmlns:a16="http://schemas.microsoft.com/office/drawing/2014/main" id="{82D36E8A-4491-2B2B-7E2B-549D15860C8A}"/>
              </a:ext>
            </a:extLst>
          </p:cNvPr>
          <p:cNvSpPr/>
          <p:nvPr/>
        </p:nvSpPr>
        <p:spPr>
          <a:xfrm>
            <a:off x="765593" y="4251274"/>
            <a:ext cx="10657837"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本事業における防衛産業への効果・影響</a:t>
            </a:r>
          </a:p>
        </p:txBody>
      </p:sp>
      <p:cxnSp>
        <p:nvCxnSpPr>
          <p:cNvPr id="24" name="直線コネクタ 23">
            <a:extLst>
              <a:ext uri="{FF2B5EF4-FFF2-40B4-BE49-F238E27FC236}">
                <a16:creationId xmlns:a16="http://schemas.microsoft.com/office/drawing/2014/main" id="{B29398C1-05D8-6223-41E8-542AA9213731}"/>
              </a:ext>
            </a:extLst>
          </p:cNvPr>
          <p:cNvCxnSpPr>
            <a:cxnSpLocks/>
          </p:cNvCxnSpPr>
          <p:nvPr/>
        </p:nvCxnSpPr>
        <p:spPr>
          <a:xfrm>
            <a:off x="765594" y="4539274"/>
            <a:ext cx="10657837"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6" name="TextBox 24">
            <a:extLst>
              <a:ext uri="{FF2B5EF4-FFF2-40B4-BE49-F238E27FC236}">
                <a16:creationId xmlns:a16="http://schemas.microsoft.com/office/drawing/2014/main" id="{24C64DFD-05C6-7010-D9A3-C5FD1BF84E2B}"/>
              </a:ext>
            </a:extLst>
          </p:cNvPr>
          <p:cNvSpPr txBox="1"/>
          <p:nvPr/>
        </p:nvSpPr>
        <p:spPr>
          <a:xfrm>
            <a:off x="765597" y="4683274"/>
            <a:ext cx="5183997" cy="79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sp>
        <p:nvSpPr>
          <p:cNvPr id="27" name="TextBox 51">
            <a:extLst>
              <a:ext uri="{FF2B5EF4-FFF2-40B4-BE49-F238E27FC236}">
                <a16:creationId xmlns:a16="http://schemas.microsoft.com/office/drawing/2014/main" id="{22280A65-D823-F09D-ED41-59BD06E1FEFA}"/>
              </a:ext>
            </a:extLst>
          </p:cNvPr>
          <p:cNvSpPr txBox="1"/>
          <p:nvPr/>
        </p:nvSpPr>
        <p:spPr>
          <a:xfrm>
            <a:off x="765597" y="5653186"/>
            <a:ext cx="10657833" cy="93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本事業を通じて導入する設備を活用して、民間航空機向け部品だけでなく防衛装備品の製造を行う場合は、具体的な計画を記載してください</a:t>
            </a:r>
            <a:endParaRPr lang="en-US" altLang="ja-JP" sz="1600">
              <a:solidFill>
                <a:srgbClr val="2E3558"/>
              </a:solidFill>
              <a:latin typeface="+mn-ea"/>
            </a:endParaRPr>
          </a:p>
          <a:p>
            <a:pPr marL="85725" indent="3175"/>
            <a:r>
              <a:rPr lang="ja-JP" altLang="en-US" sz="1600">
                <a:solidFill>
                  <a:srgbClr val="2E3558"/>
                </a:solidFill>
                <a:latin typeface="+mn-ea"/>
              </a:rPr>
              <a:t>また、その取組が防衛装備品の安定供給へどのように貢献するのか記載してください</a:t>
            </a:r>
          </a:p>
        </p:txBody>
      </p:sp>
    </p:spTree>
    <p:extLst>
      <p:ext uri="{BB962C8B-B14F-4D97-AF65-F5344CB8AC3E}">
        <p14:creationId xmlns:p14="http://schemas.microsoft.com/office/powerpoint/2010/main" val="6428078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01853D-84CB-ED50-F9C8-88FAB609E1D2}"/>
            </a:ext>
          </a:extLst>
        </p:cNvPr>
        <p:cNvGrpSpPr/>
        <p:nvPr/>
      </p:nvGrpSpPr>
      <p:grpSpPr>
        <a:xfrm>
          <a:off x="0" y="0"/>
          <a:ext cx="0" cy="0"/>
          <a:chOff x="0" y="0"/>
          <a:chExt cx="0" cy="0"/>
        </a:xfrm>
      </p:grpSpPr>
      <p:sp>
        <p:nvSpPr>
          <p:cNvPr id="75" name="Title 1">
            <a:extLst>
              <a:ext uri="{FF2B5EF4-FFF2-40B4-BE49-F238E27FC236}">
                <a16:creationId xmlns:a16="http://schemas.microsoft.com/office/drawing/2014/main" id="{F67F2295-4D44-3AA5-0AD6-AE477DD69C85}"/>
              </a:ext>
            </a:extLst>
          </p:cNvPr>
          <p:cNvSpPr txBox="1">
            <a:spLocks/>
          </p:cNvSpPr>
          <p:nvPr/>
        </p:nvSpPr>
        <p:spPr>
          <a:xfrm>
            <a:off x="180000" y="180000"/>
            <a:ext cx="10933350" cy="276999"/>
          </a:xfrm>
          <a:prstGeom prst="rect">
            <a:avLst/>
          </a:prstGeom>
          <a:noFill/>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0" lang="ja-JP" altLang="en-US" sz="2000" b="0" i="0" u="none" strike="noStrike" kern="1200" cap="none" spc="0" normalizeH="0" baseline="0" noProof="0">
                <a:ln>
                  <a:noFill/>
                </a:ln>
                <a:solidFill>
                  <a:schemeClr val="tx1"/>
                </a:solidFill>
                <a:effectLst/>
                <a:uLnTx/>
                <a:uFillTx/>
                <a:sym typeface="Trebuchet MS" panose="020B0603020202020204" pitchFamily="34" charset="0"/>
              </a:rPr>
              <a:t>／</a:t>
            </a:r>
            <a:r>
              <a:rPr kumimoji="1" lang="ja-JP" altLang="en-US" sz="2000" b="0" i="0" u="none" strike="noStrike" kern="1200" cap="none" spc="0" normalizeH="0" baseline="0" noProof="0">
                <a:ln>
                  <a:noFill/>
                </a:ln>
                <a:solidFill>
                  <a:schemeClr val="tx1"/>
                </a:solidFill>
                <a:effectLst/>
                <a:uLnTx/>
                <a:uFillTx/>
                <a:sym typeface="Trebuchet MS" panose="020B0603020202020204" pitchFamily="34" charset="0"/>
              </a:rPr>
              <a:t>（</a:t>
            </a:r>
            <a:r>
              <a:rPr kumimoji="1" lang="en-US" altLang="ja-JP" sz="2000" b="0" i="0" u="none" strike="noStrike" kern="1200" cap="none" spc="0" normalizeH="0" baseline="0" noProof="0">
                <a:ln>
                  <a:noFill/>
                </a:ln>
                <a:solidFill>
                  <a:schemeClr val="tx1"/>
                </a:solidFill>
                <a:effectLst/>
                <a:uLnTx/>
                <a:uFillTx/>
                <a:sym typeface="Trebuchet MS" panose="020B0603020202020204" pitchFamily="34" charset="0"/>
              </a:rPr>
              <a:t>11</a:t>
            </a:r>
            <a:r>
              <a:rPr kumimoji="1" lang="ja-JP" altLang="en-US" sz="2000" b="0" i="0" u="none" strike="noStrike" kern="1200" cap="none" spc="0" normalizeH="0" baseline="0" noProof="0">
                <a:ln>
                  <a:noFill/>
                </a:ln>
                <a:solidFill>
                  <a:schemeClr val="tx1"/>
                </a:solidFill>
                <a:effectLst/>
                <a:uLnTx/>
                <a:uFillTx/>
                <a:sym typeface="Trebuchet MS" panose="020B0603020202020204" pitchFamily="34" charset="0"/>
              </a:rPr>
              <a:t>）</a:t>
            </a:r>
            <a:r>
              <a:rPr kumimoji="1" lang="ja-JP" altLang="en-US" sz="2000">
                <a:solidFill>
                  <a:schemeClr val="tx1"/>
                </a:solidFill>
              </a:rPr>
              <a:t>市場獲得に向けた生産基盤の強化</a:t>
            </a:r>
            <a:endParaRPr kumimoji="1" lang="en-US" sz="2000"/>
          </a:p>
        </p:txBody>
      </p:sp>
      <p:sp>
        <p:nvSpPr>
          <p:cNvPr id="80" name="Title 1">
            <a:extLst>
              <a:ext uri="{FF2B5EF4-FFF2-40B4-BE49-F238E27FC236}">
                <a16:creationId xmlns:a16="http://schemas.microsoft.com/office/drawing/2014/main" id="{EA40A9D3-DDEF-B889-3E60-5F6B30F6866D}"/>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本事業終了後も引き続き</a:t>
            </a:r>
            <a:r>
              <a:rPr kumimoji="1" lang="en-US" altLang="ja-JP">
                <a:solidFill>
                  <a:schemeClr val="tx1"/>
                </a:solidFill>
              </a:rPr>
              <a:t>XXXX</a:t>
            </a:r>
            <a:r>
              <a:rPr kumimoji="1" lang="ja-JP" altLang="en-US">
                <a:solidFill>
                  <a:schemeClr val="tx1"/>
                </a:solidFill>
              </a:rPr>
              <a:t>を通じた次期航空機プロジェクト参画に取り組む</a:t>
            </a:r>
            <a:endParaRPr kumimoji="1" lang="en-US">
              <a:solidFill>
                <a:schemeClr val="tx1"/>
              </a:solidFill>
            </a:endParaRPr>
          </a:p>
        </p:txBody>
      </p:sp>
      <p:cxnSp>
        <p:nvCxnSpPr>
          <p:cNvPr id="81" name="直線コネクタ 80">
            <a:extLst>
              <a:ext uri="{FF2B5EF4-FFF2-40B4-BE49-F238E27FC236}">
                <a16:creationId xmlns:a16="http://schemas.microsoft.com/office/drawing/2014/main" id="{E3055C71-7285-2896-0806-DC933AE85CA0}"/>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C9A94D52-EA8A-5B32-114C-CBDACE231614}"/>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sp>
        <p:nvSpPr>
          <p:cNvPr id="3" name="TextBox 51">
            <a:extLst>
              <a:ext uri="{FF2B5EF4-FFF2-40B4-BE49-F238E27FC236}">
                <a16:creationId xmlns:a16="http://schemas.microsoft.com/office/drawing/2014/main" id="{FC18F4AD-0EA8-80CB-2AC2-5A41402F9A48}"/>
              </a:ext>
            </a:extLst>
          </p:cNvPr>
          <p:cNvSpPr txBox="1"/>
          <p:nvPr/>
        </p:nvSpPr>
        <p:spPr>
          <a:xfrm>
            <a:off x="628650" y="1218642"/>
            <a:ext cx="10934700" cy="4991358"/>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事業終了後の設備の稼働計画や、次期航空機プロジェクトへの参画を目指し、高レート生産に対応出来る生産基盤の構築をどのように行っていくのか。</a:t>
            </a:r>
            <a:r>
              <a:rPr lang="en-US" altLang="ja-JP" sz="1600">
                <a:solidFill>
                  <a:srgbClr val="2E3558"/>
                </a:solidFill>
                <a:latin typeface="+mn-ea"/>
              </a:rPr>
              <a:t>※KPI</a:t>
            </a:r>
            <a:r>
              <a:rPr lang="ja-JP" altLang="en-US" sz="1600">
                <a:solidFill>
                  <a:srgbClr val="2E3558"/>
                </a:solidFill>
                <a:latin typeface="+mn-ea"/>
              </a:rPr>
              <a:t>達成後の目標をご記載ください</a:t>
            </a:r>
            <a:endParaRPr lang="en-US" altLang="ja-JP" sz="1600">
              <a:solidFill>
                <a:srgbClr val="2E3558"/>
              </a:solidFill>
              <a:latin typeface="+mn-ea"/>
            </a:endParaRPr>
          </a:p>
          <a:p>
            <a:pPr marL="85725" indent="3175"/>
            <a:endParaRPr lang="en-US" altLang="ja-JP" sz="1600">
              <a:solidFill>
                <a:srgbClr val="2E3558"/>
              </a:solidFill>
              <a:latin typeface="+mn-ea"/>
            </a:endParaRPr>
          </a:p>
          <a:p>
            <a:pPr marL="85725" indent="3175"/>
            <a:r>
              <a:rPr lang="en-US" altLang="ja-JP" sz="1600">
                <a:solidFill>
                  <a:srgbClr val="2E3558"/>
                </a:solidFill>
                <a:latin typeface="+mn-ea"/>
              </a:rPr>
              <a:t>※2035</a:t>
            </a:r>
            <a:r>
              <a:rPr lang="ja-JP" altLang="en-US" sz="1600">
                <a:solidFill>
                  <a:srgbClr val="2E3558"/>
                </a:solidFill>
                <a:latin typeface="+mn-ea"/>
              </a:rPr>
              <a:t>年頃に市場投入が想定される次期単通路機では月産</a:t>
            </a:r>
            <a:r>
              <a:rPr lang="en-US" altLang="ja-JP" sz="1600">
                <a:solidFill>
                  <a:srgbClr val="2E3558"/>
                </a:solidFill>
                <a:latin typeface="+mn-ea"/>
              </a:rPr>
              <a:t>80</a:t>
            </a:r>
            <a:r>
              <a:rPr lang="ja-JP" altLang="en-US" sz="1600">
                <a:solidFill>
                  <a:srgbClr val="2E3558"/>
                </a:solidFill>
                <a:latin typeface="+mn-ea"/>
              </a:rPr>
              <a:t>機レベルの高レート生産を想定しているところ、</a:t>
            </a:r>
            <a:r>
              <a:rPr lang="en-US" altLang="ja-JP" sz="1600">
                <a:solidFill>
                  <a:srgbClr val="2E3558"/>
                </a:solidFill>
                <a:latin typeface="+mn-ea"/>
              </a:rPr>
              <a:t>2035</a:t>
            </a:r>
            <a:r>
              <a:rPr lang="ja-JP" altLang="en-US" sz="1600">
                <a:solidFill>
                  <a:srgbClr val="2E3558"/>
                </a:solidFill>
                <a:latin typeface="+mn-ea"/>
              </a:rPr>
              <a:t>年頃を目処に高レート生産に対応できる体制（生産基盤／技術人材）をどのように構築していく計画を立てているか。（例：更なる設備投資計画や、生産時間削減の為の実証計画および人材育成・確保の計画など）</a:t>
            </a:r>
            <a:endParaRPr lang="en-US" altLang="ja-JP" sz="1600">
              <a:solidFill>
                <a:srgbClr val="2E3558"/>
              </a:solidFill>
              <a:latin typeface="+mn-ea"/>
            </a:endParaRPr>
          </a:p>
        </p:txBody>
      </p:sp>
    </p:spTree>
    <p:extLst>
      <p:ext uri="{BB962C8B-B14F-4D97-AF65-F5344CB8AC3E}">
        <p14:creationId xmlns:p14="http://schemas.microsoft.com/office/powerpoint/2010/main" val="10633655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0" name="think-cell data - do not delete" hidden="1">
            <a:extLst>
              <a:ext uri="{FF2B5EF4-FFF2-40B4-BE49-F238E27FC236}">
                <a16:creationId xmlns:a16="http://schemas.microsoft.com/office/drawing/2014/main" id="{E76DF1BA-ED21-044A-C8A3-6052A3626FCE}"/>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24" imgH="623" progId="TCLayout.ActiveDocument.1">
                  <p:embed/>
                </p:oleObj>
              </mc:Choice>
              <mc:Fallback>
                <p:oleObj name="think-cellスライド" r:id="rId4" imgW="624" imgH="623" progId="TCLayout.ActiveDocument.1">
                  <p:embed/>
                  <p:pic>
                    <p:nvPicPr>
                      <p:cNvPr id="70" name="think-cell data - do not delete" hidden="1">
                        <a:extLst>
                          <a:ext uri="{FF2B5EF4-FFF2-40B4-BE49-F238E27FC236}">
                            <a16:creationId xmlns:a16="http://schemas.microsoft.com/office/drawing/2014/main" id="{E76DF1BA-ED21-044A-C8A3-6052A3626FC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1" name="Title 1">
            <a:extLst>
              <a:ext uri="{FF2B5EF4-FFF2-40B4-BE49-F238E27FC236}">
                <a16:creationId xmlns:a16="http://schemas.microsoft.com/office/drawing/2014/main" id="{B062B984-FC2A-4B4A-B6D6-616658681072}"/>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12</a:t>
            </a:r>
            <a:r>
              <a:rPr kumimoji="1" lang="ja-JP" altLang="en-US" sz="2000"/>
              <a:t>）</a:t>
            </a:r>
            <a:r>
              <a:rPr kumimoji="1" lang="ja-JP" altLang="en-US" sz="2000">
                <a:solidFill>
                  <a:schemeClr val="tx1"/>
                </a:solidFill>
                <a:latin typeface="Meiryo UI" panose="020B0604030504040204" pitchFamily="50" charset="-128"/>
                <a:ea typeface="Meiryo UI" panose="020B0604030504040204" pitchFamily="50" charset="-128"/>
              </a:rPr>
              <a:t>ビジネスモデルの独自性等</a:t>
            </a:r>
            <a:endParaRPr kumimoji="1" lang="en-US" altLang="ja-JP" sz="2000">
              <a:solidFill>
                <a:schemeClr val="tx1"/>
              </a:solidFill>
              <a:latin typeface="Meiryo UI" panose="020B0604030504040204" pitchFamily="50" charset="-128"/>
              <a:ea typeface="Meiryo UI" panose="020B0604030504040204" pitchFamily="50" charset="-128"/>
            </a:endParaRPr>
          </a:p>
        </p:txBody>
      </p:sp>
      <p:sp>
        <p:nvSpPr>
          <p:cNvPr id="32" name="Title 1">
            <a:extLst>
              <a:ext uri="{FF2B5EF4-FFF2-40B4-BE49-F238E27FC236}">
                <a16:creationId xmlns:a16="http://schemas.microsoft.com/office/drawing/2014/main" id="{AAA02026-4923-43DD-B05A-D23A292ABD14}"/>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en-US" altLang="ja-JP">
                <a:solidFill>
                  <a:schemeClr val="tx1"/>
                </a:solidFill>
              </a:rPr>
              <a:t>xx</a:t>
            </a:r>
            <a:r>
              <a:rPr kumimoji="1" lang="ja-JP" altLang="en-US">
                <a:solidFill>
                  <a:schemeClr val="tx1"/>
                </a:solidFill>
              </a:rPr>
              <a:t>の強みを活かして、</a:t>
            </a:r>
            <a:r>
              <a:rPr kumimoji="1" lang="en-US" altLang="ja-JP">
                <a:solidFill>
                  <a:schemeClr val="tx1"/>
                </a:solidFill>
              </a:rPr>
              <a:t>xx</a:t>
            </a:r>
            <a:r>
              <a:rPr kumimoji="1" lang="ja-JP" altLang="en-US">
                <a:solidFill>
                  <a:schemeClr val="tx1"/>
                </a:solidFill>
              </a:rPr>
              <a:t>の観点から差別化を目指す</a:t>
            </a:r>
            <a:endParaRPr kumimoji="1" lang="en-US" altLang="ja-JP">
              <a:solidFill>
                <a:schemeClr val="tx1"/>
              </a:solidFill>
            </a:endParaRPr>
          </a:p>
        </p:txBody>
      </p:sp>
      <p:cxnSp>
        <p:nvCxnSpPr>
          <p:cNvPr id="34" name="直線コネクタ 33">
            <a:extLst>
              <a:ext uri="{FF2B5EF4-FFF2-40B4-BE49-F238E27FC236}">
                <a16:creationId xmlns:a16="http://schemas.microsoft.com/office/drawing/2014/main" id="{DE68E70D-7FD0-45D5-845F-5EC143CE415F}"/>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cxnSp>
        <p:nvCxnSpPr>
          <p:cNvPr id="10" name="Straight Connector 13">
            <a:extLst>
              <a:ext uri="{FF2B5EF4-FFF2-40B4-BE49-F238E27FC236}">
                <a16:creationId xmlns:a16="http://schemas.microsoft.com/office/drawing/2014/main" id="{1E562E98-71A9-B4BC-2754-640E2FCF9633}"/>
              </a:ext>
            </a:extLst>
          </p:cNvPr>
          <p:cNvCxnSpPr>
            <a:cxnSpLocks/>
          </p:cNvCxnSpPr>
          <p:nvPr/>
        </p:nvCxnSpPr>
        <p:spPr>
          <a:xfrm>
            <a:off x="6966127" y="1714872"/>
            <a:ext cx="0" cy="442800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nvGrpSpPr>
          <p:cNvPr id="99" name="グループ化 98">
            <a:extLst>
              <a:ext uri="{FF2B5EF4-FFF2-40B4-BE49-F238E27FC236}">
                <a16:creationId xmlns:a16="http://schemas.microsoft.com/office/drawing/2014/main" id="{7A6FF9CD-98DC-66D5-9784-4357331799B0}"/>
              </a:ext>
            </a:extLst>
          </p:cNvPr>
          <p:cNvGrpSpPr/>
          <p:nvPr/>
        </p:nvGrpSpPr>
        <p:grpSpPr>
          <a:xfrm>
            <a:off x="7239752" y="4216562"/>
            <a:ext cx="4248000" cy="1764000"/>
            <a:chOff x="7239752" y="4397088"/>
            <a:chExt cx="4248000" cy="1764000"/>
          </a:xfrm>
        </p:grpSpPr>
        <p:sp>
          <p:nvSpPr>
            <p:cNvPr id="13" name="TextBox 35" descr="ｔ">
              <a:extLst>
                <a:ext uri="{FF2B5EF4-FFF2-40B4-BE49-F238E27FC236}">
                  <a16:creationId xmlns:a16="http://schemas.microsoft.com/office/drawing/2014/main" id="{1A02E28D-50EE-6B53-777C-90D9E1F7951D}"/>
                </a:ext>
              </a:extLst>
            </p:cNvPr>
            <p:cNvSpPr txBox="1"/>
            <p:nvPr/>
          </p:nvSpPr>
          <p:spPr>
            <a:xfrm>
              <a:off x="7239752" y="4397088"/>
              <a:ext cx="4248000" cy="1764000"/>
            </a:xfrm>
            <a:prstGeom prst="rect">
              <a:avLst/>
            </a:prstGeom>
            <a:solidFill>
              <a:schemeClr val="accent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t" anchorCtr="0" forceAA="0" compatLnSpc="1">
              <a:prstTxWarp prst="textNoShape">
                <a:avLst/>
              </a:prstTxWarp>
              <a:noAutofit/>
            </a:bodyPr>
            <a:lstStyle/>
            <a:p>
              <a:pPr marL="0" lvl="1">
                <a:buClr>
                  <a:schemeClr val="tx2"/>
                </a:buClr>
                <a:buSzPct val="100000"/>
              </a:pPr>
              <a:r>
                <a:rPr kumimoji="1" lang="ja-JP" altLang="en-US" sz="1400" b="1">
                  <a:solidFill>
                    <a:schemeClr val="tx1"/>
                  </a:solidFill>
                  <a:latin typeface="Meiryo UI" panose="020B0604030504040204" pitchFamily="50" charset="-128"/>
                  <a:ea typeface="Meiryo UI" panose="020B0604030504040204" pitchFamily="50" charset="-128"/>
                </a:rPr>
                <a:t>戦略方針</a:t>
              </a:r>
              <a:endParaRPr kumimoji="1" lang="en-US" altLang="ja-JP" sz="1400" b="1">
                <a:solidFill>
                  <a:schemeClr val="tx1"/>
                </a:solidFill>
                <a:latin typeface="Meiryo UI" panose="020B0604030504040204" pitchFamily="50" charset="-128"/>
                <a:ea typeface="Meiryo UI" panose="020B0604030504040204" pitchFamily="50" charset="-128"/>
              </a:endParaRPr>
            </a:p>
            <a:p>
              <a:pPr marL="541338" lvl="1" indent="-185738">
                <a:spcBef>
                  <a:spcPts val="600"/>
                </a:spcBef>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XXXXX</a:t>
              </a:r>
            </a:p>
            <a:p>
              <a:pPr marL="808038" lvl="2" indent="-1778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cxnSp>
          <p:nvCxnSpPr>
            <p:cNvPr id="52" name="Straight Connector 30">
              <a:extLst>
                <a:ext uri="{FF2B5EF4-FFF2-40B4-BE49-F238E27FC236}">
                  <a16:creationId xmlns:a16="http://schemas.microsoft.com/office/drawing/2014/main" id="{9EB0286B-02D5-20C7-D5F2-2AD62B16869E}"/>
                </a:ext>
              </a:extLst>
            </p:cNvPr>
            <p:cNvCxnSpPr>
              <a:cxnSpLocks/>
            </p:cNvCxnSpPr>
            <p:nvPr/>
          </p:nvCxnSpPr>
          <p:spPr>
            <a:xfrm flipH="1">
              <a:off x="7243978" y="4397088"/>
              <a:ext cx="0" cy="1764000"/>
            </a:xfrm>
            <a:prstGeom prst="line">
              <a:avLst/>
            </a:prstGeom>
            <a:ln w="2857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97" name="グループ化 96">
            <a:extLst>
              <a:ext uri="{FF2B5EF4-FFF2-40B4-BE49-F238E27FC236}">
                <a16:creationId xmlns:a16="http://schemas.microsoft.com/office/drawing/2014/main" id="{9099E443-2247-3B06-1C8C-15319FA21871}"/>
              </a:ext>
            </a:extLst>
          </p:cNvPr>
          <p:cNvGrpSpPr/>
          <p:nvPr/>
        </p:nvGrpSpPr>
        <p:grpSpPr>
          <a:xfrm>
            <a:off x="7232784" y="1800042"/>
            <a:ext cx="4254233" cy="900000"/>
            <a:chOff x="7232784" y="1800042"/>
            <a:chExt cx="4254233" cy="900000"/>
          </a:xfrm>
        </p:grpSpPr>
        <p:sp>
          <p:nvSpPr>
            <p:cNvPr id="12" name="TextBox 52">
              <a:extLst>
                <a:ext uri="{FF2B5EF4-FFF2-40B4-BE49-F238E27FC236}">
                  <a16:creationId xmlns:a16="http://schemas.microsoft.com/office/drawing/2014/main" id="{75234390-01E3-34C3-DCE7-5F86457A28AA}"/>
                </a:ext>
              </a:extLst>
            </p:cNvPr>
            <p:cNvSpPr txBox="1"/>
            <p:nvPr/>
          </p:nvSpPr>
          <p:spPr>
            <a:xfrm>
              <a:off x="7239017" y="1800042"/>
              <a:ext cx="4248000" cy="900000"/>
            </a:xfrm>
            <a:prstGeom prst="rect">
              <a:avLst/>
            </a:prstGeom>
            <a:solidFill>
              <a:schemeClr val="bg2"/>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91440" bIns="45720" numCol="1" spcCol="0" rtlCol="0" fromWordArt="0" anchor="t" anchorCtr="0" forceAA="0" compatLnSpc="1">
              <a:prstTxWarp prst="textNoShape">
                <a:avLst/>
              </a:prstTxWarp>
              <a:noAutofit/>
            </a:bodyPr>
            <a:lstStyle/>
            <a:p>
              <a:pPr marL="108000" lvl="1">
                <a:buClr>
                  <a:schemeClr val="tx2"/>
                </a:buClr>
                <a:buSzPct val="100000"/>
              </a:pPr>
              <a:r>
                <a:rPr kumimoji="1" lang="ja-JP" altLang="en-US" sz="1400" b="1">
                  <a:solidFill>
                    <a:schemeClr val="tx1"/>
                  </a:solidFill>
                  <a:latin typeface="Meiryo UI" panose="020B0604030504040204" pitchFamily="50" charset="-128"/>
                  <a:ea typeface="Meiryo UI" panose="020B0604030504040204" pitchFamily="50" charset="-128"/>
                </a:rPr>
                <a:t>自社の強み</a:t>
              </a:r>
              <a:endParaRPr kumimoji="1" lang="en-US" altLang="ja-JP" sz="1400" b="1">
                <a:solidFill>
                  <a:schemeClr val="tx1"/>
                </a:solidFill>
                <a:latin typeface="Meiryo UI" panose="020B0604030504040204" pitchFamily="50" charset="-128"/>
                <a:ea typeface="Meiryo UI" panose="020B0604030504040204" pitchFamily="50" charset="-128"/>
              </a:endParaRPr>
            </a:p>
            <a:p>
              <a:pPr marL="541338" lvl="1" indent="-185738">
                <a:spcBef>
                  <a:spcPts val="600"/>
                </a:spcBef>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XXXXX</a:t>
              </a:r>
            </a:p>
            <a:p>
              <a:pPr marL="808038" lvl="2" indent="-1778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cxnSp>
          <p:nvCxnSpPr>
            <p:cNvPr id="53" name="Straight Connector 82">
              <a:extLst>
                <a:ext uri="{FF2B5EF4-FFF2-40B4-BE49-F238E27FC236}">
                  <a16:creationId xmlns:a16="http://schemas.microsoft.com/office/drawing/2014/main" id="{82263101-BF61-F33D-5891-F357003E05F6}"/>
                </a:ext>
              </a:extLst>
            </p:cNvPr>
            <p:cNvCxnSpPr>
              <a:cxnSpLocks/>
            </p:cNvCxnSpPr>
            <p:nvPr/>
          </p:nvCxnSpPr>
          <p:spPr>
            <a:xfrm>
              <a:off x="7232784" y="1800042"/>
              <a:ext cx="0" cy="900000"/>
            </a:xfrm>
            <a:prstGeom prst="line">
              <a:avLst/>
            </a:prstGeom>
            <a:ln w="2857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60" name="Straight Connector 75">
            <a:extLst>
              <a:ext uri="{FF2B5EF4-FFF2-40B4-BE49-F238E27FC236}">
                <a16:creationId xmlns:a16="http://schemas.microsoft.com/office/drawing/2014/main" id="{6BC5B852-ADD0-2903-D55A-79EEF7181BBD}"/>
              </a:ext>
            </a:extLst>
          </p:cNvPr>
          <p:cNvCxnSpPr>
            <a:cxnSpLocks/>
          </p:cNvCxnSpPr>
          <p:nvPr/>
        </p:nvCxnSpPr>
        <p:spPr>
          <a:xfrm flipH="1">
            <a:off x="7232784" y="3986389"/>
            <a:ext cx="4242735" cy="0"/>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98" name="グループ化 97">
            <a:extLst>
              <a:ext uri="{FF2B5EF4-FFF2-40B4-BE49-F238E27FC236}">
                <a16:creationId xmlns:a16="http://schemas.microsoft.com/office/drawing/2014/main" id="{51EA9176-7A75-459C-577C-9E32BC18035C}"/>
              </a:ext>
            </a:extLst>
          </p:cNvPr>
          <p:cNvGrpSpPr/>
          <p:nvPr/>
        </p:nvGrpSpPr>
        <p:grpSpPr>
          <a:xfrm>
            <a:off x="7239753" y="2872176"/>
            <a:ext cx="4254232" cy="900000"/>
            <a:chOff x="7239753" y="2872176"/>
            <a:chExt cx="4254232" cy="900000"/>
          </a:xfrm>
        </p:grpSpPr>
        <p:sp>
          <p:nvSpPr>
            <p:cNvPr id="59" name="TextBox 52">
              <a:extLst>
                <a:ext uri="{FF2B5EF4-FFF2-40B4-BE49-F238E27FC236}">
                  <a16:creationId xmlns:a16="http://schemas.microsoft.com/office/drawing/2014/main" id="{46E40BF9-9189-04CD-3F30-083F51F47028}"/>
                </a:ext>
              </a:extLst>
            </p:cNvPr>
            <p:cNvSpPr txBox="1"/>
            <p:nvPr/>
          </p:nvSpPr>
          <p:spPr>
            <a:xfrm>
              <a:off x="7245985" y="2872176"/>
              <a:ext cx="4248000" cy="900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91440" bIns="45720" numCol="1" spcCol="0" rtlCol="0" fromWordArt="0" anchor="t" anchorCtr="0" forceAA="0" compatLnSpc="1">
              <a:prstTxWarp prst="textNoShape">
                <a:avLst/>
              </a:prstTxWarp>
              <a:noAutofit/>
            </a:bodyPr>
            <a:lstStyle/>
            <a:p>
              <a:pPr marL="108000" lvl="1">
                <a:buClr>
                  <a:schemeClr val="tx2"/>
                </a:buClr>
                <a:buSzPct val="100000"/>
              </a:pPr>
              <a:r>
                <a:rPr kumimoji="1" lang="ja-JP" altLang="en-US" sz="1400" b="1">
                  <a:solidFill>
                    <a:schemeClr val="tx1"/>
                  </a:solidFill>
                  <a:latin typeface="Meiryo UI" panose="020B0604030504040204" pitchFamily="50" charset="-128"/>
                  <a:ea typeface="Meiryo UI" panose="020B0604030504040204" pitchFamily="50" charset="-128"/>
                </a:rPr>
                <a:t>自社の弱み及び対応</a:t>
              </a:r>
              <a:endParaRPr kumimoji="1" lang="en-US" altLang="ja-JP" sz="1400" b="1">
                <a:solidFill>
                  <a:schemeClr val="tx1"/>
                </a:solidFill>
                <a:latin typeface="Meiryo UI" panose="020B0604030504040204" pitchFamily="50" charset="-128"/>
                <a:ea typeface="Meiryo UI" panose="020B0604030504040204" pitchFamily="50" charset="-128"/>
              </a:endParaRPr>
            </a:p>
            <a:p>
              <a:pPr marL="541338" lvl="1" indent="-185738">
                <a:spcBef>
                  <a:spcPts val="600"/>
                </a:spcBef>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XXXXX</a:t>
              </a:r>
            </a:p>
            <a:p>
              <a:pPr marL="808038" lvl="2" indent="-1778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cxnSp>
          <p:nvCxnSpPr>
            <p:cNvPr id="61" name="Straight Connector 82">
              <a:extLst>
                <a:ext uri="{FF2B5EF4-FFF2-40B4-BE49-F238E27FC236}">
                  <a16:creationId xmlns:a16="http://schemas.microsoft.com/office/drawing/2014/main" id="{A3B580B4-8B11-D67B-E193-875F2C5F94A5}"/>
                </a:ext>
              </a:extLst>
            </p:cNvPr>
            <p:cNvCxnSpPr>
              <a:cxnSpLocks/>
            </p:cNvCxnSpPr>
            <p:nvPr/>
          </p:nvCxnSpPr>
          <p:spPr>
            <a:xfrm>
              <a:off x="7239753" y="2872176"/>
              <a:ext cx="0" cy="900000"/>
            </a:xfrm>
            <a:prstGeom prst="line">
              <a:avLst/>
            </a:prstGeom>
            <a:ln w="2857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46" name="グループ化 45">
            <a:extLst>
              <a:ext uri="{FF2B5EF4-FFF2-40B4-BE49-F238E27FC236}">
                <a16:creationId xmlns:a16="http://schemas.microsoft.com/office/drawing/2014/main" id="{C6ADA8AD-DA2C-03BB-FCF3-9934302188C2}"/>
              </a:ext>
            </a:extLst>
          </p:cNvPr>
          <p:cNvGrpSpPr/>
          <p:nvPr/>
        </p:nvGrpSpPr>
        <p:grpSpPr>
          <a:xfrm>
            <a:off x="756291" y="2152964"/>
            <a:ext cx="5989378" cy="1224000"/>
            <a:chOff x="756291" y="2152964"/>
            <a:chExt cx="5989378" cy="1145966"/>
          </a:xfrm>
        </p:grpSpPr>
        <p:sp>
          <p:nvSpPr>
            <p:cNvPr id="75" name="正方形/長方形 74">
              <a:extLst>
                <a:ext uri="{FF2B5EF4-FFF2-40B4-BE49-F238E27FC236}">
                  <a16:creationId xmlns:a16="http://schemas.microsoft.com/office/drawing/2014/main" id="{5BCDAF75-6308-EA4F-A052-94D9F4D75108}"/>
                </a:ext>
              </a:extLst>
            </p:cNvPr>
            <p:cNvSpPr/>
            <p:nvPr/>
          </p:nvSpPr>
          <p:spPr>
            <a:xfrm>
              <a:off x="756291" y="2152964"/>
              <a:ext cx="1332000" cy="1145966"/>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300">
                  <a:solidFill>
                    <a:schemeClr val="tx1"/>
                  </a:solidFill>
                  <a:latin typeface="Meiryo UI" panose="020B0604030504040204" pitchFamily="50" charset="-128"/>
                  <a:ea typeface="Meiryo UI" panose="020B0604030504040204" pitchFamily="50" charset="-128"/>
                </a:rPr>
                <a:t>自社</a:t>
              </a:r>
              <a:endParaRPr kumimoji="1" lang="ja-JP" altLang="en-US" sz="1100">
                <a:solidFill>
                  <a:srgbClr val="FF0000"/>
                </a:solidFill>
                <a:latin typeface="Meiryo UI" panose="020B0604030504040204" pitchFamily="50" charset="-128"/>
                <a:ea typeface="Meiryo UI" panose="020B0604030504040204" pitchFamily="50" charset="-128"/>
              </a:endParaRPr>
            </a:p>
          </p:txBody>
        </p:sp>
        <p:sp>
          <p:nvSpPr>
            <p:cNvPr id="83" name="正方形/長方形 82">
              <a:extLst>
                <a:ext uri="{FF2B5EF4-FFF2-40B4-BE49-F238E27FC236}">
                  <a16:creationId xmlns:a16="http://schemas.microsoft.com/office/drawing/2014/main" id="{D60374D5-3CEA-6EF3-8E36-4113D72273EF}"/>
                </a:ext>
              </a:extLst>
            </p:cNvPr>
            <p:cNvSpPr/>
            <p:nvPr/>
          </p:nvSpPr>
          <p:spPr>
            <a:xfrm>
              <a:off x="2209806"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XXX</a:t>
              </a:r>
            </a:p>
          </p:txBody>
        </p:sp>
        <p:sp>
          <p:nvSpPr>
            <p:cNvPr id="86" name="正方形/長方形 85">
              <a:extLst>
                <a:ext uri="{FF2B5EF4-FFF2-40B4-BE49-F238E27FC236}">
                  <a16:creationId xmlns:a16="http://schemas.microsoft.com/office/drawing/2014/main" id="{C8998247-9E44-6873-6DAE-D04B07D277EC}"/>
                </a:ext>
              </a:extLst>
            </p:cNvPr>
            <p:cNvSpPr/>
            <p:nvPr/>
          </p:nvSpPr>
          <p:spPr>
            <a:xfrm>
              <a:off x="3751330"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89" name="正方形/長方形 88">
              <a:extLst>
                <a:ext uri="{FF2B5EF4-FFF2-40B4-BE49-F238E27FC236}">
                  <a16:creationId xmlns:a16="http://schemas.microsoft.com/office/drawing/2014/main" id="{BE9FC954-6392-B2D2-1F5E-FCFE04BD10F7}"/>
                </a:ext>
              </a:extLst>
            </p:cNvPr>
            <p:cNvSpPr/>
            <p:nvPr/>
          </p:nvSpPr>
          <p:spPr>
            <a:xfrm>
              <a:off x="5305669"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ja-JP" altLang="en-US" sz="1200">
                <a:solidFill>
                  <a:schemeClr val="tx1"/>
                </a:solidFill>
                <a:latin typeface="Meiryo UI" panose="020B0604030504040204" pitchFamily="50" charset="-128"/>
                <a:ea typeface="Meiryo UI" panose="020B0604030504040204" pitchFamily="50" charset="-128"/>
              </a:endParaRPr>
            </a:p>
          </p:txBody>
        </p:sp>
      </p:grpSp>
      <p:grpSp>
        <p:nvGrpSpPr>
          <p:cNvPr id="25" name="グループ化 24">
            <a:extLst>
              <a:ext uri="{FF2B5EF4-FFF2-40B4-BE49-F238E27FC236}">
                <a16:creationId xmlns:a16="http://schemas.microsoft.com/office/drawing/2014/main" id="{24C90848-2AE6-B5FA-41F0-68D759A6DF36}"/>
              </a:ext>
            </a:extLst>
          </p:cNvPr>
          <p:cNvGrpSpPr/>
          <p:nvPr/>
        </p:nvGrpSpPr>
        <p:grpSpPr>
          <a:xfrm>
            <a:off x="746778" y="1224775"/>
            <a:ext cx="5998891" cy="360000"/>
            <a:chOff x="543578" y="1377175"/>
            <a:chExt cx="5239039" cy="360000"/>
          </a:xfrm>
        </p:grpSpPr>
        <p:cxnSp>
          <p:nvCxnSpPr>
            <p:cNvPr id="26" name="Straight Connector 18">
              <a:extLst>
                <a:ext uri="{FF2B5EF4-FFF2-40B4-BE49-F238E27FC236}">
                  <a16:creationId xmlns:a16="http://schemas.microsoft.com/office/drawing/2014/main" id="{C8DD0D17-100D-11B3-6929-A9E04B49C3C5}"/>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7" name="TextBox 23">
              <a:extLst>
                <a:ext uri="{FF2B5EF4-FFF2-40B4-BE49-F238E27FC236}">
                  <a16:creationId xmlns:a16="http://schemas.microsoft.com/office/drawing/2014/main" id="{3396132E-4646-124F-5D97-BB94A90CD46B}"/>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solidFill>
                    <a:schemeClr val="tx1"/>
                  </a:solidFill>
                </a:rPr>
                <a:t>競合に対する自社の優位性</a:t>
              </a:r>
            </a:p>
          </p:txBody>
        </p:sp>
      </p:grpSp>
      <p:grpSp>
        <p:nvGrpSpPr>
          <p:cNvPr id="28" name="グループ化 27">
            <a:extLst>
              <a:ext uri="{FF2B5EF4-FFF2-40B4-BE49-F238E27FC236}">
                <a16:creationId xmlns:a16="http://schemas.microsoft.com/office/drawing/2014/main" id="{64783453-9F34-E985-D693-206D81DCC898}"/>
              </a:ext>
            </a:extLst>
          </p:cNvPr>
          <p:cNvGrpSpPr/>
          <p:nvPr/>
        </p:nvGrpSpPr>
        <p:grpSpPr>
          <a:xfrm>
            <a:off x="7135350" y="1224775"/>
            <a:ext cx="4356000" cy="360000"/>
            <a:chOff x="543578" y="1377175"/>
            <a:chExt cx="5239039" cy="360000"/>
          </a:xfrm>
        </p:grpSpPr>
        <p:cxnSp>
          <p:nvCxnSpPr>
            <p:cNvPr id="29" name="Straight Connector 18">
              <a:extLst>
                <a:ext uri="{FF2B5EF4-FFF2-40B4-BE49-F238E27FC236}">
                  <a16:creationId xmlns:a16="http://schemas.microsoft.com/office/drawing/2014/main" id="{5F2C898F-64AB-39E4-A9E6-C77E22683C64}"/>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0" name="TextBox 23">
              <a:extLst>
                <a:ext uri="{FF2B5EF4-FFF2-40B4-BE49-F238E27FC236}">
                  <a16:creationId xmlns:a16="http://schemas.microsoft.com/office/drawing/2014/main" id="{75D8F41B-41E8-E0F8-3781-9BE314B4AAA2}"/>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自社の強み、弱み（経営資源）</a:t>
              </a:r>
            </a:p>
          </p:txBody>
        </p:sp>
      </p:grpSp>
      <p:grpSp>
        <p:nvGrpSpPr>
          <p:cNvPr id="37" name="グループ化 36">
            <a:extLst>
              <a:ext uri="{FF2B5EF4-FFF2-40B4-BE49-F238E27FC236}">
                <a16:creationId xmlns:a16="http://schemas.microsoft.com/office/drawing/2014/main" id="{3FE6A02C-FC74-03EB-BB1C-0AD6A6DC2235}"/>
              </a:ext>
            </a:extLst>
          </p:cNvPr>
          <p:cNvGrpSpPr/>
          <p:nvPr/>
        </p:nvGrpSpPr>
        <p:grpSpPr>
          <a:xfrm>
            <a:off x="2209806" y="1721213"/>
            <a:ext cx="1440000" cy="360000"/>
            <a:chOff x="543578" y="1377175"/>
            <a:chExt cx="5239039" cy="360000"/>
          </a:xfrm>
        </p:grpSpPr>
        <p:cxnSp>
          <p:nvCxnSpPr>
            <p:cNvPr id="38" name="Straight Connector 18">
              <a:extLst>
                <a:ext uri="{FF2B5EF4-FFF2-40B4-BE49-F238E27FC236}">
                  <a16:creationId xmlns:a16="http://schemas.microsoft.com/office/drawing/2014/main" id="{02072F63-0225-DBB6-4C9A-526A148FB525}"/>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9" name="TextBox 23">
              <a:extLst>
                <a:ext uri="{FF2B5EF4-FFF2-40B4-BE49-F238E27FC236}">
                  <a16:creationId xmlns:a16="http://schemas.microsoft.com/office/drawing/2014/main" id="{AC47956B-EE25-D4AB-16E6-4B71C7EB2240}"/>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評価軸１</a:t>
              </a:r>
            </a:p>
          </p:txBody>
        </p:sp>
      </p:grpSp>
      <p:grpSp>
        <p:nvGrpSpPr>
          <p:cNvPr id="40" name="グループ化 39">
            <a:extLst>
              <a:ext uri="{FF2B5EF4-FFF2-40B4-BE49-F238E27FC236}">
                <a16:creationId xmlns:a16="http://schemas.microsoft.com/office/drawing/2014/main" id="{FB2B8035-AE85-C8D6-BF8F-ED60FAAFEFEF}"/>
              </a:ext>
            </a:extLst>
          </p:cNvPr>
          <p:cNvGrpSpPr/>
          <p:nvPr/>
        </p:nvGrpSpPr>
        <p:grpSpPr>
          <a:xfrm>
            <a:off x="3756563" y="1714872"/>
            <a:ext cx="1440000" cy="360000"/>
            <a:chOff x="543578" y="1377175"/>
            <a:chExt cx="5239039" cy="360000"/>
          </a:xfrm>
        </p:grpSpPr>
        <p:cxnSp>
          <p:nvCxnSpPr>
            <p:cNvPr id="41" name="Straight Connector 18">
              <a:extLst>
                <a:ext uri="{FF2B5EF4-FFF2-40B4-BE49-F238E27FC236}">
                  <a16:creationId xmlns:a16="http://schemas.microsoft.com/office/drawing/2014/main" id="{89986AAC-31AA-2841-F147-5AC20EFD942F}"/>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2" name="TextBox 23">
              <a:extLst>
                <a:ext uri="{FF2B5EF4-FFF2-40B4-BE49-F238E27FC236}">
                  <a16:creationId xmlns:a16="http://schemas.microsoft.com/office/drawing/2014/main" id="{232F4D43-22A6-49C0-9AE4-B2E22A73A0A4}"/>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評価軸２</a:t>
              </a:r>
            </a:p>
          </p:txBody>
        </p:sp>
      </p:grpSp>
      <p:grpSp>
        <p:nvGrpSpPr>
          <p:cNvPr id="43" name="グループ化 42">
            <a:extLst>
              <a:ext uri="{FF2B5EF4-FFF2-40B4-BE49-F238E27FC236}">
                <a16:creationId xmlns:a16="http://schemas.microsoft.com/office/drawing/2014/main" id="{0F026536-4460-CF13-CDC5-5FAD3DCBAEC5}"/>
              </a:ext>
            </a:extLst>
          </p:cNvPr>
          <p:cNvGrpSpPr/>
          <p:nvPr/>
        </p:nvGrpSpPr>
        <p:grpSpPr>
          <a:xfrm>
            <a:off x="5298087" y="1714872"/>
            <a:ext cx="1440000" cy="360000"/>
            <a:chOff x="543578" y="1377175"/>
            <a:chExt cx="5239039" cy="360000"/>
          </a:xfrm>
        </p:grpSpPr>
        <p:cxnSp>
          <p:nvCxnSpPr>
            <p:cNvPr id="44" name="Straight Connector 18">
              <a:extLst>
                <a:ext uri="{FF2B5EF4-FFF2-40B4-BE49-F238E27FC236}">
                  <a16:creationId xmlns:a16="http://schemas.microsoft.com/office/drawing/2014/main" id="{33A3C038-BFDC-86D0-DE63-370BF7528055}"/>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5" name="TextBox 23">
              <a:extLst>
                <a:ext uri="{FF2B5EF4-FFF2-40B4-BE49-F238E27FC236}">
                  <a16:creationId xmlns:a16="http://schemas.microsoft.com/office/drawing/2014/main" id="{4F51A48A-AE4C-84E3-9676-DEF235021158}"/>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評価軸３</a:t>
              </a:r>
            </a:p>
          </p:txBody>
        </p:sp>
      </p:grpSp>
      <p:grpSp>
        <p:nvGrpSpPr>
          <p:cNvPr id="55" name="グループ化 54">
            <a:extLst>
              <a:ext uri="{FF2B5EF4-FFF2-40B4-BE49-F238E27FC236}">
                <a16:creationId xmlns:a16="http://schemas.microsoft.com/office/drawing/2014/main" id="{B17DEB72-12A2-F128-E4B0-434C2269F398}"/>
              </a:ext>
            </a:extLst>
          </p:cNvPr>
          <p:cNvGrpSpPr/>
          <p:nvPr/>
        </p:nvGrpSpPr>
        <p:grpSpPr>
          <a:xfrm>
            <a:off x="756291" y="3456952"/>
            <a:ext cx="5989378" cy="1224000"/>
            <a:chOff x="756291" y="2152964"/>
            <a:chExt cx="5989378" cy="1145966"/>
          </a:xfrm>
        </p:grpSpPr>
        <p:sp>
          <p:nvSpPr>
            <p:cNvPr id="56" name="正方形/長方形 55">
              <a:extLst>
                <a:ext uri="{FF2B5EF4-FFF2-40B4-BE49-F238E27FC236}">
                  <a16:creationId xmlns:a16="http://schemas.microsoft.com/office/drawing/2014/main" id="{15A54ED6-3919-D890-A4E6-99F40CCA72FE}"/>
                </a:ext>
              </a:extLst>
            </p:cNvPr>
            <p:cNvSpPr/>
            <p:nvPr/>
          </p:nvSpPr>
          <p:spPr>
            <a:xfrm>
              <a:off x="756291" y="2152964"/>
              <a:ext cx="1332000" cy="1145966"/>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a:solidFill>
                    <a:schemeClr val="tx1"/>
                  </a:solidFill>
                  <a:latin typeface="Meiryo UI" panose="020B0604030504040204" pitchFamily="50" charset="-128"/>
                  <a:ea typeface="Meiryo UI" panose="020B0604030504040204" pitchFamily="50" charset="-128"/>
                </a:rPr>
                <a:t>競合</a:t>
              </a:r>
              <a:r>
                <a:rPr kumimoji="1" lang="en-US" altLang="ja-JP" sz="1200">
                  <a:solidFill>
                    <a:schemeClr val="tx1"/>
                  </a:solidFill>
                  <a:latin typeface="Meiryo UI" panose="020B0604030504040204" pitchFamily="50" charset="-128"/>
                  <a:ea typeface="Meiryo UI" panose="020B0604030504040204" pitchFamily="50" charset="-128"/>
                </a:rPr>
                <a:t>A</a:t>
              </a:r>
              <a:endParaRPr kumimoji="1" lang="ja-JP" altLang="en-US" sz="1400">
                <a:solidFill>
                  <a:schemeClr val="tx1"/>
                </a:solidFill>
                <a:latin typeface="Meiryo UI" panose="020B0604030504040204" pitchFamily="50" charset="-128"/>
                <a:ea typeface="Meiryo UI" panose="020B0604030504040204" pitchFamily="50" charset="-128"/>
              </a:endParaRPr>
            </a:p>
          </p:txBody>
        </p:sp>
        <p:sp>
          <p:nvSpPr>
            <p:cNvPr id="57" name="正方形/長方形 56">
              <a:extLst>
                <a:ext uri="{FF2B5EF4-FFF2-40B4-BE49-F238E27FC236}">
                  <a16:creationId xmlns:a16="http://schemas.microsoft.com/office/drawing/2014/main" id="{9E62E372-B661-92E4-29A5-4A7FA1438C95}"/>
                </a:ext>
              </a:extLst>
            </p:cNvPr>
            <p:cNvSpPr/>
            <p:nvPr/>
          </p:nvSpPr>
          <p:spPr>
            <a:xfrm>
              <a:off x="2209806"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XXX</a:t>
              </a:r>
            </a:p>
          </p:txBody>
        </p:sp>
        <p:sp>
          <p:nvSpPr>
            <p:cNvPr id="62" name="正方形/長方形 61">
              <a:extLst>
                <a:ext uri="{FF2B5EF4-FFF2-40B4-BE49-F238E27FC236}">
                  <a16:creationId xmlns:a16="http://schemas.microsoft.com/office/drawing/2014/main" id="{D1FA7D05-72B9-2B75-C76C-7B63F5D22304}"/>
                </a:ext>
              </a:extLst>
            </p:cNvPr>
            <p:cNvSpPr/>
            <p:nvPr/>
          </p:nvSpPr>
          <p:spPr>
            <a:xfrm>
              <a:off x="3751330"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sz="1200">
                <a:solidFill>
                  <a:schemeClr val="tx1"/>
                </a:solidFill>
                <a:latin typeface="Meiryo UI" panose="020B0604030504040204" pitchFamily="50" charset="-128"/>
                <a:ea typeface="Meiryo UI" panose="020B0604030504040204" pitchFamily="50" charset="-128"/>
              </a:endParaRPr>
            </a:p>
          </p:txBody>
        </p:sp>
        <p:sp>
          <p:nvSpPr>
            <p:cNvPr id="63" name="正方形/長方形 62">
              <a:extLst>
                <a:ext uri="{FF2B5EF4-FFF2-40B4-BE49-F238E27FC236}">
                  <a16:creationId xmlns:a16="http://schemas.microsoft.com/office/drawing/2014/main" id="{F776445B-9802-C20A-7B1F-8E6993D8E069}"/>
                </a:ext>
              </a:extLst>
            </p:cNvPr>
            <p:cNvSpPr/>
            <p:nvPr/>
          </p:nvSpPr>
          <p:spPr>
            <a:xfrm>
              <a:off x="5305669"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sz="1200">
                <a:solidFill>
                  <a:schemeClr val="tx1"/>
                </a:solidFill>
                <a:latin typeface="Meiryo UI" panose="020B0604030504040204" pitchFamily="50" charset="-128"/>
                <a:ea typeface="Meiryo UI" panose="020B0604030504040204" pitchFamily="50" charset="-128"/>
              </a:endParaRPr>
            </a:p>
          </p:txBody>
        </p:sp>
      </p:grpSp>
      <p:grpSp>
        <p:nvGrpSpPr>
          <p:cNvPr id="64" name="グループ化 63">
            <a:extLst>
              <a:ext uri="{FF2B5EF4-FFF2-40B4-BE49-F238E27FC236}">
                <a16:creationId xmlns:a16="http://schemas.microsoft.com/office/drawing/2014/main" id="{7DB14209-5C7C-FE72-69C7-BB2549B1AD15}"/>
              </a:ext>
            </a:extLst>
          </p:cNvPr>
          <p:cNvGrpSpPr/>
          <p:nvPr/>
        </p:nvGrpSpPr>
        <p:grpSpPr>
          <a:xfrm>
            <a:off x="756303" y="4756562"/>
            <a:ext cx="5989378" cy="1224000"/>
            <a:chOff x="756291" y="2152964"/>
            <a:chExt cx="5989378" cy="1145966"/>
          </a:xfrm>
        </p:grpSpPr>
        <p:sp>
          <p:nvSpPr>
            <p:cNvPr id="65" name="正方形/長方形 64">
              <a:extLst>
                <a:ext uri="{FF2B5EF4-FFF2-40B4-BE49-F238E27FC236}">
                  <a16:creationId xmlns:a16="http://schemas.microsoft.com/office/drawing/2014/main" id="{1E8AA585-A106-5FDD-F694-8273450B6D95}"/>
                </a:ext>
              </a:extLst>
            </p:cNvPr>
            <p:cNvSpPr/>
            <p:nvPr/>
          </p:nvSpPr>
          <p:spPr>
            <a:xfrm>
              <a:off x="756291" y="2152964"/>
              <a:ext cx="1332000" cy="1145966"/>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300">
                  <a:solidFill>
                    <a:schemeClr val="tx1"/>
                  </a:solidFill>
                  <a:latin typeface="Meiryo UI" panose="020B0604030504040204" pitchFamily="50" charset="-128"/>
                  <a:ea typeface="Meiryo UI" panose="020B0604030504040204" pitchFamily="50" charset="-128"/>
                </a:rPr>
                <a:t>競合</a:t>
              </a:r>
              <a:r>
                <a:rPr kumimoji="1" lang="en-US" altLang="ja-JP" sz="1200">
                  <a:solidFill>
                    <a:schemeClr val="tx1"/>
                  </a:solidFill>
                  <a:latin typeface="Meiryo UI" panose="020B0604030504040204" pitchFamily="50" charset="-128"/>
                  <a:ea typeface="Meiryo UI" panose="020B0604030504040204" pitchFamily="50" charset="-128"/>
                </a:rPr>
                <a:t>B</a:t>
              </a: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66" name="正方形/長方形 65">
              <a:extLst>
                <a:ext uri="{FF2B5EF4-FFF2-40B4-BE49-F238E27FC236}">
                  <a16:creationId xmlns:a16="http://schemas.microsoft.com/office/drawing/2014/main" id="{B1BB0017-FC25-60F7-AF31-7DA074F8A6E2}"/>
                </a:ext>
              </a:extLst>
            </p:cNvPr>
            <p:cNvSpPr/>
            <p:nvPr/>
          </p:nvSpPr>
          <p:spPr>
            <a:xfrm>
              <a:off x="2209806"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XXX</a:t>
              </a:r>
            </a:p>
          </p:txBody>
        </p:sp>
        <p:sp>
          <p:nvSpPr>
            <p:cNvPr id="67" name="正方形/長方形 66">
              <a:extLst>
                <a:ext uri="{FF2B5EF4-FFF2-40B4-BE49-F238E27FC236}">
                  <a16:creationId xmlns:a16="http://schemas.microsoft.com/office/drawing/2014/main" id="{04FD45E4-E010-689E-4BC2-E91961EB55F8}"/>
                </a:ext>
              </a:extLst>
            </p:cNvPr>
            <p:cNvSpPr/>
            <p:nvPr/>
          </p:nvSpPr>
          <p:spPr>
            <a:xfrm>
              <a:off x="3751330"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sz="1200">
                <a:solidFill>
                  <a:schemeClr val="tx1"/>
                </a:solidFill>
                <a:latin typeface="Meiryo UI" panose="020B0604030504040204" pitchFamily="50" charset="-128"/>
                <a:ea typeface="Meiryo UI" panose="020B0604030504040204" pitchFamily="50" charset="-128"/>
              </a:endParaRPr>
            </a:p>
          </p:txBody>
        </p:sp>
        <p:sp>
          <p:nvSpPr>
            <p:cNvPr id="68" name="正方形/長方形 67">
              <a:extLst>
                <a:ext uri="{FF2B5EF4-FFF2-40B4-BE49-F238E27FC236}">
                  <a16:creationId xmlns:a16="http://schemas.microsoft.com/office/drawing/2014/main" id="{FCBDA151-FAFF-3876-FFD9-9CF71CF5BB9F}"/>
                </a:ext>
              </a:extLst>
            </p:cNvPr>
            <p:cNvSpPr/>
            <p:nvPr/>
          </p:nvSpPr>
          <p:spPr>
            <a:xfrm>
              <a:off x="5305669"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sz="1200">
                <a:solidFill>
                  <a:schemeClr val="tx1"/>
                </a:solidFill>
                <a:latin typeface="Meiryo UI" panose="020B0604030504040204" pitchFamily="50" charset="-128"/>
                <a:ea typeface="Meiryo UI" panose="020B0604030504040204" pitchFamily="50" charset="-128"/>
              </a:endParaRPr>
            </a:p>
          </p:txBody>
        </p:sp>
      </p:grpSp>
      <p:sp>
        <p:nvSpPr>
          <p:cNvPr id="69" name="TextBox 51">
            <a:extLst>
              <a:ext uri="{FF2B5EF4-FFF2-40B4-BE49-F238E27FC236}">
                <a16:creationId xmlns:a16="http://schemas.microsoft.com/office/drawing/2014/main" id="{FB66451E-FE3B-53D4-2D0B-C8DFD9ABDC6B}"/>
              </a:ext>
            </a:extLst>
          </p:cNvPr>
          <p:cNvSpPr txBox="1"/>
          <p:nvPr/>
        </p:nvSpPr>
        <p:spPr>
          <a:xfrm>
            <a:off x="1987828" y="2284277"/>
            <a:ext cx="4694526" cy="1980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競合他社との比較において、自社の現在の</a:t>
            </a:r>
            <a:br>
              <a:rPr lang="en-US" altLang="ja-JP" sz="1600">
                <a:solidFill>
                  <a:srgbClr val="2E3558"/>
                </a:solidFill>
                <a:latin typeface="+mn-ea"/>
              </a:rPr>
            </a:br>
            <a:r>
              <a:rPr lang="ja-JP" altLang="en-US" sz="1600">
                <a:solidFill>
                  <a:srgbClr val="2E3558"/>
                </a:solidFill>
                <a:latin typeface="+mn-ea"/>
              </a:rPr>
              <a:t>優位性・独自性をどのように活かし、将来の</a:t>
            </a:r>
            <a:br>
              <a:rPr lang="en-US" altLang="ja-JP" sz="1600">
                <a:solidFill>
                  <a:srgbClr val="2E3558"/>
                </a:solidFill>
                <a:latin typeface="+mn-ea"/>
              </a:rPr>
            </a:br>
            <a:r>
              <a:rPr lang="ja-JP" altLang="en-US" sz="1600">
                <a:solidFill>
                  <a:srgbClr val="2E3558"/>
                </a:solidFill>
                <a:latin typeface="+mn-ea"/>
              </a:rPr>
              <a:t>優位性・独自性をどのように築いていくか</a:t>
            </a:r>
            <a:br>
              <a:rPr lang="en-US" altLang="ja-JP" sz="1600">
                <a:solidFill>
                  <a:srgbClr val="2E3558"/>
                </a:solidFill>
                <a:latin typeface="+mn-ea"/>
              </a:rPr>
            </a:br>
            <a:r>
              <a:rPr lang="ja-JP" altLang="en-US" sz="1600">
                <a:solidFill>
                  <a:srgbClr val="2E3558"/>
                </a:solidFill>
                <a:latin typeface="+mn-ea"/>
              </a:rPr>
              <a:t>（ビジネスモデルの独自性要素となり得る、</a:t>
            </a:r>
            <a:br>
              <a:rPr lang="en-US" altLang="ja-JP" sz="1600">
                <a:solidFill>
                  <a:srgbClr val="2E3558"/>
                </a:solidFill>
                <a:latin typeface="+mn-ea"/>
              </a:rPr>
            </a:br>
            <a:r>
              <a:rPr lang="ja-JP" altLang="en-US" sz="1600">
                <a:solidFill>
                  <a:srgbClr val="2E3558"/>
                </a:solidFill>
                <a:latin typeface="+mn-ea"/>
              </a:rPr>
              <a:t>自社の強み等を活かした独自性・新規性・有効性・実現可能性・継続性等）を記載ください</a:t>
            </a:r>
          </a:p>
        </p:txBody>
      </p:sp>
      <p:grpSp>
        <p:nvGrpSpPr>
          <p:cNvPr id="78" name="Group 41">
            <a:extLst>
              <a:ext uri="{FF2B5EF4-FFF2-40B4-BE49-F238E27FC236}">
                <a16:creationId xmlns:a16="http://schemas.microsoft.com/office/drawing/2014/main" id="{E62EA7DD-EBB9-0663-7D33-B9F4C4EBD5BF}"/>
              </a:ext>
            </a:extLst>
          </p:cNvPr>
          <p:cNvGrpSpPr/>
          <p:nvPr/>
        </p:nvGrpSpPr>
        <p:grpSpPr>
          <a:xfrm rot="10800000" flipH="1">
            <a:off x="6872708" y="3528445"/>
            <a:ext cx="216000" cy="216000"/>
            <a:chOff x="5937564" y="3833745"/>
            <a:chExt cx="306171" cy="306910"/>
          </a:xfrm>
        </p:grpSpPr>
        <p:sp>
          <p:nvSpPr>
            <p:cNvPr id="82" name="Freeform 94">
              <a:extLst>
                <a:ext uri="{FF2B5EF4-FFF2-40B4-BE49-F238E27FC236}">
                  <a16:creationId xmlns:a16="http://schemas.microsoft.com/office/drawing/2014/main" id="{5D81D5C1-C76F-D61A-15C8-9AA20A07A6F2}"/>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1">
                <a:lumMod val="50000"/>
                <a:lumOff val="50000"/>
              </a:schemeClr>
            </a:solidFill>
            <a:ln>
              <a:solidFill>
                <a:schemeClr val="tx1">
                  <a:lumMod val="50000"/>
                  <a:lumOff val="50000"/>
                </a:schemeClr>
              </a:solidFill>
            </a:ln>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95" name="Freeform 95">
              <a:extLst>
                <a:ext uri="{FF2B5EF4-FFF2-40B4-BE49-F238E27FC236}">
                  <a16:creationId xmlns:a16="http://schemas.microsoft.com/office/drawing/2014/main" id="{1504DAE6-1915-B1EF-9BF5-266333CEF11F}"/>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grpSp>
      <p:sp>
        <p:nvSpPr>
          <p:cNvPr id="96" name="TextBox 51">
            <a:extLst>
              <a:ext uri="{FF2B5EF4-FFF2-40B4-BE49-F238E27FC236}">
                <a16:creationId xmlns:a16="http://schemas.microsoft.com/office/drawing/2014/main" id="{BD538108-7CB2-3C40-9B85-6A532D702623}"/>
              </a:ext>
            </a:extLst>
          </p:cNvPr>
          <p:cNvSpPr txBox="1"/>
          <p:nvPr/>
        </p:nvSpPr>
        <p:spPr>
          <a:xfrm>
            <a:off x="1987828" y="4438629"/>
            <a:ext cx="4694526" cy="1404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評価軸の具体例は以下の通りです</a:t>
            </a:r>
            <a:endParaRPr lang="en-US" altLang="ja-JP" sz="16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技術的優位性</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技術的独自性</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顧客ニーズとの親和性</a:t>
            </a:r>
          </a:p>
        </p:txBody>
      </p:sp>
      <p:grpSp>
        <p:nvGrpSpPr>
          <p:cNvPr id="102" name="Group 41">
            <a:extLst>
              <a:ext uri="{FF2B5EF4-FFF2-40B4-BE49-F238E27FC236}">
                <a16:creationId xmlns:a16="http://schemas.microsoft.com/office/drawing/2014/main" id="{7FA46E50-E5DF-0729-6E70-B22E5935561F}"/>
              </a:ext>
            </a:extLst>
          </p:cNvPr>
          <p:cNvGrpSpPr/>
          <p:nvPr/>
        </p:nvGrpSpPr>
        <p:grpSpPr>
          <a:xfrm rot="16200000" flipH="1">
            <a:off x="9258851" y="3884372"/>
            <a:ext cx="216000" cy="216000"/>
            <a:chOff x="5937564" y="3833745"/>
            <a:chExt cx="306171" cy="306910"/>
          </a:xfrm>
        </p:grpSpPr>
        <p:sp>
          <p:nvSpPr>
            <p:cNvPr id="103" name="Freeform 94">
              <a:extLst>
                <a:ext uri="{FF2B5EF4-FFF2-40B4-BE49-F238E27FC236}">
                  <a16:creationId xmlns:a16="http://schemas.microsoft.com/office/drawing/2014/main" id="{C3CCF5AD-996F-B0C0-709B-E29ED91FA87E}"/>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1">
                <a:lumMod val="50000"/>
                <a:lumOff val="50000"/>
              </a:schemeClr>
            </a:solidFill>
            <a:ln>
              <a:solidFill>
                <a:schemeClr val="tx1">
                  <a:lumMod val="50000"/>
                  <a:lumOff val="50000"/>
                </a:schemeClr>
              </a:solidFill>
            </a:ln>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104" name="Freeform 95">
              <a:extLst>
                <a:ext uri="{FF2B5EF4-FFF2-40B4-BE49-F238E27FC236}">
                  <a16:creationId xmlns:a16="http://schemas.microsoft.com/office/drawing/2014/main" id="{4C8D0ACF-DA06-5830-44EF-F403E21B89A9}"/>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grpSp>
      <p:sp>
        <p:nvSpPr>
          <p:cNvPr id="3" name="正方形/長方形 2">
            <a:extLst>
              <a:ext uri="{FF2B5EF4-FFF2-40B4-BE49-F238E27FC236}">
                <a16:creationId xmlns:a16="http://schemas.microsoft.com/office/drawing/2014/main" id="{DB8D77BE-FE47-1366-0CB7-25B2236C1763}"/>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加点</a:t>
            </a:r>
          </a:p>
        </p:txBody>
      </p:sp>
      <p:sp>
        <p:nvSpPr>
          <p:cNvPr id="2" name="TextBox 51">
            <a:extLst>
              <a:ext uri="{FF2B5EF4-FFF2-40B4-BE49-F238E27FC236}">
                <a16:creationId xmlns:a16="http://schemas.microsoft.com/office/drawing/2014/main" id="{E58783E7-E2D6-69FC-1E72-DE618EE220D3}"/>
              </a:ext>
            </a:extLst>
          </p:cNvPr>
          <p:cNvSpPr txBox="1"/>
          <p:nvPr/>
        </p:nvSpPr>
        <p:spPr>
          <a:xfrm>
            <a:off x="7151180" y="4746980"/>
            <a:ext cx="4444524" cy="193101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371475" indent="-285750">
              <a:buFont typeface="Arial" panose="020B0604020202020204" pitchFamily="34" charset="0"/>
              <a:buChar char="•"/>
            </a:pPr>
            <a:r>
              <a:rPr lang="ja-JP" altLang="en-US" sz="1400">
                <a:solidFill>
                  <a:srgbClr val="2E3558"/>
                </a:solidFill>
                <a:latin typeface="+mn-ea"/>
              </a:rPr>
              <a:t>公募要領の１．（１）事業の目的と（２）補助事業区分に鑑みた自社の戦略方針を記載ください</a:t>
            </a:r>
          </a:p>
          <a:p>
            <a:pPr marL="371475" indent="-285750">
              <a:buFont typeface="Arial" panose="020B0604020202020204" pitchFamily="34" charset="0"/>
              <a:buChar char="•"/>
            </a:pPr>
            <a:r>
              <a:rPr lang="ja-JP" altLang="en-US" sz="1400">
                <a:solidFill>
                  <a:srgbClr val="2E3558"/>
                </a:solidFill>
                <a:latin typeface="+mn-ea"/>
              </a:rPr>
              <a:t>優位性や独自性を活かして、今後自社がどのように事業を拡大していくか等を記載ください</a:t>
            </a:r>
          </a:p>
        </p:txBody>
      </p:sp>
    </p:spTree>
    <p:extLst>
      <p:ext uri="{BB962C8B-B14F-4D97-AF65-F5344CB8AC3E}">
        <p14:creationId xmlns:p14="http://schemas.microsoft.com/office/powerpoint/2010/main" val="4838897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3" name="Title 6">
            <a:extLst>
              <a:ext uri="{FF2B5EF4-FFF2-40B4-BE49-F238E27FC236}">
                <a16:creationId xmlns:a16="http://schemas.microsoft.com/office/drawing/2014/main" id="{A8156DBF-5A13-0323-6A3C-DBC8CC80E288}"/>
              </a:ext>
            </a:extLst>
          </p:cNvPr>
          <p:cNvSpPr txBox="1">
            <a:spLocks/>
          </p:cNvSpPr>
          <p:nvPr/>
        </p:nvSpPr>
        <p:spPr bwMode="blackWhite">
          <a:xfrm>
            <a:off x="609747" y="897467"/>
            <a:ext cx="10972506" cy="4648200"/>
          </a:xfrm>
          <a:prstGeom prst="rect">
            <a:avLst/>
          </a:prstGeom>
        </p:spPr>
        <p:txBody>
          <a:bodyPr vert="horz" wrap="square" lIns="0" tIns="0" rIns="0" bIns="0" rtlCol="0" anchor="t">
            <a:noAutofit/>
          </a:bodyPr>
          <a:lstStyle>
            <a:lvl1pPr algn="l" defTabSz="914400" rtl="0" eaLnBrk="1" latinLnBrk="0" hangingPunct="1">
              <a:lnSpc>
                <a:spcPct val="90000"/>
              </a:lnSpc>
              <a:spcBef>
                <a:spcPct val="0"/>
              </a:spcBef>
              <a:buNone/>
              <a:defRPr sz="5400" kern="1200">
                <a:solidFill>
                  <a:schemeClr val="bg1"/>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sz="1800">
                <a:solidFill>
                  <a:schemeClr val="tx1"/>
                </a:solidFill>
              </a:rPr>
              <a:t>＜注意事項＞</a:t>
            </a:r>
            <a:endParaRPr kumimoji="1" lang="en-US" altLang="ja-JP" sz="1800">
              <a:solidFill>
                <a:schemeClr val="tx1"/>
              </a:solidFill>
            </a:endParaRPr>
          </a:p>
          <a:p>
            <a:endParaRPr kumimoji="1" lang="en-US" altLang="ja-JP" sz="1800">
              <a:solidFill>
                <a:schemeClr val="tx1"/>
              </a:solidFill>
            </a:endParaRPr>
          </a:p>
          <a:p>
            <a:pPr marL="342900" indent="-342900">
              <a:buFont typeface="+mj-ea"/>
              <a:buAutoNum type="circleNumDbPlain"/>
            </a:pPr>
            <a:r>
              <a:rPr kumimoji="1" lang="ja-JP" altLang="en-US" sz="1800">
                <a:solidFill>
                  <a:schemeClr val="tx1"/>
                </a:solidFill>
              </a:rPr>
              <a:t>本資料に記載している項目に必要情報を入力し、「</a:t>
            </a:r>
            <a:r>
              <a:rPr kumimoji="1" lang="zh-TW" altLang="en-US" sz="1800">
                <a:solidFill>
                  <a:schemeClr val="tx1"/>
                </a:solidFill>
              </a:rPr>
              <a:t>間接補助事業</a:t>
            </a:r>
            <a:r>
              <a:rPr kumimoji="1" lang="ja-JP" altLang="en-US" sz="1800">
                <a:solidFill>
                  <a:schemeClr val="tx1"/>
                </a:solidFill>
              </a:rPr>
              <a:t>の実施計画」を作成してください</a:t>
            </a:r>
            <a:endParaRPr kumimoji="1" lang="en-US" altLang="ja-JP" sz="1800">
              <a:solidFill>
                <a:schemeClr val="tx1"/>
              </a:solidFill>
            </a:endParaRPr>
          </a:p>
          <a:p>
            <a:endParaRPr kumimoji="1" lang="en-US" altLang="ja-JP" sz="1800">
              <a:solidFill>
                <a:schemeClr val="tx1"/>
              </a:solidFill>
            </a:endParaRPr>
          </a:p>
          <a:p>
            <a:pPr marL="342900" indent="-342900">
              <a:buFont typeface="+mj-ea"/>
              <a:buAutoNum type="circleNumDbPlain" startAt="2"/>
            </a:pPr>
            <a:r>
              <a:rPr kumimoji="1" lang="ja-JP" altLang="en-US" sz="1800" b="1" u="sng">
                <a:solidFill>
                  <a:schemeClr val="tx1"/>
                </a:solidFill>
              </a:rPr>
              <a:t>フォーマットはあくまで例示であり、各項目を１枚にまとめていただく必要はございません</a:t>
            </a:r>
            <a:br>
              <a:rPr kumimoji="1" lang="en-US" altLang="ja-JP" sz="1800" b="1" u="sng">
                <a:solidFill>
                  <a:schemeClr val="tx1"/>
                </a:solidFill>
              </a:rPr>
            </a:br>
            <a:r>
              <a:rPr kumimoji="1" lang="ja-JP" altLang="en-US" sz="1800" b="1" u="sng">
                <a:solidFill>
                  <a:schemeClr val="tx1"/>
                </a:solidFill>
              </a:rPr>
              <a:t>必要な分量</a:t>
            </a:r>
            <a:r>
              <a:rPr kumimoji="1" lang="ja-JP" altLang="en-US" sz="1800">
                <a:solidFill>
                  <a:schemeClr val="tx1"/>
                </a:solidFill>
              </a:rPr>
              <a:t>で計画のご説明を記載いただければと思います</a:t>
            </a:r>
            <a:br>
              <a:rPr kumimoji="1" lang="en-US" altLang="ja-JP" sz="1800">
                <a:solidFill>
                  <a:schemeClr val="tx1"/>
                </a:solidFill>
              </a:rPr>
            </a:br>
            <a:r>
              <a:rPr kumimoji="1" lang="ja-JP" altLang="en-US" sz="1800">
                <a:solidFill>
                  <a:schemeClr val="tx1"/>
                </a:solidFill>
              </a:rPr>
              <a:t>なお、</a:t>
            </a:r>
            <a:r>
              <a:rPr kumimoji="1" lang="ja-JP" altLang="en-US" sz="1800" b="1" u="sng">
                <a:solidFill>
                  <a:schemeClr val="tx1"/>
                </a:solidFill>
              </a:rPr>
              <a:t>引用データ等の記載は、その出典を明記する</a:t>
            </a:r>
            <a:r>
              <a:rPr kumimoji="1" lang="ja-JP" altLang="en-US" sz="1800">
                <a:solidFill>
                  <a:schemeClr val="tx1"/>
                </a:solidFill>
              </a:rPr>
              <a:t>ようお願いします</a:t>
            </a:r>
            <a:endParaRPr kumimoji="1" lang="en-US" altLang="ja-JP" sz="1800">
              <a:solidFill>
                <a:schemeClr val="tx1"/>
              </a:solidFill>
            </a:endParaRPr>
          </a:p>
          <a:p>
            <a:pPr marL="342900" indent="-342900">
              <a:buFont typeface="+mj-ea"/>
              <a:buAutoNum type="circleNumDbPlain" startAt="2"/>
            </a:pPr>
            <a:endParaRPr kumimoji="1" lang="en-US" altLang="ja-JP" sz="1800">
              <a:solidFill>
                <a:schemeClr val="tx1"/>
              </a:solidFill>
            </a:endParaRPr>
          </a:p>
          <a:p>
            <a:pPr marL="342900" indent="-342900">
              <a:buFont typeface="+mj-ea"/>
              <a:buAutoNum type="circleNumDbPlain" startAt="2"/>
            </a:pPr>
            <a:r>
              <a:rPr kumimoji="1" lang="ja-JP" altLang="en-US" sz="1800">
                <a:solidFill>
                  <a:schemeClr val="tx1"/>
                </a:solidFill>
              </a:rPr>
              <a:t>資料の体裁の変更は自由ですが、各ページの記載ガイドについて十分な言及がない場合は、</a:t>
            </a:r>
            <a:br>
              <a:rPr kumimoji="1" lang="en-US" altLang="ja-JP" sz="1800">
                <a:solidFill>
                  <a:schemeClr val="tx1"/>
                </a:solidFill>
              </a:rPr>
            </a:br>
            <a:r>
              <a:rPr kumimoji="1" lang="ja-JP" altLang="en-US" sz="1800">
                <a:solidFill>
                  <a:schemeClr val="tx1"/>
                </a:solidFill>
              </a:rPr>
              <a:t>審査において十分に評価されない可能性がありますのでご留意ください</a:t>
            </a:r>
            <a:endParaRPr kumimoji="1" lang="en-US" altLang="ja-JP" sz="1800">
              <a:solidFill>
                <a:schemeClr val="tx1"/>
              </a:solidFill>
            </a:endParaRPr>
          </a:p>
          <a:p>
            <a:pPr marL="342900" indent="-342900">
              <a:buFont typeface="+mj-ea"/>
              <a:buAutoNum type="circleNumDbPlain" startAt="2"/>
            </a:pPr>
            <a:endParaRPr kumimoji="1" lang="en-US" altLang="ja-JP" sz="1800">
              <a:solidFill>
                <a:schemeClr val="tx1"/>
              </a:solidFill>
            </a:endParaRPr>
          </a:p>
          <a:p>
            <a:pPr marL="342900" indent="-342900">
              <a:buFont typeface="+mj-ea"/>
              <a:buAutoNum type="circleNumDbPlain" startAt="2"/>
            </a:pPr>
            <a:r>
              <a:rPr kumimoji="1" lang="ja-JP" altLang="en-US" sz="1800">
                <a:solidFill>
                  <a:schemeClr val="tx1"/>
                </a:solidFill>
              </a:rPr>
              <a:t>必要に応じて、参考資料（自由様式）を挿入して下さい</a:t>
            </a:r>
            <a:endParaRPr kumimoji="1" lang="en-US" altLang="ja-JP" sz="1800">
              <a:solidFill>
                <a:schemeClr val="tx1"/>
              </a:solidFill>
            </a:endParaRPr>
          </a:p>
          <a:p>
            <a:pPr marL="342900" indent="-342900">
              <a:buFont typeface="+mj-ea"/>
              <a:buAutoNum type="circleNumDbPlain" startAt="2"/>
            </a:pPr>
            <a:endParaRPr kumimoji="1" lang="en-US" altLang="ja-JP" sz="1800">
              <a:solidFill>
                <a:schemeClr val="tx1"/>
              </a:solidFill>
            </a:endParaRPr>
          </a:p>
          <a:p>
            <a:pPr marL="342900" indent="-342900">
              <a:buFont typeface="+mj-ea"/>
              <a:buAutoNum type="circleNumDbPlain" startAt="2"/>
            </a:pPr>
            <a:r>
              <a:rPr kumimoji="1" lang="ja-JP" altLang="en-US" sz="1800">
                <a:solidFill>
                  <a:schemeClr val="tx1"/>
                </a:solidFill>
              </a:rPr>
              <a:t>応募にあたっては、公募要領等をご覧下さい</a:t>
            </a:r>
            <a:br>
              <a:rPr kumimoji="1" lang="en-US" altLang="ja-JP" sz="1800">
                <a:solidFill>
                  <a:schemeClr val="tx1"/>
                </a:solidFill>
              </a:rPr>
            </a:br>
            <a:r>
              <a:rPr kumimoji="1" lang="ja-JP" altLang="en-US" sz="1800" b="1" u="sng">
                <a:solidFill>
                  <a:schemeClr val="tx1"/>
                </a:solidFill>
              </a:rPr>
              <a:t>審査の結果、採択され、事業を実施するには、これらの内容に同意いただくことが必要です</a:t>
            </a:r>
            <a:endParaRPr kumimoji="1" lang="en-US" altLang="ja-JP" sz="1800" b="1" u="sng">
              <a:solidFill>
                <a:schemeClr val="tx1"/>
              </a:solidFill>
            </a:endParaRPr>
          </a:p>
        </p:txBody>
      </p:sp>
    </p:spTree>
    <p:extLst>
      <p:ext uri="{BB962C8B-B14F-4D97-AF65-F5344CB8AC3E}">
        <p14:creationId xmlns:p14="http://schemas.microsoft.com/office/powerpoint/2010/main" val="25711970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37C069A-96FF-4DC6-B902-B9C519ABB687}"/>
              </a:ext>
            </a:extLst>
          </p:cNvPr>
          <p:cNvSpPr/>
          <p:nvPr>
            <p:custDataLst>
              <p:tags r:id="rId2"/>
            </p:custDataLst>
          </p:nvPr>
        </p:nvSpPr>
        <p:spPr>
          <a:xfrm>
            <a:off x="1256462" y="1827160"/>
            <a:ext cx="9634846"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kumimoji="1" lang="ja-JP" altLang="en-US" sz="5400">
                <a:solidFill>
                  <a:schemeClr val="tx1"/>
                </a:solidFill>
                <a:latin typeface="Meiryo UI" panose="020B0604030504040204" pitchFamily="50" charset="-128"/>
                <a:ea typeface="Meiryo UI" panose="020B0604030504040204" pitchFamily="50" charset="-128"/>
              </a:rPr>
              <a:t>２．排出削減への貢献</a:t>
            </a:r>
            <a:endParaRPr kumimoji="1" lang="en-US" sz="5400">
              <a:solidFill>
                <a:schemeClr val="tx1"/>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791EC0B3-2F6E-537C-4BC8-85F7F3BFB406}"/>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3600">
                <a:solidFill>
                  <a:schemeClr val="tx1"/>
                </a:solidFill>
                <a:latin typeface="Meiryo UI" panose="020B0604030504040204" pitchFamily="50" charset="-128"/>
                <a:ea typeface="Meiryo UI" panose="020B0604030504040204" pitchFamily="50" charset="-128"/>
              </a:rPr>
              <a:t>提案事業名</a:t>
            </a:r>
            <a:br>
              <a:rPr kumimoji="1" lang="en-US" altLang="ja-JP" sz="3600">
                <a:solidFill>
                  <a:schemeClr val="tx1"/>
                </a:solidFill>
                <a:latin typeface="Meiryo UI" panose="020B0604030504040204" pitchFamily="50" charset="-128"/>
                <a:ea typeface="Meiryo UI" panose="020B0604030504040204" pitchFamily="50" charset="-128"/>
              </a:rPr>
            </a:br>
            <a:r>
              <a:rPr kumimoji="1" lang="ja-JP" altLang="en-US" sz="3600">
                <a:solidFill>
                  <a:schemeClr val="tx1"/>
                </a:solidFill>
                <a:latin typeface="Meiryo UI" panose="020B0604030504040204" pitchFamily="50" charset="-128"/>
                <a:ea typeface="Meiryo UI" panose="020B0604030504040204" pitchFamily="50" charset="-128"/>
              </a:rPr>
              <a:t>提案者名</a:t>
            </a:r>
          </a:p>
        </p:txBody>
      </p:sp>
      <p:sp>
        <p:nvSpPr>
          <p:cNvPr id="4" name="吹き出し: 四角形 48">
            <a:extLst>
              <a:ext uri="{FF2B5EF4-FFF2-40B4-BE49-F238E27FC236}">
                <a16:creationId xmlns:a16="http://schemas.microsoft.com/office/drawing/2014/main" id="{C1288A21-173C-53FA-0A41-782143441F4B}"/>
              </a:ext>
            </a:extLst>
          </p:cNvPr>
          <p:cNvSpPr/>
          <p:nvPr/>
        </p:nvSpPr>
        <p:spPr>
          <a:xfrm flipH="1">
            <a:off x="8653804" y="94269"/>
            <a:ext cx="3434499" cy="754144"/>
          </a:xfrm>
          <a:prstGeom prst="wedgeRectCallout">
            <a:avLst>
              <a:gd name="adj1" fmla="val 49946"/>
              <a:gd name="adj2" fmla="val -20"/>
            </a:avLst>
          </a:pr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chemeClr val="tx1"/>
                </a:solidFill>
                <a:latin typeface="Meiryo UI" panose="020B0604030504040204" pitchFamily="50" charset="-128"/>
                <a:ea typeface="Meiryo UI" panose="020B0604030504040204" pitchFamily="50" charset="-128"/>
              </a:rPr>
              <a:t>※</a:t>
            </a:r>
            <a:r>
              <a:rPr kumimoji="1" lang="ja-JP" altLang="en-US" sz="1600">
                <a:solidFill>
                  <a:schemeClr val="tx1"/>
                </a:solidFill>
                <a:latin typeface="Meiryo UI" panose="020B0604030504040204" pitchFamily="50" charset="-128"/>
                <a:ea typeface="Meiryo UI" panose="020B0604030504040204" pitchFamily="50" charset="-128"/>
              </a:rPr>
              <a:t>本ページは幹事会社のみ提出</a:t>
            </a:r>
            <a:endParaRPr kumimoji="1" lang="en-US" altLang="ja-JP" sz="1600">
              <a:solidFill>
                <a:schemeClr val="tx1"/>
              </a:solidFill>
              <a:latin typeface="Meiryo UI" panose="020B0604030504040204" pitchFamily="50" charset="-128"/>
              <a:ea typeface="Meiryo UI" panose="020B0604030504040204" pitchFamily="50" charset="-128"/>
            </a:endParaRPr>
          </a:p>
          <a:p>
            <a:pPr algn="ctr"/>
            <a:r>
              <a:rPr kumimoji="1" lang="ja-JP" altLang="en-US" sz="1200">
                <a:solidFill>
                  <a:schemeClr val="tx1"/>
                </a:solidFill>
                <a:latin typeface="Meiryo UI" panose="020B0604030504040204" pitchFamily="50" charset="-128"/>
                <a:ea typeface="Meiryo UI" panose="020B0604030504040204" pitchFamily="50" charset="-128"/>
              </a:rPr>
              <a:t>（共同申請として提案する場合のみ）</a:t>
            </a:r>
            <a:endParaRPr kumimoji="1" lang="en-US" altLang="ja-JP" sz="1200">
              <a:solidFill>
                <a:schemeClr val="tx1"/>
              </a:solidFill>
              <a:latin typeface="Meiryo UI" panose="020B0604030504040204" pitchFamily="50" charset="-128"/>
              <a:ea typeface="Meiryo UI" panose="020B0604030504040204" pitchFamily="50" charset="-128"/>
            </a:endParaRPr>
          </a:p>
        </p:txBody>
      </p:sp>
    </p:spTree>
    <p:custDataLst>
      <p:tags r:id="rId1"/>
    </p:custDataLst>
    <p:extLst>
      <p:ext uri="{BB962C8B-B14F-4D97-AF65-F5344CB8AC3E}">
        <p14:creationId xmlns:p14="http://schemas.microsoft.com/office/powerpoint/2010/main" val="4698944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t>２．排出削減への貢献／（</a:t>
            </a:r>
            <a:r>
              <a:rPr lang="en-US" altLang="ja-JP" sz="2000"/>
              <a:t>1</a:t>
            </a:r>
            <a:r>
              <a:rPr lang="ja-JP" altLang="en-US" sz="2000"/>
              <a:t>）</a:t>
            </a:r>
            <a:r>
              <a:rPr kumimoji="1" lang="zh-TW" altLang="en-US" sz="2000"/>
              <a:t>本事業</a:t>
            </a:r>
            <a:r>
              <a:rPr kumimoji="1" lang="ja-JP" altLang="en-US" sz="2000"/>
              <a:t>による</a:t>
            </a:r>
            <a:r>
              <a:rPr kumimoji="1" lang="en-US" altLang="ja-JP" sz="2000"/>
              <a:t>CO</a:t>
            </a:r>
            <a:r>
              <a:rPr kumimoji="1" lang="en-US" altLang="ja-JP" sz="2000" baseline="-25000"/>
              <a:t>2</a:t>
            </a:r>
            <a:r>
              <a:rPr kumimoji="1" lang="ja-JP" altLang="en-US" sz="2000"/>
              <a:t>排出削減効果</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設備導入・生産実証による</a:t>
            </a:r>
            <a:r>
              <a:rPr kumimoji="1" lang="en-US" altLang="ja-JP">
                <a:solidFill>
                  <a:schemeClr val="tx1"/>
                </a:solidFill>
              </a:rPr>
              <a:t>CO</a:t>
            </a:r>
            <a:r>
              <a:rPr kumimoji="1" lang="en-US" altLang="ja-JP" baseline="-25000">
                <a:solidFill>
                  <a:schemeClr val="tx1"/>
                </a:solidFill>
              </a:rPr>
              <a:t>2</a:t>
            </a:r>
            <a:r>
              <a:rPr kumimoji="1" lang="ja-JP" altLang="en-US">
                <a:solidFill>
                  <a:schemeClr val="tx1"/>
                </a:solidFill>
              </a:rPr>
              <a:t>削減率は、</a:t>
            </a:r>
            <a:r>
              <a:rPr kumimoji="1" lang="en-US" altLang="ja-JP">
                <a:solidFill>
                  <a:schemeClr val="tx1"/>
                </a:solidFill>
              </a:rPr>
              <a:t>xx</a:t>
            </a:r>
            <a:r>
              <a:rPr kumimoji="1" lang="ja-JP" altLang="en-US">
                <a:solidFill>
                  <a:schemeClr val="tx1"/>
                </a:solidFill>
              </a:rPr>
              <a:t>％削減を見込む</a:t>
            </a:r>
            <a:endParaRPr kumimoji="1" lang="en-US" altLang="ja-JP">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7" name="正方形/長方形 16">
            <a:extLst>
              <a:ext uri="{FF2B5EF4-FFF2-40B4-BE49-F238E27FC236}">
                <a16:creationId xmlns:a16="http://schemas.microsoft.com/office/drawing/2014/main" id="{2F1EB6F5-0373-E99A-2D41-CA6EF3D6F3CD}"/>
              </a:ext>
            </a:extLst>
          </p:cNvPr>
          <p:cNvSpPr>
            <a:spLocks/>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endParaRPr lang="en-US" altLang="ja-JP" sz="2000">
              <a:latin typeface="Meiryo UI" panose="020B0604030504040204" pitchFamily="50" charset="-128"/>
              <a:ea typeface="Meiryo UI" panose="020B0604030504040204" pitchFamily="50" charset="-128"/>
              <a:cs typeface="+mj-cs"/>
            </a:endParaRPr>
          </a:p>
        </p:txBody>
      </p:sp>
      <p:sp>
        <p:nvSpPr>
          <p:cNvPr id="35" name="Rectangle 43">
            <a:extLst>
              <a:ext uri="{FF2B5EF4-FFF2-40B4-BE49-F238E27FC236}">
                <a16:creationId xmlns:a16="http://schemas.microsoft.com/office/drawing/2014/main" id="{B8EDFB08-89E6-B046-8AEF-6E2796128F77}"/>
              </a:ext>
            </a:extLst>
          </p:cNvPr>
          <p:cNvSpPr/>
          <p:nvPr/>
        </p:nvSpPr>
        <p:spPr>
          <a:xfrm>
            <a:off x="706894" y="1628300"/>
            <a:ext cx="5076000" cy="4377185"/>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t" anchorCtr="0" forceAA="0" compatLnSpc="1">
            <a:prstTxWarp prst="textNoShape">
              <a:avLst/>
            </a:prstTxWarp>
            <a:noAutofit/>
          </a:bodyPr>
          <a:lstStyle/>
          <a:p>
            <a:r>
              <a:rPr lang="ja-JP" altLang="en-US" sz="1400" b="1" i="1" dirty="0">
                <a:solidFill>
                  <a:schemeClr val="tx1"/>
                </a:solidFill>
                <a:latin typeface="Meiryo UI" panose="020B0604030504040204" pitchFamily="50" charset="-128"/>
                <a:ea typeface="Meiryo UI" panose="020B0604030504040204" pitchFamily="50" charset="-128"/>
              </a:rPr>
              <a:t>（対象年度）</a:t>
            </a:r>
            <a:endParaRPr lang="en-US" altLang="ja-JP" sz="1400" b="1" i="1"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err="1">
                <a:solidFill>
                  <a:schemeClr val="tx1"/>
                </a:solidFill>
                <a:latin typeface="Meiryo UI" panose="020B0604030504040204" pitchFamily="50" charset="-128"/>
                <a:ea typeface="Meiryo UI" panose="020B0604030504040204" pitchFamily="50" charset="-128"/>
              </a:rPr>
              <a:t>Xx</a:t>
            </a:r>
            <a:r>
              <a:rPr lang="ja-JP" altLang="en-US" sz="1400" dirty="0">
                <a:solidFill>
                  <a:schemeClr val="tx1"/>
                </a:solidFill>
                <a:latin typeface="Meiryo UI" panose="020B0604030504040204" pitchFamily="50" charset="-128"/>
                <a:ea typeface="Meiryo UI" panose="020B0604030504040204" pitchFamily="50" charset="-128"/>
              </a:rPr>
              <a:t>年度</a:t>
            </a: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rPr>
              <a:t>（燃費）</a:t>
            </a:r>
            <a:endParaRPr lang="en-US" altLang="ja-JP" sz="1400" b="1"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A</a:t>
            </a:r>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t/</a:t>
            </a:r>
            <a:r>
              <a:rPr lang="ja-JP" altLang="en-US" sz="1400" dirty="0">
                <a:solidFill>
                  <a:schemeClr val="tx1"/>
                </a:solidFill>
                <a:latin typeface="Meiryo UI" panose="020B0604030504040204" pitchFamily="50" charset="-128"/>
                <a:ea typeface="Meiryo UI" panose="020B0604030504040204" pitchFamily="50" charset="-128"/>
              </a:rPr>
              <a:t>年</a:t>
            </a:r>
            <a:endParaRPr lang="en-US" altLang="ja-JP" sz="1400"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B</a:t>
            </a:r>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t/</a:t>
            </a:r>
            <a:r>
              <a:rPr lang="ja-JP" altLang="en-US" sz="1400" dirty="0">
                <a:solidFill>
                  <a:schemeClr val="tx1"/>
                </a:solidFill>
                <a:latin typeface="Meiryo UI" panose="020B0604030504040204" pitchFamily="50" charset="-128"/>
                <a:ea typeface="Meiryo UI" panose="020B0604030504040204" pitchFamily="50" charset="-128"/>
              </a:rPr>
              <a:t>年</a:t>
            </a: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rPr>
              <a:t>（輸送）</a:t>
            </a:r>
            <a:endParaRPr lang="en-US" altLang="ja-JP" sz="1400" b="1"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A</a:t>
            </a:r>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t/</a:t>
            </a:r>
            <a:r>
              <a:rPr lang="ja-JP" altLang="en-US" sz="1400" dirty="0">
                <a:solidFill>
                  <a:schemeClr val="tx1"/>
                </a:solidFill>
                <a:latin typeface="Meiryo UI" panose="020B0604030504040204" pitchFamily="50" charset="-128"/>
                <a:ea typeface="Meiryo UI" panose="020B0604030504040204" pitchFamily="50" charset="-128"/>
              </a:rPr>
              <a:t>年</a:t>
            </a:r>
            <a:endParaRPr lang="en-US" altLang="ja-JP" sz="1400"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B</a:t>
            </a:r>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t/</a:t>
            </a:r>
            <a:r>
              <a:rPr lang="ja-JP" altLang="en-US" sz="1400" dirty="0">
                <a:solidFill>
                  <a:schemeClr val="tx1"/>
                </a:solidFill>
                <a:latin typeface="Meiryo UI" panose="020B0604030504040204" pitchFamily="50" charset="-128"/>
                <a:ea typeface="Meiryo UI" panose="020B0604030504040204" pitchFamily="50" charset="-128"/>
              </a:rPr>
              <a:t>年</a:t>
            </a:r>
            <a:endParaRPr lang="en-US" altLang="ja-JP" sz="1400" dirty="0">
              <a:solidFill>
                <a:schemeClr val="tx1"/>
              </a:solidFill>
              <a:latin typeface="Meiryo UI" panose="020B0604030504040204" pitchFamily="50" charset="-128"/>
              <a:ea typeface="Meiryo UI" panose="020B0604030504040204" pitchFamily="50" charset="-128"/>
            </a:endParaRPr>
          </a:p>
          <a:p>
            <a:pPr marL="323850" lvl="1">
              <a:buClr>
                <a:schemeClr val="tx2"/>
              </a:buClr>
              <a:buSzPct val="100000"/>
            </a:pPr>
            <a:endParaRPr lang="en-US" altLang="ja-JP" sz="1400" dirty="0">
              <a:solidFill>
                <a:schemeClr val="tx1"/>
              </a:solidFill>
              <a:latin typeface="Meiryo UI" panose="020B0604030504040204" pitchFamily="50" charset="-128"/>
              <a:ea typeface="Meiryo UI" panose="020B0604030504040204" pitchFamily="50" charset="-128"/>
            </a:endParaRPr>
          </a:p>
          <a:p>
            <a:pPr marL="0" lvl="1">
              <a:buClr>
                <a:schemeClr val="tx2"/>
              </a:buClr>
              <a:buSzPct val="100000"/>
            </a:pPr>
            <a:r>
              <a:rPr lang="ja-JP" altLang="en-US" sz="1400" b="1" dirty="0">
                <a:solidFill>
                  <a:schemeClr val="tx1"/>
                </a:solidFill>
                <a:latin typeface="Meiryo UI" panose="020B0604030504040204" pitchFamily="50" charset="-128"/>
                <a:ea typeface="Meiryo UI" panose="020B0604030504040204" pitchFamily="50" charset="-128"/>
              </a:rPr>
              <a:t>（</a:t>
            </a:r>
            <a:r>
              <a:rPr lang="en-US" altLang="ja-JP" sz="1400" b="1" dirty="0">
                <a:solidFill>
                  <a:schemeClr val="tx1"/>
                </a:solidFill>
                <a:latin typeface="Meiryo UI" panose="020B0604030504040204" pitchFamily="50" charset="-128"/>
                <a:ea typeface="Meiryo UI" panose="020B0604030504040204" pitchFamily="50" charset="-128"/>
              </a:rPr>
              <a:t>CO</a:t>
            </a:r>
            <a:r>
              <a:rPr lang="en-US" altLang="ja-JP" sz="1400" b="1" baseline="-25000" dirty="0">
                <a:solidFill>
                  <a:schemeClr val="tx1"/>
                </a:solidFill>
                <a:latin typeface="Meiryo UI" panose="020B0604030504040204" pitchFamily="50" charset="-128"/>
                <a:ea typeface="Meiryo UI" panose="020B0604030504040204" pitchFamily="50" charset="-128"/>
              </a:rPr>
              <a:t>2</a:t>
            </a:r>
            <a:r>
              <a:rPr lang="ja-JP" altLang="en-US" sz="1400" b="1" dirty="0">
                <a:solidFill>
                  <a:schemeClr val="tx1"/>
                </a:solidFill>
                <a:latin typeface="Meiryo UI" panose="020B0604030504040204" pitchFamily="50" charset="-128"/>
                <a:ea typeface="Meiryo UI" panose="020B0604030504040204" pitchFamily="50" charset="-128"/>
              </a:rPr>
              <a:t>削減率・量）</a:t>
            </a:r>
            <a:endParaRPr lang="en-US" altLang="ja-JP" sz="1400" b="1"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xxtCO</a:t>
            </a:r>
            <a:r>
              <a:rPr lang="en-US" altLang="ja-JP" sz="1400" baseline="-25000" dirty="0">
                <a:solidFill>
                  <a:schemeClr val="tx1"/>
                </a:solidFill>
                <a:latin typeface="Meiryo UI" panose="020B0604030504040204" pitchFamily="50" charset="-128"/>
                <a:ea typeface="Meiryo UI" panose="020B0604030504040204" pitchFamily="50" charset="-128"/>
              </a:rPr>
              <a:t>2</a:t>
            </a:r>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年削減</a:t>
            </a:r>
            <a:br>
              <a:rPr lang="en-US" altLang="ja-JP" sz="1400" dirty="0">
                <a:solidFill>
                  <a:schemeClr val="tx1"/>
                </a:solidFill>
                <a:latin typeface="Meiryo UI" panose="020B0604030504040204" pitchFamily="50" charset="-128"/>
                <a:ea typeface="Meiryo UI" panose="020B0604030504040204" pitchFamily="50" charset="-128"/>
              </a:rPr>
            </a:br>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xx</a:t>
            </a:r>
            <a:r>
              <a:rPr lang="ja-JP" altLang="en-US" sz="1400" dirty="0">
                <a:solidFill>
                  <a:schemeClr val="tx1"/>
                </a:solidFill>
                <a:latin typeface="Meiryo UI" panose="020B0604030504040204" pitchFamily="50" charset="-128"/>
                <a:ea typeface="Meiryo UI" panose="020B0604030504040204" pitchFamily="50" charset="-128"/>
              </a:rPr>
              <a:t>年度比</a:t>
            </a:r>
            <a:r>
              <a:rPr lang="en-US" altLang="ja-JP" sz="1400" dirty="0">
                <a:solidFill>
                  <a:schemeClr val="tx1"/>
                </a:solidFill>
                <a:latin typeface="Meiryo UI" panose="020B0604030504040204" pitchFamily="50" charset="-128"/>
                <a:ea typeface="Meiryo UI" panose="020B0604030504040204" pitchFamily="50" charset="-128"/>
              </a:rPr>
              <a:t>xx%</a:t>
            </a:r>
            <a:r>
              <a:rPr lang="ja-JP" altLang="en-US" sz="1400" dirty="0">
                <a:solidFill>
                  <a:schemeClr val="tx1"/>
                </a:solidFill>
                <a:latin typeface="Meiryo UI" panose="020B0604030504040204" pitchFamily="50" charset="-128"/>
                <a:ea typeface="Meiryo UI" panose="020B0604030504040204" pitchFamily="50" charset="-128"/>
              </a:rPr>
              <a:t>減）</a:t>
            </a:r>
            <a:endParaRPr lang="en-US" altLang="ja-JP" sz="1400" dirty="0">
              <a:solidFill>
                <a:schemeClr val="tx1"/>
              </a:solidFill>
              <a:latin typeface="Meiryo UI" panose="020B0604030504040204" pitchFamily="50" charset="-128"/>
              <a:ea typeface="Meiryo UI" panose="020B0604030504040204" pitchFamily="50" charset="-128"/>
            </a:endParaRPr>
          </a:p>
          <a:p>
            <a:pPr marL="323850" lvl="1">
              <a:buClr>
                <a:schemeClr val="tx2"/>
              </a:buClr>
              <a:buSzPct val="100000"/>
            </a:pP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rPr>
              <a:t>（排出削減に向けた取組）</a:t>
            </a:r>
            <a:endParaRPr lang="en-US" altLang="ja-JP" sz="1400" b="1"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xxx</a:t>
            </a: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xxx</a:t>
            </a:r>
          </a:p>
          <a:p>
            <a:pPr marL="539750" lvl="1" indent="-215900">
              <a:buClr>
                <a:schemeClr val="tx2"/>
              </a:buClr>
              <a:buSzPct val="100000"/>
              <a:buFont typeface="Trebuchet MS" panose="020B0603020202020204" pitchFamily="34" charset="0"/>
              <a:buChar char="•"/>
            </a:pP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4" name="Rectangle 43">
            <a:extLst>
              <a:ext uri="{FF2B5EF4-FFF2-40B4-BE49-F238E27FC236}">
                <a16:creationId xmlns:a16="http://schemas.microsoft.com/office/drawing/2014/main" id="{53F2F895-E970-2AC2-E6E9-B11F40FAA7DC}"/>
              </a:ext>
            </a:extLst>
          </p:cNvPr>
          <p:cNvSpPr/>
          <p:nvPr/>
        </p:nvSpPr>
        <p:spPr>
          <a:xfrm>
            <a:off x="6239438" y="1583848"/>
            <a:ext cx="5184000" cy="4377185"/>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t" anchorCtr="0" forceAA="0" compatLnSpc="1">
            <a:prstTxWarp prst="textNoShape">
              <a:avLst/>
            </a:prstTxWarp>
            <a:noAutofit/>
          </a:bodyPr>
          <a:lstStyle/>
          <a:p>
            <a:r>
              <a:rPr lang="ja-JP" altLang="en-US" sz="1400" b="1" i="1">
                <a:solidFill>
                  <a:schemeClr val="tx1"/>
                </a:solidFill>
                <a:latin typeface="Meiryo UI" panose="020B0604030504040204" pitchFamily="50" charset="-128"/>
                <a:ea typeface="Meiryo UI" panose="020B0604030504040204" pitchFamily="50" charset="-128"/>
              </a:rPr>
              <a:t>（導出過程）</a:t>
            </a:r>
            <a:endParaRPr lang="en-US" altLang="ja-JP" sz="1400" b="1" i="1">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r>
              <a:rPr lang="en-US" altLang="ja-JP" sz="1400" err="1">
                <a:solidFill>
                  <a:schemeClr val="tx1"/>
                </a:solidFill>
                <a:latin typeface="Meiryo UI" panose="020B0604030504040204" pitchFamily="50" charset="-128"/>
                <a:ea typeface="Meiryo UI" panose="020B0604030504040204" pitchFamily="50" charset="-128"/>
              </a:rPr>
              <a:t>Xxx</a:t>
            </a: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r>
              <a:rPr lang="en-US" altLang="ja-JP" sz="1400">
                <a:solidFill>
                  <a:schemeClr val="tx1"/>
                </a:solidFill>
                <a:latin typeface="Meiryo UI" panose="020B0604030504040204" pitchFamily="50" charset="-128"/>
                <a:ea typeface="Meiryo UI" panose="020B0604030504040204" pitchFamily="50" charset="-128"/>
              </a:rPr>
              <a:t>xxx</a:t>
            </a: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46038" lvl="1">
              <a:buClr>
                <a:schemeClr val="tx2"/>
              </a:buClr>
              <a:buSzPct val="100000"/>
            </a:pPr>
            <a:r>
              <a:rPr lang="ja-JP" altLang="en-US" sz="1400" b="1" i="1">
                <a:solidFill>
                  <a:schemeClr val="tx1"/>
                </a:solidFill>
                <a:latin typeface="Meiryo UI" panose="020B0604030504040204" pitchFamily="50" charset="-128"/>
                <a:ea typeface="Meiryo UI" panose="020B0604030504040204" pitchFamily="50" charset="-128"/>
              </a:rPr>
              <a:t>（出典）</a:t>
            </a: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r>
              <a:rPr lang="en-US" altLang="ja-JP" sz="1400" err="1">
                <a:solidFill>
                  <a:schemeClr val="tx1"/>
                </a:solidFill>
                <a:latin typeface="Meiryo UI" panose="020B0604030504040204" pitchFamily="50" charset="-128"/>
                <a:ea typeface="Meiryo UI" panose="020B0604030504040204" pitchFamily="50" charset="-128"/>
              </a:rPr>
              <a:t>Xxx</a:t>
            </a: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r>
              <a:rPr lang="en-US" altLang="ja-JP" sz="1400">
                <a:solidFill>
                  <a:schemeClr val="tx1"/>
                </a:solidFill>
                <a:latin typeface="Meiryo UI" panose="020B0604030504040204" pitchFamily="50" charset="-128"/>
                <a:ea typeface="Meiryo UI" panose="020B0604030504040204" pitchFamily="50" charset="-128"/>
              </a:rPr>
              <a:t>xxx</a:t>
            </a: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endParaRPr lang="en-US" altLang="ja-JP" sz="1400">
              <a:solidFill>
                <a:schemeClr val="tx1"/>
              </a:solidFill>
              <a:latin typeface="Meiryo UI" panose="020B0604030504040204" pitchFamily="50" charset="-128"/>
              <a:ea typeface="Meiryo UI" panose="020B0604030504040204" pitchFamily="50" charset="-128"/>
            </a:endParaRPr>
          </a:p>
        </p:txBody>
      </p:sp>
      <p:grpSp>
        <p:nvGrpSpPr>
          <p:cNvPr id="2" name="グループ化 1">
            <a:extLst>
              <a:ext uri="{FF2B5EF4-FFF2-40B4-BE49-F238E27FC236}">
                <a16:creationId xmlns:a16="http://schemas.microsoft.com/office/drawing/2014/main" id="{55211EF9-E065-BD92-157A-6430625008F3}"/>
              </a:ext>
            </a:extLst>
          </p:cNvPr>
          <p:cNvGrpSpPr/>
          <p:nvPr/>
        </p:nvGrpSpPr>
        <p:grpSpPr>
          <a:xfrm>
            <a:off x="765598" y="1204814"/>
            <a:ext cx="5184000" cy="288000"/>
            <a:chOff x="156000" y="1879963"/>
            <a:chExt cx="5760000" cy="288000"/>
          </a:xfrm>
        </p:grpSpPr>
        <p:sp>
          <p:nvSpPr>
            <p:cNvPr id="8" name="正方形/長方形 7">
              <a:extLst>
                <a:ext uri="{FF2B5EF4-FFF2-40B4-BE49-F238E27FC236}">
                  <a16:creationId xmlns:a16="http://schemas.microsoft.com/office/drawing/2014/main" id="{4F5EA1B1-EEF9-7498-549A-435EF5389456}"/>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b="1" i="1">
                  <a:solidFill>
                    <a:schemeClr val="tx1"/>
                  </a:solidFill>
                  <a:latin typeface="Meiryo UI" panose="020B0604030504040204" pitchFamily="50" charset="-128"/>
                  <a:ea typeface="Meiryo UI" panose="020B0604030504040204" pitchFamily="50" charset="-128"/>
                </a:rPr>
                <a:t>設備導入・認定取得による</a:t>
              </a:r>
              <a:r>
                <a:rPr kumimoji="1" lang="en-US" altLang="ja-JP" sz="1400" b="1">
                  <a:solidFill>
                    <a:schemeClr val="tx1"/>
                  </a:solidFill>
                  <a:latin typeface="Meiryo UI" panose="020B0604030504040204" pitchFamily="50" charset="-128"/>
                  <a:ea typeface="Meiryo UI" panose="020B0604030504040204" pitchFamily="50" charset="-128"/>
                </a:rPr>
                <a:t>CO</a:t>
              </a:r>
              <a:r>
                <a:rPr kumimoji="1" lang="en-US" altLang="ja-JP" sz="1400" b="1" baseline="-25000">
                  <a:solidFill>
                    <a:schemeClr val="tx1"/>
                  </a:solidFill>
                  <a:latin typeface="Meiryo UI" panose="020B0604030504040204" pitchFamily="50" charset="-128"/>
                  <a:ea typeface="Meiryo UI" panose="020B0604030504040204" pitchFamily="50" charset="-128"/>
                </a:rPr>
                <a:t>2</a:t>
              </a:r>
              <a:r>
                <a:rPr kumimoji="1" lang="ja-JP" altLang="en-US" sz="1400" b="1">
                  <a:solidFill>
                    <a:schemeClr val="tx1"/>
                  </a:solidFill>
                  <a:latin typeface="Meiryo UI" panose="020B0604030504040204" pitchFamily="50" charset="-128"/>
                  <a:ea typeface="Meiryo UI" panose="020B0604030504040204" pitchFamily="50" charset="-128"/>
                </a:rPr>
                <a:t>排出削減効果</a:t>
              </a:r>
            </a:p>
          </p:txBody>
        </p:sp>
        <p:cxnSp>
          <p:nvCxnSpPr>
            <p:cNvPr id="9" name="直線コネクタ 8">
              <a:extLst>
                <a:ext uri="{FF2B5EF4-FFF2-40B4-BE49-F238E27FC236}">
                  <a16:creationId xmlns:a16="http://schemas.microsoft.com/office/drawing/2014/main" id="{4C5FBECA-0D5D-B7E8-AAA3-A12122297A60}"/>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0" name="グループ化 9">
            <a:extLst>
              <a:ext uri="{FF2B5EF4-FFF2-40B4-BE49-F238E27FC236}">
                <a16:creationId xmlns:a16="http://schemas.microsoft.com/office/drawing/2014/main" id="{2C115DE4-2B71-9783-E223-B2A7699A0E61}"/>
              </a:ext>
            </a:extLst>
          </p:cNvPr>
          <p:cNvGrpSpPr/>
          <p:nvPr/>
        </p:nvGrpSpPr>
        <p:grpSpPr>
          <a:xfrm>
            <a:off x="6239438" y="1204814"/>
            <a:ext cx="5184000" cy="288000"/>
            <a:chOff x="156000" y="1879963"/>
            <a:chExt cx="5760000" cy="288000"/>
          </a:xfrm>
        </p:grpSpPr>
        <p:sp>
          <p:nvSpPr>
            <p:cNvPr id="11" name="正方形/長方形 10">
              <a:extLst>
                <a:ext uri="{FF2B5EF4-FFF2-40B4-BE49-F238E27FC236}">
                  <a16:creationId xmlns:a16="http://schemas.microsoft.com/office/drawing/2014/main" id="{2B733642-F0C2-B231-8EB7-22909FD7657B}"/>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導出根拠</a:t>
              </a:r>
            </a:p>
          </p:txBody>
        </p:sp>
        <p:cxnSp>
          <p:nvCxnSpPr>
            <p:cNvPr id="12" name="直線コネクタ 11">
              <a:extLst>
                <a:ext uri="{FF2B5EF4-FFF2-40B4-BE49-F238E27FC236}">
                  <a16:creationId xmlns:a16="http://schemas.microsoft.com/office/drawing/2014/main" id="{ADA2FBCA-B4B8-B5B4-8291-85D008CB67E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6" name="TextBox 51">
            <a:extLst>
              <a:ext uri="{FF2B5EF4-FFF2-40B4-BE49-F238E27FC236}">
                <a16:creationId xmlns:a16="http://schemas.microsoft.com/office/drawing/2014/main" id="{878A382A-7FE5-45C3-F19A-78F79FF78AAB}"/>
              </a:ext>
            </a:extLst>
          </p:cNvPr>
          <p:cNvSpPr txBox="1"/>
          <p:nvPr/>
        </p:nvSpPr>
        <p:spPr>
          <a:xfrm>
            <a:off x="8039302" y="4934857"/>
            <a:ext cx="3384136" cy="80998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排出原単位の出典・データソース等を記載ください</a:t>
            </a:r>
          </a:p>
        </p:txBody>
      </p:sp>
      <p:sp>
        <p:nvSpPr>
          <p:cNvPr id="3" name="TextBox 51">
            <a:extLst>
              <a:ext uri="{FF2B5EF4-FFF2-40B4-BE49-F238E27FC236}">
                <a16:creationId xmlns:a16="http://schemas.microsoft.com/office/drawing/2014/main" id="{E8BA34BB-DF65-4933-43C4-1D21D9326245}"/>
              </a:ext>
            </a:extLst>
          </p:cNvPr>
          <p:cNvSpPr txBox="1"/>
          <p:nvPr/>
        </p:nvSpPr>
        <p:spPr>
          <a:xfrm>
            <a:off x="8039302" y="1666473"/>
            <a:ext cx="3384136" cy="2094294"/>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エネルギー消費量やそれに対する排出原単位（排出量を示す係数）を基に、排出削減量を導出した</a:t>
            </a:r>
            <a:br>
              <a:rPr lang="en-US" altLang="ja-JP" sz="1600">
                <a:solidFill>
                  <a:srgbClr val="2E3558"/>
                </a:solidFill>
                <a:latin typeface="+mn-ea"/>
              </a:rPr>
            </a:br>
            <a:r>
              <a:rPr lang="ja-JP" altLang="en-US" sz="1600">
                <a:solidFill>
                  <a:srgbClr val="2E3558"/>
                </a:solidFill>
                <a:latin typeface="+mn-ea"/>
              </a:rPr>
              <a:t>計算式を記載ください</a:t>
            </a:r>
            <a:endParaRPr lang="en-US" altLang="ja-JP" sz="16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また、上記算出において用いた評価手法とその評価手法を選択した理由も記載ください</a:t>
            </a:r>
          </a:p>
        </p:txBody>
      </p:sp>
      <p:sp>
        <p:nvSpPr>
          <p:cNvPr id="6" name="TextBox 51">
            <a:extLst>
              <a:ext uri="{FF2B5EF4-FFF2-40B4-BE49-F238E27FC236}">
                <a16:creationId xmlns:a16="http://schemas.microsoft.com/office/drawing/2014/main" id="{E8A39662-DE62-DF90-6AB6-8058BEA82C37}"/>
              </a:ext>
            </a:extLst>
          </p:cNvPr>
          <p:cNvSpPr txBox="1"/>
          <p:nvPr/>
        </p:nvSpPr>
        <p:spPr>
          <a:xfrm>
            <a:off x="2093498" y="1741350"/>
            <a:ext cx="3689396" cy="428226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間接補助事業を通じて導入・取得した設備や生産実証によって、どのように</a:t>
            </a:r>
            <a:r>
              <a:rPr lang="en-US" altLang="ja-JP" sz="1600">
                <a:solidFill>
                  <a:srgbClr val="2E3558"/>
                </a:solidFill>
                <a:latin typeface="+mn-ea"/>
              </a:rPr>
              <a:t>CO2</a:t>
            </a:r>
            <a:r>
              <a:rPr lang="ja-JP" altLang="en-US" sz="1600">
                <a:solidFill>
                  <a:srgbClr val="2E3558"/>
                </a:solidFill>
                <a:latin typeface="+mn-ea"/>
              </a:rPr>
              <a:t>の削減が行えるのか記載してください</a:t>
            </a:r>
            <a:endParaRPr lang="en-US" altLang="ja-JP" sz="1600">
              <a:solidFill>
                <a:srgbClr val="2E3558"/>
              </a:solidFill>
              <a:latin typeface="+mn-ea"/>
            </a:endParaRPr>
          </a:p>
          <a:p>
            <a:pPr marL="85725" indent="3175" algn="ctr"/>
            <a:r>
              <a:rPr lang="ja-JP" altLang="en-US" sz="1600">
                <a:solidFill>
                  <a:srgbClr val="2E3558"/>
                </a:solidFill>
                <a:latin typeface="+mn-ea"/>
              </a:rPr>
              <a:t>排出削減量の算定が可能な場合は定量的に記載をしてください</a:t>
            </a:r>
            <a:endParaRPr lang="en-US" altLang="ja-JP" sz="1600">
              <a:solidFill>
                <a:srgbClr val="2E3558"/>
              </a:solidFill>
              <a:latin typeface="+mn-ea"/>
            </a:endParaRPr>
          </a:p>
          <a:p>
            <a:pPr marL="85725" indent="3175" algn="ctr"/>
            <a:r>
              <a:rPr lang="en-US" altLang="ja-JP" sz="1200">
                <a:solidFill>
                  <a:srgbClr val="2E3558"/>
                </a:solidFill>
                <a:latin typeface="+mn-ea"/>
              </a:rPr>
              <a:t>※</a:t>
            </a:r>
            <a:r>
              <a:rPr lang="ja-JP" altLang="en-US" sz="1200">
                <a:solidFill>
                  <a:srgbClr val="2E3558"/>
                </a:solidFill>
                <a:latin typeface="+mn-ea"/>
              </a:rPr>
              <a:t>定量的な記載が可能な場合は、「導出過程」および「出典」も記載すること。</a:t>
            </a:r>
            <a:endParaRPr lang="en-US" altLang="ja-JP" sz="1200">
              <a:solidFill>
                <a:srgbClr val="2E3558"/>
              </a:solidFill>
              <a:latin typeface="+mn-ea"/>
            </a:endParaRPr>
          </a:p>
          <a:p>
            <a:pPr marL="85725" indent="3175" algn="ctr"/>
            <a:endParaRPr lang="en-US" altLang="ja-JP" sz="1600">
              <a:solidFill>
                <a:srgbClr val="2E3558"/>
              </a:solidFill>
              <a:latin typeface="+mn-ea"/>
            </a:endParaRPr>
          </a:p>
          <a:p>
            <a:pPr marL="85725" indent="3175" algn="ctr"/>
            <a:r>
              <a:rPr lang="ja-JP" altLang="en-US" sz="1400">
                <a:solidFill>
                  <a:srgbClr val="2E3558"/>
                </a:solidFill>
                <a:latin typeface="+mn-ea"/>
              </a:rPr>
              <a:t>部品加工や特殊工程等の実施による</a:t>
            </a:r>
            <a:r>
              <a:rPr lang="en-US" altLang="ja-JP" sz="1400">
                <a:solidFill>
                  <a:srgbClr val="2E3558"/>
                </a:solidFill>
                <a:latin typeface="+mn-ea"/>
              </a:rPr>
              <a:t>CO2</a:t>
            </a:r>
            <a:r>
              <a:rPr lang="ja-JP" altLang="en-US" sz="1400">
                <a:solidFill>
                  <a:srgbClr val="2E3558"/>
                </a:solidFill>
                <a:latin typeface="+mn-ea"/>
              </a:rPr>
              <a:t>排出量の削減効果</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部品加工や特殊工程等の機体軽量化への貢献による</a:t>
            </a:r>
            <a:r>
              <a:rPr lang="en-US" altLang="ja-JP" sz="1400">
                <a:solidFill>
                  <a:srgbClr val="2E3558"/>
                </a:solidFill>
                <a:latin typeface="+mn-ea"/>
              </a:rPr>
              <a:t>CO2</a:t>
            </a:r>
            <a:r>
              <a:rPr lang="ja-JP" altLang="en-US" sz="1400">
                <a:solidFill>
                  <a:srgbClr val="2E3558"/>
                </a:solidFill>
                <a:latin typeface="+mn-ea"/>
              </a:rPr>
              <a:t>排出量の削減効果</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従来は主に海外において行っていた部品加工や特殊工程等の国内内製化に伴う、輸送削減による</a:t>
            </a:r>
            <a:r>
              <a:rPr lang="en-US" altLang="ja-JP" sz="1400">
                <a:solidFill>
                  <a:srgbClr val="2E3558"/>
                </a:solidFill>
                <a:latin typeface="+mn-ea"/>
              </a:rPr>
              <a:t>CO2</a:t>
            </a:r>
            <a:r>
              <a:rPr lang="ja-JP" altLang="en-US" sz="1400">
                <a:solidFill>
                  <a:srgbClr val="2E3558"/>
                </a:solidFill>
                <a:latin typeface="+mn-ea"/>
              </a:rPr>
              <a:t>排出量の削減効果</a:t>
            </a:r>
            <a:endParaRPr lang="en-US" altLang="ja-JP" sz="1400">
              <a:solidFill>
                <a:srgbClr val="2E3558"/>
              </a:solidFill>
              <a:latin typeface="+mn-ea"/>
            </a:endParaRPr>
          </a:p>
          <a:p>
            <a:pPr marL="371475" indent="-285750">
              <a:buFont typeface="Arial" panose="020B0604020202020204" pitchFamily="34" charset="0"/>
              <a:buChar char="•"/>
            </a:pPr>
            <a:endParaRPr lang="ja-JP" altLang="en-US" sz="1600">
              <a:solidFill>
                <a:srgbClr val="2E3558"/>
              </a:solidFill>
              <a:latin typeface="+mn-ea"/>
            </a:endParaRPr>
          </a:p>
        </p:txBody>
      </p:sp>
    </p:spTree>
    <p:extLst>
      <p:ext uri="{BB962C8B-B14F-4D97-AF65-F5344CB8AC3E}">
        <p14:creationId xmlns:p14="http://schemas.microsoft.com/office/powerpoint/2010/main" val="12089789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37C069A-96FF-4DC6-B902-B9C519ABB687}"/>
              </a:ext>
            </a:extLst>
          </p:cNvPr>
          <p:cNvSpPr/>
          <p:nvPr>
            <p:custDataLst>
              <p:tags r:id="rId2"/>
            </p:custDataLst>
          </p:nvPr>
        </p:nvSpPr>
        <p:spPr>
          <a:xfrm>
            <a:off x="774720" y="1827160"/>
            <a:ext cx="10598331"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kumimoji="1" lang="ja-JP" altLang="en-US" sz="5400">
                <a:solidFill>
                  <a:schemeClr val="tx1"/>
                </a:solidFill>
                <a:latin typeface="Meiryo UI" panose="020B0604030504040204" pitchFamily="50" charset="-128"/>
                <a:ea typeface="Meiryo UI" panose="020B0604030504040204" pitchFamily="50" charset="-128"/>
              </a:rPr>
              <a:t>３．民間企業のみでは投資判断が真に困難な事業への適格性</a:t>
            </a:r>
            <a:endParaRPr kumimoji="1" lang="en-US" sz="5400">
              <a:solidFill>
                <a:schemeClr val="tx1"/>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791EC0B3-2F6E-537C-4BC8-85F7F3BFB406}"/>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3600">
                <a:solidFill>
                  <a:schemeClr val="tx1"/>
                </a:solidFill>
                <a:latin typeface="Meiryo UI" panose="020B0604030504040204" pitchFamily="50" charset="-128"/>
                <a:ea typeface="Meiryo UI" panose="020B0604030504040204" pitchFamily="50" charset="-128"/>
              </a:rPr>
              <a:t>提案事業名</a:t>
            </a:r>
            <a:br>
              <a:rPr kumimoji="1" lang="en-US" altLang="ja-JP" sz="3600">
                <a:solidFill>
                  <a:schemeClr val="tx1"/>
                </a:solidFill>
                <a:latin typeface="Meiryo UI" panose="020B0604030504040204" pitchFamily="50" charset="-128"/>
                <a:ea typeface="Meiryo UI" panose="020B0604030504040204" pitchFamily="50" charset="-128"/>
              </a:rPr>
            </a:br>
            <a:r>
              <a:rPr kumimoji="1" lang="ja-JP" altLang="en-US" sz="3600">
                <a:solidFill>
                  <a:schemeClr val="tx1"/>
                </a:solidFill>
                <a:latin typeface="Meiryo UI" panose="020B0604030504040204" pitchFamily="50" charset="-128"/>
                <a:ea typeface="Meiryo UI" panose="020B0604030504040204" pitchFamily="50" charset="-128"/>
              </a:rPr>
              <a:t>提案者名</a:t>
            </a:r>
          </a:p>
        </p:txBody>
      </p:sp>
      <p:sp>
        <p:nvSpPr>
          <p:cNvPr id="4" name="吹き出し: 四角形 48">
            <a:extLst>
              <a:ext uri="{FF2B5EF4-FFF2-40B4-BE49-F238E27FC236}">
                <a16:creationId xmlns:a16="http://schemas.microsoft.com/office/drawing/2014/main" id="{6FD590BE-1B23-E679-BEA9-79B9AAC6357F}"/>
              </a:ext>
            </a:extLst>
          </p:cNvPr>
          <p:cNvSpPr/>
          <p:nvPr/>
        </p:nvSpPr>
        <p:spPr>
          <a:xfrm flipH="1">
            <a:off x="8584263" y="172646"/>
            <a:ext cx="3434499" cy="754144"/>
          </a:xfrm>
          <a:prstGeom prst="wedgeRectCallout">
            <a:avLst>
              <a:gd name="adj1" fmla="val 49946"/>
              <a:gd name="adj2" fmla="val -20"/>
            </a:avLst>
          </a:pr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chemeClr val="tx1"/>
                </a:solidFill>
                <a:latin typeface="Meiryo UI" panose="020B0604030504040204" pitchFamily="50" charset="-128"/>
                <a:ea typeface="Meiryo UI" panose="020B0604030504040204" pitchFamily="50" charset="-128"/>
              </a:rPr>
              <a:t>※</a:t>
            </a:r>
            <a:r>
              <a:rPr kumimoji="1" lang="ja-JP" altLang="en-US" sz="1600">
                <a:solidFill>
                  <a:schemeClr val="tx1"/>
                </a:solidFill>
                <a:latin typeface="Meiryo UI" panose="020B0604030504040204" pitchFamily="50" charset="-128"/>
                <a:ea typeface="Meiryo UI" panose="020B0604030504040204" pitchFamily="50" charset="-128"/>
              </a:rPr>
              <a:t>本ページは幹事会社のみ提出</a:t>
            </a:r>
            <a:endParaRPr kumimoji="1" lang="en-US" altLang="ja-JP" sz="1600">
              <a:solidFill>
                <a:schemeClr val="tx1"/>
              </a:solidFill>
              <a:latin typeface="Meiryo UI" panose="020B0604030504040204" pitchFamily="50" charset="-128"/>
              <a:ea typeface="Meiryo UI" panose="020B0604030504040204" pitchFamily="50" charset="-128"/>
            </a:endParaRPr>
          </a:p>
          <a:p>
            <a:pPr algn="ctr"/>
            <a:r>
              <a:rPr kumimoji="1" lang="ja-JP" altLang="en-US" sz="1200">
                <a:solidFill>
                  <a:schemeClr val="tx1"/>
                </a:solidFill>
                <a:latin typeface="Meiryo UI" panose="020B0604030504040204" pitchFamily="50" charset="-128"/>
                <a:ea typeface="Meiryo UI" panose="020B0604030504040204" pitchFamily="50" charset="-128"/>
              </a:rPr>
              <a:t>（共同申請として提案する場合のみ）</a:t>
            </a:r>
            <a:endParaRPr kumimoji="1" lang="en-US" altLang="ja-JP" sz="1200">
              <a:solidFill>
                <a:schemeClr val="tx1"/>
              </a:solidFill>
              <a:latin typeface="Meiryo UI" panose="020B0604030504040204" pitchFamily="50" charset="-128"/>
              <a:ea typeface="Meiryo UI" panose="020B0604030504040204" pitchFamily="50" charset="-128"/>
            </a:endParaRPr>
          </a:p>
        </p:txBody>
      </p:sp>
    </p:spTree>
    <p:custDataLst>
      <p:tags r:id="rId1"/>
    </p:custDataLst>
    <p:extLst>
      <p:ext uri="{BB962C8B-B14F-4D97-AF65-F5344CB8AC3E}">
        <p14:creationId xmlns:p14="http://schemas.microsoft.com/office/powerpoint/2010/main" val="35962242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 name="think-cell data - do not delete" hidden="1">
            <a:extLst>
              <a:ext uri="{FF2B5EF4-FFF2-40B4-BE49-F238E27FC236}">
                <a16:creationId xmlns:a16="http://schemas.microsoft.com/office/drawing/2014/main" id="{5CB71D63-05B6-6B29-E8F6-CF51F00B242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53" imgH="353" progId="TCLayout.ActiveDocument.1">
                  <p:embed/>
                </p:oleObj>
              </mc:Choice>
              <mc:Fallback>
                <p:oleObj name="think-cellスライド" r:id="rId4" imgW="353" imgH="353" progId="TCLayout.ActiveDocument.1">
                  <p:embed/>
                  <p:pic>
                    <p:nvPicPr>
                      <p:cNvPr id="54" name="think-cell data - do not delete" hidden="1">
                        <a:extLst>
                          <a:ext uri="{FF2B5EF4-FFF2-40B4-BE49-F238E27FC236}">
                            <a16:creationId xmlns:a16="http://schemas.microsoft.com/office/drawing/2014/main" id="{5CB71D63-05B6-6B29-E8F6-CF51F00B242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grpSp>
        <p:nvGrpSpPr>
          <p:cNvPr id="53" name="グループ化 52">
            <a:extLst>
              <a:ext uri="{FF2B5EF4-FFF2-40B4-BE49-F238E27FC236}">
                <a16:creationId xmlns:a16="http://schemas.microsoft.com/office/drawing/2014/main" id="{7D8F6610-8BDC-0983-FC20-FF864B2926A2}"/>
              </a:ext>
            </a:extLst>
          </p:cNvPr>
          <p:cNvGrpSpPr/>
          <p:nvPr/>
        </p:nvGrpSpPr>
        <p:grpSpPr>
          <a:xfrm>
            <a:off x="765598" y="1894564"/>
            <a:ext cx="10660255" cy="1932068"/>
            <a:chOff x="765598" y="1894564"/>
            <a:chExt cx="10660255" cy="2187695"/>
          </a:xfrm>
        </p:grpSpPr>
        <p:sp>
          <p:nvSpPr>
            <p:cNvPr id="8" name="TextBox 39">
              <a:extLst>
                <a:ext uri="{FF2B5EF4-FFF2-40B4-BE49-F238E27FC236}">
                  <a16:creationId xmlns:a16="http://schemas.microsoft.com/office/drawing/2014/main" id="{53A6AB8E-4744-5005-C9A5-04D2E0DB34B2}"/>
                </a:ext>
              </a:extLst>
            </p:cNvPr>
            <p:cNvSpPr txBox="1"/>
            <p:nvPr/>
          </p:nvSpPr>
          <p:spPr>
            <a:xfrm>
              <a:off x="765598" y="1894564"/>
              <a:ext cx="1279835" cy="1044000"/>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IRR</a:t>
              </a:r>
            </a:p>
            <a:p>
              <a:pPr>
                <a:tabLst>
                  <a:tab pos="177800" algn="l"/>
                </a:tabLst>
              </a:pPr>
              <a:r>
                <a:rPr kumimoji="1" lang="en-US" altLang="ja-JP" sz="1050">
                  <a:solidFill>
                    <a:schemeClr val="tx1"/>
                  </a:solidFill>
                  <a:latin typeface="Meiryo UI" panose="020B0604030504040204" pitchFamily="50" charset="-128"/>
                  <a:ea typeface="Meiryo UI" panose="020B0604030504040204" pitchFamily="50" charset="-128"/>
                </a:rPr>
                <a:t>※	Equity IRR</a:t>
              </a: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	Project IRR</a:t>
              </a:r>
              <a:r>
                <a:rPr kumimoji="1" lang="ja-JP" altLang="en-US" sz="1050">
                  <a:solidFill>
                    <a:schemeClr val="tx1"/>
                  </a:solidFill>
                  <a:latin typeface="Meiryo UI" panose="020B0604030504040204" pitchFamily="50" charset="-128"/>
                  <a:ea typeface="Meiryo UI" panose="020B0604030504040204" pitchFamily="50" charset="-128"/>
                </a:rPr>
                <a:t>の</a:t>
              </a:r>
              <a:br>
                <a:rPr kumimoji="1" lang="en-US" altLang="ja-JP" sz="1050">
                  <a:solidFill>
                    <a:schemeClr val="tx1"/>
                  </a:solidFill>
                  <a:latin typeface="Meiryo UI" panose="020B0604030504040204" pitchFamily="50" charset="-128"/>
                  <a:ea typeface="Meiryo UI" panose="020B0604030504040204" pitchFamily="50" charset="-128"/>
                </a:rPr>
              </a:br>
              <a:r>
                <a:rPr kumimoji="1" lang="en-US" altLang="ja-JP" sz="1050">
                  <a:solidFill>
                    <a:schemeClr val="tx1"/>
                  </a:solidFill>
                  <a:latin typeface="Meiryo UI" panose="020B0604030504040204" pitchFamily="50" charset="-128"/>
                  <a:ea typeface="Meiryo UI" panose="020B0604030504040204" pitchFamily="50" charset="-128"/>
                </a:rPr>
                <a:t>	</a:t>
              </a:r>
              <a:r>
                <a:rPr kumimoji="1" lang="ja-JP" altLang="en-US" sz="1050">
                  <a:solidFill>
                    <a:schemeClr val="tx1"/>
                  </a:solidFill>
                  <a:latin typeface="Meiryo UI" panose="020B0604030504040204" pitchFamily="50" charset="-128"/>
                  <a:ea typeface="Meiryo UI" panose="020B0604030504040204" pitchFamily="50" charset="-128"/>
                </a:rPr>
                <a:t>いずれに該当す</a:t>
              </a:r>
              <a:r>
                <a:rPr kumimoji="1" lang="en-US" altLang="ja-JP" sz="1050">
                  <a:solidFill>
                    <a:schemeClr val="tx1"/>
                  </a:solidFill>
                  <a:latin typeface="Meiryo UI" panose="020B0604030504040204" pitchFamily="50" charset="-128"/>
                  <a:ea typeface="Meiryo UI" panose="020B0604030504040204" pitchFamily="50" charset="-128"/>
                </a:rPr>
                <a:t>	</a:t>
              </a:r>
              <a:r>
                <a:rPr kumimoji="1" lang="ja-JP" altLang="en-US" sz="1050">
                  <a:solidFill>
                    <a:schemeClr val="tx1"/>
                  </a:solidFill>
                  <a:latin typeface="Meiryo UI" panose="020B0604030504040204" pitchFamily="50" charset="-128"/>
                  <a:ea typeface="Meiryo UI" panose="020B0604030504040204" pitchFamily="50" charset="-128"/>
                </a:rPr>
                <a:t>るか明記すること</a:t>
              </a:r>
              <a:endParaRPr kumimoji="1" lang="en-US" sz="1050">
                <a:solidFill>
                  <a:schemeClr val="tx1"/>
                </a:solidFill>
                <a:latin typeface="Meiryo UI" panose="020B0604030504040204" pitchFamily="50" charset="-128"/>
                <a:ea typeface="Meiryo UI" panose="020B0604030504040204" pitchFamily="50" charset="-128"/>
              </a:endParaRPr>
            </a:p>
          </p:txBody>
        </p:sp>
        <p:sp>
          <p:nvSpPr>
            <p:cNvPr id="12" name="TextBox 40">
              <a:extLst>
                <a:ext uri="{FF2B5EF4-FFF2-40B4-BE49-F238E27FC236}">
                  <a16:creationId xmlns:a16="http://schemas.microsoft.com/office/drawing/2014/main" id="{D5E4CAE6-1F7E-ECE6-BB86-2B6A803A66A6}"/>
                </a:ext>
              </a:extLst>
            </p:cNvPr>
            <p:cNvSpPr txBox="1"/>
            <p:nvPr/>
          </p:nvSpPr>
          <p:spPr>
            <a:xfrm>
              <a:off x="765598" y="3038259"/>
              <a:ext cx="1279835" cy="1044000"/>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ja-JP" altLang="en-US" sz="1400">
                  <a:solidFill>
                    <a:schemeClr val="tx1"/>
                  </a:solidFill>
                  <a:latin typeface="Meiryo UI" panose="020B0604030504040204" pitchFamily="50" charset="-128"/>
                  <a:ea typeface="Meiryo UI" panose="020B0604030504040204" pitchFamily="50" charset="-128"/>
                </a:rPr>
                <a:t>投資回収期間</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16" name="TextBox 39">
              <a:extLst>
                <a:ext uri="{FF2B5EF4-FFF2-40B4-BE49-F238E27FC236}">
                  <a16:creationId xmlns:a16="http://schemas.microsoft.com/office/drawing/2014/main" id="{4E69EAF5-CFA0-1C47-C2EA-A50AD868B5C5}"/>
                </a:ext>
              </a:extLst>
            </p:cNvPr>
            <p:cNvSpPr txBox="1"/>
            <p:nvPr/>
          </p:nvSpPr>
          <p:spPr>
            <a:xfrm>
              <a:off x="2193419" y="1894564"/>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17" name="TextBox 40">
              <a:extLst>
                <a:ext uri="{FF2B5EF4-FFF2-40B4-BE49-F238E27FC236}">
                  <a16:creationId xmlns:a16="http://schemas.microsoft.com/office/drawing/2014/main" id="{463DCCC9-0BE3-4849-8F9B-A7ECE32F5EAC}"/>
                </a:ext>
              </a:extLst>
            </p:cNvPr>
            <p:cNvSpPr txBox="1"/>
            <p:nvPr/>
          </p:nvSpPr>
          <p:spPr>
            <a:xfrm>
              <a:off x="2193419" y="3038259"/>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24" name="TextBox 39">
              <a:extLst>
                <a:ext uri="{FF2B5EF4-FFF2-40B4-BE49-F238E27FC236}">
                  <a16:creationId xmlns:a16="http://schemas.microsoft.com/office/drawing/2014/main" id="{BACE2BB9-06B6-4364-F157-DBE7F39F368E}"/>
                </a:ext>
              </a:extLst>
            </p:cNvPr>
            <p:cNvSpPr txBox="1"/>
            <p:nvPr/>
          </p:nvSpPr>
          <p:spPr>
            <a:xfrm>
              <a:off x="3578897" y="1894564"/>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25" name="TextBox 40">
              <a:extLst>
                <a:ext uri="{FF2B5EF4-FFF2-40B4-BE49-F238E27FC236}">
                  <a16:creationId xmlns:a16="http://schemas.microsoft.com/office/drawing/2014/main" id="{5CA606AE-A7B0-D4CD-6AA3-FC1EDE32E013}"/>
                </a:ext>
              </a:extLst>
            </p:cNvPr>
            <p:cNvSpPr txBox="1"/>
            <p:nvPr/>
          </p:nvSpPr>
          <p:spPr>
            <a:xfrm>
              <a:off x="3578897" y="3038259"/>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29" name="TextBox 39">
              <a:extLst>
                <a:ext uri="{FF2B5EF4-FFF2-40B4-BE49-F238E27FC236}">
                  <a16:creationId xmlns:a16="http://schemas.microsoft.com/office/drawing/2014/main" id="{617F5AE3-1EB6-7CF8-5CD4-71E0605AAB96}"/>
                </a:ext>
              </a:extLst>
            </p:cNvPr>
            <p:cNvSpPr txBox="1"/>
            <p:nvPr/>
          </p:nvSpPr>
          <p:spPr>
            <a:xfrm>
              <a:off x="4964374" y="1898662"/>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30" name="TextBox 40">
              <a:extLst>
                <a:ext uri="{FF2B5EF4-FFF2-40B4-BE49-F238E27FC236}">
                  <a16:creationId xmlns:a16="http://schemas.microsoft.com/office/drawing/2014/main" id="{F811B640-2A69-B230-DC9D-1CC41E59AC0E}"/>
                </a:ext>
              </a:extLst>
            </p:cNvPr>
            <p:cNvSpPr txBox="1"/>
            <p:nvPr/>
          </p:nvSpPr>
          <p:spPr>
            <a:xfrm>
              <a:off x="4964375" y="3038259"/>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36" name="TextBox 39">
              <a:extLst>
                <a:ext uri="{FF2B5EF4-FFF2-40B4-BE49-F238E27FC236}">
                  <a16:creationId xmlns:a16="http://schemas.microsoft.com/office/drawing/2014/main" id="{61D88752-68A7-D0DD-077E-83AFF48E7C33}"/>
                </a:ext>
              </a:extLst>
            </p:cNvPr>
            <p:cNvSpPr txBox="1"/>
            <p:nvPr/>
          </p:nvSpPr>
          <p:spPr>
            <a:xfrm>
              <a:off x="6349853" y="1894564"/>
              <a:ext cx="5076000"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177800" indent="-177800">
                <a:buFont typeface="Arial" panose="020B0604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37" name="TextBox 40">
              <a:extLst>
                <a:ext uri="{FF2B5EF4-FFF2-40B4-BE49-F238E27FC236}">
                  <a16:creationId xmlns:a16="http://schemas.microsoft.com/office/drawing/2014/main" id="{DEFBEA9D-F973-A617-A537-6B1854320136}"/>
                </a:ext>
              </a:extLst>
            </p:cNvPr>
            <p:cNvSpPr txBox="1"/>
            <p:nvPr/>
          </p:nvSpPr>
          <p:spPr>
            <a:xfrm>
              <a:off x="6349853" y="3038259"/>
              <a:ext cx="5076000"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177800" indent="-177800">
                <a:buFont typeface="Arial" panose="020B0604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grpSp>
      <p:cxnSp>
        <p:nvCxnSpPr>
          <p:cNvPr id="3" name="Straight Connector 22">
            <a:extLst>
              <a:ext uri="{FF2B5EF4-FFF2-40B4-BE49-F238E27FC236}">
                <a16:creationId xmlns:a16="http://schemas.microsoft.com/office/drawing/2014/main" id="{BBC3EA99-7C85-BB5F-F52E-0A85A34CE4DE}"/>
              </a:ext>
            </a:extLst>
          </p:cNvPr>
          <p:cNvCxnSpPr>
            <a:cxnSpLocks/>
          </p:cNvCxnSpPr>
          <p:nvPr/>
        </p:nvCxnSpPr>
        <p:spPr>
          <a:xfrm>
            <a:off x="765599" y="1833495"/>
            <a:ext cx="1279835"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5" name="TextBox 34">
            <a:extLst>
              <a:ext uri="{FF2B5EF4-FFF2-40B4-BE49-F238E27FC236}">
                <a16:creationId xmlns:a16="http://schemas.microsoft.com/office/drawing/2014/main" id="{49B661E2-6A69-7566-6A43-D4F8CF92D1D4}"/>
              </a:ext>
            </a:extLst>
          </p:cNvPr>
          <p:cNvSpPr txBox="1"/>
          <p:nvPr/>
        </p:nvSpPr>
        <p:spPr>
          <a:xfrm>
            <a:off x="765598" y="1578059"/>
            <a:ext cx="1279835" cy="252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r>
              <a:rPr kumimoji="1" lang="ja-JP" altLang="en-US" sz="1200" b="1">
                <a:solidFill>
                  <a:schemeClr val="tx1"/>
                </a:solidFill>
                <a:latin typeface="Meiryo UI" panose="020B0604030504040204" pitchFamily="50" charset="-128"/>
                <a:ea typeface="Meiryo UI" panose="020B0604030504040204" pitchFamily="50" charset="-128"/>
              </a:rPr>
              <a:t>基準</a:t>
            </a:r>
            <a:endParaRPr kumimoji="1" lang="en-US" sz="1200" b="1">
              <a:solidFill>
                <a:schemeClr val="tx1"/>
              </a:solidFill>
              <a:latin typeface="Meiryo UI" panose="020B0604030504040204" pitchFamily="50" charset="-128"/>
              <a:ea typeface="Meiryo UI" panose="020B0604030504040204" pitchFamily="50" charset="-128"/>
            </a:endParaRPr>
          </a:p>
        </p:txBody>
      </p:sp>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t>３．民間企業のみでは投資判断が真に困難な事業への適格性／</a:t>
            </a:r>
            <a:r>
              <a:rPr kumimoji="1" lang="ja-JP" altLang="en-US" sz="2000"/>
              <a:t>（</a:t>
            </a:r>
            <a:r>
              <a:rPr kumimoji="1" lang="en-US" altLang="ja-JP" sz="2000"/>
              <a:t>1</a:t>
            </a:r>
            <a:r>
              <a:rPr kumimoji="1" lang="ja-JP" altLang="en-US" sz="2000"/>
              <a:t>）経済的基準</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補助を前提としない場合は</a:t>
            </a:r>
            <a:r>
              <a:rPr kumimoji="1" lang="en-US" altLang="ja-JP">
                <a:solidFill>
                  <a:schemeClr val="tx1"/>
                </a:solidFill>
              </a:rPr>
              <a:t>xx</a:t>
            </a:r>
            <a:r>
              <a:rPr kumimoji="1" lang="ja-JP" altLang="en-US">
                <a:solidFill>
                  <a:schemeClr val="tx1"/>
                </a:solidFill>
              </a:rPr>
              <a:t>であったが、補助対象となることで</a:t>
            </a:r>
            <a:r>
              <a:rPr kumimoji="1" lang="en-US" altLang="ja-JP">
                <a:solidFill>
                  <a:schemeClr val="tx1"/>
                </a:solidFill>
              </a:rPr>
              <a:t>xx</a:t>
            </a:r>
            <a:r>
              <a:rPr kumimoji="1" lang="ja-JP" altLang="en-US">
                <a:solidFill>
                  <a:schemeClr val="tx1"/>
                </a:solidFill>
              </a:rPr>
              <a:t>となる見込み</a:t>
            </a:r>
            <a:endParaRPr kumimoji="1" lang="en-US">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F3F17CBE-0B58-6E89-706C-E4C1F4A27E38}"/>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cxnSp>
        <p:nvCxnSpPr>
          <p:cNvPr id="14" name="Straight Connector 22">
            <a:extLst>
              <a:ext uri="{FF2B5EF4-FFF2-40B4-BE49-F238E27FC236}">
                <a16:creationId xmlns:a16="http://schemas.microsoft.com/office/drawing/2014/main" id="{CA40F6C2-2C0E-5583-53DE-4539681073A6}"/>
              </a:ext>
            </a:extLst>
          </p:cNvPr>
          <p:cNvCxnSpPr>
            <a:cxnSpLocks/>
          </p:cNvCxnSpPr>
          <p:nvPr/>
        </p:nvCxnSpPr>
        <p:spPr>
          <a:xfrm>
            <a:off x="2193419" y="1833495"/>
            <a:ext cx="1279835"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5" name="TextBox 34">
            <a:extLst>
              <a:ext uri="{FF2B5EF4-FFF2-40B4-BE49-F238E27FC236}">
                <a16:creationId xmlns:a16="http://schemas.microsoft.com/office/drawing/2014/main" id="{D24EFBCA-7A77-6324-EC29-5A0D032E476F}"/>
              </a:ext>
            </a:extLst>
          </p:cNvPr>
          <p:cNvSpPr txBox="1"/>
          <p:nvPr/>
        </p:nvSpPr>
        <p:spPr>
          <a:xfrm>
            <a:off x="2193419" y="1578059"/>
            <a:ext cx="1279835" cy="252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r>
              <a:rPr kumimoji="1" lang="ja-JP" altLang="en-US" sz="1200" b="1">
                <a:solidFill>
                  <a:schemeClr val="tx1"/>
                </a:solidFill>
                <a:latin typeface="Meiryo UI" panose="020B0604030504040204" pitchFamily="50" charset="-128"/>
                <a:ea typeface="Meiryo UI" panose="020B0604030504040204" pitchFamily="50" charset="-128"/>
              </a:rPr>
              <a:t>補助がない場合</a:t>
            </a:r>
            <a:endParaRPr kumimoji="1" lang="zh-TW" altLang="en-US" sz="1200" b="1">
              <a:solidFill>
                <a:schemeClr val="tx1"/>
              </a:solidFill>
              <a:latin typeface="Meiryo UI" panose="020B0604030504040204" pitchFamily="50" charset="-128"/>
              <a:ea typeface="Meiryo UI" panose="020B0604030504040204" pitchFamily="50" charset="-128"/>
            </a:endParaRPr>
          </a:p>
        </p:txBody>
      </p:sp>
      <p:cxnSp>
        <p:nvCxnSpPr>
          <p:cNvPr id="22" name="Straight Connector 22">
            <a:extLst>
              <a:ext uri="{FF2B5EF4-FFF2-40B4-BE49-F238E27FC236}">
                <a16:creationId xmlns:a16="http://schemas.microsoft.com/office/drawing/2014/main" id="{B45667A8-95E8-3636-DCD4-BC1AC5347DB0}"/>
              </a:ext>
            </a:extLst>
          </p:cNvPr>
          <p:cNvCxnSpPr>
            <a:cxnSpLocks/>
          </p:cNvCxnSpPr>
          <p:nvPr/>
        </p:nvCxnSpPr>
        <p:spPr>
          <a:xfrm>
            <a:off x="3578897" y="1833495"/>
            <a:ext cx="1279835"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3" name="TextBox 34">
            <a:extLst>
              <a:ext uri="{FF2B5EF4-FFF2-40B4-BE49-F238E27FC236}">
                <a16:creationId xmlns:a16="http://schemas.microsoft.com/office/drawing/2014/main" id="{B0404232-819A-E4A3-4D0D-6F90F0F7585D}"/>
              </a:ext>
            </a:extLst>
          </p:cNvPr>
          <p:cNvSpPr txBox="1"/>
          <p:nvPr/>
        </p:nvSpPr>
        <p:spPr>
          <a:xfrm>
            <a:off x="3578897" y="1578059"/>
            <a:ext cx="1279835" cy="252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r>
              <a:rPr kumimoji="1" lang="ja-JP" altLang="en-US" sz="1200" b="1">
                <a:solidFill>
                  <a:schemeClr val="tx1"/>
                </a:solidFill>
                <a:latin typeface="Meiryo UI" panose="020B0604030504040204" pitchFamily="50" charset="-128"/>
                <a:ea typeface="Meiryo UI" panose="020B0604030504040204" pitchFamily="50" charset="-128"/>
              </a:rPr>
              <a:t>補助がある場合</a:t>
            </a:r>
            <a:endParaRPr kumimoji="1" lang="zh-TW" altLang="en-US" sz="1200" b="1">
              <a:solidFill>
                <a:schemeClr val="tx1"/>
              </a:solidFill>
              <a:latin typeface="Meiryo UI" panose="020B0604030504040204" pitchFamily="50" charset="-128"/>
              <a:ea typeface="Meiryo UI" panose="020B0604030504040204" pitchFamily="50" charset="-128"/>
            </a:endParaRPr>
          </a:p>
        </p:txBody>
      </p:sp>
      <p:cxnSp>
        <p:nvCxnSpPr>
          <p:cNvPr id="27" name="Straight Connector 22">
            <a:extLst>
              <a:ext uri="{FF2B5EF4-FFF2-40B4-BE49-F238E27FC236}">
                <a16:creationId xmlns:a16="http://schemas.microsoft.com/office/drawing/2014/main" id="{7FD102AB-D069-68F1-0FB6-FE1881BE0184}"/>
              </a:ext>
            </a:extLst>
          </p:cNvPr>
          <p:cNvCxnSpPr>
            <a:cxnSpLocks/>
          </p:cNvCxnSpPr>
          <p:nvPr/>
        </p:nvCxnSpPr>
        <p:spPr>
          <a:xfrm>
            <a:off x="4964375" y="1833495"/>
            <a:ext cx="1279835"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8" name="TextBox 34">
            <a:extLst>
              <a:ext uri="{FF2B5EF4-FFF2-40B4-BE49-F238E27FC236}">
                <a16:creationId xmlns:a16="http://schemas.microsoft.com/office/drawing/2014/main" id="{BBB90D36-10CB-D03B-7CC5-08C914D441E1}"/>
              </a:ext>
            </a:extLst>
          </p:cNvPr>
          <p:cNvSpPr txBox="1"/>
          <p:nvPr/>
        </p:nvSpPr>
        <p:spPr>
          <a:xfrm>
            <a:off x="4964375" y="1578059"/>
            <a:ext cx="1279835" cy="252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r>
              <a:rPr kumimoji="1" lang="ja-JP" altLang="en-US" sz="1200" b="1">
                <a:solidFill>
                  <a:schemeClr val="tx1"/>
                </a:solidFill>
                <a:latin typeface="Meiryo UI" panose="020B0604030504040204" pitchFamily="50" charset="-128"/>
                <a:ea typeface="Meiryo UI" panose="020B0604030504040204" pitchFamily="50" charset="-128"/>
              </a:rPr>
              <a:t>自社の基準値</a:t>
            </a:r>
            <a:endParaRPr kumimoji="1" lang="zh-TW" altLang="en-US" sz="1200" b="1">
              <a:solidFill>
                <a:schemeClr val="tx1"/>
              </a:solidFill>
              <a:latin typeface="Meiryo UI" panose="020B0604030504040204" pitchFamily="50" charset="-128"/>
              <a:ea typeface="Meiryo UI" panose="020B0604030504040204" pitchFamily="50" charset="-128"/>
            </a:endParaRPr>
          </a:p>
        </p:txBody>
      </p:sp>
      <p:cxnSp>
        <p:nvCxnSpPr>
          <p:cNvPr id="34" name="Straight Connector 22">
            <a:extLst>
              <a:ext uri="{FF2B5EF4-FFF2-40B4-BE49-F238E27FC236}">
                <a16:creationId xmlns:a16="http://schemas.microsoft.com/office/drawing/2014/main" id="{AE9FBFA3-B87D-2B33-D372-6A858D93D2B2}"/>
              </a:ext>
            </a:extLst>
          </p:cNvPr>
          <p:cNvCxnSpPr>
            <a:cxnSpLocks/>
          </p:cNvCxnSpPr>
          <p:nvPr/>
        </p:nvCxnSpPr>
        <p:spPr>
          <a:xfrm>
            <a:off x="6349853" y="1833495"/>
            <a:ext cx="5068749"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F783D534-D2F6-4E0C-0C16-74CE0C2AC8A8}"/>
              </a:ext>
            </a:extLst>
          </p:cNvPr>
          <p:cNvSpPr txBox="1"/>
          <p:nvPr/>
        </p:nvSpPr>
        <p:spPr>
          <a:xfrm>
            <a:off x="6349853" y="1578059"/>
            <a:ext cx="5068749" cy="252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r>
              <a:rPr kumimoji="1" lang="ja-JP" altLang="en-US" sz="1200" b="1">
                <a:solidFill>
                  <a:schemeClr val="tx1"/>
                </a:solidFill>
                <a:latin typeface="Meiryo UI" panose="020B0604030504040204" pitchFamily="50" charset="-128"/>
                <a:ea typeface="Meiryo UI" panose="020B0604030504040204" pitchFamily="50" charset="-128"/>
              </a:rPr>
              <a:t>導出過程（計算式により、定量的に記載すること）</a:t>
            </a:r>
            <a:endParaRPr kumimoji="1" lang="zh-TW" altLang="en-US" sz="1200" b="1">
              <a:solidFill>
                <a:schemeClr val="tx1"/>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E4B881E6-EBEE-039A-1363-7227A4CBA30F}"/>
              </a:ext>
            </a:extLst>
          </p:cNvPr>
          <p:cNvSpPr/>
          <p:nvPr/>
        </p:nvSpPr>
        <p:spPr>
          <a:xfrm>
            <a:off x="6436486" y="3986851"/>
            <a:ext cx="4716000" cy="2700000"/>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kumimoji="1" lang="ja-JP" altLang="en-US" sz="1400">
                <a:solidFill>
                  <a:schemeClr val="tx1"/>
                </a:solidFill>
                <a:latin typeface="Meiryo UI" panose="020B0604030504040204" pitchFamily="50" charset="-128"/>
                <a:ea typeface="Meiryo UI" panose="020B0604030504040204" pitchFamily="50" charset="-128"/>
              </a:rPr>
              <a:t>審査基</a:t>
            </a:r>
            <a:r>
              <a:rPr kumimoji="1" lang="ja-JP" altLang="en-US" sz="1400" strike="sngStrike">
                <a:solidFill>
                  <a:schemeClr val="tx1"/>
                </a:solidFill>
                <a:latin typeface="Meiryo UI" panose="020B0604030504040204" pitchFamily="50" charset="-128"/>
                <a:ea typeface="Meiryo UI" panose="020B0604030504040204" pitchFamily="50" charset="-128"/>
              </a:rPr>
              <a:t>準</a:t>
            </a:r>
            <a:r>
              <a:rPr kumimoji="1" lang="ja-JP" altLang="en-US" sz="1400">
                <a:solidFill>
                  <a:schemeClr val="tx1"/>
                </a:solidFill>
                <a:latin typeface="Meiryo UI" panose="020B0604030504040204" pitchFamily="50" charset="-128"/>
                <a:ea typeface="Meiryo UI" panose="020B0604030504040204" pitchFamily="50" charset="-128"/>
              </a:rPr>
              <a:t>のイメージ</a:t>
            </a:r>
            <a:endParaRPr kumimoji="1" lang="en-US" altLang="ja-JP">
              <a:solidFill>
                <a:schemeClr val="tx1"/>
              </a:solidFill>
              <a:latin typeface="Meiryo UI" panose="020B0604030504040204" pitchFamily="50" charset="-128"/>
              <a:ea typeface="Meiryo UI" panose="020B0604030504040204" pitchFamily="50" charset="-128"/>
            </a:endParaRPr>
          </a:p>
          <a:p>
            <a:pPr>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補助がない場合及び補助がある場合の赤枠を両方とも満たすこと</a:t>
            </a:r>
            <a:endParaRPr kumimoji="1" lang="en-US" altLang="ja-JP" sz="1200">
              <a:solidFill>
                <a:schemeClr val="tx1"/>
              </a:solidFill>
              <a:latin typeface="Meiryo UI" panose="020B0604030504040204" pitchFamily="50" charset="-128"/>
              <a:ea typeface="Meiryo UI" panose="020B0604030504040204" pitchFamily="50" charset="-128"/>
            </a:endParaRPr>
          </a:p>
          <a:p>
            <a:pPr algn="r">
              <a:spcBef>
                <a:spcPts val="600"/>
              </a:spcBef>
            </a:pPr>
            <a:r>
              <a:rPr kumimoji="1" lang="ja-JP" altLang="en-US" sz="1050">
                <a:solidFill>
                  <a:schemeClr val="tx1"/>
                </a:solidFill>
                <a:latin typeface="Meiryo UI" panose="020B0604030504040204" pitchFamily="50" charset="-128"/>
                <a:ea typeface="Meiryo UI" panose="020B0604030504040204" pitchFamily="50" charset="-128"/>
              </a:rPr>
              <a:t>凡例：〇基準値に達する、✕基準値に達しない</a:t>
            </a:r>
            <a:endParaRPr kumimoji="1" lang="en-US" sz="1050">
              <a:solidFill>
                <a:schemeClr val="tx1"/>
              </a:solidFill>
              <a:latin typeface="Meiryo UI" panose="020B0604030504040204" pitchFamily="50" charset="-128"/>
              <a:ea typeface="Meiryo UI" panose="020B0604030504040204" pitchFamily="50" charset="-128"/>
            </a:endParaRPr>
          </a:p>
        </p:txBody>
      </p:sp>
      <p:graphicFrame>
        <p:nvGraphicFramePr>
          <p:cNvPr id="21" name="表 25">
            <a:extLst>
              <a:ext uri="{FF2B5EF4-FFF2-40B4-BE49-F238E27FC236}">
                <a16:creationId xmlns:a16="http://schemas.microsoft.com/office/drawing/2014/main" id="{3A385799-A9CD-302D-6802-9BF964F6C280}"/>
              </a:ext>
            </a:extLst>
          </p:cNvPr>
          <p:cNvGraphicFramePr>
            <a:graphicFrameLocks noGrp="1"/>
          </p:cNvGraphicFramePr>
          <p:nvPr/>
        </p:nvGraphicFramePr>
        <p:xfrm>
          <a:off x="6556249" y="4831121"/>
          <a:ext cx="3384000" cy="1795200"/>
        </p:xfrm>
        <a:graphic>
          <a:graphicData uri="http://schemas.openxmlformats.org/drawingml/2006/table">
            <a:tbl>
              <a:tblPr firstRow="1" bandRow="1">
                <a:tableStyleId>{5C22544A-7EE6-4342-B048-85BDC9FD1C3A}</a:tableStyleId>
              </a:tblPr>
              <a:tblGrid>
                <a:gridCol w="540000">
                  <a:extLst>
                    <a:ext uri="{9D8B030D-6E8A-4147-A177-3AD203B41FA5}">
                      <a16:colId xmlns:a16="http://schemas.microsoft.com/office/drawing/2014/main" val="1541622440"/>
                    </a:ext>
                  </a:extLst>
                </a:gridCol>
                <a:gridCol w="936000">
                  <a:extLst>
                    <a:ext uri="{9D8B030D-6E8A-4147-A177-3AD203B41FA5}">
                      <a16:colId xmlns:a16="http://schemas.microsoft.com/office/drawing/2014/main" val="1048493979"/>
                    </a:ext>
                  </a:extLst>
                </a:gridCol>
                <a:gridCol w="432000">
                  <a:extLst>
                    <a:ext uri="{9D8B030D-6E8A-4147-A177-3AD203B41FA5}">
                      <a16:colId xmlns:a16="http://schemas.microsoft.com/office/drawing/2014/main" val="79989130"/>
                    </a:ext>
                  </a:extLst>
                </a:gridCol>
                <a:gridCol w="540000">
                  <a:extLst>
                    <a:ext uri="{9D8B030D-6E8A-4147-A177-3AD203B41FA5}">
                      <a16:colId xmlns:a16="http://schemas.microsoft.com/office/drawing/2014/main" val="3555249619"/>
                    </a:ext>
                  </a:extLst>
                </a:gridCol>
                <a:gridCol w="936000">
                  <a:extLst>
                    <a:ext uri="{9D8B030D-6E8A-4147-A177-3AD203B41FA5}">
                      <a16:colId xmlns:a16="http://schemas.microsoft.com/office/drawing/2014/main" val="1863338362"/>
                    </a:ext>
                  </a:extLst>
                </a:gridCol>
              </a:tblGrid>
              <a:tr h="144000">
                <a:tc gridSpan="2">
                  <a:txBody>
                    <a:bodyPr/>
                    <a:lstStyle/>
                    <a:p>
                      <a:pPr algn="ctr"/>
                      <a:r>
                        <a:rPr lang="ja-JP" altLang="en-US" sz="1000">
                          <a:latin typeface="Meiryo UI" panose="020B0604030504040204" pitchFamily="50" charset="-128"/>
                          <a:ea typeface="Meiryo UI" panose="020B0604030504040204" pitchFamily="50" charset="-128"/>
                        </a:rPr>
                        <a:t>補助がない場合</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tx1">
                        <a:lumMod val="50000"/>
                        <a:lumOff val="50000"/>
                      </a:schemeClr>
                    </a:solidFill>
                  </a:tcPr>
                </a:tc>
                <a:tc hMerge="1">
                  <a:txBody>
                    <a:bodyPr/>
                    <a:lstStyle/>
                    <a:p>
                      <a:endParaRPr lang="en-US"/>
                    </a:p>
                  </a:txBody>
                  <a:tcPr/>
                </a:tc>
                <a:tc>
                  <a:txBody>
                    <a:bodyPr/>
                    <a:lstStyle/>
                    <a:p>
                      <a:pPr algn="ct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lang="ja-JP" altLang="en-US" sz="1000">
                          <a:solidFill>
                            <a:schemeClr val="bg1"/>
                          </a:solidFill>
                          <a:latin typeface="Meiryo UI" panose="020B0604030504040204" pitchFamily="50" charset="-128"/>
                          <a:ea typeface="Meiryo UI" panose="020B0604030504040204" pitchFamily="50" charset="-128"/>
                        </a:rPr>
                        <a:t>補助がある場合</a:t>
                      </a:r>
                      <a:endParaRPr lang="en-US" sz="1000">
                        <a:solidFill>
                          <a:schemeClr val="bg1"/>
                        </a:solidFill>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tx1">
                        <a:lumMod val="50000"/>
                        <a:lumOff val="50000"/>
                      </a:schemeClr>
                    </a:solidFill>
                  </a:tcPr>
                </a:tc>
                <a:tc hMerge="1">
                  <a:txBody>
                    <a:bodyPr/>
                    <a:lstStyle/>
                    <a:p>
                      <a:endParaRPr lang="en-US">
                        <a:solidFill>
                          <a:schemeClr val="bg1"/>
                        </a:solidFill>
                      </a:endParaRPr>
                    </a:p>
                  </a:txBody>
                  <a:tcPr>
                    <a:solidFill>
                      <a:schemeClr val="tx1">
                        <a:lumMod val="50000"/>
                        <a:lumOff val="50000"/>
                      </a:schemeClr>
                    </a:solidFill>
                  </a:tcPr>
                </a:tc>
                <a:extLst>
                  <a:ext uri="{0D108BD9-81ED-4DB2-BD59-A6C34878D82A}">
                    <a16:rowId xmlns:a16="http://schemas.microsoft.com/office/drawing/2014/main" val="3866111226"/>
                  </a:ext>
                </a:extLst>
              </a:tr>
              <a:tr h="144000">
                <a:tc>
                  <a:txBody>
                    <a:bodyPr/>
                    <a:lstStyle/>
                    <a:p>
                      <a:pPr algn="ctr"/>
                      <a:r>
                        <a:rPr lang="en-US" altLang="ja-JP" sz="1000">
                          <a:latin typeface="Meiryo UI" panose="020B0604030504040204" pitchFamily="50" charset="-128"/>
                          <a:ea typeface="Meiryo UI" panose="020B0604030504040204" pitchFamily="50" charset="-128"/>
                        </a:rPr>
                        <a:t>IRR</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ctr"/>
                      <a:r>
                        <a:rPr lang="ja-JP" altLang="en-US" sz="1000">
                          <a:latin typeface="Meiryo UI" panose="020B0604030504040204" pitchFamily="50" charset="-128"/>
                          <a:ea typeface="Meiryo UI" panose="020B0604030504040204" pitchFamily="50" charset="-128"/>
                        </a:rPr>
                        <a:t>投資回収年数</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ct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altLang="ja-JP" sz="1000">
                          <a:latin typeface="Meiryo UI" panose="020B0604030504040204" pitchFamily="50" charset="-128"/>
                          <a:ea typeface="Meiryo UI" panose="020B0604030504040204" pitchFamily="50" charset="-128"/>
                        </a:rPr>
                        <a:t>IRR</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ctr"/>
                      <a:r>
                        <a:rPr lang="ja-JP" altLang="en-US" sz="1000">
                          <a:latin typeface="Meiryo UI" panose="020B0604030504040204" pitchFamily="50" charset="-128"/>
                          <a:ea typeface="Meiryo UI" panose="020B0604030504040204" pitchFamily="50" charset="-128"/>
                        </a:rPr>
                        <a:t>投資回収年数</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2729302372"/>
                  </a:ext>
                </a:extLst>
              </a:tr>
              <a:tr h="144000">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a:txBody>
                    <a:bodyPr/>
                    <a:lstStyle/>
                    <a:p>
                      <a:pPr algn="ct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2983339503"/>
                  </a:ext>
                </a:extLst>
              </a:tr>
              <a:tr h="144000">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rgbClr val="FF0000"/>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72000" marR="72000" marT="36000" marB="36000" anchor="ctr">
                    <a:lnL w="28575" cap="flat" cmpd="sng" algn="ctr">
                      <a:solidFill>
                        <a:srgbClr val="FF0000"/>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72000" marR="72000" marT="36000" marB="36000" anchor="ctr">
                    <a:lnL w="6350" cap="flat" cmpd="sng" algn="ctr">
                      <a:solidFill>
                        <a:schemeClr val="tx1">
                          <a:lumMod val="50000"/>
                          <a:lumOff val="50000"/>
                        </a:schemeClr>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4158115606"/>
                  </a:ext>
                </a:extLst>
              </a:tr>
              <a:tr h="144000">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28575" cap="flat" cmpd="sng" algn="ctr">
                      <a:solidFill>
                        <a:srgbClr val="FF0000"/>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14464522"/>
                  </a:ext>
                </a:extLst>
              </a:tr>
              <a:tr h="144000">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28575" cap="flat" cmpd="sng" algn="ctr">
                      <a:solidFill>
                        <a:srgbClr val="FF0000"/>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01247129"/>
                  </a:ext>
                </a:extLst>
              </a:tr>
              <a:tr h="216000">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solidFill>
                        <a:srgbClr val="FF0000"/>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solidFill>
                        <a:srgbClr val="FF0000"/>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rowSpan="2"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いずれか又は両方とも</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72000" marR="72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rgbClr val="FF0000"/>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rowSpan="2"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12277120"/>
                  </a:ext>
                </a:extLst>
              </a:tr>
              <a:tr h="216000">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hMerge="1"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44052775"/>
                  </a:ext>
                </a:extLst>
              </a:tr>
            </a:tbl>
          </a:graphicData>
        </a:graphic>
      </p:graphicFrame>
      <p:cxnSp>
        <p:nvCxnSpPr>
          <p:cNvPr id="10" name="直線矢印コネクタ 9">
            <a:extLst>
              <a:ext uri="{FF2B5EF4-FFF2-40B4-BE49-F238E27FC236}">
                <a16:creationId xmlns:a16="http://schemas.microsoft.com/office/drawing/2014/main" id="{1B5BD8E6-F1AB-B348-A7EF-E139DE30E82E}"/>
              </a:ext>
            </a:extLst>
          </p:cNvPr>
          <p:cNvCxnSpPr>
            <a:cxnSpLocks/>
          </p:cNvCxnSpPr>
          <p:nvPr/>
        </p:nvCxnSpPr>
        <p:spPr>
          <a:xfrm>
            <a:off x="8034879" y="5839751"/>
            <a:ext cx="439321" cy="0"/>
          </a:xfrm>
          <a:prstGeom prst="straightConnector1">
            <a:avLst/>
          </a:prstGeom>
          <a:ln w="2857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1" name="正方形/長方形 10">
            <a:extLst>
              <a:ext uri="{FF2B5EF4-FFF2-40B4-BE49-F238E27FC236}">
                <a16:creationId xmlns:a16="http://schemas.microsoft.com/office/drawing/2014/main" id="{2ECCDDE0-72DB-70DB-39E0-98040723B3CB}"/>
              </a:ext>
            </a:extLst>
          </p:cNvPr>
          <p:cNvSpPr/>
          <p:nvPr/>
        </p:nvSpPr>
        <p:spPr>
          <a:xfrm>
            <a:off x="7686155" y="5710681"/>
            <a:ext cx="311611" cy="720000"/>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chemeClr val="tx1"/>
              </a:solidFill>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369606ED-E313-5E58-ECD9-4257C84F03A6}"/>
              </a:ext>
            </a:extLst>
          </p:cNvPr>
          <p:cNvSpPr/>
          <p:nvPr/>
        </p:nvSpPr>
        <p:spPr>
          <a:xfrm>
            <a:off x="8437087" y="5710681"/>
            <a:ext cx="1431162" cy="720000"/>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chemeClr val="tx1"/>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DF6294FB-199E-E7B9-CE22-FE098282DAC9}"/>
              </a:ext>
            </a:extLst>
          </p:cNvPr>
          <p:cNvSpPr/>
          <p:nvPr/>
        </p:nvSpPr>
        <p:spPr>
          <a:xfrm>
            <a:off x="8480714" y="5886387"/>
            <a:ext cx="1431162" cy="720000"/>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chemeClr val="tx1"/>
              </a:solidFill>
              <a:latin typeface="Meiryo UI" panose="020B0604030504040204" pitchFamily="50" charset="-128"/>
              <a:ea typeface="Meiryo UI" panose="020B0604030504040204" pitchFamily="50" charset="-128"/>
            </a:endParaRPr>
          </a:p>
        </p:txBody>
      </p:sp>
      <p:cxnSp>
        <p:nvCxnSpPr>
          <p:cNvPr id="32" name="直線矢印コネクタ 31">
            <a:extLst>
              <a:ext uri="{FF2B5EF4-FFF2-40B4-BE49-F238E27FC236}">
                <a16:creationId xmlns:a16="http://schemas.microsoft.com/office/drawing/2014/main" id="{C4CDC373-E73C-2482-394D-351C1E0D9119}"/>
              </a:ext>
            </a:extLst>
          </p:cNvPr>
          <p:cNvCxnSpPr>
            <a:cxnSpLocks/>
          </p:cNvCxnSpPr>
          <p:nvPr/>
        </p:nvCxnSpPr>
        <p:spPr>
          <a:xfrm>
            <a:off x="8034879" y="5839751"/>
            <a:ext cx="439321" cy="576000"/>
          </a:xfrm>
          <a:prstGeom prst="bentConnector3">
            <a:avLst>
              <a:gd name="adj1" fmla="val 50000"/>
            </a:avLst>
          </a:prstGeom>
          <a:ln w="2857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47" name="直線矢印コネクタ 46">
            <a:extLst>
              <a:ext uri="{FF2B5EF4-FFF2-40B4-BE49-F238E27FC236}">
                <a16:creationId xmlns:a16="http://schemas.microsoft.com/office/drawing/2014/main" id="{57D0C63D-DA7A-DE5B-1784-2B5A460E85BF}"/>
              </a:ext>
            </a:extLst>
          </p:cNvPr>
          <p:cNvCxnSpPr>
            <a:cxnSpLocks/>
          </p:cNvCxnSpPr>
          <p:nvPr/>
        </p:nvCxnSpPr>
        <p:spPr>
          <a:xfrm>
            <a:off x="8028737" y="5397858"/>
            <a:ext cx="2268000" cy="0"/>
          </a:xfrm>
          <a:prstGeom prst="straightConnector1">
            <a:avLst/>
          </a:prstGeom>
          <a:ln w="2857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8" name="正方形/長方形 47">
            <a:extLst>
              <a:ext uri="{FF2B5EF4-FFF2-40B4-BE49-F238E27FC236}">
                <a16:creationId xmlns:a16="http://schemas.microsoft.com/office/drawing/2014/main" id="{514D727C-0AD1-827C-D5DF-A7ECD4841410}"/>
              </a:ext>
            </a:extLst>
          </p:cNvPr>
          <p:cNvSpPr/>
          <p:nvPr/>
        </p:nvSpPr>
        <p:spPr>
          <a:xfrm>
            <a:off x="7686155" y="5487086"/>
            <a:ext cx="311611" cy="229414"/>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chemeClr val="tx1"/>
              </a:solidFill>
              <a:latin typeface="Meiryo UI" panose="020B0604030504040204" pitchFamily="50" charset="-128"/>
              <a:ea typeface="Meiryo UI" panose="020B0604030504040204" pitchFamily="50" charset="-128"/>
            </a:endParaRPr>
          </a:p>
        </p:txBody>
      </p:sp>
      <p:sp>
        <p:nvSpPr>
          <p:cNvPr id="49" name="正方形/長方形 48">
            <a:extLst>
              <a:ext uri="{FF2B5EF4-FFF2-40B4-BE49-F238E27FC236}">
                <a16:creationId xmlns:a16="http://schemas.microsoft.com/office/drawing/2014/main" id="{E0DD29C9-F87B-090D-65D0-32F6D8DFD651}"/>
              </a:ext>
            </a:extLst>
          </p:cNvPr>
          <p:cNvSpPr/>
          <p:nvPr/>
        </p:nvSpPr>
        <p:spPr>
          <a:xfrm>
            <a:off x="10270457" y="5284215"/>
            <a:ext cx="792754" cy="229414"/>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ja-JP" altLang="en-US" sz="1100">
                <a:solidFill>
                  <a:schemeClr val="tx1"/>
                </a:solidFill>
                <a:latin typeface="Meiryo UI" panose="020B0604030504040204" pitchFamily="50" charset="-128"/>
                <a:ea typeface="Meiryo UI" panose="020B0604030504040204" pitchFamily="50" charset="-128"/>
              </a:rPr>
              <a:t>審査基準を</a:t>
            </a:r>
            <a:endParaRPr kumimoji="1" lang="en-US" altLang="ja-JP" sz="1100">
              <a:solidFill>
                <a:schemeClr val="tx1"/>
              </a:solidFill>
              <a:latin typeface="Meiryo UI" panose="020B0604030504040204" pitchFamily="50" charset="-128"/>
              <a:ea typeface="Meiryo UI" panose="020B0604030504040204" pitchFamily="50" charset="-128"/>
            </a:endParaRPr>
          </a:p>
          <a:p>
            <a:r>
              <a:rPr kumimoji="1" lang="ja-JP" altLang="en-US" sz="1100">
                <a:solidFill>
                  <a:schemeClr val="tx1"/>
                </a:solidFill>
                <a:latin typeface="Meiryo UI" panose="020B0604030504040204" pitchFamily="50" charset="-128"/>
                <a:ea typeface="Meiryo UI" panose="020B0604030504040204" pitchFamily="50" charset="-128"/>
              </a:rPr>
              <a:t>満たさない</a:t>
            </a:r>
            <a:endParaRPr kumimoji="1" lang="en-US" sz="1100">
              <a:solidFill>
                <a:schemeClr val="tx1"/>
              </a:solidFill>
              <a:latin typeface="Meiryo UI" panose="020B0604030504040204" pitchFamily="50" charset="-128"/>
              <a:ea typeface="Meiryo UI" panose="020B0604030504040204" pitchFamily="50" charset="-128"/>
            </a:endParaRPr>
          </a:p>
        </p:txBody>
      </p:sp>
      <p:cxnSp>
        <p:nvCxnSpPr>
          <p:cNvPr id="55" name="直線矢印コネクタ 54">
            <a:extLst>
              <a:ext uri="{FF2B5EF4-FFF2-40B4-BE49-F238E27FC236}">
                <a16:creationId xmlns:a16="http://schemas.microsoft.com/office/drawing/2014/main" id="{A2F95F48-6D53-D3FC-8286-F0E629073009}"/>
              </a:ext>
            </a:extLst>
          </p:cNvPr>
          <p:cNvCxnSpPr>
            <a:cxnSpLocks/>
          </p:cNvCxnSpPr>
          <p:nvPr/>
        </p:nvCxnSpPr>
        <p:spPr>
          <a:xfrm>
            <a:off x="9940249" y="5848343"/>
            <a:ext cx="356488" cy="0"/>
          </a:xfrm>
          <a:prstGeom prst="straightConnector1">
            <a:avLst/>
          </a:prstGeom>
          <a:ln w="2857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56" name="正方形/長方形 55">
            <a:extLst>
              <a:ext uri="{FF2B5EF4-FFF2-40B4-BE49-F238E27FC236}">
                <a16:creationId xmlns:a16="http://schemas.microsoft.com/office/drawing/2014/main" id="{FF953BCB-54EB-674A-C5EB-78FECA0BB89C}"/>
              </a:ext>
            </a:extLst>
          </p:cNvPr>
          <p:cNvSpPr/>
          <p:nvPr/>
        </p:nvSpPr>
        <p:spPr>
          <a:xfrm>
            <a:off x="10296737" y="5733636"/>
            <a:ext cx="792754" cy="229414"/>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ja-JP" altLang="en-US" sz="1100">
                <a:solidFill>
                  <a:srgbClr val="FF0000"/>
                </a:solidFill>
                <a:latin typeface="Meiryo UI" panose="020B0604030504040204" pitchFamily="50" charset="-128"/>
                <a:ea typeface="Meiryo UI" panose="020B0604030504040204" pitchFamily="50" charset="-128"/>
              </a:rPr>
              <a:t>審査基準を</a:t>
            </a:r>
            <a:endParaRPr kumimoji="1" lang="en-US" altLang="ja-JP" sz="1100">
              <a:solidFill>
                <a:srgbClr val="FF0000"/>
              </a:solidFill>
              <a:latin typeface="Meiryo UI" panose="020B0604030504040204" pitchFamily="50" charset="-128"/>
              <a:ea typeface="Meiryo UI" panose="020B0604030504040204" pitchFamily="50" charset="-128"/>
            </a:endParaRPr>
          </a:p>
          <a:p>
            <a:r>
              <a:rPr kumimoji="1" lang="ja-JP" altLang="en-US" sz="1100">
                <a:solidFill>
                  <a:srgbClr val="FF0000"/>
                </a:solidFill>
                <a:latin typeface="Meiryo UI" panose="020B0604030504040204" pitchFamily="50" charset="-128"/>
                <a:ea typeface="Meiryo UI" panose="020B0604030504040204" pitchFamily="50" charset="-128"/>
              </a:rPr>
              <a:t>満たす</a:t>
            </a:r>
            <a:endParaRPr kumimoji="1" lang="en-US" sz="1100">
              <a:solidFill>
                <a:srgbClr val="FF0000"/>
              </a:solidFill>
              <a:latin typeface="Meiryo UI" panose="020B0604030504040204" pitchFamily="50" charset="-128"/>
              <a:ea typeface="Meiryo UI" panose="020B0604030504040204" pitchFamily="50" charset="-128"/>
            </a:endParaRPr>
          </a:p>
        </p:txBody>
      </p:sp>
      <p:cxnSp>
        <p:nvCxnSpPr>
          <p:cNvPr id="62" name="直線矢印コネクタ 61">
            <a:extLst>
              <a:ext uri="{FF2B5EF4-FFF2-40B4-BE49-F238E27FC236}">
                <a16:creationId xmlns:a16="http://schemas.microsoft.com/office/drawing/2014/main" id="{F6100DB7-B253-C122-57C4-871F5016C7EA}"/>
              </a:ext>
            </a:extLst>
          </p:cNvPr>
          <p:cNvCxnSpPr>
            <a:cxnSpLocks/>
          </p:cNvCxnSpPr>
          <p:nvPr/>
        </p:nvCxnSpPr>
        <p:spPr>
          <a:xfrm>
            <a:off x="9940249" y="6400664"/>
            <a:ext cx="362692" cy="0"/>
          </a:xfrm>
          <a:prstGeom prst="straightConnector1">
            <a:avLst/>
          </a:prstGeom>
          <a:ln w="2857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63" name="正方形/長方形 62">
            <a:extLst>
              <a:ext uri="{FF2B5EF4-FFF2-40B4-BE49-F238E27FC236}">
                <a16:creationId xmlns:a16="http://schemas.microsoft.com/office/drawing/2014/main" id="{DD8255A2-0E98-0EA0-A302-0C5121CCD64D}"/>
              </a:ext>
            </a:extLst>
          </p:cNvPr>
          <p:cNvSpPr/>
          <p:nvPr/>
        </p:nvSpPr>
        <p:spPr>
          <a:xfrm>
            <a:off x="10302941" y="6285957"/>
            <a:ext cx="792754" cy="229414"/>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ja-JP" altLang="en-US" sz="1100">
                <a:solidFill>
                  <a:schemeClr val="tx1"/>
                </a:solidFill>
                <a:latin typeface="Meiryo UI" panose="020B0604030504040204" pitchFamily="50" charset="-128"/>
                <a:ea typeface="Meiryo UI" panose="020B0604030504040204" pitchFamily="50" charset="-128"/>
              </a:rPr>
              <a:t>審査基準を</a:t>
            </a:r>
            <a:endParaRPr kumimoji="1" lang="en-US" altLang="ja-JP" sz="1100">
              <a:solidFill>
                <a:schemeClr val="tx1"/>
              </a:solidFill>
              <a:latin typeface="Meiryo UI" panose="020B0604030504040204" pitchFamily="50" charset="-128"/>
              <a:ea typeface="Meiryo UI" panose="020B0604030504040204" pitchFamily="50" charset="-128"/>
            </a:endParaRPr>
          </a:p>
          <a:p>
            <a:r>
              <a:rPr kumimoji="1" lang="ja-JP" altLang="en-US" sz="1100">
                <a:solidFill>
                  <a:schemeClr val="tx1"/>
                </a:solidFill>
                <a:latin typeface="Meiryo UI" panose="020B0604030504040204" pitchFamily="50" charset="-128"/>
                <a:ea typeface="Meiryo UI" panose="020B0604030504040204" pitchFamily="50" charset="-128"/>
              </a:rPr>
              <a:t>満たさない</a:t>
            </a:r>
            <a:endParaRPr kumimoji="1" lang="en-US" sz="1100">
              <a:solidFill>
                <a:schemeClr val="tx1"/>
              </a:solidFill>
              <a:latin typeface="Meiryo UI" panose="020B0604030504040204" pitchFamily="50" charset="-128"/>
              <a:ea typeface="Meiryo UI" panose="020B0604030504040204" pitchFamily="50" charset="-128"/>
            </a:endParaRPr>
          </a:p>
        </p:txBody>
      </p:sp>
      <p:grpSp>
        <p:nvGrpSpPr>
          <p:cNvPr id="7" name="グループ化 6">
            <a:extLst>
              <a:ext uri="{FF2B5EF4-FFF2-40B4-BE49-F238E27FC236}">
                <a16:creationId xmlns:a16="http://schemas.microsoft.com/office/drawing/2014/main" id="{1F2D26B4-78ED-EF06-5028-86E09CA01556}"/>
              </a:ext>
            </a:extLst>
          </p:cNvPr>
          <p:cNvGrpSpPr/>
          <p:nvPr/>
        </p:nvGrpSpPr>
        <p:grpSpPr>
          <a:xfrm>
            <a:off x="765598" y="1204814"/>
            <a:ext cx="5184000" cy="288000"/>
            <a:chOff x="156000" y="1879963"/>
            <a:chExt cx="5760000" cy="288000"/>
          </a:xfrm>
        </p:grpSpPr>
        <p:sp>
          <p:nvSpPr>
            <p:cNvPr id="19" name="正方形/長方形 18">
              <a:extLst>
                <a:ext uri="{FF2B5EF4-FFF2-40B4-BE49-F238E27FC236}">
                  <a16:creationId xmlns:a16="http://schemas.microsoft.com/office/drawing/2014/main" id="{DAAE4DE1-CFC6-7150-2EA1-01D2760BD3C8}"/>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zh-TW" altLang="en-US" sz="1400" b="1" i="1">
                  <a:solidFill>
                    <a:schemeClr val="tx1"/>
                  </a:solidFill>
                  <a:latin typeface="Meiryo UI" panose="020B0604030504040204" pitchFamily="50" charset="-128"/>
                  <a:ea typeface="Meiryo UI" panose="020B0604030504040204" pitchFamily="50" charset="-128"/>
                </a:rPr>
                <a:t>投資判断基準</a:t>
              </a:r>
            </a:p>
          </p:txBody>
        </p:sp>
        <p:cxnSp>
          <p:nvCxnSpPr>
            <p:cNvPr id="20" name="直線コネクタ 19">
              <a:extLst>
                <a:ext uri="{FF2B5EF4-FFF2-40B4-BE49-F238E27FC236}">
                  <a16:creationId xmlns:a16="http://schemas.microsoft.com/office/drawing/2014/main" id="{435FDC45-0491-8E26-5A59-82D7B229802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31" name="グループ化 30">
            <a:extLst>
              <a:ext uri="{FF2B5EF4-FFF2-40B4-BE49-F238E27FC236}">
                <a16:creationId xmlns:a16="http://schemas.microsoft.com/office/drawing/2014/main" id="{DEEC365F-F341-ED6D-7EDA-31ED52C0C6AC}"/>
              </a:ext>
            </a:extLst>
          </p:cNvPr>
          <p:cNvGrpSpPr/>
          <p:nvPr/>
        </p:nvGrpSpPr>
        <p:grpSpPr>
          <a:xfrm>
            <a:off x="765598" y="4879487"/>
            <a:ext cx="5184000" cy="288000"/>
            <a:chOff x="156000" y="1879963"/>
            <a:chExt cx="5760000" cy="288000"/>
          </a:xfrm>
        </p:grpSpPr>
        <p:sp>
          <p:nvSpPr>
            <p:cNvPr id="33" name="正方形/長方形 32">
              <a:extLst>
                <a:ext uri="{FF2B5EF4-FFF2-40B4-BE49-F238E27FC236}">
                  <a16:creationId xmlns:a16="http://schemas.microsoft.com/office/drawing/2014/main" id="{140DD3C5-ED8A-8FE1-0BFD-8474A638943C}"/>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b="1" i="1">
                  <a:solidFill>
                    <a:schemeClr val="tx1"/>
                  </a:solidFill>
                  <a:latin typeface="Meiryo UI" panose="020B0604030504040204" pitchFamily="50" charset="-128"/>
                  <a:ea typeface="Meiryo UI" panose="020B0604030504040204" pitchFamily="50" charset="-128"/>
                </a:rPr>
                <a:t>その他の投資判断基準</a:t>
              </a:r>
            </a:p>
          </p:txBody>
        </p:sp>
        <p:cxnSp>
          <p:nvCxnSpPr>
            <p:cNvPr id="38" name="直線コネクタ 37">
              <a:extLst>
                <a:ext uri="{FF2B5EF4-FFF2-40B4-BE49-F238E27FC236}">
                  <a16:creationId xmlns:a16="http://schemas.microsoft.com/office/drawing/2014/main" id="{ECC5B974-7238-150C-D75F-24BA8D8E44AB}"/>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44" name="TextBox 24">
            <a:extLst>
              <a:ext uri="{FF2B5EF4-FFF2-40B4-BE49-F238E27FC236}">
                <a16:creationId xmlns:a16="http://schemas.microsoft.com/office/drawing/2014/main" id="{998937A7-666B-84AE-33D0-7275EC0AC9EE}"/>
              </a:ext>
            </a:extLst>
          </p:cNvPr>
          <p:cNvSpPr txBox="1"/>
          <p:nvPr/>
        </p:nvSpPr>
        <p:spPr>
          <a:xfrm>
            <a:off x="765596" y="5227456"/>
            <a:ext cx="5330404" cy="79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p:txBody>
      </p:sp>
      <p:sp>
        <p:nvSpPr>
          <p:cNvPr id="45" name="TextBox 51">
            <a:extLst>
              <a:ext uri="{FF2B5EF4-FFF2-40B4-BE49-F238E27FC236}">
                <a16:creationId xmlns:a16="http://schemas.microsoft.com/office/drawing/2014/main" id="{FEB19F37-5FC5-2CC5-AB29-7C4273F42AF0}"/>
              </a:ext>
            </a:extLst>
          </p:cNvPr>
          <p:cNvSpPr txBox="1"/>
          <p:nvPr/>
        </p:nvSpPr>
        <p:spPr>
          <a:xfrm>
            <a:off x="1988951" y="5252716"/>
            <a:ext cx="3960647" cy="839408"/>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400">
                <a:solidFill>
                  <a:srgbClr val="2E3558"/>
                </a:solidFill>
                <a:latin typeface="+mn-ea"/>
              </a:rPr>
              <a:t>自社における投資判断の考え方、本事業実施による影響及びその導出過程を定量的な観点も</a:t>
            </a:r>
            <a:br>
              <a:rPr lang="en-US" altLang="ja-JP" sz="1400">
                <a:solidFill>
                  <a:srgbClr val="2E3558"/>
                </a:solidFill>
                <a:latin typeface="+mn-ea"/>
              </a:rPr>
            </a:br>
            <a:r>
              <a:rPr lang="ja-JP" altLang="en-US" sz="1400">
                <a:solidFill>
                  <a:srgbClr val="2E3558"/>
                </a:solidFill>
                <a:latin typeface="+mn-ea"/>
              </a:rPr>
              <a:t>含め記載ください</a:t>
            </a:r>
          </a:p>
        </p:txBody>
      </p:sp>
      <p:sp>
        <p:nvSpPr>
          <p:cNvPr id="46" name="TextBox 51">
            <a:extLst>
              <a:ext uri="{FF2B5EF4-FFF2-40B4-BE49-F238E27FC236}">
                <a16:creationId xmlns:a16="http://schemas.microsoft.com/office/drawing/2014/main" id="{B51E98E5-73F4-5074-631A-75FB761DD8C3}"/>
              </a:ext>
            </a:extLst>
          </p:cNvPr>
          <p:cNvSpPr txBox="1"/>
          <p:nvPr/>
        </p:nvSpPr>
        <p:spPr>
          <a:xfrm>
            <a:off x="2389206" y="1963236"/>
            <a:ext cx="8878671" cy="2304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400">
                <a:solidFill>
                  <a:srgbClr val="2E3558"/>
                </a:solidFill>
                <a:latin typeface="+mn-ea"/>
              </a:rPr>
              <a:t>設備導入計画や認定取得計画が補助を前提としない場合には、投資計画の</a:t>
            </a:r>
            <a:r>
              <a:rPr lang="en-US" altLang="ja-JP" sz="1400">
                <a:solidFill>
                  <a:srgbClr val="2E3558"/>
                </a:solidFill>
                <a:latin typeface="+mn-ea"/>
              </a:rPr>
              <a:t>IRR</a:t>
            </a:r>
            <a:r>
              <a:rPr lang="ja-JP" altLang="en-US" sz="1400">
                <a:solidFill>
                  <a:srgbClr val="2E3558"/>
                </a:solidFill>
                <a:latin typeface="+mn-ea"/>
              </a:rPr>
              <a:t>（</a:t>
            </a:r>
            <a:r>
              <a:rPr lang="en-US" altLang="ja-JP" sz="1400">
                <a:solidFill>
                  <a:srgbClr val="2E3558"/>
                </a:solidFill>
                <a:latin typeface="+mn-ea"/>
              </a:rPr>
              <a:t>internal rate of return</a:t>
            </a:r>
            <a:r>
              <a:rPr lang="ja-JP" altLang="en-US" sz="1400">
                <a:solidFill>
                  <a:srgbClr val="2E3558"/>
                </a:solidFill>
                <a:latin typeface="+mn-ea"/>
              </a:rPr>
              <a:t>：内部利益率）や投資回収期間等が投資判断に至る水準には達しないが、</a:t>
            </a:r>
            <a:br>
              <a:rPr lang="en-US" altLang="ja-JP" sz="1400">
                <a:solidFill>
                  <a:srgbClr val="2E3558"/>
                </a:solidFill>
                <a:latin typeface="+mn-ea"/>
              </a:rPr>
            </a:br>
            <a:r>
              <a:rPr lang="ja-JP" altLang="en-US" sz="1400">
                <a:solidFill>
                  <a:srgbClr val="2E3558"/>
                </a:solidFill>
                <a:latin typeface="+mn-ea"/>
              </a:rPr>
              <a:t>補助対象となることで投資判断に至る水準に達する計画であるなど、</a:t>
            </a:r>
            <a:br>
              <a:rPr lang="en-US" altLang="ja-JP" sz="1400">
                <a:solidFill>
                  <a:srgbClr val="2E3558"/>
                </a:solidFill>
                <a:latin typeface="+mn-ea"/>
              </a:rPr>
            </a:br>
            <a:r>
              <a:rPr lang="ja-JP" altLang="en-US" sz="1400">
                <a:solidFill>
                  <a:srgbClr val="2E3558"/>
                </a:solidFill>
                <a:latin typeface="+mn-ea"/>
              </a:rPr>
              <a:t>民間企業のみでは経済性の確保が困難な計画となっていることを示してください</a:t>
            </a:r>
            <a:br>
              <a:rPr lang="en-US" altLang="ja-JP" sz="1400">
                <a:solidFill>
                  <a:srgbClr val="2E3558"/>
                </a:solidFill>
                <a:latin typeface="+mn-ea"/>
              </a:rPr>
            </a:br>
            <a:r>
              <a:rPr lang="ja-JP" altLang="en-US" sz="1400">
                <a:solidFill>
                  <a:srgbClr val="2E3558"/>
                </a:solidFill>
                <a:latin typeface="+mn-ea"/>
              </a:rPr>
              <a:t>（右下の「審査基準のイメージ」を参照）</a:t>
            </a:r>
          </a:p>
          <a:p>
            <a:pPr marL="371475" indent="-285750">
              <a:buFont typeface="Arial" panose="020B0604020202020204" pitchFamily="34" charset="0"/>
              <a:buChar char="•"/>
            </a:pPr>
            <a:r>
              <a:rPr lang="en-US" altLang="ja-JP" sz="1400">
                <a:solidFill>
                  <a:srgbClr val="2E3558"/>
                </a:solidFill>
                <a:latin typeface="+mn-ea"/>
              </a:rPr>
              <a:t>IRR</a:t>
            </a:r>
            <a:r>
              <a:rPr lang="ja-JP" altLang="en-US" sz="1400">
                <a:solidFill>
                  <a:srgbClr val="2E3558"/>
                </a:solidFill>
                <a:latin typeface="+mn-ea"/>
              </a:rPr>
              <a:t>や投資回収期間以外に、自社の投資判断において重視している基準があれば、その基準の補助がない場合／ある場合の数値を記載ください</a:t>
            </a:r>
          </a:p>
        </p:txBody>
      </p:sp>
    </p:spTree>
    <p:extLst>
      <p:ext uri="{BB962C8B-B14F-4D97-AF65-F5344CB8AC3E}">
        <p14:creationId xmlns:p14="http://schemas.microsoft.com/office/powerpoint/2010/main" val="32114195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t>３．民間企業のみでは投資判断が真に困難な事業への適格性／</a:t>
            </a:r>
            <a:r>
              <a:rPr kumimoji="1" lang="ja-JP" altLang="en-US" sz="2000"/>
              <a:t>（</a:t>
            </a:r>
            <a:r>
              <a:rPr kumimoji="1" lang="en-US" altLang="ja-JP" sz="2000"/>
              <a:t>2</a:t>
            </a:r>
            <a:r>
              <a:rPr kumimoji="1" lang="ja-JP" altLang="en-US" sz="2000"/>
              <a:t>）技術的基準</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en-US" altLang="ja-JP">
                <a:solidFill>
                  <a:schemeClr val="tx1"/>
                </a:solidFill>
              </a:rPr>
              <a:t>xx</a:t>
            </a:r>
            <a:r>
              <a:rPr kumimoji="1" lang="ja-JP" altLang="en-US">
                <a:solidFill>
                  <a:schemeClr val="tx1"/>
                </a:solidFill>
              </a:rPr>
              <a:t>の観点から、補助対象事業の設備等が先進性を有する</a:t>
            </a:r>
            <a:endParaRPr kumimoji="1" lang="en-US" altLang="ja-JP">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9" name="TextBox 35" descr="ｔ">
            <a:extLst>
              <a:ext uri="{FF2B5EF4-FFF2-40B4-BE49-F238E27FC236}">
                <a16:creationId xmlns:a16="http://schemas.microsoft.com/office/drawing/2014/main" id="{86592024-6AEC-E6A6-0502-741CE9482E85}"/>
              </a:ext>
            </a:extLst>
          </p:cNvPr>
          <p:cNvSpPr txBox="1"/>
          <p:nvPr/>
        </p:nvSpPr>
        <p:spPr>
          <a:xfrm>
            <a:off x="765598" y="2060451"/>
            <a:ext cx="5184000" cy="1641958"/>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t" anchorCtr="0" forceAA="0" compatLnSpc="1">
            <a:prstTxWarp prst="textNoShape">
              <a:avLst/>
            </a:prstTxWarp>
            <a:noAutofit/>
          </a:bodyPr>
          <a:lstStyle/>
          <a:p>
            <a:pPr marL="0" lvl="1">
              <a:buClr>
                <a:schemeClr val="tx2"/>
              </a:buClr>
              <a:buSzPct val="100000"/>
            </a:pPr>
            <a:r>
              <a:rPr kumimoji="1" lang="ja-JP" altLang="en-US" sz="1400">
                <a:solidFill>
                  <a:schemeClr val="tx1"/>
                </a:solidFill>
                <a:latin typeface="Meiryo UI" panose="020B0604030504040204" pitchFamily="50" charset="-128"/>
                <a:ea typeface="Meiryo UI" panose="020B0604030504040204" pitchFamily="50" charset="-128"/>
              </a:rPr>
              <a:t>（設定根拠）</a:t>
            </a:r>
            <a:endParaRPr kumimoji="1" lang="en-US" altLang="ja-JP" sz="1400">
              <a:solidFill>
                <a:schemeClr val="tx1"/>
              </a:solidFill>
              <a:latin typeface="Meiryo UI" panose="020B0604030504040204" pitchFamily="50" charset="-128"/>
              <a:ea typeface="Meiryo UI" panose="020B0604030504040204" pitchFamily="50" charset="-128"/>
            </a:endParaRPr>
          </a:p>
          <a:p>
            <a:pPr marL="355600" lvl="1" indent="-182563">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55600" lvl="1" indent="-182563">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p:txBody>
      </p:sp>
      <p:sp>
        <p:nvSpPr>
          <p:cNvPr id="20" name="TextBox 35" descr="ｔ">
            <a:extLst>
              <a:ext uri="{FF2B5EF4-FFF2-40B4-BE49-F238E27FC236}">
                <a16:creationId xmlns:a16="http://schemas.microsoft.com/office/drawing/2014/main" id="{3BDF1C5A-B13B-874E-453F-A24EE0E62985}"/>
              </a:ext>
            </a:extLst>
          </p:cNvPr>
          <p:cNvSpPr txBox="1"/>
          <p:nvPr/>
        </p:nvSpPr>
        <p:spPr>
          <a:xfrm>
            <a:off x="765598" y="1572901"/>
            <a:ext cx="3998869"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lvl="1">
              <a:buClr>
                <a:schemeClr val="tx2"/>
              </a:buClr>
              <a:buSzPct val="100000"/>
            </a:pPr>
            <a:r>
              <a:rPr kumimoji="1" lang="en-US" altLang="ja-JP" sz="1400" b="1">
                <a:solidFill>
                  <a:schemeClr val="tx1"/>
                </a:solidFill>
                <a:latin typeface="Meiryo UI" panose="020B0604030504040204" pitchFamily="50" charset="-128"/>
                <a:ea typeface="Meiryo UI" panose="020B0604030504040204" pitchFamily="50" charset="-128"/>
              </a:rPr>
              <a:t>TRL</a:t>
            </a:r>
            <a:r>
              <a:rPr kumimoji="1" lang="ja-JP" altLang="en-US" sz="1400" b="1">
                <a:solidFill>
                  <a:schemeClr val="tx1"/>
                </a:solidFill>
                <a:latin typeface="Meiryo UI" panose="020B0604030504040204" pitchFamily="50" charset="-128"/>
                <a:ea typeface="Meiryo UI" panose="020B0604030504040204" pitchFamily="50" charset="-128"/>
              </a:rPr>
              <a:t>：</a:t>
            </a:r>
            <a:r>
              <a:rPr kumimoji="1" lang="en-US" altLang="ja-JP" sz="1400" b="1">
                <a:solidFill>
                  <a:schemeClr val="tx1"/>
                </a:solidFill>
                <a:latin typeface="Meiryo UI" panose="020B0604030504040204" pitchFamily="50" charset="-128"/>
                <a:ea typeface="Meiryo UI" panose="020B0604030504040204" pitchFamily="50" charset="-128"/>
              </a:rPr>
              <a:t>XX</a:t>
            </a:r>
            <a:endParaRPr kumimoji="1" lang="en-US" altLang="ja-JP" sz="1400">
              <a:solidFill>
                <a:schemeClr val="tx1"/>
              </a:solidFill>
              <a:latin typeface="Meiryo UI" panose="020B0604030504040204" pitchFamily="50" charset="-128"/>
              <a:ea typeface="Meiryo UI" panose="020B0604030504040204" pitchFamily="50" charset="-128"/>
            </a:endParaRPr>
          </a:p>
        </p:txBody>
      </p:sp>
      <p:sp>
        <p:nvSpPr>
          <p:cNvPr id="23" name="TextBox 35" descr="ｔ">
            <a:extLst>
              <a:ext uri="{FF2B5EF4-FFF2-40B4-BE49-F238E27FC236}">
                <a16:creationId xmlns:a16="http://schemas.microsoft.com/office/drawing/2014/main" id="{9B214298-023A-0520-F372-807F8D84F990}"/>
              </a:ext>
            </a:extLst>
          </p:cNvPr>
          <p:cNvSpPr txBox="1"/>
          <p:nvPr/>
        </p:nvSpPr>
        <p:spPr>
          <a:xfrm>
            <a:off x="6231521" y="1628300"/>
            <a:ext cx="5323912" cy="260987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t" anchorCtr="0" forceAA="0" compatLnSpc="1">
            <a:prstTxWarp prst="textNoShape">
              <a:avLst/>
            </a:prstTxWarp>
            <a:noAutofit/>
          </a:bodyPr>
          <a:lstStyle/>
          <a:p>
            <a:pPr marL="355600" lvl="1" indent="-182563">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55600" lvl="1" indent="-182563">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p:txBody>
      </p:sp>
      <p:grpSp>
        <p:nvGrpSpPr>
          <p:cNvPr id="5" name="グループ化 4">
            <a:extLst>
              <a:ext uri="{FF2B5EF4-FFF2-40B4-BE49-F238E27FC236}">
                <a16:creationId xmlns:a16="http://schemas.microsoft.com/office/drawing/2014/main" id="{62EABAE4-0467-FB78-63EE-F43520141557}"/>
              </a:ext>
            </a:extLst>
          </p:cNvPr>
          <p:cNvGrpSpPr/>
          <p:nvPr/>
        </p:nvGrpSpPr>
        <p:grpSpPr>
          <a:xfrm>
            <a:off x="765598" y="1204814"/>
            <a:ext cx="5184000" cy="288000"/>
            <a:chOff x="156000" y="1879963"/>
            <a:chExt cx="5760000" cy="288000"/>
          </a:xfrm>
        </p:grpSpPr>
        <p:sp>
          <p:nvSpPr>
            <p:cNvPr id="8" name="正方形/長方形 7">
              <a:extLst>
                <a:ext uri="{FF2B5EF4-FFF2-40B4-BE49-F238E27FC236}">
                  <a16:creationId xmlns:a16="http://schemas.microsoft.com/office/drawing/2014/main" id="{3799E601-2193-BE27-DDE2-CE284AE77BE3}"/>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altLang="ja-JP" sz="1400" b="1">
                  <a:solidFill>
                    <a:schemeClr val="tx1"/>
                  </a:solidFill>
                  <a:latin typeface="Meiryo UI" panose="020B0604030504040204" pitchFamily="50" charset="-128"/>
                  <a:ea typeface="Meiryo UI" panose="020B0604030504040204" pitchFamily="50" charset="-128"/>
                </a:rPr>
                <a:t>TRL</a:t>
              </a:r>
              <a:r>
                <a:rPr lang="ja-JP" altLang="en-US" sz="1400" b="1">
                  <a:solidFill>
                    <a:schemeClr val="tx1"/>
                  </a:solidFill>
                  <a:latin typeface="Meiryo UI" panose="020B0604030504040204" pitchFamily="50" charset="-128"/>
                  <a:ea typeface="Meiryo UI" panose="020B0604030504040204" pitchFamily="50" charset="-128"/>
                </a:rPr>
                <a:t>（</a:t>
              </a:r>
              <a:r>
                <a:rPr lang="en-US" altLang="ja-JP" sz="1400" b="1">
                  <a:solidFill>
                    <a:schemeClr val="tx1"/>
                  </a:solidFill>
                  <a:latin typeface="Meiryo UI" panose="020B0604030504040204" pitchFamily="50" charset="-128"/>
                  <a:ea typeface="Meiryo UI" panose="020B0604030504040204" pitchFamily="50" charset="-128"/>
                </a:rPr>
                <a:t>Technology Readiness Level</a:t>
              </a:r>
              <a:r>
                <a:rPr lang="ja-JP" altLang="en-US" sz="1400" b="1">
                  <a:solidFill>
                    <a:schemeClr val="tx1"/>
                  </a:solidFill>
                  <a:latin typeface="Meiryo UI" panose="020B0604030504040204" pitchFamily="50" charset="-128"/>
                  <a:ea typeface="Meiryo UI" panose="020B0604030504040204" pitchFamily="50" charset="-128"/>
                </a:rPr>
                <a:t>）</a:t>
              </a:r>
            </a:p>
          </p:txBody>
        </p:sp>
        <p:cxnSp>
          <p:nvCxnSpPr>
            <p:cNvPr id="9" name="直線コネクタ 8">
              <a:extLst>
                <a:ext uri="{FF2B5EF4-FFF2-40B4-BE49-F238E27FC236}">
                  <a16:creationId xmlns:a16="http://schemas.microsoft.com/office/drawing/2014/main" id="{076DE088-5B9E-E177-ED9D-0EDC5905C171}"/>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0" name="グループ化 9">
            <a:extLst>
              <a:ext uri="{FF2B5EF4-FFF2-40B4-BE49-F238E27FC236}">
                <a16:creationId xmlns:a16="http://schemas.microsoft.com/office/drawing/2014/main" id="{4B64B03F-3817-7665-65D4-434DCD01A1CC}"/>
              </a:ext>
            </a:extLst>
          </p:cNvPr>
          <p:cNvGrpSpPr/>
          <p:nvPr/>
        </p:nvGrpSpPr>
        <p:grpSpPr>
          <a:xfrm>
            <a:off x="6239438" y="1204814"/>
            <a:ext cx="5184000" cy="288000"/>
            <a:chOff x="156000" y="1879963"/>
            <a:chExt cx="5760000" cy="288000"/>
          </a:xfrm>
        </p:grpSpPr>
        <p:sp>
          <p:nvSpPr>
            <p:cNvPr id="13" name="正方形/長方形 12">
              <a:extLst>
                <a:ext uri="{FF2B5EF4-FFF2-40B4-BE49-F238E27FC236}">
                  <a16:creationId xmlns:a16="http://schemas.microsoft.com/office/drawing/2014/main" id="{A1421886-3FF6-D265-030B-17CEAE4E0380}"/>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国際水準に基づく設備等の先進性</a:t>
              </a:r>
            </a:p>
          </p:txBody>
        </p:sp>
        <p:cxnSp>
          <p:nvCxnSpPr>
            <p:cNvPr id="16" name="直線コネクタ 15">
              <a:extLst>
                <a:ext uri="{FF2B5EF4-FFF2-40B4-BE49-F238E27FC236}">
                  <a16:creationId xmlns:a16="http://schemas.microsoft.com/office/drawing/2014/main" id="{26F0FA8F-5455-E655-02BA-F2F5498A569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7" name="グループ化 16">
            <a:extLst>
              <a:ext uri="{FF2B5EF4-FFF2-40B4-BE49-F238E27FC236}">
                <a16:creationId xmlns:a16="http://schemas.microsoft.com/office/drawing/2014/main" id="{B179935C-02AE-8DA0-4EF5-BE84694F58EB}"/>
              </a:ext>
            </a:extLst>
          </p:cNvPr>
          <p:cNvGrpSpPr/>
          <p:nvPr/>
        </p:nvGrpSpPr>
        <p:grpSpPr>
          <a:xfrm>
            <a:off x="765597" y="4658334"/>
            <a:ext cx="10657837" cy="288000"/>
            <a:chOff x="156000" y="1879963"/>
            <a:chExt cx="5760000" cy="288000"/>
          </a:xfrm>
        </p:grpSpPr>
        <p:sp>
          <p:nvSpPr>
            <p:cNvPr id="18" name="正方形/長方形 17">
              <a:extLst>
                <a:ext uri="{FF2B5EF4-FFF2-40B4-BE49-F238E27FC236}">
                  <a16:creationId xmlns:a16="http://schemas.microsoft.com/office/drawing/2014/main" id="{3CDB7653-978E-8DF3-D892-78BE3FB859D2}"/>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商用目的での使用が限定的であることに対する追加の説明</a:t>
              </a:r>
            </a:p>
          </p:txBody>
        </p:sp>
        <p:cxnSp>
          <p:nvCxnSpPr>
            <p:cNvPr id="24" name="直線コネクタ 23">
              <a:extLst>
                <a:ext uri="{FF2B5EF4-FFF2-40B4-BE49-F238E27FC236}">
                  <a16:creationId xmlns:a16="http://schemas.microsoft.com/office/drawing/2014/main" id="{EA7BD145-7A30-3AE7-38F7-933E96E18B08}"/>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25" name="TextBox 35" descr="ｔ">
            <a:extLst>
              <a:ext uri="{FF2B5EF4-FFF2-40B4-BE49-F238E27FC236}">
                <a16:creationId xmlns:a16="http://schemas.microsoft.com/office/drawing/2014/main" id="{6DABBC12-9C16-A7F6-FF22-6C3F10A8D772}"/>
              </a:ext>
            </a:extLst>
          </p:cNvPr>
          <p:cNvSpPr txBox="1"/>
          <p:nvPr/>
        </p:nvSpPr>
        <p:spPr>
          <a:xfrm>
            <a:off x="772087" y="5075443"/>
            <a:ext cx="10657837" cy="9406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t" anchorCtr="0" forceAA="0" compatLnSpc="1">
            <a:prstTxWarp prst="textNoShape">
              <a:avLst/>
            </a:prstTxWarp>
            <a:noAutofit/>
          </a:bodyPr>
          <a:lstStyle/>
          <a:p>
            <a:pPr marL="355600" lvl="1" indent="-182563">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55600" lvl="1" indent="-182563">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p:txBody>
      </p:sp>
      <p:cxnSp>
        <p:nvCxnSpPr>
          <p:cNvPr id="26" name="Straight Connector 40">
            <a:extLst>
              <a:ext uri="{FF2B5EF4-FFF2-40B4-BE49-F238E27FC236}">
                <a16:creationId xmlns:a16="http://schemas.microsoft.com/office/drawing/2014/main" id="{E1FE0F58-5AEC-E34B-B12E-E39CE2737C76}"/>
              </a:ext>
            </a:extLst>
          </p:cNvPr>
          <p:cNvCxnSpPr>
            <a:cxnSpLocks/>
          </p:cNvCxnSpPr>
          <p:nvPr/>
        </p:nvCxnSpPr>
        <p:spPr>
          <a:xfrm flipV="1">
            <a:off x="6096000" y="1204814"/>
            <a:ext cx="0" cy="3251072"/>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sp>
        <p:nvSpPr>
          <p:cNvPr id="28" name="TextBox 51">
            <a:extLst>
              <a:ext uri="{FF2B5EF4-FFF2-40B4-BE49-F238E27FC236}">
                <a16:creationId xmlns:a16="http://schemas.microsoft.com/office/drawing/2014/main" id="{4D4923F3-0DF6-5002-90EB-B3EED4AA45CE}"/>
              </a:ext>
            </a:extLst>
          </p:cNvPr>
          <p:cNvSpPr txBox="1"/>
          <p:nvPr/>
        </p:nvSpPr>
        <p:spPr>
          <a:xfrm>
            <a:off x="2034076" y="2233849"/>
            <a:ext cx="9233802" cy="1800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en-US" altLang="ja-JP" sz="1600">
                <a:solidFill>
                  <a:srgbClr val="2E3558"/>
                </a:solidFill>
                <a:latin typeface="+mn-ea"/>
              </a:rPr>
              <a:t>TRL</a:t>
            </a:r>
            <a:r>
              <a:rPr lang="ja-JP" altLang="en-US" sz="1600">
                <a:solidFill>
                  <a:srgbClr val="2E3558"/>
                </a:solidFill>
                <a:latin typeface="+mn-ea"/>
              </a:rPr>
              <a:t> （</a:t>
            </a:r>
            <a:r>
              <a:rPr lang="en-US" altLang="ja-JP" sz="1600">
                <a:solidFill>
                  <a:srgbClr val="2E3558"/>
                </a:solidFill>
                <a:latin typeface="+mn-ea"/>
              </a:rPr>
              <a:t>Technology Readiness Level</a:t>
            </a:r>
            <a:r>
              <a:rPr lang="ja-JP" altLang="en-US" sz="1600">
                <a:solidFill>
                  <a:srgbClr val="2E3558"/>
                </a:solidFill>
                <a:latin typeface="+mn-ea"/>
              </a:rPr>
              <a:t>）などを用いつつ、</a:t>
            </a:r>
            <a:r>
              <a:rPr lang="ja-JP" altLang="en-US" sz="1600" u="sng">
                <a:solidFill>
                  <a:srgbClr val="2E3558"/>
                </a:solidFill>
                <a:latin typeface="+mn-ea"/>
              </a:rPr>
              <a:t>商用目的での使用が限定的であること、</a:t>
            </a:r>
            <a:br>
              <a:rPr lang="en-US" altLang="ja-JP" sz="1600" u="sng">
                <a:solidFill>
                  <a:srgbClr val="2E3558"/>
                </a:solidFill>
                <a:latin typeface="+mn-ea"/>
              </a:rPr>
            </a:br>
            <a:r>
              <a:rPr lang="ja-JP" altLang="en-US" sz="1600" u="sng">
                <a:solidFill>
                  <a:srgbClr val="2E3558"/>
                </a:solidFill>
                <a:latin typeface="+mn-ea"/>
              </a:rPr>
              <a:t>導入設備や取得する認定の内容等の先進性のいずれか</a:t>
            </a:r>
            <a:r>
              <a:rPr lang="ja-JP" altLang="en-US" sz="1600">
                <a:solidFill>
                  <a:srgbClr val="2E3558"/>
                </a:solidFill>
                <a:latin typeface="+mn-ea"/>
              </a:rPr>
              <a:t>を記載してください（</a:t>
            </a:r>
            <a:r>
              <a:rPr lang="en-US" altLang="ja-JP" sz="1600">
                <a:solidFill>
                  <a:srgbClr val="2E3558"/>
                </a:solidFill>
                <a:latin typeface="+mn-ea"/>
              </a:rPr>
              <a:t>1</a:t>
            </a:r>
            <a:r>
              <a:rPr lang="ja-JP" altLang="en-US" sz="1600">
                <a:solidFill>
                  <a:srgbClr val="2E3558"/>
                </a:solidFill>
                <a:latin typeface="+mn-ea"/>
              </a:rPr>
              <a:t>つ以上の記載を求めます）</a:t>
            </a:r>
            <a:endParaRPr lang="en-US" altLang="ja-JP" sz="16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補助対象事業で用いられる技術が、商用目的での使用が限定的であることを</a:t>
            </a:r>
            <a:r>
              <a:rPr lang="en-US" altLang="ja-JP" sz="1400">
                <a:solidFill>
                  <a:srgbClr val="2E3558"/>
                </a:solidFill>
                <a:latin typeface="+mn-ea"/>
              </a:rPr>
              <a:t>TRL</a:t>
            </a:r>
            <a:r>
              <a:rPr lang="ja-JP" altLang="en-US" sz="1400">
                <a:solidFill>
                  <a:srgbClr val="2E3558"/>
                </a:solidFill>
                <a:latin typeface="+mn-ea"/>
              </a:rPr>
              <a:t>やその設定根拠とともに</a:t>
            </a:r>
            <a:br>
              <a:rPr lang="en-US" altLang="ja-JP" sz="1400">
                <a:solidFill>
                  <a:srgbClr val="2E3558"/>
                </a:solidFill>
                <a:latin typeface="+mn-ea"/>
              </a:rPr>
            </a:br>
            <a:r>
              <a:rPr lang="ja-JP" altLang="en-US" sz="1400">
                <a:solidFill>
                  <a:srgbClr val="2E3558"/>
                </a:solidFill>
                <a:latin typeface="+mn-ea"/>
              </a:rPr>
              <a:t>記載ください</a:t>
            </a:r>
          </a:p>
          <a:p>
            <a:pPr marL="371475" indent="-285750">
              <a:buFont typeface="Arial" panose="020B0604020202020204" pitchFamily="34" charset="0"/>
              <a:buChar char="•"/>
            </a:pPr>
            <a:r>
              <a:rPr lang="ja-JP" altLang="en-US" sz="1400">
                <a:solidFill>
                  <a:srgbClr val="2E3558"/>
                </a:solidFill>
                <a:latin typeface="+mn-ea"/>
              </a:rPr>
              <a:t>国際水準に照らし合わせて、導入設備や取得する認定の内容等が先進性を有する場合、その内容を記載ください</a:t>
            </a:r>
          </a:p>
        </p:txBody>
      </p:sp>
      <p:sp>
        <p:nvSpPr>
          <p:cNvPr id="3" name="正方形/長方形 2">
            <a:extLst>
              <a:ext uri="{FF2B5EF4-FFF2-40B4-BE49-F238E27FC236}">
                <a16:creationId xmlns:a16="http://schemas.microsoft.com/office/drawing/2014/main" id="{8FBDFC37-1C1F-D374-3471-F7D190FE0883}"/>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加点</a:t>
            </a:r>
          </a:p>
        </p:txBody>
      </p:sp>
    </p:spTree>
    <p:extLst>
      <p:ext uri="{BB962C8B-B14F-4D97-AF65-F5344CB8AC3E}">
        <p14:creationId xmlns:p14="http://schemas.microsoft.com/office/powerpoint/2010/main" val="4747884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t>３．民間企業のみでは投資判断が真に困難な事業への適格性／</a:t>
            </a:r>
            <a:r>
              <a:rPr kumimoji="1" lang="ja-JP" altLang="en-US" sz="2000"/>
              <a:t>（</a:t>
            </a:r>
            <a:r>
              <a:rPr kumimoji="1" lang="en-US" altLang="ja-JP" sz="2000"/>
              <a:t>3</a:t>
            </a:r>
            <a:r>
              <a:rPr kumimoji="1" lang="ja-JP" altLang="en-US" sz="2000"/>
              <a:t>）その他定性的基準</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本事業は自社にとって大規模な投資である</a:t>
            </a:r>
            <a:endParaRPr kumimoji="1" lang="en-US">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F6C69D70-3F13-BE64-78D8-CFCA177C5CC8}"/>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加点</a:t>
            </a:r>
          </a:p>
        </p:txBody>
      </p:sp>
      <p:sp>
        <p:nvSpPr>
          <p:cNvPr id="19" name="TextBox 35" descr="ｔ">
            <a:extLst>
              <a:ext uri="{FF2B5EF4-FFF2-40B4-BE49-F238E27FC236}">
                <a16:creationId xmlns:a16="http://schemas.microsoft.com/office/drawing/2014/main" id="{F750846A-40B6-CE3D-8BFA-FC75BFC44BBB}"/>
              </a:ext>
            </a:extLst>
          </p:cNvPr>
          <p:cNvSpPr txBox="1"/>
          <p:nvPr/>
        </p:nvSpPr>
        <p:spPr>
          <a:xfrm>
            <a:off x="765596" y="1639725"/>
            <a:ext cx="8887361"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lvl="1">
              <a:buClr>
                <a:schemeClr val="tx2"/>
              </a:buClr>
              <a:buSzPct val="100000"/>
            </a:pPr>
            <a:r>
              <a:rPr kumimoji="1" lang="zh-TW" altLang="en-US" sz="1400" dirty="0">
                <a:solidFill>
                  <a:schemeClr val="tx1"/>
                </a:solidFill>
                <a:latin typeface="Meiryo UI" panose="020B0604030504040204" pitchFamily="50" charset="-128"/>
                <a:ea typeface="Meiryo UI" panose="020B0604030504040204" pitchFamily="50" charset="-128"/>
              </a:rPr>
              <a:t>補助対象事業総事業費</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会社全体の売上高（直近３事業年度の平均）</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20" name="TextBox 35" descr="ｔ">
            <a:extLst>
              <a:ext uri="{FF2B5EF4-FFF2-40B4-BE49-F238E27FC236}">
                <a16:creationId xmlns:a16="http://schemas.microsoft.com/office/drawing/2014/main" id="{BC5BE5A4-DE0C-FF18-61B2-E75EF07EC476}"/>
              </a:ext>
            </a:extLst>
          </p:cNvPr>
          <p:cNvSpPr txBox="1"/>
          <p:nvPr/>
        </p:nvSpPr>
        <p:spPr>
          <a:xfrm>
            <a:off x="1113521" y="2095645"/>
            <a:ext cx="1956644"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lvl="1">
              <a:buClr>
                <a:schemeClr val="tx2"/>
              </a:buClr>
              <a:buSzPct val="100000"/>
            </a:pPr>
            <a:r>
              <a:rPr kumimoji="1" lang="ja-JP" altLang="en-US" b="1">
                <a:solidFill>
                  <a:schemeClr val="tx1"/>
                </a:solidFill>
                <a:latin typeface="Meiryo UI" panose="020B0604030504040204" pitchFamily="50" charset="-128"/>
                <a:ea typeface="Meiryo UI" panose="020B0604030504040204" pitchFamily="50" charset="-128"/>
              </a:rPr>
              <a:t>＝　　</a:t>
            </a:r>
            <a:r>
              <a:rPr kumimoji="1" lang="en-US" altLang="ja-JP" b="1">
                <a:solidFill>
                  <a:schemeClr val="tx1"/>
                </a:solidFill>
                <a:latin typeface="Meiryo UI" panose="020B0604030504040204" pitchFamily="50" charset="-128"/>
                <a:ea typeface="Meiryo UI" panose="020B0604030504040204" pitchFamily="50" charset="-128"/>
              </a:rPr>
              <a:t>XX%</a:t>
            </a:r>
            <a:endParaRPr kumimoji="1" lang="en-US" altLang="ja-JP">
              <a:solidFill>
                <a:schemeClr val="tx1"/>
              </a:solidFill>
              <a:latin typeface="Meiryo UI" panose="020B0604030504040204" pitchFamily="50" charset="-128"/>
              <a:ea typeface="Meiryo UI" panose="020B0604030504040204" pitchFamily="50" charset="-128"/>
            </a:endParaRPr>
          </a:p>
        </p:txBody>
      </p:sp>
      <p:sp>
        <p:nvSpPr>
          <p:cNvPr id="6" name="TextBox 35" descr="ｔ">
            <a:extLst>
              <a:ext uri="{FF2B5EF4-FFF2-40B4-BE49-F238E27FC236}">
                <a16:creationId xmlns:a16="http://schemas.microsoft.com/office/drawing/2014/main" id="{69AB5FFF-E771-B9D0-1F8E-3DB2F50B2ADE}"/>
              </a:ext>
            </a:extLst>
          </p:cNvPr>
          <p:cNvSpPr txBox="1"/>
          <p:nvPr/>
        </p:nvSpPr>
        <p:spPr>
          <a:xfrm>
            <a:off x="765595" y="3898972"/>
            <a:ext cx="8950157"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lvl="1">
              <a:buClr>
                <a:schemeClr val="tx2"/>
              </a:buClr>
              <a:buSzPct val="100000"/>
            </a:pPr>
            <a:r>
              <a:rPr kumimoji="1" lang="zh-TW" altLang="en-US" sz="1400" dirty="0">
                <a:solidFill>
                  <a:schemeClr val="tx1"/>
                </a:solidFill>
                <a:latin typeface="Meiryo UI" panose="020B0604030504040204" pitchFamily="50" charset="-128"/>
                <a:ea typeface="Meiryo UI" panose="020B0604030504040204" pitchFamily="50" charset="-128"/>
              </a:rPr>
              <a:t>補助対象事業総事業費</a:t>
            </a:r>
            <a:r>
              <a:rPr kumimoji="1" lang="en-US" altLang="ja-JP" sz="1400" dirty="0">
                <a:solidFill>
                  <a:schemeClr val="tx1"/>
                </a:solidFill>
                <a:latin typeface="Meiryo UI" panose="020B0604030504040204" pitchFamily="50" charset="-128"/>
                <a:ea typeface="Meiryo UI" panose="020B0604030504040204" pitchFamily="50" charset="-128"/>
              </a:rPr>
              <a:t>÷EBITDA</a:t>
            </a:r>
            <a:r>
              <a:rPr kumimoji="1" lang="ja-JP" altLang="en-US" sz="1400" dirty="0">
                <a:solidFill>
                  <a:schemeClr val="tx1"/>
                </a:solidFill>
                <a:latin typeface="Meiryo UI" panose="020B0604030504040204" pitchFamily="50" charset="-128"/>
                <a:ea typeface="Meiryo UI" panose="020B0604030504040204" pitchFamily="50" charset="-128"/>
              </a:rPr>
              <a:t>（直近３事業年度の平均）</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8" name="TextBox 35" descr="ｔ">
            <a:extLst>
              <a:ext uri="{FF2B5EF4-FFF2-40B4-BE49-F238E27FC236}">
                <a16:creationId xmlns:a16="http://schemas.microsoft.com/office/drawing/2014/main" id="{3BF17CCC-7584-1D31-1DE4-0EA661632D28}"/>
              </a:ext>
            </a:extLst>
          </p:cNvPr>
          <p:cNvSpPr txBox="1"/>
          <p:nvPr/>
        </p:nvSpPr>
        <p:spPr>
          <a:xfrm>
            <a:off x="1176316" y="4354892"/>
            <a:ext cx="1956644"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lvl="1">
              <a:buClr>
                <a:schemeClr val="tx2"/>
              </a:buClr>
              <a:buSzPct val="100000"/>
            </a:pPr>
            <a:r>
              <a:rPr kumimoji="1" lang="ja-JP" altLang="en-US" b="1">
                <a:solidFill>
                  <a:schemeClr val="tx1"/>
                </a:solidFill>
                <a:latin typeface="Meiryo UI" panose="020B0604030504040204" pitchFamily="50" charset="-128"/>
                <a:ea typeface="Meiryo UI" panose="020B0604030504040204" pitchFamily="50" charset="-128"/>
              </a:rPr>
              <a:t>＝　　</a:t>
            </a:r>
            <a:r>
              <a:rPr kumimoji="1" lang="en-US" altLang="ja-JP" b="1">
                <a:solidFill>
                  <a:schemeClr val="tx1"/>
                </a:solidFill>
                <a:latin typeface="Meiryo UI" panose="020B0604030504040204" pitchFamily="50" charset="-128"/>
                <a:ea typeface="Meiryo UI" panose="020B0604030504040204" pitchFamily="50" charset="-128"/>
              </a:rPr>
              <a:t>XX%</a:t>
            </a:r>
            <a:endParaRPr kumimoji="1" lang="en-US" altLang="ja-JP">
              <a:solidFill>
                <a:schemeClr val="tx1"/>
              </a:solidFill>
              <a:latin typeface="Meiryo UI" panose="020B0604030504040204" pitchFamily="50" charset="-128"/>
              <a:ea typeface="Meiryo UI" panose="020B0604030504040204" pitchFamily="50" charset="-128"/>
            </a:endParaRPr>
          </a:p>
        </p:txBody>
      </p:sp>
      <p:grpSp>
        <p:nvGrpSpPr>
          <p:cNvPr id="4" name="グループ化 3">
            <a:extLst>
              <a:ext uri="{FF2B5EF4-FFF2-40B4-BE49-F238E27FC236}">
                <a16:creationId xmlns:a16="http://schemas.microsoft.com/office/drawing/2014/main" id="{DD6D03CC-C6A5-1B14-2D82-F7AC452B2B69}"/>
              </a:ext>
            </a:extLst>
          </p:cNvPr>
          <p:cNvGrpSpPr/>
          <p:nvPr/>
        </p:nvGrpSpPr>
        <p:grpSpPr>
          <a:xfrm>
            <a:off x="765597" y="1228313"/>
            <a:ext cx="10657837" cy="288000"/>
            <a:chOff x="156000" y="1879963"/>
            <a:chExt cx="5760000" cy="288000"/>
          </a:xfrm>
        </p:grpSpPr>
        <p:sp>
          <p:nvSpPr>
            <p:cNvPr id="10" name="正方形/長方形 9">
              <a:extLst>
                <a:ext uri="{FF2B5EF4-FFF2-40B4-BE49-F238E27FC236}">
                  <a16:creationId xmlns:a16="http://schemas.microsoft.com/office/drawing/2014/main" id="{6C6F335B-2D55-BDED-C390-381991560A2A}"/>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会社全体の売上高、</a:t>
              </a:r>
              <a:r>
                <a:rPr kumimoji="1" lang="en-US" altLang="ja-JP" sz="1400" b="1">
                  <a:solidFill>
                    <a:schemeClr val="tx1"/>
                  </a:solidFill>
                  <a:latin typeface="Meiryo UI" panose="020B0604030504040204" pitchFamily="50" charset="-128"/>
                  <a:ea typeface="Meiryo UI" panose="020B0604030504040204" pitchFamily="50" charset="-128"/>
                </a:rPr>
                <a:t>EBITDA</a:t>
              </a:r>
              <a:r>
                <a:rPr kumimoji="1" lang="ja-JP" altLang="en-US" sz="1400" b="1">
                  <a:solidFill>
                    <a:schemeClr val="tx1"/>
                  </a:solidFill>
                  <a:latin typeface="Meiryo UI" panose="020B0604030504040204" pitchFamily="50" charset="-128"/>
                  <a:ea typeface="Meiryo UI" panose="020B0604030504040204" pitchFamily="50" charset="-128"/>
                </a:rPr>
                <a:t>に対する補助対象事業総事業費比率</a:t>
              </a:r>
            </a:p>
          </p:txBody>
        </p:sp>
        <p:cxnSp>
          <p:nvCxnSpPr>
            <p:cNvPr id="11" name="直線コネクタ 10">
              <a:extLst>
                <a:ext uri="{FF2B5EF4-FFF2-40B4-BE49-F238E27FC236}">
                  <a16:creationId xmlns:a16="http://schemas.microsoft.com/office/drawing/2014/main" id="{1194843E-E531-5F89-5C99-DE7B728257F8}"/>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2" name="TextBox 51">
            <a:extLst>
              <a:ext uri="{FF2B5EF4-FFF2-40B4-BE49-F238E27FC236}">
                <a16:creationId xmlns:a16="http://schemas.microsoft.com/office/drawing/2014/main" id="{408AC400-8478-7082-2986-18A85E8F598B}"/>
              </a:ext>
            </a:extLst>
          </p:cNvPr>
          <p:cNvSpPr txBox="1"/>
          <p:nvPr/>
        </p:nvSpPr>
        <p:spPr>
          <a:xfrm>
            <a:off x="6563434" y="2170600"/>
            <a:ext cx="4860000" cy="1800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補助対象事業の総事業費が、企業規模に対して</a:t>
            </a:r>
            <a:br>
              <a:rPr lang="en-US" altLang="ja-JP" sz="1600">
                <a:solidFill>
                  <a:srgbClr val="2E3558"/>
                </a:solidFill>
                <a:latin typeface="+mn-ea"/>
              </a:rPr>
            </a:br>
            <a:r>
              <a:rPr lang="ja-JP" altLang="en-US" sz="1600">
                <a:solidFill>
                  <a:srgbClr val="2E3558"/>
                </a:solidFill>
                <a:latin typeface="+mn-ea"/>
              </a:rPr>
              <a:t>大規模なものである場合は、会社全体の売上高、</a:t>
            </a:r>
            <a:r>
              <a:rPr lang="en-US" altLang="ja-JP" sz="1600">
                <a:solidFill>
                  <a:srgbClr val="2E3558"/>
                </a:solidFill>
                <a:latin typeface="+mn-ea"/>
              </a:rPr>
              <a:t>EBITDA</a:t>
            </a:r>
            <a:r>
              <a:rPr lang="ja-JP" altLang="en-US" sz="1600">
                <a:solidFill>
                  <a:srgbClr val="2E3558"/>
                </a:solidFill>
                <a:latin typeface="+mn-ea"/>
              </a:rPr>
              <a:t>（直近３事業年度の平均）に対する</a:t>
            </a:r>
            <a:br>
              <a:rPr lang="en-US" altLang="ja-JP" sz="1600">
                <a:solidFill>
                  <a:srgbClr val="2E3558"/>
                </a:solidFill>
                <a:latin typeface="+mn-ea"/>
              </a:rPr>
            </a:br>
            <a:r>
              <a:rPr lang="ja-JP" altLang="en-US" sz="1600">
                <a:solidFill>
                  <a:srgbClr val="2E3558"/>
                </a:solidFill>
                <a:latin typeface="+mn-ea"/>
              </a:rPr>
              <a:t>補助対象事業の総事業費比率を記載ください</a:t>
            </a:r>
          </a:p>
        </p:txBody>
      </p:sp>
    </p:spTree>
    <p:extLst>
      <p:ext uri="{BB962C8B-B14F-4D97-AF65-F5344CB8AC3E}">
        <p14:creationId xmlns:p14="http://schemas.microsoft.com/office/powerpoint/2010/main" val="15926810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t>３．民間企業のみでは投資判断が真に困難な事業への適格性／</a:t>
            </a:r>
            <a:r>
              <a:rPr kumimoji="1" lang="ja-JP" altLang="en-US" sz="2000"/>
              <a:t>（</a:t>
            </a:r>
            <a:r>
              <a:rPr kumimoji="1" lang="en-US" altLang="ja-JP" sz="2000"/>
              <a:t>3</a:t>
            </a:r>
            <a:r>
              <a:rPr kumimoji="1" lang="ja-JP" altLang="en-US" sz="2000"/>
              <a:t>）その他定性的基準</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本事業は自社にとって</a:t>
            </a:r>
            <a:r>
              <a:rPr kumimoji="1" lang="en-US" altLang="ja-JP">
                <a:solidFill>
                  <a:schemeClr val="tx1"/>
                </a:solidFill>
              </a:rPr>
              <a:t>xx</a:t>
            </a:r>
            <a:r>
              <a:rPr kumimoji="1" lang="ja-JP" altLang="en-US">
                <a:solidFill>
                  <a:schemeClr val="tx1"/>
                </a:solidFill>
              </a:rPr>
              <a:t>のリスクが見込まれる</a:t>
            </a:r>
            <a:endParaRPr kumimoji="1" lang="en-US">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F6C69D70-3F13-BE64-78D8-CFCA177C5CC8}"/>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加点</a:t>
            </a:r>
          </a:p>
        </p:txBody>
      </p:sp>
      <p:grpSp>
        <p:nvGrpSpPr>
          <p:cNvPr id="5" name="グループ化 4">
            <a:extLst>
              <a:ext uri="{FF2B5EF4-FFF2-40B4-BE49-F238E27FC236}">
                <a16:creationId xmlns:a16="http://schemas.microsoft.com/office/drawing/2014/main" id="{A5767B53-1ADD-38CD-C3DC-483DF9880D6B}"/>
              </a:ext>
            </a:extLst>
          </p:cNvPr>
          <p:cNvGrpSpPr/>
          <p:nvPr/>
        </p:nvGrpSpPr>
        <p:grpSpPr>
          <a:xfrm>
            <a:off x="765597" y="1228313"/>
            <a:ext cx="10657837" cy="288000"/>
            <a:chOff x="156000" y="1879963"/>
            <a:chExt cx="5760000" cy="288000"/>
          </a:xfrm>
        </p:grpSpPr>
        <p:sp>
          <p:nvSpPr>
            <p:cNvPr id="6" name="正方形/長方形 5">
              <a:extLst>
                <a:ext uri="{FF2B5EF4-FFF2-40B4-BE49-F238E27FC236}">
                  <a16:creationId xmlns:a16="http://schemas.microsoft.com/office/drawing/2014/main" id="{4D153003-77AC-BF7B-5657-6CC4208EFE38}"/>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１</a:t>
              </a:r>
              <a:r>
                <a:rPr kumimoji="1" lang="en-US" altLang="ja-JP" sz="1400" b="1">
                  <a:solidFill>
                    <a:schemeClr val="tx1"/>
                  </a:solidFill>
                  <a:latin typeface="Meiryo UI" panose="020B0604030504040204" pitchFamily="50" charset="-128"/>
                  <a:ea typeface="Meiryo UI" panose="020B0604030504040204" pitchFamily="50" charset="-128"/>
                </a:rPr>
                <a:t>.</a:t>
              </a:r>
              <a:r>
                <a:rPr kumimoji="1" lang="ja-JP" altLang="en-US" sz="1400" b="1">
                  <a:solidFill>
                    <a:schemeClr val="tx1"/>
                  </a:solidFill>
                  <a:latin typeface="Meiryo UI" panose="020B0604030504040204" pitchFamily="50" charset="-128"/>
                  <a:ea typeface="Meiryo UI" panose="020B0604030504040204" pitchFamily="50" charset="-128"/>
                </a:rPr>
                <a:t>（</a:t>
              </a:r>
              <a:r>
                <a:rPr kumimoji="1" lang="en-US" altLang="ja-JP" sz="1400" b="1">
                  <a:solidFill>
                    <a:schemeClr val="tx1"/>
                  </a:solidFill>
                  <a:latin typeface="Meiryo UI" panose="020B0604030504040204" pitchFamily="50" charset="-128"/>
                  <a:ea typeface="Meiryo UI" panose="020B0604030504040204" pitchFamily="50" charset="-128"/>
                </a:rPr>
                <a:t>8</a:t>
              </a:r>
              <a:r>
                <a:rPr kumimoji="1" lang="ja-JP" altLang="en-US" sz="1400" b="1">
                  <a:solidFill>
                    <a:schemeClr val="tx1"/>
                  </a:solidFill>
                  <a:latin typeface="Meiryo UI" panose="020B0604030504040204" pitchFamily="50" charset="-128"/>
                  <a:ea typeface="Meiryo UI" panose="020B0604030504040204" pitchFamily="50" charset="-128"/>
                </a:rPr>
                <a:t>）で示した以外のリスク</a:t>
              </a:r>
            </a:p>
          </p:txBody>
        </p:sp>
        <p:cxnSp>
          <p:nvCxnSpPr>
            <p:cNvPr id="8" name="直線コネクタ 7">
              <a:extLst>
                <a:ext uri="{FF2B5EF4-FFF2-40B4-BE49-F238E27FC236}">
                  <a16:creationId xmlns:a16="http://schemas.microsoft.com/office/drawing/2014/main" id="{3B1871AE-2DE3-818B-E8EE-9AD0E9B3F68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9" name="ee4pContent3">
            <a:extLst>
              <a:ext uri="{FF2B5EF4-FFF2-40B4-BE49-F238E27FC236}">
                <a16:creationId xmlns:a16="http://schemas.microsoft.com/office/drawing/2014/main" id="{BBAC5CAE-452D-E4C7-C778-355C5F152C85}"/>
              </a:ext>
            </a:extLst>
          </p:cNvPr>
          <p:cNvSpPr txBox="1"/>
          <p:nvPr/>
        </p:nvSpPr>
        <p:spPr>
          <a:xfrm>
            <a:off x="765598" y="1650783"/>
            <a:ext cx="5220000" cy="64800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によるリスク</a:t>
            </a:r>
            <a:endParaRPr kumimoji="1" lang="en-US" altLang="ja-JP" sz="1400">
              <a:latin typeface="Meiryo UI" panose="020B0604030504040204" pitchFamily="50" charset="-128"/>
              <a:ea typeface="Meiryo UI" panose="020B0604030504040204" pitchFamily="50" charset="-128"/>
            </a:endParaRPr>
          </a:p>
          <a:p>
            <a:pPr marL="108000" lvl="1" indent="0">
              <a:buSzPct val="100000"/>
              <a:buNone/>
            </a:pPr>
            <a:r>
              <a:rPr kumimoji="1" lang="ja-JP" altLang="en-US" sz="1400">
                <a:latin typeface="Meiryo UI" panose="020B0604030504040204" pitchFamily="50" charset="-128"/>
                <a:ea typeface="Meiryo UI" panose="020B0604030504040204" pitchFamily="50" charset="-128"/>
              </a:rPr>
              <a:t>→　</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等を実施</a:t>
            </a:r>
            <a:endParaRPr kumimoji="1" lang="en-US" altLang="ja-JP" sz="1400">
              <a:latin typeface="Meiryo UI" panose="020B0604030504040204" pitchFamily="50" charset="-128"/>
              <a:ea typeface="Meiryo UI" panose="020B0604030504040204" pitchFamily="50" charset="-128"/>
            </a:endParaRPr>
          </a:p>
        </p:txBody>
      </p:sp>
      <p:sp>
        <p:nvSpPr>
          <p:cNvPr id="10" name="ee4pContent3">
            <a:extLst>
              <a:ext uri="{FF2B5EF4-FFF2-40B4-BE49-F238E27FC236}">
                <a16:creationId xmlns:a16="http://schemas.microsoft.com/office/drawing/2014/main" id="{CBEAEDF6-4FB0-AF30-D083-C166C439B859}"/>
              </a:ext>
            </a:extLst>
          </p:cNvPr>
          <p:cNvSpPr txBox="1"/>
          <p:nvPr/>
        </p:nvSpPr>
        <p:spPr>
          <a:xfrm>
            <a:off x="6206404" y="1650783"/>
            <a:ext cx="5220000" cy="64800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ja-JP" altLang="en-US" sz="1400">
                <a:latin typeface="Meiryo UI" panose="020B0604030504040204" pitchFamily="50" charset="-128"/>
                <a:ea typeface="Meiryo UI" panose="020B0604030504040204" pitchFamily="50" charset="-128"/>
              </a:rPr>
              <a:t>根拠</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p:txBody>
      </p:sp>
      <p:sp>
        <p:nvSpPr>
          <p:cNvPr id="11" name="TextBox 51">
            <a:extLst>
              <a:ext uri="{FF2B5EF4-FFF2-40B4-BE49-F238E27FC236}">
                <a16:creationId xmlns:a16="http://schemas.microsoft.com/office/drawing/2014/main" id="{DFA09775-3645-643B-DC9D-F309313723C6}"/>
              </a:ext>
            </a:extLst>
          </p:cNvPr>
          <p:cNvSpPr txBox="1"/>
          <p:nvPr/>
        </p:nvSpPr>
        <p:spPr>
          <a:xfrm>
            <a:off x="765595" y="3429000"/>
            <a:ext cx="10657837" cy="894359"/>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その他投資判断が困難となる経済面及び技術面以外のリスクがあれば、その根拠とともに記載ください</a:t>
            </a:r>
          </a:p>
        </p:txBody>
      </p:sp>
    </p:spTree>
    <p:extLst>
      <p:ext uri="{BB962C8B-B14F-4D97-AF65-F5344CB8AC3E}">
        <p14:creationId xmlns:p14="http://schemas.microsoft.com/office/powerpoint/2010/main" val="14735497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1289AF5-5D89-40F9-B96D-6A9BD894A3F6}"/>
              </a:ext>
            </a:extLst>
          </p:cNvPr>
          <p:cNvSpPr/>
          <p:nvPr/>
        </p:nvSpPr>
        <p:spPr>
          <a:xfrm>
            <a:off x="943951" y="1421245"/>
            <a:ext cx="10103798"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kumimoji="1" lang="ja-JP" altLang="en-US" sz="5400">
                <a:solidFill>
                  <a:schemeClr val="tx1"/>
                </a:solidFill>
                <a:latin typeface="Trebuchet MS" panose="020B0603020202020204" pitchFamily="34" charset="0"/>
                <a:ea typeface="Meiryo UI" panose="020B0604030504040204" pitchFamily="50" charset="-128"/>
              </a:rPr>
              <a:t>４．経営層のコミット</a:t>
            </a:r>
            <a:endParaRPr kumimoji="1" lang="en-US" altLang="ja-JP" sz="3600">
              <a:solidFill>
                <a:schemeClr val="tx1"/>
              </a:solidFill>
              <a:latin typeface="Trebuchet MS" panose="020B0603020202020204" pitchFamily="34" charset="0"/>
              <a:ea typeface="Meiryo UI" panose="020B0604030504040204" pitchFamily="50" charset="-128"/>
            </a:endParaRPr>
          </a:p>
        </p:txBody>
      </p:sp>
      <p:sp>
        <p:nvSpPr>
          <p:cNvPr id="6" name="テキスト ボックス 5">
            <a:extLst>
              <a:ext uri="{FF2B5EF4-FFF2-40B4-BE49-F238E27FC236}">
                <a16:creationId xmlns:a16="http://schemas.microsoft.com/office/drawing/2014/main" id="{D03AA4A3-1072-12A2-4B14-0438F1657142}"/>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3600">
                <a:solidFill>
                  <a:schemeClr val="tx1"/>
                </a:solidFill>
                <a:latin typeface="Meiryo UI" panose="020B0604030504040204" pitchFamily="50" charset="-128"/>
                <a:ea typeface="Meiryo UI" panose="020B0604030504040204" pitchFamily="50" charset="-128"/>
              </a:rPr>
              <a:t>提案事業名</a:t>
            </a:r>
            <a:br>
              <a:rPr kumimoji="1" lang="en-US" altLang="ja-JP" sz="3600">
                <a:solidFill>
                  <a:schemeClr val="tx1"/>
                </a:solidFill>
                <a:latin typeface="Meiryo UI" panose="020B0604030504040204" pitchFamily="50" charset="-128"/>
                <a:ea typeface="Meiryo UI" panose="020B0604030504040204" pitchFamily="50" charset="-128"/>
              </a:rPr>
            </a:br>
            <a:r>
              <a:rPr kumimoji="1" lang="ja-JP" altLang="en-US" sz="3600">
                <a:solidFill>
                  <a:schemeClr val="tx1"/>
                </a:solidFill>
                <a:latin typeface="Meiryo UI" panose="020B0604030504040204" pitchFamily="50" charset="-128"/>
                <a:ea typeface="Meiryo UI" panose="020B0604030504040204" pitchFamily="50" charset="-128"/>
              </a:rPr>
              <a:t>提案者名</a:t>
            </a:r>
          </a:p>
        </p:txBody>
      </p:sp>
      <p:sp>
        <p:nvSpPr>
          <p:cNvPr id="2" name="吹き出し: 四角形 48">
            <a:extLst>
              <a:ext uri="{FF2B5EF4-FFF2-40B4-BE49-F238E27FC236}">
                <a16:creationId xmlns:a16="http://schemas.microsoft.com/office/drawing/2014/main" id="{CF89CD7A-A9B3-B4B6-8D63-39DAA9277316}"/>
              </a:ext>
            </a:extLst>
          </p:cNvPr>
          <p:cNvSpPr/>
          <p:nvPr/>
        </p:nvSpPr>
        <p:spPr>
          <a:xfrm flipH="1">
            <a:off x="8584261" y="172645"/>
            <a:ext cx="3434499" cy="1354704"/>
          </a:xfrm>
          <a:prstGeom prst="wedgeRectCallout">
            <a:avLst>
              <a:gd name="adj1" fmla="val 49946"/>
              <a:gd name="adj2" fmla="val -20"/>
            </a:avLst>
          </a:pr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chemeClr val="tx1"/>
                </a:solidFill>
                <a:latin typeface="Meiryo UI" panose="020B0604030504040204" pitchFamily="50" charset="-128"/>
                <a:ea typeface="Meiryo UI" panose="020B0604030504040204" pitchFamily="50" charset="-128"/>
              </a:rPr>
              <a:t>※</a:t>
            </a:r>
            <a:r>
              <a:rPr kumimoji="1" lang="ja-JP" altLang="en-US" sz="1600">
                <a:solidFill>
                  <a:schemeClr val="tx1"/>
                </a:solidFill>
                <a:latin typeface="Meiryo UI" panose="020B0604030504040204" pitchFamily="50" charset="-128"/>
                <a:ea typeface="Meiryo UI" panose="020B0604030504040204" pitchFamily="50" charset="-128"/>
              </a:rPr>
              <a:t>原則、実施主体ごとに提出</a:t>
            </a:r>
            <a:endParaRPr kumimoji="1" lang="en-US" altLang="ja-JP" sz="1600">
              <a:solidFill>
                <a:schemeClr val="tx1"/>
              </a:solidFill>
              <a:latin typeface="Meiryo UI" panose="020B0604030504040204" pitchFamily="50" charset="-128"/>
              <a:ea typeface="Meiryo UI" panose="020B0604030504040204" pitchFamily="50" charset="-128"/>
            </a:endParaRPr>
          </a:p>
          <a:p>
            <a:pPr algn="ctr"/>
            <a:r>
              <a:rPr kumimoji="1" lang="ja-JP" altLang="en-US" sz="1200">
                <a:solidFill>
                  <a:schemeClr val="tx1"/>
                </a:solidFill>
                <a:latin typeface="Meiryo UI" panose="020B0604030504040204" pitchFamily="50" charset="-128"/>
                <a:ea typeface="Meiryo UI" panose="020B0604030504040204" pitchFamily="50" charset="-128"/>
              </a:rPr>
              <a:t>（但し、共同申請者のうち、本事業を中核的に推進する主体ではない場合は、共同申請者が代表者名で、経営者の関与の下で着実に本事業に取り組んでいく旨を記載した文書を提出することにより、本様式の提出を省略できる）</a:t>
            </a:r>
            <a:endParaRPr kumimoji="1" lang="en-US" altLang="ja-JP" sz="120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337318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itle 1">
            <a:extLst>
              <a:ext uri="{FF2B5EF4-FFF2-40B4-BE49-F238E27FC236}">
                <a16:creationId xmlns:a16="http://schemas.microsoft.com/office/drawing/2014/main" id="{E99CD67E-AA34-4CAA-81FD-2D35C392D20A}"/>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4</a:t>
            </a:r>
            <a:r>
              <a:rPr lang="ja-JP" altLang="en-US" sz="2000"/>
              <a:t>．経営層のコミット／</a:t>
            </a:r>
            <a:r>
              <a:rPr kumimoji="1" lang="ja-JP" altLang="en-US" sz="2000"/>
              <a:t>（</a:t>
            </a:r>
            <a:r>
              <a:rPr kumimoji="1" lang="en-US" altLang="ja-JP" sz="2000"/>
              <a:t>1</a:t>
            </a:r>
            <a:r>
              <a:rPr kumimoji="1" lang="ja-JP" altLang="en-US" sz="2000"/>
              <a:t>）組織内の事業推進体制</a:t>
            </a:r>
            <a:endParaRPr kumimoji="1" lang="en-US" sz="2000"/>
          </a:p>
        </p:txBody>
      </p:sp>
      <p:sp>
        <p:nvSpPr>
          <p:cNvPr id="30" name="Title 1">
            <a:extLst>
              <a:ext uri="{FF2B5EF4-FFF2-40B4-BE49-F238E27FC236}">
                <a16:creationId xmlns:a16="http://schemas.microsoft.com/office/drawing/2014/main" id="{365F5800-6BBF-449C-9D58-AA88EDB3037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経営者のコミットメントの下、専門部署に複数チームを設置</a:t>
            </a:r>
            <a:endParaRPr kumimoji="1" lang="en-US">
              <a:solidFill>
                <a:schemeClr val="tx1"/>
              </a:solidFill>
            </a:endParaRPr>
          </a:p>
        </p:txBody>
      </p:sp>
      <p:sp>
        <p:nvSpPr>
          <p:cNvPr id="11" name="ee4pContent3">
            <a:extLst>
              <a:ext uri="{FF2B5EF4-FFF2-40B4-BE49-F238E27FC236}">
                <a16:creationId xmlns:a16="http://schemas.microsoft.com/office/drawing/2014/main" id="{ACBF2249-78E7-966A-5C76-E423DF3243BD}"/>
              </a:ext>
            </a:extLst>
          </p:cNvPr>
          <p:cNvSpPr txBox="1"/>
          <p:nvPr/>
        </p:nvSpPr>
        <p:spPr>
          <a:xfrm>
            <a:off x="6239439" y="1653739"/>
            <a:ext cx="5183998" cy="405987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108000" lvl="1" indent="0">
              <a:buSzPct val="100000"/>
              <a:buNone/>
            </a:pPr>
            <a:r>
              <a:rPr lang="ja-JP" altLang="en-US" sz="1400">
                <a:latin typeface="Meiryo UI" panose="020B0604030504040204" pitchFamily="50" charset="-128"/>
                <a:ea typeface="Meiryo UI" panose="020B0604030504040204" pitchFamily="50" charset="-128"/>
              </a:rPr>
              <a:t>本</a:t>
            </a:r>
            <a:r>
              <a:rPr lang="zh-TW" altLang="en-US" sz="1400">
                <a:latin typeface="Meiryo UI" panose="020B0604030504040204" pitchFamily="50" charset="-128"/>
                <a:ea typeface="Meiryo UI" panose="020B0604030504040204" pitchFamily="50" charset="-128"/>
              </a:rPr>
              <a:t>事業</a:t>
            </a:r>
            <a:r>
              <a:rPr lang="ja-JP" altLang="en-US" sz="1400">
                <a:latin typeface="Meiryo UI" panose="020B0604030504040204" pitchFamily="50" charset="-128"/>
                <a:ea typeface="Meiryo UI" panose="020B0604030504040204" pitchFamily="50" charset="-128"/>
              </a:rPr>
              <a:t>責任者と担当部署</a:t>
            </a:r>
            <a:endParaRPr lang="en-US" altLang="ja-JP" sz="1400">
              <a:latin typeface="Meiryo UI" panose="020B0604030504040204" pitchFamily="50" charset="-128"/>
              <a:ea typeface="Meiryo UI" panose="020B0604030504040204" pitchFamily="50" charset="-128"/>
            </a:endParaRPr>
          </a:p>
          <a:p>
            <a:pPr lvl="1">
              <a:buSzPct val="100000"/>
            </a:pPr>
            <a:r>
              <a:rPr lang="ja-JP" altLang="en-US" sz="1400">
                <a:latin typeface="Meiryo UI" panose="020B0604030504040204" pitchFamily="50" charset="-128"/>
                <a:ea typeface="Meiryo UI" panose="020B0604030504040204" pitchFamily="50" charset="-128"/>
              </a:rPr>
              <a:t>本</a:t>
            </a:r>
            <a:r>
              <a:rPr lang="zh-TW" altLang="en-US" sz="1400">
                <a:latin typeface="Meiryo UI" panose="020B0604030504040204" pitchFamily="50" charset="-128"/>
                <a:ea typeface="Meiryo UI" panose="020B0604030504040204" pitchFamily="50" charset="-128"/>
              </a:rPr>
              <a:t>事業</a:t>
            </a:r>
            <a:r>
              <a:rPr lang="ja-JP" altLang="en-US" sz="1400">
                <a:latin typeface="Meiryo UI" panose="020B0604030504040204" pitchFamily="50" charset="-128"/>
                <a:ea typeface="Meiryo UI" panose="020B0604030504040204" pitchFamily="50" charset="-128"/>
              </a:rPr>
              <a:t>責任者</a:t>
            </a:r>
            <a:endParaRPr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E</a:t>
            </a:r>
            <a:r>
              <a:rPr kumimoji="1" lang="ja-JP" altLang="en-US" sz="1400">
                <a:latin typeface="Meiryo UI" panose="020B0604030504040204" pitchFamily="50" charset="-128"/>
                <a:ea typeface="Meiryo UI" panose="020B0604030504040204" pitchFamily="50" charset="-128"/>
              </a:rPr>
              <a:t>本部長：</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を担当</a:t>
            </a:r>
            <a:endParaRPr kumimoji="1" lang="en-US" altLang="ja-JP" sz="14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担当チーム</a:t>
            </a:r>
            <a:endParaRPr kumimoji="1" lang="en-US" altLang="ja-JP" sz="1400">
              <a:latin typeface="Meiryo UI" panose="020B0604030504040204" pitchFamily="50" charset="-128"/>
              <a:ea typeface="Meiryo UI" panose="020B0604030504040204" pitchFamily="50" charset="-128"/>
            </a:endParaRPr>
          </a:p>
          <a:p>
            <a:pPr lvl="2">
              <a:buSzPct val="100000"/>
              <a:buFont typeface="Trebuchet MS" panose="020B0603020202020204" pitchFamily="34" charset="0"/>
              <a:buChar char="–"/>
            </a:pPr>
            <a:r>
              <a:rPr kumimoji="1" lang="ja-JP" altLang="en-US" sz="1400">
                <a:latin typeface="Meiryo UI" panose="020B0604030504040204" pitchFamily="50" charset="-128"/>
                <a:ea typeface="Meiryo UI" panose="020B0604030504040204" pitchFamily="50" charset="-128"/>
              </a:rPr>
              <a:t>チーム</a:t>
            </a:r>
            <a:r>
              <a:rPr kumimoji="1" lang="en-US" altLang="ja-JP" sz="1400">
                <a:latin typeface="Meiryo UI" panose="020B0604030504040204" pitchFamily="50" charset="-128"/>
                <a:ea typeface="Meiryo UI" panose="020B0604030504040204" pitchFamily="50" charset="-128"/>
              </a:rPr>
              <a:t>A</a:t>
            </a:r>
            <a:r>
              <a:rPr kumimoji="1" lang="ja-JP" altLang="en-US" sz="1400">
                <a:latin typeface="Meiryo UI" panose="020B0604030504040204" pitchFamily="50" charset="-128"/>
                <a:ea typeface="Meiryo UI" panose="020B0604030504040204" pitchFamily="50" charset="-128"/>
              </a:rPr>
              <a:t>：①</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を担当（専任○人、併任○人規模）</a:t>
            </a:r>
            <a:endParaRPr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チーム</a:t>
            </a:r>
            <a:r>
              <a:rPr lang="en-US" altLang="ja-JP" sz="1400">
                <a:latin typeface="Meiryo UI" panose="020B0604030504040204" pitchFamily="50" charset="-128"/>
                <a:ea typeface="Meiryo UI" panose="020B0604030504040204" pitchFamily="50" charset="-128"/>
              </a:rPr>
              <a:t>B</a:t>
            </a:r>
            <a:r>
              <a:rPr lang="ja-JP" altLang="en-US" sz="1400">
                <a:latin typeface="Meiryo UI" panose="020B0604030504040204" pitchFamily="50" charset="-128"/>
                <a:ea typeface="Meiryo UI" panose="020B0604030504040204" pitchFamily="50" charset="-128"/>
              </a:rPr>
              <a:t>：③</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を担当（専任○人、併任○人規模）</a:t>
            </a:r>
            <a:endParaRPr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チーム</a:t>
            </a:r>
            <a:r>
              <a:rPr lang="en-US" altLang="ja-JP" sz="1400">
                <a:latin typeface="Meiryo UI" panose="020B0604030504040204" pitchFamily="50" charset="-128"/>
                <a:ea typeface="Meiryo UI" panose="020B0604030504040204" pitchFamily="50" charset="-128"/>
              </a:rPr>
              <a:t>C</a:t>
            </a:r>
            <a:r>
              <a:rPr lang="ja-JP" altLang="en-US" sz="1400">
                <a:latin typeface="Meiryo UI" panose="020B0604030504040204" pitchFamily="50" charset="-128"/>
                <a:ea typeface="Meiryo UI" panose="020B0604030504040204" pitchFamily="50" charset="-128"/>
              </a:rPr>
              <a:t>：④</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を担当（専任○人、併任○人規模）</a:t>
            </a:r>
            <a:endParaRPr lang="en-US" altLang="ja-JP" sz="1400">
              <a:latin typeface="Meiryo UI" panose="020B0604030504040204" pitchFamily="50" charset="-128"/>
              <a:ea typeface="Meiryo UI" panose="020B0604030504040204" pitchFamily="50" charset="-128"/>
            </a:endParaRPr>
          </a:p>
          <a:p>
            <a:pPr lvl="2">
              <a:buSzPct val="100000"/>
            </a:pPr>
            <a:r>
              <a:rPr lang="en-US" altLang="ja-JP" sz="1400">
                <a:latin typeface="Meiryo UI" panose="020B0604030504040204" pitchFamily="50" charset="-128"/>
                <a:ea typeface="Meiryo UI" panose="020B0604030504040204" pitchFamily="50" charset="-128"/>
              </a:rPr>
              <a:t>D</a:t>
            </a:r>
            <a:r>
              <a:rPr lang="ja-JP" altLang="en-US" sz="1400">
                <a:latin typeface="Meiryo UI" panose="020B0604030504040204" pitchFamily="50" charset="-128"/>
                <a:ea typeface="Meiryo UI" panose="020B0604030504040204" pitchFamily="50" charset="-128"/>
              </a:rPr>
              <a:t>部（</a:t>
            </a:r>
            <a:r>
              <a:rPr lang="en-US" altLang="ja-JP" sz="1400">
                <a:latin typeface="Meiryo UI" panose="020B0604030504040204" pitchFamily="50" charset="-128"/>
                <a:ea typeface="Meiryo UI" panose="020B0604030504040204" pitchFamily="50" charset="-128"/>
              </a:rPr>
              <a:t>F</a:t>
            </a:r>
            <a:r>
              <a:rPr lang="ja-JP" altLang="en-US" sz="1400">
                <a:latin typeface="Meiryo UI" panose="020B0604030504040204" pitchFamily="50" charset="-128"/>
                <a:ea typeface="Meiryo UI" panose="020B0604030504040204" pitchFamily="50" charset="-128"/>
              </a:rPr>
              <a:t>部長）：</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を担当（専任○人、併任○人規模）</a:t>
            </a:r>
            <a:endParaRPr lang="en-US" altLang="ja-JP" sz="1400">
              <a:latin typeface="Meiryo UI" panose="020B0604030504040204" pitchFamily="50" charset="-128"/>
              <a:ea typeface="Meiryo UI" panose="020B0604030504040204" pitchFamily="50" charset="-128"/>
            </a:endParaRPr>
          </a:p>
          <a:p>
            <a:pPr marL="358775" lvl="2" indent="-274638">
              <a:buSzPct val="100000"/>
              <a:buFont typeface="Arial" panose="020B0604020202020204" pitchFamily="34" charset="0"/>
              <a:buChar char="•"/>
            </a:pPr>
            <a:r>
              <a:rPr kumimoji="1" lang="ja-JP" altLang="en-US" sz="1400">
                <a:latin typeface="Meiryo UI" panose="020B0604030504040204" pitchFamily="50" charset="-128"/>
                <a:ea typeface="Meiryo UI" panose="020B0604030504040204" pitchFamily="50" charset="-128"/>
              </a:rPr>
              <a:t>チームリーダー</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チームリーダー</a:t>
            </a:r>
            <a:r>
              <a:rPr kumimoji="1" lang="en-US" altLang="ja-JP" sz="1400">
                <a:latin typeface="Meiryo UI" panose="020B0604030504040204" pitchFamily="50" charset="-128"/>
                <a:ea typeface="Meiryo UI" panose="020B0604030504040204" pitchFamily="50" charset="-128"/>
              </a:rPr>
              <a:t>G</a:t>
            </a:r>
            <a:r>
              <a:rPr kumimoji="1" lang="ja-JP" altLang="en-US" sz="1400">
                <a:latin typeface="Meiryo UI" panose="020B0604030504040204" pitchFamily="50" charset="-128"/>
                <a:ea typeface="Meiryo UI" panose="020B0604030504040204" pitchFamily="50" charset="-128"/>
              </a:rPr>
              <a:t>：</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等の実績</a:t>
            </a:r>
            <a:endParaRPr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チームリーダー</a:t>
            </a:r>
            <a:r>
              <a:rPr lang="en-US" altLang="ja-JP" sz="1400">
                <a:latin typeface="Meiryo UI" panose="020B0604030504040204" pitchFamily="50" charset="-128"/>
                <a:ea typeface="Meiryo UI" panose="020B0604030504040204" pitchFamily="50" charset="-128"/>
              </a:rPr>
              <a:t>H</a:t>
            </a:r>
            <a:r>
              <a:rPr lang="ja-JP" altLang="en-US" sz="1400">
                <a:latin typeface="Meiryo UI" panose="020B0604030504040204" pitchFamily="50" charset="-128"/>
                <a:ea typeface="Meiryo UI" panose="020B0604030504040204" pitchFamily="50" charset="-128"/>
              </a:rPr>
              <a:t>：</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等の実績</a:t>
            </a:r>
            <a:endParaRPr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チームリーダー</a:t>
            </a:r>
            <a:r>
              <a:rPr lang="en-US" altLang="ja-JP" sz="1400">
                <a:latin typeface="Meiryo UI" panose="020B0604030504040204" pitchFamily="50" charset="-128"/>
                <a:ea typeface="Meiryo UI" panose="020B0604030504040204" pitchFamily="50" charset="-128"/>
              </a:rPr>
              <a:t>I</a:t>
            </a:r>
            <a:r>
              <a:rPr lang="ja-JP" altLang="en-US" sz="1400">
                <a:latin typeface="Meiryo UI" panose="020B0604030504040204" pitchFamily="50" charset="-128"/>
                <a:ea typeface="Meiryo UI" panose="020B0604030504040204" pitchFamily="50" charset="-128"/>
              </a:rPr>
              <a:t>：</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等の実績</a:t>
            </a:r>
            <a:br>
              <a:rPr kumimoji="1" lang="en-US" altLang="ja-JP" sz="1400">
                <a:latin typeface="Meiryo UI" panose="020B0604030504040204" pitchFamily="50" charset="-128"/>
                <a:ea typeface="Meiryo UI" panose="020B0604030504040204" pitchFamily="50" charset="-128"/>
              </a:rPr>
            </a:br>
            <a:endParaRPr lang="en-US" altLang="ja-JP" sz="1400">
              <a:latin typeface="Meiryo UI" panose="020B0604030504040204" pitchFamily="50" charset="-128"/>
              <a:ea typeface="Meiryo UI" panose="020B0604030504040204" pitchFamily="50" charset="-128"/>
            </a:endParaRPr>
          </a:p>
          <a:p>
            <a:pPr marL="108000" lvl="1" indent="0">
              <a:buSzPct val="100000"/>
              <a:buNone/>
            </a:pPr>
            <a:r>
              <a:rPr lang="ja-JP" altLang="en-US" sz="1400">
                <a:latin typeface="Meiryo UI" panose="020B0604030504040204" pitchFamily="50" charset="-128"/>
                <a:ea typeface="Meiryo UI" panose="020B0604030504040204" pitchFamily="50" charset="-128"/>
              </a:rPr>
              <a:t>部門間の連携方法</a:t>
            </a:r>
            <a:endParaRPr lang="en-US" altLang="ja-JP" sz="1400">
              <a:latin typeface="Meiryo UI" panose="020B0604030504040204" pitchFamily="50" charset="-128"/>
              <a:ea typeface="Meiryo UI" panose="020B0604030504040204" pitchFamily="50" charset="-128"/>
            </a:endParaRPr>
          </a:p>
          <a:p>
            <a:pPr lvl="1">
              <a:buSzPct val="100000"/>
            </a:pPr>
            <a:r>
              <a:rPr lang="en-US" altLang="ja-JP" sz="1400">
                <a:latin typeface="Meiryo UI" panose="020B0604030504040204" pitchFamily="50" charset="-128"/>
                <a:ea typeface="Meiryo UI" panose="020B0604030504040204" pitchFamily="50" charset="-128"/>
              </a:rPr>
              <a:t>XXX</a:t>
            </a:r>
          </a:p>
          <a:p>
            <a:pPr lvl="1">
              <a:buSzPct val="100000"/>
            </a:pPr>
            <a:r>
              <a:rPr lang="en-US" altLang="ja-JP" sz="1400">
                <a:latin typeface="Meiryo UI" panose="020B0604030504040204" pitchFamily="50" charset="-128"/>
                <a:ea typeface="Meiryo UI" panose="020B0604030504040204" pitchFamily="50" charset="-128"/>
              </a:rPr>
              <a:t>XXX</a:t>
            </a:r>
          </a:p>
        </p:txBody>
      </p:sp>
      <p:grpSp>
        <p:nvGrpSpPr>
          <p:cNvPr id="42" name="グループ化 41">
            <a:extLst>
              <a:ext uri="{FF2B5EF4-FFF2-40B4-BE49-F238E27FC236}">
                <a16:creationId xmlns:a16="http://schemas.microsoft.com/office/drawing/2014/main" id="{29CEA8BA-C016-4870-A4BD-DBCE5CD8937C}"/>
              </a:ext>
            </a:extLst>
          </p:cNvPr>
          <p:cNvGrpSpPr/>
          <p:nvPr/>
        </p:nvGrpSpPr>
        <p:grpSpPr>
          <a:xfrm>
            <a:off x="765598" y="1675234"/>
            <a:ext cx="5184000" cy="3332263"/>
            <a:chOff x="355247" y="2647690"/>
            <a:chExt cx="5701993" cy="3936437"/>
          </a:xfrm>
        </p:grpSpPr>
        <p:sp>
          <p:nvSpPr>
            <p:cNvPr id="7" name="Rectangle 56">
              <a:extLst>
                <a:ext uri="{FF2B5EF4-FFF2-40B4-BE49-F238E27FC236}">
                  <a16:creationId xmlns:a16="http://schemas.microsoft.com/office/drawing/2014/main" id="{9F02879D-BA9B-E24D-8B0C-E55E65FB3296}"/>
                </a:ext>
              </a:extLst>
            </p:cNvPr>
            <p:cNvSpPr/>
            <p:nvPr/>
          </p:nvSpPr>
          <p:spPr>
            <a:xfrm>
              <a:off x="1606653" y="5236819"/>
              <a:ext cx="1146357" cy="1347308"/>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400">
                  <a:solidFill>
                    <a:schemeClr val="tx1"/>
                  </a:solidFill>
                  <a:latin typeface="Meiryo UI" panose="020B0604030504040204" pitchFamily="50" charset="-128"/>
                  <a:ea typeface="Meiryo UI" panose="020B0604030504040204" pitchFamily="50" charset="-128"/>
                  <a:cs typeface="Arial" panose="020B0604020202020204" pitchFamily="34" charset="0"/>
                </a:rPr>
                <a:t>チーム</a:t>
              </a:r>
              <a:r>
                <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rPr>
                <a:t>A</a:t>
              </a: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①</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チームリーダー</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G</a:t>
              </a:r>
            </a:p>
          </p:txBody>
        </p:sp>
        <p:sp>
          <p:nvSpPr>
            <p:cNvPr id="8" name="Rectangle 57">
              <a:extLst>
                <a:ext uri="{FF2B5EF4-FFF2-40B4-BE49-F238E27FC236}">
                  <a16:creationId xmlns:a16="http://schemas.microsoft.com/office/drawing/2014/main" id="{6D011718-8A3B-4442-3C58-B625BE482FD9}"/>
                </a:ext>
              </a:extLst>
            </p:cNvPr>
            <p:cNvSpPr/>
            <p:nvPr/>
          </p:nvSpPr>
          <p:spPr>
            <a:xfrm>
              <a:off x="2796019" y="5236819"/>
              <a:ext cx="1146357" cy="1347308"/>
            </a:xfrm>
            <a:prstGeom prst="rect">
              <a:avLst/>
            </a:prstGeom>
            <a:noFill/>
            <a:ln w="6350"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400">
                  <a:solidFill>
                    <a:schemeClr val="tx1"/>
                  </a:solidFill>
                  <a:latin typeface="Meiryo UI" panose="020B0604030504040204" pitchFamily="50" charset="-128"/>
                  <a:ea typeface="Meiryo UI" panose="020B0604030504040204" pitchFamily="50" charset="-128"/>
                  <a:cs typeface="Arial" panose="020B0604020202020204" pitchFamily="34" charset="0"/>
                </a:rPr>
                <a:t>チーム</a:t>
              </a:r>
              <a:r>
                <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rPr>
                <a:t>B</a:t>
              </a: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②</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チームリーダー</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H</a:t>
              </a:r>
            </a:p>
          </p:txBody>
        </p:sp>
        <p:sp>
          <p:nvSpPr>
            <p:cNvPr id="9" name="Rectangle 58">
              <a:extLst>
                <a:ext uri="{FF2B5EF4-FFF2-40B4-BE49-F238E27FC236}">
                  <a16:creationId xmlns:a16="http://schemas.microsoft.com/office/drawing/2014/main" id="{BF9ACD51-E515-37D8-F986-5838FEBD943C}"/>
                </a:ext>
              </a:extLst>
            </p:cNvPr>
            <p:cNvSpPr/>
            <p:nvPr/>
          </p:nvSpPr>
          <p:spPr>
            <a:xfrm>
              <a:off x="3988262" y="5236819"/>
              <a:ext cx="1146357" cy="1347308"/>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400">
                  <a:solidFill>
                    <a:schemeClr val="tx1"/>
                  </a:solidFill>
                  <a:latin typeface="Meiryo UI" panose="020B0604030504040204" pitchFamily="50" charset="-128"/>
                  <a:ea typeface="Meiryo UI" panose="020B0604030504040204" pitchFamily="50" charset="-128"/>
                  <a:cs typeface="Arial" panose="020B0604020202020204" pitchFamily="34" charset="0"/>
                </a:rPr>
                <a:t>チーム</a:t>
              </a:r>
              <a:r>
                <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rPr>
                <a:t>C</a:t>
              </a: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③</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チームリーダー</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I</a:t>
              </a:r>
            </a:p>
          </p:txBody>
        </p:sp>
        <p:cxnSp>
          <p:nvCxnSpPr>
            <p:cNvPr id="10" name="Connector: Elbow 59">
              <a:extLst>
                <a:ext uri="{FF2B5EF4-FFF2-40B4-BE49-F238E27FC236}">
                  <a16:creationId xmlns:a16="http://schemas.microsoft.com/office/drawing/2014/main" id="{8A095D13-29C2-3526-2DAA-AF0DCD48361C}"/>
                </a:ext>
              </a:extLst>
            </p:cNvPr>
            <p:cNvCxnSpPr>
              <a:cxnSpLocks/>
            </p:cNvCxnSpPr>
            <p:nvPr/>
          </p:nvCxnSpPr>
          <p:spPr>
            <a:xfrm rot="10800000" flipV="1">
              <a:off x="947451" y="3530858"/>
              <a:ext cx="2421746" cy="221397"/>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2" name="Rectangle 62">
              <a:extLst>
                <a:ext uri="{FF2B5EF4-FFF2-40B4-BE49-F238E27FC236}">
                  <a16:creationId xmlns:a16="http://schemas.microsoft.com/office/drawing/2014/main" id="{3C9F1EC1-8B91-5D6D-C90F-B7C220D202CE}"/>
                </a:ext>
              </a:extLst>
            </p:cNvPr>
            <p:cNvSpPr>
              <a:spLocks noChangeArrowheads="1"/>
            </p:cNvSpPr>
            <p:nvPr/>
          </p:nvSpPr>
          <p:spPr bwMode="gray">
            <a:xfrm>
              <a:off x="1349512" y="2647690"/>
              <a:ext cx="3256466" cy="641438"/>
            </a:xfrm>
            <a:prstGeom prst="rect">
              <a:avLst/>
            </a:prstGeom>
            <a:noFill/>
            <a:ln w="28575"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Lst>
          </p:spPr>
          <p:txBody>
            <a:bodyPr tIns="91440" bIns="9144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ja-JP" altLang="en-US" sz="1400">
                  <a:latin typeface="Meiryo UI" panose="020B0604030504040204" pitchFamily="50" charset="-128"/>
                  <a:ea typeface="Meiryo UI" panose="020B0604030504040204" pitchFamily="50" charset="-128"/>
                </a:rPr>
                <a:t>代表取締役社長</a:t>
              </a:r>
              <a:r>
                <a:rPr lang="en-US" altLang="ja-JP" sz="1400">
                  <a:latin typeface="Meiryo UI" panose="020B0604030504040204" pitchFamily="50" charset="-128"/>
                  <a:ea typeface="Meiryo UI" panose="020B0604030504040204" pitchFamily="50" charset="-128"/>
                </a:rPr>
                <a:t> aa aa</a:t>
              </a:r>
            </a:p>
            <a:p>
              <a:pPr algn="ctr"/>
              <a:r>
                <a:rPr lang="ja-JP" altLang="en-US" sz="1050">
                  <a:latin typeface="Meiryo UI" panose="020B0604030504040204" pitchFamily="50" charset="-128"/>
                  <a:ea typeface="Meiryo UI" panose="020B0604030504040204" pitchFamily="50" charset="-128"/>
                </a:rPr>
                <a:t>（事業にコミットする経営者）</a:t>
              </a:r>
              <a:endParaRPr lang="en-US" altLang="ja-JP" sz="1050">
                <a:latin typeface="Meiryo UI" panose="020B0604030504040204" pitchFamily="50" charset="-128"/>
                <a:ea typeface="Meiryo UI" panose="020B0604030504040204" pitchFamily="50" charset="-128"/>
              </a:endParaRPr>
            </a:p>
          </p:txBody>
        </p:sp>
        <p:sp>
          <p:nvSpPr>
            <p:cNvPr id="13" name="Rectangle 63">
              <a:extLst>
                <a:ext uri="{FF2B5EF4-FFF2-40B4-BE49-F238E27FC236}">
                  <a16:creationId xmlns:a16="http://schemas.microsoft.com/office/drawing/2014/main" id="{5CDE4825-0668-F6E2-BE1E-211EB723BE20}"/>
                </a:ext>
              </a:extLst>
            </p:cNvPr>
            <p:cNvSpPr>
              <a:spLocks noChangeArrowheads="1"/>
            </p:cNvSpPr>
            <p:nvPr/>
          </p:nvSpPr>
          <p:spPr bwMode="gray">
            <a:xfrm>
              <a:off x="2599481" y="3753915"/>
              <a:ext cx="1539432" cy="828000"/>
            </a:xfrm>
            <a:prstGeom prst="rect">
              <a:avLst/>
            </a:prstGeom>
            <a:noFill/>
            <a:ln w="6350"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 xmlns:lc="http://schemas.openxmlformats.org/drawingml/2006/lockedCanvas" xmlns:a14="http://schemas.microsoft.com/office/drawing/2010/main" xmlns:p159="http://schemas.microsoft.com/office/powerpoint/2015/09/main" xmlns:p15="http://schemas.microsoft.com/office/powerpoint/2012/main" xmlns:p14="http://schemas.microsoft.com/office/powerpoint/2010/main"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400">
                  <a:latin typeface="Meiryo UI" panose="020B0604030504040204" pitchFamily="50" charset="-128"/>
                  <a:ea typeface="Meiryo UI" panose="020B0604030504040204" pitchFamily="50" charset="-128"/>
                </a:rPr>
                <a:t>XX</a:t>
              </a:r>
              <a:r>
                <a:rPr lang="ja-JP" altLang="en-US" sz="1400">
                  <a:latin typeface="Meiryo UI" panose="020B0604030504040204" pitchFamily="50" charset="-128"/>
                  <a:ea typeface="Meiryo UI" panose="020B0604030504040204" pitchFamily="50" charset="-128"/>
                </a:rPr>
                <a:t>本部</a:t>
              </a:r>
              <a:endParaRPr lang="en-US" altLang="ja-JP" sz="1400">
                <a:latin typeface="Meiryo UI" panose="020B0604030504040204" pitchFamily="50" charset="-128"/>
                <a:ea typeface="Meiryo UI" panose="020B0604030504040204" pitchFamily="50" charset="-128"/>
              </a:endParaRPr>
            </a:p>
            <a:p>
              <a:pPr algn="ctr"/>
              <a:r>
                <a:rPr lang="en-US" altLang="ja-JP" sz="1400">
                  <a:latin typeface="Meiryo UI" panose="020B0604030504040204" pitchFamily="50" charset="-128"/>
                  <a:ea typeface="Meiryo UI" panose="020B0604030504040204" pitchFamily="50" charset="-128"/>
                </a:rPr>
                <a:t>E</a:t>
              </a:r>
              <a:r>
                <a:rPr lang="ja-JP" altLang="en-US" sz="1400">
                  <a:latin typeface="Meiryo UI" panose="020B0604030504040204" pitchFamily="50" charset="-128"/>
                  <a:ea typeface="Meiryo UI" panose="020B0604030504040204" pitchFamily="50" charset="-128"/>
                </a:rPr>
                <a:t>本部長</a:t>
              </a:r>
              <a:br>
                <a:rPr lang="en-US" altLang="ja-JP" sz="1400">
                  <a:latin typeface="Meiryo UI" panose="020B0604030504040204" pitchFamily="50" charset="-128"/>
                  <a:ea typeface="Meiryo UI" panose="020B0604030504040204" pitchFamily="50" charset="-128"/>
                </a:rPr>
              </a:br>
              <a:r>
                <a:rPr lang="en-US" altLang="ja-JP" sz="1050">
                  <a:latin typeface="Meiryo UI" panose="020B0604030504040204" pitchFamily="50" charset="-128"/>
                  <a:ea typeface="Meiryo UI" panose="020B0604030504040204" pitchFamily="50" charset="-128"/>
                </a:rPr>
                <a:t>(</a:t>
              </a:r>
              <a:r>
                <a:rPr lang="zh-TW" altLang="en-US" sz="1050">
                  <a:latin typeface="Meiryo UI" panose="020B0604030504040204" pitchFamily="50" charset="-128"/>
                  <a:ea typeface="Meiryo UI" panose="020B0604030504040204" pitchFamily="50" charset="-128"/>
                </a:rPr>
                <a:t>本事業</a:t>
              </a:r>
              <a:r>
                <a:rPr lang="ja-JP" altLang="en-US" sz="1050">
                  <a:latin typeface="Meiryo UI" panose="020B0604030504040204" pitchFamily="50" charset="-128"/>
                  <a:ea typeface="Meiryo UI" panose="020B0604030504040204" pitchFamily="50" charset="-128"/>
                </a:rPr>
                <a:t>責任者</a:t>
              </a:r>
              <a:r>
                <a:rPr lang="en-US" altLang="ja-JP" sz="1050">
                  <a:latin typeface="Meiryo UI" panose="020B0604030504040204" pitchFamily="50" charset="-128"/>
                  <a:ea typeface="Meiryo UI" panose="020B0604030504040204" pitchFamily="50" charset="-128"/>
                </a:rPr>
                <a:t>)</a:t>
              </a:r>
            </a:p>
          </p:txBody>
        </p:sp>
        <p:sp>
          <p:nvSpPr>
            <p:cNvPr id="14" name="Rectangle 64">
              <a:extLst>
                <a:ext uri="{FF2B5EF4-FFF2-40B4-BE49-F238E27FC236}">
                  <a16:creationId xmlns:a16="http://schemas.microsoft.com/office/drawing/2014/main" id="{D7C63D03-6A10-AC0F-A193-17814721BB6D}"/>
                </a:ext>
              </a:extLst>
            </p:cNvPr>
            <p:cNvSpPr>
              <a:spLocks noChangeArrowheads="1"/>
            </p:cNvSpPr>
            <p:nvPr/>
          </p:nvSpPr>
          <p:spPr bwMode="gray">
            <a:xfrm>
              <a:off x="355247" y="3753915"/>
              <a:ext cx="1182092" cy="828000"/>
            </a:xfrm>
            <a:prstGeom prst="rect">
              <a:avLst/>
            </a:prstGeom>
            <a:noFill/>
            <a:ln w="9525"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 xmlns:lc="http://schemas.openxmlformats.org/drawingml/2006/lockedCanvas" xmlns:a14="http://schemas.microsoft.com/office/drawing/2010/main" xmlns:p159="http://schemas.microsoft.com/office/powerpoint/2015/09/main" xmlns:p15="http://schemas.microsoft.com/office/powerpoint/2012/main" xmlns:p14="http://schemas.microsoft.com/office/powerpoint/2010/main"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400">
                  <a:latin typeface="Meiryo UI" panose="020B0604030504040204" pitchFamily="50" charset="-128"/>
                  <a:ea typeface="Meiryo UI" panose="020B0604030504040204" pitchFamily="50" charset="-128"/>
                </a:rPr>
                <a:t>XX</a:t>
              </a:r>
              <a:r>
                <a:rPr lang="ja-JP" altLang="en-US" sz="1400">
                  <a:latin typeface="Meiryo UI" panose="020B0604030504040204" pitchFamily="50" charset="-128"/>
                  <a:ea typeface="Meiryo UI" panose="020B0604030504040204" pitchFamily="50" charset="-128"/>
                </a:rPr>
                <a:t>部</a:t>
              </a:r>
              <a:br>
                <a:rPr lang="en-US" altLang="ja-JP" sz="1400">
                  <a:latin typeface="Meiryo UI" panose="020B0604030504040204" pitchFamily="50" charset="-128"/>
                  <a:ea typeface="Meiryo UI" panose="020B0604030504040204" pitchFamily="50" charset="-128"/>
                </a:rPr>
              </a:br>
              <a:r>
                <a:rPr lang="en-US" altLang="ja-JP" sz="1400">
                  <a:latin typeface="Meiryo UI" panose="020B0604030504040204" pitchFamily="50" charset="-128"/>
                  <a:ea typeface="Meiryo UI" panose="020B0604030504040204" pitchFamily="50" charset="-128"/>
                </a:rPr>
                <a:t>F</a:t>
              </a:r>
              <a:r>
                <a:rPr lang="ja-JP" altLang="en-US" sz="1400">
                  <a:latin typeface="Meiryo UI" panose="020B0604030504040204" pitchFamily="50" charset="-128"/>
                  <a:ea typeface="Meiryo UI" panose="020B0604030504040204" pitchFamily="50" charset="-128"/>
                </a:rPr>
                <a:t>部長</a:t>
              </a:r>
              <a:endParaRPr lang="en-US" altLang="ja-JP" sz="1400">
                <a:latin typeface="Meiryo UI" panose="020B0604030504040204" pitchFamily="50" charset="-128"/>
                <a:ea typeface="Meiryo UI" panose="020B0604030504040204" pitchFamily="50" charset="-128"/>
              </a:endParaRPr>
            </a:p>
          </p:txBody>
        </p:sp>
        <p:cxnSp>
          <p:nvCxnSpPr>
            <p:cNvPr id="15" name="Connector: Elbow 66">
              <a:extLst>
                <a:ext uri="{FF2B5EF4-FFF2-40B4-BE49-F238E27FC236}">
                  <a16:creationId xmlns:a16="http://schemas.microsoft.com/office/drawing/2014/main" id="{A07B4D23-ADDC-30D1-C62D-DD35F770DAFD}"/>
                </a:ext>
              </a:extLst>
            </p:cNvPr>
            <p:cNvCxnSpPr>
              <a:cxnSpLocks/>
            </p:cNvCxnSpPr>
            <p:nvPr/>
          </p:nvCxnSpPr>
          <p:spPr>
            <a:xfrm rot="5400000">
              <a:off x="3147803" y="3532517"/>
              <a:ext cx="442793" cy="3"/>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6" name="Straight Arrow Connector 67">
              <a:extLst>
                <a:ext uri="{FF2B5EF4-FFF2-40B4-BE49-F238E27FC236}">
                  <a16:creationId xmlns:a16="http://schemas.microsoft.com/office/drawing/2014/main" id="{11100A03-4D30-22B3-2E3F-B2697D0B2148}"/>
                </a:ext>
              </a:extLst>
            </p:cNvPr>
            <p:cNvCxnSpPr>
              <a:cxnSpLocks/>
            </p:cNvCxnSpPr>
            <p:nvPr/>
          </p:nvCxnSpPr>
          <p:spPr>
            <a:xfrm>
              <a:off x="1650455" y="4063477"/>
              <a:ext cx="844697" cy="3319"/>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cxnSp>
          <p:nvCxnSpPr>
            <p:cNvPr id="17" name="Straight Connector 71">
              <a:extLst>
                <a:ext uri="{FF2B5EF4-FFF2-40B4-BE49-F238E27FC236}">
                  <a16:creationId xmlns:a16="http://schemas.microsoft.com/office/drawing/2014/main" id="{23B6984B-623F-6D24-FDD2-043A5FB410B9}"/>
                </a:ext>
              </a:extLst>
            </p:cNvPr>
            <p:cNvCxnSpPr>
              <a:cxnSpLocks/>
              <a:endCxn id="8" idx="0"/>
            </p:cNvCxnSpPr>
            <p:nvPr/>
          </p:nvCxnSpPr>
          <p:spPr>
            <a:xfrm>
              <a:off x="3369197" y="4581915"/>
              <a:ext cx="1" cy="654904"/>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8" name="Straight Connector 73">
              <a:extLst>
                <a:ext uri="{FF2B5EF4-FFF2-40B4-BE49-F238E27FC236}">
                  <a16:creationId xmlns:a16="http://schemas.microsoft.com/office/drawing/2014/main" id="{A71F7A58-DF97-D08E-473A-36A740F3964B}"/>
                </a:ext>
              </a:extLst>
            </p:cNvPr>
            <p:cNvCxnSpPr>
              <a:cxnSpLocks/>
              <a:endCxn id="8" idx="0"/>
            </p:cNvCxnSpPr>
            <p:nvPr/>
          </p:nvCxnSpPr>
          <p:spPr>
            <a:xfrm flipH="1">
              <a:off x="3369198" y="4957983"/>
              <a:ext cx="1439" cy="278836"/>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9" name="Connector: Elbow 76">
              <a:extLst>
                <a:ext uri="{FF2B5EF4-FFF2-40B4-BE49-F238E27FC236}">
                  <a16:creationId xmlns:a16="http://schemas.microsoft.com/office/drawing/2014/main" id="{543FD8CE-2312-52D1-2B06-3D4EEE0C1971}"/>
                </a:ext>
              </a:extLst>
            </p:cNvPr>
            <p:cNvCxnSpPr>
              <a:cxnSpLocks/>
              <a:stCxn id="7" idx="0"/>
            </p:cNvCxnSpPr>
            <p:nvPr/>
          </p:nvCxnSpPr>
          <p:spPr>
            <a:xfrm rot="5400000" flipH="1" flipV="1">
              <a:off x="2447062" y="4314685"/>
              <a:ext cx="654904" cy="1189365"/>
            </a:xfrm>
            <a:prstGeom prst="bentConnector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0" name="Connector: Elbow 77">
              <a:extLst>
                <a:ext uri="{FF2B5EF4-FFF2-40B4-BE49-F238E27FC236}">
                  <a16:creationId xmlns:a16="http://schemas.microsoft.com/office/drawing/2014/main" id="{F96F3D39-98FC-D4A8-B298-E39FCFA73DCE}"/>
                </a:ext>
              </a:extLst>
            </p:cNvPr>
            <p:cNvCxnSpPr>
              <a:cxnSpLocks/>
              <a:stCxn id="9" idx="0"/>
            </p:cNvCxnSpPr>
            <p:nvPr/>
          </p:nvCxnSpPr>
          <p:spPr>
            <a:xfrm rot="16200000" flipV="1">
              <a:off x="3637867" y="4313245"/>
              <a:ext cx="654904" cy="1192244"/>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F8FF9D50-F66B-5FDD-1B8B-63A5DAA7C029}"/>
                </a:ext>
              </a:extLst>
            </p:cNvPr>
            <p:cNvSpPr txBox="1"/>
            <p:nvPr/>
          </p:nvSpPr>
          <p:spPr>
            <a:xfrm>
              <a:off x="1787811" y="3872477"/>
              <a:ext cx="605519" cy="1606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連携</a:t>
              </a:r>
            </a:p>
          </p:txBody>
        </p:sp>
        <p:sp>
          <p:nvSpPr>
            <p:cNvPr id="22" name="Rectangle 56">
              <a:extLst>
                <a:ext uri="{FF2B5EF4-FFF2-40B4-BE49-F238E27FC236}">
                  <a16:creationId xmlns:a16="http://schemas.microsoft.com/office/drawing/2014/main" id="{FADD0C82-B477-29A5-E651-6281FD185595}"/>
                </a:ext>
              </a:extLst>
            </p:cNvPr>
            <p:cNvSpPr/>
            <p:nvPr/>
          </p:nvSpPr>
          <p:spPr>
            <a:xfrm>
              <a:off x="373115" y="5236819"/>
              <a:ext cx="1146357" cy="1347308"/>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rPr>
                <a:t>D</a:t>
              </a:r>
              <a:r>
                <a:rPr lang="ja-JP" altLang="en-US" sz="1400">
                  <a:solidFill>
                    <a:schemeClr val="tx1"/>
                  </a:solidFill>
                  <a:latin typeface="Meiryo UI" panose="020B0604030504040204" pitchFamily="50" charset="-128"/>
                  <a:ea typeface="Meiryo UI" panose="020B0604030504040204" pitchFamily="50" charset="-128"/>
                  <a:cs typeface="Arial" panose="020B0604020202020204" pitchFamily="34" charset="0"/>
                </a:rPr>
                <a:t>部</a:t>
              </a:r>
              <a:endPar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endParaRPr>
            </a:p>
          </p:txBody>
        </p:sp>
        <p:cxnSp>
          <p:nvCxnSpPr>
            <p:cNvPr id="23" name="直線コネクタ 22">
              <a:extLst>
                <a:ext uri="{FF2B5EF4-FFF2-40B4-BE49-F238E27FC236}">
                  <a16:creationId xmlns:a16="http://schemas.microsoft.com/office/drawing/2014/main" id="{B8562AAD-3695-2881-98C1-2DEF36C82B6F}"/>
                </a:ext>
              </a:extLst>
            </p:cNvPr>
            <p:cNvCxnSpPr>
              <a:cxnSpLocks/>
              <a:endCxn id="22" idx="0"/>
            </p:cNvCxnSpPr>
            <p:nvPr/>
          </p:nvCxnSpPr>
          <p:spPr>
            <a:xfrm>
              <a:off x="946293" y="4581915"/>
              <a:ext cx="1" cy="654904"/>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4" name="Straight Arrow Connector 67">
              <a:extLst>
                <a:ext uri="{FF2B5EF4-FFF2-40B4-BE49-F238E27FC236}">
                  <a16:creationId xmlns:a16="http://schemas.microsoft.com/office/drawing/2014/main" id="{BE962D5F-E2D0-2565-5993-4EC17841E9AD}"/>
                </a:ext>
              </a:extLst>
            </p:cNvPr>
            <p:cNvCxnSpPr>
              <a:cxnSpLocks/>
            </p:cNvCxnSpPr>
            <p:nvPr/>
          </p:nvCxnSpPr>
          <p:spPr>
            <a:xfrm>
              <a:off x="1930537" y="6395686"/>
              <a:ext cx="2675441" cy="0"/>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25" name="テキスト ボックス 24">
              <a:extLst>
                <a:ext uri="{FF2B5EF4-FFF2-40B4-BE49-F238E27FC236}">
                  <a16:creationId xmlns:a16="http://schemas.microsoft.com/office/drawing/2014/main" id="{E80DA8F0-7ACF-C14C-3C1E-619C3A33F9EE}"/>
                </a:ext>
              </a:extLst>
            </p:cNvPr>
            <p:cNvSpPr txBox="1"/>
            <p:nvPr/>
          </p:nvSpPr>
          <p:spPr>
            <a:xfrm>
              <a:off x="3067876" y="6213083"/>
              <a:ext cx="605519" cy="1606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連携</a:t>
              </a:r>
            </a:p>
          </p:txBody>
        </p:sp>
        <p:sp>
          <p:nvSpPr>
            <p:cNvPr id="32" name="Rectangle 63">
              <a:extLst>
                <a:ext uri="{FF2B5EF4-FFF2-40B4-BE49-F238E27FC236}">
                  <a16:creationId xmlns:a16="http://schemas.microsoft.com/office/drawing/2014/main" id="{B72C311D-1667-2181-CE01-DC1A1AA0968D}"/>
                </a:ext>
              </a:extLst>
            </p:cNvPr>
            <p:cNvSpPr>
              <a:spLocks noChangeArrowheads="1"/>
            </p:cNvSpPr>
            <p:nvPr/>
          </p:nvSpPr>
          <p:spPr bwMode="gray">
            <a:xfrm>
              <a:off x="4617240" y="3757234"/>
              <a:ext cx="1440000" cy="828000"/>
            </a:xfrm>
            <a:prstGeom prst="rect">
              <a:avLst/>
            </a:prstGeom>
            <a:noFill/>
            <a:ln w="6350"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 xmlns:lc="http://schemas.openxmlformats.org/drawingml/2006/lockedCanvas" xmlns:a14="http://schemas.microsoft.com/office/drawing/2010/main" xmlns:p159="http://schemas.microsoft.com/office/powerpoint/2015/09/main" xmlns:p15="http://schemas.microsoft.com/office/powerpoint/2012/main" xmlns:p14="http://schemas.microsoft.com/office/powerpoint/2010/main"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400">
                  <a:latin typeface="Meiryo UI" panose="020B0604030504040204" pitchFamily="50" charset="-128"/>
                  <a:ea typeface="Meiryo UI" panose="020B0604030504040204" pitchFamily="50" charset="-128"/>
                </a:rPr>
                <a:t>XX</a:t>
              </a:r>
              <a:r>
                <a:rPr lang="ja-JP" altLang="en-US" sz="1400">
                  <a:latin typeface="Meiryo UI" panose="020B0604030504040204" pitchFamily="50" charset="-128"/>
                  <a:ea typeface="Meiryo UI" panose="020B0604030504040204" pitchFamily="50" charset="-128"/>
                </a:rPr>
                <a:t>部</a:t>
              </a:r>
              <a:endParaRPr lang="en-US" altLang="ja-JP" sz="1400">
                <a:latin typeface="Meiryo UI" panose="020B0604030504040204" pitchFamily="50" charset="-128"/>
                <a:ea typeface="Meiryo UI" panose="020B0604030504040204" pitchFamily="50" charset="-128"/>
              </a:endParaRPr>
            </a:p>
            <a:p>
              <a:pPr algn="ctr"/>
              <a:r>
                <a:rPr lang="en-US" altLang="ja-JP" sz="1400">
                  <a:latin typeface="Meiryo UI" panose="020B0604030504040204" pitchFamily="50" charset="-128"/>
                  <a:ea typeface="Meiryo UI" panose="020B0604030504040204" pitchFamily="50" charset="-128"/>
                </a:rPr>
                <a:t>S</a:t>
              </a:r>
              <a:r>
                <a:rPr lang="ja-JP" altLang="en-US" sz="1400">
                  <a:latin typeface="Meiryo UI" panose="020B0604030504040204" pitchFamily="50" charset="-128"/>
                  <a:ea typeface="Meiryo UI" panose="020B0604030504040204" pitchFamily="50" charset="-128"/>
                </a:rPr>
                <a:t>部長</a:t>
              </a:r>
              <a:endParaRPr lang="en-US" altLang="ja-JP" sz="1050">
                <a:highlight>
                  <a:srgbClr val="00FF00"/>
                </a:highlight>
                <a:latin typeface="Meiryo UI" panose="020B0604030504040204" pitchFamily="50" charset="-128"/>
                <a:ea typeface="Meiryo UI" panose="020B0604030504040204" pitchFamily="50" charset="-128"/>
              </a:endParaRPr>
            </a:p>
          </p:txBody>
        </p:sp>
        <p:cxnSp>
          <p:nvCxnSpPr>
            <p:cNvPr id="33" name="Connector: Elbow 66">
              <a:extLst>
                <a:ext uri="{FF2B5EF4-FFF2-40B4-BE49-F238E27FC236}">
                  <a16:creationId xmlns:a16="http://schemas.microsoft.com/office/drawing/2014/main" id="{E3ADE091-6CC1-E78A-B93C-C22813A5F331}"/>
                </a:ext>
              </a:extLst>
            </p:cNvPr>
            <p:cNvCxnSpPr>
              <a:cxnSpLocks/>
            </p:cNvCxnSpPr>
            <p:nvPr/>
          </p:nvCxnSpPr>
          <p:spPr>
            <a:xfrm>
              <a:off x="3380459" y="3530858"/>
              <a:ext cx="1956781" cy="223200"/>
            </a:xfrm>
            <a:prstGeom prst="bentConnector2">
              <a:avLst/>
            </a:prstGeom>
            <a:ln w="9525" cap="rnd">
              <a:solidFill>
                <a:schemeClr val="tx1">
                  <a:lumMod val="60000"/>
                  <a:lumOff val="40000"/>
                </a:schemeClr>
              </a:solidFill>
              <a:prstDash val="dash"/>
              <a:round/>
            </a:ln>
          </p:spPr>
          <p:style>
            <a:lnRef idx="1">
              <a:schemeClr val="accent1"/>
            </a:lnRef>
            <a:fillRef idx="0">
              <a:schemeClr val="accent1"/>
            </a:fillRef>
            <a:effectRef idx="0">
              <a:schemeClr val="accent1"/>
            </a:effectRef>
            <a:fontRef idx="minor">
              <a:schemeClr val="tx1"/>
            </a:fontRef>
          </p:style>
        </p:cxnSp>
        <p:cxnSp>
          <p:nvCxnSpPr>
            <p:cNvPr id="35" name="Straight Arrow Connector 67">
              <a:extLst>
                <a:ext uri="{FF2B5EF4-FFF2-40B4-BE49-F238E27FC236}">
                  <a16:creationId xmlns:a16="http://schemas.microsoft.com/office/drawing/2014/main" id="{FF3B3F85-5CE8-E9BC-6AFC-7AE30302B047}"/>
                </a:ext>
              </a:extLst>
            </p:cNvPr>
            <p:cNvCxnSpPr>
              <a:cxnSpLocks/>
            </p:cNvCxnSpPr>
            <p:nvPr/>
          </p:nvCxnSpPr>
          <p:spPr>
            <a:xfrm>
              <a:off x="4167475" y="4066949"/>
              <a:ext cx="438503" cy="2687"/>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36" name="テキスト ボックス 35">
              <a:extLst>
                <a:ext uri="{FF2B5EF4-FFF2-40B4-BE49-F238E27FC236}">
                  <a16:creationId xmlns:a16="http://schemas.microsoft.com/office/drawing/2014/main" id="{21ADA602-490A-3763-C03E-34AE0736C052}"/>
                </a:ext>
              </a:extLst>
            </p:cNvPr>
            <p:cNvSpPr txBox="1"/>
            <p:nvPr/>
          </p:nvSpPr>
          <p:spPr>
            <a:xfrm>
              <a:off x="4075317" y="3847225"/>
              <a:ext cx="605519" cy="1606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連携</a:t>
              </a:r>
            </a:p>
          </p:txBody>
        </p:sp>
      </p:grpSp>
      <p:sp>
        <p:nvSpPr>
          <p:cNvPr id="34" name="正方形/長方形 33">
            <a:extLst>
              <a:ext uri="{FF2B5EF4-FFF2-40B4-BE49-F238E27FC236}">
                <a16:creationId xmlns:a16="http://schemas.microsoft.com/office/drawing/2014/main" id="{C1C78471-FE47-EDEB-F26A-8B25BB46AED3}"/>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grpSp>
        <p:nvGrpSpPr>
          <p:cNvPr id="31" name="グループ化 30">
            <a:extLst>
              <a:ext uri="{FF2B5EF4-FFF2-40B4-BE49-F238E27FC236}">
                <a16:creationId xmlns:a16="http://schemas.microsoft.com/office/drawing/2014/main" id="{2D81CE83-C58D-3573-EF5F-D448E4AEEBF4}"/>
              </a:ext>
            </a:extLst>
          </p:cNvPr>
          <p:cNvGrpSpPr/>
          <p:nvPr/>
        </p:nvGrpSpPr>
        <p:grpSpPr>
          <a:xfrm>
            <a:off x="765598" y="1204814"/>
            <a:ext cx="5184000" cy="288000"/>
            <a:chOff x="156000" y="1879963"/>
            <a:chExt cx="5760000" cy="288000"/>
          </a:xfrm>
        </p:grpSpPr>
        <p:sp>
          <p:nvSpPr>
            <p:cNvPr id="37" name="正方形/長方形 36">
              <a:extLst>
                <a:ext uri="{FF2B5EF4-FFF2-40B4-BE49-F238E27FC236}">
                  <a16:creationId xmlns:a16="http://schemas.microsoft.com/office/drawing/2014/main" id="{87E624FD-5338-F9F8-2577-3F3973F92BC3}"/>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zh-TW" altLang="en-US" sz="1400" b="1">
                  <a:solidFill>
                    <a:schemeClr val="tx1"/>
                  </a:solidFill>
                  <a:latin typeface="Meiryo UI" panose="020B0604030504040204" pitchFamily="50" charset="-128"/>
                  <a:ea typeface="Meiryo UI" panose="020B0604030504040204" pitchFamily="50" charset="-128"/>
                </a:rPr>
                <a:t>組織内体制図</a:t>
              </a:r>
            </a:p>
          </p:txBody>
        </p:sp>
        <p:cxnSp>
          <p:nvCxnSpPr>
            <p:cNvPr id="38" name="直線コネクタ 37">
              <a:extLst>
                <a:ext uri="{FF2B5EF4-FFF2-40B4-BE49-F238E27FC236}">
                  <a16:creationId xmlns:a16="http://schemas.microsoft.com/office/drawing/2014/main" id="{55B5F0FB-1DA9-56B8-DA5A-1ADEF5AD9C5E}"/>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39" name="グループ化 38">
            <a:extLst>
              <a:ext uri="{FF2B5EF4-FFF2-40B4-BE49-F238E27FC236}">
                <a16:creationId xmlns:a16="http://schemas.microsoft.com/office/drawing/2014/main" id="{0BC0EC1A-B6CD-4D23-FAF3-875822EFE597}"/>
              </a:ext>
            </a:extLst>
          </p:cNvPr>
          <p:cNvGrpSpPr/>
          <p:nvPr/>
        </p:nvGrpSpPr>
        <p:grpSpPr>
          <a:xfrm>
            <a:off x="6239438" y="1204814"/>
            <a:ext cx="5184000" cy="288000"/>
            <a:chOff x="156000" y="1879963"/>
            <a:chExt cx="5760000" cy="288000"/>
          </a:xfrm>
        </p:grpSpPr>
        <p:sp>
          <p:nvSpPr>
            <p:cNvPr id="40" name="正方形/長方形 39">
              <a:extLst>
                <a:ext uri="{FF2B5EF4-FFF2-40B4-BE49-F238E27FC236}">
                  <a16:creationId xmlns:a16="http://schemas.microsoft.com/office/drawing/2014/main" id="{F6E7F278-E49B-9A1A-C3E0-AED37CC9AB6F}"/>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組織内の役割分担</a:t>
              </a:r>
            </a:p>
          </p:txBody>
        </p:sp>
        <p:cxnSp>
          <p:nvCxnSpPr>
            <p:cNvPr id="41" name="直線コネクタ 40">
              <a:extLst>
                <a:ext uri="{FF2B5EF4-FFF2-40B4-BE49-F238E27FC236}">
                  <a16:creationId xmlns:a16="http://schemas.microsoft.com/office/drawing/2014/main" id="{71E08BDE-6000-821A-AE15-A859DFCE65D6}"/>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43" name="TextBox 51">
            <a:extLst>
              <a:ext uri="{FF2B5EF4-FFF2-40B4-BE49-F238E27FC236}">
                <a16:creationId xmlns:a16="http://schemas.microsoft.com/office/drawing/2014/main" id="{14BA544F-562F-6119-77BF-6D9F33725267}"/>
              </a:ext>
            </a:extLst>
          </p:cNvPr>
          <p:cNvSpPr txBox="1"/>
          <p:nvPr/>
        </p:nvSpPr>
        <p:spPr>
          <a:xfrm>
            <a:off x="765595" y="5124777"/>
            <a:ext cx="10657837" cy="123169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371475" indent="-285750">
              <a:buFont typeface="Arial" panose="020B0604020202020204" pitchFamily="34" charset="0"/>
              <a:buChar char="•"/>
            </a:pPr>
            <a:r>
              <a:rPr lang="ja-JP" altLang="en-US" sz="1400">
                <a:solidFill>
                  <a:srgbClr val="2E3558"/>
                </a:solidFill>
                <a:latin typeface="+mn-ea"/>
              </a:rPr>
              <a:t>前述の事業戦略・事業計画を進めるための組織内の経営者以下の体制と役割分担を網羅的に記載ください</a:t>
            </a:r>
            <a:br>
              <a:rPr lang="en-US" altLang="ja-JP" sz="1400">
                <a:solidFill>
                  <a:srgbClr val="2E3558"/>
                </a:solidFill>
                <a:latin typeface="+mn-ea"/>
              </a:rPr>
            </a:br>
            <a:r>
              <a:rPr lang="ja-JP" altLang="en-US" sz="1400">
                <a:solidFill>
                  <a:srgbClr val="2E3558"/>
                </a:solidFill>
                <a:latin typeface="+mn-ea"/>
              </a:rPr>
              <a:t>（関与する専任・併任の人員規模の想定も併せて）</a:t>
            </a:r>
          </a:p>
          <a:p>
            <a:pPr marL="371475" indent="-285750">
              <a:buFont typeface="Arial" panose="020B0604020202020204" pitchFamily="34" charset="0"/>
              <a:buChar char="•"/>
            </a:pPr>
            <a:r>
              <a:rPr lang="ja-JP" altLang="en-US" sz="1400">
                <a:solidFill>
                  <a:srgbClr val="2E3558"/>
                </a:solidFill>
                <a:latin typeface="+mn-ea"/>
              </a:rPr>
              <a:t>技術実証を進める上で、各担当部門と連携した実施体制を構築し、体制図に記載ください</a:t>
            </a:r>
          </a:p>
          <a:p>
            <a:pPr marL="371475" indent="-285750">
              <a:buFont typeface="Arial" panose="020B0604020202020204" pitchFamily="34" charset="0"/>
              <a:buChar char="•"/>
            </a:pPr>
            <a:r>
              <a:rPr lang="ja-JP" altLang="en-US" sz="1400">
                <a:solidFill>
                  <a:srgbClr val="2E3558"/>
                </a:solidFill>
                <a:latin typeface="+mn-ea"/>
              </a:rPr>
              <a:t>部門間の連携を図るための具体的な方策（定期的に部長レベルで相互の進捗報告を行う、経営者直轄の専門組織を設置する等）を</a:t>
            </a:r>
            <a:br>
              <a:rPr lang="en-US" altLang="ja-JP" sz="1400">
                <a:solidFill>
                  <a:srgbClr val="2E3558"/>
                </a:solidFill>
                <a:latin typeface="+mn-ea"/>
              </a:rPr>
            </a:br>
            <a:r>
              <a:rPr lang="ja-JP" altLang="en-US" sz="1400">
                <a:solidFill>
                  <a:srgbClr val="2E3558"/>
                </a:solidFill>
                <a:latin typeface="+mn-ea"/>
              </a:rPr>
              <a:t>記載ください</a:t>
            </a:r>
          </a:p>
        </p:txBody>
      </p:sp>
      <p:cxnSp>
        <p:nvCxnSpPr>
          <p:cNvPr id="44" name="直線コネクタ 43">
            <a:extLst>
              <a:ext uri="{FF2B5EF4-FFF2-40B4-BE49-F238E27FC236}">
                <a16:creationId xmlns:a16="http://schemas.microsoft.com/office/drawing/2014/main" id="{5C4D65CB-98F3-5EAD-F84D-F41A49E479D5}"/>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87475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ee4pContent3">
            <a:extLst>
              <a:ext uri="{FF2B5EF4-FFF2-40B4-BE49-F238E27FC236}">
                <a16:creationId xmlns:a16="http://schemas.microsoft.com/office/drawing/2014/main" id="{3D8FEA42-F236-4785-AEA3-877E079652FC}"/>
              </a:ext>
            </a:extLst>
          </p:cNvPr>
          <p:cNvSpPr txBox="1"/>
          <p:nvPr/>
        </p:nvSpPr>
        <p:spPr>
          <a:xfrm>
            <a:off x="6239437" y="1626982"/>
            <a:ext cx="5154787" cy="824488"/>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lang="ja-JP" altLang="en-US" sz="1400">
                <a:latin typeface="Meiryo UI" panose="020B0604030504040204" pitchFamily="50" charset="-128"/>
                <a:ea typeface="Meiryo UI" panose="020B0604030504040204" pitchFamily="50" charset="-128"/>
              </a:rPr>
              <a:t>事業の進捗状況が、経営者や担当役員・担当管理職等の評価や報酬の一部に反映されるか</a:t>
            </a:r>
            <a:endParaRPr lang="en-US" altLang="ja-JP" sz="1400">
              <a:latin typeface="Meiryo UI" panose="020B0604030504040204" pitchFamily="50" charset="-128"/>
              <a:ea typeface="Meiryo UI" panose="020B0604030504040204" pitchFamily="50" charset="-128"/>
            </a:endParaRPr>
          </a:p>
          <a:p>
            <a:pPr lvl="1">
              <a:buSzPct val="100000"/>
            </a:pPr>
            <a:r>
              <a:rPr lang="en-US" altLang="ja-JP" sz="1400">
                <a:latin typeface="Meiryo UI" panose="020B0604030504040204" pitchFamily="50" charset="-128"/>
                <a:ea typeface="Meiryo UI" panose="020B0604030504040204" pitchFamily="50" charset="-128"/>
              </a:rPr>
              <a:t>xxx</a:t>
            </a:r>
          </a:p>
        </p:txBody>
      </p:sp>
      <p:sp>
        <p:nvSpPr>
          <p:cNvPr id="41" name="Title 1">
            <a:extLst>
              <a:ext uri="{FF2B5EF4-FFF2-40B4-BE49-F238E27FC236}">
                <a16:creationId xmlns:a16="http://schemas.microsoft.com/office/drawing/2014/main" id="{B499A355-902C-42CC-9705-CDF33A20FC2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経営者等による</a:t>
            </a:r>
            <a:r>
              <a:rPr kumimoji="1" lang="en-US" altLang="ja-JP">
                <a:solidFill>
                  <a:schemeClr val="tx1"/>
                </a:solidFill>
              </a:rPr>
              <a:t>xx</a:t>
            </a:r>
            <a:r>
              <a:rPr kumimoji="1" lang="ja-JP" altLang="en-US">
                <a:solidFill>
                  <a:schemeClr val="tx1"/>
                </a:solidFill>
              </a:rPr>
              <a:t>事業への関与の方針</a:t>
            </a:r>
            <a:endParaRPr kumimoji="1" lang="en-US">
              <a:solidFill>
                <a:schemeClr val="tx1"/>
              </a:solidFill>
            </a:endParaRPr>
          </a:p>
        </p:txBody>
      </p:sp>
      <p:sp>
        <p:nvSpPr>
          <p:cNvPr id="44" name="Title 1">
            <a:extLst>
              <a:ext uri="{FF2B5EF4-FFF2-40B4-BE49-F238E27FC236}">
                <a16:creationId xmlns:a16="http://schemas.microsoft.com/office/drawing/2014/main" id="{426670C7-DD15-4875-8163-0027E982533D}"/>
              </a:ext>
            </a:extLst>
          </p:cNvPr>
          <p:cNvSpPr txBox="1">
            <a:spLocks/>
          </p:cNvSpPr>
          <p:nvPr/>
        </p:nvSpPr>
        <p:spPr>
          <a:xfrm>
            <a:off x="180000" y="180000"/>
            <a:ext cx="11879999"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4</a:t>
            </a:r>
            <a:r>
              <a:rPr lang="ja-JP" altLang="en-US" sz="2000"/>
              <a:t>．経営層のコミット／</a:t>
            </a:r>
            <a:r>
              <a:rPr kumimoji="1" lang="ja-JP" altLang="en-US" sz="2000"/>
              <a:t>（</a:t>
            </a:r>
            <a:r>
              <a:rPr kumimoji="1" lang="en-US" altLang="ja-JP" sz="2000"/>
              <a:t>2</a:t>
            </a:r>
            <a:r>
              <a:rPr kumimoji="1" lang="ja-JP" altLang="en-US" sz="2000"/>
              <a:t>）経営者等の事業への関与</a:t>
            </a:r>
            <a:endParaRPr kumimoji="1" lang="en-US" sz="2000"/>
          </a:p>
        </p:txBody>
      </p:sp>
      <p:sp>
        <p:nvSpPr>
          <p:cNvPr id="38" name="ee4pContent3">
            <a:extLst>
              <a:ext uri="{FF2B5EF4-FFF2-40B4-BE49-F238E27FC236}">
                <a16:creationId xmlns:a16="http://schemas.microsoft.com/office/drawing/2014/main" id="{3D8FEA42-F236-4785-AEA3-877E079652FC}"/>
              </a:ext>
            </a:extLst>
          </p:cNvPr>
          <p:cNvSpPr txBox="1"/>
          <p:nvPr/>
        </p:nvSpPr>
        <p:spPr>
          <a:xfrm>
            <a:off x="765597" y="1632496"/>
            <a:ext cx="5184001" cy="4120604"/>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ja-JP" altLang="en-US" sz="1400">
                <a:latin typeface="Meiryo UI" panose="020B0604030504040204" pitchFamily="50" charset="-128"/>
                <a:ea typeface="Meiryo UI" panose="020B0604030504040204" pitchFamily="50" charset="-128"/>
              </a:rPr>
              <a:t>経営者のリーダーシップ</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カーボンニュートラルに関わる産業構造変革の仮説や自社の事業構造転換の方針を社内外に示し、その中に当該事業を位置づけるか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経営者が、社内外の幅広いステークホルダーに対して、当該事業の重要性をメッセージとして発信するか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a:p>
            <a:pPr marL="432000" lvl="2" indent="0">
              <a:buSzPct val="100000"/>
              <a:buNone/>
            </a:pPr>
            <a:endParaRPr kumimoji="1" lang="en-US" altLang="ja-JP" sz="1400">
              <a:latin typeface="Meiryo UI" panose="020B0604030504040204" pitchFamily="50" charset="-128"/>
              <a:ea typeface="Meiryo UI" panose="020B0604030504040204" pitchFamily="50" charset="-128"/>
            </a:endParaRPr>
          </a:p>
          <a:p>
            <a:pPr marL="358775" lvl="2" indent="-179388">
              <a:buSzPct val="100000"/>
              <a:buFont typeface="Arial" panose="020B0604020202020204" pitchFamily="34" charset="0"/>
              <a:buChar char="•"/>
            </a:pPr>
            <a:r>
              <a:rPr kumimoji="1" lang="ja-JP" altLang="en-US" sz="1400">
                <a:latin typeface="Meiryo UI" panose="020B0604030504040204" pitchFamily="50" charset="-128"/>
                <a:ea typeface="Meiryo UI" panose="020B0604030504040204" pitchFamily="50" charset="-128"/>
              </a:rPr>
              <a:t>事業のモニタリング・管理</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経営層が定期的に事業進捗を把握するための仕組みを構築しているか、経営層の時間の内どの程度を当該業務に充当するか</a:t>
            </a:r>
            <a:endParaRPr lang="en-US" altLang="ja-JP" sz="16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経営層が、事業の進め方・内容に対して適切なタイミングで指示を出すか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事業の進捗を判断するにあたり、社内外から幅広い意見を取り入れるか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商用生産開始の実施を判断するために、どのような</a:t>
            </a:r>
            <a:r>
              <a:rPr kumimoji="1" lang="en-US" altLang="ja-JP" sz="1400">
                <a:latin typeface="Meiryo UI" panose="020B0604030504040204" pitchFamily="50" charset="-128"/>
                <a:ea typeface="Meiryo UI" panose="020B0604030504040204" pitchFamily="50" charset="-128"/>
              </a:rPr>
              <a:t>KPI</a:t>
            </a:r>
            <a:r>
              <a:rPr kumimoji="1" lang="ja-JP" altLang="en-US" sz="1400">
                <a:latin typeface="Meiryo UI" panose="020B0604030504040204" pitchFamily="50" charset="-128"/>
                <a:ea typeface="Meiryo UI" panose="020B0604030504040204" pitchFamily="50" charset="-128"/>
              </a:rPr>
              <a:t>・条件を予め設定しておくか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p:txBody>
      </p:sp>
      <p:sp>
        <p:nvSpPr>
          <p:cNvPr id="20" name="ee4pContent3">
            <a:extLst>
              <a:ext uri="{FF2B5EF4-FFF2-40B4-BE49-F238E27FC236}">
                <a16:creationId xmlns:a16="http://schemas.microsoft.com/office/drawing/2014/main" id="{3D8FEA42-F236-4785-AEA3-877E079652FC}"/>
              </a:ext>
            </a:extLst>
          </p:cNvPr>
          <p:cNvSpPr txBox="1"/>
          <p:nvPr/>
        </p:nvSpPr>
        <p:spPr>
          <a:xfrm>
            <a:off x="6257127" y="3111918"/>
            <a:ext cx="5166311" cy="939959"/>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lang="ja-JP" altLang="en-US" sz="1400">
                <a:latin typeface="Meiryo UI" panose="020B0604030504040204" pitchFamily="50" charset="-128"/>
                <a:ea typeface="Meiryo UI" panose="020B0604030504040204" pitchFamily="50" charset="-128"/>
              </a:rPr>
              <a:t>経営層が交代する場合にも事業が継続して実施されるよう、後継者の育成・選別等の際に当該事業を関連づける等、着実な引き継ぎを行うか</a:t>
            </a:r>
            <a:endParaRPr lang="en-US" altLang="ja-JP" sz="1400">
              <a:latin typeface="Meiryo UI" panose="020B0604030504040204" pitchFamily="50" charset="-128"/>
              <a:ea typeface="Meiryo UI" panose="020B0604030504040204" pitchFamily="50" charset="-128"/>
            </a:endParaRPr>
          </a:p>
          <a:p>
            <a:pPr lvl="1">
              <a:buSzPct val="100000"/>
            </a:pPr>
            <a:r>
              <a:rPr lang="en-US" altLang="ja-JP" sz="1400">
                <a:latin typeface="Meiryo UI" panose="020B0604030504040204" pitchFamily="50" charset="-128"/>
                <a:ea typeface="Meiryo UI" panose="020B0604030504040204" pitchFamily="50" charset="-128"/>
              </a:rPr>
              <a:t>xxx</a:t>
            </a:r>
          </a:p>
        </p:txBody>
      </p:sp>
      <p:sp>
        <p:nvSpPr>
          <p:cNvPr id="5" name="正方形/長方形 4">
            <a:extLst>
              <a:ext uri="{FF2B5EF4-FFF2-40B4-BE49-F238E27FC236}">
                <a16:creationId xmlns:a16="http://schemas.microsoft.com/office/drawing/2014/main" id="{08BC7600-13F7-636E-2A15-7EE1FADF7858}"/>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cxnSp>
        <p:nvCxnSpPr>
          <p:cNvPr id="3" name="直線コネクタ 2">
            <a:extLst>
              <a:ext uri="{FF2B5EF4-FFF2-40B4-BE49-F238E27FC236}">
                <a16:creationId xmlns:a16="http://schemas.microsoft.com/office/drawing/2014/main" id="{5E6F809D-8EE0-CF35-25F1-2323A3A358C3}"/>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grpSp>
        <p:nvGrpSpPr>
          <p:cNvPr id="4" name="グループ化 3">
            <a:extLst>
              <a:ext uri="{FF2B5EF4-FFF2-40B4-BE49-F238E27FC236}">
                <a16:creationId xmlns:a16="http://schemas.microsoft.com/office/drawing/2014/main" id="{575F189A-5B87-F958-FB78-FEFFB2E39BFF}"/>
              </a:ext>
            </a:extLst>
          </p:cNvPr>
          <p:cNvGrpSpPr/>
          <p:nvPr/>
        </p:nvGrpSpPr>
        <p:grpSpPr>
          <a:xfrm>
            <a:off x="765598" y="1204814"/>
            <a:ext cx="5184000" cy="288000"/>
            <a:chOff x="156000" y="1879963"/>
            <a:chExt cx="5760000" cy="288000"/>
          </a:xfrm>
        </p:grpSpPr>
        <p:sp>
          <p:nvSpPr>
            <p:cNvPr id="6" name="正方形/長方形 5">
              <a:extLst>
                <a:ext uri="{FF2B5EF4-FFF2-40B4-BE49-F238E27FC236}">
                  <a16:creationId xmlns:a16="http://schemas.microsoft.com/office/drawing/2014/main" id="{228EA51C-C676-67DC-86B8-8C1C7D81E0A0}"/>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b="1">
                  <a:solidFill>
                    <a:schemeClr val="tx1"/>
                  </a:solidFill>
                  <a:latin typeface="Meiryo UI" panose="020B0604030504040204" pitchFamily="50" charset="-128"/>
                  <a:ea typeface="Meiryo UI" panose="020B0604030504040204" pitchFamily="50" charset="-128"/>
                </a:rPr>
                <a:t>（例１）経営者等による具体的な施策・活動方針</a:t>
              </a:r>
            </a:p>
          </p:txBody>
        </p:sp>
        <p:cxnSp>
          <p:nvCxnSpPr>
            <p:cNvPr id="7" name="直線コネクタ 6">
              <a:extLst>
                <a:ext uri="{FF2B5EF4-FFF2-40B4-BE49-F238E27FC236}">
                  <a16:creationId xmlns:a16="http://schemas.microsoft.com/office/drawing/2014/main" id="{1EBA22B3-FFF0-BAC6-227D-BD03C653A845}"/>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8" name="グループ化 7">
            <a:extLst>
              <a:ext uri="{FF2B5EF4-FFF2-40B4-BE49-F238E27FC236}">
                <a16:creationId xmlns:a16="http://schemas.microsoft.com/office/drawing/2014/main" id="{E568DDEB-FF39-31EE-CA91-16E49883A073}"/>
              </a:ext>
            </a:extLst>
          </p:cNvPr>
          <p:cNvGrpSpPr/>
          <p:nvPr/>
        </p:nvGrpSpPr>
        <p:grpSpPr>
          <a:xfrm>
            <a:off x="6239438" y="1204814"/>
            <a:ext cx="5184000" cy="288000"/>
            <a:chOff x="156000" y="1879963"/>
            <a:chExt cx="5760000" cy="288000"/>
          </a:xfrm>
        </p:grpSpPr>
        <p:sp>
          <p:nvSpPr>
            <p:cNvPr id="9" name="正方形/長方形 8">
              <a:extLst>
                <a:ext uri="{FF2B5EF4-FFF2-40B4-BE49-F238E27FC236}">
                  <a16:creationId xmlns:a16="http://schemas.microsoft.com/office/drawing/2014/main" id="{8B2D766E-B2D0-AE9E-A469-3B81AA592A44}"/>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（例２）経営者等の評価・報酬への反映</a:t>
              </a:r>
            </a:p>
          </p:txBody>
        </p:sp>
        <p:cxnSp>
          <p:nvCxnSpPr>
            <p:cNvPr id="10" name="直線コネクタ 9">
              <a:extLst>
                <a:ext uri="{FF2B5EF4-FFF2-40B4-BE49-F238E27FC236}">
                  <a16:creationId xmlns:a16="http://schemas.microsoft.com/office/drawing/2014/main" id="{8824468E-F187-585A-FEB3-A7C15C4C1E0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1" name="グループ化 10">
            <a:extLst>
              <a:ext uri="{FF2B5EF4-FFF2-40B4-BE49-F238E27FC236}">
                <a16:creationId xmlns:a16="http://schemas.microsoft.com/office/drawing/2014/main" id="{EE9B264E-BC08-2DA8-CA41-485A977F9B16}"/>
              </a:ext>
            </a:extLst>
          </p:cNvPr>
          <p:cNvGrpSpPr/>
          <p:nvPr/>
        </p:nvGrpSpPr>
        <p:grpSpPr>
          <a:xfrm>
            <a:off x="6239438" y="2685551"/>
            <a:ext cx="5184000" cy="288000"/>
            <a:chOff x="156000" y="1879963"/>
            <a:chExt cx="5760000" cy="288000"/>
          </a:xfrm>
        </p:grpSpPr>
        <p:sp>
          <p:nvSpPr>
            <p:cNvPr id="12" name="正方形/長方形 11">
              <a:extLst>
                <a:ext uri="{FF2B5EF4-FFF2-40B4-BE49-F238E27FC236}">
                  <a16:creationId xmlns:a16="http://schemas.microsoft.com/office/drawing/2014/main" id="{0976ABA0-22E1-8A2E-2954-8BD32D2BC5FF}"/>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（例３）事業の継続性確保の取組</a:t>
              </a:r>
            </a:p>
          </p:txBody>
        </p:sp>
        <p:cxnSp>
          <p:nvCxnSpPr>
            <p:cNvPr id="13" name="直線コネクタ 12">
              <a:extLst>
                <a:ext uri="{FF2B5EF4-FFF2-40B4-BE49-F238E27FC236}">
                  <a16:creationId xmlns:a16="http://schemas.microsoft.com/office/drawing/2014/main" id="{EBCF88C8-9AE1-A17F-EC09-9AAE61C8F406}"/>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4" name="TextBox 51">
            <a:extLst>
              <a:ext uri="{FF2B5EF4-FFF2-40B4-BE49-F238E27FC236}">
                <a16:creationId xmlns:a16="http://schemas.microsoft.com/office/drawing/2014/main" id="{9F51EFEC-A884-A351-6C85-DBE00D1EDCED}"/>
              </a:ext>
            </a:extLst>
          </p:cNvPr>
          <p:cNvSpPr txBox="1"/>
          <p:nvPr/>
        </p:nvSpPr>
        <p:spPr>
          <a:xfrm>
            <a:off x="6257121" y="4421495"/>
            <a:ext cx="5166311" cy="123169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経営者を含めた経営層の事業への関与の程度を</a:t>
            </a:r>
            <a:br>
              <a:rPr lang="en-US" altLang="ja-JP" sz="1600">
                <a:solidFill>
                  <a:srgbClr val="2E3558"/>
                </a:solidFill>
                <a:latin typeface="+mn-ea"/>
              </a:rPr>
            </a:br>
            <a:r>
              <a:rPr lang="ja-JP" altLang="en-US" sz="1600">
                <a:solidFill>
                  <a:srgbClr val="2E3558"/>
                </a:solidFill>
                <a:latin typeface="+mn-ea"/>
              </a:rPr>
              <a:t>示すため、具体的取組内容を記載ください</a:t>
            </a:r>
            <a:endParaRPr lang="en-US" altLang="ja-JP" sz="16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ここで示した項目はあくまで例示であり、個社の事情に即して、記載内容を整理してください</a:t>
            </a:r>
          </a:p>
        </p:txBody>
      </p:sp>
    </p:spTree>
    <p:extLst>
      <p:ext uri="{BB962C8B-B14F-4D97-AF65-F5344CB8AC3E}">
        <p14:creationId xmlns:p14="http://schemas.microsoft.com/office/powerpoint/2010/main" val="3956549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4317DD1-E762-45B1-9691-5A674889553C}"/>
              </a:ext>
            </a:extLst>
          </p:cNvPr>
          <p:cNvSpPr/>
          <p:nvPr>
            <p:custDataLst>
              <p:tags r:id="rId2"/>
            </p:custDataLst>
          </p:nvPr>
        </p:nvSpPr>
        <p:spPr>
          <a:xfrm>
            <a:off x="1054498" y="735211"/>
            <a:ext cx="3448081" cy="348910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52000" rIns="0" bIns="0" numCol="1" spcCol="0" rtlCol="0" fromWordArt="0" anchor="t" anchorCtr="0" forceAA="0" compatLnSpc="1">
            <a:prstTxWarp prst="textNoShape">
              <a:avLst/>
            </a:prstTxWarp>
            <a:noAutofit/>
          </a:bodyPr>
          <a:lstStyle/>
          <a:p>
            <a:pPr>
              <a:spcBef>
                <a:spcPct val="0"/>
              </a:spcBef>
              <a:spcAft>
                <a:spcPct val="0"/>
              </a:spcAft>
            </a:pPr>
            <a:r>
              <a:rPr kumimoji="1" lang="ja-JP" altLang="en-US" sz="4000">
                <a:solidFill>
                  <a:schemeClr val="tx1"/>
                </a:solidFill>
                <a:latin typeface="Trebuchet MS" panose="020B0603020202020204" pitchFamily="34" charset="0"/>
                <a:ea typeface="Meiryo UI" panose="020B0604030504040204" pitchFamily="50" charset="-128"/>
              </a:rPr>
              <a:t> 目次</a:t>
            </a:r>
            <a:endParaRPr kumimoji="1" lang="en-US" sz="4000">
              <a:solidFill>
                <a:schemeClr val="tx1"/>
              </a:solidFill>
              <a:latin typeface="Trebuchet MS" panose="020B0603020202020204" pitchFamily="34" charset="0"/>
              <a:ea typeface="Meiryo UI" panose="020B0604030504040204" pitchFamily="50" charset="-128"/>
            </a:endParaRPr>
          </a:p>
        </p:txBody>
      </p:sp>
      <p:sp>
        <p:nvSpPr>
          <p:cNvPr id="24" name="Rectangle 23">
            <a:extLst>
              <a:ext uri="{FF2B5EF4-FFF2-40B4-BE49-F238E27FC236}">
                <a16:creationId xmlns:a16="http://schemas.microsoft.com/office/drawing/2014/main" id="{B8C00903-167C-46E5-9B21-3A4C805FC94F}"/>
              </a:ext>
            </a:extLst>
          </p:cNvPr>
          <p:cNvSpPr/>
          <p:nvPr/>
        </p:nvSpPr>
        <p:spPr>
          <a:xfrm>
            <a:off x="2796736" y="1074174"/>
            <a:ext cx="8766613" cy="4268279"/>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36000" rIns="91440" bIns="0" numCol="1" spcCol="0" rtlCol="0" fromWordArt="0" anchor="t" anchorCtr="0" forceAA="0" compatLnSpc="1">
            <a:prstTxWarp prst="textNoShape">
              <a:avLst/>
            </a:prstTxWarp>
            <a:spAutoFit/>
          </a:bodyPr>
          <a:lstStyle/>
          <a:p>
            <a:pPr>
              <a:spcBef>
                <a:spcPts val="600"/>
              </a:spcBef>
            </a:pPr>
            <a:r>
              <a:rPr kumimoji="1" lang="en-US" altLang="ja-JP" sz="1600">
                <a:solidFill>
                  <a:schemeClr val="tx1"/>
                </a:solidFill>
                <a:latin typeface="Meiryo UI" panose="020B0604030504040204" pitchFamily="50" charset="-128"/>
                <a:ea typeface="Meiryo UI" panose="020B0604030504040204" pitchFamily="50" charset="-128"/>
              </a:rPr>
              <a:t>0.</a:t>
            </a:r>
            <a:r>
              <a:rPr kumimoji="1" lang="ja-JP" altLang="en-US" sz="1600">
                <a:solidFill>
                  <a:schemeClr val="tx1"/>
                </a:solidFill>
                <a:latin typeface="Meiryo UI" panose="020B0604030504040204" pitchFamily="50" charset="-128"/>
                <a:ea typeface="Meiryo UI" panose="020B0604030504040204" pitchFamily="50" charset="-128"/>
              </a:rPr>
              <a:t> 共同申請者内における各主体の役割分担</a:t>
            </a:r>
            <a:endParaRPr kumimoji="1" lang="en-US" altLang="ja-JP" sz="16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1</a:t>
            </a:r>
            <a:r>
              <a:rPr kumimoji="1" lang="ja-JP" altLang="en-US" sz="1200">
                <a:solidFill>
                  <a:schemeClr val="tx1"/>
                </a:solidFill>
                <a:latin typeface="Meiryo UI" panose="020B0604030504040204" pitchFamily="50" charset="-128"/>
                <a:ea typeface="Meiryo UI" panose="020B0604030504040204" pitchFamily="50" charset="-128"/>
              </a:rPr>
              <a:t>）各主体の役割</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2</a:t>
            </a:r>
            <a:r>
              <a:rPr kumimoji="1" lang="ja-JP" altLang="en-US" sz="1200">
                <a:solidFill>
                  <a:schemeClr val="tx1"/>
                </a:solidFill>
                <a:latin typeface="Meiryo UI" panose="020B0604030504040204" pitchFamily="50" charset="-128"/>
                <a:ea typeface="Meiryo UI" panose="020B0604030504040204" pitchFamily="50" charset="-128"/>
              </a:rPr>
              <a:t>）各主体の概要</a:t>
            </a:r>
            <a:endParaRPr kumimoji="1" lang="en-US" altLang="ja-JP" sz="1200">
              <a:solidFill>
                <a:schemeClr val="tx1"/>
              </a:solidFill>
              <a:latin typeface="Meiryo UI" panose="020B0604030504040204" pitchFamily="50" charset="-128"/>
              <a:ea typeface="Meiryo UI" panose="020B0604030504040204" pitchFamily="50" charset="-128"/>
            </a:endParaRPr>
          </a:p>
          <a:p>
            <a:pPr marL="342900" indent="-342900">
              <a:spcBef>
                <a:spcPts val="600"/>
              </a:spcBef>
              <a:buFont typeface="+mj-lt"/>
              <a:buAutoNum type="arabicPeriod"/>
            </a:pPr>
            <a:r>
              <a:rPr kumimoji="1" lang="ja-JP" altLang="en-US" sz="1600">
                <a:solidFill>
                  <a:schemeClr val="tx1"/>
                </a:solidFill>
                <a:latin typeface="Meiryo UI" panose="020B0604030504040204" pitchFamily="50" charset="-128"/>
                <a:ea typeface="Meiryo UI" panose="020B0604030504040204" pitchFamily="50" charset="-128"/>
              </a:rPr>
              <a:t>事業戦略・事業計画</a:t>
            </a:r>
            <a:endParaRPr lang="en-US" altLang="ja-JP" sz="1600">
              <a:solidFill>
                <a:schemeClr val="tx1"/>
              </a:solidFill>
              <a:latin typeface="Meiryo UI" panose="020B0604030504040204" pitchFamily="50" charset="-128"/>
              <a:ea typeface="Meiryo UI" panose="020B0604030504040204" pitchFamily="50" charset="-128"/>
              <a:cs typeface="Mangal" panose="02040503050203030202" pitchFamily="18" charset="0"/>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1</a:t>
            </a:r>
            <a:r>
              <a:rPr kumimoji="1" lang="ja-JP" altLang="en-US" sz="1200">
                <a:solidFill>
                  <a:schemeClr val="tx1"/>
                </a:solidFill>
                <a:latin typeface="Meiryo UI" panose="020B0604030504040204" pitchFamily="50" charset="-128"/>
                <a:ea typeface="Meiryo UI" panose="020B0604030504040204" pitchFamily="50" charset="-128"/>
              </a:rPr>
              <a:t>）事業の目的及び内容</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2</a:t>
            </a:r>
            <a:r>
              <a:rPr kumimoji="1" lang="ja-JP" altLang="en-US" sz="1200">
                <a:solidFill>
                  <a:schemeClr val="tx1"/>
                </a:solidFill>
                <a:latin typeface="Meiryo UI" panose="020B0604030504040204" pitchFamily="50" charset="-128"/>
                <a:ea typeface="Meiryo UI" panose="020B0604030504040204" pitchFamily="50" charset="-128"/>
              </a:rPr>
              <a:t>）事業の詳細</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3</a:t>
            </a:r>
            <a:r>
              <a:rPr kumimoji="1" lang="ja-JP" altLang="en-US" sz="1200">
                <a:solidFill>
                  <a:schemeClr val="tx1"/>
                </a:solidFill>
                <a:latin typeface="Meiryo UI" panose="020B0604030504040204" pitchFamily="50" charset="-128"/>
                <a:ea typeface="Meiryo UI" panose="020B0604030504040204" pitchFamily="50" charset="-128"/>
              </a:rPr>
              <a:t>）事業実施計画（投資額の内訳）</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4</a:t>
            </a:r>
            <a:r>
              <a:rPr kumimoji="1" lang="ja-JP" altLang="en-US" sz="1200">
                <a:solidFill>
                  <a:schemeClr val="tx1"/>
                </a:solidFill>
                <a:latin typeface="Meiryo UI" panose="020B0604030504040204" pitchFamily="50" charset="-128"/>
                <a:ea typeface="Meiryo UI" panose="020B0604030504040204" pitchFamily="50" charset="-128"/>
              </a:rPr>
              <a:t>）事業実施計画（投資計画・投資内訳）</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5</a:t>
            </a:r>
            <a:r>
              <a:rPr kumimoji="1" lang="ja-JP" altLang="en-US" sz="1200">
                <a:solidFill>
                  <a:schemeClr val="tx1"/>
                </a:solidFill>
                <a:latin typeface="Meiryo UI" panose="020B0604030504040204" pitchFamily="50" charset="-128"/>
                <a:ea typeface="Meiryo UI" panose="020B0604030504040204" pitchFamily="50" charset="-128"/>
              </a:rPr>
              <a:t>）</a:t>
            </a: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毎年度の事業費・補助金交付希望額</a:t>
            </a:r>
            <a:endParaRPr kumimoji="1" lang="ja-JP" altLang="en-US"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6</a:t>
            </a: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KPI</a:t>
            </a:r>
            <a:r>
              <a:rPr kumimoji="1" lang="ja-JP" altLang="en-US" sz="1200">
                <a:solidFill>
                  <a:schemeClr val="tx1"/>
                </a:solidFill>
                <a:latin typeface="Meiryo UI" panose="020B0604030504040204" pitchFamily="50" charset="-128"/>
                <a:ea typeface="Meiryo UI" panose="020B0604030504040204" pitchFamily="50" charset="-128"/>
              </a:rPr>
              <a:t>達成に向けた計画　　</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7</a:t>
            </a:r>
            <a:r>
              <a:rPr kumimoji="1" lang="ja-JP" altLang="en-US" sz="1200">
                <a:solidFill>
                  <a:schemeClr val="tx1"/>
                </a:solidFill>
                <a:latin typeface="Meiryo UI" panose="020B0604030504040204" pitchFamily="50" charset="-128"/>
                <a:ea typeface="Meiryo UI" panose="020B0604030504040204" pitchFamily="50" charset="-128"/>
              </a:rPr>
              <a:t>）事業の実現可能性</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8</a:t>
            </a:r>
            <a:r>
              <a:rPr kumimoji="1" lang="ja-JP" altLang="en-US" sz="1200">
                <a:solidFill>
                  <a:schemeClr val="tx1"/>
                </a:solidFill>
                <a:latin typeface="Meiryo UI" panose="020B0604030504040204" pitchFamily="50" charset="-128"/>
                <a:ea typeface="Meiryo UI" panose="020B0604030504040204" pitchFamily="50" charset="-128"/>
              </a:rPr>
              <a:t>）事業化計画</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9</a:t>
            </a:r>
            <a:r>
              <a:rPr kumimoji="1" lang="ja-JP" altLang="en-US" sz="1200">
                <a:solidFill>
                  <a:schemeClr val="tx1"/>
                </a:solidFill>
                <a:latin typeface="Meiryo UI" panose="020B0604030504040204" pitchFamily="50" charset="-128"/>
                <a:ea typeface="Meiryo UI" panose="020B0604030504040204" pitchFamily="50" charset="-128"/>
              </a:rPr>
              <a:t>）想定されるリスク要因と対処方針</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10</a:t>
            </a:r>
            <a:r>
              <a:rPr kumimoji="1" lang="ja-JP" altLang="en-US" sz="1200">
                <a:solidFill>
                  <a:schemeClr val="tx1"/>
                </a:solidFill>
                <a:latin typeface="Meiryo UI" panose="020B0604030504040204" pitchFamily="50" charset="-128"/>
                <a:ea typeface="Meiryo UI" panose="020B0604030504040204" pitchFamily="50" charset="-128"/>
              </a:rPr>
              <a:t>）波及効果　　　　</a:t>
            </a: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11</a:t>
            </a:r>
            <a:r>
              <a:rPr kumimoji="1" lang="ja-JP" altLang="en-US" sz="1200">
                <a:solidFill>
                  <a:schemeClr val="tx1"/>
                </a:solidFill>
                <a:latin typeface="Meiryo UI" panose="020B0604030504040204" pitchFamily="50" charset="-128"/>
                <a:ea typeface="Meiryo UI" panose="020B0604030504040204" pitchFamily="50" charset="-128"/>
              </a:rPr>
              <a:t>）市場獲得に向けた生産基盤の強化</a:t>
            </a: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12</a:t>
            </a:r>
            <a:r>
              <a:rPr kumimoji="1" lang="ja-JP" altLang="en-US" sz="1200">
                <a:solidFill>
                  <a:schemeClr val="tx1"/>
                </a:solidFill>
                <a:latin typeface="Meiryo UI" panose="020B0604030504040204" pitchFamily="50" charset="-128"/>
                <a:ea typeface="Meiryo UI" panose="020B0604030504040204" pitchFamily="50" charset="-128"/>
              </a:rPr>
              <a:t>）ビジネスモデルの独自性等</a:t>
            </a:r>
            <a:endParaRPr kumimoji="1" lang="en-US" altLang="ja-JP" sz="1200">
              <a:solidFill>
                <a:schemeClr val="tx1"/>
              </a:solidFill>
              <a:latin typeface="Meiryo UI" panose="020B0604030504040204" pitchFamily="50" charset="-128"/>
              <a:ea typeface="Meiryo UI" panose="020B0604030504040204" pitchFamily="50" charset="-128"/>
            </a:endParaRPr>
          </a:p>
        </p:txBody>
      </p:sp>
      <p:sp>
        <p:nvSpPr>
          <p:cNvPr id="3" name="Rectangle 23">
            <a:extLst>
              <a:ext uri="{FF2B5EF4-FFF2-40B4-BE49-F238E27FC236}">
                <a16:creationId xmlns:a16="http://schemas.microsoft.com/office/drawing/2014/main" id="{93FDB642-FC39-C10E-AE73-579A48D26A06}"/>
              </a:ext>
            </a:extLst>
          </p:cNvPr>
          <p:cNvSpPr/>
          <p:nvPr/>
        </p:nvSpPr>
        <p:spPr>
          <a:xfrm>
            <a:off x="7346523" y="1074174"/>
            <a:ext cx="4216827" cy="3529616"/>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36000" rIns="91440" bIns="0" numCol="1" spcCol="0" rtlCol="0" fromWordArt="0" anchor="t" anchorCtr="0" forceAA="0" compatLnSpc="1">
            <a:prstTxWarp prst="textNoShape">
              <a:avLst/>
            </a:prstTxWarp>
            <a:spAutoFit/>
          </a:bodyPr>
          <a:lstStyle/>
          <a:p>
            <a:pPr marL="0" lvl="3">
              <a:spcBef>
                <a:spcPts val="600"/>
              </a:spcBef>
            </a:pPr>
            <a:r>
              <a:rPr kumimoji="1" lang="en-US" altLang="ja-JP" sz="1600">
                <a:solidFill>
                  <a:schemeClr val="tx1"/>
                </a:solidFill>
                <a:latin typeface="Meiryo UI" panose="020B0604030504040204" pitchFamily="50" charset="-128"/>
                <a:ea typeface="Meiryo UI" panose="020B0604030504040204" pitchFamily="50" charset="-128"/>
              </a:rPr>
              <a:t>2. </a:t>
            </a:r>
            <a:r>
              <a:rPr kumimoji="1" lang="ja-JP" altLang="en-US" sz="1600">
                <a:solidFill>
                  <a:schemeClr val="tx1"/>
                </a:solidFill>
                <a:latin typeface="Meiryo UI" panose="020B0604030504040204" pitchFamily="50" charset="-128"/>
                <a:ea typeface="Meiryo UI" panose="020B0604030504040204" pitchFamily="50" charset="-128"/>
              </a:rPr>
              <a:t>排出削減への貢献</a:t>
            </a:r>
            <a:endParaRPr kumimoji="1" lang="en-US" altLang="ja-JP" sz="1600">
              <a:solidFill>
                <a:schemeClr val="tx1"/>
              </a:solidFill>
              <a:latin typeface="Meiryo UI" panose="020B0604030504040204" pitchFamily="50" charset="-128"/>
              <a:ea typeface="Meiryo UI" panose="020B0604030504040204" pitchFamily="50" charset="-128"/>
            </a:endParaRPr>
          </a:p>
          <a:p>
            <a:pPr marL="266700" marR="0" lvl="0" indent="0" algn="l" defTabSz="914400" rtl="0" eaLnBrk="1" fontAlgn="auto" latinLnBrk="0" hangingPunct="1">
              <a:lnSpc>
                <a:spcPct val="100000"/>
              </a:lnSpc>
              <a:spcBef>
                <a:spcPts val="600"/>
              </a:spcBef>
              <a:spcAft>
                <a:spcPts val="0"/>
              </a:spcAft>
              <a:buClrTx/>
              <a:buSzTx/>
              <a:buFontTx/>
              <a:buNone/>
              <a:tabLst/>
              <a:defRPr/>
            </a:pPr>
            <a:r>
              <a:rPr kumimoji="1" lang="zh-TW"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en-US" altLang="zh-TW"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1</a:t>
            </a:r>
            <a:r>
              <a:rPr kumimoji="1" lang="zh-TW"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本事業による</a:t>
            </a:r>
            <a:r>
              <a:rPr kumimoji="1" lang="en-US" altLang="ja-JP"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CO</a:t>
            </a:r>
            <a:r>
              <a:rPr kumimoji="1" lang="ja-JP"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₂排出削減効果</a:t>
            </a:r>
            <a:endParaRPr kumimoji="1" lang="en-US" altLang="ja-JP"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269875" lvl="3" indent="-269875">
              <a:spcBef>
                <a:spcPts val="600"/>
              </a:spcBef>
              <a:tabLst>
                <a:tab pos="269875" algn="l"/>
              </a:tabLst>
            </a:pPr>
            <a:r>
              <a:rPr kumimoji="1" lang="en-US" altLang="ja-JP" sz="1600">
                <a:solidFill>
                  <a:schemeClr val="tx1"/>
                </a:solidFill>
                <a:latin typeface="Meiryo UI" panose="020B0604030504040204" pitchFamily="50" charset="-128"/>
                <a:ea typeface="Meiryo UI" panose="020B0604030504040204" pitchFamily="50" charset="-128"/>
              </a:rPr>
              <a:t>3. </a:t>
            </a:r>
            <a:r>
              <a:rPr kumimoji="1" lang="ja-JP" altLang="en-US" sz="1600">
                <a:solidFill>
                  <a:schemeClr val="tx1"/>
                </a:solidFill>
                <a:latin typeface="Meiryo UI" panose="020B0604030504040204" pitchFamily="50" charset="-128"/>
                <a:ea typeface="Meiryo UI" panose="020B0604030504040204" pitchFamily="50" charset="-128"/>
              </a:rPr>
              <a:t>民間企業のみでは投資判断が真に困難な</a:t>
            </a:r>
            <a:br>
              <a:rPr kumimoji="1" lang="en-US" altLang="ja-JP" sz="1600">
                <a:solidFill>
                  <a:schemeClr val="tx1"/>
                </a:solidFill>
                <a:latin typeface="Meiryo UI" panose="020B0604030504040204" pitchFamily="50" charset="-128"/>
                <a:ea typeface="Meiryo UI" panose="020B0604030504040204" pitchFamily="50" charset="-128"/>
              </a:rPr>
            </a:br>
            <a:r>
              <a:rPr kumimoji="1" lang="ja-JP" altLang="en-US" sz="1600">
                <a:solidFill>
                  <a:schemeClr val="tx1"/>
                </a:solidFill>
                <a:latin typeface="Meiryo UI" panose="020B0604030504040204" pitchFamily="50" charset="-128"/>
                <a:ea typeface="Meiryo UI" panose="020B0604030504040204" pitchFamily="50" charset="-128"/>
              </a:rPr>
              <a:t>事業への適格性</a:t>
            </a:r>
            <a:endParaRPr kumimoji="1" lang="en-US" altLang="ja-JP" sz="16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zh-TW" altLang="en-US" sz="1200">
                <a:solidFill>
                  <a:schemeClr val="tx1"/>
                </a:solidFill>
                <a:latin typeface="Meiryo UI" panose="020B0604030504040204" pitchFamily="50" charset="-128"/>
                <a:ea typeface="Meiryo UI" panose="020B0604030504040204" pitchFamily="50" charset="-128"/>
              </a:rPr>
              <a:t>（</a:t>
            </a:r>
            <a:r>
              <a:rPr kumimoji="1" lang="en-US" altLang="zh-TW" sz="1200">
                <a:solidFill>
                  <a:schemeClr val="tx1"/>
                </a:solidFill>
                <a:latin typeface="Meiryo UI" panose="020B0604030504040204" pitchFamily="50" charset="-128"/>
                <a:ea typeface="Meiryo UI" panose="020B0604030504040204" pitchFamily="50" charset="-128"/>
              </a:rPr>
              <a:t>1</a:t>
            </a:r>
            <a:r>
              <a:rPr kumimoji="1" lang="zh-TW" altLang="en-US" sz="1200">
                <a:solidFill>
                  <a:schemeClr val="tx1"/>
                </a:solidFill>
                <a:latin typeface="Meiryo UI" panose="020B0604030504040204" pitchFamily="50" charset="-128"/>
                <a:ea typeface="Meiryo UI" panose="020B0604030504040204" pitchFamily="50" charset="-128"/>
              </a:rPr>
              <a:t>）経済的基準</a:t>
            </a:r>
          </a:p>
          <a:p>
            <a:pPr marL="266700">
              <a:spcBef>
                <a:spcPts val="600"/>
              </a:spcBef>
            </a:pPr>
            <a:r>
              <a:rPr kumimoji="1" lang="zh-TW" altLang="en-US" sz="1200">
                <a:solidFill>
                  <a:schemeClr val="tx1"/>
                </a:solidFill>
                <a:latin typeface="Meiryo UI" panose="020B0604030504040204" pitchFamily="50" charset="-128"/>
                <a:ea typeface="Meiryo UI" panose="020B0604030504040204" pitchFamily="50" charset="-128"/>
              </a:rPr>
              <a:t>（</a:t>
            </a:r>
            <a:r>
              <a:rPr kumimoji="1" lang="en-US" altLang="zh-TW" sz="1200">
                <a:solidFill>
                  <a:schemeClr val="tx1"/>
                </a:solidFill>
                <a:latin typeface="Meiryo UI" panose="020B0604030504040204" pitchFamily="50" charset="-128"/>
                <a:ea typeface="Meiryo UI" panose="020B0604030504040204" pitchFamily="50" charset="-128"/>
              </a:rPr>
              <a:t>2</a:t>
            </a:r>
            <a:r>
              <a:rPr kumimoji="1" lang="zh-TW" altLang="en-US" sz="1200">
                <a:solidFill>
                  <a:schemeClr val="tx1"/>
                </a:solidFill>
                <a:latin typeface="Meiryo UI" panose="020B0604030504040204" pitchFamily="50" charset="-128"/>
                <a:ea typeface="Meiryo UI" panose="020B0604030504040204" pitchFamily="50" charset="-128"/>
              </a:rPr>
              <a:t>）技術的基準</a:t>
            </a: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3</a:t>
            </a:r>
            <a:r>
              <a:rPr kumimoji="1" lang="ja-JP" altLang="en-US" sz="1200">
                <a:solidFill>
                  <a:schemeClr val="tx1"/>
                </a:solidFill>
                <a:latin typeface="Meiryo UI" panose="020B0604030504040204" pitchFamily="50" charset="-128"/>
                <a:ea typeface="Meiryo UI" panose="020B0604030504040204" pitchFamily="50" charset="-128"/>
              </a:rPr>
              <a:t>）その他定性的基準</a:t>
            </a:r>
            <a:endParaRPr kumimoji="1" lang="en-US" altLang="ja-JP" sz="1200">
              <a:solidFill>
                <a:schemeClr val="tx1"/>
              </a:solidFill>
              <a:latin typeface="Meiryo UI" panose="020B0604030504040204" pitchFamily="50" charset="-128"/>
              <a:ea typeface="Meiryo UI" panose="020B0604030504040204" pitchFamily="50" charset="-128"/>
            </a:endParaRPr>
          </a:p>
          <a:p>
            <a:pPr marL="0" lvl="3">
              <a:spcBef>
                <a:spcPts val="600"/>
              </a:spcBef>
            </a:pPr>
            <a:r>
              <a:rPr kumimoji="1" lang="en-US" altLang="ja-JP" sz="1600">
                <a:solidFill>
                  <a:schemeClr val="tx1"/>
                </a:solidFill>
                <a:latin typeface="Meiryo UI" panose="020B0604030504040204" pitchFamily="50" charset="-128"/>
                <a:ea typeface="Meiryo UI" panose="020B0604030504040204" pitchFamily="50" charset="-128"/>
              </a:rPr>
              <a:t>4. </a:t>
            </a:r>
            <a:r>
              <a:rPr lang="ja-JP" altLang="en-US" sz="1600">
                <a:solidFill>
                  <a:schemeClr val="tx1"/>
                </a:solidFill>
                <a:latin typeface="Meiryo UI" panose="020B0604030504040204" pitchFamily="50" charset="-128"/>
                <a:ea typeface="Meiryo UI" panose="020B0604030504040204" pitchFamily="50" charset="-128"/>
                <a:cs typeface="Mangal" panose="02040503050203030202" pitchFamily="18" charset="0"/>
              </a:rPr>
              <a:t>経営層のコミット</a:t>
            </a: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1</a:t>
            </a:r>
            <a:r>
              <a:rPr kumimoji="1" lang="ja-JP" altLang="en-US" sz="1200">
                <a:solidFill>
                  <a:schemeClr val="tx1"/>
                </a:solidFill>
                <a:latin typeface="Meiryo UI" panose="020B0604030504040204" pitchFamily="50" charset="-128"/>
                <a:ea typeface="Meiryo UI" panose="020B0604030504040204" pitchFamily="50" charset="-128"/>
              </a:rPr>
              <a:t>）組織内の事業推進体制</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2</a:t>
            </a:r>
            <a:r>
              <a:rPr kumimoji="1" lang="ja-JP" altLang="en-US" sz="1200">
                <a:solidFill>
                  <a:schemeClr val="tx1"/>
                </a:solidFill>
                <a:latin typeface="Meiryo UI" panose="020B0604030504040204" pitchFamily="50" charset="-128"/>
                <a:ea typeface="Meiryo UI" panose="020B0604030504040204" pitchFamily="50" charset="-128"/>
              </a:rPr>
              <a:t>）経営者等の事業への関与</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3</a:t>
            </a:r>
            <a:r>
              <a:rPr kumimoji="1" lang="ja-JP" altLang="en-US" sz="1200">
                <a:solidFill>
                  <a:schemeClr val="tx1"/>
                </a:solidFill>
                <a:latin typeface="Meiryo UI" panose="020B0604030504040204" pitchFamily="50" charset="-128"/>
                <a:ea typeface="Meiryo UI" panose="020B0604030504040204" pitchFamily="50" charset="-128"/>
              </a:rPr>
              <a:t>）事業推進体制の確保</a:t>
            </a: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4</a:t>
            </a:r>
            <a:r>
              <a:rPr kumimoji="1" lang="ja-JP" altLang="en-US" sz="1200">
                <a:solidFill>
                  <a:schemeClr val="tx1"/>
                </a:solidFill>
                <a:latin typeface="Meiryo UI" panose="020B0604030504040204" pitchFamily="50" charset="-128"/>
                <a:ea typeface="Meiryo UI" panose="020B0604030504040204" pitchFamily="50" charset="-128"/>
              </a:rPr>
              <a:t>）経営戦略における事業の位置づけ</a:t>
            </a:r>
          </a:p>
          <a:p>
            <a:pPr marL="266700">
              <a:spcBef>
                <a:spcPts val="600"/>
              </a:spcBef>
            </a:pPr>
            <a:endParaRPr kumimoji="1" lang="ja-JP" altLang="en-US" sz="1200">
              <a:solidFill>
                <a:schemeClr val="tx1"/>
              </a:solidFill>
              <a:latin typeface="Meiryo UI" panose="020B0604030504040204" pitchFamily="50" charset="-128"/>
              <a:ea typeface="Meiryo UI" panose="020B0604030504040204" pitchFamily="50" charset="-128"/>
            </a:endParaRPr>
          </a:p>
        </p:txBody>
      </p:sp>
    </p:spTree>
    <p:custDataLst>
      <p:tags r:id="rId1"/>
    </p:custDataLst>
    <p:extLst>
      <p:ext uri="{BB962C8B-B14F-4D97-AF65-F5344CB8AC3E}">
        <p14:creationId xmlns:p14="http://schemas.microsoft.com/office/powerpoint/2010/main" val="7118220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F909BF67-F948-A872-B4B4-422251FFBCF1}"/>
              </a:ext>
            </a:extLst>
          </p:cNvPr>
          <p:cNvGraphicFramePr>
            <a:graphicFrameLocks noChangeAspect="1"/>
          </p:cNvGraphicFramePr>
          <p:nvPr>
            <p:custDataLst>
              <p:tags r:id="rId1"/>
            </p:custDataLst>
            <p:extLst>
              <p:ext uri="{D42A27DB-BD31-4B8C-83A1-F6EECF244321}">
                <p14:modId xmlns:p14="http://schemas.microsoft.com/office/powerpoint/2010/main" val="402888789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3" name="think-cell data - do not delete" hidden="1">
                        <a:extLst>
                          <a:ext uri="{FF2B5EF4-FFF2-40B4-BE49-F238E27FC236}">
                            <a16:creationId xmlns:a16="http://schemas.microsoft.com/office/drawing/2014/main" id="{F909BF67-F948-A872-B4B4-422251FFBCF1}"/>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1" name="Title 1">
            <a:extLst>
              <a:ext uri="{FF2B5EF4-FFF2-40B4-BE49-F238E27FC236}">
                <a16:creationId xmlns:a16="http://schemas.microsoft.com/office/drawing/2014/main" id="{B499A355-902C-42CC-9705-CDF33A20FC2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機動的に経営資源を投入し、設備導入・認定取得を企業価値向上に繋ぐ体制を整備</a:t>
            </a:r>
            <a:endParaRPr kumimoji="1" lang="en-US" strike="sngStrike">
              <a:solidFill>
                <a:srgbClr val="FF0000"/>
              </a:solidFill>
            </a:endParaRPr>
          </a:p>
        </p:txBody>
      </p:sp>
      <p:sp>
        <p:nvSpPr>
          <p:cNvPr id="44" name="Title 1">
            <a:extLst>
              <a:ext uri="{FF2B5EF4-FFF2-40B4-BE49-F238E27FC236}">
                <a16:creationId xmlns:a16="http://schemas.microsoft.com/office/drawing/2014/main" id="{426670C7-DD15-4875-8163-0027E982533D}"/>
              </a:ext>
            </a:extLst>
          </p:cNvPr>
          <p:cNvSpPr txBox="1">
            <a:spLocks/>
          </p:cNvSpPr>
          <p:nvPr/>
        </p:nvSpPr>
        <p:spPr>
          <a:xfrm>
            <a:off x="180000" y="180000"/>
            <a:ext cx="11879999"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4</a:t>
            </a:r>
            <a:r>
              <a:rPr lang="ja-JP" altLang="en-US" sz="2000"/>
              <a:t>．経営層のコミット／</a:t>
            </a:r>
            <a:r>
              <a:rPr kumimoji="1" lang="ja-JP" altLang="en-US" sz="2000"/>
              <a:t>（</a:t>
            </a:r>
            <a:r>
              <a:rPr kumimoji="1" lang="en-US" altLang="ja-JP" sz="2000"/>
              <a:t>3</a:t>
            </a:r>
            <a:r>
              <a:rPr kumimoji="1" lang="ja-JP" altLang="en-US" sz="2000"/>
              <a:t>）事業推進体制の確保</a:t>
            </a:r>
            <a:endParaRPr kumimoji="1" lang="en-US" sz="2000"/>
          </a:p>
        </p:txBody>
      </p:sp>
      <p:sp>
        <p:nvSpPr>
          <p:cNvPr id="38" name="ee4pContent3">
            <a:extLst>
              <a:ext uri="{FF2B5EF4-FFF2-40B4-BE49-F238E27FC236}">
                <a16:creationId xmlns:a16="http://schemas.microsoft.com/office/drawing/2014/main" id="{3D8FEA42-F236-4785-AEA3-877E079652FC}"/>
              </a:ext>
            </a:extLst>
          </p:cNvPr>
          <p:cNvSpPr txBox="1"/>
          <p:nvPr/>
        </p:nvSpPr>
        <p:spPr>
          <a:xfrm>
            <a:off x="722885" y="1543482"/>
            <a:ext cx="5220000" cy="4784416"/>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358775" lvl="2" indent="-179388">
              <a:buSzPct val="100000"/>
              <a:buFont typeface="Arial" panose="020B0604020202020204" pitchFamily="34" charset="0"/>
              <a:buChar char="•"/>
            </a:pPr>
            <a:endParaRPr kumimoji="1" lang="en-US" altLang="ja-JP" sz="14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全社事業ポートフォリオにおける本事業への人材・設備・資金</a:t>
            </a:r>
            <a:br>
              <a:rPr kumimoji="1" lang="en-US" altLang="ja-JP" sz="1400">
                <a:latin typeface="Meiryo UI" panose="020B0604030504040204" pitchFamily="50" charset="-128"/>
                <a:ea typeface="Meiryo UI" panose="020B0604030504040204" pitchFamily="50" charset="-128"/>
              </a:rPr>
            </a:br>
            <a:r>
              <a:rPr kumimoji="1" lang="ja-JP" altLang="en-US" sz="1400">
                <a:latin typeface="Meiryo UI" panose="020B0604030504040204" pitchFamily="50" charset="-128"/>
                <a:ea typeface="Meiryo UI" panose="020B0604030504040204" pitchFamily="50" charset="-128"/>
              </a:rPr>
              <a:t>の投入方針</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中長期的な企業価値向上に向けた事業ポートフォリオの中で、本事業への経営資源配分をどのように位置づけ、統合報告等で示しているか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どのような人材を採用または配置転換により何名程度確保するか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既存・新規の設備・土地をどのように確保・活用するか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国費負担以外で、何に対してどの程度の資金を投じる予定か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a:p>
            <a:pPr lvl="2">
              <a:buSzPct val="100000"/>
            </a:pPr>
            <a:endParaRPr kumimoji="1" lang="en-US" altLang="ja-JP" sz="1400">
              <a:latin typeface="Meiryo UI" panose="020B0604030504040204" pitchFamily="50" charset="-128"/>
              <a:ea typeface="Meiryo UI" panose="020B0604030504040204" pitchFamily="50" charset="-128"/>
            </a:endParaRPr>
          </a:p>
          <a:p>
            <a:pPr marL="432000" lvl="2" indent="0">
              <a:buSzPct val="100000"/>
              <a:buNone/>
            </a:pPr>
            <a:endParaRPr kumimoji="1" lang="en-US" altLang="ja-JP" sz="1400">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658EB65F-C302-6150-792D-90E386478876}"/>
              </a:ext>
            </a:extLst>
          </p:cNvPr>
          <p:cNvSpPr>
            <a:spLocks/>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endParaRPr lang="en-US" altLang="ja-JP" sz="2000">
              <a:latin typeface="Meiryo UI" panose="020B0604030504040204" pitchFamily="50" charset="-128"/>
              <a:ea typeface="Meiryo UI" panose="020B0604030504040204" pitchFamily="50" charset="-128"/>
              <a:cs typeface="+mj-cs"/>
            </a:endParaRPr>
          </a:p>
        </p:txBody>
      </p:sp>
      <p:sp>
        <p:nvSpPr>
          <p:cNvPr id="2" name="ee4pContent3">
            <a:extLst>
              <a:ext uri="{FF2B5EF4-FFF2-40B4-BE49-F238E27FC236}">
                <a16:creationId xmlns:a16="http://schemas.microsoft.com/office/drawing/2014/main" id="{D5B273B9-2371-E83D-4713-70028E884529}"/>
              </a:ext>
            </a:extLst>
          </p:cNvPr>
          <p:cNvSpPr txBox="1"/>
          <p:nvPr/>
        </p:nvSpPr>
        <p:spPr>
          <a:xfrm>
            <a:off x="6257121" y="1543482"/>
            <a:ext cx="5220000" cy="4784416"/>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2">
              <a:buSzPct val="100000"/>
            </a:pPr>
            <a:endParaRPr kumimoji="1" lang="en-US" altLang="ja-JP" sz="14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機動的な経営資源投入、実施体制の柔軟性確保</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事業の進捗や環境変化を踏まえ、事業体制や手法等の見直し、追加的な資源投入等を行う準備・体制（現場への権限委譲等）があるか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社内や部門内の経営資源に拘らず、目標達成に必要であれば、躊躇なく外部リソースを活用する用意があるか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p:txBody>
      </p:sp>
      <p:sp>
        <p:nvSpPr>
          <p:cNvPr id="6" name="TextBox 51">
            <a:extLst>
              <a:ext uri="{FF2B5EF4-FFF2-40B4-BE49-F238E27FC236}">
                <a16:creationId xmlns:a16="http://schemas.microsoft.com/office/drawing/2014/main" id="{9C3A7BE0-5E04-2501-DA40-D454AF857C0B}"/>
              </a:ext>
            </a:extLst>
          </p:cNvPr>
          <p:cNvSpPr txBox="1">
            <a:spLocks/>
          </p:cNvSpPr>
          <p:nvPr/>
        </p:nvSpPr>
        <p:spPr>
          <a:xfrm>
            <a:off x="6257121" y="4421495"/>
            <a:ext cx="5166311" cy="123169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目標達成に必要な事業推進体制を整備するための</a:t>
            </a:r>
            <a:br>
              <a:rPr lang="en-US" altLang="ja-JP" sz="1600">
                <a:solidFill>
                  <a:srgbClr val="2E3558"/>
                </a:solidFill>
                <a:latin typeface="+mn-ea"/>
              </a:rPr>
            </a:br>
            <a:r>
              <a:rPr lang="ja-JP" altLang="en-US" sz="1600">
                <a:solidFill>
                  <a:srgbClr val="2E3558"/>
                </a:solidFill>
                <a:latin typeface="+mn-ea"/>
              </a:rPr>
              <a:t>具体的取組内容を記載ください</a:t>
            </a:r>
            <a:endParaRPr lang="en-US" altLang="ja-JP" sz="1600">
              <a:solidFill>
                <a:srgbClr val="2E3558"/>
              </a:solidFill>
              <a:latin typeface="+mn-ea"/>
            </a:endParaRPr>
          </a:p>
          <a:p>
            <a:pPr marL="371475"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ここで示した項目はあくまで例示であり、個社の事情に即して、記載内容を整理してください</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p:txBody>
      </p:sp>
      <p:grpSp>
        <p:nvGrpSpPr>
          <p:cNvPr id="7" name="グループ化 6">
            <a:extLst>
              <a:ext uri="{FF2B5EF4-FFF2-40B4-BE49-F238E27FC236}">
                <a16:creationId xmlns:a16="http://schemas.microsoft.com/office/drawing/2014/main" id="{0507C926-1F87-E12C-63F6-C23FBBD7EB7B}"/>
              </a:ext>
            </a:extLst>
          </p:cNvPr>
          <p:cNvGrpSpPr>
            <a:grpSpLocks/>
          </p:cNvGrpSpPr>
          <p:nvPr/>
        </p:nvGrpSpPr>
        <p:grpSpPr>
          <a:xfrm>
            <a:off x="765597" y="1228313"/>
            <a:ext cx="10657837" cy="288000"/>
            <a:chOff x="156000" y="1879963"/>
            <a:chExt cx="5760000" cy="288000"/>
          </a:xfrm>
        </p:grpSpPr>
        <p:sp>
          <p:nvSpPr>
            <p:cNvPr id="8" name="正方形/長方形 7">
              <a:extLst>
                <a:ext uri="{FF2B5EF4-FFF2-40B4-BE49-F238E27FC236}">
                  <a16:creationId xmlns:a16="http://schemas.microsoft.com/office/drawing/2014/main" id="{F3E2D706-7CFB-A804-ED87-DDCD623108C5}"/>
                </a:ext>
              </a:extLst>
            </p:cNvPr>
            <p:cNvSpPr>
              <a:spLocks/>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例：経営資源の投入方針</a:t>
              </a:r>
              <a:endParaRPr kumimoji="1" lang="en-US" altLang="ja-JP" sz="1400" b="1">
                <a:solidFill>
                  <a:schemeClr val="tx1"/>
                </a:solidFill>
                <a:latin typeface="Meiryo UI" panose="020B0604030504040204" pitchFamily="50" charset="-128"/>
                <a:ea typeface="Meiryo UI" panose="020B0604030504040204" pitchFamily="50" charset="-128"/>
              </a:endParaRPr>
            </a:p>
          </p:txBody>
        </p:sp>
        <p:cxnSp>
          <p:nvCxnSpPr>
            <p:cNvPr id="9" name="直線コネクタ 8">
              <a:extLst>
                <a:ext uri="{FF2B5EF4-FFF2-40B4-BE49-F238E27FC236}">
                  <a16:creationId xmlns:a16="http://schemas.microsoft.com/office/drawing/2014/main" id="{EB7E02E3-398C-DAA0-6FF4-EFE370143450}"/>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10" name="直線コネクタ 9">
            <a:extLst>
              <a:ext uri="{FF2B5EF4-FFF2-40B4-BE49-F238E27FC236}">
                <a16:creationId xmlns:a16="http://schemas.microsoft.com/office/drawing/2014/main" id="{76310496-B21E-F270-9911-CEA2339C108A}"/>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14232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itle 1">
            <a:extLst>
              <a:ext uri="{FF2B5EF4-FFF2-40B4-BE49-F238E27FC236}">
                <a16:creationId xmlns:a16="http://schemas.microsoft.com/office/drawing/2014/main" id="{B499A355-902C-42CC-9705-CDF33A20FC22}"/>
              </a:ext>
            </a:extLst>
          </p:cNvPr>
          <p:cNvSpPr txBox="1">
            <a:spLocks/>
          </p:cNvSpPr>
          <p:nvPr/>
        </p:nvSpPr>
        <p:spPr>
          <a:xfrm>
            <a:off x="360000" y="648000"/>
            <a:ext cx="11516955"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経営戦略の中核に</a:t>
            </a:r>
            <a:r>
              <a:rPr kumimoji="1" lang="en-US" altLang="ja-JP">
                <a:solidFill>
                  <a:schemeClr val="tx1"/>
                </a:solidFill>
              </a:rPr>
              <a:t>xx</a:t>
            </a:r>
            <a:r>
              <a:rPr kumimoji="1" lang="ja-JP" altLang="en-US">
                <a:solidFill>
                  <a:schemeClr val="tx1"/>
                </a:solidFill>
              </a:rPr>
              <a:t>事業を位置づけ、企業価値向上とステークホルダーとの対話を推進</a:t>
            </a:r>
            <a:endParaRPr kumimoji="1" lang="en-US">
              <a:solidFill>
                <a:schemeClr val="tx1"/>
              </a:solidFill>
            </a:endParaRPr>
          </a:p>
        </p:txBody>
      </p:sp>
      <p:sp>
        <p:nvSpPr>
          <p:cNvPr id="44" name="Title 1">
            <a:extLst>
              <a:ext uri="{FF2B5EF4-FFF2-40B4-BE49-F238E27FC236}">
                <a16:creationId xmlns:a16="http://schemas.microsoft.com/office/drawing/2014/main" id="{426670C7-DD15-4875-8163-0027E982533D}"/>
              </a:ext>
            </a:extLst>
          </p:cNvPr>
          <p:cNvSpPr txBox="1">
            <a:spLocks/>
          </p:cNvSpPr>
          <p:nvPr/>
        </p:nvSpPr>
        <p:spPr>
          <a:xfrm>
            <a:off x="180000" y="180000"/>
            <a:ext cx="11879999"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4</a:t>
            </a:r>
            <a:r>
              <a:rPr lang="ja-JP" altLang="en-US" sz="2000"/>
              <a:t>．経営層のコミット／</a:t>
            </a:r>
            <a:r>
              <a:rPr kumimoji="1" lang="ja-JP" altLang="en-US" sz="2000"/>
              <a:t>（</a:t>
            </a:r>
            <a:r>
              <a:rPr kumimoji="1" lang="en-US" altLang="ja-JP" sz="2000"/>
              <a:t>4</a:t>
            </a:r>
            <a:r>
              <a:rPr kumimoji="1" lang="ja-JP" altLang="en-US" sz="2000"/>
              <a:t>）経営戦略における事業の位置づけ</a:t>
            </a:r>
            <a:endParaRPr kumimoji="1" lang="en-US" sz="2000"/>
          </a:p>
        </p:txBody>
      </p:sp>
      <p:sp>
        <p:nvSpPr>
          <p:cNvPr id="60" name="ee4pContent3">
            <a:extLst>
              <a:ext uri="{FF2B5EF4-FFF2-40B4-BE49-F238E27FC236}">
                <a16:creationId xmlns:a16="http://schemas.microsoft.com/office/drawing/2014/main" id="{3D8FEA42-F236-4785-AEA3-877E079652FC}"/>
              </a:ext>
            </a:extLst>
          </p:cNvPr>
          <p:cNvSpPr txBox="1"/>
          <p:nvPr/>
        </p:nvSpPr>
        <p:spPr>
          <a:xfrm>
            <a:off x="6239438" y="1615048"/>
            <a:ext cx="5184000" cy="4624962"/>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ja-JP" altLang="en-US" sz="1400">
                <a:latin typeface="Meiryo UI" panose="020B0604030504040204" pitchFamily="50" charset="-128"/>
                <a:ea typeface="Meiryo UI" panose="020B0604030504040204" pitchFamily="50" charset="-128"/>
              </a:rPr>
              <a:t>中長期的な企業価値向上に関する情報開示</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全社的な経営戦略を示す株主・投資家に</a:t>
            </a:r>
            <a:r>
              <a:rPr lang="ja-JP" altLang="en-US" sz="1400">
                <a:latin typeface="Meiryo UI" panose="020B0604030504040204" pitchFamily="50" charset="-128"/>
                <a:ea typeface="Meiryo UI" panose="020B0604030504040204" pitchFamily="50" charset="-128"/>
              </a:rPr>
              <a:t>統合報告書等において、どのように事業戦略・計画を明示的に位置づけるか</a:t>
            </a:r>
            <a:endParaRPr kumimoji="1"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採択された場合、本</a:t>
            </a:r>
            <a:r>
              <a:rPr lang="zh-TW" altLang="en-US" sz="1400">
                <a:latin typeface="Meiryo UI" panose="020B0604030504040204" pitchFamily="50" charset="-128"/>
                <a:ea typeface="Meiryo UI" panose="020B0604030504040204" pitchFamily="50" charset="-128"/>
              </a:rPr>
              <a:t>事業</a:t>
            </a:r>
            <a:r>
              <a:rPr lang="ja-JP" altLang="en-US" sz="1400">
                <a:latin typeface="Meiryo UI" panose="020B0604030504040204" pitchFamily="50" charset="-128"/>
                <a:ea typeface="Meiryo UI" panose="020B0604030504040204" pitchFamily="50" charset="-128"/>
              </a:rPr>
              <a:t>の概要や事業の効果（社会的価値等）をリリースや</a:t>
            </a:r>
            <a:r>
              <a:rPr lang="en-US" altLang="ja-JP" sz="1400">
                <a:latin typeface="Meiryo UI" panose="020B0604030504040204" pitchFamily="50" charset="-128"/>
                <a:ea typeface="Meiryo UI" panose="020B0604030504040204" pitchFamily="50" charset="-128"/>
              </a:rPr>
              <a:t>IR</a:t>
            </a:r>
            <a:r>
              <a:rPr lang="ja-JP" altLang="en-US" sz="1400">
                <a:latin typeface="Meiryo UI" panose="020B0604030504040204" pitchFamily="50" charset="-128"/>
                <a:ea typeface="Meiryo UI" panose="020B0604030504040204" pitchFamily="50" charset="-128"/>
              </a:rPr>
              <a:t>等でどのように幅広く継続的に発信するか</a:t>
            </a:r>
            <a:endParaRPr lang="en-US" altLang="ja-JP" sz="1400">
              <a:latin typeface="Meiryo UI" panose="020B0604030504040204" pitchFamily="50" charset="-128"/>
              <a:ea typeface="Meiryo UI" panose="020B0604030504040204" pitchFamily="50" charset="-128"/>
            </a:endParaRPr>
          </a:p>
          <a:p>
            <a:pPr lvl="2">
              <a:buSzPct val="100000"/>
            </a:pPr>
            <a:r>
              <a:rPr lang="en-US" altLang="ja-JP" sz="1400">
                <a:latin typeface="Meiryo UI" panose="020B0604030504040204" pitchFamily="50" charset="-128"/>
                <a:ea typeface="Meiryo UI" panose="020B0604030504040204" pitchFamily="50" charset="-128"/>
              </a:rPr>
              <a:t>xxx</a:t>
            </a:r>
          </a:p>
          <a:p>
            <a:pPr lvl="2">
              <a:buSzPct val="100000"/>
            </a:pPr>
            <a:endParaRPr lang="en-US" altLang="ja-JP" sz="1400">
              <a:latin typeface="Meiryo UI" panose="020B0604030504040204" pitchFamily="50" charset="-128"/>
              <a:ea typeface="Meiryo UI" panose="020B0604030504040204" pitchFamily="50" charset="-128"/>
            </a:endParaRPr>
          </a:p>
          <a:p>
            <a:pPr marL="432000" lvl="2" indent="0">
              <a:buSzPct val="100000"/>
              <a:buNone/>
            </a:pPr>
            <a:endParaRPr kumimoji="1" lang="en-US" altLang="ja-JP" sz="4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企業価値向上とステークホルダーとの対話</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事業戦略・計画を経営戦略に位置づけ、どのように持続的な企業価値向上につなげていくか、株主・投資家にどのような財務指標を重視し、目標として位置づけているか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当該財務指標の向上が必要と思われる場合、投資家の期待値を上げ、改善するためにどのような方策をとるのか</a:t>
            </a:r>
            <a:endParaRPr kumimoji="1"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事業の見通しや中長期的な企業価値への貢献、リスク等について、株主・投資家や金融機関、取引先、従業員等のステークホルダーとどのように対話するか</a:t>
            </a:r>
            <a:endParaRPr lang="en-US" altLang="ja-JP" sz="1400">
              <a:latin typeface="Meiryo UI" panose="020B0604030504040204" pitchFamily="50" charset="-128"/>
              <a:ea typeface="Meiryo UI" panose="020B0604030504040204" pitchFamily="50" charset="-128"/>
            </a:endParaRPr>
          </a:p>
          <a:p>
            <a:pPr lvl="2">
              <a:buSzPct val="100000"/>
            </a:pPr>
            <a:r>
              <a:rPr lang="en-US" altLang="ja-JP" sz="1400">
                <a:latin typeface="Meiryo UI" panose="020B0604030504040204" pitchFamily="50" charset="-128"/>
                <a:ea typeface="Meiryo UI" panose="020B0604030504040204" pitchFamily="50" charset="-128"/>
              </a:rPr>
              <a:t>xxx</a:t>
            </a:r>
          </a:p>
          <a:p>
            <a:pPr marL="447675" indent="-447675">
              <a:buNone/>
              <a:defRPr/>
            </a:pPr>
            <a:endParaRPr kumimoji="1" lang="en-US" altLang="ja-JP" sz="9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38" name="ee4pContent3">
            <a:extLst>
              <a:ext uri="{FF2B5EF4-FFF2-40B4-BE49-F238E27FC236}">
                <a16:creationId xmlns:a16="http://schemas.microsoft.com/office/drawing/2014/main" id="{3D8FEA42-F236-4785-AEA3-877E079652FC}"/>
              </a:ext>
            </a:extLst>
          </p:cNvPr>
          <p:cNvSpPr txBox="1"/>
          <p:nvPr/>
        </p:nvSpPr>
        <p:spPr>
          <a:xfrm>
            <a:off x="763624" y="1615048"/>
            <a:ext cx="5184000" cy="4784416"/>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ja-JP" altLang="en-US" sz="1400">
                <a:latin typeface="Meiryo UI" panose="020B0604030504040204" pitchFamily="50" charset="-128"/>
                <a:ea typeface="Meiryo UI" panose="020B0604030504040204" pitchFamily="50" charset="-128"/>
              </a:rPr>
              <a:t>カーボンニュートラルに向けた全社戦略</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当該分野の範囲を超えたカーボンニュートラルに向けた取組又はイノベーション推進体制整備等について全社戦略を策定しているか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a:p>
            <a:pPr marL="108000" lvl="1" indent="0">
              <a:buSzPct val="100000"/>
              <a:buNone/>
            </a:pPr>
            <a:endParaRPr kumimoji="1" lang="en-US" altLang="ja-JP" sz="14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経営戦略への位置づけ、事業戦略・事業計画の決議・変更</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2050</a:t>
            </a:r>
            <a:r>
              <a:rPr kumimoji="1" lang="ja-JP" altLang="en-US" sz="1400">
                <a:latin typeface="Meiryo UI" panose="020B0604030504040204" pitchFamily="50" charset="-128"/>
                <a:ea typeface="Meiryo UI" panose="020B0604030504040204" pitchFamily="50" charset="-128"/>
              </a:rPr>
              <a:t>年カーボンニュートラルの実現に向けて、本</a:t>
            </a:r>
            <a:r>
              <a:rPr kumimoji="1" lang="zh-TW" altLang="en-US" sz="1400">
                <a:latin typeface="Meiryo UI" panose="020B0604030504040204" pitchFamily="50" charset="-128"/>
                <a:ea typeface="Meiryo UI" panose="020B0604030504040204" pitchFamily="50" charset="-128"/>
              </a:rPr>
              <a:t>事業</a:t>
            </a:r>
            <a:r>
              <a:rPr kumimoji="1" lang="ja-JP" altLang="en-US" sz="1400">
                <a:latin typeface="Meiryo UI" panose="020B0604030504040204" pitchFamily="50" charset="-128"/>
                <a:ea typeface="Meiryo UI" panose="020B0604030504040204" pitchFamily="50" charset="-128"/>
              </a:rPr>
              <a:t>に関連する事業戦略又は計画を明確に経営戦略に位置づけ、取締役会で意思決定しているか。その内容を社内の関連部署に広く周知するか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事業の進捗状況や課題を取締役会等でモニタリングし、事業環境の変化等に応じて見直しを行うか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上記で決議された事業戦略・計画において、本事業が不可欠な要素として、優先度高く位置づけられるか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a:p>
            <a:pPr marL="432000" lvl="2" indent="0">
              <a:buSzPct val="100000"/>
              <a:buNone/>
            </a:pPr>
            <a:endParaRPr lang="en-US" altLang="ja-JP" sz="16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コーポレートガバナンスとの関連付け</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上記の経営戦略や事業戦略・計画が目指す成果を取締役の選任、評価、報酬等に反映させる仕組みがあるか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p:txBody>
      </p:sp>
      <p:sp>
        <p:nvSpPr>
          <p:cNvPr id="3" name="正方形/長方形 2">
            <a:extLst>
              <a:ext uri="{FF2B5EF4-FFF2-40B4-BE49-F238E27FC236}">
                <a16:creationId xmlns:a16="http://schemas.microsoft.com/office/drawing/2014/main" id="{B3000EC0-1602-9B47-D748-F62CACCC5333}"/>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grpSp>
        <p:nvGrpSpPr>
          <p:cNvPr id="4" name="グループ化 3">
            <a:extLst>
              <a:ext uri="{FF2B5EF4-FFF2-40B4-BE49-F238E27FC236}">
                <a16:creationId xmlns:a16="http://schemas.microsoft.com/office/drawing/2014/main" id="{B425B3F6-323B-E752-92E5-1CAF2426A4A5}"/>
              </a:ext>
            </a:extLst>
          </p:cNvPr>
          <p:cNvGrpSpPr/>
          <p:nvPr/>
        </p:nvGrpSpPr>
        <p:grpSpPr>
          <a:xfrm>
            <a:off x="765598" y="1204814"/>
            <a:ext cx="5184000" cy="288000"/>
            <a:chOff x="156000" y="1879963"/>
            <a:chExt cx="5760000" cy="288000"/>
          </a:xfrm>
        </p:grpSpPr>
        <p:sp>
          <p:nvSpPr>
            <p:cNvPr id="7" name="正方形/長方形 6">
              <a:extLst>
                <a:ext uri="{FF2B5EF4-FFF2-40B4-BE49-F238E27FC236}">
                  <a16:creationId xmlns:a16="http://schemas.microsoft.com/office/drawing/2014/main" id="{CE01136F-18FB-465A-C0BB-9E1CCE4E7E8A}"/>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b="1">
                  <a:solidFill>
                    <a:schemeClr val="tx1"/>
                  </a:solidFill>
                  <a:latin typeface="Meiryo UI" panose="020B0604030504040204" pitchFamily="50" charset="-128"/>
                  <a:ea typeface="Meiryo UI" panose="020B0604030504040204" pitchFamily="50" charset="-128"/>
                </a:rPr>
                <a:t>（例１）取締役会等コーポレート・ガバナンスとの関係</a:t>
              </a:r>
            </a:p>
          </p:txBody>
        </p:sp>
        <p:cxnSp>
          <p:nvCxnSpPr>
            <p:cNvPr id="8" name="直線コネクタ 7">
              <a:extLst>
                <a:ext uri="{FF2B5EF4-FFF2-40B4-BE49-F238E27FC236}">
                  <a16:creationId xmlns:a16="http://schemas.microsoft.com/office/drawing/2014/main" id="{8D5E4920-165A-7ABD-2585-3F6BC870D513}"/>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9" name="グループ化 8">
            <a:extLst>
              <a:ext uri="{FF2B5EF4-FFF2-40B4-BE49-F238E27FC236}">
                <a16:creationId xmlns:a16="http://schemas.microsoft.com/office/drawing/2014/main" id="{E22C8A72-9A64-460B-A9A4-223D212E47A5}"/>
              </a:ext>
            </a:extLst>
          </p:cNvPr>
          <p:cNvGrpSpPr/>
          <p:nvPr/>
        </p:nvGrpSpPr>
        <p:grpSpPr>
          <a:xfrm>
            <a:off x="6239438" y="1204814"/>
            <a:ext cx="5184000" cy="288000"/>
            <a:chOff x="156000" y="1879963"/>
            <a:chExt cx="5760000" cy="288000"/>
          </a:xfrm>
        </p:grpSpPr>
        <p:sp>
          <p:nvSpPr>
            <p:cNvPr id="10" name="正方形/長方形 9">
              <a:extLst>
                <a:ext uri="{FF2B5EF4-FFF2-40B4-BE49-F238E27FC236}">
                  <a16:creationId xmlns:a16="http://schemas.microsoft.com/office/drawing/2014/main" id="{ADA4F40A-8ADC-954C-041E-67B4823C125B}"/>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（例２）ステークホルダーとの対話、情報開示</a:t>
              </a:r>
            </a:p>
          </p:txBody>
        </p:sp>
        <p:cxnSp>
          <p:nvCxnSpPr>
            <p:cNvPr id="11" name="直線コネクタ 10">
              <a:extLst>
                <a:ext uri="{FF2B5EF4-FFF2-40B4-BE49-F238E27FC236}">
                  <a16:creationId xmlns:a16="http://schemas.microsoft.com/office/drawing/2014/main" id="{512324EC-DA17-FC8F-2790-60F636E051CA}"/>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12" name="直線コネクタ 11">
            <a:extLst>
              <a:ext uri="{FF2B5EF4-FFF2-40B4-BE49-F238E27FC236}">
                <a16:creationId xmlns:a16="http://schemas.microsoft.com/office/drawing/2014/main" id="{8C74B625-FB75-16A9-4E79-0A811A4F4754}"/>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5" name="TextBox 51">
            <a:extLst>
              <a:ext uri="{FF2B5EF4-FFF2-40B4-BE49-F238E27FC236}">
                <a16:creationId xmlns:a16="http://schemas.microsoft.com/office/drawing/2014/main" id="{B028A6AC-4053-835A-9AB9-2EEC2FB889D3}"/>
              </a:ext>
            </a:extLst>
          </p:cNvPr>
          <p:cNvSpPr txBox="1"/>
          <p:nvPr/>
        </p:nvSpPr>
        <p:spPr>
          <a:xfrm>
            <a:off x="5986175" y="5540551"/>
            <a:ext cx="5166311" cy="123169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事業の経営課題としての優先度と</a:t>
            </a:r>
            <a:br>
              <a:rPr lang="en-US" altLang="ja-JP" sz="1600">
                <a:solidFill>
                  <a:srgbClr val="2E3558"/>
                </a:solidFill>
                <a:latin typeface="+mn-ea"/>
              </a:rPr>
            </a:br>
            <a:r>
              <a:rPr lang="ja-JP" altLang="en-US" sz="1600">
                <a:solidFill>
                  <a:srgbClr val="2E3558"/>
                </a:solidFill>
                <a:latin typeface="+mn-ea"/>
              </a:rPr>
              <a:t>中長期的な企業価値向上に向けた取組を示すため、</a:t>
            </a:r>
            <a:br>
              <a:rPr lang="en-US" altLang="ja-JP" sz="1600">
                <a:solidFill>
                  <a:srgbClr val="2E3558"/>
                </a:solidFill>
                <a:latin typeface="+mn-ea"/>
              </a:rPr>
            </a:br>
            <a:r>
              <a:rPr lang="ja-JP" altLang="en-US" sz="1600">
                <a:solidFill>
                  <a:srgbClr val="2E3558"/>
                </a:solidFill>
                <a:latin typeface="+mn-ea"/>
              </a:rPr>
              <a:t>具体的取組内容を記載ください</a:t>
            </a:r>
            <a:endParaRPr lang="en-US" altLang="ja-JP" sz="1600">
              <a:solidFill>
                <a:srgbClr val="2E3558"/>
              </a:solidFill>
              <a:latin typeface="+mn-ea"/>
            </a:endParaRPr>
          </a:p>
          <a:p>
            <a:pPr marL="371475"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ここで示した項目はあくまで例示であり、個社の事情に即して、記載内容を整理してください</a:t>
            </a:r>
          </a:p>
        </p:txBody>
      </p:sp>
    </p:spTree>
    <p:extLst>
      <p:ext uri="{BB962C8B-B14F-4D97-AF65-F5344CB8AC3E}">
        <p14:creationId xmlns:p14="http://schemas.microsoft.com/office/powerpoint/2010/main" val="30834336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4317DD1-E762-45B1-9691-5A674889553C}"/>
              </a:ext>
            </a:extLst>
          </p:cNvPr>
          <p:cNvSpPr/>
          <p:nvPr>
            <p:custDataLst>
              <p:tags r:id="rId2"/>
            </p:custDataLst>
          </p:nvPr>
        </p:nvSpPr>
        <p:spPr>
          <a:xfrm>
            <a:off x="514759" y="0"/>
            <a:ext cx="11162480" cy="781236"/>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52000" rIns="0" bIns="0" numCol="1" spcCol="0" rtlCol="0" fromWordArt="0" anchor="t" anchorCtr="0" forceAA="0" compatLnSpc="1">
            <a:prstTxWarp prst="textNoShape">
              <a:avLst/>
            </a:prstTxWarp>
            <a:noAutofit/>
          </a:bodyPr>
          <a:lstStyle/>
          <a:p>
            <a:pPr>
              <a:spcBef>
                <a:spcPct val="0"/>
              </a:spcBef>
              <a:spcAft>
                <a:spcPct val="0"/>
              </a:spcAft>
            </a:pPr>
            <a:r>
              <a:rPr kumimoji="1" lang="ja-JP" altLang="en-US" sz="2400">
                <a:solidFill>
                  <a:schemeClr val="tx1"/>
                </a:solidFill>
                <a:latin typeface="Trebuchet MS" panose="020B0603020202020204" pitchFamily="34" charset="0"/>
                <a:ea typeface="Meiryo UI" panose="020B0604030504040204" pitchFamily="50" charset="-128"/>
              </a:rPr>
              <a:t>（参考）審査項目と実施計画内の各項目との関係性</a:t>
            </a:r>
            <a:endParaRPr kumimoji="1" lang="en-US" sz="2400">
              <a:solidFill>
                <a:schemeClr val="tx1"/>
              </a:solidFill>
              <a:latin typeface="Trebuchet MS" panose="020B0603020202020204" pitchFamily="34" charset="0"/>
              <a:ea typeface="Meiryo UI" panose="020B0604030504040204" pitchFamily="50" charset="-128"/>
            </a:endParaRPr>
          </a:p>
        </p:txBody>
      </p:sp>
      <p:graphicFrame>
        <p:nvGraphicFramePr>
          <p:cNvPr id="2" name="表 1">
            <a:extLst>
              <a:ext uri="{FF2B5EF4-FFF2-40B4-BE49-F238E27FC236}">
                <a16:creationId xmlns:a16="http://schemas.microsoft.com/office/drawing/2014/main" id="{F8F073E3-E280-6F98-4156-782AFA3D277E}"/>
              </a:ext>
            </a:extLst>
          </p:cNvPr>
          <p:cNvGraphicFramePr>
            <a:graphicFrameLocks noGrp="1"/>
          </p:cNvGraphicFramePr>
          <p:nvPr>
            <p:extLst>
              <p:ext uri="{D42A27DB-BD31-4B8C-83A1-F6EECF244321}">
                <p14:modId xmlns:p14="http://schemas.microsoft.com/office/powerpoint/2010/main" val="3297793802"/>
              </p:ext>
            </p:extLst>
          </p:nvPr>
        </p:nvGraphicFramePr>
        <p:xfrm>
          <a:off x="628650" y="1285881"/>
          <a:ext cx="10934700" cy="5086616"/>
        </p:xfrm>
        <a:graphic>
          <a:graphicData uri="http://schemas.openxmlformats.org/drawingml/2006/table">
            <a:tbl>
              <a:tblPr firstRow="1" bandRow="1">
                <a:tableStyleId>{F5AB1C69-6EDB-4FF4-983F-18BD219EF322}</a:tableStyleId>
              </a:tblPr>
              <a:tblGrid>
                <a:gridCol w="4023659">
                  <a:extLst>
                    <a:ext uri="{9D8B030D-6E8A-4147-A177-3AD203B41FA5}">
                      <a16:colId xmlns:a16="http://schemas.microsoft.com/office/drawing/2014/main" val="2723361595"/>
                    </a:ext>
                  </a:extLst>
                </a:gridCol>
                <a:gridCol w="6911041">
                  <a:extLst>
                    <a:ext uri="{9D8B030D-6E8A-4147-A177-3AD203B41FA5}">
                      <a16:colId xmlns:a16="http://schemas.microsoft.com/office/drawing/2014/main" val="573315846"/>
                    </a:ext>
                  </a:extLst>
                </a:gridCol>
              </a:tblGrid>
              <a:tr h="0">
                <a:tc>
                  <a:txBody>
                    <a:bodyPr/>
                    <a:lstStyle/>
                    <a:p>
                      <a:pPr algn="ctr"/>
                      <a:r>
                        <a:rPr kumimoji="1" lang="ja-JP" altLang="en-US" sz="900">
                          <a:latin typeface="Meiryo UI" panose="020B0604030504040204" pitchFamily="50" charset="-128"/>
                          <a:ea typeface="Meiryo UI" panose="020B0604030504040204" pitchFamily="50" charset="-128"/>
                        </a:rPr>
                        <a:t>審査項目</a:t>
                      </a:r>
                    </a:p>
                  </a:txBody>
                  <a:tcPr marL="36000" marR="36000" marT="14400" marB="10800" anchor="ctr"/>
                </a:tc>
                <a:tc>
                  <a:txBody>
                    <a:bodyPr/>
                    <a:lstStyle/>
                    <a:p>
                      <a:pPr algn="ctr"/>
                      <a:r>
                        <a:rPr kumimoji="1" lang="ja-JP" altLang="en-US" sz="900">
                          <a:latin typeface="Meiryo UI" panose="020B0604030504040204" pitchFamily="50" charset="-128"/>
                          <a:ea typeface="Meiryo UI" panose="020B0604030504040204" pitchFamily="50" charset="-128"/>
                        </a:rPr>
                        <a:t>間接補助事業の実施計画内の該当項目</a:t>
                      </a:r>
                    </a:p>
                  </a:txBody>
                  <a:tcPr marL="36000" marR="36000" marT="14400" marB="10800" anchor="ctr"/>
                </a:tc>
                <a:extLst>
                  <a:ext uri="{0D108BD9-81ED-4DB2-BD59-A6C34878D82A}">
                    <a16:rowId xmlns:a16="http://schemas.microsoft.com/office/drawing/2014/main" val="4131737282"/>
                  </a:ext>
                </a:extLst>
              </a:tr>
              <a:tr h="121237">
                <a:tc>
                  <a:txBody>
                    <a:bodyPr/>
                    <a:lstStyle/>
                    <a:p>
                      <a:pPr algn="just" fontAlgn="ctr"/>
                      <a:r>
                        <a:rPr lang="ja-JP" sz="900" b="1" i="0" u="none" strike="noStrike">
                          <a:solidFill>
                            <a:schemeClr val="tx1"/>
                          </a:solidFill>
                          <a:effectLst/>
                          <a:latin typeface="Meiryo UI" panose="020B0604030504040204" pitchFamily="50" charset="-128"/>
                          <a:ea typeface="Meiryo UI" panose="020B0604030504040204" pitchFamily="50" charset="-128"/>
                        </a:rPr>
                        <a:t>①基本的事項の審査</a:t>
                      </a:r>
                    </a:p>
                  </a:txBody>
                  <a:tcPr marL="36000" marR="36000" marT="14400" marB="10800" anchor="ctr"/>
                </a:tc>
                <a:tc>
                  <a:txBody>
                    <a:bodyPr/>
                    <a:lstStyle/>
                    <a:p>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4281728465"/>
                  </a:ext>
                </a:extLst>
              </a:tr>
              <a:tr h="329305">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ア．基本的要件（必須項目）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）事業の目的及び内容、（</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）事業の詳細、（</a:t>
                      </a:r>
                      <a:r>
                        <a:rPr kumimoji="1" lang="en-US" altLang="ja-JP" sz="900">
                          <a:solidFill>
                            <a:schemeClr val="tx1"/>
                          </a:solidFill>
                          <a:latin typeface="Meiryo UI" panose="020B0604030504040204" pitchFamily="50" charset="-128"/>
                          <a:ea typeface="Meiryo UI" panose="020B0604030504040204" pitchFamily="50" charset="-128"/>
                        </a:rPr>
                        <a:t>3</a:t>
                      </a:r>
                      <a:r>
                        <a:rPr kumimoji="1" lang="ja-JP" altLang="en-US" sz="900">
                          <a:solidFill>
                            <a:schemeClr val="tx1"/>
                          </a:solidFill>
                          <a:latin typeface="Meiryo UI" panose="020B0604030504040204" pitchFamily="50" charset="-128"/>
                          <a:ea typeface="Meiryo UI" panose="020B0604030504040204" pitchFamily="50" charset="-128"/>
                        </a:rPr>
                        <a:t>）事業実施計画（投資額の内訳）、（</a:t>
                      </a:r>
                      <a:r>
                        <a:rPr kumimoji="1" lang="en-US" altLang="ja-JP" sz="900">
                          <a:solidFill>
                            <a:schemeClr val="tx1"/>
                          </a:solidFill>
                          <a:latin typeface="Meiryo UI" panose="020B0604030504040204" pitchFamily="50" charset="-128"/>
                          <a:ea typeface="Meiryo UI" panose="020B0604030504040204" pitchFamily="50" charset="-128"/>
                        </a:rPr>
                        <a:t>4</a:t>
                      </a:r>
                      <a:r>
                        <a:rPr kumimoji="1" lang="ja-JP" altLang="en-US" sz="900">
                          <a:solidFill>
                            <a:schemeClr val="tx1"/>
                          </a:solidFill>
                          <a:latin typeface="Meiryo UI" panose="020B0604030504040204" pitchFamily="50" charset="-128"/>
                          <a:ea typeface="Meiryo UI" panose="020B0604030504040204" pitchFamily="50" charset="-128"/>
                        </a:rPr>
                        <a:t>）事業実施計画（投資計画・投資内訳）、</a:t>
                      </a:r>
                      <a:br>
                        <a:rPr kumimoji="1" lang="en-US" altLang="ja-JP" sz="900">
                          <a:solidFill>
                            <a:schemeClr val="tx1"/>
                          </a:solidFill>
                          <a:latin typeface="Meiryo UI" panose="020B0604030504040204" pitchFamily="50" charset="-128"/>
                          <a:ea typeface="Meiryo UI" panose="020B0604030504040204" pitchFamily="50" charset="-128"/>
                        </a:rPr>
                      </a:b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4</a:t>
                      </a:r>
                      <a:r>
                        <a:rPr kumimoji="1" lang="ja-JP" altLang="en-US" sz="900">
                          <a:solidFill>
                            <a:schemeClr val="tx1"/>
                          </a:solidFill>
                          <a:latin typeface="Meiryo UI" panose="020B0604030504040204" pitchFamily="50" charset="-128"/>
                          <a:ea typeface="Meiryo UI" panose="020B0604030504040204" pitchFamily="50" charset="-128"/>
                        </a:rPr>
                        <a:t>）</a:t>
                      </a:r>
                      <a:r>
                        <a:rPr kumimoji="1" lang="ja-JP" altLang="en-US"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毎年度の事業費・補助金交付希望額、</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6</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KPI</a:t>
                      </a:r>
                      <a:r>
                        <a:rPr kumimoji="1" lang="ja-JP" altLang="en-US" sz="900">
                          <a:solidFill>
                            <a:schemeClr val="tx1"/>
                          </a:solidFill>
                          <a:latin typeface="Meiryo UI" panose="020B0604030504040204" pitchFamily="50" charset="-128"/>
                          <a:ea typeface="Meiryo UI" panose="020B0604030504040204" pitchFamily="50" charset="-128"/>
                        </a:rPr>
                        <a:t>達成に向けた計画、（</a:t>
                      </a:r>
                      <a:r>
                        <a:rPr kumimoji="1" lang="en-US" altLang="ja-JP" sz="900">
                          <a:solidFill>
                            <a:schemeClr val="tx1"/>
                          </a:solidFill>
                          <a:latin typeface="Meiryo UI" panose="020B0604030504040204" pitchFamily="50" charset="-128"/>
                          <a:ea typeface="Meiryo UI" panose="020B0604030504040204" pitchFamily="50" charset="-128"/>
                        </a:rPr>
                        <a:t>11</a:t>
                      </a:r>
                      <a:r>
                        <a:rPr kumimoji="1" lang="ja-JP" altLang="en-US" sz="900">
                          <a:solidFill>
                            <a:schemeClr val="tx1"/>
                          </a:solidFill>
                          <a:latin typeface="Meiryo UI" panose="020B0604030504040204" pitchFamily="50" charset="-128"/>
                          <a:ea typeface="Meiryo UI" panose="020B0604030504040204" pitchFamily="50" charset="-128"/>
                        </a:rPr>
                        <a:t>）市場獲得に向けた生産基盤の強化</a:t>
                      </a:r>
                      <a:endParaRPr kumimoji="1" lang="en-US" altLang="ja-JP" sz="900">
                        <a:solidFill>
                          <a:srgbClr val="FF0000"/>
                        </a:solidFill>
                        <a:highlight>
                          <a:srgbClr val="FFFF00"/>
                        </a:highlight>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２</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）本事業による</a:t>
                      </a:r>
                      <a:r>
                        <a:rPr kumimoji="1" lang="en-US" altLang="ja-JP" sz="900">
                          <a:solidFill>
                            <a:schemeClr val="tx1"/>
                          </a:solidFill>
                          <a:latin typeface="Meiryo UI" panose="020B0604030504040204" pitchFamily="50" charset="-128"/>
                          <a:ea typeface="Meiryo UI" panose="020B0604030504040204" pitchFamily="50" charset="-128"/>
                        </a:rPr>
                        <a:t>CO</a:t>
                      </a:r>
                      <a:r>
                        <a:rPr kumimoji="1" lang="ja-JP" altLang="en-US" sz="900">
                          <a:solidFill>
                            <a:schemeClr val="tx1"/>
                          </a:solidFill>
                          <a:latin typeface="Meiryo UI" panose="020B0604030504040204" pitchFamily="50" charset="-128"/>
                          <a:ea typeface="Meiryo UI" panose="020B0604030504040204" pitchFamily="50" charset="-128"/>
                        </a:rPr>
                        <a:t>₂排出削減効果</a:t>
                      </a:r>
                    </a:p>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様式第１・第２、様式第３別添１</a:t>
                      </a:r>
                    </a:p>
                  </a:txBody>
                  <a:tcPr marL="36000" marR="36000" marT="14400" marB="10800" anchor="ctr"/>
                </a:tc>
                <a:extLst>
                  <a:ext uri="{0D108BD9-81ED-4DB2-BD59-A6C34878D82A}">
                    <a16:rowId xmlns:a16="http://schemas.microsoft.com/office/drawing/2014/main" val="1538735305"/>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イ．適格性（必須項目）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7</a:t>
                      </a:r>
                      <a:r>
                        <a:rPr kumimoji="1" lang="ja-JP" altLang="en-US" sz="900">
                          <a:solidFill>
                            <a:schemeClr val="tx1"/>
                          </a:solidFill>
                          <a:latin typeface="Meiryo UI" panose="020B0604030504040204" pitchFamily="50" charset="-128"/>
                          <a:ea typeface="Meiryo UI" panose="020B0604030504040204" pitchFamily="50" charset="-128"/>
                        </a:rPr>
                        <a:t>）事業の実現可能性</a:t>
                      </a:r>
                      <a:endParaRPr kumimoji="1" lang="en-US" altLang="ja-JP" sz="90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様式第１・第２・第４、様式第３別添３</a:t>
                      </a:r>
                    </a:p>
                  </a:txBody>
                  <a:tcPr marL="36000" marR="36000" marT="14400" marB="10800" anchor="ctr"/>
                </a:tc>
                <a:extLst>
                  <a:ext uri="{0D108BD9-81ED-4DB2-BD59-A6C34878D82A}">
                    <a16:rowId xmlns:a16="http://schemas.microsoft.com/office/drawing/2014/main" val="4178864527"/>
                  </a:ext>
                </a:extLst>
              </a:tr>
              <a:tr h="225271">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ウ．間接補助事業の実施体制（必須項目）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０</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）各主体の役割、（</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）各主体の概要</a:t>
                      </a:r>
                      <a:endParaRPr kumimoji="1" lang="en-US" altLang="ja-JP" sz="90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４</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）組織内の事業推進体制</a:t>
                      </a:r>
                      <a:endParaRPr kumimoji="1" lang="en-US" altLang="ja-JP"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2289874663"/>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エ．経営層のコミット（必須項目）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４</a:t>
                      </a:r>
                      <a:r>
                        <a:rPr kumimoji="1" lang="en-US" altLang="ja-JP" sz="900">
                          <a:solidFill>
                            <a:schemeClr val="tx1"/>
                          </a:solidFill>
                          <a:latin typeface="Meiryo UI" panose="020B0604030504040204" pitchFamily="50" charset="-128"/>
                          <a:ea typeface="Meiryo UI" panose="020B0604030504040204" pitchFamily="50" charset="-128"/>
                        </a:rPr>
                        <a:t>. </a:t>
                      </a:r>
                      <a:r>
                        <a:rPr kumimoji="1" lang="ja-JP" altLang="en-US" sz="900">
                          <a:solidFill>
                            <a:schemeClr val="tx1"/>
                          </a:solidFill>
                          <a:latin typeface="Meiryo UI" panose="020B0604030504040204" pitchFamily="50" charset="-128"/>
                          <a:ea typeface="Meiryo UI" panose="020B0604030504040204" pitchFamily="50" charset="-128"/>
                        </a:rPr>
                        <a:t>経営層のコミット</a:t>
                      </a:r>
                    </a:p>
                  </a:txBody>
                  <a:tcPr marL="36000" marR="36000" marT="14400" marB="10800" anchor="ctr"/>
                </a:tc>
                <a:extLst>
                  <a:ext uri="{0D108BD9-81ED-4DB2-BD59-A6C34878D82A}">
                    <a16:rowId xmlns:a16="http://schemas.microsoft.com/office/drawing/2014/main" val="3767391948"/>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オ．財務の健全性（必須項目）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なし（様式第２）</a:t>
                      </a:r>
                    </a:p>
                  </a:txBody>
                  <a:tcPr marL="36000" marR="36000" marT="14400" marB="10800" anchor="ctr"/>
                </a:tc>
                <a:extLst>
                  <a:ext uri="{0D108BD9-81ED-4DB2-BD59-A6C34878D82A}">
                    <a16:rowId xmlns:a16="http://schemas.microsoft.com/office/drawing/2014/main" val="2728103852"/>
                  </a:ext>
                </a:extLst>
              </a:tr>
              <a:tr h="329305">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カ．間接補助事業の実現性（必須項目） </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3</a:t>
                      </a:r>
                      <a:r>
                        <a:rPr kumimoji="1" lang="ja-JP" altLang="en-US" sz="900">
                          <a:solidFill>
                            <a:schemeClr val="tx1"/>
                          </a:solidFill>
                          <a:latin typeface="Meiryo UI" panose="020B0604030504040204" pitchFamily="50" charset="-128"/>
                          <a:ea typeface="Meiryo UI" panose="020B0604030504040204" pitchFamily="50" charset="-128"/>
                        </a:rPr>
                        <a:t>）事業実施計画（投資額の内訳）、（</a:t>
                      </a:r>
                      <a:r>
                        <a:rPr kumimoji="1" lang="en-US" altLang="ja-JP" sz="900">
                          <a:solidFill>
                            <a:schemeClr val="tx1"/>
                          </a:solidFill>
                          <a:latin typeface="Meiryo UI" panose="020B0604030504040204" pitchFamily="50" charset="-128"/>
                          <a:ea typeface="Meiryo UI" panose="020B0604030504040204" pitchFamily="50" charset="-128"/>
                        </a:rPr>
                        <a:t>4</a:t>
                      </a:r>
                      <a:r>
                        <a:rPr kumimoji="1" lang="ja-JP" altLang="en-US" sz="900">
                          <a:solidFill>
                            <a:schemeClr val="tx1"/>
                          </a:solidFill>
                          <a:latin typeface="Meiryo UI" panose="020B0604030504040204" pitchFamily="50" charset="-128"/>
                          <a:ea typeface="Meiryo UI" panose="020B0604030504040204" pitchFamily="50" charset="-128"/>
                        </a:rPr>
                        <a:t>）事業実施計画（投資計画・投資内訳）、（</a:t>
                      </a:r>
                      <a:r>
                        <a:rPr kumimoji="1" lang="en-US" altLang="ja-JP" sz="900">
                          <a:solidFill>
                            <a:schemeClr val="tx1"/>
                          </a:solidFill>
                          <a:latin typeface="Meiryo UI" panose="020B0604030504040204" pitchFamily="50" charset="-128"/>
                          <a:ea typeface="Meiryo UI" panose="020B0604030504040204" pitchFamily="50" charset="-128"/>
                        </a:rPr>
                        <a:t>8</a:t>
                      </a:r>
                      <a:r>
                        <a:rPr kumimoji="1" lang="ja-JP" altLang="en-US" sz="900">
                          <a:solidFill>
                            <a:schemeClr val="tx1"/>
                          </a:solidFill>
                          <a:latin typeface="Meiryo UI" panose="020B0604030504040204" pitchFamily="50" charset="-128"/>
                          <a:ea typeface="Meiryo UI" panose="020B0604030504040204" pitchFamily="50" charset="-128"/>
                        </a:rPr>
                        <a:t>）事業化計画</a:t>
                      </a:r>
                      <a:endParaRPr kumimoji="1" lang="en-US" altLang="ja-JP" sz="90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様式第３別添１・２</a:t>
                      </a:r>
                    </a:p>
                  </a:txBody>
                  <a:tcPr marL="36000" marR="36000" marT="14400" marB="10800" anchor="ctr"/>
                </a:tc>
                <a:extLst>
                  <a:ext uri="{0D108BD9-81ED-4DB2-BD59-A6C34878D82A}">
                    <a16:rowId xmlns:a16="http://schemas.microsoft.com/office/drawing/2014/main" val="3016016316"/>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キ．間接補助事業のリスク対応（</a:t>
                      </a:r>
                      <a:r>
                        <a:rPr lang="ja-JP" altLang="en-US" sz="900" b="0" i="0" u="none" strike="noStrike">
                          <a:solidFill>
                            <a:schemeClr val="tx1"/>
                          </a:solidFill>
                          <a:effectLst/>
                          <a:latin typeface="Meiryo UI" panose="020B0604030504040204" pitchFamily="50" charset="-128"/>
                          <a:ea typeface="Meiryo UI" panose="020B0604030504040204" pitchFamily="50" charset="-128"/>
                        </a:rPr>
                        <a:t>加点</a:t>
                      </a:r>
                      <a:r>
                        <a:rPr lang="ja-JP" sz="900" b="0" i="0" u="none" strike="noStrike">
                          <a:solidFill>
                            <a:schemeClr val="tx1"/>
                          </a:solidFill>
                          <a:effectLst/>
                          <a:latin typeface="Meiryo UI" panose="020B0604030504040204" pitchFamily="50" charset="-128"/>
                          <a:ea typeface="Meiryo UI" panose="020B0604030504040204" pitchFamily="50" charset="-128"/>
                        </a:rPr>
                        <a:t>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9</a:t>
                      </a:r>
                      <a:r>
                        <a:rPr kumimoji="1" lang="ja-JP" altLang="en-US" sz="900">
                          <a:solidFill>
                            <a:schemeClr val="tx1"/>
                          </a:solidFill>
                          <a:latin typeface="Meiryo UI" panose="020B0604030504040204" pitchFamily="50" charset="-128"/>
                          <a:ea typeface="Meiryo UI" panose="020B0604030504040204" pitchFamily="50" charset="-128"/>
                        </a:rPr>
                        <a:t>）想定されるリスク要因と対処方針　</a:t>
                      </a:r>
                    </a:p>
                  </a:txBody>
                  <a:tcPr marL="36000" marR="36000" marT="14400" marB="10800" anchor="ctr"/>
                </a:tc>
                <a:extLst>
                  <a:ext uri="{0D108BD9-81ED-4DB2-BD59-A6C34878D82A}">
                    <a16:rowId xmlns:a16="http://schemas.microsoft.com/office/drawing/2014/main" val="4099895901"/>
                  </a:ext>
                </a:extLst>
              </a:tr>
              <a:tr h="121237">
                <a:tc>
                  <a:txBody>
                    <a:bodyPr/>
                    <a:lstStyle/>
                    <a:p>
                      <a:pPr algn="just" fontAlgn="ctr"/>
                      <a:r>
                        <a:rPr lang="ja-JP" sz="900" b="1" i="0" u="none" strike="noStrike">
                          <a:solidFill>
                            <a:schemeClr val="tx1"/>
                          </a:solidFill>
                          <a:effectLst/>
                          <a:latin typeface="Meiryo UI" panose="020B0604030504040204" pitchFamily="50" charset="-128"/>
                          <a:ea typeface="Meiryo UI" panose="020B0604030504040204" pitchFamily="50" charset="-128"/>
                        </a:rPr>
                        <a:t>②産業競争力強化</a:t>
                      </a:r>
                      <a:r>
                        <a:rPr lang="ja-JP" altLang="en-US" sz="900" b="1" i="0" u="none" strike="noStrike">
                          <a:solidFill>
                            <a:schemeClr val="tx1"/>
                          </a:solidFill>
                          <a:effectLst/>
                          <a:latin typeface="Meiryo UI" panose="020B0604030504040204" pitchFamily="50" charset="-128"/>
                          <a:ea typeface="Meiryo UI" panose="020B0604030504040204" pitchFamily="50" charset="-128"/>
                        </a:rPr>
                        <a:t>・経済成長</a:t>
                      </a:r>
                      <a:r>
                        <a:rPr lang="ja-JP" sz="900" b="1" i="0" u="none" strike="noStrike">
                          <a:solidFill>
                            <a:schemeClr val="tx1"/>
                          </a:solidFill>
                          <a:effectLst/>
                          <a:latin typeface="Meiryo UI" panose="020B0604030504040204" pitchFamily="50" charset="-128"/>
                          <a:ea typeface="Meiryo UI" panose="020B0604030504040204" pitchFamily="50" charset="-128"/>
                        </a:rPr>
                        <a:t>への貢献に関する審査</a:t>
                      </a:r>
                    </a:p>
                  </a:txBody>
                  <a:tcPr marL="36000" marR="36000" marT="14400" marB="10800" anchor="ctr"/>
                </a:tc>
                <a:tc>
                  <a:txBody>
                    <a:bodyPr/>
                    <a:lstStyle/>
                    <a:p>
                      <a:pPr marL="0" indent="0">
                        <a:buFont typeface="Arial" panose="020B0604020202020204" pitchFamily="34" charset="0"/>
                        <a:buNone/>
                      </a:pP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3402246345"/>
                  </a:ext>
                </a:extLst>
              </a:tr>
              <a:tr h="225271">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ア．自社成長性のコミット（必須項目）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3</a:t>
                      </a:r>
                      <a:r>
                        <a:rPr kumimoji="1" lang="ja-JP" altLang="en-US" sz="900">
                          <a:solidFill>
                            <a:schemeClr val="tx1"/>
                          </a:solidFill>
                          <a:latin typeface="Meiryo UI" panose="020B0604030504040204" pitchFamily="50" charset="-128"/>
                          <a:ea typeface="Meiryo UI" panose="020B0604030504040204" pitchFamily="50" charset="-128"/>
                        </a:rPr>
                        <a:t>）事業実施計画（投資額の内訳）、（</a:t>
                      </a:r>
                      <a:r>
                        <a:rPr kumimoji="1" lang="en-US" altLang="ja-JP" sz="900">
                          <a:solidFill>
                            <a:schemeClr val="tx1"/>
                          </a:solidFill>
                          <a:latin typeface="Meiryo UI" panose="020B0604030504040204" pitchFamily="50" charset="-128"/>
                          <a:ea typeface="Meiryo UI" panose="020B0604030504040204" pitchFamily="50" charset="-128"/>
                        </a:rPr>
                        <a:t>4</a:t>
                      </a:r>
                      <a:r>
                        <a:rPr kumimoji="1" lang="ja-JP" altLang="en-US" sz="900">
                          <a:solidFill>
                            <a:schemeClr val="tx1"/>
                          </a:solidFill>
                          <a:latin typeface="Meiryo UI" panose="020B0604030504040204" pitchFamily="50" charset="-128"/>
                          <a:ea typeface="Meiryo UI" panose="020B0604030504040204" pitchFamily="50" charset="-128"/>
                        </a:rPr>
                        <a:t>）事業実施計画（投資計画・投資内訳）、（</a:t>
                      </a:r>
                      <a:r>
                        <a:rPr kumimoji="1" lang="en-US" altLang="ja-JP" sz="900">
                          <a:solidFill>
                            <a:schemeClr val="tx1"/>
                          </a:solidFill>
                          <a:latin typeface="Meiryo UI" panose="020B0604030504040204" pitchFamily="50" charset="-128"/>
                          <a:ea typeface="Meiryo UI" panose="020B0604030504040204" pitchFamily="50" charset="-128"/>
                        </a:rPr>
                        <a:t>8</a:t>
                      </a:r>
                      <a:r>
                        <a:rPr kumimoji="1" lang="ja-JP" altLang="en-US" sz="900">
                          <a:solidFill>
                            <a:schemeClr val="tx1"/>
                          </a:solidFill>
                          <a:latin typeface="Meiryo UI" panose="020B0604030504040204" pitchFamily="50" charset="-128"/>
                          <a:ea typeface="Meiryo UI" panose="020B0604030504040204" pitchFamily="50" charset="-128"/>
                        </a:rPr>
                        <a:t>）事業化計画</a:t>
                      </a:r>
                      <a:endParaRPr kumimoji="1" lang="en-US" altLang="ja-JP" sz="90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様式第３別添２</a:t>
                      </a:r>
                    </a:p>
                  </a:txBody>
                  <a:tcPr marL="36000" marR="36000" marT="14400" marB="10800" anchor="ctr"/>
                </a:tc>
                <a:extLst>
                  <a:ext uri="{0D108BD9-81ED-4DB2-BD59-A6C34878D82A}">
                    <a16:rowId xmlns:a16="http://schemas.microsoft.com/office/drawing/2014/main" val="1362580842"/>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イ．間接補助事業による</a:t>
                      </a:r>
                      <a:r>
                        <a:rPr lang="ja-JP" altLang="en-US" sz="900" b="0" i="0" u="none" strike="noStrike">
                          <a:solidFill>
                            <a:schemeClr val="tx1"/>
                          </a:solidFill>
                          <a:effectLst/>
                          <a:latin typeface="Meiryo UI" panose="020B0604030504040204" pitchFamily="50" charset="-128"/>
                          <a:ea typeface="Meiryo UI" panose="020B0604030504040204" pitchFamily="50" charset="-128"/>
                        </a:rPr>
                        <a:t>経済波及</a:t>
                      </a:r>
                      <a:r>
                        <a:rPr lang="ja-JP" sz="900" b="0" i="0" u="none" strike="noStrike">
                          <a:solidFill>
                            <a:schemeClr val="tx1"/>
                          </a:solidFill>
                          <a:effectLst/>
                          <a:latin typeface="Meiryo UI" panose="020B0604030504040204" pitchFamily="50" charset="-128"/>
                          <a:ea typeface="Meiryo UI" panose="020B0604030504040204" pitchFamily="50" charset="-128"/>
                        </a:rPr>
                        <a:t>効果</a:t>
                      </a:r>
                      <a:r>
                        <a:rPr lang="ja-JP" altLang="en-US" sz="900" b="0" i="0" u="none" strike="noStrike">
                          <a:solidFill>
                            <a:schemeClr val="tx1"/>
                          </a:solidFill>
                          <a:effectLst/>
                          <a:latin typeface="Meiryo UI" panose="020B0604030504040204" pitchFamily="50" charset="-128"/>
                          <a:ea typeface="Meiryo UI" panose="020B0604030504040204" pitchFamily="50" charset="-128"/>
                        </a:rPr>
                        <a:t>（加点項目）</a:t>
                      </a:r>
                      <a:endParaRPr lang="ja-JP" sz="9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indent="-171450">
                        <a:buFont typeface="Arial" panose="020B0604020202020204" pitchFamily="34" charset="0"/>
                        <a:buChar char="•"/>
                      </a:pPr>
                      <a:r>
                        <a:rPr kumimoji="1" lang="ja-JP" altLang="en-US" sz="900" kern="1200">
                          <a:solidFill>
                            <a:schemeClr val="tx1"/>
                          </a:solidFill>
                          <a:latin typeface="Meiryo UI" panose="020B0604030504040204" pitchFamily="50" charset="-128"/>
                          <a:ea typeface="Meiryo UI" panose="020B0604030504040204" pitchFamily="50" charset="-128"/>
                          <a:cs typeface="+mn-cs"/>
                        </a:rPr>
                        <a:t>１</a:t>
                      </a:r>
                      <a:r>
                        <a:rPr kumimoji="1" lang="en-US" altLang="ja-JP" sz="900" kern="1200">
                          <a:solidFill>
                            <a:schemeClr val="tx1"/>
                          </a:solidFill>
                          <a:latin typeface="Meiryo UI" panose="020B0604030504040204" pitchFamily="50" charset="-128"/>
                          <a:ea typeface="Meiryo UI" panose="020B0604030504040204" pitchFamily="50" charset="-128"/>
                          <a:cs typeface="+mn-cs"/>
                        </a:rPr>
                        <a:t>.</a:t>
                      </a:r>
                      <a:r>
                        <a:rPr kumimoji="1" lang="zh-TW" altLang="en-US" sz="900" kern="1200">
                          <a:solidFill>
                            <a:schemeClr val="tx1"/>
                          </a:solidFill>
                          <a:latin typeface="Meiryo UI" panose="020B0604030504040204" pitchFamily="50" charset="-128"/>
                          <a:ea typeface="Meiryo UI" panose="020B0604030504040204" pitchFamily="50" charset="-128"/>
                          <a:cs typeface="+mn-cs"/>
                        </a:rPr>
                        <a:t>（</a:t>
                      </a:r>
                      <a:r>
                        <a:rPr kumimoji="1" lang="en-US" altLang="zh-TW" sz="900" kern="1200">
                          <a:solidFill>
                            <a:schemeClr val="tx1"/>
                          </a:solidFill>
                          <a:latin typeface="Meiryo UI" panose="020B0604030504040204" pitchFamily="50" charset="-128"/>
                          <a:ea typeface="Meiryo UI" panose="020B0604030504040204" pitchFamily="50" charset="-128"/>
                          <a:cs typeface="+mn-cs"/>
                        </a:rPr>
                        <a:t>10</a:t>
                      </a:r>
                      <a:r>
                        <a:rPr kumimoji="1" lang="zh-TW" altLang="en-US"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波及</a:t>
                      </a:r>
                      <a:r>
                        <a:rPr kumimoji="1" lang="zh-TW" altLang="en-US" sz="900">
                          <a:solidFill>
                            <a:schemeClr val="tx1"/>
                          </a:solidFill>
                          <a:latin typeface="Meiryo UI" panose="020B0604030504040204" pitchFamily="50" charset="-128"/>
                          <a:ea typeface="Meiryo UI" panose="020B0604030504040204" pitchFamily="50" charset="-128"/>
                        </a:rPr>
                        <a:t>効果</a:t>
                      </a: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617783334"/>
                  </a:ext>
                </a:extLst>
              </a:tr>
              <a:tr h="225271">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ウ</a:t>
                      </a:r>
                      <a:r>
                        <a:rPr lang="ja-JP" altLang="ja-JP" sz="900" b="0" i="0" u="none" strike="noStrike">
                          <a:solidFill>
                            <a:schemeClr val="tx1"/>
                          </a:solidFill>
                          <a:effectLst/>
                          <a:latin typeface="Meiryo UI" panose="020B0604030504040204" pitchFamily="50" charset="-128"/>
                          <a:ea typeface="Meiryo UI" panose="020B0604030504040204" pitchFamily="50" charset="-128"/>
                        </a:rPr>
                        <a:t>．</a:t>
                      </a:r>
                      <a:r>
                        <a:rPr lang="ja-JP" altLang="en-US" sz="900" b="0" i="0" u="none" strike="noStrike">
                          <a:solidFill>
                            <a:schemeClr val="tx1"/>
                          </a:solidFill>
                          <a:effectLst/>
                          <a:latin typeface="Meiryo UI" panose="020B0604030504040204" pitchFamily="50" charset="-128"/>
                          <a:ea typeface="Meiryo UI" panose="020B0604030504040204" pitchFamily="50" charset="-128"/>
                        </a:rPr>
                        <a:t>市場獲得に向けた生産基盤の強化戦略（必須項目）</a:t>
                      </a:r>
                      <a:endParaRPr lang="ja-JP" sz="9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11</a:t>
                      </a:r>
                      <a:r>
                        <a:rPr kumimoji="1" lang="ja-JP" altLang="en-US" sz="900">
                          <a:solidFill>
                            <a:schemeClr val="tx1"/>
                          </a:solidFill>
                          <a:latin typeface="Meiryo UI" panose="020B0604030504040204" pitchFamily="50" charset="-128"/>
                          <a:ea typeface="Meiryo UI" panose="020B0604030504040204" pitchFamily="50" charset="-128"/>
                        </a:rPr>
                        <a:t>）市場獲得に向けた生産基盤の強化</a:t>
                      </a:r>
                      <a:endParaRPr kumimoji="1" lang="en-US" altLang="ja-JP"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2495053463"/>
                  </a:ext>
                </a:extLst>
              </a:tr>
              <a:tr h="225271">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エ</a:t>
                      </a:r>
                      <a:r>
                        <a:rPr lang="ja-JP" sz="900" b="0" i="0" u="none" strike="noStrike">
                          <a:solidFill>
                            <a:schemeClr val="tx1"/>
                          </a:solidFill>
                          <a:effectLst/>
                          <a:latin typeface="Meiryo UI" panose="020B0604030504040204" pitchFamily="50" charset="-128"/>
                          <a:ea typeface="Meiryo UI" panose="020B0604030504040204" pitchFamily="50" charset="-128"/>
                        </a:rPr>
                        <a:t>．</a:t>
                      </a:r>
                      <a:r>
                        <a:rPr lang="ja-JP" altLang="en-US" sz="900" b="0" i="0" u="none" strike="noStrike">
                          <a:solidFill>
                            <a:schemeClr val="tx1"/>
                          </a:solidFill>
                          <a:effectLst/>
                          <a:latin typeface="Meiryo UI" panose="020B0604030504040204" pitchFamily="50" charset="-128"/>
                          <a:ea typeface="Meiryo UI" panose="020B0604030504040204" pitchFamily="50" charset="-128"/>
                        </a:rPr>
                        <a:t>ビジネスモデルの独自性等</a:t>
                      </a:r>
                      <a:r>
                        <a:rPr lang="ja-JP" sz="900" b="0" i="0" u="none" strike="noStrike">
                          <a:solidFill>
                            <a:schemeClr val="tx1"/>
                          </a:solidFill>
                          <a:effectLst/>
                          <a:latin typeface="Meiryo UI" panose="020B0604030504040204" pitchFamily="50" charset="-128"/>
                          <a:ea typeface="Meiryo UI" panose="020B0604030504040204" pitchFamily="50" charset="-128"/>
                        </a:rPr>
                        <a:t>（</a:t>
                      </a:r>
                      <a:r>
                        <a:rPr lang="ja-JP" altLang="en-US" sz="900" b="0" i="0" u="none" strike="noStrike">
                          <a:solidFill>
                            <a:schemeClr val="tx1"/>
                          </a:solidFill>
                          <a:effectLst/>
                          <a:latin typeface="Meiryo UI" panose="020B0604030504040204" pitchFamily="50" charset="-128"/>
                          <a:ea typeface="Meiryo UI" panose="020B0604030504040204" pitchFamily="50" charset="-128"/>
                        </a:rPr>
                        <a:t>加点</a:t>
                      </a:r>
                      <a:r>
                        <a:rPr lang="ja-JP" sz="900" b="0" i="0" u="none" strike="noStrike">
                          <a:solidFill>
                            <a:schemeClr val="tx1"/>
                          </a:solidFill>
                          <a:effectLst/>
                          <a:latin typeface="Meiryo UI" panose="020B0604030504040204" pitchFamily="50" charset="-128"/>
                          <a:ea typeface="Meiryo UI" panose="020B0604030504040204" pitchFamily="50" charset="-128"/>
                        </a:rPr>
                        <a:t>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3</a:t>
                      </a:r>
                      <a:r>
                        <a:rPr kumimoji="1" lang="ja-JP" altLang="en-US" sz="900">
                          <a:solidFill>
                            <a:schemeClr val="tx1"/>
                          </a:solidFill>
                          <a:latin typeface="Meiryo UI" panose="020B0604030504040204" pitchFamily="50" charset="-128"/>
                          <a:ea typeface="Meiryo UI" panose="020B0604030504040204" pitchFamily="50" charset="-128"/>
                        </a:rPr>
                        <a:t>）事業実施計画（投資額の内訳）、（</a:t>
                      </a:r>
                      <a:r>
                        <a:rPr kumimoji="1" lang="en-US" altLang="ja-JP" sz="900">
                          <a:solidFill>
                            <a:schemeClr val="tx1"/>
                          </a:solidFill>
                          <a:latin typeface="Meiryo UI" panose="020B0604030504040204" pitchFamily="50" charset="-128"/>
                          <a:ea typeface="Meiryo UI" panose="020B0604030504040204" pitchFamily="50" charset="-128"/>
                        </a:rPr>
                        <a:t>4</a:t>
                      </a:r>
                      <a:r>
                        <a:rPr kumimoji="1" lang="ja-JP" altLang="en-US" sz="900">
                          <a:solidFill>
                            <a:schemeClr val="tx1"/>
                          </a:solidFill>
                          <a:latin typeface="Meiryo UI" panose="020B0604030504040204" pitchFamily="50" charset="-128"/>
                          <a:ea typeface="Meiryo UI" panose="020B0604030504040204" pitchFamily="50" charset="-128"/>
                        </a:rPr>
                        <a:t>）事業実施計画（投資計画・投資内訳）、（</a:t>
                      </a:r>
                      <a:r>
                        <a:rPr kumimoji="1" lang="en-US" altLang="ja-JP" sz="900">
                          <a:solidFill>
                            <a:schemeClr val="tx1"/>
                          </a:solidFill>
                          <a:latin typeface="Meiryo UI" panose="020B0604030504040204" pitchFamily="50" charset="-128"/>
                          <a:ea typeface="Meiryo UI" panose="020B0604030504040204" pitchFamily="50" charset="-128"/>
                        </a:rPr>
                        <a:t>8</a:t>
                      </a:r>
                      <a:r>
                        <a:rPr kumimoji="1" lang="ja-JP" altLang="en-US" sz="900">
                          <a:solidFill>
                            <a:schemeClr val="tx1"/>
                          </a:solidFill>
                          <a:latin typeface="Meiryo UI" panose="020B0604030504040204" pitchFamily="50" charset="-128"/>
                          <a:ea typeface="Meiryo UI" panose="020B0604030504040204" pitchFamily="50" charset="-128"/>
                        </a:rPr>
                        <a:t>）事業化計画、</a:t>
                      </a:r>
                      <a:br>
                        <a:rPr kumimoji="1" lang="en-US" altLang="ja-JP" sz="900">
                          <a:solidFill>
                            <a:schemeClr val="tx1"/>
                          </a:solidFill>
                          <a:latin typeface="Meiryo UI" panose="020B0604030504040204" pitchFamily="50" charset="-128"/>
                          <a:ea typeface="Meiryo UI" panose="020B0604030504040204" pitchFamily="50" charset="-128"/>
                        </a:rPr>
                      </a:b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12</a:t>
                      </a:r>
                      <a:r>
                        <a:rPr kumimoji="1" lang="ja-JP" altLang="en-US" sz="900">
                          <a:solidFill>
                            <a:schemeClr val="tx1"/>
                          </a:solidFill>
                          <a:latin typeface="Meiryo UI" panose="020B0604030504040204" pitchFamily="50" charset="-128"/>
                          <a:ea typeface="Meiryo UI" panose="020B0604030504040204" pitchFamily="50" charset="-128"/>
                        </a:rPr>
                        <a:t>）ビジネスモデルの独自性等</a:t>
                      </a:r>
                      <a:endParaRPr kumimoji="1" lang="en-US" altLang="ja-JP"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1620293601"/>
                  </a:ext>
                </a:extLst>
              </a:tr>
              <a:tr h="121237">
                <a:tc>
                  <a:txBody>
                    <a:bodyPr/>
                    <a:lstStyle/>
                    <a:p>
                      <a:pPr algn="just" fontAlgn="ctr"/>
                      <a:r>
                        <a:rPr lang="ja-JP" sz="900" b="1" i="0" u="none" strike="noStrike">
                          <a:solidFill>
                            <a:schemeClr val="tx1"/>
                          </a:solidFill>
                          <a:effectLst/>
                          <a:latin typeface="Meiryo UI" panose="020B0604030504040204" pitchFamily="50" charset="-128"/>
                          <a:ea typeface="Meiryo UI" panose="020B0604030504040204" pitchFamily="50" charset="-128"/>
                        </a:rPr>
                        <a:t>③排出削減への貢献に関する審査</a:t>
                      </a:r>
                    </a:p>
                  </a:txBody>
                  <a:tcPr marL="36000" marR="36000" marT="14400" marB="10800" anchor="ctr"/>
                </a:tc>
                <a:tc>
                  <a:txBody>
                    <a:bodyPr/>
                    <a:lstStyle/>
                    <a:p>
                      <a:pPr marL="0" indent="0">
                        <a:buFont typeface="Arial" panose="020B0604020202020204" pitchFamily="34" charset="0"/>
                        <a:buNone/>
                      </a:pP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427305114"/>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ア．間接補助事業による</a:t>
                      </a:r>
                      <a:r>
                        <a:rPr lang="en-US" altLang="ja-JP" sz="900" b="0" i="0" u="none" strike="noStrike">
                          <a:solidFill>
                            <a:schemeClr val="tx1"/>
                          </a:solidFill>
                          <a:effectLst/>
                          <a:latin typeface="Meiryo UI" panose="020B0604030504040204" pitchFamily="50" charset="-128"/>
                          <a:ea typeface="Meiryo UI" panose="020B0604030504040204" pitchFamily="50" charset="-128"/>
                        </a:rPr>
                        <a:t>CO</a:t>
                      </a:r>
                      <a:r>
                        <a:rPr lang="ja-JP" altLang="en-US" sz="900" b="0" i="0" u="none" strike="noStrike">
                          <a:solidFill>
                            <a:schemeClr val="tx1"/>
                          </a:solidFill>
                          <a:effectLst/>
                          <a:latin typeface="Meiryo UI" panose="020B0604030504040204" pitchFamily="50" charset="-128"/>
                          <a:ea typeface="Meiryo UI" panose="020B0604030504040204" pitchFamily="50" charset="-128"/>
                        </a:rPr>
                        <a:t>₂</a:t>
                      </a:r>
                      <a:r>
                        <a:rPr lang="ja-JP" sz="900" b="0" i="0" u="none" strike="noStrike">
                          <a:solidFill>
                            <a:schemeClr val="tx1"/>
                          </a:solidFill>
                          <a:effectLst/>
                          <a:latin typeface="Meiryo UI" panose="020B0604030504040204" pitchFamily="50" charset="-128"/>
                          <a:ea typeface="Meiryo UI" panose="020B0604030504040204" pitchFamily="50" charset="-128"/>
                        </a:rPr>
                        <a:t>排出削減効果（必須項目）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２</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）本事業による</a:t>
                      </a:r>
                      <a:r>
                        <a:rPr kumimoji="1" lang="en-US" altLang="ja-JP" sz="900">
                          <a:solidFill>
                            <a:schemeClr val="tx1"/>
                          </a:solidFill>
                          <a:latin typeface="Meiryo UI" panose="020B0604030504040204" pitchFamily="50" charset="-128"/>
                          <a:ea typeface="Meiryo UI" panose="020B0604030504040204" pitchFamily="50" charset="-128"/>
                        </a:rPr>
                        <a:t>CO</a:t>
                      </a:r>
                      <a:r>
                        <a:rPr kumimoji="1" lang="ja-JP" altLang="en-US" sz="900">
                          <a:solidFill>
                            <a:schemeClr val="tx1"/>
                          </a:solidFill>
                          <a:latin typeface="Meiryo UI" panose="020B0604030504040204" pitchFamily="50" charset="-128"/>
                          <a:ea typeface="Meiryo UI" panose="020B0604030504040204" pitchFamily="50" charset="-128"/>
                        </a:rPr>
                        <a:t>₂排出削減効果</a:t>
                      </a:r>
                      <a:endParaRPr kumimoji="1" lang="en-US" altLang="ja-JP"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3545810511"/>
                  </a:ext>
                </a:extLst>
              </a:tr>
              <a:tr h="121237">
                <a:tc>
                  <a:txBody>
                    <a:bodyPr/>
                    <a:lstStyle/>
                    <a:p>
                      <a:pPr algn="just" fontAlgn="ctr"/>
                      <a:r>
                        <a:rPr lang="en-US" sz="900" b="1" i="0" u="none" strike="noStrike">
                          <a:solidFill>
                            <a:schemeClr val="tx1"/>
                          </a:solidFill>
                          <a:effectLst/>
                          <a:latin typeface="Meiryo UI" panose="020B0604030504040204" pitchFamily="50" charset="-128"/>
                          <a:ea typeface="Meiryo UI" panose="020B0604030504040204" pitchFamily="50" charset="-128"/>
                        </a:rPr>
                        <a:t>④</a:t>
                      </a:r>
                      <a:r>
                        <a:rPr lang="en-US" sz="900" b="1" i="0" u="none" strike="noStrike" err="1">
                          <a:solidFill>
                            <a:schemeClr val="tx1"/>
                          </a:solidFill>
                          <a:effectLst/>
                          <a:latin typeface="Meiryo UI" panose="020B0604030504040204" pitchFamily="50" charset="-128"/>
                          <a:ea typeface="Meiryo UI" panose="020B0604030504040204" pitchFamily="50" charset="-128"/>
                        </a:rPr>
                        <a:t>民間企業のみでは投資判断が真に困難な事業であることに関する審査</a:t>
                      </a:r>
                      <a:endParaRPr lang="ja-JP" sz="900" b="1"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0" indent="0">
                        <a:buFont typeface="Arial" panose="020B0604020202020204" pitchFamily="34" charset="0"/>
                        <a:buNone/>
                      </a:pP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3537244715"/>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ア．経済的基準（必須項目）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３</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）経済的基準</a:t>
                      </a:r>
                    </a:p>
                  </a:txBody>
                  <a:tcPr marL="36000" marR="36000" marT="14400" marB="10800" anchor="ctr"/>
                </a:tc>
                <a:extLst>
                  <a:ext uri="{0D108BD9-81ED-4DB2-BD59-A6C34878D82A}">
                    <a16:rowId xmlns:a16="http://schemas.microsoft.com/office/drawing/2014/main" val="3448709288"/>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イ．技術的基準（</a:t>
                      </a:r>
                      <a:r>
                        <a:rPr lang="ja-JP" altLang="en-US" sz="900" b="0" i="0" u="none" strike="noStrike" kern="1200">
                          <a:solidFill>
                            <a:schemeClr val="tx1"/>
                          </a:solidFill>
                          <a:effectLst/>
                          <a:latin typeface="Meiryo UI" panose="020B0604030504040204" pitchFamily="50" charset="-128"/>
                          <a:ea typeface="Meiryo UI" panose="020B0604030504040204" pitchFamily="50" charset="-128"/>
                          <a:cs typeface="+mn-cs"/>
                        </a:rPr>
                        <a:t>加点</a:t>
                      </a:r>
                      <a:r>
                        <a:rPr lang="ja-JP" sz="900" b="0" i="0" u="none" strike="noStrike">
                          <a:solidFill>
                            <a:schemeClr val="tx1"/>
                          </a:solidFill>
                          <a:effectLst/>
                          <a:latin typeface="Meiryo UI" panose="020B0604030504040204" pitchFamily="50" charset="-128"/>
                          <a:ea typeface="Meiryo UI" panose="020B0604030504040204" pitchFamily="50" charset="-128"/>
                        </a:rPr>
                        <a:t>項目）  </a:t>
                      </a: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３</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）技術的基準</a:t>
                      </a:r>
                    </a:p>
                  </a:txBody>
                  <a:tcPr marL="36000" marR="36000" marT="14400" marB="10800" anchor="ctr"/>
                </a:tc>
                <a:extLst>
                  <a:ext uri="{0D108BD9-81ED-4DB2-BD59-A6C34878D82A}">
                    <a16:rowId xmlns:a16="http://schemas.microsoft.com/office/drawing/2014/main" val="1952685892"/>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ウ．その他定性的基準（加点項目）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３</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3</a:t>
                      </a:r>
                      <a:r>
                        <a:rPr kumimoji="1" lang="ja-JP" altLang="en-US" sz="900">
                          <a:solidFill>
                            <a:schemeClr val="tx1"/>
                          </a:solidFill>
                          <a:latin typeface="Meiryo UI" panose="020B0604030504040204" pitchFamily="50" charset="-128"/>
                          <a:ea typeface="Meiryo UI" panose="020B0604030504040204" pitchFamily="50" charset="-128"/>
                        </a:rPr>
                        <a:t>）その他定性的基準</a:t>
                      </a:r>
                    </a:p>
                  </a:txBody>
                  <a:tcPr marL="36000" marR="36000" marT="14400" marB="10800" anchor="ctr"/>
                </a:tc>
                <a:extLst>
                  <a:ext uri="{0D108BD9-81ED-4DB2-BD59-A6C34878D82A}">
                    <a16:rowId xmlns:a16="http://schemas.microsoft.com/office/drawing/2014/main" val="892822030"/>
                  </a:ext>
                </a:extLst>
              </a:tr>
              <a:tr h="121237">
                <a:tc>
                  <a:txBody>
                    <a:bodyPr/>
                    <a:lstStyle/>
                    <a:p>
                      <a:pPr algn="just" fontAlgn="ctr"/>
                      <a:r>
                        <a:rPr lang="ja-JP" sz="900" b="1" i="0" u="none" strike="noStrike">
                          <a:solidFill>
                            <a:schemeClr val="tx1"/>
                          </a:solidFill>
                          <a:effectLst/>
                          <a:latin typeface="Meiryo UI" panose="020B0604030504040204" pitchFamily="50" charset="-128"/>
                          <a:ea typeface="Meiryo UI" panose="020B0604030504040204" pitchFamily="50" charset="-128"/>
                        </a:rPr>
                        <a:t>⑤人材確保に向けた取組に関する審査</a:t>
                      </a:r>
                    </a:p>
                  </a:txBody>
                  <a:tcPr marL="36000" marR="36000" marT="14400" marB="10800" anchor="ctr"/>
                </a:tc>
                <a:tc>
                  <a:txBody>
                    <a:bodyPr/>
                    <a:lstStyle/>
                    <a:p>
                      <a:pPr marL="0" indent="0">
                        <a:buFont typeface="Arial" panose="020B0604020202020204" pitchFamily="34" charset="0"/>
                        <a:buNone/>
                      </a:pP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1567092596"/>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a:t>
                      </a:r>
                      <a:r>
                        <a:rPr lang="ja-JP" altLang="en-US" sz="900" b="0" i="0" u="none" strike="noStrike">
                          <a:solidFill>
                            <a:schemeClr val="tx1"/>
                          </a:solidFill>
                          <a:effectLst/>
                          <a:latin typeface="Meiryo UI" panose="020B0604030504040204" pitchFamily="50" charset="-128"/>
                          <a:ea typeface="Meiryo UI" panose="020B0604030504040204" pitchFamily="50" charset="-128"/>
                        </a:rPr>
                        <a:t>国内の人的投資拡大につながる</a:t>
                      </a:r>
                      <a:r>
                        <a:rPr lang="ja-JP" sz="900" b="0" i="0" u="none" strike="noStrike">
                          <a:solidFill>
                            <a:schemeClr val="tx1"/>
                          </a:solidFill>
                          <a:effectLst/>
                          <a:latin typeface="Meiryo UI" panose="020B0604030504040204" pitchFamily="50" charset="-128"/>
                          <a:ea typeface="Meiryo UI" panose="020B0604030504040204" pitchFamily="50" charset="-128"/>
                        </a:rPr>
                        <a:t>取組（必須項目）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なし（様式第３別添４）</a:t>
                      </a:r>
                    </a:p>
                  </a:txBody>
                  <a:tcPr marL="36000" marR="36000" marT="14400" marB="10800" anchor="ctr"/>
                </a:tc>
                <a:extLst>
                  <a:ext uri="{0D108BD9-81ED-4DB2-BD59-A6C34878D82A}">
                    <a16:rowId xmlns:a16="http://schemas.microsoft.com/office/drawing/2014/main" val="479337005"/>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イ．従業員の賃金引上げ計画の表明（加点項目）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なし（様式第３別添４）</a:t>
                      </a:r>
                    </a:p>
                  </a:txBody>
                  <a:tcPr marL="36000" marR="36000" marT="14400" marB="10800" anchor="ctr"/>
                </a:tc>
                <a:extLst>
                  <a:ext uri="{0D108BD9-81ED-4DB2-BD59-A6C34878D82A}">
                    <a16:rowId xmlns:a16="http://schemas.microsoft.com/office/drawing/2014/main" val="3879165536"/>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ウ．ワーク・ライフ・バランス等の推進（加点項目）  </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なし（様式第３別添５）</a:t>
                      </a:r>
                    </a:p>
                  </a:txBody>
                  <a:tcPr marL="36000" marR="36000" marT="14400" marB="10800" anchor="ctr"/>
                </a:tc>
                <a:extLst>
                  <a:ext uri="{0D108BD9-81ED-4DB2-BD59-A6C34878D82A}">
                    <a16:rowId xmlns:a16="http://schemas.microsoft.com/office/drawing/2014/main" val="2347635862"/>
                  </a:ext>
                </a:extLst>
              </a:tr>
            </a:tbl>
          </a:graphicData>
        </a:graphic>
      </p:graphicFrame>
    </p:spTree>
    <p:custDataLst>
      <p:tags r:id="rId1"/>
    </p:custDataLst>
    <p:extLst>
      <p:ext uri="{BB962C8B-B14F-4D97-AF65-F5344CB8AC3E}">
        <p14:creationId xmlns:p14="http://schemas.microsoft.com/office/powerpoint/2010/main" val="37767371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333A4D80-4032-0524-8770-06DC71EE1482}"/>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359" imgH="360" progId="TCLayout.ActiveDocument.1">
                  <p:embed/>
                </p:oleObj>
              </mc:Choice>
              <mc:Fallback>
                <p:oleObj name="think-cellスライド" r:id="rId3" imgW="359" imgH="360" progId="TCLayout.ActiveDocument.1">
                  <p:embed/>
                  <p:pic>
                    <p:nvPicPr>
                      <p:cNvPr id="5" name="think-cell data - do not delete" hidden="1">
                        <a:extLst>
                          <a:ext uri="{FF2B5EF4-FFF2-40B4-BE49-F238E27FC236}">
                            <a16:creationId xmlns:a16="http://schemas.microsoft.com/office/drawing/2014/main" id="{333A4D80-4032-0524-8770-06DC71EE148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1" name="Title 1">
            <a:extLst>
              <a:ext uri="{FF2B5EF4-FFF2-40B4-BE49-F238E27FC236}">
                <a16:creationId xmlns:a16="http://schemas.microsoft.com/office/drawing/2014/main" id="{B062B984-FC2A-4B4A-B6D6-616658681072}"/>
              </a:ext>
            </a:extLst>
          </p:cNvPr>
          <p:cNvSpPr txBox="1">
            <a:spLocks/>
          </p:cNvSpPr>
          <p:nvPr/>
        </p:nvSpPr>
        <p:spPr>
          <a:xfrm>
            <a:off x="180000" y="180000"/>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a:defRPr/>
            </a:pPr>
            <a:r>
              <a:rPr lang="en-US" altLang="ja-JP" sz="2000"/>
              <a:t>0. </a:t>
            </a:r>
            <a:r>
              <a:rPr lang="ja-JP" altLang="en-US" sz="2000"/>
              <a:t>共同申請者内における各主体の役割分担</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1</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）各主体の役割</a:t>
            </a:r>
            <a:endPar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26" name="吹き出し: 四角形 48">
            <a:extLst>
              <a:ext uri="{FF2B5EF4-FFF2-40B4-BE49-F238E27FC236}">
                <a16:creationId xmlns:a16="http://schemas.microsoft.com/office/drawing/2014/main" id="{F4485706-CECA-484A-AB3B-73D0D5490736}"/>
              </a:ext>
            </a:extLst>
          </p:cNvPr>
          <p:cNvSpPr/>
          <p:nvPr/>
        </p:nvSpPr>
        <p:spPr>
          <a:xfrm flipH="1">
            <a:off x="7921645" y="10433"/>
            <a:ext cx="3434499" cy="622562"/>
          </a:xfrm>
          <a:prstGeom prst="wedgeRectCallout">
            <a:avLst>
              <a:gd name="adj1" fmla="val 49946"/>
              <a:gd name="adj2" fmla="val -20"/>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rgbClr val="FF0000"/>
                </a:solidFill>
                <a:latin typeface="Meiryo UI" panose="020B0604030504040204" pitchFamily="50" charset="-128"/>
                <a:ea typeface="Meiryo UI" panose="020B0604030504040204" pitchFamily="50" charset="-128"/>
              </a:rPr>
              <a:t>※</a:t>
            </a:r>
            <a:r>
              <a:rPr kumimoji="1" lang="ja-JP" altLang="en-US" sz="1600">
                <a:solidFill>
                  <a:srgbClr val="FF0000"/>
                </a:solidFill>
                <a:latin typeface="Meiryo UI" panose="020B0604030504040204" pitchFamily="50" charset="-128"/>
                <a:ea typeface="Meiryo UI" panose="020B0604030504040204" pitchFamily="50" charset="-128"/>
              </a:rPr>
              <a:t>本ページは幹事会社のみ提出</a:t>
            </a:r>
            <a:endParaRPr kumimoji="1" lang="en-US" altLang="ja-JP" sz="1600">
              <a:solidFill>
                <a:srgbClr val="FF0000"/>
              </a:solidFill>
              <a:latin typeface="Meiryo UI" panose="020B0604030504040204" pitchFamily="50" charset="-128"/>
              <a:ea typeface="Meiryo UI" panose="020B0604030504040204" pitchFamily="50" charset="-128"/>
            </a:endParaRPr>
          </a:p>
          <a:p>
            <a:pPr algn="ctr"/>
            <a:r>
              <a:rPr kumimoji="1" lang="ja-JP" altLang="en-US" sz="1200">
                <a:solidFill>
                  <a:srgbClr val="FF0000"/>
                </a:solidFill>
                <a:latin typeface="Meiryo UI" panose="020B0604030504040204" pitchFamily="50" charset="-128"/>
                <a:ea typeface="Meiryo UI" panose="020B0604030504040204" pitchFamily="50" charset="-128"/>
              </a:rPr>
              <a:t>（共同申請として提案する場合のみ）</a:t>
            </a:r>
            <a:endParaRPr kumimoji="1" lang="en-US" altLang="ja-JP" sz="1200">
              <a:solidFill>
                <a:srgbClr val="FF0000"/>
              </a:solidFill>
              <a:latin typeface="Meiryo UI" panose="020B0604030504040204" pitchFamily="50" charset="-128"/>
              <a:ea typeface="Meiryo UI" panose="020B0604030504040204" pitchFamily="50" charset="-128"/>
            </a:endParaRPr>
          </a:p>
        </p:txBody>
      </p:sp>
      <p:sp>
        <p:nvSpPr>
          <p:cNvPr id="27" name="角丸四角形 26"/>
          <p:cNvSpPr/>
          <p:nvPr/>
        </p:nvSpPr>
        <p:spPr>
          <a:xfrm>
            <a:off x="346824" y="1444761"/>
            <a:ext cx="3680025" cy="3600000"/>
          </a:xfrm>
          <a:prstGeom prst="roundRect">
            <a:avLst/>
          </a:prstGeom>
          <a:noFill/>
          <a:ln w="2857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kumimoji="1" lang="en-US" altLang="ja-JP" sz="1600" b="1">
                <a:solidFill>
                  <a:schemeClr val="tx1"/>
                </a:solidFill>
                <a:latin typeface="Meiryo UI" panose="020B0604030504040204" pitchFamily="50" charset="-128"/>
                <a:ea typeface="Meiryo UI" panose="020B0604030504040204" pitchFamily="50" charset="-128"/>
              </a:rPr>
              <a:t>A</a:t>
            </a:r>
            <a:r>
              <a:rPr kumimoji="1" lang="ja-JP" altLang="en-US" sz="1600" b="1">
                <a:solidFill>
                  <a:schemeClr val="tx1"/>
                </a:solidFill>
                <a:latin typeface="Meiryo UI" panose="020B0604030504040204" pitchFamily="50" charset="-128"/>
                <a:ea typeface="Meiryo UI" panose="020B0604030504040204" pitchFamily="50" charset="-128"/>
              </a:rPr>
              <a:t>社（幹事会社）</a:t>
            </a:r>
          </a:p>
        </p:txBody>
      </p:sp>
      <p:sp>
        <p:nvSpPr>
          <p:cNvPr id="29" name="角丸四角形 28"/>
          <p:cNvSpPr/>
          <p:nvPr/>
        </p:nvSpPr>
        <p:spPr>
          <a:xfrm>
            <a:off x="4262252" y="1444761"/>
            <a:ext cx="3680025" cy="3600000"/>
          </a:xfrm>
          <a:prstGeom prst="roundRect">
            <a:avLst/>
          </a:prstGeom>
          <a:noFill/>
          <a:ln w="2857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kumimoji="1" lang="en-US" altLang="ja-JP" sz="1600" b="1">
                <a:solidFill>
                  <a:schemeClr val="tx1"/>
                </a:solidFill>
                <a:latin typeface="Meiryo UI" panose="020B0604030504040204" pitchFamily="50" charset="-128"/>
                <a:ea typeface="Meiryo UI" panose="020B0604030504040204" pitchFamily="50" charset="-128"/>
              </a:rPr>
              <a:t>B</a:t>
            </a:r>
            <a:r>
              <a:rPr kumimoji="1" lang="ja-JP" altLang="en-US" sz="1600" b="1">
                <a:solidFill>
                  <a:schemeClr val="tx1"/>
                </a:solidFill>
                <a:latin typeface="Meiryo UI" panose="020B0604030504040204" pitchFamily="50" charset="-128"/>
                <a:ea typeface="Meiryo UI" panose="020B0604030504040204" pitchFamily="50" charset="-128"/>
              </a:rPr>
              <a:t>社</a:t>
            </a:r>
          </a:p>
        </p:txBody>
      </p:sp>
      <p:sp>
        <p:nvSpPr>
          <p:cNvPr id="38" name="角丸四角形 37"/>
          <p:cNvSpPr/>
          <p:nvPr/>
        </p:nvSpPr>
        <p:spPr>
          <a:xfrm>
            <a:off x="8177681" y="1444761"/>
            <a:ext cx="3680025" cy="3600000"/>
          </a:xfrm>
          <a:prstGeom prst="roundRect">
            <a:avLst/>
          </a:prstGeom>
          <a:noFill/>
          <a:ln w="2857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kumimoji="1" lang="en-US" altLang="ja-JP" sz="1600" b="1">
                <a:solidFill>
                  <a:schemeClr val="tx1"/>
                </a:solidFill>
                <a:latin typeface="Meiryo UI" panose="020B0604030504040204" pitchFamily="50" charset="-128"/>
                <a:ea typeface="Meiryo UI" panose="020B0604030504040204" pitchFamily="50" charset="-128"/>
              </a:rPr>
              <a:t>C</a:t>
            </a:r>
            <a:r>
              <a:rPr kumimoji="1" lang="ja-JP" altLang="en-US" sz="1600" b="1">
                <a:solidFill>
                  <a:schemeClr val="tx1"/>
                </a:solidFill>
                <a:latin typeface="Meiryo UI" panose="020B0604030504040204" pitchFamily="50" charset="-128"/>
                <a:ea typeface="Meiryo UI" panose="020B0604030504040204" pitchFamily="50" charset="-128"/>
              </a:rPr>
              <a:t>社</a:t>
            </a:r>
          </a:p>
        </p:txBody>
      </p:sp>
      <p:sp>
        <p:nvSpPr>
          <p:cNvPr id="3" name="テキスト ボックス 2"/>
          <p:cNvSpPr txBox="1"/>
          <p:nvPr/>
        </p:nvSpPr>
        <p:spPr>
          <a:xfrm>
            <a:off x="793290" y="2082908"/>
            <a:ext cx="2787091" cy="3859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b="1">
                <a:solidFill>
                  <a:srgbClr val="575757"/>
                </a:solidFill>
                <a:latin typeface="Meiryo UI" panose="020B0604030504040204" pitchFamily="50" charset="-128"/>
                <a:ea typeface="Meiryo UI" panose="020B0604030504040204" pitchFamily="50" charset="-128"/>
              </a:rPr>
              <a:t>A</a:t>
            </a:r>
            <a:r>
              <a:rPr kumimoji="1" lang="ja-JP" altLang="en-US" sz="1200" b="1">
                <a:solidFill>
                  <a:srgbClr val="575757"/>
                </a:solidFill>
                <a:latin typeface="Meiryo UI" panose="020B0604030504040204" pitchFamily="50" charset="-128"/>
                <a:ea typeface="Meiryo UI" panose="020B0604030504040204" pitchFamily="50" charset="-128"/>
              </a:rPr>
              <a:t>社が実施する</a:t>
            </a:r>
            <a:r>
              <a:rPr kumimoji="1" lang="zh-TW" altLang="en-US" sz="1200" b="1">
                <a:solidFill>
                  <a:srgbClr val="575757"/>
                </a:solidFill>
                <a:latin typeface="Meiryo UI" panose="020B0604030504040204" pitchFamily="50" charset="-128"/>
                <a:ea typeface="Meiryo UI" panose="020B0604030504040204" pitchFamily="50" charset="-128"/>
              </a:rPr>
              <a:t>本事業</a:t>
            </a:r>
            <a:r>
              <a:rPr kumimoji="1" lang="ja-JP" altLang="en-US" sz="1200" b="1">
                <a:solidFill>
                  <a:srgbClr val="575757"/>
                </a:solidFill>
                <a:latin typeface="Meiryo UI" panose="020B0604030504040204" pitchFamily="50" charset="-128"/>
                <a:ea typeface="Meiryo UI" panose="020B0604030504040204" pitchFamily="50" charset="-128"/>
              </a:rPr>
              <a:t>の内容</a:t>
            </a:r>
            <a:endParaRPr kumimoji="1" lang="en-US" altLang="ja-JP" sz="1200" b="1">
              <a:solidFill>
                <a:srgbClr val="575757"/>
              </a:solidFill>
              <a:latin typeface="Meiryo UI" panose="020B0604030504040204" pitchFamily="50" charset="-128"/>
              <a:ea typeface="Meiryo UI" panose="020B0604030504040204" pitchFamily="50" charset="-128"/>
            </a:endParaRPr>
          </a:p>
        </p:txBody>
      </p:sp>
      <p:sp>
        <p:nvSpPr>
          <p:cNvPr id="45" name="テキスト ボックス 44"/>
          <p:cNvSpPr txBox="1"/>
          <p:nvPr/>
        </p:nvSpPr>
        <p:spPr>
          <a:xfrm>
            <a:off x="598396" y="2482308"/>
            <a:ext cx="3189427" cy="129479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r>
              <a:rPr kumimoji="1" lang="ja-JP" altLang="en-US" sz="1400">
                <a:solidFill>
                  <a:srgbClr val="575757"/>
                </a:solidFill>
                <a:latin typeface="Meiryo UI" panose="020B0604030504040204" pitchFamily="50" charset="-128"/>
                <a:ea typeface="Meiryo UI" panose="020B0604030504040204" pitchFamily="50" charset="-128"/>
              </a:rPr>
              <a:t>　等を担当</a:t>
            </a:r>
          </a:p>
        </p:txBody>
      </p:sp>
      <p:sp>
        <p:nvSpPr>
          <p:cNvPr id="53" name="テキスト ボックス 52"/>
          <p:cNvSpPr txBox="1"/>
          <p:nvPr/>
        </p:nvSpPr>
        <p:spPr>
          <a:xfrm>
            <a:off x="4727246" y="2036088"/>
            <a:ext cx="2787091" cy="3859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b="1">
                <a:solidFill>
                  <a:srgbClr val="575757"/>
                </a:solidFill>
                <a:latin typeface="Meiryo UI" panose="020B0604030504040204" pitchFamily="50" charset="-128"/>
                <a:ea typeface="Meiryo UI" panose="020B0604030504040204" pitchFamily="50" charset="-128"/>
              </a:rPr>
              <a:t>B</a:t>
            </a:r>
            <a:r>
              <a:rPr kumimoji="1" lang="ja-JP" altLang="en-US" sz="1200" b="1">
                <a:solidFill>
                  <a:srgbClr val="575757"/>
                </a:solidFill>
                <a:latin typeface="Meiryo UI" panose="020B0604030504040204" pitchFamily="50" charset="-128"/>
                <a:ea typeface="Meiryo UI" panose="020B0604030504040204" pitchFamily="50" charset="-128"/>
              </a:rPr>
              <a:t>社が実施する</a:t>
            </a:r>
            <a:r>
              <a:rPr kumimoji="1" lang="zh-TW" altLang="en-US" sz="1200" b="1">
                <a:solidFill>
                  <a:srgbClr val="575757"/>
                </a:solidFill>
                <a:latin typeface="Meiryo UI" panose="020B0604030504040204" pitchFamily="50" charset="-128"/>
                <a:ea typeface="Meiryo UI" panose="020B0604030504040204" pitchFamily="50" charset="-128"/>
              </a:rPr>
              <a:t>本事業</a:t>
            </a:r>
            <a:r>
              <a:rPr kumimoji="1" lang="ja-JP" altLang="en-US" sz="1200" b="1">
                <a:solidFill>
                  <a:srgbClr val="575757"/>
                </a:solidFill>
                <a:latin typeface="Meiryo UI" panose="020B0604030504040204" pitchFamily="50" charset="-128"/>
                <a:ea typeface="Meiryo UI" panose="020B0604030504040204" pitchFamily="50" charset="-128"/>
              </a:rPr>
              <a:t>の内容</a:t>
            </a:r>
            <a:endParaRPr kumimoji="1" lang="en-US" altLang="ja-JP" sz="1200" b="1">
              <a:solidFill>
                <a:srgbClr val="575757"/>
              </a:solidFill>
              <a:latin typeface="Meiryo UI" panose="020B0604030504040204" pitchFamily="50" charset="-128"/>
              <a:ea typeface="Meiryo UI" panose="020B0604030504040204" pitchFamily="50" charset="-128"/>
            </a:endParaRPr>
          </a:p>
        </p:txBody>
      </p:sp>
      <p:sp>
        <p:nvSpPr>
          <p:cNvPr id="54" name="テキスト ボックス 53"/>
          <p:cNvSpPr txBox="1"/>
          <p:nvPr/>
        </p:nvSpPr>
        <p:spPr>
          <a:xfrm>
            <a:off x="8624147" y="2036087"/>
            <a:ext cx="2787091" cy="3859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b="1">
                <a:solidFill>
                  <a:srgbClr val="575757"/>
                </a:solidFill>
                <a:latin typeface="Meiryo UI" panose="020B0604030504040204" pitchFamily="50" charset="-128"/>
                <a:ea typeface="Meiryo UI" panose="020B0604030504040204" pitchFamily="50" charset="-128"/>
              </a:rPr>
              <a:t>C</a:t>
            </a:r>
            <a:r>
              <a:rPr kumimoji="1" lang="ja-JP" altLang="en-US" sz="1200" b="1">
                <a:solidFill>
                  <a:srgbClr val="575757"/>
                </a:solidFill>
                <a:latin typeface="Meiryo UI" panose="020B0604030504040204" pitchFamily="50" charset="-128"/>
                <a:ea typeface="Meiryo UI" panose="020B0604030504040204" pitchFamily="50" charset="-128"/>
              </a:rPr>
              <a:t>社が実施する</a:t>
            </a:r>
            <a:r>
              <a:rPr kumimoji="1" lang="zh-TW" altLang="en-US" sz="1200" b="1">
                <a:solidFill>
                  <a:srgbClr val="575757"/>
                </a:solidFill>
                <a:latin typeface="Meiryo UI" panose="020B0604030504040204" pitchFamily="50" charset="-128"/>
                <a:ea typeface="Meiryo UI" panose="020B0604030504040204" pitchFamily="50" charset="-128"/>
              </a:rPr>
              <a:t>本事業</a:t>
            </a:r>
            <a:r>
              <a:rPr kumimoji="1" lang="ja-JP" altLang="en-US" sz="1200" b="1">
                <a:solidFill>
                  <a:srgbClr val="575757"/>
                </a:solidFill>
                <a:latin typeface="Meiryo UI" panose="020B0604030504040204" pitchFamily="50" charset="-128"/>
                <a:ea typeface="Meiryo UI" panose="020B0604030504040204" pitchFamily="50" charset="-128"/>
              </a:rPr>
              <a:t>の内容</a:t>
            </a:r>
            <a:endParaRPr kumimoji="1" lang="en-US" altLang="ja-JP" sz="1200" b="1">
              <a:solidFill>
                <a:srgbClr val="575757"/>
              </a:solidFill>
              <a:latin typeface="Meiryo UI" panose="020B0604030504040204" pitchFamily="50" charset="-128"/>
              <a:ea typeface="Meiryo UI" panose="020B0604030504040204" pitchFamily="50" charset="-128"/>
            </a:endParaRPr>
          </a:p>
        </p:txBody>
      </p:sp>
      <p:sp>
        <p:nvSpPr>
          <p:cNvPr id="57" name="テキスト ボックス 56"/>
          <p:cNvSpPr txBox="1"/>
          <p:nvPr/>
        </p:nvSpPr>
        <p:spPr>
          <a:xfrm>
            <a:off x="4494347" y="2470096"/>
            <a:ext cx="3189427" cy="129479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r>
              <a:rPr kumimoji="1" lang="ja-JP" altLang="en-US" sz="1400">
                <a:solidFill>
                  <a:srgbClr val="575757"/>
                </a:solidFill>
                <a:latin typeface="Meiryo UI" panose="020B0604030504040204" pitchFamily="50" charset="-128"/>
                <a:ea typeface="Meiryo UI" panose="020B0604030504040204" pitchFamily="50" charset="-128"/>
              </a:rPr>
              <a:t>　等を担当</a:t>
            </a:r>
          </a:p>
        </p:txBody>
      </p:sp>
      <p:sp>
        <p:nvSpPr>
          <p:cNvPr id="58" name="テキスト ボックス 57"/>
          <p:cNvSpPr txBox="1"/>
          <p:nvPr/>
        </p:nvSpPr>
        <p:spPr>
          <a:xfrm>
            <a:off x="8422977" y="2441604"/>
            <a:ext cx="3189427" cy="129479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r>
              <a:rPr kumimoji="1" lang="ja-JP" altLang="en-US" sz="1400">
                <a:solidFill>
                  <a:srgbClr val="575757"/>
                </a:solidFill>
                <a:latin typeface="Meiryo UI" panose="020B0604030504040204" pitchFamily="50" charset="-128"/>
                <a:ea typeface="Meiryo UI" panose="020B0604030504040204" pitchFamily="50" charset="-128"/>
              </a:rPr>
              <a:t>　等を担当</a:t>
            </a:r>
          </a:p>
        </p:txBody>
      </p:sp>
      <p:sp>
        <p:nvSpPr>
          <p:cNvPr id="28" name="二等辺三角形 27"/>
          <p:cNvSpPr/>
          <p:nvPr/>
        </p:nvSpPr>
        <p:spPr>
          <a:xfrm flipV="1">
            <a:off x="3547701" y="5253710"/>
            <a:ext cx="5255666" cy="299924"/>
          </a:xfrm>
          <a:prstGeom prst="triangle">
            <a:avLst/>
          </a:prstGeom>
          <a:solidFill>
            <a:schemeClr val="bg1">
              <a:lumMod val="85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a:solidFill>
                <a:srgbClr val="575757"/>
              </a:solidFill>
              <a:latin typeface="Meiryo UI" panose="020B0604030504040204" pitchFamily="50" charset="-128"/>
              <a:ea typeface="Meiryo UI" panose="020B0604030504040204" pitchFamily="50" charset="-128"/>
            </a:endParaRPr>
          </a:p>
        </p:txBody>
      </p:sp>
      <p:sp>
        <p:nvSpPr>
          <p:cNvPr id="2" name="テキスト ボックス 1"/>
          <p:cNvSpPr txBox="1"/>
          <p:nvPr/>
        </p:nvSpPr>
        <p:spPr>
          <a:xfrm>
            <a:off x="2471692" y="5602908"/>
            <a:ext cx="7176211" cy="43159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b="1">
                <a:solidFill>
                  <a:schemeClr val="bg1">
                    <a:lumMod val="50000"/>
                  </a:schemeClr>
                </a:solidFill>
                <a:latin typeface="Meiryo UI" panose="020B0604030504040204" pitchFamily="50" charset="-128"/>
                <a:ea typeface="Meiryo UI" panose="020B0604030504040204" pitchFamily="50" charset="-128"/>
              </a:rPr>
              <a:t>（提案事業の目的：○○）の実現</a:t>
            </a:r>
          </a:p>
        </p:txBody>
      </p:sp>
      <p:sp>
        <p:nvSpPr>
          <p:cNvPr id="8" name="正方形/長方形 7">
            <a:extLst>
              <a:ext uri="{FF2B5EF4-FFF2-40B4-BE49-F238E27FC236}">
                <a16:creationId xmlns:a16="http://schemas.microsoft.com/office/drawing/2014/main" id="{A9F3DCFF-459B-42E0-BB7B-C129D0EA825F}"/>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該当者</a:t>
            </a:r>
          </a:p>
        </p:txBody>
      </p:sp>
      <p:sp>
        <p:nvSpPr>
          <p:cNvPr id="52" name="TextBox 51">
            <a:extLst>
              <a:ext uri="{FF2B5EF4-FFF2-40B4-BE49-F238E27FC236}">
                <a16:creationId xmlns:a16="http://schemas.microsoft.com/office/drawing/2014/main" id="{09980D6C-981C-49CF-AC8B-20780AD8812A}"/>
              </a:ext>
            </a:extLst>
          </p:cNvPr>
          <p:cNvSpPr txBox="1"/>
          <p:nvPr/>
        </p:nvSpPr>
        <p:spPr>
          <a:xfrm>
            <a:off x="854744" y="3675543"/>
            <a:ext cx="10476000" cy="864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marL="85725" indent="3175">
              <a:defRPr sz="1600">
                <a:solidFill>
                  <a:srgbClr val="2E3558"/>
                </a:solidFill>
                <a:latin typeface="+mn-ea"/>
              </a:defRPr>
            </a:lvl1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r>
              <a:rPr lang="ja-JP" altLang="en-US"/>
              <a:t>共同実施として参加する企業等各提案者の本事業における役割分担を簡潔に記載ください</a:t>
            </a:r>
            <a:endParaRPr lang="en-US" altLang="ja-JP"/>
          </a:p>
          <a:p>
            <a:r>
              <a:rPr lang="ja-JP" altLang="en-US"/>
              <a:t>（各提案者が提出する「</a:t>
            </a:r>
            <a:r>
              <a:rPr lang="en-US" altLang="ja-JP"/>
              <a:t>4. </a:t>
            </a:r>
            <a:r>
              <a:rPr lang="ja-JP" altLang="en-US"/>
              <a:t>経営層のコミット」（特に（</a:t>
            </a:r>
            <a:r>
              <a:rPr lang="en-US" altLang="ja-JP"/>
              <a:t>1</a:t>
            </a:r>
            <a:r>
              <a:rPr lang="ja-JP" altLang="en-US"/>
              <a:t>）組織内の事業推進体制）」の内容と整合性を図ること、フォーマットはあくまで一例）</a:t>
            </a:r>
            <a:endParaRPr lang="en-US"/>
          </a:p>
        </p:txBody>
      </p:sp>
      <p:sp>
        <p:nvSpPr>
          <p:cNvPr id="6" name="Title 1">
            <a:extLst>
              <a:ext uri="{FF2B5EF4-FFF2-40B4-BE49-F238E27FC236}">
                <a16:creationId xmlns:a16="http://schemas.microsoft.com/office/drawing/2014/main" id="{A11861B8-A4E9-6F4D-12E7-DDA1E83B265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a:solidFill>
                  <a:schemeClr val="tx1"/>
                </a:solidFill>
              </a:rPr>
              <a:t>本事業では、</a:t>
            </a:r>
            <a:r>
              <a:rPr lang="en-US" altLang="ja-JP">
                <a:solidFill>
                  <a:schemeClr val="tx1"/>
                </a:solidFill>
              </a:rPr>
              <a:t>xx</a:t>
            </a:r>
            <a:r>
              <a:rPr lang="ja-JP" altLang="en-US">
                <a:solidFill>
                  <a:schemeClr val="tx1"/>
                </a:solidFill>
              </a:rPr>
              <a:t>が幹事企業となり、</a:t>
            </a:r>
            <a:r>
              <a:rPr lang="en-US" altLang="ja-JP">
                <a:solidFill>
                  <a:schemeClr val="tx1"/>
                </a:solidFill>
              </a:rPr>
              <a:t>xx</a:t>
            </a:r>
            <a:r>
              <a:rPr lang="ja-JP" altLang="en-US">
                <a:solidFill>
                  <a:schemeClr val="tx1"/>
                </a:solidFill>
              </a:rPr>
              <a:t>等と連携しながら、</a:t>
            </a:r>
            <a:r>
              <a:rPr lang="en-US" altLang="ja-JP">
                <a:solidFill>
                  <a:schemeClr val="tx1"/>
                </a:solidFill>
              </a:rPr>
              <a:t>xx</a:t>
            </a:r>
            <a:r>
              <a:rPr lang="ja-JP" altLang="en-US">
                <a:solidFill>
                  <a:schemeClr val="tx1"/>
                </a:solidFill>
              </a:rPr>
              <a:t>の実現に向けた体制を構築する</a:t>
            </a:r>
            <a:endParaRPr kumimoji="1" lang="en-US">
              <a:solidFill>
                <a:schemeClr val="tx1"/>
              </a:solidFill>
            </a:endParaRPr>
          </a:p>
        </p:txBody>
      </p:sp>
      <p:cxnSp>
        <p:nvCxnSpPr>
          <p:cNvPr id="7" name="直線コネクタ 6">
            <a:extLst>
              <a:ext uri="{FF2B5EF4-FFF2-40B4-BE49-F238E27FC236}">
                <a16:creationId xmlns:a16="http://schemas.microsoft.com/office/drawing/2014/main" id="{0A4A1541-0C1E-59C5-0B72-16356B253F4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0040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0" name="think-cell data - do not delete" hidden="1">
            <a:extLst>
              <a:ext uri="{FF2B5EF4-FFF2-40B4-BE49-F238E27FC236}">
                <a16:creationId xmlns:a16="http://schemas.microsoft.com/office/drawing/2014/main" id="{E76DF1BA-ED21-044A-C8A3-6052A3626FCE}"/>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24" imgH="623" progId="TCLayout.ActiveDocument.1">
                  <p:embed/>
                </p:oleObj>
              </mc:Choice>
              <mc:Fallback>
                <p:oleObj name="think-cellスライド" r:id="rId4" imgW="624" imgH="623" progId="TCLayout.ActiveDocument.1">
                  <p:embed/>
                  <p:pic>
                    <p:nvPicPr>
                      <p:cNvPr id="70" name="think-cell data - do not delete" hidden="1">
                        <a:extLst>
                          <a:ext uri="{FF2B5EF4-FFF2-40B4-BE49-F238E27FC236}">
                            <a16:creationId xmlns:a16="http://schemas.microsoft.com/office/drawing/2014/main" id="{E76DF1BA-ED21-044A-C8A3-6052A3626FC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1" name="Title 1">
            <a:extLst>
              <a:ext uri="{FF2B5EF4-FFF2-40B4-BE49-F238E27FC236}">
                <a16:creationId xmlns:a16="http://schemas.microsoft.com/office/drawing/2014/main" id="{B062B984-FC2A-4B4A-B6D6-616658681072}"/>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a:defRPr/>
            </a:pPr>
            <a:r>
              <a:rPr lang="en-US" altLang="ja-JP" sz="2000"/>
              <a:t>0. </a:t>
            </a:r>
            <a:r>
              <a:rPr lang="ja-JP" altLang="en-US" sz="2000"/>
              <a:t>共同申請者内における各主体の役割分担</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a:solidFill>
                  <a:srgbClr val="000000"/>
                </a:solidFill>
              </a:rPr>
              <a:t>2</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ja-JP" altLang="en-US" sz="2000">
                <a:solidFill>
                  <a:srgbClr val="000000"/>
                </a:solidFill>
              </a:rPr>
              <a:t>各主体の</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概要</a:t>
            </a:r>
            <a:endParaRPr kumimoji="1" 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32" name="Title 1">
            <a:extLst>
              <a:ext uri="{FF2B5EF4-FFF2-40B4-BE49-F238E27FC236}">
                <a16:creationId xmlns:a16="http://schemas.microsoft.com/office/drawing/2014/main" id="{AAA02026-4923-43DD-B05A-D23A292ABD14}"/>
              </a:ext>
            </a:extLst>
          </p:cNvPr>
          <p:cNvSpPr txBox="1">
            <a:spLocks/>
          </p:cNvSpPr>
          <p:nvPr/>
        </p:nvSpPr>
        <p:spPr>
          <a:xfrm>
            <a:off x="382730" y="658342"/>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en-US" altLang="ja-JP">
                <a:solidFill>
                  <a:prstClr val="black"/>
                </a:solidFill>
              </a:rPr>
              <a:t>××</a:t>
            </a:r>
            <a:r>
              <a:rPr kumimoji="1" lang="ja-JP" altLang="en-US">
                <a:solidFill>
                  <a:prstClr val="black"/>
                </a:solidFill>
              </a:rPr>
              <a:t>株式会社</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は、</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や</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を主力事業として、</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や</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で事業展開を図っている</a:t>
            </a:r>
          </a:p>
        </p:txBody>
      </p:sp>
      <p:cxnSp>
        <p:nvCxnSpPr>
          <p:cNvPr id="34" name="直線コネクタ 33">
            <a:extLst>
              <a:ext uri="{FF2B5EF4-FFF2-40B4-BE49-F238E27FC236}">
                <a16:creationId xmlns:a16="http://schemas.microsoft.com/office/drawing/2014/main" id="{DE68E70D-7FD0-45D5-845F-5EC143CE415F}"/>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F936BDFF-400A-677E-B9E8-AFB014C87681}"/>
              </a:ext>
            </a:extLst>
          </p:cNvPr>
          <p:cNvSpPr/>
          <p:nvPr/>
        </p:nvSpPr>
        <p:spPr>
          <a:xfrm>
            <a:off x="6168000" y="1291149"/>
            <a:ext cx="5328000" cy="4022675"/>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セグメント別・地域別の売上構成</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182563" marR="0" lvl="0" indent="-18256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p:txBody>
      </p:sp>
      <p:sp>
        <p:nvSpPr>
          <p:cNvPr id="8" name="正方形/長方形 7">
            <a:extLst>
              <a:ext uri="{FF2B5EF4-FFF2-40B4-BE49-F238E27FC236}">
                <a16:creationId xmlns:a16="http://schemas.microsoft.com/office/drawing/2014/main" id="{EB824A9C-E9A0-E2AE-689E-E0CECFB6D3A8}"/>
              </a:ext>
            </a:extLst>
          </p:cNvPr>
          <p:cNvSpPr/>
          <p:nvPr/>
        </p:nvSpPr>
        <p:spPr>
          <a:xfrm>
            <a:off x="696000" y="1291149"/>
            <a:ext cx="5328000" cy="1941948"/>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会社概要</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 name="正方形/長方形 1">
            <a:extLst>
              <a:ext uri="{FF2B5EF4-FFF2-40B4-BE49-F238E27FC236}">
                <a16:creationId xmlns:a16="http://schemas.microsoft.com/office/drawing/2014/main" id="{5029AF35-B8E1-77DD-EA95-EBF94B96748D}"/>
              </a:ext>
            </a:extLst>
          </p:cNvPr>
          <p:cNvSpPr/>
          <p:nvPr/>
        </p:nvSpPr>
        <p:spPr>
          <a:xfrm>
            <a:off x="696000" y="3371878"/>
            <a:ext cx="5328000" cy="1941948"/>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財務・業績状況</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 name="TextBox 51">
            <a:extLst>
              <a:ext uri="{FF2B5EF4-FFF2-40B4-BE49-F238E27FC236}">
                <a16:creationId xmlns:a16="http://schemas.microsoft.com/office/drawing/2014/main" id="{3B6A1259-8AD4-543C-DB05-D2ED28FA8565}"/>
              </a:ext>
            </a:extLst>
          </p:cNvPr>
          <p:cNvSpPr txBox="1"/>
          <p:nvPr/>
        </p:nvSpPr>
        <p:spPr>
          <a:xfrm>
            <a:off x="1344000" y="2119285"/>
            <a:ext cx="4032000" cy="75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社名、代表者役職・氏名、本社所在地、設立年月日、資本金、事業内容などの会社概要について、表などを用いて記載ください</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0" name="TextBox 51">
            <a:extLst>
              <a:ext uri="{FF2B5EF4-FFF2-40B4-BE49-F238E27FC236}">
                <a16:creationId xmlns:a16="http://schemas.microsoft.com/office/drawing/2014/main" id="{06EAFB92-3CF7-983D-6B13-430740AA3FC3}"/>
              </a:ext>
            </a:extLst>
          </p:cNvPr>
          <p:cNvSpPr txBox="1"/>
          <p:nvPr/>
        </p:nvSpPr>
        <p:spPr>
          <a:xfrm>
            <a:off x="1470000" y="3903826"/>
            <a:ext cx="3924000" cy="93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直近</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3</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年度分の財務・業績状況（株価、売上高、</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 EBITDA</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、営業利益、経常利益、当期純利益、課税所得金額、純資産等）の推移について図表・グラフなどを用いて記載ください</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3" name="TextBox 51">
            <a:extLst>
              <a:ext uri="{FF2B5EF4-FFF2-40B4-BE49-F238E27FC236}">
                <a16:creationId xmlns:a16="http://schemas.microsoft.com/office/drawing/2014/main" id="{E2F594CA-70CB-BD52-9869-9BCE3A2C18C7}"/>
              </a:ext>
            </a:extLst>
          </p:cNvPr>
          <p:cNvSpPr txBox="1"/>
          <p:nvPr/>
        </p:nvSpPr>
        <p:spPr>
          <a:xfrm>
            <a:off x="6996000" y="3109285"/>
            <a:ext cx="3672000" cy="1404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直近の事業年度におけるセグメント別（例：事業</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A</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、事業</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B</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）・地域別（例：</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A</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国、</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B</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国）の売上構成（絶対額と割合の双方）について図表・グラフ等を用いて記載ください</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地域別の整理では、地域ごとの拠点数</a:t>
            </a:r>
            <a:b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b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（グループ会社含む）も記載ください</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4" name="正方形/長方形 3">
            <a:extLst>
              <a:ext uri="{FF2B5EF4-FFF2-40B4-BE49-F238E27FC236}">
                <a16:creationId xmlns:a16="http://schemas.microsoft.com/office/drawing/2014/main" id="{FE24D29B-71DE-1173-03EA-076A8AC71CDC}"/>
              </a:ext>
            </a:extLst>
          </p:cNvPr>
          <p:cNvSpPr/>
          <p:nvPr/>
        </p:nvSpPr>
        <p:spPr>
          <a:xfrm>
            <a:off x="696000" y="5566851"/>
            <a:ext cx="10800000" cy="842912"/>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本事業における役割</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 name="吹き出し: 四角形 48">
            <a:extLst>
              <a:ext uri="{FF2B5EF4-FFF2-40B4-BE49-F238E27FC236}">
                <a16:creationId xmlns:a16="http://schemas.microsoft.com/office/drawing/2014/main" id="{67924921-6CD3-1A1C-5BF0-CF4EECA47E86}"/>
              </a:ext>
            </a:extLst>
          </p:cNvPr>
          <p:cNvSpPr/>
          <p:nvPr/>
        </p:nvSpPr>
        <p:spPr>
          <a:xfrm flipH="1">
            <a:off x="7921645" y="10433"/>
            <a:ext cx="3434499" cy="622562"/>
          </a:xfrm>
          <a:prstGeom prst="wedgeRectCallout">
            <a:avLst>
              <a:gd name="adj1" fmla="val 49946"/>
              <a:gd name="adj2" fmla="val -20"/>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rgbClr val="FF0000"/>
                </a:solidFill>
                <a:latin typeface="Meiryo UI" panose="020B0604030504040204" pitchFamily="50" charset="-128"/>
                <a:ea typeface="Meiryo UI" panose="020B0604030504040204" pitchFamily="50" charset="-128"/>
              </a:rPr>
              <a:t>※</a:t>
            </a:r>
            <a:r>
              <a:rPr kumimoji="1" lang="ja-JP" altLang="en-US" sz="1600">
                <a:solidFill>
                  <a:srgbClr val="FF0000"/>
                </a:solidFill>
                <a:latin typeface="Meiryo UI" panose="020B0604030504040204" pitchFamily="50" charset="-128"/>
                <a:ea typeface="Meiryo UI" panose="020B0604030504040204" pitchFamily="50" charset="-128"/>
              </a:rPr>
              <a:t>本ページは共同申請企業分提出</a:t>
            </a:r>
            <a:endParaRPr kumimoji="1" lang="en-US" altLang="ja-JP" sz="1600">
              <a:solidFill>
                <a:srgbClr val="FF0000"/>
              </a:solidFill>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EBCAB3EC-47C0-73DD-CFE0-69ACEB14CD1B}"/>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1400">
                <a:latin typeface="Meiryo UI" panose="020B0604030504040204" pitchFamily="50" charset="-128"/>
                <a:ea typeface="Meiryo UI" panose="020B0604030504040204" pitchFamily="50" charset="-128"/>
                <a:cs typeface="+mj-cs"/>
              </a:rPr>
              <a:t>共同申請者</a:t>
            </a:r>
          </a:p>
        </p:txBody>
      </p:sp>
    </p:spTree>
    <p:extLst>
      <p:ext uri="{BB962C8B-B14F-4D97-AF65-F5344CB8AC3E}">
        <p14:creationId xmlns:p14="http://schemas.microsoft.com/office/powerpoint/2010/main" val="19209952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37C069A-96FF-4DC6-B902-B9C519ABB687}"/>
              </a:ext>
            </a:extLst>
          </p:cNvPr>
          <p:cNvSpPr/>
          <p:nvPr>
            <p:custDataLst>
              <p:tags r:id="rId2"/>
            </p:custDataLst>
          </p:nvPr>
        </p:nvSpPr>
        <p:spPr>
          <a:xfrm>
            <a:off x="1256462" y="1827160"/>
            <a:ext cx="9634846"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kumimoji="1" lang="ja-JP" altLang="en-US" sz="5400">
                <a:solidFill>
                  <a:schemeClr val="tx1"/>
                </a:solidFill>
                <a:latin typeface="Trebuchet MS" panose="020B0603020202020204" pitchFamily="34" charset="0"/>
                <a:ea typeface="Meiryo UI" panose="020B0604030504040204" pitchFamily="50" charset="-128"/>
              </a:rPr>
              <a:t>１．事業戦略・事業計画</a:t>
            </a:r>
            <a:endParaRPr kumimoji="1" lang="en-US" sz="5400">
              <a:solidFill>
                <a:schemeClr val="tx1"/>
              </a:solidFill>
              <a:latin typeface="Trebuchet MS" panose="020B0603020202020204" pitchFamily="34" charset="0"/>
              <a:ea typeface="Meiryo UI" panose="020B0604030504040204" pitchFamily="50" charset="-128"/>
            </a:endParaRPr>
          </a:p>
        </p:txBody>
      </p:sp>
      <p:sp>
        <p:nvSpPr>
          <p:cNvPr id="3" name="吹き出し: 四角形 48">
            <a:extLst>
              <a:ext uri="{FF2B5EF4-FFF2-40B4-BE49-F238E27FC236}">
                <a16:creationId xmlns:a16="http://schemas.microsoft.com/office/drawing/2014/main" id="{F4485706-CECA-484A-AB3B-73D0D5490736}"/>
              </a:ext>
            </a:extLst>
          </p:cNvPr>
          <p:cNvSpPr/>
          <p:nvPr/>
        </p:nvSpPr>
        <p:spPr>
          <a:xfrm flipH="1">
            <a:off x="8653804" y="94269"/>
            <a:ext cx="3434499" cy="754144"/>
          </a:xfrm>
          <a:prstGeom prst="wedgeRectCallout">
            <a:avLst>
              <a:gd name="adj1" fmla="val 49946"/>
              <a:gd name="adj2" fmla="val -20"/>
            </a:avLst>
          </a:pr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chemeClr val="tx1"/>
                </a:solidFill>
                <a:latin typeface="Meiryo UI" panose="020B0604030504040204" pitchFamily="50" charset="-128"/>
                <a:ea typeface="Meiryo UI" panose="020B0604030504040204" pitchFamily="50" charset="-128"/>
              </a:rPr>
              <a:t>※</a:t>
            </a:r>
            <a:r>
              <a:rPr kumimoji="1" lang="ja-JP" altLang="en-US" sz="1600">
                <a:solidFill>
                  <a:schemeClr val="tx1"/>
                </a:solidFill>
                <a:latin typeface="Meiryo UI" panose="020B0604030504040204" pitchFamily="50" charset="-128"/>
                <a:ea typeface="Meiryo UI" panose="020B0604030504040204" pitchFamily="50" charset="-128"/>
              </a:rPr>
              <a:t>本ページは幹事会社のみ提出</a:t>
            </a:r>
            <a:endParaRPr kumimoji="1" lang="en-US" altLang="ja-JP" sz="1600">
              <a:solidFill>
                <a:schemeClr val="tx1"/>
              </a:solidFill>
              <a:latin typeface="Meiryo UI" panose="020B0604030504040204" pitchFamily="50" charset="-128"/>
              <a:ea typeface="Meiryo UI" panose="020B0604030504040204" pitchFamily="50" charset="-128"/>
            </a:endParaRPr>
          </a:p>
          <a:p>
            <a:pPr algn="ctr"/>
            <a:r>
              <a:rPr kumimoji="1" lang="ja-JP" altLang="en-US" sz="1200">
                <a:solidFill>
                  <a:schemeClr val="tx1"/>
                </a:solidFill>
                <a:latin typeface="Meiryo UI" panose="020B0604030504040204" pitchFamily="50" charset="-128"/>
                <a:ea typeface="Meiryo UI" panose="020B0604030504040204" pitchFamily="50" charset="-128"/>
              </a:rPr>
              <a:t>（共同申請として提案する場合のみ）</a:t>
            </a:r>
            <a:endParaRPr kumimoji="1" lang="en-US" altLang="ja-JP" sz="1200">
              <a:solidFill>
                <a:schemeClr val="tx1"/>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791EC0B3-2F6E-537C-4BC8-85F7F3BFB406}"/>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3600">
                <a:solidFill>
                  <a:schemeClr val="tx1"/>
                </a:solidFill>
                <a:latin typeface="Meiryo UI" panose="020B0604030504040204" pitchFamily="50" charset="-128"/>
                <a:ea typeface="Meiryo UI" panose="020B0604030504040204" pitchFamily="50" charset="-128"/>
              </a:rPr>
              <a:t>提案事業名</a:t>
            </a:r>
            <a:br>
              <a:rPr kumimoji="1" lang="en-US" altLang="ja-JP" sz="3600">
                <a:solidFill>
                  <a:schemeClr val="tx1"/>
                </a:solidFill>
                <a:latin typeface="Meiryo UI" panose="020B0604030504040204" pitchFamily="50" charset="-128"/>
                <a:ea typeface="Meiryo UI" panose="020B0604030504040204" pitchFamily="50" charset="-128"/>
              </a:rPr>
            </a:br>
            <a:r>
              <a:rPr kumimoji="1" lang="ja-JP" altLang="en-US" sz="3600">
                <a:solidFill>
                  <a:schemeClr val="tx1"/>
                </a:solidFill>
                <a:latin typeface="Meiryo UI" panose="020B0604030504040204" pitchFamily="50" charset="-128"/>
                <a:ea typeface="Meiryo UI" panose="020B0604030504040204" pitchFamily="50" charset="-128"/>
              </a:rPr>
              <a:t>提案者名</a:t>
            </a:r>
          </a:p>
        </p:txBody>
      </p:sp>
    </p:spTree>
    <p:custDataLst>
      <p:tags r:id="rId1"/>
    </p:custDataLst>
    <p:extLst>
      <p:ext uri="{BB962C8B-B14F-4D97-AF65-F5344CB8AC3E}">
        <p14:creationId xmlns:p14="http://schemas.microsoft.com/office/powerpoint/2010/main" val="2964156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itle 1">
            <a:extLst>
              <a:ext uri="{FF2B5EF4-FFF2-40B4-BE49-F238E27FC236}">
                <a16:creationId xmlns:a16="http://schemas.microsoft.com/office/drawing/2014/main" id="{B062B984-FC2A-4B4A-B6D6-616658681072}"/>
              </a:ext>
            </a:extLst>
          </p:cNvPr>
          <p:cNvSpPr txBox="1">
            <a:spLocks/>
          </p:cNvSpPr>
          <p:nvPr/>
        </p:nvSpPr>
        <p:spPr>
          <a:xfrm>
            <a:off x="180000" y="180000"/>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1</a:t>
            </a:r>
            <a:r>
              <a:rPr kumimoji="1" lang="ja-JP" altLang="en-US" sz="2000"/>
              <a:t>）事業の目的及び内容</a:t>
            </a:r>
            <a:endParaRPr kumimoji="1" lang="en-US" sz="2000"/>
          </a:p>
        </p:txBody>
      </p:sp>
      <p:cxnSp>
        <p:nvCxnSpPr>
          <p:cNvPr id="34" name="直線コネクタ 33">
            <a:extLst>
              <a:ext uri="{FF2B5EF4-FFF2-40B4-BE49-F238E27FC236}">
                <a16:creationId xmlns:a16="http://schemas.microsoft.com/office/drawing/2014/main" id="{DE68E70D-7FD0-45D5-845F-5EC143CE415F}"/>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91D9D615-FE34-DD51-AC00-26E03DA7C9C4}"/>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cxnSp>
        <p:nvCxnSpPr>
          <p:cNvPr id="2" name="直線コネクタ 1">
            <a:extLst>
              <a:ext uri="{FF2B5EF4-FFF2-40B4-BE49-F238E27FC236}">
                <a16:creationId xmlns:a16="http://schemas.microsoft.com/office/drawing/2014/main" id="{4F229366-DBF6-9C33-A9B7-829AD4195CB1}"/>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99F50D5A-6EFD-400D-373A-1AF4BB4D118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en-US" altLang="ja-JP">
                <a:solidFill>
                  <a:schemeClr val="tx1"/>
                </a:solidFill>
              </a:rPr>
              <a:t>xx</a:t>
            </a:r>
            <a:r>
              <a:rPr kumimoji="1" lang="ja-JP" altLang="en-US">
                <a:solidFill>
                  <a:schemeClr val="tx1"/>
                </a:solidFill>
              </a:rPr>
              <a:t>の製造工程の改善</a:t>
            </a:r>
            <a:r>
              <a:rPr kumimoji="1" lang="en-US" altLang="ja-JP">
                <a:solidFill>
                  <a:schemeClr val="tx1"/>
                </a:solidFill>
              </a:rPr>
              <a:t>or</a:t>
            </a:r>
            <a:r>
              <a:rPr kumimoji="1" lang="ja-JP" altLang="en-US">
                <a:solidFill>
                  <a:schemeClr val="tx1"/>
                </a:solidFill>
              </a:rPr>
              <a:t>構築をおこなうことで付加価値向上を図る</a:t>
            </a:r>
            <a:endParaRPr kumimoji="1" lang="en-US" altLang="ja-JP">
              <a:solidFill>
                <a:schemeClr val="tx1"/>
              </a:solidFill>
            </a:endParaRPr>
          </a:p>
        </p:txBody>
      </p:sp>
      <p:grpSp>
        <p:nvGrpSpPr>
          <p:cNvPr id="18" name="グループ化 17">
            <a:extLst>
              <a:ext uri="{FF2B5EF4-FFF2-40B4-BE49-F238E27FC236}">
                <a16:creationId xmlns:a16="http://schemas.microsoft.com/office/drawing/2014/main" id="{808BFAEC-DA76-EB22-9418-F4B183584C49}"/>
              </a:ext>
            </a:extLst>
          </p:cNvPr>
          <p:cNvGrpSpPr/>
          <p:nvPr/>
        </p:nvGrpSpPr>
        <p:grpSpPr>
          <a:xfrm>
            <a:off x="746778" y="1224775"/>
            <a:ext cx="5239039" cy="360000"/>
            <a:chOff x="543578" y="1377175"/>
            <a:chExt cx="5239039" cy="360000"/>
          </a:xfrm>
        </p:grpSpPr>
        <p:cxnSp>
          <p:nvCxnSpPr>
            <p:cNvPr id="19" name="Straight Connector 18">
              <a:extLst>
                <a:ext uri="{FF2B5EF4-FFF2-40B4-BE49-F238E27FC236}">
                  <a16:creationId xmlns:a16="http://schemas.microsoft.com/office/drawing/2014/main" id="{0EC84990-B5BF-9C0C-46CC-E7209AD4B1D6}"/>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0" name="TextBox 23">
              <a:extLst>
                <a:ext uri="{FF2B5EF4-FFF2-40B4-BE49-F238E27FC236}">
                  <a16:creationId xmlns:a16="http://schemas.microsoft.com/office/drawing/2014/main" id="{AF475A32-4A88-1E1F-8788-FD9CD9E792B0}"/>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事業目的・概要</a:t>
              </a:r>
            </a:p>
          </p:txBody>
        </p:sp>
      </p:grpSp>
      <p:grpSp>
        <p:nvGrpSpPr>
          <p:cNvPr id="21" name="グループ化 20">
            <a:extLst>
              <a:ext uri="{FF2B5EF4-FFF2-40B4-BE49-F238E27FC236}">
                <a16:creationId xmlns:a16="http://schemas.microsoft.com/office/drawing/2014/main" id="{FFC6EA21-846D-3BC2-E10D-09A8D56B881B}"/>
              </a:ext>
            </a:extLst>
          </p:cNvPr>
          <p:cNvGrpSpPr/>
          <p:nvPr/>
        </p:nvGrpSpPr>
        <p:grpSpPr>
          <a:xfrm>
            <a:off x="6222711" y="1224775"/>
            <a:ext cx="5239039" cy="360000"/>
            <a:chOff x="543578" y="1377175"/>
            <a:chExt cx="5239039" cy="360000"/>
          </a:xfrm>
        </p:grpSpPr>
        <p:cxnSp>
          <p:nvCxnSpPr>
            <p:cNvPr id="22" name="Straight Connector 18">
              <a:extLst>
                <a:ext uri="{FF2B5EF4-FFF2-40B4-BE49-F238E27FC236}">
                  <a16:creationId xmlns:a16="http://schemas.microsoft.com/office/drawing/2014/main" id="{815DD9B3-0B7C-A030-0A9E-B439ADE51858}"/>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3" name="TextBox 23">
              <a:extLst>
                <a:ext uri="{FF2B5EF4-FFF2-40B4-BE49-F238E27FC236}">
                  <a16:creationId xmlns:a16="http://schemas.microsoft.com/office/drawing/2014/main" id="{9D9DE43C-2E52-AF64-7591-DE704532BFFC}"/>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プロジェクトスキーム</a:t>
              </a:r>
            </a:p>
          </p:txBody>
        </p:sp>
      </p:grpSp>
      <p:grpSp>
        <p:nvGrpSpPr>
          <p:cNvPr id="45" name="グループ化 44">
            <a:extLst>
              <a:ext uri="{FF2B5EF4-FFF2-40B4-BE49-F238E27FC236}">
                <a16:creationId xmlns:a16="http://schemas.microsoft.com/office/drawing/2014/main" id="{52BFA233-E5D2-B393-C74C-47C67D60E644}"/>
              </a:ext>
            </a:extLst>
          </p:cNvPr>
          <p:cNvGrpSpPr/>
          <p:nvPr/>
        </p:nvGrpSpPr>
        <p:grpSpPr>
          <a:xfrm>
            <a:off x="6241748" y="4016784"/>
            <a:ext cx="5220001" cy="360000"/>
            <a:chOff x="543578" y="1377175"/>
            <a:chExt cx="5239039" cy="360000"/>
          </a:xfrm>
        </p:grpSpPr>
        <p:cxnSp>
          <p:nvCxnSpPr>
            <p:cNvPr id="50" name="Straight Connector 18">
              <a:extLst>
                <a:ext uri="{FF2B5EF4-FFF2-40B4-BE49-F238E27FC236}">
                  <a16:creationId xmlns:a16="http://schemas.microsoft.com/office/drawing/2014/main" id="{677CCA11-DA6E-A496-E639-3BB713E142A4}"/>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54" name="TextBox 23">
              <a:extLst>
                <a:ext uri="{FF2B5EF4-FFF2-40B4-BE49-F238E27FC236}">
                  <a16:creationId xmlns:a16="http://schemas.microsoft.com/office/drawing/2014/main" id="{8C2C1A35-D3BF-9706-B000-E4EF6A5BB57D}"/>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スケジュール</a:t>
              </a:r>
            </a:p>
          </p:txBody>
        </p:sp>
      </p:grpSp>
      <p:sp>
        <p:nvSpPr>
          <p:cNvPr id="55" name="TextBox 51">
            <a:extLst>
              <a:ext uri="{FF2B5EF4-FFF2-40B4-BE49-F238E27FC236}">
                <a16:creationId xmlns:a16="http://schemas.microsoft.com/office/drawing/2014/main" id="{7CE1AF38-C1D7-E039-6DF7-FD9CCD6D7234}"/>
              </a:ext>
            </a:extLst>
          </p:cNvPr>
          <p:cNvSpPr txBox="1"/>
          <p:nvPr/>
        </p:nvSpPr>
        <p:spPr>
          <a:xfrm>
            <a:off x="6571476" y="4559002"/>
            <a:ext cx="4680001" cy="1602086"/>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marL="85725" indent="3175">
              <a:defRPr sz="1600">
                <a:solidFill>
                  <a:srgbClr val="2E3558"/>
                </a:solidFill>
                <a:latin typeface="+mn-ea"/>
              </a:defRPr>
            </a:lvl1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algn="ctr"/>
            <a:r>
              <a:rPr lang="ja-JP" altLang="en-US"/>
              <a:t>ガントチャート等により、以下の内容を含めて</a:t>
            </a:r>
            <a:br>
              <a:rPr lang="en-US" altLang="ja-JP"/>
            </a:br>
            <a:r>
              <a:rPr lang="ja-JP" altLang="en-US"/>
              <a:t>記載ください</a:t>
            </a:r>
            <a:endParaRPr lang="en-US" altLang="ja-JP"/>
          </a:p>
          <a:p>
            <a:pPr marL="266700" indent="-180975">
              <a:buFont typeface="Arial" panose="020B0604020202020204" pitchFamily="34" charset="0"/>
              <a:buChar char="•"/>
            </a:pPr>
            <a:r>
              <a:rPr lang="ja-JP" altLang="en-US" sz="1400"/>
              <a:t>設備投資・認証取得のスケジュール</a:t>
            </a:r>
            <a:endParaRPr lang="en-US" altLang="ja-JP" sz="1400"/>
          </a:p>
          <a:p>
            <a:pPr marL="266700" indent="-180975">
              <a:buFont typeface="Arial" panose="020B0604020202020204" pitchFamily="34" charset="0"/>
              <a:buChar char="•"/>
            </a:pPr>
            <a:r>
              <a:rPr lang="ja-JP" altLang="en-US" sz="1400"/>
              <a:t>上記「プロジェクトスキーム」に紐づく間接補助事業終了後の次期航空機開発プログラム参画に向けたスケジュール</a:t>
            </a:r>
            <a:endParaRPr lang="en-US" altLang="ja-JP" sz="1400"/>
          </a:p>
          <a:p>
            <a:pPr marL="266700" indent="-180975">
              <a:buFont typeface="Arial" panose="020B0604020202020204" pitchFamily="34" charset="0"/>
              <a:buChar char="•"/>
            </a:pPr>
            <a:r>
              <a:rPr lang="ja-JP" altLang="en-US" sz="1400"/>
              <a:t>毎年度のマイルストーン</a:t>
            </a:r>
            <a:endParaRPr lang="en-US" altLang="ja-JP" sz="1400"/>
          </a:p>
        </p:txBody>
      </p:sp>
      <p:sp>
        <p:nvSpPr>
          <p:cNvPr id="3" name="TextBox 51">
            <a:extLst>
              <a:ext uri="{FF2B5EF4-FFF2-40B4-BE49-F238E27FC236}">
                <a16:creationId xmlns:a16="http://schemas.microsoft.com/office/drawing/2014/main" id="{3700E9EE-0F8E-CFC4-4432-5391DB58EE79}"/>
              </a:ext>
            </a:extLst>
          </p:cNvPr>
          <p:cNvSpPr txBox="1"/>
          <p:nvPr/>
        </p:nvSpPr>
        <p:spPr>
          <a:xfrm>
            <a:off x="6571477" y="1786141"/>
            <a:ext cx="4680000" cy="210887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本事業の位置付けや</a:t>
            </a:r>
            <a:br>
              <a:rPr lang="en-US" altLang="ja-JP" sz="1600">
                <a:solidFill>
                  <a:srgbClr val="2E3558"/>
                </a:solidFill>
                <a:latin typeface="+mn-ea"/>
              </a:rPr>
            </a:br>
            <a:r>
              <a:rPr lang="ja-JP" altLang="en-US" sz="1600">
                <a:solidFill>
                  <a:srgbClr val="2E3558"/>
                </a:solidFill>
                <a:latin typeface="+mn-ea"/>
              </a:rPr>
              <a:t>事業終了後の次期航空機開発プログラム参画に</a:t>
            </a:r>
            <a:br>
              <a:rPr lang="en-US" altLang="ja-JP" sz="1600">
                <a:solidFill>
                  <a:srgbClr val="2E3558"/>
                </a:solidFill>
                <a:latin typeface="+mn-ea"/>
              </a:rPr>
            </a:br>
            <a:r>
              <a:rPr lang="ja-JP" altLang="en-US" sz="1600">
                <a:solidFill>
                  <a:srgbClr val="2E3558"/>
                </a:solidFill>
                <a:latin typeface="+mn-ea"/>
              </a:rPr>
              <a:t>向けたスキームの概略等を記載ください</a:t>
            </a:r>
            <a:endParaRPr lang="en-US" altLang="ja-JP" sz="1600">
              <a:solidFill>
                <a:srgbClr val="2E3558"/>
              </a:solidFill>
              <a:latin typeface="+mn-ea"/>
            </a:endParaRPr>
          </a:p>
        </p:txBody>
      </p:sp>
      <p:sp>
        <p:nvSpPr>
          <p:cNvPr id="7" name="TextBox 51">
            <a:extLst>
              <a:ext uri="{FF2B5EF4-FFF2-40B4-BE49-F238E27FC236}">
                <a16:creationId xmlns:a16="http://schemas.microsoft.com/office/drawing/2014/main" id="{F5A8BDB4-F2D9-915C-5E42-22EA1597FB4D}"/>
              </a:ext>
            </a:extLst>
          </p:cNvPr>
          <p:cNvSpPr txBox="1"/>
          <p:nvPr/>
        </p:nvSpPr>
        <p:spPr>
          <a:xfrm>
            <a:off x="765817" y="1675541"/>
            <a:ext cx="4938897" cy="506219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marR="0" lvl="0" algn="ctr" defTabSz="914400" rtl="0" eaLnBrk="1" fontAlgn="auto" latinLnBrk="0" hangingPunct="1">
              <a:lnSpc>
                <a:spcPct val="100000"/>
              </a:lnSpc>
              <a:spcBef>
                <a:spcPts val="100"/>
              </a:spcBef>
              <a:spcAft>
                <a:spcPts val="0"/>
              </a:spcAft>
              <a:buClrTx/>
              <a:buSzTx/>
              <a:tabLst/>
              <a:defRPr/>
            </a:pPr>
            <a:r>
              <a:rPr lang="ja-JP" altLang="en-US" sz="1400">
                <a:solidFill>
                  <a:srgbClr val="2E3558"/>
                </a:solidFill>
                <a:latin typeface="+mn-ea"/>
              </a:rPr>
              <a:t>本事業の目的や事業の概要等を、</a:t>
            </a:r>
            <a:br>
              <a:rPr lang="en-US" altLang="ja-JP" sz="1400">
                <a:solidFill>
                  <a:srgbClr val="2E3558"/>
                </a:solidFill>
                <a:latin typeface="+mn-ea"/>
              </a:rPr>
            </a:br>
            <a:r>
              <a:rPr lang="ja-JP" altLang="en-US" sz="1400">
                <a:solidFill>
                  <a:srgbClr val="2E3558"/>
                </a:solidFill>
                <a:latin typeface="+mn-ea"/>
              </a:rPr>
              <a:t>以下の内容を含めて記載ください</a:t>
            </a:r>
            <a:endParaRPr lang="en-US" altLang="ja-JP" sz="1400">
              <a:solidFill>
                <a:srgbClr val="2E3558"/>
              </a:solidFill>
              <a:latin typeface="+mn-ea"/>
            </a:endParaRPr>
          </a:p>
          <a:p>
            <a:pPr marL="85725" marR="0" lvl="0" algn="ctr" defTabSz="914400" rtl="0" eaLnBrk="1" fontAlgn="auto" latinLnBrk="0" hangingPunct="1">
              <a:lnSpc>
                <a:spcPct val="100000"/>
              </a:lnSpc>
              <a:spcBef>
                <a:spcPts val="100"/>
              </a:spcBef>
              <a:spcAft>
                <a:spcPts val="0"/>
              </a:spcAft>
              <a:buClrTx/>
              <a:buSzTx/>
              <a:tabLst/>
              <a:defRPr/>
            </a:pPr>
            <a:endParaRPr lang="en-US" altLang="ja-JP" sz="1400">
              <a:solidFill>
                <a:srgbClr val="2E3558"/>
              </a:solidFill>
              <a:latin typeface="+mn-ea"/>
            </a:endParaRPr>
          </a:p>
          <a:p>
            <a:pPr marL="85725" marR="0" lvl="0" defTabSz="914400" rtl="0" eaLnBrk="1" fontAlgn="auto" latinLnBrk="0" hangingPunct="1">
              <a:lnSpc>
                <a:spcPct val="100000"/>
              </a:lnSpc>
              <a:spcBef>
                <a:spcPts val="100"/>
              </a:spcBef>
              <a:spcAft>
                <a:spcPts val="0"/>
              </a:spcAft>
              <a:buClrTx/>
              <a:buSzTx/>
              <a:tabLst/>
              <a:defRPr/>
            </a:pPr>
            <a:r>
              <a:rPr lang="ja-JP" altLang="en-US" sz="1400">
                <a:solidFill>
                  <a:srgbClr val="2E3558"/>
                </a:solidFill>
                <a:latin typeface="+mn-ea"/>
              </a:rPr>
              <a:t>（記載例）</a:t>
            </a:r>
            <a:r>
              <a:rPr lang="en-US" altLang="ja-JP" sz="1400">
                <a:solidFill>
                  <a:srgbClr val="2E3558"/>
                </a:solidFill>
                <a:latin typeface="+mn-ea"/>
              </a:rPr>
              <a:t>※</a:t>
            </a:r>
            <a:r>
              <a:rPr lang="ja-JP" altLang="en-US" sz="1400">
                <a:solidFill>
                  <a:srgbClr val="2E3558"/>
                </a:solidFill>
                <a:latin typeface="+mn-ea"/>
              </a:rPr>
              <a:t>あくまで一例です。</a:t>
            </a:r>
            <a:endParaRPr lang="en-US" altLang="ja-JP" sz="1400">
              <a:solidFill>
                <a:srgbClr val="2E3558"/>
              </a:solidFill>
              <a:latin typeface="+mn-ea"/>
            </a:endParaRPr>
          </a:p>
          <a:p>
            <a:pPr marL="85725" marR="0" lvl="0" defTabSz="914400" rtl="0" eaLnBrk="1" fontAlgn="auto" latinLnBrk="0" hangingPunct="1">
              <a:lnSpc>
                <a:spcPct val="100000"/>
              </a:lnSpc>
              <a:spcBef>
                <a:spcPts val="100"/>
              </a:spcBef>
              <a:spcAft>
                <a:spcPts val="0"/>
              </a:spcAft>
              <a:buClrTx/>
              <a:buSzTx/>
              <a:tabLst/>
              <a:defRPr/>
            </a:pPr>
            <a:r>
              <a:rPr lang="ja-JP" altLang="en-US" sz="1400" u="sng">
                <a:solidFill>
                  <a:srgbClr val="2E3558"/>
                </a:solidFill>
                <a:latin typeface="+mn-ea"/>
              </a:rPr>
              <a:t>戦略整合性①、実施内容③に該当</a:t>
            </a:r>
            <a:endParaRPr lang="en-US" altLang="ja-JP" sz="1400" u="sng">
              <a:solidFill>
                <a:srgbClr val="2E3558"/>
              </a:solidFill>
              <a:latin typeface="+mn-ea"/>
            </a:endParaRPr>
          </a:p>
          <a:p>
            <a:pPr marL="85725" marR="0" lvl="0" defTabSz="914400" rtl="0" eaLnBrk="1" fontAlgn="auto" latinLnBrk="0" hangingPunct="1">
              <a:lnSpc>
                <a:spcPct val="100000"/>
              </a:lnSpc>
              <a:spcBef>
                <a:spcPts val="100"/>
              </a:spcBef>
              <a:spcAft>
                <a:spcPts val="0"/>
              </a:spcAft>
              <a:buClrTx/>
              <a:buSzTx/>
              <a:tabLst/>
              <a:defRPr/>
            </a:pPr>
            <a:endParaRPr lang="en-US" altLang="ja-JP" sz="1400">
              <a:solidFill>
                <a:srgbClr val="2E3558"/>
              </a:solidFill>
              <a:latin typeface="+mn-ea"/>
            </a:endParaRPr>
          </a:p>
          <a:p>
            <a:pPr marL="85725" marR="0" lvl="0" defTabSz="914400" rtl="0" eaLnBrk="1" fontAlgn="auto" latinLnBrk="0" hangingPunct="1">
              <a:lnSpc>
                <a:spcPct val="100000"/>
              </a:lnSpc>
              <a:spcBef>
                <a:spcPts val="100"/>
              </a:spcBef>
              <a:spcAft>
                <a:spcPts val="0"/>
              </a:spcAft>
              <a:buClrTx/>
              <a:buSzTx/>
              <a:tabLst/>
              <a:defRPr/>
            </a:pPr>
            <a:r>
              <a:rPr lang="ja-JP" altLang="en-US" sz="1400">
                <a:solidFill>
                  <a:srgbClr val="2E3558"/>
                </a:solidFill>
                <a:latin typeface="+mn-ea"/>
              </a:rPr>
              <a:t>本事業では～～～～の○○工程における生産工程の改善</a:t>
            </a:r>
            <a:r>
              <a:rPr lang="en-US" altLang="ja-JP" sz="1400">
                <a:solidFill>
                  <a:srgbClr val="2E3558"/>
                </a:solidFill>
                <a:latin typeface="+mn-ea"/>
              </a:rPr>
              <a:t>/</a:t>
            </a:r>
            <a:r>
              <a:rPr lang="ja-JP" altLang="en-US" sz="1400">
                <a:solidFill>
                  <a:srgbClr val="2E3558"/>
                </a:solidFill>
                <a:latin typeface="+mn-ea"/>
              </a:rPr>
              <a:t>構築を実施。</a:t>
            </a:r>
            <a:endParaRPr lang="en-US" altLang="ja-JP" sz="1400">
              <a:solidFill>
                <a:srgbClr val="2E3558"/>
              </a:solidFill>
              <a:latin typeface="+mn-ea"/>
            </a:endParaRPr>
          </a:p>
          <a:p>
            <a:pPr marL="85725" marR="0" lvl="0" defTabSz="914400" rtl="0" eaLnBrk="1" fontAlgn="auto" latinLnBrk="0" hangingPunct="1">
              <a:lnSpc>
                <a:spcPct val="100000"/>
              </a:lnSpc>
              <a:spcBef>
                <a:spcPts val="100"/>
              </a:spcBef>
              <a:spcAft>
                <a:spcPts val="0"/>
              </a:spcAft>
              <a:buClrTx/>
              <a:buSzTx/>
              <a:tabLst/>
              <a:defRPr/>
            </a:pPr>
            <a:endParaRPr lang="en-US" altLang="ja-JP" sz="1400">
              <a:solidFill>
                <a:srgbClr val="2E3558"/>
              </a:solidFill>
              <a:latin typeface="+mn-ea"/>
            </a:endParaRPr>
          </a:p>
          <a:p>
            <a:pPr marL="85725" marR="0" lvl="0" defTabSz="914400" rtl="0" eaLnBrk="1" fontAlgn="auto" latinLnBrk="0" hangingPunct="1">
              <a:lnSpc>
                <a:spcPct val="100000"/>
              </a:lnSpc>
              <a:spcBef>
                <a:spcPts val="100"/>
              </a:spcBef>
              <a:spcAft>
                <a:spcPts val="0"/>
              </a:spcAft>
              <a:buClrTx/>
              <a:buSzTx/>
              <a:tabLst/>
              <a:defRPr/>
            </a:pPr>
            <a:r>
              <a:rPr lang="ja-JP" altLang="en-US" sz="1400">
                <a:solidFill>
                  <a:srgbClr val="2E3558"/>
                </a:solidFill>
                <a:latin typeface="+mn-ea"/>
              </a:rPr>
              <a:t>当該工程は、（国内でも生産能力を有する企業が限定的である／手作業が多く製造に時間がかかる　など）、現時点では次期航空機部品の高レート生産に対応出来る、生産基盤を国内で確立出来ていない。</a:t>
            </a:r>
            <a:endParaRPr lang="en-US" altLang="ja-JP" sz="1400">
              <a:solidFill>
                <a:srgbClr val="2E3558"/>
              </a:solidFill>
              <a:latin typeface="+mn-ea"/>
            </a:endParaRPr>
          </a:p>
          <a:p>
            <a:pPr marL="85725" marR="0" lvl="0" defTabSz="914400" rtl="0" eaLnBrk="1" fontAlgn="auto" latinLnBrk="0" hangingPunct="1">
              <a:lnSpc>
                <a:spcPct val="100000"/>
              </a:lnSpc>
              <a:spcBef>
                <a:spcPts val="100"/>
              </a:spcBef>
              <a:spcAft>
                <a:spcPts val="0"/>
              </a:spcAft>
              <a:buClrTx/>
              <a:buSzTx/>
              <a:tabLst/>
              <a:defRPr/>
            </a:pPr>
            <a:endParaRPr lang="en-US" altLang="ja-JP" sz="1400">
              <a:solidFill>
                <a:srgbClr val="2E3558"/>
              </a:solidFill>
              <a:latin typeface="+mn-ea"/>
            </a:endParaRPr>
          </a:p>
          <a:p>
            <a:pPr marL="85725" marR="0" lvl="0" defTabSz="914400" rtl="0" eaLnBrk="1" fontAlgn="auto" latinLnBrk="0" hangingPunct="1">
              <a:lnSpc>
                <a:spcPct val="100000"/>
              </a:lnSpc>
              <a:spcBef>
                <a:spcPts val="100"/>
              </a:spcBef>
              <a:spcAft>
                <a:spcPts val="0"/>
              </a:spcAft>
              <a:buClrTx/>
              <a:buSzTx/>
              <a:tabLst/>
              <a:defRPr/>
            </a:pPr>
            <a:r>
              <a:rPr lang="ja-JP" altLang="en-US" sz="1400">
                <a:solidFill>
                  <a:srgbClr val="2E3558"/>
                </a:solidFill>
                <a:latin typeface="+mn-ea"/>
              </a:rPr>
              <a:t>本事業では、</a:t>
            </a:r>
            <a:r>
              <a:rPr lang="en-US" altLang="ja-JP" sz="1400">
                <a:solidFill>
                  <a:srgbClr val="2E3558"/>
                </a:solidFill>
                <a:latin typeface="+mn-ea"/>
              </a:rPr>
              <a:t>××</a:t>
            </a:r>
            <a:r>
              <a:rPr lang="ja-JP" altLang="en-US" sz="1400">
                <a:solidFill>
                  <a:srgbClr val="2E3558"/>
                </a:solidFill>
                <a:latin typeface="+mn-ea"/>
              </a:rPr>
              <a:t>ライン構築の為、○○を導入し、更に高レート生産に向けた生産実証を行うことで、サプライチェーン上のネック工程となっている</a:t>
            </a:r>
            <a:r>
              <a:rPr lang="en-US" altLang="ja-JP" sz="1400">
                <a:solidFill>
                  <a:srgbClr val="2E3558"/>
                </a:solidFill>
                <a:latin typeface="+mn-ea"/>
              </a:rPr>
              <a:t>××</a:t>
            </a:r>
            <a:r>
              <a:rPr lang="ja-JP" altLang="en-US" sz="1400">
                <a:solidFill>
                  <a:srgbClr val="2E3558"/>
                </a:solidFill>
                <a:latin typeface="+mn-ea"/>
              </a:rPr>
              <a:t>におけるタクトタイム○％削減を達成し、更に事業終了後も引き続き○○に取り組むことで、次期航空機プロジェクト参画を目指す。</a:t>
            </a:r>
            <a:endParaRPr lang="en-US" altLang="ja-JP" sz="1400">
              <a:solidFill>
                <a:srgbClr val="2E3558"/>
              </a:solidFill>
              <a:latin typeface="+mn-ea"/>
            </a:endParaRPr>
          </a:p>
          <a:p>
            <a:pPr marL="85725" marR="0" lvl="0" algn="ctr" defTabSz="914400" rtl="0" eaLnBrk="1" fontAlgn="auto" latinLnBrk="0" hangingPunct="1">
              <a:lnSpc>
                <a:spcPct val="100000"/>
              </a:lnSpc>
              <a:spcBef>
                <a:spcPts val="100"/>
              </a:spcBef>
              <a:spcAft>
                <a:spcPts val="0"/>
              </a:spcAft>
              <a:buClrTx/>
              <a:buSzTx/>
              <a:tabLst/>
              <a:defRPr/>
            </a:pPr>
            <a:endParaRPr lang="en-US" altLang="ja-JP" sz="1400">
              <a:solidFill>
                <a:srgbClr val="2E3558"/>
              </a:solidFill>
              <a:latin typeface="+mn-ea"/>
            </a:endParaRPr>
          </a:p>
        </p:txBody>
      </p:sp>
      <p:sp>
        <p:nvSpPr>
          <p:cNvPr id="9" name="吹き出し: 四角形 8">
            <a:extLst>
              <a:ext uri="{FF2B5EF4-FFF2-40B4-BE49-F238E27FC236}">
                <a16:creationId xmlns:a16="http://schemas.microsoft.com/office/drawing/2014/main" id="{8BED0CD2-39A0-5F26-F147-14BBFD58C6EC}"/>
              </a:ext>
            </a:extLst>
          </p:cNvPr>
          <p:cNvSpPr/>
          <p:nvPr/>
        </p:nvSpPr>
        <p:spPr>
          <a:xfrm>
            <a:off x="5950253" y="2368964"/>
            <a:ext cx="4255177" cy="1727414"/>
          </a:xfrm>
          <a:prstGeom prst="wedgeRectCallout">
            <a:avLst>
              <a:gd name="adj1" fmla="val -66585"/>
              <a:gd name="adj2" fmla="val -12919"/>
            </a:avLst>
          </a:pr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85725">
              <a:spcBef>
                <a:spcPts val="100"/>
              </a:spcBef>
              <a:defRPr/>
            </a:pPr>
            <a:r>
              <a:rPr lang="ja-JP" altLang="en-US" sz="1000">
                <a:solidFill>
                  <a:srgbClr val="2E3558"/>
                </a:solidFill>
                <a:latin typeface="ＭＳ Ｐゴシック" panose="020B0600070205080204" pitchFamily="50" charset="-128"/>
              </a:rPr>
              <a:t>航空機産業戦略との整合性（下記項目のいずれかに該当する事業であるかを選択し、記載してください）</a:t>
            </a:r>
            <a:endParaRPr lang="en-US" altLang="ja-JP" sz="1050">
              <a:solidFill>
                <a:srgbClr val="2E3558"/>
              </a:solidFill>
              <a:latin typeface="+mn-ea"/>
            </a:endParaRPr>
          </a:p>
          <a:p>
            <a:pPr marL="85725">
              <a:spcBef>
                <a:spcPts val="100"/>
              </a:spcBef>
              <a:defRPr/>
            </a:pPr>
            <a:r>
              <a:rPr lang="ja-JP" altLang="en-US" sz="1000">
                <a:solidFill>
                  <a:srgbClr val="2E3558"/>
                </a:solidFill>
                <a:latin typeface="ＭＳ Ｐゴシック" panose="020B0600070205080204" pitchFamily="50" charset="-128"/>
              </a:rPr>
              <a:t>①</a:t>
            </a:r>
            <a:r>
              <a:rPr lang="en-US" altLang="ja-JP" sz="1000">
                <a:solidFill>
                  <a:srgbClr val="2E3558"/>
                </a:solidFill>
                <a:latin typeface="ＭＳ Ｐゴシック" panose="020B0600070205080204" pitchFamily="50" charset="-128"/>
              </a:rPr>
              <a:t>【</a:t>
            </a:r>
            <a:r>
              <a:rPr lang="ja-JP" altLang="en-US" sz="1000">
                <a:solidFill>
                  <a:srgbClr val="2E3558"/>
                </a:solidFill>
                <a:latin typeface="ＭＳ Ｐゴシック" panose="020B0600070205080204" pitchFamily="50" charset="-128"/>
              </a:rPr>
              <a:t>既存機で採用されている技術や工程の場合</a:t>
            </a:r>
            <a:r>
              <a:rPr lang="en-US" altLang="ja-JP" sz="1000">
                <a:solidFill>
                  <a:srgbClr val="2E3558"/>
                </a:solidFill>
                <a:latin typeface="ＭＳ Ｐゴシック" panose="020B0600070205080204" pitchFamily="50" charset="-128"/>
              </a:rPr>
              <a:t>】</a:t>
            </a:r>
            <a:endParaRPr lang="ja-JP" altLang="en-US" sz="1000">
              <a:solidFill>
                <a:srgbClr val="2E3558"/>
              </a:solidFill>
              <a:latin typeface="ＭＳ Ｐゴシック" panose="020B0600070205080204" pitchFamily="50" charset="-128"/>
            </a:endParaRPr>
          </a:p>
          <a:p>
            <a:pPr marL="85725">
              <a:spcBef>
                <a:spcPts val="100"/>
              </a:spcBef>
              <a:defRPr/>
            </a:pPr>
            <a:r>
              <a:rPr lang="ja-JP" altLang="en-US" sz="1000">
                <a:solidFill>
                  <a:srgbClr val="2E3558"/>
                </a:solidFill>
                <a:latin typeface="ＭＳ Ｐゴシック" panose="020B0600070205080204" pitchFamily="50" charset="-128"/>
              </a:rPr>
              <a:t>既存機のどの部品、工程・加工の生産能力拡大に向けた投資をするのか、その投資が次期航空機開発プロジェクト参画にどう繋がるのか記載</a:t>
            </a:r>
            <a:endParaRPr lang="en-US" altLang="ja-JP" sz="1000">
              <a:solidFill>
                <a:srgbClr val="2E3558"/>
              </a:solidFill>
              <a:latin typeface="ＭＳ Ｐゴシック" panose="020B0600070205080204" pitchFamily="50" charset="-128"/>
            </a:endParaRPr>
          </a:p>
          <a:p>
            <a:pPr marL="85725">
              <a:spcBef>
                <a:spcPts val="100"/>
              </a:spcBef>
              <a:defRPr/>
            </a:pPr>
            <a:r>
              <a:rPr lang="ja-JP" altLang="en-US" sz="1000">
                <a:solidFill>
                  <a:srgbClr val="2E3558"/>
                </a:solidFill>
                <a:latin typeface="ＭＳ Ｐゴシック" panose="020B0600070205080204" pitchFamily="50" charset="-128"/>
              </a:rPr>
              <a:t>②</a:t>
            </a:r>
            <a:r>
              <a:rPr lang="en-US" altLang="ja-JP" sz="1000">
                <a:solidFill>
                  <a:srgbClr val="2E3558"/>
                </a:solidFill>
                <a:latin typeface="ＭＳ Ｐゴシック" panose="020B0600070205080204" pitchFamily="50" charset="-128"/>
              </a:rPr>
              <a:t>【</a:t>
            </a:r>
            <a:r>
              <a:rPr lang="ja-JP" altLang="en-US" sz="1000">
                <a:solidFill>
                  <a:srgbClr val="2E3558"/>
                </a:solidFill>
                <a:latin typeface="ＭＳ Ｐゴシック" panose="020B0600070205080204" pitchFamily="50" charset="-128"/>
              </a:rPr>
              <a:t>次期航空機開発に適用が期待される新技術や工程の場合</a:t>
            </a:r>
            <a:r>
              <a:rPr lang="en-US" altLang="ja-JP" sz="1000">
                <a:solidFill>
                  <a:srgbClr val="2E3558"/>
                </a:solidFill>
                <a:latin typeface="ＭＳ Ｐゴシック" panose="020B0600070205080204" pitchFamily="50" charset="-128"/>
              </a:rPr>
              <a:t>】</a:t>
            </a:r>
          </a:p>
          <a:p>
            <a:pPr marL="85725" lvl="0">
              <a:spcBef>
                <a:spcPts val="100"/>
              </a:spcBef>
              <a:defRPr/>
            </a:pPr>
            <a:r>
              <a:rPr lang="ja-JP" altLang="en-US" sz="1000">
                <a:solidFill>
                  <a:srgbClr val="2E3558"/>
                </a:solidFill>
                <a:latin typeface="ＭＳ Ｐゴシック" panose="020B0600070205080204" pitchFamily="50" charset="-128"/>
              </a:rPr>
              <a:t>次期航空機開発プログラムへの参画を見据え、どの部品、工程・加工の参画に向けどんな投資・生産実証をするのか記載</a:t>
            </a:r>
            <a:endParaRPr lang="en-US" altLang="ja-JP" sz="1000">
              <a:solidFill>
                <a:srgbClr val="2E3558"/>
              </a:solidFill>
              <a:latin typeface="ＭＳ Ｐゴシック" panose="020B0600070205080204" pitchFamily="50" charset="-128"/>
            </a:endParaRPr>
          </a:p>
        </p:txBody>
      </p:sp>
      <p:sp>
        <p:nvSpPr>
          <p:cNvPr id="10" name="吹き出し: 四角形 9">
            <a:extLst>
              <a:ext uri="{FF2B5EF4-FFF2-40B4-BE49-F238E27FC236}">
                <a16:creationId xmlns:a16="http://schemas.microsoft.com/office/drawing/2014/main" id="{0F2CF1B3-88CF-729F-2DFB-64DC72041122}"/>
              </a:ext>
            </a:extLst>
          </p:cNvPr>
          <p:cNvSpPr/>
          <p:nvPr/>
        </p:nvSpPr>
        <p:spPr>
          <a:xfrm>
            <a:off x="6096000" y="4679201"/>
            <a:ext cx="4929775" cy="2115114"/>
          </a:xfrm>
          <a:prstGeom prst="wedgeRectCallout">
            <a:avLst>
              <a:gd name="adj1" fmla="val -63546"/>
              <a:gd name="adj2" fmla="val -43396"/>
            </a:avLst>
          </a:pr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85725">
              <a:spcBef>
                <a:spcPts val="100"/>
              </a:spcBef>
              <a:defRPr/>
            </a:pPr>
            <a:r>
              <a:rPr lang="ja-JP" altLang="en-US" sz="1000">
                <a:solidFill>
                  <a:srgbClr val="2E3558"/>
                </a:solidFill>
                <a:latin typeface="ＭＳ Ｐゴシック" panose="020B0600070205080204" pitchFamily="50" charset="-128"/>
              </a:rPr>
              <a:t>　</a:t>
            </a:r>
            <a:r>
              <a:rPr lang="en-US" altLang="ja-JP" sz="1000">
                <a:solidFill>
                  <a:srgbClr val="2E3558"/>
                </a:solidFill>
                <a:latin typeface="ＭＳ Ｐゴシック" panose="020B0600070205080204" pitchFamily="50" charset="-128"/>
              </a:rPr>
              <a:t>【</a:t>
            </a:r>
            <a:r>
              <a:rPr lang="ja-JP" altLang="en-US" sz="1000">
                <a:solidFill>
                  <a:srgbClr val="2E3558"/>
                </a:solidFill>
                <a:latin typeface="ＭＳ Ｐゴシック" panose="020B0600070205080204" pitchFamily="50" charset="-128"/>
              </a:rPr>
              <a:t>実施内容</a:t>
            </a:r>
            <a:r>
              <a:rPr lang="en-US" altLang="ja-JP" sz="1000">
                <a:solidFill>
                  <a:srgbClr val="2E3558"/>
                </a:solidFill>
                <a:latin typeface="ＭＳ Ｐゴシック" panose="020B0600070205080204" pitchFamily="50" charset="-128"/>
              </a:rPr>
              <a:t>】</a:t>
            </a:r>
          </a:p>
          <a:p>
            <a:pPr marL="85725" lvl="0">
              <a:spcBef>
                <a:spcPts val="100"/>
              </a:spcBef>
              <a:defRPr/>
            </a:pPr>
            <a:r>
              <a:rPr lang="ja-JP" altLang="en-US" sz="1000">
                <a:solidFill>
                  <a:srgbClr val="2E3558"/>
                </a:solidFill>
                <a:latin typeface="ＭＳ Ｐゴシック" panose="020B0600070205080204" pitchFamily="50" charset="-128"/>
              </a:rPr>
              <a:t>下記項目のいずれかに該当する事業であるかを選択し、事業を実施することで具体的に国内の航空機部品製造のサプライチェーンのどのような課題を解決できるのか記載してください</a:t>
            </a:r>
            <a:r>
              <a:rPr lang="en-US" altLang="ja-JP" sz="1000">
                <a:solidFill>
                  <a:srgbClr val="2E3558"/>
                </a:solidFill>
                <a:latin typeface="ＭＳ Ｐゴシック" panose="020B0600070205080204" pitchFamily="50" charset="-128"/>
              </a:rPr>
              <a:t>※</a:t>
            </a:r>
            <a:r>
              <a:rPr lang="ja-JP" altLang="en-US" sz="1000">
                <a:solidFill>
                  <a:srgbClr val="2E3558"/>
                </a:solidFill>
                <a:latin typeface="ＭＳ Ｐゴシック" panose="020B0600070205080204" pitchFamily="50" charset="-128"/>
              </a:rPr>
              <a:t>複数選択可</a:t>
            </a:r>
            <a:endParaRPr lang="en-US" altLang="ja-JP" sz="1000">
              <a:solidFill>
                <a:srgbClr val="2E3558"/>
              </a:solidFill>
              <a:latin typeface="ＭＳ Ｐゴシック" panose="020B0600070205080204" pitchFamily="50" charset="-128"/>
            </a:endParaRPr>
          </a:p>
          <a:p>
            <a:pPr marL="85725" lvl="0">
              <a:spcBef>
                <a:spcPts val="100"/>
              </a:spcBef>
              <a:defRPr/>
            </a:pPr>
            <a:endParaRPr lang="en-US" altLang="ja-JP" sz="1000">
              <a:solidFill>
                <a:srgbClr val="2E3558"/>
              </a:solidFill>
              <a:latin typeface="ＭＳ Ｐゴシック" panose="020B0600070205080204" pitchFamily="50" charset="-128"/>
            </a:endParaRPr>
          </a:p>
          <a:p>
            <a:pPr marL="85725" lvl="0">
              <a:spcBef>
                <a:spcPts val="100"/>
              </a:spcBef>
              <a:defRPr/>
            </a:pPr>
            <a:r>
              <a:rPr lang="ja-JP" altLang="en-US" sz="1000">
                <a:solidFill>
                  <a:srgbClr val="2E3558"/>
                </a:solidFill>
                <a:latin typeface="ＭＳ Ｐゴシック" panose="020B0600070205080204" pitchFamily="50" charset="-128"/>
              </a:rPr>
              <a:t>①航空機部品の製造で必要不可欠である表面処理等の特殊工程の国内生産能力増強に資する取組</a:t>
            </a:r>
            <a:endParaRPr lang="en-US" altLang="ja-JP" sz="1000">
              <a:solidFill>
                <a:srgbClr val="2E3558"/>
              </a:solidFill>
              <a:latin typeface="ＭＳ Ｐゴシック" panose="020B0600070205080204" pitchFamily="50" charset="-128"/>
            </a:endParaRPr>
          </a:p>
          <a:p>
            <a:pPr marL="85725" lvl="0">
              <a:spcBef>
                <a:spcPts val="100"/>
              </a:spcBef>
              <a:defRPr/>
            </a:pPr>
            <a:r>
              <a:rPr lang="ja-JP" altLang="en-US" sz="1000">
                <a:solidFill>
                  <a:srgbClr val="2E3558"/>
                </a:solidFill>
                <a:latin typeface="ＭＳ Ｐゴシック" panose="020B0600070205080204" pitchFamily="50" charset="-128"/>
              </a:rPr>
              <a:t>②今後更なる市場投入が見込まれる複合材や難削材の機械加工や成形技術の国内生産能力増強に資する取組</a:t>
            </a:r>
            <a:endParaRPr lang="en-US" altLang="ja-JP" sz="1000">
              <a:solidFill>
                <a:srgbClr val="2E3558"/>
              </a:solidFill>
              <a:latin typeface="ＭＳ Ｐゴシック" panose="020B0600070205080204" pitchFamily="50" charset="-128"/>
            </a:endParaRPr>
          </a:p>
          <a:p>
            <a:pPr marL="85725" lvl="0">
              <a:spcBef>
                <a:spcPts val="100"/>
              </a:spcBef>
              <a:defRPr/>
            </a:pPr>
            <a:r>
              <a:rPr lang="ja-JP" altLang="en-US" sz="1000">
                <a:solidFill>
                  <a:srgbClr val="2E3558"/>
                </a:solidFill>
                <a:latin typeface="ＭＳ Ｐゴシック" panose="020B0600070205080204" pitchFamily="50" charset="-128"/>
              </a:rPr>
              <a:t>③複雑形状部品の検査工程等の自動化を通じ、ネックになりやすい工程の生産性向上に資する取組</a:t>
            </a:r>
            <a:endParaRPr lang="en-US" altLang="ja-JP" sz="1000">
              <a:solidFill>
                <a:srgbClr val="2E3558"/>
              </a:solidFill>
              <a:latin typeface="ＭＳ Ｐゴシック" panose="020B0600070205080204" pitchFamily="50" charset="-128"/>
            </a:endParaRPr>
          </a:p>
          <a:p>
            <a:pPr marL="85725" lvl="0">
              <a:spcBef>
                <a:spcPts val="100"/>
              </a:spcBef>
              <a:defRPr/>
            </a:pPr>
            <a:r>
              <a:rPr lang="ja-JP" altLang="en-US" sz="1000">
                <a:solidFill>
                  <a:srgbClr val="2E3558"/>
                </a:solidFill>
                <a:latin typeface="ＭＳ Ｐゴシック" panose="020B0600070205080204" pitchFamily="50" charset="-128"/>
              </a:rPr>
              <a:t>④その他顧客企業からの要請や受注の相談等があり、高レート生産に必要な生産体制の構築に資する取組</a:t>
            </a:r>
          </a:p>
        </p:txBody>
      </p:sp>
    </p:spTree>
    <p:extLst>
      <p:ext uri="{BB962C8B-B14F-4D97-AF65-F5344CB8AC3E}">
        <p14:creationId xmlns:p14="http://schemas.microsoft.com/office/powerpoint/2010/main" val="35880355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018024-997C-3642-C8F5-DAF967542D2B}"/>
            </a:ext>
          </a:extLst>
        </p:cNvPr>
        <p:cNvGrpSpPr/>
        <p:nvPr/>
      </p:nvGrpSpPr>
      <p:grpSpPr>
        <a:xfrm>
          <a:off x="0" y="0"/>
          <a:ext cx="0" cy="0"/>
          <a:chOff x="0" y="0"/>
          <a:chExt cx="0" cy="0"/>
        </a:xfrm>
      </p:grpSpPr>
      <p:sp>
        <p:nvSpPr>
          <p:cNvPr id="31" name="Title 1">
            <a:extLst>
              <a:ext uri="{FF2B5EF4-FFF2-40B4-BE49-F238E27FC236}">
                <a16:creationId xmlns:a16="http://schemas.microsoft.com/office/drawing/2014/main" id="{1FC81244-BF5D-58A3-AEDC-8D58718BCB2D}"/>
              </a:ext>
            </a:extLst>
          </p:cNvPr>
          <p:cNvSpPr txBox="1">
            <a:spLocks/>
          </p:cNvSpPr>
          <p:nvPr/>
        </p:nvSpPr>
        <p:spPr>
          <a:xfrm>
            <a:off x="180000" y="180000"/>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2</a:t>
            </a:r>
            <a:r>
              <a:rPr kumimoji="1" lang="ja-JP" altLang="en-US" sz="2000"/>
              <a:t>）事業の詳細</a:t>
            </a:r>
            <a:endParaRPr kumimoji="1" lang="en-US" sz="2000"/>
          </a:p>
        </p:txBody>
      </p:sp>
      <p:cxnSp>
        <p:nvCxnSpPr>
          <p:cNvPr id="34" name="直線コネクタ 33">
            <a:extLst>
              <a:ext uri="{FF2B5EF4-FFF2-40B4-BE49-F238E27FC236}">
                <a16:creationId xmlns:a16="http://schemas.microsoft.com/office/drawing/2014/main" id="{748206F3-5FFC-06B4-789F-9DF30E759F6E}"/>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cxnSp>
        <p:nvCxnSpPr>
          <p:cNvPr id="2" name="直線コネクタ 1">
            <a:extLst>
              <a:ext uri="{FF2B5EF4-FFF2-40B4-BE49-F238E27FC236}">
                <a16:creationId xmlns:a16="http://schemas.microsoft.com/office/drawing/2014/main" id="{1EAC0FBD-5B38-C642-4791-AD20C3A299B4}"/>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248553E7-25ED-68BA-3D25-8A22E89EF53D}"/>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en-US" altLang="ja-JP">
                <a:solidFill>
                  <a:schemeClr val="tx1"/>
                </a:solidFill>
              </a:rPr>
              <a:t>xx</a:t>
            </a:r>
            <a:r>
              <a:rPr kumimoji="1" lang="ja-JP" altLang="en-US">
                <a:solidFill>
                  <a:schemeClr val="tx1"/>
                </a:solidFill>
              </a:rPr>
              <a:t>の製造工程の改善</a:t>
            </a:r>
            <a:r>
              <a:rPr kumimoji="1" lang="en-US" altLang="ja-JP">
                <a:solidFill>
                  <a:schemeClr val="tx1"/>
                </a:solidFill>
              </a:rPr>
              <a:t>or</a:t>
            </a:r>
            <a:r>
              <a:rPr kumimoji="1" lang="ja-JP" altLang="en-US">
                <a:solidFill>
                  <a:schemeClr val="tx1"/>
                </a:solidFill>
              </a:rPr>
              <a:t>構築をおこなうことで付加価値向上を図る</a:t>
            </a:r>
            <a:endParaRPr kumimoji="1" lang="en-US" altLang="ja-JP">
              <a:solidFill>
                <a:schemeClr val="tx1"/>
              </a:solidFill>
            </a:endParaRPr>
          </a:p>
        </p:txBody>
      </p:sp>
      <p:grpSp>
        <p:nvGrpSpPr>
          <p:cNvPr id="18" name="グループ化 17">
            <a:extLst>
              <a:ext uri="{FF2B5EF4-FFF2-40B4-BE49-F238E27FC236}">
                <a16:creationId xmlns:a16="http://schemas.microsoft.com/office/drawing/2014/main" id="{551CDE61-94FB-16D4-6A97-D6B503C89420}"/>
              </a:ext>
            </a:extLst>
          </p:cNvPr>
          <p:cNvGrpSpPr/>
          <p:nvPr/>
        </p:nvGrpSpPr>
        <p:grpSpPr>
          <a:xfrm>
            <a:off x="746778" y="1224775"/>
            <a:ext cx="5239039" cy="360000"/>
            <a:chOff x="543578" y="1377175"/>
            <a:chExt cx="5239039" cy="360000"/>
          </a:xfrm>
        </p:grpSpPr>
        <p:cxnSp>
          <p:nvCxnSpPr>
            <p:cNvPr id="19" name="Straight Connector 18">
              <a:extLst>
                <a:ext uri="{FF2B5EF4-FFF2-40B4-BE49-F238E27FC236}">
                  <a16:creationId xmlns:a16="http://schemas.microsoft.com/office/drawing/2014/main" id="{DCB03970-743D-7D78-5D44-A619BF125EBC}"/>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0" name="TextBox 23">
              <a:extLst>
                <a:ext uri="{FF2B5EF4-FFF2-40B4-BE49-F238E27FC236}">
                  <a16:creationId xmlns:a16="http://schemas.microsoft.com/office/drawing/2014/main" id="{3E076F45-05A5-F351-9F3B-93F18BA42E8F}"/>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事業の詳細</a:t>
              </a:r>
            </a:p>
          </p:txBody>
        </p:sp>
      </p:grpSp>
      <p:sp>
        <p:nvSpPr>
          <p:cNvPr id="8" name="TextBox 51">
            <a:extLst>
              <a:ext uri="{FF2B5EF4-FFF2-40B4-BE49-F238E27FC236}">
                <a16:creationId xmlns:a16="http://schemas.microsoft.com/office/drawing/2014/main" id="{C166BE8F-C8A6-F1F8-11D7-1C907C343D0B}"/>
              </a:ext>
            </a:extLst>
          </p:cNvPr>
          <p:cNvSpPr txBox="1"/>
          <p:nvPr/>
        </p:nvSpPr>
        <p:spPr>
          <a:xfrm>
            <a:off x="765817" y="1803994"/>
            <a:ext cx="10978508" cy="4409956"/>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marR="0" lvl="0" algn="ctr" defTabSz="914400" rtl="0" eaLnBrk="1" fontAlgn="auto" latinLnBrk="0" hangingPunct="1">
              <a:lnSpc>
                <a:spcPct val="100000"/>
              </a:lnSpc>
              <a:spcBef>
                <a:spcPts val="100"/>
              </a:spcBef>
              <a:spcAft>
                <a:spcPts val="0"/>
              </a:spcAft>
              <a:buClrTx/>
              <a:buSzTx/>
              <a:tabLst/>
              <a:defRPr/>
            </a:pPr>
            <a:r>
              <a:rPr lang="ja-JP" altLang="en-US" sz="1600">
                <a:solidFill>
                  <a:srgbClr val="2E3558"/>
                </a:solidFill>
                <a:latin typeface="+mn-ea"/>
              </a:rPr>
              <a:t>本事業の詳細について以下の内容を含めて記載ください</a:t>
            </a:r>
            <a:endParaRPr lang="en-US" altLang="ja-JP" sz="1600">
              <a:solidFill>
                <a:srgbClr val="2E3558"/>
              </a:solidFill>
              <a:latin typeface="+mn-ea"/>
            </a:endParaRPr>
          </a:p>
          <a:p>
            <a:pPr marL="85725" marR="0" lvl="0" algn="ctr" defTabSz="914400" rtl="0" eaLnBrk="1" fontAlgn="auto" latinLnBrk="0" hangingPunct="1">
              <a:lnSpc>
                <a:spcPct val="100000"/>
              </a:lnSpc>
              <a:spcBef>
                <a:spcPts val="100"/>
              </a:spcBef>
              <a:spcAft>
                <a:spcPts val="0"/>
              </a:spcAft>
              <a:buClrTx/>
              <a:buSzTx/>
              <a:tabLst/>
              <a:defRPr/>
            </a:pPr>
            <a:endParaRPr lang="en-US" altLang="ja-JP" sz="1600">
              <a:solidFill>
                <a:srgbClr val="2E3558"/>
              </a:solidFill>
              <a:latin typeface="+mn-ea"/>
            </a:endParaRPr>
          </a:p>
          <a:p>
            <a:pPr marL="85725" marR="0" lvl="0" algn="ctr" defTabSz="914400" rtl="0" eaLnBrk="1" fontAlgn="auto" latinLnBrk="0" hangingPunct="1">
              <a:lnSpc>
                <a:spcPct val="100000"/>
              </a:lnSpc>
              <a:spcBef>
                <a:spcPts val="100"/>
              </a:spcBef>
              <a:spcAft>
                <a:spcPts val="0"/>
              </a:spcAft>
              <a:buClrTx/>
              <a:buSzTx/>
              <a:tabLst/>
              <a:defRPr/>
            </a:pPr>
            <a:endParaRPr lang="en-US" altLang="ja-JP" sz="1600">
              <a:solidFill>
                <a:srgbClr val="2E3558"/>
              </a:solidFill>
              <a:latin typeface="+mn-ea"/>
            </a:endParaRPr>
          </a:p>
          <a:p>
            <a:pPr marL="85725" marR="0" lvl="0" algn="ctr" defTabSz="914400" rtl="0" eaLnBrk="1" fontAlgn="auto" latinLnBrk="0" hangingPunct="1">
              <a:lnSpc>
                <a:spcPct val="100000"/>
              </a:lnSpc>
              <a:spcBef>
                <a:spcPts val="100"/>
              </a:spcBef>
              <a:spcAft>
                <a:spcPts val="0"/>
              </a:spcAft>
              <a:buClrTx/>
              <a:buSzTx/>
              <a:tabLst/>
              <a:defRPr/>
            </a:pPr>
            <a:endParaRPr lang="en-US" altLang="ja-JP" sz="1600">
              <a:solidFill>
                <a:srgbClr val="2E3558"/>
              </a:solidFill>
              <a:latin typeface="+mn-ea"/>
            </a:endParaRPr>
          </a:p>
          <a:p>
            <a:pPr marL="85725" marR="0" lvl="0" defTabSz="914400" rtl="0" eaLnBrk="1" fontAlgn="auto" latinLnBrk="0" hangingPunct="1">
              <a:lnSpc>
                <a:spcPct val="100000"/>
              </a:lnSpc>
              <a:spcBef>
                <a:spcPts val="100"/>
              </a:spcBef>
              <a:spcAft>
                <a:spcPts val="0"/>
              </a:spcAft>
              <a:buClrTx/>
              <a:buSzTx/>
              <a:tabLst/>
              <a:defRPr/>
            </a:pPr>
            <a:r>
              <a:rPr lang="ja-JP" altLang="en-US" sz="1600">
                <a:solidFill>
                  <a:srgbClr val="2E3558"/>
                </a:solidFill>
                <a:latin typeface="+mn-ea"/>
              </a:rPr>
              <a:t>・導入した設備を活用して足下でどの機体の何の部品をどのように加工する（表面処理／機械加工など）予定か。</a:t>
            </a:r>
            <a:endParaRPr lang="en-US" altLang="ja-JP" sz="1600">
              <a:solidFill>
                <a:srgbClr val="2E3558"/>
              </a:solidFill>
              <a:latin typeface="+mn-ea"/>
            </a:endParaRPr>
          </a:p>
          <a:p>
            <a:pPr marL="85725" marR="0" lvl="0" defTabSz="914400" rtl="0" eaLnBrk="1" fontAlgn="auto" latinLnBrk="0" hangingPunct="1">
              <a:lnSpc>
                <a:spcPct val="100000"/>
              </a:lnSpc>
              <a:spcBef>
                <a:spcPts val="100"/>
              </a:spcBef>
              <a:spcAft>
                <a:spcPts val="0"/>
              </a:spcAft>
              <a:buClrTx/>
              <a:buSzTx/>
              <a:tabLst/>
              <a:defRPr/>
            </a:pPr>
            <a:r>
              <a:rPr lang="ja-JP" altLang="en-US" sz="1600">
                <a:solidFill>
                  <a:srgbClr val="2E3558"/>
                </a:solidFill>
                <a:latin typeface="+mn-ea"/>
              </a:rPr>
              <a:t>・顧客企業からどのような要請を受けているのか。</a:t>
            </a:r>
            <a:r>
              <a:rPr lang="en-US" altLang="ja-JP" sz="1600">
                <a:solidFill>
                  <a:srgbClr val="2E3558"/>
                </a:solidFill>
                <a:latin typeface="+mn-ea"/>
              </a:rPr>
              <a:t>※</a:t>
            </a:r>
            <a:r>
              <a:rPr lang="ja-JP" altLang="en-US" sz="1600">
                <a:solidFill>
                  <a:srgbClr val="2E3558"/>
                </a:solidFill>
                <a:latin typeface="+mn-ea"/>
              </a:rPr>
              <a:t>併せて、本補助事業の実施にあたり、既に議論・相談をしている顧客企業の情報（会社名、部署名とその部署の責任者名、連絡先（メールアドレス））を記載してください。</a:t>
            </a:r>
            <a:endParaRPr lang="en-US" altLang="ja-JP" sz="1600">
              <a:solidFill>
                <a:srgbClr val="2E3558"/>
              </a:solidFill>
              <a:latin typeface="+mn-ea"/>
            </a:endParaRPr>
          </a:p>
          <a:p>
            <a:pPr marL="85725" marR="0" lvl="0" defTabSz="914400" rtl="0" eaLnBrk="1" fontAlgn="auto" latinLnBrk="0" hangingPunct="1">
              <a:lnSpc>
                <a:spcPct val="100000"/>
              </a:lnSpc>
              <a:spcBef>
                <a:spcPts val="100"/>
              </a:spcBef>
              <a:spcAft>
                <a:spcPts val="0"/>
              </a:spcAft>
              <a:buClrTx/>
              <a:buSzTx/>
              <a:tabLst/>
              <a:defRPr/>
            </a:pPr>
            <a:r>
              <a:rPr lang="ja-JP" altLang="en-US" sz="1600">
                <a:solidFill>
                  <a:srgbClr val="2E3558"/>
                </a:solidFill>
                <a:latin typeface="+mn-ea"/>
              </a:rPr>
              <a:t>・予定している設備投資・生産実証を通じて足下の生産体制を構築することで、どのように次期航空機プロジェクト参画に繋げる予定か。</a:t>
            </a:r>
            <a:endParaRPr lang="en-US" altLang="ja-JP" sz="1600">
              <a:solidFill>
                <a:srgbClr val="2E3558"/>
              </a:solidFill>
              <a:latin typeface="+mn-ea"/>
            </a:endParaRPr>
          </a:p>
          <a:p>
            <a:pPr marL="85725" marR="0" lvl="0" defTabSz="914400" rtl="0" eaLnBrk="1" fontAlgn="auto" latinLnBrk="0" hangingPunct="1">
              <a:lnSpc>
                <a:spcPct val="100000"/>
              </a:lnSpc>
              <a:spcBef>
                <a:spcPts val="100"/>
              </a:spcBef>
              <a:spcAft>
                <a:spcPts val="0"/>
              </a:spcAft>
              <a:buClrTx/>
              <a:buSzTx/>
              <a:tabLst/>
              <a:defRPr/>
            </a:pPr>
            <a:r>
              <a:rPr lang="ja-JP" altLang="en-US" sz="1600">
                <a:solidFill>
                  <a:srgbClr val="2E3558"/>
                </a:solidFill>
                <a:latin typeface="+mn-ea"/>
              </a:rPr>
              <a:t>・生産実証を通じて、どのように高レート生産を実現するのか。</a:t>
            </a:r>
            <a:endParaRPr lang="en-US" altLang="ja-JP" sz="1600">
              <a:solidFill>
                <a:srgbClr val="2E3558"/>
              </a:solidFill>
              <a:latin typeface="+mn-ea"/>
            </a:endParaRPr>
          </a:p>
          <a:p>
            <a:pPr marL="85725" indent="3175"/>
            <a:r>
              <a:rPr lang="ja-JP" altLang="en-US" sz="1600">
                <a:solidFill>
                  <a:srgbClr val="2E3558"/>
                </a:solidFill>
                <a:latin typeface="+mn-ea"/>
              </a:rPr>
              <a:t>・予定している投資が、サプライチェーン上の課題解決にどのように裨益するか。</a:t>
            </a:r>
            <a:endParaRPr lang="en-US" altLang="ja-JP" sz="1600">
              <a:solidFill>
                <a:srgbClr val="2E3558"/>
              </a:solidFill>
              <a:latin typeface="+mn-ea"/>
            </a:endParaRPr>
          </a:p>
          <a:p>
            <a:pPr marL="85725" indent="3175"/>
            <a:r>
              <a:rPr lang="ja-JP" altLang="en-US" sz="1600">
                <a:solidFill>
                  <a:srgbClr val="2E3558"/>
                </a:solidFill>
                <a:latin typeface="+mn-ea"/>
              </a:rPr>
              <a:t>　</a:t>
            </a:r>
            <a:r>
              <a:rPr lang="en-US" altLang="ja-JP" sz="1600">
                <a:solidFill>
                  <a:srgbClr val="2E3558"/>
                </a:solidFill>
                <a:latin typeface="+mn-ea"/>
              </a:rPr>
              <a:t>※</a:t>
            </a:r>
            <a:r>
              <a:rPr lang="ja-JP" altLang="en-US" sz="1600">
                <a:solidFill>
                  <a:srgbClr val="2E3558"/>
                </a:solidFill>
                <a:latin typeface="+mn-ea"/>
              </a:rPr>
              <a:t>高レート生産を行う上でのサプライチェーン上のネック工程を本事業を通じてどのように解決するのか記載。</a:t>
            </a:r>
            <a:endParaRPr lang="en-US" altLang="ja-JP" sz="1600">
              <a:solidFill>
                <a:srgbClr val="2E3558"/>
              </a:solidFill>
              <a:latin typeface="+mn-ea"/>
            </a:endParaRPr>
          </a:p>
          <a:p>
            <a:pPr marL="85725" indent="3175"/>
            <a:r>
              <a:rPr lang="ja-JP" altLang="en-US" sz="1600">
                <a:solidFill>
                  <a:srgbClr val="2E3558"/>
                </a:solidFill>
                <a:latin typeface="+mn-ea"/>
              </a:rPr>
              <a:t>　（例：</a:t>
            </a:r>
            <a:r>
              <a:rPr lang="en-US" altLang="ja-JP" sz="1600">
                <a:solidFill>
                  <a:srgbClr val="2E3558"/>
                </a:solidFill>
                <a:latin typeface="+mn-ea"/>
              </a:rPr>
              <a:t>XX</a:t>
            </a:r>
            <a:r>
              <a:rPr lang="ja-JP" altLang="en-US" sz="1600">
                <a:solidFill>
                  <a:srgbClr val="2E3558"/>
                </a:solidFill>
                <a:latin typeface="+mn-ea"/>
              </a:rPr>
              <a:t>といった課題に対して、</a:t>
            </a:r>
            <a:r>
              <a:rPr lang="en-US" altLang="ja-JP" sz="1600">
                <a:solidFill>
                  <a:srgbClr val="2E3558"/>
                </a:solidFill>
                <a:latin typeface="+mn-ea"/>
              </a:rPr>
              <a:t>XX</a:t>
            </a:r>
            <a:r>
              <a:rPr lang="ja-JP" altLang="en-US" sz="1600">
                <a:solidFill>
                  <a:srgbClr val="2E3558"/>
                </a:solidFill>
                <a:latin typeface="+mn-ea"/>
              </a:rPr>
              <a:t>タイムを○％削減することで、</a:t>
            </a:r>
            <a:r>
              <a:rPr lang="en-US" altLang="ja-JP" sz="1600">
                <a:solidFill>
                  <a:srgbClr val="2E3558"/>
                </a:solidFill>
                <a:latin typeface="+mn-ea"/>
              </a:rPr>
              <a:t>XX</a:t>
            </a:r>
            <a:r>
              <a:rPr lang="ja-JP" altLang="en-US" sz="1600">
                <a:solidFill>
                  <a:srgbClr val="2E3558"/>
                </a:solidFill>
                <a:latin typeface="+mn-ea"/>
              </a:rPr>
              <a:t>の効果が見込まれる）</a:t>
            </a:r>
            <a:endParaRPr lang="en-US" altLang="ja-JP" sz="1600">
              <a:solidFill>
                <a:srgbClr val="2E3558"/>
              </a:solidFill>
              <a:latin typeface="+mn-ea"/>
            </a:endParaRPr>
          </a:p>
          <a:p>
            <a:pPr marL="85725" indent="3175"/>
            <a:r>
              <a:rPr lang="ja-JP" altLang="en-US" sz="1600">
                <a:solidFill>
                  <a:srgbClr val="2E3558"/>
                </a:solidFill>
                <a:latin typeface="+mn-ea"/>
              </a:rPr>
              <a:t>　</a:t>
            </a:r>
            <a:r>
              <a:rPr lang="en-US" altLang="ja-JP" sz="1600">
                <a:solidFill>
                  <a:srgbClr val="2E3558"/>
                </a:solidFill>
                <a:latin typeface="+mn-ea"/>
              </a:rPr>
              <a:t>※</a:t>
            </a:r>
            <a:r>
              <a:rPr lang="ja-JP" altLang="en-US" sz="1600">
                <a:solidFill>
                  <a:srgbClr val="2E3558"/>
                </a:solidFill>
                <a:latin typeface="+mn-ea"/>
              </a:rPr>
              <a:t>自社が参画しているサプライチェーンの概略図を記載の上、どこでサプライチェーン上のどこにどんな課題があるのか、本</a:t>
            </a:r>
            <a:endParaRPr lang="en-US" altLang="ja-JP" sz="1600">
              <a:solidFill>
                <a:srgbClr val="2E3558"/>
              </a:solidFill>
              <a:latin typeface="+mn-ea"/>
            </a:endParaRPr>
          </a:p>
          <a:p>
            <a:pPr marL="85725" indent="3175"/>
            <a:r>
              <a:rPr lang="ja-JP" altLang="en-US" sz="1600">
                <a:solidFill>
                  <a:srgbClr val="2E3558"/>
                </a:solidFill>
                <a:latin typeface="+mn-ea"/>
              </a:rPr>
              <a:t>      事業で自社内の生産能力を増強をすることがどのようにサプライチェーン全体の課題解決に繋がるのか記載してください。</a:t>
            </a:r>
            <a:endParaRPr lang="en-US" altLang="ja-JP" sz="1600">
              <a:solidFill>
                <a:srgbClr val="2E3558"/>
              </a:solidFill>
              <a:latin typeface="+mn-ea"/>
            </a:endParaRPr>
          </a:p>
          <a:p>
            <a:pPr marL="85725" marR="0" lvl="0" defTabSz="914400" rtl="0" eaLnBrk="1" fontAlgn="auto" latinLnBrk="0" hangingPunct="1">
              <a:lnSpc>
                <a:spcPct val="100000"/>
              </a:lnSpc>
              <a:spcBef>
                <a:spcPts val="100"/>
              </a:spcBef>
              <a:spcAft>
                <a:spcPts val="0"/>
              </a:spcAft>
              <a:buClrTx/>
              <a:buSzTx/>
              <a:tabLst/>
              <a:defRPr/>
            </a:pPr>
            <a:endParaRPr lang="en-US" altLang="ja-JP" sz="1600">
              <a:solidFill>
                <a:srgbClr val="2E3558"/>
              </a:solidFill>
              <a:latin typeface="+mn-ea"/>
            </a:endParaRPr>
          </a:p>
          <a:p>
            <a:pPr marL="85725">
              <a:spcBef>
                <a:spcPts val="100"/>
              </a:spcBef>
              <a:defRPr/>
            </a:pPr>
            <a:r>
              <a:rPr lang="ja-JP" altLang="en-US" sz="1600">
                <a:solidFill>
                  <a:srgbClr val="2E3558"/>
                </a:solidFill>
                <a:latin typeface="+mn-ea"/>
              </a:rPr>
              <a:t>　</a:t>
            </a:r>
          </a:p>
        </p:txBody>
      </p:sp>
      <p:sp>
        <p:nvSpPr>
          <p:cNvPr id="4" name="正方形/長方形 3">
            <a:extLst>
              <a:ext uri="{FF2B5EF4-FFF2-40B4-BE49-F238E27FC236}">
                <a16:creationId xmlns:a16="http://schemas.microsoft.com/office/drawing/2014/main" id="{80F36821-E6D5-9C1E-0784-62388312F254}"/>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spTree>
    <p:extLst>
      <p:ext uri="{BB962C8B-B14F-4D97-AF65-F5344CB8AC3E}">
        <p14:creationId xmlns:p14="http://schemas.microsoft.com/office/powerpoint/2010/main" val="25517710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3045&quot;&gt;&lt;version val=&quot;24188&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0&quot;/&gt;&lt;/m_mruColor&gt;&lt;m_eweekdayFirstOfWeek val=&quot;1&quot;/&gt;&lt;m_eweekdayFirstOfWorkweek val=&quot;2&quot;/&gt;&lt;m_eweekdayFirstOfWeekend val=&quot;7&quot;/&gt;&lt;/CPresentation&gt;&lt;/root&gt;"/>
  <p:tag name="EE4P_MASTERWIZARD_DRAFT" val="0"/>
  <p:tag name="EE4P_LANGUAGE_ID" val="1033"/>
  <p:tag name="EE4P_MASTERWIZARD_MARGINS" val="0"/>
  <p:tag name="EE4P_STYLE_ID" val="076a8867-8b72-4914-890a-d2f9a5d03d99"/>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EE4P_SLIDEID" val="86868848-8185-4f58-934c-a44cb1236748"/>
</p:tagLst>
</file>

<file path=ppt/tags/tag15.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49.72858/71.53472/271.5024/274.7323"/>
</p:tagLst>
</file>

<file path=ppt/tags/tag16.xml><?xml version="1.0" encoding="utf-8"?>
<p:tagLst xmlns:a="http://schemas.openxmlformats.org/drawingml/2006/main" xmlns:r="http://schemas.openxmlformats.org/officeDocument/2006/relationships" xmlns:p="http://schemas.openxmlformats.org/presentationml/2006/main">
  <p:tag name="EE4P_SLIDEID" val="86868848-8185-4f58-934c-a44cb1236748"/>
</p:tagLst>
</file>

<file path=ppt/tags/tag17.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49.72858/71.53472/271.5024/274.7323"/>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EE4P_SLIDEID" val="bc90ea0a-f14b-48f8-b825-f860e1f4cb4d"/>
</p:tagLst>
</file>

<file path=ppt/tags/tag21.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101.1609/210.082/758.6493/252.2583"/>
  <p:tag name="EE4P_AGENDAWIZARD_CONTENT" val="/1. 本プロジェクトに取り組む意義"/>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EE4P_SLIDEID" val="bc90ea0a-f14b-48f8-b825-f860e1f4cb4d"/>
</p:tagLst>
</file>

<file path=ppt/tags/tag27.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101.1609/210.082/758.6493/252.2583"/>
  <p:tag name="EE4P_AGENDAWIZARD_CONTENT" val="/1. 本プロジェクトに取り組む意義"/>
</p:tagLst>
</file>

<file path=ppt/tags/tag28.xml><?xml version="1.0" encoding="utf-8"?>
<p:tagLst xmlns:a="http://schemas.openxmlformats.org/drawingml/2006/main" xmlns:r="http://schemas.openxmlformats.org/officeDocument/2006/relationships" xmlns:p="http://schemas.openxmlformats.org/presentationml/2006/main">
  <p:tag name="EE4P_SLIDEID" val="bc90ea0a-f14b-48f8-b825-f860e1f4cb4d"/>
</p:tagLst>
</file>

<file path=ppt/tags/tag29.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101.1609/210.082/758.6493/252.2583"/>
  <p:tag name="EE4P_AGENDAWIZARD_CONTENT" val="/1. 本プロジェクトに取り組む意義"/>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１">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9525" cap="rnd" cmpd="sng" algn="ctr">
          <a:solidFill>
            <a:schemeClr val="tx1"/>
          </a:solidFill>
          <a:prstDash val="solid"/>
          <a:round/>
          <a:headEnd type="none" w="med" len="med"/>
          <a:tailEnd type="none" w="med" len="med"/>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sz="12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lnDef>
      <a:spPr>
        <a:ln w="9525" cap="rnd">
          <a:solidFill>
            <a:schemeClr val="tx1">
              <a:lumMod val="60000"/>
              <a:lumOff val="40000"/>
            </a:schemeClr>
          </a:solidFill>
          <a:prstDash val="solid"/>
          <a:round/>
        </a:ln>
      </a:spPr>
      <a:bodyPr/>
      <a:lstStyle/>
      <a:style>
        <a:lnRef idx="1">
          <a:schemeClr val="accent1"/>
        </a:lnRef>
        <a:fillRef idx="0">
          <a:schemeClr val="accent1"/>
        </a:fillRef>
        <a:effectRef idx="0">
          <a:schemeClr val="accent1"/>
        </a:effectRef>
        <a:fontRef idx="minor">
          <a:schemeClr val="tx1"/>
        </a:fontRef>
      </a:style>
    </a:lnDef>
    <a:txDef>
      <a:spPr>
        <a:noFill/>
        <a:ln w="9525" cap="rnd">
          <a:noFill/>
          <a:prstDash val="solid"/>
          <a:round/>
        </a:ln>
        <a:extLst>
          <a:ext uri="{909E8E84-426E-40DD-AFC4-6F175D3DCCD1}">
            <a14:hiddenFill xmlns:a14="http://schemas.microsoft.com/office/drawing/2010/main">
              <a:solidFill>
                <a:srgbClr val="29BA74"/>
              </a:solidFill>
            </a14:hiddenFill>
          </a:ext>
        </a:ex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sz="14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custClrLst>
    <a:custClr name="Custom Color">
      <a:srgbClr val="37373A"/>
    </a:custClr>
    <a:custClr name="Custom Color">
      <a:srgbClr val="2E3558"/>
    </a:custClr>
    <a:custClr name="Custom Color">
      <a:srgbClr val="30C1D7"/>
    </a:custClr>
    <a:custClr name="Custom Color">
      <a:srgbClr val="670F31"/>
    </a:custClr>
    <a:custClr name="Custom Color">
      <a:srgbClr val="E71C57"/>
    </a:custClr>
  </a:custClrLst>
  <a:extLst>
    <a:ext uri="{05A4C25C-085E-4340-85A3-A5531E510DB2}">
      <thm15:themeFamily xmlns:thm15="http://schemas.microsoft.com/office/thememl/2012/main" name="BCG_Grid_16x9.pptx" id="{8830F7DA-A78E-4B82-9935-5CC7FF5B9633}" vid="{52C2632B-9813-48FC-8882-620C42A0A230}"/>
    </a:ext>
  </a:extLst>
</a:theme>
</file>

<file path=ppt/theme/theme2.xml><?xml version="1.0" encoding="utf-8"?>
<a:theme xmlns:a="http://schemas.openxmlformats.org/drawingml/2006/main" name="DT Template_A4_J_202401">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eloitte Font2024">
      <a:majorFont>
        <a:latin typeface="Calibri"/>
        <a:ea typeface="Yu Gothic UI"/>
        <a:cs typeface=""/>
      </a:majorFont>
      <a:minorFont>
        <a:latin typeface="Calibri"/>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Template_A4_J.pptx" id="{2EDBF493-BCFD-4812-A849-0DAF123BBA0E}" vid="{8B02D26D-CD54-4DF1-A9EA-52088E75C19D}"/>
    </a:ext>
  </a:extLst>
</a:theme>
</file>

<file path=ppt/theme/theme3.xml><?xml version="1.0" encoding="utf-8"?>
<a:theme xmlns:a="http://schemas.openxmlformats.org/drawingml/2006/main" name="Office Theme">
  <a:themeElements>
    <a:clrScheme name="BCG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E3558"/>
      </a:hlink>
      <a:folHlink>
        <a:srgbClr val="670F31"/>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BCG Colors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FC77E"/>
      </a:hlink>
      <a:folHlink>
        <a:srgbClr val="03522D"/>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14b20f3-dc60-4cab-848d-340fa6b0231d">
      <Terms xmlns="http://schemas.microsoft.com/office/infopath/2007/PartnerControls"/>
    </lcf76f155ced4ddcb4097134ff3c332f>
    <TaxCatchAll xmlns="623cf6b6-8c1c-4441-af41-7baf7c9a28a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4D73D1BFE876BF43A760BAD664AB1D72" ma:contentTypeVersion="13" ma:contentTypeDescription="新しいドキュメントを作成します。" ma:contentTypeScope="" ma:versionID="15cdaf8b68ecf00c0502d1934e8e3980">
  <xsd:schema xmlns:xsd="http://www.w3.org/2001/XMLSchema" xmlns:xs="http://www.w3.org/2001/XMLSchema" xmlns:p="http://schemas.microsoft.com/office/2006/metadata/properties" xmlns:ns2="214b20f3-dc60-4cab-848d-340fa6b0231d" xmlns:ns3="623cf6b6-8c1c-4441-af41-7baf7c9a28aa" targetNamespace="http://schemas.microsoft.com/office/2006/metadata/properties" ma:root="true" ma:fieldsID="a5ea9a3ca3b364616bed623a81d45f61" ns2:_="" ns3:_="">
    <xsd:import namespace="214b20f3-dc60-4cab-848d-340fa6b0231d"/>
    <xsd:import namespace="623cf6b6-8c1c-4441-af41-7baf7c9a28a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4b20f3-dc60-4cab-848d-340fa6b023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f6a3f5ef-cd54-4ef7-b1b9-4a46cb3bb5a8"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23cf6b6-8c1c-4441-af41-7baf7c9a28aa"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eee52b66-7f8f-4b3d-99f6-ab1b8af1adfc}" ma:internalName="TaxCatchAll" ma:showField="CatchAllData" ma:web="623cf6b6-8c1c-4441-af41-7baf7c9a28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E408640-E660-48C3-9222-8A05562DF4C4}">
  <ds:schemaRefs>
    <ds:schemaRef ds:uri="http://schemas.microsoft.com/sharepoint/v3/contenttype/forms"/>
  </ds:schemaRefs>
</ds:datastoreItem>
</file>

<file path=customXml/itemProps2.xml><?xml version="1.0" encoding="utf-8"?>
<ds:datastoreItem xmlns:ds="http://schemas.openxmlformats.org/officeDocument/2006/customXml" ds:itemID="{B8338A58-CD05-43FA-B67D-3ADB7CC8D216}">
  <ds:schemaRefs>
    <ds:schemaRef ds:uri="http://www.w3.org/XML/1998/namespace"/>
    <ds:schemaRef ds:uri="http://purl.org/dc/elements/1.1/"/>
    <ds:schemaRef ds:uri="http://schemas.microsoft.com/office/2006/documentManagement/types"/>
    <ds:schemaRef ds:uri="http://schemas.openxmlformats.org/package/2006/metadata/core-properties"/>
    <ds:schemaRef ds:uri="http://purl.org/dc/dcmitype/"/>
    <ds:schemaRef ds:uri="http://purl.org/dc/terms/"/>
    <ds:schemaRef ds:uri="http://schemas.microsoft.com/office/infopath/2007/PartnerControls"/>
    <ds:schemaRef ds:uri="3664d6dd-490c-47f7-ad2b-1554118f23bf"/>
    <ds:schemaRef ds:uri="http://schemas.microsoft.com/office/2006/metadata/properties"/>
  </ds:schemaRefs>
</ds:datastoreItem>
</file>

<file path=customXml/itemProps3.xml><?xml version="1.0" encoding="utf-8"?>
<ds:datastoreItem xmlns:ds="http://schemas.openxmlformats.org/officeDocument/2006/customXml" ds:itemID="{FCB1E378-96C0-495C-AC1D-55A57074A6B4}"/>
</file>

<file path=docMetadata/LabelInfo.xml><?xml version="1.0" encoding="utf-8"?>
<clbl:labelList xmlns:clbl="http://schemas.microsoft.com/office/2020/mipLabelMetadata">
  <clbl:label id="{ea60d57e-af5b-4752-ac57-3e4f28ca11dc}" enabled="1" method="Standard" siteId="{36da45f1-dd2c-4d1f-af13-5abe46b99921}" contentBits="0" removed="0"/>
  <clbl:label id="{f9640336-80aa-47fc-8c42-36fdc8752674}" enabled="0" method="" siteId="{f9640336-80aa-47fc-8c42-36fdc8752674}" removed="1"/>
</clbl:labelList>
</file>

<file path=docProps/app.xml><?xml version="1.0" encoding="utf-8"?>
<Properties xmlns="http://schemas.openxmlformats.org/officeDocument/2006/extended-properties" xmlns:vt="http://schemas.openxmlformats.org/officeDocument/2006/docPropsVTypes">
  <Template/>
  <TotalTime>0</TotalTime>
  <Words>7050</Words>
  <Application>Microsoft Office PowerPoint</Application>
  <PresentationFormat>ワイド画面</PresentationFormat>
  <Paragraphs>765</Paragraphs>
  <Slides>31</Slides>
  <Notes>16</Notes>
  <HiddenSlides>0</HiddenSlides>
  <MMClips>0</MMClips>
  <ScaleCrop>false</ScaleCrop>
  <HeadingPairs>
    <vt:vector size="10" baseType="variant">
      <vt:variant>
        <vt:lpstr>使用されているフォント</vt:lpstr>
      </vt:variant>
      <vt:variant>
        <vt:i4>7</vt:i4>
      </vt:variant>
      <vt:variant>
        <vt:lpstr>テーマ</vt:lpstr>
      </vt:variant>
      <vt:variant>
        <vt:i4>2</vt:i4>
      </vt:variant>
      <vt:variant>
        <vt:lpstr>埋め込まれた OLE サーバー</vt:lpstr>
      </vt:variant>
      <vt:variant>
        <vt:i4>1</vt:i4>
      </vt:variant>
      <vt:variant>
        <vt:lpstr>スライド タイトル</vt:lpstr>
      </vt:variant>
      <vt:variant>
        <vt:i4>31</vt:i4>
      </vt:variant>
      <vt:variant>
        <vt:lpstr>目的別スライド ショー</vt:lpstr>
      </vt:variant>
      <vt:variant>
        <vt:i4>1</vt:i4>
      </vt:variant>
    </vt:vector>
  </HeadingPairs>
  <TitlesOfParts>
    <vt:vector size="42" baseType="lpstr">
      <vt:lpstr>Meiryo UI</vt:lpstr>
      <vt:lpstr>ＭＳ Ｐゴシック</vt:lpstr>
      <vt:lpstr>Arial</vt:lpstr>
      <vt:lpstr>Calibri</vt:lpstr>
      <vt:lpstr>Trebuchet MS</vt:lpstr>
      <vt:lpstr>Verdana</vt:lpstr>
      <vt:lpstr>Wingdings</vt:lpstr>
      <vt:lpstr>１</vt:lpstr>
      <vt:lpstr>DT Template_A4_J_202401</vt:lpstr>
      <vt:lpstr>think-cellスライド</vt:lpstr>
      <vt:lpstr>間接補助事業の実施計画 （サプライチェーン現代化投資支援）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Format Guide Workshop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revision>1</cp:revision>
  <dcterms:created xsi:type="dcterms:W3CDTF">2024-06-27T06:18:57Z</dcterms:created>
  <dcterms:modified xsi:type="dcterms:W3CDTF">2025-10-20T07:25:26Z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2024-06-27T06:19:05Z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ffe02771-9756-4a3b-8b48-ec25ba8100e9</vt:lpwstr>
  </property>
  <property fmtid="{D5CDD505-2E9C-101B-9397-08002B2CF9AE}" pid="8" name="MSIP_Label_ea60d57e-af5b-4752-ac57-3e4f28ca11dc_ContentBits">
    <vt:lpwstr>0</vt:lpwstr>
  </property>
  <property fmtid="{D5CDD505-2E9C-101B-9397-08002B2CF9AE}" pid="9" name="MediaServiceImageTags">
    <vt:lpwstr/>
  </property>
  <property fmtid="{D5CDD505-2E9C-101B-9397-08002B2CF9AE}" pid="10" name="ContentTypeId">
    <vt:lpwstr>0x0101004D73D1BFE876BF43A760BAD664AB1D72</vt:lpwstr>
  </property>
</Properties>
</file>