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2.xml" ContentType="application/vnd.openxmlformats-officedocument.presentationml.tags+xml"/>
  <Override PartName="/ppt/notesSlides/notesSlide5.xml" ContentType="application/vnd.openxmlformats-officedocument.presentationml.notesSlide+xml"/>
  <Override PartName="/ppt/tags/tag2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1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3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trictFirstAndLastChars="0" saveSubsetFonts="1" autoCompressPictures="0">
  <p:sldMasterIdLst>
    <p:sldMasterId id="2147485117" r:id="rId4"/>
    <p:sldMasterId id="2147485120" r:id="rId5"/>
  </p:sldMasterIdLst>
  <p:notesMasterIdLst>
    <p:notesMasterId r:id="rId37"/>
  </p:notesMasterIdLst>
  <p:handoutMasterIdLst>
    <p:handoutMasterId r:id="rId38"/>
  </p:handoutMasterIdLst>
  <p:sldIdLst>
    <p:sldId id="2145705059" r:id="rId6"/>
    <p:sldId id="2145705341" r:id="rId7"/>
    <p:sldId id="2145705333" r:id="rId8"/>
    <p:sldId id="2147483253" r:id="rId9"/>
    <p:sldId id="2147483282" r:id="rId10"/>
    <p:sldId id="2147483283" r:id="rId11"/>
    <p:sldId id="267" r:id="rId12"/>
    <p:sldId id="2147483260" r:id="rId13"/>
    <p:sldId id="2147483277" r:id="rId14"/>
    <p:sldId id="2145705340" r:id="rId15"/>
    <p:sldId id="2147483261" r:id="rId16"/>
    <p:sldId id="2147483281" r:id="rId17"/>
    <p:sldId id="2147483262" r:id="rId18"/>
    <p:sldId id="2147483278" r:id="rId19"/>
    <p:sldId id="2147483263" r:id="rId20"/>
    <p:sldId id="2147483264" r:id="rId21"/>
    <p:sldId id="2147483285" r:id="rId22"/>
    <p:sldId id="2147483280" r:id="rId23"/>
    <p:sldId id="2147483267" r:id="rId24"/>
    <p:sldId id="2145705279" r:id="rId25"/>
    <p:sldId id="2147483268" r:id="rId26"/>
    <p:sldId id="2145705281" r:id="rId27"/>
    <p:sldId id="2147483269" r:id="rId28"/>
    <p:sldId id="2147483270" r:id="rId29"/>
    <p:sldId id="2147483271" r:id="rId30"/>
    <p:sldId id="2147483272" r:id="rId31"/>
    <p:sldId id="2145705266" r:id="rId32"/>
    <p:sldId id="2147483273" r:id="rId33"/>
    <p:sldId id="2147483274" r:id="rId34"/>
    <p:sldId id="2147483275" r:id="rId35"/>
    <p:sldId id="2147483276" r:id="rId36"/>
  </p:sldIdLst>
  <p:sldSz cx="12192000" cy="6858000"/>
  <p:notesSz cx="6735763" cy="9866313"/>
  <p:custShowLst>
    <p:custShow name="Format Guide Workshop" id="0">
      <p:sldLst/>
    </p:custShow>
  </p:custShowLst>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CCECFF"/>
    <a:srgbClr val="969696"/>
    <a:srgbClr val="BFBFB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8" d="100"/>
          <a:sy n="68" d="100"/>
        </p:scale>
        <p:origin x="78" y="678"/>
      </p:cViewPr>
      <p:guideLst>
        <p:guide orient="horz" pos="2160"/>
        <p:guide pos="3840"/>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gs" Target="tags/tag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0" Type="http://schemas.openxmlformats.org/officeDocument/2006/relationships/slide" Target="slides/slide15.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10/14/2025</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10/14/2025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98AD2-BC3E-7E4F-3C9E-8F3EE0AE13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FC727E3-551B-6A79-2364-13DFBCB8E64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130A7D-8AC3-B17D-6895-D28313EB84E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F8B09C6-61A4-6663-F05F-CE445D77EF8E}"/>
              </a:ext>
            </a:extLst>
          </p:cNvPr>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3621010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1884966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22</a:t>
            </a:fld>
            <a:endParaRPr lang="en-US"/>
          </a:p>
        </p:txBody>
      </p:sp>
    </p:spTree>
    <p:extLst>
      <p:ext uri="{BB962C8B-B14F-4D97-AF65-F5344CB8AC3E}">
        <p14:creationId xmlns:p14="http://schemas.microsoft.com/office/powerpoint/2010/main" val="2830422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23</a:t>
            </a:fld>
            <a:endParaRPr lang="en-US"/>
          </a:p>
        </p:txBody>
      </p:sp>
    </p:spTree>
    <p:extLst>
      <p:ext uri="{BB962C8B-B14F-4D97-AF65-F5344CB8AC3E}">
        <p14:creationId xmlns:p14="http://schemas.microsoft.com/office/powerpoint/2010/main" val="1701964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24</a:t>
            </a:fld>
            <a:endParaRPr lang="en-US"/>
          </a:p>
        </p:txBody>
      </p:sp>
    </p:spTree>
    <p:extLst>
      <p:ext uri="{BB962C8B-B14F-4D97-AF65-F5344CB8AC3E}">
        <p14:creationId xmlns:p14="http://schemas.microsoft.com/office/powerpoint/2010/main" val="252571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27</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5D574-3B62-24DD-BE82-990ABDB9A9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320A6A-E9D4-0111-D7E5-F160C7F59B3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0EDDED-5066-3F25-6D0A-F854F4E031DD}"/>
              </a:ext>
            </a:extLst>
          </p:cNvPr>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a:extLst>
              <a:ext uri="{FF2B5EF4-FFF2-40B4-BE49-F238E27FC236}">
                <a16:creationId xmlns:a16="http://schemas.microsoft.com/office/drawing/2014/main" id="{6D685940-2196-4055-4167-F4DFE511F926}"/>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726938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9</a:t>
            </a:fld>
            <a:endParaRPr lang="en-US"/>
          </a:p>
        </p:txBody>
      </p:sp>
    </p:spTree>
    <p:extLst>
      <p:ext uri="{BB962C8B-B14F-4D97-AF65-F5344CB8AC3E}">
        <p14:creationId xmlns:p14="http://schemas.microsoft.com/office/powerpoint/2010/main" val="1194067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3411623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3165101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666830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3223110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5.jpeg"/><Relationship Id="rId2" Type="http://schemas.openxmlformats.org/officeDocument/2006/relationships/slideMaster" Target="../slideMasters/slideMaster2.xml"/><Relationship Id="rId1" Type="http://schemas.openxmlformats.org/officeDocument/2006/relationships/tags" Target="../tags/tag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Tree>
    <p:extLst>
      <p:ext uri="{BB962C8B-B14F-4D97-AF65-F5344CB8AC3E}">
        <p14:creationId xmlns:p14="http://schemas.microsoft.com/office/powerpoint/2010/main" val="193701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ags" Target="../tags/tag3.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a:t>脱炭素成長型経済構造移行推進対策費補助金（次期航空機開発等支援事業）</a:t>
            </a:r>
            <a:endParaRPr kumimoji="1" lang="en-GB" altLang="en-GB"/>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22.xml"/><Relationship Id="rId5" Type="http://schemas.openxmlformats.org/officeDocument/2006/relationships/image" Target="../media/image6.emf"/><Relationship Id="rId4"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3.xml"/><Relationship Id="rId5" Type="http://schemas.openxmlformats.org/officeDocument/2006/relationships/image" Target="../media/image7.emf"/><Relationship Id="rId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8.emf"/><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25.xml"/><Relationship Id="rId5" Type="http://schemas.openxmlformats.org/officeDocument/2006/relationships/image" Target="../media/image7.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30.xml"/><Relationship Id="rId5" Type="http://schemas.openxmlformats.org/officeDocument/2006/relationships/image" Target="../media/image8.emf"/><Relationship Id="rId4" Type="http://schemas.openxmlformats.org/officeDocument/2006/relationships/oleObject" Target="../embeddings/oleObject17.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3.xml"/><Relationship Id="rId1" Type="http://schemas.openxmlformats.org/officeDocument/2006/relationships/tags" Target="../tags/tag31.xml"/><Relationship Id="rId4" Type="http://schemas.openxmlformats.org/officeDocument/2006/relationships/image" Target="../media/image9.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7.emf"/><Relationship Id="rId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13336611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a:solidFill>
                  <a:sysClr val="windowText" lastClr="000000"/>
                </a:solidFill>
              </a:rPr>
              <a:t>間接補助事業</a:t>
            </a:r>
            <a:r>
              <a:rPr kumimoji="1" lang="ja-JP" altLang="en-US">
                <a:solidFill>
                  <a:sysClr val="windowText" lastClr="000000"/>
                </a:solidFill>
              </a:rPr>
              <a:t>の実施計画</a:t>
            </a:r>
            <a:br>
              <a:rPr kumimoji="1" lang="en-US" altLang="ja-JP">
                <a:solidFill>
                  <a:sysClr val="windowText" lastClr="000000"/>
                </a:solidFill>
              </a:rPr>
            </a:br>
            <a:r>
              <a:rPr kumimoji="1" lang="ja-JP" altLang="en-US" sz="4400">
                <a:solidFill>
                  <a:sysClr val="windowText" lastClr="000000"/>
                </a:solidFill>
              </a:rPr>
              <a:t>（サプライチェーン現代化投資支援）</a:t>
            </a:r>
            <a:br>
              <a:rPr kumimoji="1" lang="en-US" altLang="ja-JP">
                <a:solidFill>
                  <a:sysClr val="windowText" lastClr="000000"/>
                </a:solidFill>
              </a:rPr>
            </a:br>
            <a:endParaRPr kumimoji="1" lang="en-US" sz="180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108">
            <a:extLst>
              <a:ext uri="{FF2B5EF4-FFF2-40B4-BE49-F238E27FC236}">
                <a16:creationId xmlns:a16="http://schemas.microsoft.com/office/drawing/2014/main" id="{510945A7-A1AC-4BFD-B18C-581BCCC0A241}"/>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3</a:t>
            </a:r>
            <a:r>
              <a:rPr kumimoji="1" lang="ja-JP" altLang="en-US" sz="2000"/>
              <a:t>）事業実施計画（投資額の内訳）</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年からサプライチェーン全体の生産性向上に向けた投資を開始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25" name="Rectangle 108">
            <a:extLst>
              <a:ext uri="{FF2B5EF4-FFF2-40B4-BE49-F238E27FC236}">
                <a16:creationId xmlns:a16="http://schemas.microsoft.com/office/drawing/2014/main" id="{71869300-75DD-33D5-049B-C55A2A0DA4A9}"/>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graphicFrame>
        <p:nvGraphicFramePr>
          <p:cNvPr id="3" name="Table 25">
            <a:extLst>
              <a:ext uri="{FF2B5EF4-FFF2-40B4-BE49-F238E27FC236}">
                <a16:creationId xmlns:a16="http://schemas.microsoft.com/office/drawing/2014/main" id="{FB649698-0F28-419A-C7E7-F3D1C79FE459}"/>
              </a:ext>
            </a:extLst>
          </p:cNvPr>
          <p:cNvGraphicFramePr>
            <a:graphicFrameLocks noGrp="1"/>
          </p:cNvGraphicFramePr>
          <p:nvPr>
            <p:extLst>
              <p:ext uri="{D42A27DB-BD31-4B8C-83A1-F6EECF244321}">
                <p14:modId xmlns:p14="http://schemas.microsoft.com/office/powerpoint/2010/main" val="2531065529"/>
              </p:ext>
            </p:extLst>
          </p:nvPr>
        </p:nvGraphicFramePr>
        <p:xfrm>
          <a:off x="722536" y="1508651"/>
          <a:ext cx="10840810" cy="3467100"/>
        </p:xfrm>
        <a:graphic>
          <a:graphicData uri="http://schemas.openxmlformats.org/drawingml/2006/table">
            <a:tbl>
              <a:tblPr firstRow="1" bandRow="1">
                <a:tableStyleId>{5940675A-B579-460E-94D1-54222C63F5DA}</a:tableStyleId>
              </a:tblPr>
              <a:tblGrid>
                <a:gridCol w="769592">
                  <a:extLst>
                    <a:ext uri="{9D8B030D-6E8A-4147-A177-3AD203B41FA5}">
                      <a16:colId xmlns:a16="http://schemas.microsoft.com/office/drawing/2014/main" val="2754854949"/>
                    </a:ext>
                  </a:extLst>
                </a:gridCol>
                <a:gridCol w="1077428">
                  <a:extLst>
                    <a:ext uri="{9D8B030D-6E8A-4147-A177-3AD203B41FA5}">
                      <a16:colId xmlns:a16="http://schemas.microsoft.com/office/drawing/2014/main" val="108642108"/>
                    </a:ext>
                  </a:extLst>
                </a:gridCol>
                <a:gridCol w="1220912">
                  <a:extLst>
                    <a:ext uri="{9D8B030D-6E8A-4147-A177-3AD203B41FA5}">
                      <a16:colId xmlns:a16="http://schemas.microsoft.com/office/drawing/2014/main" val="1578758832"/>
                    </a:ext>
                  </a:extLst>
                </a:gridCol>
                <a:gridCol w="1231348">
                  <a:extLst>
                    <a:ext uri="{9D8B030D-6E8A-4147-A177-3AD203B41FA5}">
                      <a16:colId xmlns:a16="http://schemas.microsoft.com/office/drawing/2014/main" val="3681164895"/>
                    </a:ext>
                  </a:extLst>
                </a:gridCol>
                <a:gridCol w="654153">
                  <a:extLst>
                    <a:ext uri="{9D8B030D-6E8A-4147-A177-3AD203B41FA5}">
                      <a16:colId xmlns:a16="http://schemas.microsoft.com/office/drawing/2014/main" val="2013143228"/>
                    </a:ext>
                  </a:extLst>
                </a:gridCol>
                <a:gridCol w="654153">
                  <a:extLst>
                    <a:ext uri="{9D8B030D-6E8A-4147-A177-3AD203B41FA5}">
                      <a16:colId xmlns:a16="http://schemas.microsoft.com/office/drawing/2014/main" val="3983930382"/>
                    </a:ext>
                  </a:extLst>
                </a:gridCol>
                <a:gridCol w="654153">
                  <a:extLst>
                    <a:ext uri="{9D8B030D-6E8A-4147-A177-3AD203B41FA5}">
                      <a16:colId xmlns:a16="http://schemas.microsoft.com/office/drawing/2014/main" val="3221756989"/>
                    </a:ext>
                  </a:extLst>
                </a:gridCol>
                <a:gridCol w="654153">
                  <a:extLst>
                    <a:ext uri="{9D8B030D-6E8A-4147-A177-3AD203B41FA5}">
                      <a16:colId xmlns:a16="http://schemas.microsoft.com/office/drawing/2014/main" val="156497035"/>
                    </a:ext>
                  </a:extLst>
                </a:gridCol>
                <a:gridCol w="654153">
                  <a:extLst>
                    <a:ext uri="{9D8B030D-6E8A-4147-A177-3AD203B41FA5}">
                      <a16:colId xmlns:a16="http://schemas.microsoft.com/office/drawing/2014/main" val="3852437361"/>
                    </a:ext>
                  </a:extLst>
                </a:gridCol>
                <a:gridCol w="654153">
                  <a:extLst>
                    <a:ext uri="{9D8B030D-6E8A-4147-A177-3AD203B41FA5}">
                      <a16:colId xmlns:a16="http://schemas.microsoft.com/office/drawing/2014/main" val="474125499"/>
                    </a:ext>
                  </a:extLst>
                </a:gridCol>
                <a:gridCol w="654153">
                  <a:extLst>
                    <a:ext uri="{9D8B030D-6E8A-4147-A177-3AD203B41FA5}">
                      <a16:colId xmlns:a16="http://schemas.microsoft.com/office/drawing/2014/main" val="3194168371"/>
                    </a:ext>
                  </a:extLst>
                </a:gridCol>
                <a:gridCol w="654153">
                  <a:extLst>
                    <a:ext uri="{9D8B030D-6E8A-4147-A177-3AD203B41FA5}">
                      <a16:colId xmlns:a16="http://schemas.microsoft.com/office/drawing/2014/main" val="4023144307"/>
                    </a:ext>
                  </a:extLst>
                </a:gridCol>
                <a:gridCol w="654153">
                  <a:extLst>
                    <a:ext uri="{9D8B030D-6E8A-4147-A177-3AD203B41FA5}">
                      <a16:colId xmlns:a16="http://schemas.microsoft.com/office/drawing/2014/main" val="813031846"/>
                    </a:ext>
                  </a:extLst>
                </a:gridCol>
                <a:gridCol w="654153">
                  <a:extLst>
                    <a:ext uri="{9D8B030D-6E8A-4147-A177-3AD203B41FA5}">
                      <a16:colId xmlns:a16="http://schemas.microsoft.com/office/drawing/2014/main" val="78145945"/>
                    </a:ext>
                  </a:extLst>
                </a:gridCol>
              </a:tblGrid>
              <a:tr h="135974">
                <a:tc rowSpan="2">
                  <a:txBody>
                    <a:bodyPr/>
                    <a:lstStyle/>
                    <a:p>
                      <a:pPr algn="ctr"/>
                      <a:r>
                        <a:rPr kumimoji="1" lang="ja-JP" altLang="en-US" sz="1400" b="1">
                          <a:latin typeface="Meiryo UI" panose="020B0604030504040204" pitchFamily="50" charset="-128"/>
                          <a:ea typeface="Meiryo UI" panose="020B0604030504040204" pitchFamily="50" charset="-128"/>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kumimoji="1" lang="ja-JP" altLang="en-US" sz="1400" b="1">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0">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年度（百万円）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1955818"/>
                  </a:ext>
                </a:extLst>
              </a:tr>
              <a:tr h="0">
                <a:tc vMerge="1">
                  <a:txBody>
                    <a:bodyPr/>
                    <a:lstStyle/>
                    <a:p>
                      <a:endParaRPr kumimoji="1" lang="ja-JP" altLang="en-US"/>
                    </a:p>
                  </a:txBody>
                  <a:tcPr/>
                </a:tc>
                <a:tc>
                  <a:txBody>
                    <a:bodyPr/>
                    <a:lstStyle/>
                    <a:p>
                      <a:pPr marL="0" algn="ctr" defTabSz="914400" rtl="0" eaLnBrk="1" latinLnBrk="0" hangingPunct="1"/>
                      <a:r>
                        <a:rPr kumimoji="1" lang="ja-JP" altLang="en-US" sz="1050" b="1" kern="1200">
                          <a:solidFill>
                            <a:schemeClr val="tx1"/>
                          </a:solidFill>
                          <a:latin typeface="Meiryo UI" panose="020B0604030504040204" pitchFamily="50" charset="-128"/>
                          <a:ea typeface="Meiryo UI" panose="020B0604030504040204" pitchFamily="50" charset="-128"/>
                          <a:cs typeface="+mn-cs"/>
                        </a:rPr>
                        <a:t>大区分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r>
                        <a:rPr kumimoji="1" lang="ja-JP" altLang="en-US" sz="1050" b="1" kern="1200">
                          <a:solidFill>
                            <a:schemeClr val="tx1"/>
                          </a:solidFill>
                          <a:latin typeface="Meiryo UI" panose="020B0604030504040204" pitchFamily="50" charset="-128"/>
                          <a:ea typeface="Meiryo UI" panose="020B0604030504040204" pitchFamily="50" charset="-128"/>
                          <a:cs typeface="+mn-cs"/>
                        </a:rPr>
                        <a:t>小区分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a:txBody>
                    <a:bodyPr/>
                    <a:lstStyle/>
                    <a:p>
                      <a:pPr algn="ctr"/>
                      <a:r>
                        <a:rPr kumimoji="1" lang="en-US" altLang="ja-JP" sz="1050" b="1">
                          <a:latin typeface="Meiryo UI" panose="020B0604030504040204" pitchFamily="50" charset="-128"/>
                          <a:ea typeface="Meiryo UI" panose="020B0604030504040204" pitchFamily="50" charset="-128"/>
                        </a:rPr>
                        <a:t>2025</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2034</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63133181"/>
                  </a:ext>
                </a:extLst>
              </a:tr>
              <a:tr h="120664">
                <a:tc rowSpan="5">
                  <a:txBody>
                    <a:bodyPr/>
                    <a:lstStyle/>
                    <a:p>
                      <a:pPr algn="ctr"/>
                      <a:r>
                        <a:rPr kumimoji="1" lang="ja-JP" altLang="en-US" sz="1400">
                          <a:latin typeface="Meiryo UI" panose="020B0604030504040204" pitchFamily="50" charset="-128"/>
                          <a:ea typeface="Meiryo UI" panose="020B0604030504040204" pitchFamily="50" charset="-128"/>
                        </a:rPr>
                        <a:t>補助</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対象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設計費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設備費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附帯設備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建物等取得費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147210">
                <a:tc rowSpan="5">
                  <a:txBody>
                    <a:bodyPr/>
                    <a:lstStyle/>
                    <a:p>
                      <a:pPr algn="ctr"/>
                      <a:r>
                        <a:rPr kumimoji="1" lang="zh-TW" altLang="en-US" sz="1400">
                          <a:latin typeface="Meiryo UI" panose="020B0604030504040204" pitchFamily="50" charset="-128"/>
                          <a:ea typeface="Meiryo UI" panose="020B0604030504040204" pitchFamily="50" charset="-128"/>
                        </a:rPr>
                        <a:t>補助</a:t>
                      </a:r>
                      <a:br>
                        <a:rPr kumimoji="1" lang="en-US" altLang="zh-TW" sz="1400">
                          <a:latin typeface="Meiryo UI" panose="020B0604030504040204" pitchFamily="50" charset="-128"/>
                          <a:ea typeface="Meiryo UI" panose="020B0604030504040204" pitchFamily="50" charset="-128"/>
                        </a:rPr>
                      </a:br>
                      <a:r>
                        <a:rPr kumimoji="1" lang="zh-TW" altLang="en-US" sz="1400">
                          <a:latin typeface="Meiryo UI" panose="020B0604030504040204" pitchFamily="50" charset="-128"/>
                          <a:ea typeface="Meiryo UI" panose="020B0604030504040204" pitchFamily="50" charset="-128"/>
                        </a:rPr>
                        <a:t>対象外</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2802461"/>
                  </a:ext>
                </a:extLst>
              </a:tr>
            </a:tbl>
          </a:graphicData>
        </a:graphic>
      </p:graphicFrame>
      <p:sp>
        <p:nvSpPr>
          <p:cNvPr id="6" name="Rectangle 108">
            <a:extLst>
              <a:ext uri="{FF2B5EF4-FFF2-40B4-BE49-F238E27FC236}">
                <a16:creationId xmlns:a16="http://schemas.microsoft.com/office/drawing/2014/main" id="{5D1BE604-A305-D8AB-A4E4-111EAF2F248E}"/>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 name="Rectangle 108">
            <a:extLst>
              <a:ext uri="{FF2B5EF4-FFF2-40B4-BE49-F238E27FC236}">
                <a16:creationId xmlns:a16="http://schemas.microsoft.com/office/drawing/2014/main" id="{DC005F85-E196-EAE9-9EBD-CFA7E84812B5}"/>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30AAD629-A5D1-0B40-02FE-A999013C45FC}"/>
              </a:ext>
            </a:extLst>
          </p:cNvPr>
          <p:cNvSpPr/>
          <p:nvPr/>
        </p:nvSpPr>
        <p:spPr>
          <a:xfrm>
            <a:off x="796179" y="5547142"/>
            <a:ext cx="10599642" cy="828000"/>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9" name="TextBox 51">
            <a:extLst>
              <a:ext uri="{FF2B5EF4-FFF2-40B4-BE49-F238E27FC236}">
                <a16:creationId xmlns:a16="http://schemas.microsoft.com/office/drawing/2014/main" id="{EE52BEFA-B2F6-5A42-1BEC-55424B0BCAFD}"/>
              </a:ext>
            </a:extLst>
          </p:cNvPr>
          <p:cNvSpPr txBox="1"/>
          <p:nvPr/>
        </p:nvSpPr>
        <p:spPr>
          <a:xfrm>
            <a:off x="4771821" y="2609865"/>
            <a:ext cx="6624000" cy="252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投資的経費のみで構いませんので、以下に留意しつつ最低でも</a:t>
            </a:r>
            <a:r>
              <a:rPr lang="en-US" altLang="ja-JP" sz="1600">
                <a:solidFill>
                  <a:srgbClr val="2E3558"/>
                </a:solidFill>
                <a:latin typeface="+mn-ea"/>
              </a:rPr>
              <a:t>2034</a:t>
            </a:r>
            <a:r>
              <a:rPr lang="ja-JP" altLang="en-US" sz="1600">
                <a:solidFill>
                  <a:srgbClr val="2E3558"/>
                </a:solidFill>
                <a:latin typeface="+mn-ea"/>
              </a:rPr>
              <a:t>年度まで記載ください</a:t>
            </a:r>
            <a:endParaRPr lang="en-US" altLang="ja-JP" sz="1600">
              <a:solidFill>
                <a:srgbClr val="2E3558"/>
              </a:solidFill>
              <a:latin typeface="+mn-ea"/>
            </a:endParaRPr>
          </a:p>
          <a:p>
            <a:pPr marL="85725" indent="3175"/>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設備名（大区分、小区分）：適宜記載ください</a:t>
            </a:r>
          </a:p>
          <a:p>
            <a:pPr marL="266700" indent="-180975">
              <a:buFont typeface="Arial" panose="020B0604020202020204" pitchFamily="34" charset="0"/>
              <a:buChar char="•"/>
            </a:pPr>
            <a:r>
              <a:rPr lang="ja-JP" altLang="en-US" sz="1400">
                <a:solidFill>
                  <a:srgbClr val="2E3558"/>
                </a:solidFill>
                <a:latin typeface="+mn-ea"/>
              </a:rPr>
              <a:t>対象経費：補助対象の場合は、公募要領表</a:t>
            </a:r>
            <a:r>
              <a:rPr lang="en-US" altLang="ja-JP" sz="1400">
                <a:solidFill>
                  <a:srgbClr val="2E3558"/>
                </a:solidFill>
                <a:latin typeface="+mn-ea"/>
              </a:rPr>
              <a:t>2</a:t>
            </a:r>
            <a:r>
              <a:rPr lang="ja-JP" altLang="en-US" sz="1400">
                <a:solidFill>
                  <a:srgbClr val="2E3558"/>
                </a:solidFill>
                <a:latin typeface="+mn-ea"/>
              </a:rPr>
              <a:t>に示す対象経費の区分に応じ記載し、補助対象外の場合は適宜記載ください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同一設備においても、対象経費ごとに分けて記載ください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留意事項等がある場合は、表外に適宜記載ください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6816922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 name="think-cell data - do not delete" hidden="1">
            <a:extLst>
              <a:ext uri="{FF2B5EF4-FFF2-40B4-BE49-F238E27FC236}">
                <a16:creationId xmlns:a16="http://schemas.microsoft.com/office/drawing/2014/main" id="{C88EB7F2-5EDF-9BDF-3120-898429CEA3E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88EB7F2-5EDF-9BDF-3120-898429CEA3E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4</a:t>
            </a:r>
            <a:r>
              <a:rPr kumimoji="1" lang="ja-JP" altLang="en-US" sz="2000"/>
              <a:t>）事業実施計画（投資計画・投資内訳）</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年に新規導入設備を用いた生産を開始、</a:t>
            </a:r>
            <a:r>
              <a:rPr kumimoji="1" lang="en-US" altLang="ja-JP">
                <a:solidFill>
                  <a:schemeClr val="tx1"/>
                </a:solidFill>
              </a:rPr>
              <a:t>xx</a:t>
            </a:r>
            <a:r>
              <a:rPr kumimoji="1" lang="ja-JP" altLang="en-US">
                <a:solidFill>
                  <a:schemeClr val="tx1"/>
                </a:solidFill>
              </a:rPr>
              <a:t>年頃の投資回収を想定</a:t>
            </a:r>
            <a:endParaRPr kumimoji="1" lang="en-US" altLang="ja-JP">
              <a:solidFill>
                <a:schemeClr val="tx1"/>
              </a:solidFill>
            </a:endParaRPr>
          </a:p>
        </p:txBody>
      </p: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65" name="TextBox 16">
            <a:extLst>
              <a:ext uri="{FF2B5EF4-FFF2-40B4-BE49-F238E27FC236}">
                <a16:creationId xmlns:a16="http://schemas.microsoft.com/office/drawing/2014/main" id="{78969634-3295-3619-6F33-8C654A7DE78F}"/>
              </a:ext>
            </a:extLst>
          </p:cNvPr>
          <p:cNvSpPr txBox="1"/>
          <p:nvPr/>
        </p:nvSpPr>
        <p:spPr>
          <a:xfrm>
            <a:off x="700859" y="1152142"/>
            <a:ext cx="1175076" cy="647902"/>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r>
              <a:rPr lang="ja-JP" altLang="en-US"/>
              <a:t>計画の概要・</a:t>
            </a:r>
            <a:br>
              <a:rPr lang="en-US" altLang="ja-JP"/>
            </a:br>
            <a:r>
              <a:rPr lang="ja-JP" altLang="en-US"/>
              <a:t>マイルストン</a:t>
            </a:r>
            <a:endParaRPr lang="en-US"/>
          </a:p>
        </p:txBody>
      </p:sp>
      <p:cxnSp>
        <p:nvCxnSpPr>
          <p:cNvPr id="66" name="直線コネクタ 65">
            <a:extLst>
              <a:ext uri="{FF2B5EF4-FFF2-40B4-BE49-F238E27FC236}">
                <a16:creationId xmlns:a16="http://schemas.microsoft.com/office/drawing/2014/main" id="{1A3BA680-2867-66E6-C71B-7E23AB5958D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7A02B84-C919-4CA6-0D48-C6CAEBF8A7CA}"/>
              </a:ext>
            </a:extLst>
          </p:cNvPr>
          <p:cNvGraphicFramePr>
            <a:graphicFrameLocks noGrp="1"/>
          </p:cNvGraphicFramePr>
          <p:nvPr>
            <p:extLst>
              <p:ext uri="{D42A27DB-BD31-4B8C-83A1-F6EECF244321}">
                <p14:modId xmlns:p14="http://schemas.microsoft.com/office/powerpoint/2010/main" val="93566959"/>
              </p:ext>
            </p:extLst>
          </p:nvPr>
        </p:nvGraphicFramePr>
        <p:xfrm>
          <a:off x="700858" y="2104982"/>
          <a:ext cx="10749700" cy="3939098"/>
        </p:xfrm>
        <a:graphic>
          <a:graphicData uri="http://schemas.openxmlformats.org/drawingml/2006/table">
            <a:tbl>
              <a:tblPr firstRow="1" bandRow="1">
                <a:tableStyleId>{5940675A-B579-460E-94D1-54222C63F5DA}</a:tableStyleId>
              </a:tblPr>
              <a:tblGrid>
                <a:gridCol w="491586">
                  <a:extLst>
                    <a:ext uri="{9D8B030D-6E8A-4147-A177-3AD203B41FA5}">
                      <a16:colId xmlns:a16="http://schemas.microsoft.com/office/drawing/2014/main" val="108642108"/>
                    </a:ext>
                  </a:extLst>
                </a:gridCol>
                <a:gridCol w="3794534">
                  <a:extLst>
                    <a:ext uri="{9D8B030D-6E8A-4147-A177-3AD203B41FA5}">
                      <a16:colId xmlns:a16="http://schemas.microsoft.com/office/drawing/2014/main" val="3681164895"/>
                    </a:ext>
                  </a:extLst>
                </a:gridCol>
                <a:gridCol w="646358">
                  <a:extLst>
                    <a:ext uri="{9D8B030D-6E8A-4147-A177-3AD203B41FA5}">
                      <a16:colId xmlns:a16="http://schemas.microsoft.com/office/drawing/2014/main" val="2013143228"/>
                    </a:ext>
                  </a:extLst>
                </a:gridCol>
                <a:gridCol w="646358">
                  <a:extLst>
                    <a:ext uri="{9D8B030D-6E8A-4147-A177-3AD203B41FA5}">
                      <a16:colId xmlns:a16="http://schemas.microsoft.com/office/drawing/2014/main" val="1867669983"/>
                    </a:ext>
                  </a:extLst>
                </a:gridCol>
                <a:gridCol w="646358">
                  <a:extLst>
                    <a:ext uri="{9D8B030D-6E8A-4147-A177-3AD203B41FA5}">
                      <a16:colId xmlns:a16="http://schemas.microsoft.com/office/drawing/2014/main" val="3983930382"/>
                    </a:ext>
                  </a:extLst>
                </a:gridCol>
                <a:gridCol w="646358">
                  <a:extLst>
                    <a:ext uri="{9D8B030D-6E8A-4147-A177-3AD203B41FA5}">
                      <a16:colId xmlns:a16="http://schemas.microsoft.com/office/drawing/2014/main" val="3221756989"/>
                    </a:ext>
                  </a:extLst>
                </a:gridCol>
                <a:gridCol w="646358">
                  <a:extLst>
                    <a:ext uri="{9D8B030D-6E8A-4147-A177-3AD203B41FA5}">
                      <a16:colId xmlns:a16="http://schemas.microsoft.com/office/drawing/2014/main" val="156497035"/>
                    </a:ext>
                  </a:extLst>
                </a:gridCol>
                <a:gridCol w="646358">
                  <a:extLst>
                    <a:ext uri="{9D8B030D-6E8A-4147-A177-3AD203B41FA5}">
                      <a16:colId xmlns:a16="http://schemas.microsoft.com/office/drawing/2014/main" val="3852437361"/>
                    </a:ext>
                  </a:extLst>
                </a:gridCol>
                <a:gridCol w="646358">
                  <a:extLst>
                    <a:ext uri="{9D8B030D-6E8A-4147-A177-3AD203B41FA5}">
                      <a16:colId xmlns:a16="http://schemas.microsoft.com/office/drawing/2014/main" val="474125499"/>
                    </a:ext>
                  </a:extLst>
                </a:gridCol>
                <a:gridCol w="646358">
                  <a:extLst>
                    <a:ext uri="{9D8B030D-6E8A-4147-A177-3AD203B41FA5}">
                      <a16:colId xmlns:a16="http://schemas.microsoft.com/office/drawing/2014/main" val="3194168371"/>
                    </a:ext>
                  </a:extLst>
                </a:gridCol>
                <a:gridCol w="646358">
                  <a:extLst>
                    <a:ext uri="{9D8B030D-6E8A-4147-A177-3AD203B41FA5}">
                      <a16:colId xmlns:a16="http://schemas.microsoft.com/office/drawing/2014/main" val="4287526936"/>
                    </a:ext>
                  </a:extLst>
                </a:gridCol>
                <a:gridCol w="646358">
                  <a:extLst>
                    <a:ext uri="{9D8B030D-6E8A-4147-A177-3AD203B41FA5}">
                      <a16:colId xmlns:a16="http://schemas.microsoft.com/office/drawing/2014/main" val="1122488915"/>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0">
                  <a:txBody>
                    <a:bodyPr/>
                    <a:lstStyle/>
                    <a:p>
                      <a:pPr algn="ctr"/>
                      <a:r>
                        <a:rPr kumimoji="1" lang="ja-JP" altLang="en-US" sz="1400" b="1">
                          <a:latin typeface="Meiryo UI" panose="020B0604030504040204" pitchFamily="50" charset="-128"/>
                          <a:ea typeface="Meiryo UI" panose="020B0604030504040204" pitchFamily="50" charset="-128"/>
                        </a:rPr>
                        <a:t>年度（百万円）</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050" b="1">
                          <a:latin typeface="Meiryo UI" panose="020B0604030504040204" pitchFamily="50" charset="-128"/>
                          <a:ea typeface="Meiryo UI" panose="020B0604030504040204" pitchFamily="50" charset="-128"/>
                        </a:rPr>
                        <a:t>2025</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2034</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売上高</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売上原価</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2</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売上総利益</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販売費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一般管理費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3</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営業利益（</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4</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減価償却費（</a:t>
                      </a:r>
                      <a:r>
                        <a:rPr kumimoji="1" lang="en-US" altLang="ja-JP" sz="1400">
                          <a:latin typeface="Meiryo UI" panose="020B0604030504040204" pitchFamily="50" charset="-128"/>
                          <a:ea typeface="Meiryo UI" panose="020B0604030504040204" pitchFamily="50" charset="-128"/>
                        </a:rPr>
                        <a:t>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5</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補助事業に関する経費（</a:t>
                      </a:r>
                      <a:r>
                        <a:rPr kumimoji="1" lang="en-US" altLang="ja-JP" sz="1400">
                          <a:latin typeface="Meiryo UI" panose="020B0604030504040204" pitchFamily="50" charset="-128"/>
                          <a:ea typeface="Meiryo UI" panose="020B0604030504040204" pitchFamily="50" charset="-128"/>
                        </a:rPr>
                        <a:t>c</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6</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補助金額（</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他制度による収益等（</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r>
                        <a:rPr kumimoji="1" lang="ja-JP" altLang="en-US" sz="700">
                          <a:latin typeface="Meiryo UI" panose="020B0604030504040204" pitchFamily="50" charset="-128"/>
                          <a:ea typeface="Meiryo UI" panose="020B0604030504040204" pitchFamily="50" charset="-128"/>
                        </a:rPr>
                        <a:t>（</a:t>
                      </a:r>
                      <a:r>
                        <a:rPr kumimoji="1" lang="en-US" altLang="ja-JP" sz="700">
                          <a:latin typeface="Meiryo UI" panose="020B0604030504040204" pitchFamily="50" charset="-128"/>
                          <a:ea typeface="Meiryo UI" panose="020B0604030504040204" pitchFamily="50" charset="-128"/>
                        </a:rPr>
                        <a:t>※</a:t>
                      </a:r>
                      <a:r>
                        <a:rPr kumimoji="1" lang="ja-JP" altLang="en-US" sz="700">
                          <a:latin typeface="Meiryo UI" panose="020B0604030504040204" pitchFamily="50" charset="-128"/>
                          <a:ea typeface="Meiryo UI" panose="020B0604030504040204" pitchFamily="50" charset="-128"/>
                        </a:rPr>
                        <a:t>）</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7</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その他費用に係る経費（</a:t>
                      </a: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6098724"/>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補助事業におけるキャッシュフロー（</a:t>
                      </a:r>
                      <a:r>
                        <a:rPr kumimoji="1" lang="en-US" altLang="ja-JP" sz="1400">
                          <a:latin typeface="Meiryo UI" panose="020B0604030504040204" pitchFamily="50" charset="-128"/>
                          <a:ea typeface="Meiryo UI" panose="020B0604030504040204" pitchFamily="50" charset="-128"/>
                        </a:rPr>
                        <a:t>f=</a:t>
                      </a:r>
                      <a:r>
                        <a:rPr kumimoji="1" lang="en-US" altLang="ja-JP" sz="1400" err="1">
                          <a:latin typeface="Meiryo UI" panose="020B0604030504040204" pitchFamily="50" charset="-128"/>
                          <a:ea typeface="Meiryo UI" panose="020B0604030504040204" pitchFamily="50" charset="-128"/>
                        </a:rPr>
                        <a:t>a+b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投資未回収額（</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前年度</a:t>
                      </a:r>
                      <a:r>
                        <a:rPr kumimoji="1" lang="en-US" altLang="ja-JP" sz="1400" err="1">
                          <a:latin typeface="Meiryo UI" panose="020B0604030504040204" pitchFamily="50" charset="-128"/>
                          <a:ea typeface="Meiryo UI" panose="020B0604030504040204" pitchFamily="50" charset="-128"/>
                        </a:rPr>
                        <a:t>g+c-d-d</a:t>
                      </a:r>
                      <a:r>
                        <a:rPr kumimoji="1" lang="en-US" altLang="ja-JP" sz="1400">
                          <a:latin typeface="Meiryo UI" panose="020B0604030504040204" pitchFamily="50" charset="-128"/>
                          <a:ea typeface="Meiryo UI" panose="020B0604030504040204" pitchFamily="50" charset="-128"/>
                        </a:rPr>
                        <a:t>’+e-f</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10</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投資回収期間</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9">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543653"/>
                  </a:ext>
                </a:extLst>
              </a:tr>
            </a:tbl>
          </a:graphicData>
        </a:graphic>
      </p:graphicFrame>
      <p:sp>
        <p:nvSpPr>
          <p:cNvPr id="29" name="TextBox 51">
            <a:extLst>
              <a:ext uri="{FF2B5EF4-FFF2-40B4-BE49-F238E27FC236}">
                <a16:creationId xmlns:a16="http://schemas.microsoft.com/office/drawing/2014/main" id="{40A3073D-48A9-51A3-FFD0-B811AB3B925C}"/>
              </a:ext>
            </a:extLst>
          </p:cNvPr>
          <p:cNvSpPr txBox="1"/>
          <p:nvPr/>
        </p:nvSpPr>
        <p:spPr>
          <a:xfrm>
            <a:off x="4754558" y="2853756"/>
            <a:ext cx="6696000" cy="313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間接補助事業期間中、及び投資回収の開始まで、</a:t>
            </a:r>
            <a:br>
              <a:rPr lang="en-US" altLang="ja-JP" sz="1600">
                <a:solidFill>
                  <a:srgbClr val="2E3558"/>
                </a:solidFill>
                <a:latin typeface="+mn-ea"/>
              </a:rPr>
            </a:br>
            <a:r>
              <a:rPr lang="ja-JP" altLang="en-US" sz="1600">
                <a:solidFill>
                  <a:srgbClr val="2E3558"/>
                </a:solidFill>
                <a:latin typeface="+mn-ea"/>
              </a:rPr>
              <a:t>長期的な事業スケジュールの概要について、</a:t>
            </a:r>
            <a:br>
              <a:rPr lang="en-US" altLang="ja-JP" sz="1600">
                <a:solidFill>
                  <a:srgbClr val="2E3558"/>
                </a:solidFill>
                <a:latin typeface="+mn-ea"/>
              </a:rPr>
            </a:br>
            <a:r>
              <a:rPr lang="ja-JP" altLang="en-US" sz="1600">
                <a:solidFill>
                  <a:srgbClr val="2E3558"/>
                </a:solidFill>
                <a:latin typeface="+mn-ea"/>
              </a:rPr>
              <a:t>補助対象事業の不確実性を前提としたうえで、</a:t>
            </a:r>
            <a:br>
              <a:rPr lang="en-US" altLang="ja-JP" sz="1600">
                <a:solidFill>
                  <a:srgbClr val="2E3558"/>
                </a:solidFill>
                <a:latin typeface="+mn-ea"/>
              </a:rPr>
            </a:br>
            <a:r>
              <a:rPr lang="ja-JP" altLang="en-US" sz="1600">
                <a:solidFill>
                  <a:srgbClr val="2E3558"/>
                </a:solidFill>
                <a:latin typeface="+mn-ea"/>
              </a:rPr>
              <a:t>一定の仮定に基づき以下の点に留意しつつ記載ください</a:t>
            </a:r>
          </a:p>
          <a:p>
            <a:pPr marL="266700" indent="-180975">
              <a:buFont typeface="Arial" panose="020B0604020202020204" pitchFamily="34" charset="0"/>
              <a:buChar char="•"/>
            </a:pPr>
            <a:r>
              <a:rPr lang="ja-JP" altLang="en-US" sz="1400">
                <a:solidFill>
                  <a:srgbClr val="2E3558"/>
                </a:solidFill>
                <a:latin typeface="+mn-ea"/>
              </a:rPr>
              <a:t>提案時点での数字や内容は必ずしも正確である必要はなく、</a:t>
            </a:r>
            <a:br>
              <a:rPr lang="en-US" altLang="ja-JP" sz="1400">
                <a:solidFill>
                  <a:srgbClr val="2E3558"/>
                </a:solidFill>
                <a:latin typeface="+mn-ea"/>
              </a:rPr>
            </a:br>
            <a:r>
              <a:rPr lang="ja-JP" altLang="en-US" sz="1400">
                <a:solidFill>
                  <a:srgbClr val="2E3558"/>
                </a:solidFill>
                <a:latin typeface="+mn-ea"/>
              </a:rPr>
              <a:t>設備の導入、投資回収の開始時期等を確認するものです</a:t>
            </a:r>
            <a:endParaRPr lang="en-US" altLang="ja-JP" sz="1400">
              <a:solidFill>
                <a:srgbClr val="2E3558"/>
              </a:solidFill>
              <a:latin typeface="+mn-ea"/>
            </a:endParaRPr>
          </a:p>
          <a:p>
            <a:pPr marL="266700" indent="-180975">
              <a:buFont typeface="Arial" panose="020B0604020202020204" pitchFamily="34" charset="0"/>
              <a:buChar char="•"/>
            </a:pP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a:t>
            </a:r>
            <a:r>
              <a:rPr lang="en-US" altLang="ja-JP" sz="1400">
                <a:solidFill>
                  <a:srgbClr val="2E3558"/>
                </a:solidFill>
                <a:latin typeface="+mn-ea"/>
              </a:rPr>
              <a:t>※</a:t>
            </a:r>
            <a:r>
              <a:rPr lang="ja-JP" altLang="en-US" sz="1400">
                <a:solidFill>
                  <a:srgbClr val="2E3558"/>
                </a:solidFill>
                <a:latin typeface="+mn-ea"/>
              </a:rPr>
              <a:t>）他制度による収益等が見込まれる場合は、（留意事項等）の欄に制度の名称、受給想定額を記載すること。</a:t>
            </a:r>
          </a:p>
        </p:txBody>
      </p:sp>
      <p:sp>
        <p:nvSpPr>
          <p:cNvPr id="5" name="TextBox 51">
            <a:extLst>
              <a:ext uri="{FF2B5EF4-FFF2-40B4-BE49-F238E27FC236}">
                <a16:creationId xmlns:a16="http://schemas.microsoft.com/office/drawing/2014/main" id="{27DA36F8-0722-6B63-A262-229E65C5FB83}"/>
              </a:ext>
            </a:extLst>
          </p:cNvPr>
          <p:cNvSpPr txBox="1"/>
          <p:nvPr/>
        </p:nvSpPr>
        <p:spPr>
          <a:xfrm>
            <a:off x="1970203" y="1152141"/>
            <a:ext cx="9520940" cy="89451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ガントチャート等により、以下の内容を含めて記載ください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間接補助事業期間中から期間後の長期的な事業スケジュールの概要</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間接補助事業の各フェーズ（導入計画策定・導入・検証・実生産 等）、投資回収の開始時期等のマイルストン</a:t>
            </a:r>
            <a:endParaRPr lang="en-US" altLang="ja-JP" sz="1400">
              <a:solidFill>
                <a:srgbClr val="2E3558"/>
              </a:solidFill>
              <a:latin typeface="+mn-ea"/>
            </a:endParaRPr>
          </a:p>
        </p:txBody>
      </p:sp>
      <p:sp>
        <p:nvSpPr>
          <p:cNvPr id="4" name="正方形/長方形 3">
            <a:extLst>
              <a:ext uri="{FF2B5EF4-FFF2-40B4-BE49-F238E27FC236}">
                <a16:creationId xmlns:a16="http://schemas.microsoft.com/office/drawing/2014/main" id="{30AAD629-A5D1-0B40-02FE-A999013C45FC}"/>
              </a:ext>
            </a:extLst>
          </p:cNvPr>
          <p:cNvSpPr/>
          <p:nvPr/>
        </p:nvSpPr>
        <p:spPr>
          <a:xfrm>
            <a:off x="700858" y="6102610"/>
            <a:ext cx="10749700" cy="669631"/>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defRPr/>
            </a:pPr>
            <a:r>
              <a:rPr lang="ja-JP" altLang="en-US" sz="1400">
                <a:solidFill>
                  <a:schemeClr val="tx1"/>
                </a:solidFill>
                <a:latin typeface="Meiryo UI" panose="020B0604030504040204" pitchFamily="50" charset="-128"/>
                <a:ea typeface="Meiryo UI" panose="020B0604030504040204" pitchFamily="50" charset="-128"/>
              </a:rPr>
              <a:t>（留意事項等）</a:t>
            </a:r>
            <a:endParaRPr lang="en-US" altLang="ja-JP" sz="14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897896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noChangeAspect="1"/>
          </p:cNvGraphicFramePr>
          <p:nvPr>
            <p:custDataLst>
              <p:tags r:id="rId1"/>
            </p:custDataLst>
            <p:extLst>
              <p:ext uri="{D42A27DB-BD31-4B8C-83A1-F6EECF244321}">
                <p14:modId xmlns:p14="http://schemas.microsoft.com/office/powerpoint/2010/main" val="4673000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5</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a:solidFill>
                  <a:prstClr val="black"/>
                </a:solidFill>
              </a:rPr>
              <a:t>毎年度の事業費・補助金交付希望額は、</a:t>
            </a:r>
            <a:r>
              <a:rPr kumimoji="1" lang="en-US" altLang="ja-JP">
                <a:solidFill>
                  <a:prstClr val="black"/>
                </a:solidFill>
              </a:rPr>
              <a:t>XXXXX</a:t>
            </a:r>
            <a:endPar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a:grpSpLocks/>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a:spLocks/>
            </p:cNvSpPr>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rPr>
                <a:t>年度</a:t>
              </a:r>
              <a:r>
                <a:rPr lang="ja-JP" altLang="en-US" b="1">
                  <a:solidFill>
                    <a:prstClr val="black"/>
                  </a:solidFill>
                </a:rPr>
                <a:t>毎の事業費・補助金交付希望額</a:t>
              </a:r>
              <a:endParaRPr kumimoji="1" lang="en-US" altLang="ja-JP" sz="1400" b="1" i="0" u="none" strike="noStrike" kern="1200" cap="none" spc="0" normalizeH="0" baseline="30000" noProof="0">
                <a:ln>
                  <a:noFill/>
                </a:ln>
                <a:solidFill>
                  <a:prstClr val="black"/>
                </a:solidFill>
                <a:effectLst/>
                <a:uLnTx/>
                <a:uFillTx/>
              </a:endParaRPr>
            </a:p>
          </p:txBody>
        </p:sp>
      </p:grpSp>
      <p:sp>
        <p:nvSpPr>
          <p:cNvPr id="2" name="正方形/長方形 1">
            <a:extLst>
              <a:ext uri="{FF2B5EF4-FFF2-40B4-BE49-F238E27FC236}">
                <a16:creationId xmlns:a16="http://schemas.microsoft.com/office/drawing/2014/main" id="{1D68A2EA-11C8-096F-2554-EFA96F578847}"/>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4" name="TextBox 24">
            <a:extLst>
              <a:ext uri="{FF2B5EF4-FFF2-40B4-BE49-F238E27FC236}">
                <a16:creationId xmlns:a16="http://schemas.microsoft.com/office/drawing/2014/main" id="{7B479CCB-07C4-45BF-967D-C5E865C3489C}"/>
              </a:ext>
            </a:extLst>
          </p:cNvPr>
          <p:cNvSpPr txBox="1">
            <a:spLocks/>
          </p:cNvSpPr>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Meiryo UI" panose="020B0604030504040204" pitchFamily="50" charset="-128"/>
                <a:ea typeface="Meiryo UI" panose="020B0604030504040204" pitchFamily="50" charset="-128"/>
              </a:rPr>
              <a:t>金額</a:t>
            </a:r>
            <a:endParaRPr lang="en-US" altLang="ja-JP" sz="1400">
              <a:solidFill>
                <a:schemeClr val="tx1"/>
              </a:solidFill>
              <a:latin typeface="Meiryo UI" panose="020B0604030504040204" pitchFamily="50" charset="-128"/>
              <a:ea typeface="Meiryo UI" panose="020B0604030504040204" pitchFamily="50" charset="-128"/>
            </a:endParaRPr>
          </a:p>
          <a:p>
            <a:pPr marL="742950" lvl="1" indent="-285750">
              <a:buFont typeface="Meiryo UI" panose="020B0604030504040204" pitchFamily="50" charset="-128"/>
              <a:buChar char="‒"/>
              <a:defRPr/>
            </a:pPr>
            <a:r>
              <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XXX</a:t>
            </a:r>
          </a:p>
        </p:txBody>
      </p:sp>
      <p:sp>
        <p:nvSpPr>
          <p:cNvPr id="10" name="TextBox 24">
            <a:extLst>
              <a:ext uri="{FF2B5EF4-FFF2-40B4-BE49-F238E27FC236}">
                <a16:creationId xmlns:a16="http://schemas.microsoft.com/office/drawing/2014/main" id="{05300DBC-C576-73AE-2FB9-07490108A029}"/>
              </a:ext>
            </a:extLst>
          </p:cNvPr>
          <p:cNvSpPr txBox="1">
            <a:spLocks/>
          </p:cNvSpPr>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Meiryo UI" panose="020B0604030504040204" pitchFamily="50" charset="-128"/>
                <a:ea typeface="Meiryo UI" panose="020B0604030504040204" pitchFamily="50" charset="-128"/>
              </a:rPr>
              <a:t>理由</a:t>
            </a:r>
            <a:endParaRPr lang="en-US" altLang="ja-JP" sz="1400">
              <a:solidFill>
                <a:schemeClr val="tx1"/>
              </a:solidFill>
              <a:latin typeface="Meiryo UI" panose="020B0604030504040204" pitchFamily="50" charset="-128"/>
              <a:ea typeface="Meiryo UI" panose="020B0604030504040204" pitchFamily="50" charset="-128"/>
            </a:endParaRPr>
          </a:p>
          <a:p>
            <a:pPr marL="742950" lvl="1" indent="-285750">
              <a:buFont typeface="Meiryo UI" panose="020B0604030504040204" pitchFamily="50" charset="-128"/>
              <a:buChar char="‒"/>
              <a:defRPr/>
            </a:pPr>
            <a:r>
              <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XXX</a:t>
            </a:r>
          </a:p>
        </p:txBody>
      </p:sp>
      <p:sp>
        <p:nvSpPr>
          <p:cNvPr id="12" name="TextBox 51">
            <a:extLst>
              <a:ext uri="{FF2B5EF4-FFF2-40B4-BE49-F238E27FC236}">
                <a16:creationId xmlns:a16="http://schemas.microsoft.com/office/drawing/2014/main" id="{0D4E732A-91F2-8D4E-F0C4-7896BE364E01}"/>
              </a:ext>
            </a:extLst>
          </p:cNvPr>
          <p:cNvSpPr txBox="1">
            <a:spLocks/>
          </p:cNvSpPr>
          <p:nvPr/>
        </p:nvSpPr>
        <p:spPr>
          <a:xfrm>
            <a:off x="156000" y="2642414"/>
            <a:ext cx="118800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年度毎の事業費・補助金交付希望額とその理由について記載ください</a:t>
            </a:r>
            <a:endParaRPr lang="en-US" altLang="ja-JP" sz="1600">
              <a:solidFill>
                <a:srgbClr val="2E3558"/>
              </a:solidFill>
              <a:latin typeface="+mn-ea"/>
            </a:endParaRP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6</a:t>
            </a:r>
            <a:r>
              <a:rPr kumimoji="1" lang="ja-JP" altLang="en-US" sz="2000"/>
              <a:t>）</a:t>
            </a:r>
            <a:r>
              <a:rPr kumimoji="1" lang="en-US" altLang="ja-JP" sz="2000"/>
              <a:t>KPI</a:t>
            </a:r>
            <a:r>
              <a:rPr kumimoji="1" lang="ja-JP" altLang="en-US" sz="2000"/>
              <a:t>達成に向けた計画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本事業を通じて</a:t>
            </a:r>
            <a:r>
              <a:rPr kumimoji="1" lang="en-US" altLang="ja-JP">
                <a:solidFill>
                  <a:schemeClr val="tx1"/>
                </a:solidFill>
              </a:rPr>
              <a:t>X%</a:t>
            </a:r>
            <a:r>
              <a:rPr kumimoji="1" lang="ja-JP" altLang="en-US">
                <a:solidFill>
                  <a:schemeClr val="tx1"/>
                </a:solidFill>
              </a:rPr>
              <a:t>のタクトタイム／サイクルタイム／リードタイム削減を目指す</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2" name="TextBox 39">
            <a:extLst>
              <a:ext uri="{FF2B5EF4-FFF2-40B4-BE49-F238E27FC236}">
                <a16:creationId xmlns:a16="http://schemas.microsoft.com/office/drawing/2014/main" id="{40B2C80F-0269-E86A-6DAA-9541ECB47F1A}"/>
              </a:ext>
            </a:extLst>
          </p:cNvPr>
          <p:cNvSpPr txBox="1"/>
          <p:nvPr/>
        </p:nvSpPr>
        <p:spPr>
          <a:xfrm>
            <a:off x="1719071" y="2938897"/>
            <a:ext cx="140719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タクトタイム削減率</a:t>
            </a:r>
            <a:endParaRPr kumimoji="1" lang="en-US" altLang="ja-JP" sz="1100">
              <a:solidFill>
                <a:schemeClr val="tx1"/>
              </a:solidFill>
              <a:latin typeface="Meiryo UI" panose="020B0604030504040204" pitchFamily="50" charset="-128"/>
              <a:ea typeface="Meiryo UI" panose="020B0604030504040204" pitchFamily="50" charset="-128"/>
            </a:endParaRPr>
          </a:p>
        </p:txBody>
      </p:sp>
      <p:sp>
        <p:nvSpPr>
          <p:cNvPr id="13" name="TextBox 40">
            <a:extLst>
              <a:ext uri="{FF2B5EF4-FFF2-40B4-BE49-F238E27FC236}">
                <a16:creationId xmlns:a16="http://schemas.microsoft.com/office/drawing/2014/main" id="{F169E572-FDC7-BAC1-B4FA-82549D7DF8BD}"/>
              </a:ext>
            </a:extLst>
          </p:cNvPr>
          <p:cNvSpPr txBox="1"/>
          <p:nvPr/>
        </p:nvSpPr>
        <p:spPr>
          <a:xfrm>
            <a:off x="1719071" y="4102099"/>
            <a:ext cx="140719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サイクルタイム削減率</a:t>
            </a:r>
            <a:endParaRPr lang="en-US" altLang="ja-JP"/>
          </a:p>
        </p:txBody>
      </p:sp>
      <p:sp>
        <p:nvSpPr>
          <p:cNvPr id="31" name="TextBox 39">
            <a:extLst>
              <a:ext uri="{FF2B5EF4-FFF2-40B4-BE49-F238E27FC236}">
                <a16:creationId xmlns:a16="http://schemas.microsoft.com/office/drawing/2014/main" id="{2B1DD7D1-2B3B-EA1A-AA88-A62E7CD99E65}"/>
              </a:ext>
            </a:extLst>
          </p:cNvPr>
          <p:cNvSpPr txBox="1"/>
          <p:nvPr/>
        </p:nvSpPr>
        <p:spPr>
          <a:xfrm>
            <a:off x="3227831" y="2938897"/>
            <a:ext cx="155255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sz="1400">
                <a:solidFill>
                  <a:schemeClr val="tx1"/>
                </a:solidFill>
                <a:latin typeface="Meiryo UI" panose="020B0604030504040204" pitchFamily="50" charset="-128"/>
                <a:ea typeface="Meiryo UI" panose="020B0604030504040204" pitchFamily="50" charset="-128"/>
              </a:rPr>
              <a:t>xxx</a:t>
            </a:r>
            <a:br>
              <a:rPr kumimoji="1" lang="en-US"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2" name="TextBox 40">
            <a:extLst>
              <a:ext uri="{FF2B5EF4-FFF2-40B4-BE49-F238E27FC236}">
                <a16:creationId xmlns:a16="http://schemas.microsoft.com/office/drawing/2014/main" id="{35D3621C-104E-EEBC-2E0D-7A535CBC9E15}"/>
              </a:ext>
            </a:extLst>
          </p:cNvPr>
          <p:cNvSpPr txBox="1"/>
          <p:nvPr/>
        </p:nvSpPr>
        <p:spPr>
          <a:xfrm>
            <a:off x="3227831" y="4102099"/>
            <a:ext cx="155255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xxx</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42" name="TextBox 39">
            <a:extLst>
              <a:ext uri="{FF2B5EF4-FFF2-40B4-BE49-F238E27FC236}">
                <a16:creationId xmlns:a16="http://schemas.microsoft.com/office/drawing/2014/main" id="{6F1ABF80-B5B4-573C-41A2-730CCFCBC5F9}"/>
              </a:ext>
            </a:extLst>
          </p:cNvPr>
          <p:cNvSpPr txBox="1"/>
          <p:nvPr/>
        </p:nvSpPr>
        <p:spPr>
          <a:xfrm>
            <a:off x="4917970" y="2938897"/>
            <a:ext cx="3384000"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80975" indent="-180975">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3" name="TextBox 40">
            <a:extLst>
              <a:ext uri="{FF2B5EF4-FFF2-40B4-BE49-F238E27FC236}">
                <a16:creationId xmlns:a16="http://schemas.microsoft.com/office/drawing/2014/main" id="{0377E27B-E5D5-9DAB-B37C-41FDE59CB413}"/>
              </a:ext>
            </a:extLst>
          </p:cNvPr>
          <p:cNvSpPr txBox="1"/>
          <p:nvPr/>
        </p:nvSpPr>
        <p:spPr>
          <a:xfrm>
            <a:off x="4917970" y="4102099"/>
            <a:ext cx="3384000"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55" name="TextBox 39">
            <a:extLst>
              <a:ext uri="{FF2B5EF4-FFF2-40B4-BE49-F238E27FC236}">
                <a16:creationId xmlns:a16="http://schemas.microsoft.com/office/drawing/2014/main" id="{0D23EF7E-417D-D56C-C8B7-EBB894649A01}"/>
              </a:ext>
            </a:extLst>
          </p:cNvPr>
          <p:cNvSpPr txBox="1"/>
          <p:nvPr/>
        </p:nvSpPr>
        <p:spPr>
          <a:xfrm>
            <a:off x="8439911" y="2938897"/>
            <a:ext cx="283119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endParaRPr lang="en-US"/>
          </a:p>
        </p:txBody>
      </p:sp>
      <p:sp>
        <p:nvSpPr>
          <p:cNvPr id="56" name="TextBox 40">
            <a:extLst>
              <a:ext uri="{FF2B5EF4-FFF2-40B4-BE49-F238E27FC236}">
                <a16:creationId xmlns:a16="http://schemas.microsoft.com/office/drawing/2014/main" id="{F3C0BFB6-198D-B409-D4C3-DC6A3FDE1E33}"/>
              </a:ext>
            </a:extLst>
          </p:cNvPr>
          <p:cNvSpPr txBox="1"/>
          <p:nvPr/>
        </p:nvSpPr>
        <p:spPr>
          <a:xfrm>
            <a:off x="8439912" y="4102099"/>
            <a:ext cx="283119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7" name="TextBox 35" descr="ｔ">
            <a:extLst>
              <a:ext uri="{FF2B5EF4-FFF2-40B4-BE49-F238E27FC236}">
                <a16:creationId xmlns:a16="http://schemas.microsoft.com/office/drawing/2014/main" id="{AE8B2C13-D28A-B9AD-B59D-64982D232006}"/>
              </a:ext>
            </a:extLst>
          </p:cNvPr>
          <p:cNvSpPr txBox="1"/>
          <p:nvPr/>
        </p:nvSpPr>
        <p:spPr>
          <a:xfrm>
            <a:off x="765599" y="1658555"/>
            <a:ext cx="3265456"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b="1">
                <a:solidFill>
                  <a:schemeClr val="tx1"/>
                </a:solidFill>
                <a:latin typeface="Meiryo UI" panose="020B0604030504040204" pitchFamily="50" charset="-128"/>
                <a:ea typeface="Meiryo UI" panose="020B0604030504040204" pitchFamily="50" charset="-128"/>
              </a:rPr>
              <a:t>20XX</a:t>
            </a:r>
            <a:r>
              <a:rPr kumimoji="1" lang="ja-JP" altLang="en-US" b="1">
                <a:solidFill>
                  <a:schemeClr val="tx1"/>
                </a:solidFill>
                <a:latin typeface="Meiryo UI" panose="020B0604030504040204" pitchFamily="50" charset="-128"/>
                <a:ea typeface="Meiryo UI" panose="020B0604030504040204" pitchFamily="50" charset="-128"/>
              </a:rPr>
              <a:t>年度</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765599" y="1340300"/>
            <a:ext cx="3776255"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765599" y="2163627"/>
            <a:ext cx="10609135"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1719072" y="2559403"/>
            <a:ext cx="1407191"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3227831" y="2563695"/>
            <a:ext cx="1552553" cy="288000"/>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4917970" y="2559403"/>
            <a:ext cx="3384000"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8443721" y="2559403"/>
            <a:ext cx="2831193"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8" name="TextBox 51">
            <a:extLst>
              <a:ext uri="{FF2B5EF4-FFF2-40B4-BE49-F238E27FC236}">
                <a16:creationId xmlns:a16="http://schemas.microsoft.com/office/drawing/2014/main" id="{2AA8CB50-60E6-BC47-794F-F1FCFBC0A9A6}"/>
              </a:ext>
            </a:extLst>
          </p:cNvPr>
          <p:cNvSpPr txBox="1"/>
          <p:nvPr/>
        </p:nvSpPr>
        <p:spPr>
          <a:xfrm>
            <a:off x="4380188" y="1358219"/>
            <a:ext cx="7249194" cy="141559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設定した</a:t>
            </a:r>
            <a:r>
              <a:rPr lang="en-US" altLang="ja-JP" sz="1600">
                <a:solidFill>
                  <a:srgbClr val="2E3558"/>
                </a:solidFill>
                <a:latin typeface="+mn-ea"/>
              </a:rPr>
              <a:t>KPI</a:t>
            </a:r>
            <a:r>
              <a:rPr lang="ja-JP" altLang="en-US" sz="1600">
                <a:solidFill>
                  <a:srgbClr val="2E3558"/>
                </a:solidFill>
                <a:latin typeface="+mn-ea"/>
              </a:rPr>
              <a:t>（タクトタイム・サイクルタイム・リードタイムいずれかの削減率</a:t>
            </a:r>
            <a:r>
              <a:rPr lang="en-US" altLang="ja-JP" sz="1600">
                <a:solidFill>
                  <a:srgbClr val="2E3558"/>
                </a:solidFill>
                <a:latin typeface="+mn-ea"/>
              </a:rPr>
              <a:t>※</a:t>
            </a:r>
            <a:r>
              <a:rPr lang="ja-JP" altLang="en-US" sz="1600">
                <a:solidFill>
                  <a:srgbClr val="2E3558"/>
                </a:solidFill>
                <a:latin typeface="+mn-ea"/>
              </a:rPr>
              <a:t>複数設定可）の水準、達成年限を記載し、現状の課題を明らかにしながらその設定の考え方と目標達成に向けたアプローチを記載ください</a:t>
            </a:r>
            <a:endParaRPr lang="en-US" altLang="ja-JP" sz="1600">
              <a:solidFill>
                <a:srgbClr val="2E3558"/>
              </a:solidFill>
              <a:latin typeface="+mn-ea"/>
            </a:endParaRPr>
          </a:p>
          <a:p>
            <a:pPr marL="85725" indent="3175"/>
            <a:r>
              <a:rPr lang="ja-JP" altLang="en-US" sz="1600">
                <a:solidFill>
                  <a:srgbClr val="2E3558"/>
                </a:solidFill>
                <a:latin typeface="+mn-ea"/>
              </a:rPr>
              <a:t>複数の生産ラインを導入する場合はライン毎で目標を設定すること</a:t>
            </a:r>
            <a:endParaRPr lang="en-US" altLang="ja-JP" sz="1600">
              <a:solidFill>
                <a:srgbClr val="2E3558"/>
              </a:solidFill>
              <a:latin typeface="+mn-ea"/>
            </a:endParaRPr>
          </a:p>
        </p:txBody>
      </p:sp>
      <p:sp>
        <p:nvSpPr>
          <p:cNvPr id="3" name="TextBox 40">
            <a:extLst>
              <a:ext uri="{FF2B5EF4-FFF2-40B4-BE49-F238E27FC236}">
                <a16:creationId xmlns:a16="http://schemas.microsoft.com/office/drawing/2014/main" id="{184CDAE6-9C97-25ED-7E47-2E2DB4E0A979}"/>
              </a:ext>
            </a:extLst>
          </p:cNvPr>
          <p:cNvSpPr txBox="1"/>
          <p:nvPr/>
        </p:nvSpPr>
        <p:spPr>
          <a:xfrm>
            <a:off x="1719071" y="5265302"/>
            <a:ext cx="140719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リードタイム削減率</a:t>
            </a:r>
            <a:endParaRPr lang="en-US" altLang="ja-JP"/>
          </a:p>
          <a:p>
            <a:r>
              <a:rPr lang="en-US" altLang="ja-JP" sz="1100"/>
              <a:t>※</a:t>
            </a:r>
            <a:r>
              <a:rPr lang="ja-JP" altLang="en-US" sz="1100"/>
              <a:t>サプライチェーン全体、社内いずれも可</a:t>
            </a:r>
            <a:endParaRPr lang="en-US" altLang="ja-JP" sz="1100"/>
          </a:p>
        </p:txBody>
      </p:sp>
      <p:sp>
        <p:nvSpPr>
          <p:cNvPr id="4" name="TextBox 40">
            <a:extLst>
              <a:ext uri="{FF2B5EF4-FFF2-40B4-BE49-F238E27FC236}">
                <a16:creationId xmlns:a16="http://schemas.microsoft.com/office/drawing/2014/main" id="{01B1B407-B44B-A53B-783B-2494CE3E3D30}"/>
              </a:ext>
            </a:extLst>
          </p:cNvPr>
          <p:cNvSpPr txBox="1"/>
          <p:nvPr/>
        </p:nvSpPr>
        <p:spPr>
          <a:xfrm>
            <a:off x="3227831" y="5265302"/>
            <a:ext cx="155255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xxx</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5" name="TextBox 40">
            <a:extLst>
              <a:ext uri="{FF2B5EF4-FFF2-40B4-BE49-F238E27FC236}">
                <a16:creationId xmlns:a16="http://schemas.microsoft.com/office/drawing/2014/main" id="{27FAF9D3-D462-724D-1E22-AE618981989A}"/>
              </a:ext>
            </a:extLst>
          </p:cNvPr>
          <p:cNvSpPr txBox="1"/>
          <p:nvPr/>
        </p:nvSpPr>
        <p:spPr>
          <a:xfrm>
            <a:off x="4917970" y="5265302"/>
            <a:ext cx="3384000"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8" name="TextBox 40">
            <a:extLst>
              <a:ext uri="{FF2B5EF4-FFF2-40B4-BE49-F238E27FC236}">
                <a16:creationId xmlns:a16="http://schemas.microsoft.com/office/drawing/2014/main" id="{44E57098-5E07-F306-65B3-3F87936B94BD}"/>
              </a:ext>
            </a:extLst>
          </p:cNvPr>
          <p:cNvSpPr txBox="1"/>
          <p:nvPr/>
        </p:nvSpPr>
        <p:spPr>
          <a:xfrm>
            <a:off x="8439912" y="5265302"/>
            <a:ext cx="2831193" cy="895786"/>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2" name="TextBox 39">
            <a:extLst>
              <a:ext uri="{FF2B5EF4-FFF2-40B4-BE49-F238E27FC236}">
                <a16:creationId xmlns:a16="http://schemas.microsoft.com/office/drawing/2014/main" id="{F0738E65-9B0F-51D1-9B35-1B1073657753}"/>
              </a:ext>
            </a:extLst>
          </p:cNvPr>
          <p:cNvSpPr txBox="1"/>
          <p:nvPr/>
        </p:nvSpPr>
        <p:spPr>
          <a:xfrm>
            <a:off x="765598" y="2928729"/>
            <a:ext cx="81553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表面処理ライン</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9" name="TextBox 40">
            <a:extLst>
              <a:ext uri="{FF2B5EF4-FFF2-40B4-BE49-F238E27FC236}">
                <a16:creationId xmlns:a16="http://schemas.microsoft.com/office/drawing/2014/main" id="{51288C4F-8465-2023-9431-BBA6BD55DEBC}"/>
              </a:ext>
            </a:extLst>
          </p:cNvPr>
          <p:cNvSpPr txBox="1"/>
          <p:nvPr/>
        </p:nvSpPr>
        <p:spPr>
          <a:xfrm>
            <a:off x="765598" y="4091931"/>
            <a:ext cx="81553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○○部品機械加工ライン</a:t>
            </a:r>
            <a:endParaRPr lang="en-US" altLang="ja-JP"/>
          </a:p>
        </p:txBody>
      </p:sp>
      <p:grpSp>
        <p:nvGrpSpPr>
          <p:cNvPr id="10" name="グループ化 9">
            <a:extLst>
              <a:ext uri="{FF2B5EF4-FFF2-40B4-BE49-F238E27FC236}">
                <a16:creationId xmlns:a16="http://schemas.microsoft.com/office/drawing/2014/main" id="{7A30076D-773A-8D9B-DE1F-CAD561C59562}"/>
              </a:ext>
            </a:extLst>
          </p:cNvPr>
          <p:cNvGrpSpPr/>
          <p:nvPr/>
        </p:nvGrpSpPr>
        <p:grpSpPr>
          <a:xfrm>
            <a:off x="765600" y="2549235"/>
            <a:ext cx="811722" cy="288000"/>
            <a:chOff x="156000" y="1879963"/>
            <a:chExt cx="5760000" cy="288000"/>
          </a:xfrm>
        </p:grpSpPr>
        <p:sp>
          <p:nvSpPr>
            <p:cNvPr id="11" name="正方形/長方形 10">
              <a:extLst>
                <a:ext uri="{FF2B5EF4-FFF2-40B4-BE49-F238E27FC236}">
                  <a16:creationId xmlns:a16="http://schemas.microsoft.com/office/drawing/2014/main" id="{59521A78-205A-E2C5-6E85-C56A84B716A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ライン名</a:t>
              </a:r>
            </a:p>
          </p:txBody>
        </p:sp>
        <p:cxnSp>
          <p:nvCxnSpPr>
            <p:cNvPr id="14" name="直線コネクタ 13">
              <a:extLst>
                <a:ext uri="{FF2B5EF4-FFF2-40B4-BE49-F238E27FC236}">
                  <a16:creationId xmlns:a16="http://schemas.microsoft.com/office/drawing/2014/main" id="{02BEBBD8-69F6-DF49-E6E0-33C9B5353DC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40">
            <a:extLst>
              <a:ext uri="{FF2B5EF4-FFF2-40B4-BE49-F238E27FC236}">
                <a16:creationId xmlns:a16="http://schemas.microsoft.com/office/drawing/2014/main" id="{4C5AD7C0-E061-611F-264C-54242441E435}"/>
              </a:ext>
            </a:extLst>
          </p:cNvPr>
          <p:cNvSpPr txBox="1"/>
          <p:nvPr/>
        </p:nvSpPr>
        <p:spPr>
          <a:xfrm>
            <a:off x="765598" y="5255134"/>
            <a:ext cx="815531" cy="895786"/>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endParaRPr lang="en-US" altLang="ja-JP"/>
          </a:p>
        </p:txBody>
      </p:sp>
    </p:spTree>
    <p:extLst>
      <p:ext uri="{BB962C8B-B14F-4D97-AF65-F5344CB8AC3E}">
        <p14:creationId xmlns:p14="http://schemas.microsoft.com/office/powerpoint/2010/main" val="2098145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7</a:t>
            </a:r>
            <a:r>
              <a:rPr kumimoji="1" lang="ja-JP" altLang="en-US" sz="2000"/>
              <a:t>）事業の実現可能性</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認証の取得状況及び航空機部品製造の実績</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3" name="TextBox 51">
            <a:extLst>
              <a:ext uri="{FF2B5EF4-FFF2-40B4-BE49-F238E27FC236}">
                <a16:creationId xmlns:a16="http://schemas.microsoft.com/office/drawing/2014/main" id="{986F2752-E1AA-D4FE-2E6B-4EAB1C003C47}"/>
              </a:ext>
            </a:extLst>
          </p:cNvPr>
          <p:cNvSpPr txBox="1"/>
          <p:nvPr/>
        </p:nvSpPr>
        <p:spPr>
          <a:xfrm>
            <a:off x="628650" y="1218642"/>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航空機部品製造に必要な認証の取得状況及び量産・納入実績を記載ください</a:t>
            </a:r>
            <a:endParaRPr lang="en-US" altLang="ja-JP" sz="1600">
              <a:solidFill>
                <a:srgbClr val="2E3558"/>
              </a:solidFill>
              <a:latin typeface="+mn-ea"/>
            </a:endParaRPr>
          </a:p>
          <a:p>
            <a:pPr marL="85725" indent="3175"/>
            <a:endParaRPr lang="en-US" altLang="ja-JP" sz="1600">
              <a:solidFill>
                <a:srgbClr val="2E3558"/>
              </a:solidFill>
              <a:latin typeface="+mn-ea"/>
            </a:endParaRPr>
          </a:p>
          <a:p>
            <a:pPr marL="371475" indent="-285750">
              <a:buFont typeface="Arial" panose="020B0604020202020204" pitchFamily="34" charset="0"/>
              <a:buChar char="•"/>
            </a:pPr>
            <a:r>
              <a:rPr lang="ja-JP" altLang="en-US" sz="1600">
                <a:solidFill>
                  <a:srgbClr val="2E3558"/>
                </a:solidFill>
                <a:latin typeface="+mn-ea"/>
              </a:rPr>
              <a:t>航空機部品の製造に必要な認証（</a:t>
            </a:r>
            <a:r>
              <a:rPr lang="en-US" altLang="ja-JP" sz="1600">
                <a:solidFill>
                  <a:srgbClr val="2E3558"/>
                </a:solidFill>
                <a:latin typeface="+mn-ea"/>
              </a:rPr>
              <a:t>JISQ9100 , Nadcap , </a:t>
            </a:r>
            <a:r>
              <a:rPr lang="ja-JP" altLang="en-US" sz="1600">
                <a:solidFill>
                  <a:srgbClr val="2E3558"/>
                </a:solidFill>
                <a:latin typeface="+mn-ea"/>
              </a:rPr>
              <a:t>メーカー認証等）取得状況および量産実績（部品、加工方法、客先、生産量</a:t>
            </a:r>
            <a:r>
              <a:rPr lang="en-US" altLang="ja-JP" sz="1600">
                <a:solidFill>
                  <a:srgbClr val="2E3558"/>
                </a:solidFill>
                <a:latin typeface="+mn-ea"/>
              </a:rPr>
              <a:t>or</a:t>
            </a:r>
            <a:r>
              <a:rPr lang="ja-JP" altLang="en-US" sz="1600">
                <a:solidFill>
                  <a:srgbClr val="2E3558"/>
                </a:solidFill>
                <a:latin typeface="+mn-ea"/>
              </a:rPr>
              <a:t>売上高など）を記載してください</a:t>
            </a:r>
          </a:p>
          <a:p>
            <a:pPr marL="85725" indent="3175"/>
            <a:endParaRPr lang="en-US" altLang="ja-JP" sz="1600">
              <a:solidFill>
                <a:srgbClr val="2E3558"/>
              </a:solidFill>
              <a:latin typeface="+mn-ea"/>
            </a:endParaRPr>
          </a:p>
          <a:p>
            <a:pPr marL="85725" indent="3175"/>
            <a:r>
              <a:rPr lang="en-US" altLang="ja-JP" sz="1600">
                <a:solidFill>
                  <a:srgbClr val="2E3558"/>
                </a:solidFill>
                <a:latin typeface="+mn-ea"/>
              </a:rPr>
              <a:t>※</a:t>
            </a:r>
            <a:r>
              <a:rPr lang="ja-JP" altLang="en-US" sz="1600">
                <a:solidFill>
                  <a:srgbClr val="2E3558"/>
                </a:solidFill>
                <a:latin typeface="+mn-ea"/>
              </a:rPr>
              <a:t>本事業を通じて新たに認証を取得し部品加工を行う場合は下記についても記載してください。</a:t>
            </a:r>
          </a:p>
          <a:p>
            <a:pPr marL="371475" indent="-285750">
              <a:buFont typeface="Arial" panose="020B0604020202020204" pitchFamily="34" charset="0"/>
              <a:buChar char="•"/>
            </a:pPr>
            <a:r>
              <a:rPr lang="ja-JP" altLang="en-US" sz="1600">
                <a:solidFill>
                  <a:srgbClr val="2E3558"/>
                </a:solidFill>
                <a:latin typeface="+mn-ea"/>
              </a:rPr>
              <a:t>既存機の量産やその後の次期航空機開発プロジェクトへ参画を目指し、認証取得に向けた計画の立案及び、納入（予定）先との調整状況（見積もり依頼、取引先による工程視察、認証取得に向けた支援 等）を記載してください</a:t>
            </a:r>
          </a:p>
          <a:p>
            <a:pPr marL="85725" indent="3175"/>
            <a:endParaRPr lang="ja-JP" altLang="en-US" sz="1600">
              <a:solidFill>
                <a:srgbClr val="2E3558"/>
              </a:solidFill>
              <a:latin typeface="+mn-ea"/>
            </a:endParaRPr>
          </a:p>
        </p:txBody>
      </p:sp>
    </p:spTree>
    <p:extLst>
      <p:ext uri="{BB962C8B-B14F-4D97-AF65-F5344CB8AC3E}">
        <p14:creationId xmlns:p14="http://schemas.microsoft.com/office/powerpoint/2010/main" val="26151577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84FFD20-FC80-C3BF-8417-D4560BD4D0D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8" name="think-cell data - do not delete" hidden="1">
                        <a:extLst>
                          <a:ext uri="{FF2B5EF4-FFF2-40B4-BE49-F238E27FC236}">
                            <a16:creationId xmlns:a16="http://schemas.microsoft.com/office/drawing/2014/main" id="{684FFD20-FC80-C3BF-8417-D4560BD4D0D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nvGraphicFramePr>
        <p:xfrm>
          <a:off x="765595" y="1584758"/>
          <a:ext cx="10657144" cy="2174640"/>
        </p:xfrm>
        <a:graphic>
          <a:graphicData uri="http://schemas.openxmlformats.org/drawingml/2006/table">
            <a:tbl>
              <a:tblPr firstRow="1" bandRow="1">
                <a:tableStyleId>{5940675A-B579-460E-94D1-54222C63F5DA}</a:tableStyleId>
              </a:tblPr>
              <a:tblGrid>
                <a:gridCol w="2373477">
                  <a:extLst>
                    <a:ext uri="{9D8B030D-6E8A-4147-A177-3AD203B41FA5}">
                      <a16:colId xmlns:a16="http://schemas.microsoft.com/office/drawing/2014/main" val="1889441959"/>
                    </a:ext>
                  </a:extLst>
                </a:gridCol>
                <a:gridCol w="1116796">
                  <a:extLst>
                    <a:ext uri="{9D8B030D-6E8A-4147-A177-3AD203B41FA5}">
                      <a16:colId xmlns:a16="http://schemas.microsoft.com/office/drawing/2014/main" val="446758349"/>
                    </a:ext>
                  </a:extLst>
                </a:gridCol>
                <a:gridCol w="1116796">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R6</a:t>
                      </a:r>
                    </a:p>
                    <a:p>
                      <a:pPr algn="ctr"/>
                      <a:r>
                        <a:rPr lang="ja-JP" altLang="en-US" sz="1000">
                          <a:latin typeface="Meiryo UI" panose="020B0604030504040204" pitchFamily="50" charset="-128"/>
                          <a:ea typeface="Meiryo UI" panose="020B0604030504040204" pitchFamily="50" charset="-128"/>
                        </a:rPr>
                        <a:t>年度</a:t>
                      </a:r>
                      <a:endParaRPr lang="en-US" sz="100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R7</a:t>
                      </a:r>
                    </a:p>
                    <a:p>
                      <a:pPr algn="ctr"/>
                      <a:r>
                        <a:rPr lang="ja-JP" altLang="en-US" sz="1000" kern="1200">
                          <a:solidFill>
                            <a:schemeClr val="tx1"/>
                          </a:solidFill>
                          <a:latin typeface="Meiryo UI" panose="020B0604030504040204" pitchFamily="50" charset="-128"/>
                          <a:ea typeface="Meiryo UI" panose="020B0604030504040204" pitchFamily="50" charset="-128"/>
                          <a:cs typeface="+mn-cs"/>
                        </a:rPr>
                        <a:t>年度</a:t>
                      </a:r>
                      <a:endParaRPr lang="en-US" sz="10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R10</a:t>
                      </a: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RX</a:t>
                      </a:r>
                      <a:endParaRPr lang="en-US" sz="1400">
                        <a:latin typeface="Meiryo UI" panose="020B0604030504040204" pitchFamily="50" charset="-128"/>
                        <a:ea typeface="Meiryo UI" panose="020B0604030504040204" pitchFamily="50" charset="-128"/>
                      </a:endParaRP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a:latin typeface="Meiryo UI" panose="020B0604030504040204" pitchFamily="50" charset="-128"/>
                          <a:ea typeface="Meiryo UI" panose="020B0604030504040204" pitchFamily="50" charset="-128"/>
                        </a:rPr>
                        <a:t>RX</a:t>
                      </a:r>
                      <a:r>
                        <a:rPr lang="ja-JP" altLang="en-US" sz="900">
                          <a:latin typeface="Meiryo UI" panose="020B0604030504040204" pitchFamily="50" charset="-128"/>
                          <a:ea typeface="Meiryo UI" panose="020B0604030504040204" pitchFamily="50" charset="-128"/>
                        </a:rPr>
                        <a:t>年度まで合計</a:t>
                      </a:r>
                      <a:endParaRPr lang="en-US" sz="9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a:latin typeface="Meiryo UI" panose="020B0604030504040204" pitchFamily="50" charset="-128"/>
                          <a:ea typeface="Meiryo UI" panose="020B0604030504040204" pitchFamily="50" charset="-128"/>
                        </a:rPr>
                        <a:t>事業全体の資金需要</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200">
                          <a:latin typeface="Meiryo UI" panose="020B0604030504040204" pitchFamily="50" charset="-128"/>
                          <a:ea typeface="Meiryo UI" panose="020B0604030504040204" pitchFamily="50" charset="-128"/>
                        </a:rPr>
                        <a:t>次期航空機開発等支援事業</a:t>
                      </a:r>
                      <a:endParaRPr lang="ja-JP" altLang="en-US" sz="11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200">
                          <a:latin typeface="Meiryo UI" panose="020B0604030504040204" pitchFamily="50" charset="-128"/>
                          <a:ea typeface="Meiryo UI" panose="020B0604030504040204" pitchFamily="50" charset="-128"/>
                        </a:rPr>
                        <a:t>自己負担（</a:t>
                      </a: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：自己資金</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：外部調達</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8</a:t>
            </a:r>
            <a:r>
              <a:rPr kumimoji="1" lang="ja-JP" altLang="en-US" sz="2000"/>
              <a:t>）事業化計画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設備・認定の維持・管理等の事業実施能力獲得に向け、</a:t>
            </a:r>
            <a:r>
              <a:rPr kumimoji="1" lang="en-US" altLang="ja-JP">
                <a:solidFill>
                  <a:schemeClr val="tx1"/>
                </a:solidFill>
              </a:rPr>
              <a:t>xx</a:t>
            </a:r>
            <a:r>
              <a:rPr kumimoji="1" lang="ja-JP" altLang="en-US">
                <a:solidFill>
                  <a:schemeClr val="tx1"/>
                </a:solidFill>
              </a:rPr>
              <a:t>等から資金調達する予定</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628650" y="1169730"/>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間接補助事業を通じて導入した設備や取得した認定の維持・管理等の事業実施能力獲得に向け、</a:t>
            </a:r>
            <a:endParaRPr lang="en-US" altLang="ja-JP" sz="1600">
              <a:solidFill>
                <a:srgbClr val="2E3558"/>
              </a:solidFill>
              <a:latin typeface="+mn-ea"/>
            </a:endParaRPr>
          </a:p>
          <a:p>
            <a:pPr marL="85725" indent="3175" algn="ctr"/>
            <a:r>
              <a:rPr lang="ja-JP" altLang="en-US" sz="1600">
                <a:solidFill>
                  <a:srgbClr val="2E3558"/>
                </a:solidFill>
                <a:latin typeface="+mn-ea"/>
              </a:rPr>
              <a:t>自ら資本市場から資金を呼び込む計画（時期・金額等）の内容について記載ください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補助対象以外のものも含め、当該事業全体の資金需要に対して、国費負担割合を明らかにするとともに、</a:t>
            </a:r>
            <a:br>
              <a:rPr lang="en-US" altLang="ja-JP" sz="1400">
                <a:solidFill>
                  <a:srgbClr val="2E3558"/>
                </a:solidFill>
                <a:latin typeface="+mn-ea"/>
              </a:rPr>
            </a:br>
            <a:r>
              <a:rPr lang="ja-JP" altLang="en-US" sz="1400">
                <a:solidFill>
                  <a:srgbClr val="2E3558"/>
                </a:solidFill>
                <a:latin typeface="+mn-ea"/>
              </a:rPr>
              <a:t>自己負担分の資金調達方針を記載ください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385761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881A0E1-14B5-4D9C-BBBF-29E074D2C90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9</a:t>
            </a:r>
            <a:r>
              <a:rPr kumimoji="1" lang="ja-JP" altLang="en-US" sz="2000"/>
              <a:t>）想定されるリスク要因と対処方針　</a:t>
            </a:r>
            <a:r>
              <a:rPr kumimoji="1" lang="ja-JP" altLang="en-US" sz="2000">
                <a:solidFill>
                  <a:srgbClr val="FF0000"/>
                </a:solidFill>
              </a:rPr>
              <a:t>　</a:t>
            </a:r>
            <a:endParaRPr kumimoji="1" lang="en-US" altLang="ja-JP" sz="2000">
              <a:solidFill>
                <a:srgbClr val="FF0000"/>
              </a:solidFill>
            </a:endParaRPr>
          </a:p>
        </p:txBody>
      </p:sp>
      <p:sp>
        <p:nvSpPr>
          <p:cNvPr id="9" name="Title 1">
            <a:extLst>
              <a:ext uri="{FF2B5EF4-FFF2-40B4-BE49-F238E27FC236}">
                <a16:creationId xmlns:a16="http://schemas.microsoft.com/office/drawing/2014/main" id="{A97C579C-91F5-46B1-B49B-E09ECE3E2F2A}"/>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リスクに対して十分な対策を講じるが、</a:t>
            </a:r>
            <a:r>
              <a:rPr kumimoji="1" lang="en-US" altLang="ja-JP">
                <a:solidFill>
                  <a:schemeClr val="tx1"/>
                </a:solidFill>
              </a:rPr>
              <a:t>xx</a:t>
            </a:r>
            <a:r>
              <a:rPr kumimoji="1" lang="ja-JP" altLang="en-US">
                <a:solidFill>
                  <a:schemeClr val="tx1"/>
                </a:solidFill>
              </a:rPr>
              <a:t>等の事態に陥った場合には事業中止も検討</a:t>
            </a:r>
            <a:endParaRPr kumimoji="1" lang="en-US">
              <a:solidFill>
                <a:schemeClr val="tx1"/>
              </a:solidFill>
            </a:endParaRPr>
          </a:p>
        </p:txBody>
      </p:sp>
      <p:cxnSp>
        <p:nvCxnSpPr>
          <p:cNvPr id="10" name="直線コネクタ 9">
            <a:extLst>
              <a:ext uri="{FF2B5EF4-FFF2-40B4-BE49-F238E27FC236}">
                <a16:creationId xmlns:a16="http://schemas.microsoft.com/office/drawing/2014/main" id="{5FD6C540-0B85-4599-907B-897145D820E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2334EE2D-2D28-44C6-AD4B-1E81EB3CDEFB}"/>
              </a:ext>
            </a:extLst>
          </p:cNvPr>
          <p:cNvCxnSpPr>
            <a:cxnSpLocks/>
          </p:cNvCxnSpPr>
          <p:nvPr/>
        </p:nvCxnSpPr>
        <p:spPr>
          <a:xfrm flipH="1">
            <a:off x="796926" y="5048188"/>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21E1FCBA-91BA-4C86-B005-F67049A83054}"/>
              </a:ext>
            </a:extLst>
          </p:cNvPr>
          <p:cNvSpPr/>
          <p:nvPr/>
        </p:nvSpPr>
        <p:spPr>
          <a:xfrm>
            <a:off x="796926" y="5166677"/>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a:solidFill>
                  <a:schemeClr val="tx1"/>
                </a:solidFill>
                <a:latin typeface="Meiryo UI" panose="020B0604030504040204" pitchFamily="50" charset="-128"/>
                <a:ea typeface="Meiryo UI" panose="020B0604030504040204" pitchFamily="50" charset="-128"/>
              </a:rPr>
              <a:t>事業中止の判断基準（定量的な基準を含む）：　</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3" name="Group 41">
            <a:extLst>
              <a:ext uri="{FF2B5EF4-FFF2-40B4-BE49-F238E27FC236}">
                <a16:creationId xmlns:a16="http://schemas.microsoft.com/office/drawing/2014/main" id="{74705407-1A0F-B987-1AB5-7479095C3B6C}"/>
              </a:ext>
            </a:extLst>
          </p:cNvPr>
          <p:cNvGrpSpPr/>
          <p:nvPr/>
        </p:nvGrpSpPr>
        <p:grpSpPr>
          <a:xfrm rot="16200000" flipH="1">
            <a:off x="5988000" y="4939793"/>
            <a:ext cx="216000" cy="216000"/>
            <a:chOff x="5937564" y="3833745"/>
            <a:chExt cx="306171" cy="306910"/>
          </a:xfrm>
        </p:grpSpPr>
        <p:sp>
          <p:nvSpPr>
            <p:cNvPr id="4" name="Freeform 94">
              <a:extLst>
                <a:ext uri="{FF2B5EF4-FFF2-40B4-BE49-F238E27FC236}">
                  <a16:creationId xmlns:a16="http://schemas.microsoft.com/office/drawing/2014/main" id="{34C15BD6-FFC1-BE9F-22D3-D4AB51B0208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5" name="Freeform 95">
              <a:extLst>
                <a:ext uri="{FF2B5EF4-FFF2-40B4-BE49-F238E27FC236}">
                  <a16:creationId xmlns:a16="http://schemas.microsoft.com/office/drawing/2014/main" id="{07F501A6-C5D5-FC40-F342-CB6F0D15A2FE}"/>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29D9DFF0-ED31-2CB6-F9D4-16C421DDC4AF}"/>
              </a:ext>
            </a:extLst>
          </p:cNvPr>
          <p:cNvGrpSpPr/>
          <p:nvPr/>
        </p:nvGrpSpPr>
        <p:grpSpPr>
          <a:xfrm>
            <a:off x="765598" y="1233842"/>
            <a:ext cx="3420000" cy="288000"/>
            <a:chOff x="156000" y="1879963"/>
            <a:chExt cx="5760000" cy="288000"/>
          </a:xfrm>
        </p:grpSpPr>
        <p:sp>
          <p:nvSpPr>
            <p:cNvPr id="27" name="正方形/長方形 26">
              <a:extLst>
                <a:ext uri="{FF2B5EF4-FFF2-40B4-BE49-F238E27FC236}">
                  <a16:creationId xmlns:a16="http://schemas.microsoft.com/office/drawing/2014/main" id="{44293AC5-DC36-1DAB-A60A-CA9E9B33D31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本事業実施における技術リスクと対応</a:t>
              </a:r>
            </a:p>
          </p:txBody>
        </p:sp>
        <p:cxnSp>
          <p:nvCxnSpPr>
            <p:cNvPr id="28" name="直線コネクタ 27">
              <a:extLst>
                <a:ext uri="{FF2B5EF4-FFF2-40B4-BE49-F238E27FC236}">
                  <a16:creationId xmlns:a16="http://schemas.microsoft.com/office/drawing/2014/main" id="{38B18EDB-CE97-97CE-B0E0-82A9A84E23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C353D18E-FAA8-A9D6-30D0-F5D8731CD3AD}"/>
              </a:ext>
            </a:extLst>
          </p:cNvPr>
          <p:cNvGrpSpPr/>
          <p:nvPr/>
        </p:nvGrpSpPr>
        <p:grpSpPr>
          <a:xfrm>
            <a:off x="4386000" y="1233842"/>
            <a:ext cx="3420000" cy="288000"/>
            <a:chOff x="156000" y="1879963"/>
            <a:chExt cx="5760000" cy="288000"/>
          </a:xfrm>
        </p:grpSpPr>
        <p:sp>
          <p:nvSpPr>
            <p:cNvPr id="31" name="正方形/長方形 30">
              <a:extLst>
                <a:ext uri="{FF2B5EF4-FFF2-40B4-BE49-F238E27FC236}">
                  <a16:creationId xmlns:a16="http://schemas.microsoft.com/office/drawing/2014/main" id="{8A59C425-CCD2-A5A8-B58A-0B1314E05E2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市場投入（経済社会）におけるリスクと対応</a:t>
              </a:r>
            </a:p>
          </p:txBody>
        </p:sp>
        <p:cxnSp>
          <p:nvCxnSpPr>
            <p:cNvPr id="32" name="直線コネクタ 31">
              <a:extLst>
                <a:ext uri="{FF2B5EF4-FFF2-40B4-BE49-F238E27FC236}">
                  <a16:creationId xmlns:a16="http://schemas.microsoft.com/office/drawing/2014/main" id="{09422C9A-F413-A338-0E36-EB9116C95FA4}"/>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3" name="グループ化 32">
            <a:extLst>
              <a:ext uri="{FF2B5EF4-FFF2-40B4-BE49-F238E27FC236}">
                <a16:creationId xmlns:a16="http://schemas.microsoft.com/office/drawing/2014/main" id="{3D11F674-D0E6-FAD7-FDE6-6F34B216F0EE}"/>
              </a:ext>
            </a:extLst>
          </p:cNvPr>
          <p:cNvGrpSpPr/>
          <p:nvPr/>
        </p:nvGrpSpPr>
        <p:grpSpPr>
          <a:xfrm>
            <a:off x="8006402" y="1233842"/>
            <a:ext cx="3420000" cy="288000"/>
            <a:chOff x="156000" y="1879963"/>
            <a:chExt cx="5760000" cy="288000"/>
          </a:xfrm>
        </p:grpSpPr>
        <p:sp>
          <p:nvSpPr>
            <p:cNvPr id="34" name="正方形/長方形 33">
              <a:extLst>
                <a:ext uri="{FF2B5EF4-FFF2-40B4-BE49-F238E27FC236}">
                  <a16:creationId xmlns:a16="http://schemas.microsoft.com/office/drawing/2014/main" id="{19D6D709-ED25-B255-C67F-160F1005C89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その他（自然災害等）のリスクと対応</a:t>
              </a:r>
            </a:p>
          </p:txBody>
        </p:sp>
        <p:cxnSp>
          <p:nvCxnSpPr>
            <p:cNvPr id="35" name="直線コネクタ 34">
              <a:extLst>
                <a:ext uri="{FF2B5EF4-FFF2-40B4-BE49-F238E27FC236}">
                  <a16:creationId xmlns:a16="http://schemas.microsoft.com/office/drawing/2014/main" id="{8121B1B4-E728-0C19-D1E8-38BCF9574B5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6" name="ee4pContent3">
            <a:extLst>
              <a:ext uri="{FF2B5EF4-FFF2-40B4-BE49-F238E27FC236}">
                <a16:creationId xmlns:a16="http://schemas.microsoft.com/office/drawing/2014/main" id="{CCA5B1BA-AE1F-9889-779C-6ABF108D2891}"/>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37" name="ee4pContent3">
            <a:extLst>
              <a:ext uri="{FF2B5EF4-FFF2-40B4-BE49-F238E27FC236}">
                <a16:creationId xmlns:a16="http://schemas.microsoft.com/office/drawing/2014/main" id="{AA6BDC9A-0DCA-5164-49CA-7F2D45F01C5A}"/>
              </a:ext>
            </a:extLst>
          </p:cNvPr>
          <p:cNvSpPr txBox="1"/>
          <p:nvPr/>
        </p:nvSpPr>
        <p:spPr>
          <a:xfrm>
            <a:off x="4386000" y="1651507"/>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4FA57351-457B-0020-AB4D-1A6061FF50FA}"/>
              </a:ext>
            </a:extLst>
          </p:cNvPr>
          <p:cNvSpPr txBox="1"/>
          <p:nvPr/>
        </p:nvSpPr>
        <p:spPr>
          <a:xfrm>
            <a:off x="8006402" y="1649610"/>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40" name="TextBox 51">
            <a:extLst>
              <a:ext uri="{FF2B5EF4-FFF2-40B4-BE49-F238E27FC236}">
                <a16:creationId xmlns:a16="http://schemas.microsoft.com/office/drawing/2014/main" id="{11948610-6C1D-F4FA-B0D7-AB64B666DEFC}"/>
              </a:ext>
            </a:extLst>
          </p:cNvPr>
          <p:cNvSpPr txBox="1"/>
          <p:nvPr/>
        </p:nvSpPr>
        <p:spPr>
          <a:xfrm>
            <a:off x="765598" y="2763460"/>
            <a:ext cx="10660804" cy="169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提案にかかる事業について、技術・経済・社会等の面において、どのような事業化リスクが存在するかを記載ください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失敗した状況を仮定し、その要因を探る議論等を社内で実践いただくことは、事業の成功確率を高め、</a:t>
            </a:r>
            <a:br>
              <a:rPr lang="en-US" altLang="ja-JP" sz="1400">
                <a:solidFill>
                  <a:srgbClr val="2E3558"/>
                </a:solidFill>
                <a:latin typeface="+mn-ea"/>
              </a:rPr>
            </a:br>
            <a:r>
              <a:rPr lang="ja-JP" altLang="en-US" sz="1400">
                <a:solidFill>
                  <a:srgbClr val="2E3558"/>
                </a:solidFill>
                <a:latin typeface="+mn-ea"/>
              </a:rPr>
              <a:t>万一の場合の損失を最小化する上で効果的です</a:t>
            </a:r>
          </a:p>
        </p:txBody>
      </p:sp>
      <p:sp>
        <p:nvSpPr>
          <p:cNvPr id="6" name="正方形/長方形 5">
            <a:extLst>
              <a:ext uri="{FF2B5EF4-FFF2-40B4-BE49-F238E27FC236}">
                <a16:creationId xmlns:a16="http://schemas.microsoft.com/office/drawing/2014/main" id="{41B182AC-5581-1A0F-9DB7-4045C7B9C99D}"/>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7" name="TextBox 51">
            <a:extLst>
              <a:ext uri="{FF2B5EF4-FFF2-40B4-BE49-F238E27FC236}">
                <a16:creationId xmlns:a16="http://schemas.microsoft.com/office/drawing/2014/main" id="{4A0D557C-891A-5F07-A470-4280AC7DD406}"/>
              </a:ext>
            </a:extLst>
          </p:cNvPr>
          <p:cNvSpPr txBox="1"/>
          <p:nvPr/>
        </p:nvSpPr>
        <p:spPr>
          <a:xfrm>
            <a:off x="765598" y="5486400"/>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上記に加え、リスクへの対応策を十分に講じることを前提としつつ、</a:t>
            </a:r>
            <a:br>
              <a:rPr lang="en-US" altLang="ja-JP" sz="1600">
                <a:solidFill>
                  <a:srgbClr val="2E3558"/>
                </a:solidFill>
                <a:latin typeface="+mn-ea"/>
              </a:rPr>
            </a:br>
            <a:r>
              <a:rPr lang="ja-JP" altLang="en-US" sz="1600">
                <a:solidFill>
                  <a:srgbClr val="2E3558"/>
                </a:solidFill>
                <a:latin typeface="+mn-ea"/>
              </a:rPr>
              <a:t>どのような事態になった場合に事業を中止するかの判断基準についても定量的な観点を含め記載ください</a:t>
            </a:r>
            <a:endParaRPr lang="en-US" altLang="ja-JP" sz="1600">
              <a:solidFill>
                <a:srgbClr val="2E3558"/>
              </a:solidFill>
              <a:latin typeface="+mn-ea"/>
            </a:endParaRPr>
          </a:p>
        </p:txBody>
      </p:sp>
    </p:spTree>
    <p:extLst>
      <p:ext uri="{BB962C8B-B14F-4D97-AF65-F5344CB8AC3E}">
        <p14:creationId xmlns:p14="http://schemas.microsoft.com/office/powerpoint/2010/main" val="7246889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9BAA4-DC28-7398-90DD-BAEC378F1294}"/>
            </a:ext>
          </a:extLst>
        </p:cNvPr>
        <p:cNvGrpSpPr/>
        <p:nvPr/>
      </p:nvGrpSpPr>
      <p:grpSpPr>
        <a:xfrm>
          <a:off x="0" y="0"/>
          <a:ext cx="0" cy="0"/>
          <a:chOff x="0" y="0"/>
          <a:chExt cx="0" cy="0"/>
        </a:xfrm>
      </p:grpSpPr>
      <p:sp>
        <p:nvSpPr>
          <p:cNvPr id="47" name="Title 1">
            <a:extLst>
              <a:ext uri="{FF2B5EF4-FFF2-40B4-BE49-F238E27FC236}">
                <a16:creationId xmlns:a16="http://schemas.microsoft.com/office/drawing/2014/main" id="{9762B3A9-E1CF-BF20-7F82-F528EF543E6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10</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lang="ja-JP" altLang="en-US" sz="2000"/>
              <a:t>波及効果</a:t>
            </a:r>
            <a:endParaRPr lang="en-US" altLang="ja-JP" sz="2000"/>
          </a:p>
        </p:txBody>
      </p:sp>
      <p:sp>
        <p:nvSpPr>
          <p:cNvPr id="3" name="正方形/長方形 2">
            <a:extLst>
              <a:ext uri="{FF2B5EF4-FFF2-40B4-BE49-F238E27FC236}">
                <a16:creationId xmlns:a16="http://schemas.microsoft.com/office/drawing/2014/main" id="{F994BFAB-AB83-8790-72C7-45D73225DCB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2" name="Title 1">
            <a:extLst>
              <a:ext uri="{FF2B5EF4-FFF2-40B4-BE49-F238E27FC236}">
                <a16:creationId xmlns:a16="http://schemas.microsoft.com/office/drawing/2014/main" id="{B77C7BF6-5031-6095-B17C-1CF1653D8D7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 name="直線コネクタ 3">
            <a:extLst>
              <a:ext uri="{FF2B5EF4-FFF2-40B4-BE49-F238E27FC236}">
                <a16:creationId xmlns:a16="http://schemas.microsoft.com/office/drawing/2014/main" id="{4EF89148-3A42-C571-2F3F-F6C54206D7DE}"/>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24">
            <a:extLst>
              <a:ext uri="{FF2B5EF4-FFF2-40B4-BE49-F238E27FC236}">
                <a16:creationId xmlns:a16="http://schemas.microsoft.com/office/drawing/2014/main" id="{B902346B-9AD3-B6C4-FCFB-0E7D4DB13761}"/>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6" name="TextBox 24">
            <a:extLst>
              <a:ext uri="{FF2B5EF4-FFF2-40B4-BE49-F238E27FC236}">
                <a16:creationId xmlns:a16="http://schemas.microsoft.com/office/drawing/2014/main" id="{3B959CE2-2B3D-36A9-1BFA-0D17FD879067}"/>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7" name="グループ化 6">
            <a:extLst>
              <a:ext uri="{FF2B5EF4-FFF2-40B4-BE49-F238E27FC236}">
                <a16:creationId xmlns:a16="http://schemas.microsoft.com/office/drawing/2014/main" id="{6A9E68C9-0EDA-CA30-0B19-EDE3B19E288D}"/>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7B056BEA-3F90-518D-34A7-3ED8B017D3F1}"/>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9" name="直線コネクタ 8">
              <a:extLst>
                <a:ext uri="{FF2B5EF4-FFF2-40B4-BE49-F238E27FC236}">
                  <a16:creationId xmlns:a16="http://schemas.microsoft.com/office/drawing/2014/main" id="{5A0270AA-96B4-B844-4C11-7DAC5479788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B0AF3A09-86DE-84EB-C43B-6F4B64572B9A}"/>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30AF9EAD-2BBC-1F62-8FE1-EDD3E6920F4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2" name="直線コネクタ 11">
              <a:extLst>
                <a:ext uri="{FF2B5EF4-FFF2-40B4-BE49-F238E27FC236}">
                  <a16:creationId xmlns:a16="http://schemas.microsoft.com/office/drawing/2014/main" id="{864ED340-00BD-8B9E-7C67-83BE540E2C4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3" name="Straight Connector 40">
            <a:extLst>
              <a:ext uri="{FF2B5EF4-FFF2-40B4-BE49-F238E27FC236}">
                <a16:creationId xmlns:a16="http://schemas.microsoft.com/office/drawing/2014/main" id="{0DC40D61-1E6B-FC0C-8804-6701133D85E1}"/>
              </a:ext>
            </a:extLst>
          </p:cNvPr>
          <p:cNvCxnSpPr>
            <a:cxnSpLocks/>
          </p:cNvCxnSpPr>
          <p:nvPr/>
        </p:nvCxnSpPr>
        <p:spPr>
          <a:xfrm flipV="1">
            <a:off x="6096000" y="1204814"/>
            <a:ext cx="0" cy="259566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14" name="TextBox 51">
            <a:extLst>
              <a:ext uri="{FF2B5EF4-FFF2-40B4-BE49-F238E27FC236}">
                <a16:creationId xmlns:a16="http://schemas.microsoft.com/office/drawing/2014/main" id="{F76542D9-E0E9-E98D-E5A8-71BD097CA443}"/>
              </a:ext>
            </a:extLst>
          </p:cNvPr>
          <p:cNvSpPr txBox="1"/>
          <p:nvPr/>
        </p:nvSpPr>
        <p:spPr>
          <a:xfrm>
            <a:off x="765597"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他社への受発注等による経済効果、投資誘発効果を可能な限り定量目標も用いながら具体的に記載ください</a:t>
            </a:r>
          </a:p>
        </p:txBody>
      </p:sp>
      <p:sp>
        <p:nvSpPr>
          <p:cNvPr id="15" name="TextBox 51">
            <a:extLst>
              <a:ext uri="{FF2B5EF4-FFF2-40B4-BE49-F238E27FC236}">
                <a16:creationId xmlns:a16="http://schemas.microsoft.com/office/drawing/2014/main" id="{64CCF341-DA99-A0D1-3103-BBC84B8A43E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地域の雇用創出等、地域経済への効果・影響を可能な限り定量目標も用いながら具体的に記載ください</a:t>
            </a:r>
          </a:p>
        </p:txBody>
      </p:sp>
      <p:sp>
        <p:nvSpPr>
          <p:cNvPr id="23" name="正方形/長方形 22">
            <a:extLst>
              <a:ext uri="{FF2B5EF4-FFF2-40B4-BE49-F238E27FC236}">
                <a16:creationId xmlns:a16="http://schemas.microsoft.com/office/drawing/2014/main" id="{82D36E8A-4491-2B2B-7E2B-549D15860C8A}"/>
              </a:ext>
            </a:extLst>
          </p:cNvPr>
          <p:cNvSpPr/>
          <p:nvPr/>
        </p:nvSpPr>
        <p:spPr>
          <a:xfrm>
            <a:off x="765593" y="4251274"/>
            <a:ext cx="10657837"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本事業における防衛産業への効果・影響</a:t>
            </a:r>
          </a:p>
        </p:txBody>
      </p:sp>
      <p:cxnSp>
        <p:nvCxnSpPr>
          <p:cNvPr id="24" name="直線コネクタ 23">
            <a:extLst>
              <a:ext uri="{FF2B5EF4-FFF2-40B4-BE49-F238E27FC236}">
                <a16:creationId xmlns:a16="http://schemas.microsoft.com/office/drawing/2014/main" id="{B29398C1-05D8-6223-41E8-542AA9213731}"/>
              </a:ext>
            </a:extLst>
          </p:cNvPr>
          <p:cNvCxnSpPr>
            <a:cxnSpLocks/>
          </p:cNvCxnSpPr>
          <p:nvPr/>
        </p:nvCxnSpPr>
        <p:spPr>
          <a:xfrm>
            <a:off x="765594" y="4539274"/>
            <a:ext cx="10657837"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TextBox 24">
            <a:extLst>
              <a:ext uri="{FF2B5EF4-FFF2-40B4-BE49-F238E27FC236}">
                <a16:creationId xmlns:a16="http://schemas.microsoft.com/office/drawing/2014/main" id="{24C64DFD-05C6-7010-D9A3-C5FD1BF84E2B}"/>
              </a:ext>
            </a:extLst>
          </p:cNvPr>
          <p:cNvSpPr txBox="1"/>
          <p:nvPr/>
        </p:nvSpPr>
        <p:spPr>
          <a:xfrm>
            <a:off x="765597" y="4683274"/>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27" name="TextBox 51">
            <a:extLst>
              <a:ext uri="{FF2B5EF4-FFF2-40B4-BE49-F238E27FC236}">
                <a16:creationId xmlns:a16="http://schemas.microsoft.com/office/drawing/2014/main" id="{22280A65-D823-F09D-ED41-59BD06E1FEFA}"/>
              </a:ext>
            </a:extLst>
          </p:cNvPr>
          <p:cNvSpPr txBox="1"/>
          <p:nvPr/>
        </p:nvSpPr>
        <p:spPr>
          <a:xfrm>
            <a:off x="765597" y="5653186"/>
            <a:ext cx="10657833"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本事業を通じて導入する設備を活用して、民間航空機向け部品だけでなく防衛装備品の製造を行う場合は、具体的な計画を記載してください</a:t>
            </a:r>
            <a:endParaRPr lang="en-US" altLang="ja-JP" sz="1600">
              <a:solidFill>
                <a:srgbClr val="2E3558"/>
              </a:solidFill>
              <a:latin typeface="+mn-ea"/>
            </a:endParaRPr>
          </a:p>
          <a:p>
            <a:pPr marL="85725" indent="3175"/>
            <a:r>
              <a:rPr lang="ja-JP" altLang="en-US" sz="1600">
                <a:solidFill>
                  <a:srgbClr val="2E3558"/>
                </a:solidFill>
                <a:latin typeface="+mn-ea"/>
              </a:rPr>
              <a:t>また、その取組が防衛装備品の安定供給へどのように貢献するのか記載してください</a:t>
            </a:r>
          </a:p>
        </p:txBody>
      </p:sp>
    </p:spTree>
    <p:extLst>
      <p:ext uri="{BB962C8B-B14F-4D97-AF65-F5344CB8AC3E}">
        <p14:creationId xmlns:p14="http://schemas.microsoft.com/office/powerpoint/2010/main" val="642807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1853D-84CB-ED50-F9C8-88FAB609E1D2}"/>
            </a:ext>
          </a:extLst>
        </p:cNvPr>
        <p:cNvGrpSpPr/>
        <p:nvPr/>
      </p:nvGrpSpPr>
      <p:grpSpPr>
        <a:xfrm>
          <a:off x="0" y="0"/>
          <a:ext cx="0" cy="0"/>
          <a:chOff x="0" y="0"/>
          <a:chExt cx="0" cy="0"/>
        </a:xfrm>
      </p:grpSpPr>
      <p:sp>
        <p:nvSpPr>
          <p:cNvPr id="75" name="Title 1">
            <a:extLst>
              <a:ext uri="{FF2B5EF4-FFF2-40B4-BE49-F238E27FC236}">
                <a16:creationId xmlns:a16="http://schemas.microsoft.com/office/drawing/2014/main" id="{F67F2295-4D44-3AA5-0AD6-AE477DD69C85}"/>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11</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ja-JP" altLang="en-US" sz="2000">
                <a:solidFill>
                  <a:schemeClr val="tx1"/>
                </a:solidFill>
              </a:rPr>
              <a:t>市場獲得に向けた生産基盤の強化</a:t>
            </a:r>
            <a:endParaRPr kumimoji="1" lang="en-US" sz="2000"/>
          </a:p>
        </p:txBody>
      </p:sp>
      <p:sp>
        <p:nvSpPr>
          <p:cNvPr id="80" name="Title 1">
            <a:extLst>
              <a:ext uri="{FF2B5EF4-FFF2-40B4-BE49-F238E27FC236}">
                <a16:creationId xmlns:a16="http://schemas.microsoft.com/office/drawing/2014/main" id="{EA40A9D3-DDEF-B889-3E60-5F6B30F6866D}"/>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本事業終了後も引き続き</a:t>
            </a:r>
            <a:r>
              <a:rPr kumimoji="1" lang="en-US" altLang="ja-JP">
                <a:solidFill>
                  <a:schemeClr val="tx1"/>
                </a:solidFill>
              </a:rPr>
              <a:t>XXXX</a:t>
            </a:r>
            <a:r>
              <a:rPr kumimoji="1" lang="ja-JP" altLang="en-US">
                <a:solidFill>
                  <a:schemeClr val="tx1"/>
                </a:solidFill>
              </a:rPr>
              <a:t>を通じた次期航空機プロジェクト参画に取り組む</a:t>
            </a:r>
            <a:endParaRPr kumimoji="1" lang="en-US">
              <a:solidFill>
                <a:schemeClr val="tx1"/>
              </a:solidFill>
            </a:endParaRPr>
          </a:p>
        </p:txBody>
      </p:sp>
      <p:cxnSp>
        <p:nvCxnSpPr>
          <p:cNvPr id="81" name="直線コネクタ 80">
            <a:extLst>
              <a:ext uri="{FF2B5EF4-FFF2-40B4-BE49-F238E27FC236}">
                <a16:creationId xmlns:a16="http://schemas.microsoft.com/office/drawing/2014/main" id="{E3055C71-7285-2896-0806-DC933AE85CA0}"/>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9A94D52-EA8A-5B32-114C-CBDACE23161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3" name="TextBox 51">
            <a:extLst>
              <a:ext uri="{FF2B5EF4-FFF2-40B4-BE49-F238E27FC236}">
                <a16:creationId xmlns:a16="http://schemas.microsoft.com/office/drawing/2014/main" id="{FC18F4AD-0EA8-80CB-2AC2-5A41402F9A48}"/>
              </a:ext>
            </a:extLst>
          </p:cNvPr>
          <p:cNvSpPr txBox="1"/>
          <p:nvPr/>
        </p:nvSpPr>
        <p:spPr>
          <a:xfrm>
            <a:off x="628650" y="1218642"/>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事業終了後の設備の稼働計画や、次期航空機プロジェクトへの参画を目指し、高レート生産に対応出来る生産基盤の構築をどのように行っていくのか。</a:t>
            </a:r>
            <a:r>
              <a:rPr lang="en-US" altLang="ja-JP" sz="1600">
                <a:solidFill>
                  <a:srgbClr val="2E3558"/>
                </a:solidFill>
                <a:latin typeface="+mn-ea"/>
              </a:rPr>
              <a:t>※KPI</a:t>
            </a:r>
            <a:r>
              <a:rPr lang="ja-JP" altLang="en-US" sz="1600">
                <a:solidFill>
                  <a:srgbClr val="2E3558"/>
                </a:solidFill>
                <a:latin typeface="+mn-ea"/>
              </a:rPr>
              <a:t>達成後の目標をご記載ください</a:t>
            </a:r>
            <a:endParaRPr lang="en-US" altLang="ja-JP" sz="1600">
              <a:solidFill>
                <a:srgbClr val="2E3558"/>
              </a:solidFill>
              <a:latin typeface="+mn-ea"/>
            </a:endParaRPr>
          </a:p>
          <a:p>
            <a:pPr marL="85725" indent="3175"/>
            <a:endParaRPr lang="en-US" altLang="ja-JP" sz="1600">
              <a:solidFill>
                <a:srgbClr val="2E3558"/>
              </a:solidFill>
              <a:latin typeface="+mn-ea"/>
            </a:endParaRPr>
          </a:p>
          <a:p>
            <a:pPr marL="85725" indent="3175"/>
            <a:r>
              <a:rPr lang="en-US" altLang="ja-JP" sz="1600">
                <a:solidFill>
                  <a:srgbClr val="2E3558"/>
                </a:solidFill>
                <a:latin typeface="+mn-ea"/>
              </a:rPr>
              <a:t>※2035</a:t>
            </a:r>
            <a:r>
              <a:rPr lang="ja-JP" altLang="en-US" sz="1600">
                <a:solidFill>
                  <a:srgbClr val="2E3558"/>
                </a:solidFill>
                <a:latin typeface="+mn-ea"/>
              </a:rPr>
              <a:t>年頃に市場投入が想定される次期単通路機では月産</a:t>
            </a:r>
            <a:r>
              <a:rPr lang="en-US" altLang="ja-JP" sz="1600">
                <a:solidFill>
                  <a:srgbClr val="2E3558"/>
                </a:solidFill>
                <a:latin typeface="+mn-ea"/>
              </a:rPr>
              <a:t>80</a:t>
            </a:r>
            <a:r>
              <a:rPr lang="ja-JP" altLang="en-US" sz="1600">
                <a:solidFill>
                  <a:srgbClr val="2E3558"/>
                </a:solidFill>
                <a:latin typeface="+mn-ea"/>
              </a:rPr>
              <a:t>機レベルの高レート生産を想定しているところ、</a:t>
            </a:r>
            <a:r>
              <a:rPr lang="en-US" altLang="ja-JP" sz="1600">
                <a:solidFill>
                  <a:srgbClr val="2E3558"/>
                </a:solidFill>
                <a:latin typeface="+mn-ea"/>
              </a:rPr>
              <a:t>2035</a:t>
            </a:r>
            <a:r>
              <a:rPr lang="ja-JP" altLang="en-US" sz="1600">
                <a:solidFill>
                  <a:srgbClr val="2E3558"/>
                </a:solidFill>
                <a:latin typeface="+mn-ea"/>
              </a:rPr>
              <a:t>年頃を目処に高レート生産に対応できる体制（生産基盤／技術人材）をどのように構築していく計画を立てているか。（例：更なる設備投資計画や、生産時間削減の為の実証計画および人材育成・確保の計画など）</a:t>
            </a:r>
            <a:endParaRPr lang="en-US" altLang="ja-JP" sz="1600">
              <a:solidFill>
                <a:srgbClr val="2E3558"/>
              </a:solidFill>
              <a:latin typeface="+mn-ea"/>
            </a:endParaRPr>
          </a:p>
        </p:txBody>
      </p:sp>
    </p:spTree>
    <p:extLst>
      <p:ext uri="{BB962C8B-B14F-4D97-AF65-F5344CB8AC3E}">
        <p14:creationId xmlns:p14="http://schemas.microsoft.com/office/powerpoint/2010/main" val="10633655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12</a:t>
            </a:r>
            <a:r>
              <a:rPr kumimoji="1" lang="ja-JP" altLang="en-US" sz="2000"/>
              <a:t>）</a:t>
            </a:r>
            <a:r>
              <a:rPr kumimoji="1" lang="ja-JP" altLang="en-US" sz="20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0" name="Straight Connector 13">
            <a:extLst>
              <a:ext uri="{FF2B5EF4-FFF2-40B4-BE49-F238E27FC236}">
                <a16:creationId xmlns:a16="http://schemas.microsoft.com/office/drawing/2014/main" id="{1E562E98-71A9-B4BC-2754-640E2FCF9633}"/>
              </a:ext>
            </a:extLst>
          </p:cNvPr>
          <p:cNvCxnSpPr>
            <a:cxnSpLocks/>
          </p:cNvCxnSpPr>
          <p:nvPr/>
        </p:nvCxnSpPr>
        <p:spPr>
          <a:xfrm>
            <a:off x="6966127"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A6FF9CD-98DC-66D5-9784-4357331799B0}"/>
              </a:ext>
            </a:extLst>
          </p:cNvPr>
          <p:cNvGrpSpPr/>
          <p:nvPr/>
        </p:nvGrpSpPr>
        <p:grpSpPr>
          <a:xfrm>
            <a:off x="7239752" y="4216562"/>
            <a:ext cx="4248000" cy="1764000"/>
            <a:chOff x="7239752" y="4397088"/>
            <a:chExt cx="4248000" cy="1764000"/>
          </a:xfrm>
        </p:grpSpPr>
        <p:sp>
          <p:nvSpPr>
            <p:cNvPr id="13" name="TextBox 35" descr="ｔ">
              <a:extLst>
                <a:ext uri="{FF2B5EF4-FFF2-40B4-BE49-F238E27FC236}">
                  <a16:creationId xmlns:a16="http://schemas.microsoft.com/office/drawing/2014/main" id="{1A02E28D-50EE-6B53-777C-90D9E1F7951D}"/>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2" name="Straight Connector 30">
              <a:extLst>
                <a:ext uri="{FF2B5EF4-FFF2-40B4-BE49-F238E27FC236}">
                  <a16:creationId xmlns:a16="http://schemas.microsoft.com/office/drawing/2014/main" id="{9EB0286B-02D5-20C7-D5F2-2AD62B16869E}"/>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7" name="グループ化 96">
            <a:extLst>
              <a:ext uri="{FF2B5EF4-FFF2-40B4-BE49-F238E27FC236}">
                <a16:creationId xmlns:a16="http://schemas.microsoft.com/office/drawing/2014/main" id="{9099E443-2247-3B06-1C8C-15319FA21871}"/>
              </a:ext>
            </a:extLst>
          </p:cNvPr>
          <p:cNvGrpSpPr/>
          <p:nvPr/>
        </p:nvGrpSpPr>
        <p:grpSpPr>
          <a:xfrm>
            <a:off x="7232784" y="1800042"/>
            <a:ext cx="4254233" cy="900000"/>
            <a:chOff x="7232784" y="1800042"/>
            <a:chExt cx="4254233" cy="900000"/>
          </a:xfrm>
        </p:grpSpPr>
        <p:sp>
          <p:nvSpPr>
            <p:cNvPr id="12" name="TextBox 52">
              <a:extLst>
                <a:ext uri="{FF2B5EF4-FFF2-40B4-BE49-F238E27FC236}">
                  <a16:creationId xmlns:a16="http://schemas.microsoft.com/office/drawing/2014/main" id="{75234390-01E3-34C3-DCE7-5F86457A28AA}"/>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3" name="Straight Connector 82">
              <a:extLst>
                <a:ext uri="{FF2B5EF4-FFF2-40B4-BE49-F238E27FC236}">
                  <a16:creationId xmlns:a16="http://schemas.microsoft.com/office/drawing/2014/main" id="{82263101-BF61-F33D-5891-F357003E05F6}"/>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60" name="Straight Connector 75">
            <a:extLst>
              <a:ext uri="{FF2B5EF4-FFF2-40B4-BE49-F238E27FC236}">
                <a16:creationId xmlns:a16="http://schemas.microsoft.com/office/drawing/2014/main" id="{6BC5B852-ADD0-2903-D55A-79EEF7181BBD}"/>
              </a:ext>
            </a:extLst>
          </p:cNvPr>
          <p:cNvCxnSpPr>
            <a:cxnSpLocks/>
          </p:cNvCxnSpPr>
          <p:nvPr/>
        </p:nvCxnSpPr>
        <p:spPr>
          <a:xfrm flipH="1">
            <a:off x="7232784" y="3986389"/>
            <a:ext cx="4242735"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51EA9176-7A75-459C-577C-9E32BC18035C}"/>
              </a:ext>
            </a:extLst>
          </p:cNvPr>
          <p:cNvGrpSpPr/>
          <p:nvPr/>
        </p:nvGrpSpPr>
        <p:grpSpPr>
          <a:xfrm>
            <a:off x="7239753" y="2872176"/>
            <a:ext cx="4254232" cy="900000"/>
            <a:chOff x="7239753" y="2872176"/>
            <a:chExt cx="4254232" cy="900000"/>
          </a:xfrm>
        </p:grpSpPr>
        <p:sp>
          <p:nvSpPr>
            <p:cNvPr id="59" name="TextBox 52">
              <a:extLst>
                <a:ext uri="{FF2B5EF4-FFF2-40B4-BE49-F238E27FC236}">
                  <a16:creationId xmlns:a16="http://schemas.microsoft.com/office/drawing/2014/main" id="{46E40BF9-9189-04CD-3F30-083F51F47028}"/>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61" name="Straight Connector 82">
              <a:extLst>
                <a:ext uri="{FF2B5EF4-FFF2-40B4-BE49-F238E27FC236}">
                  <a16:creationId xmlns:a16="http://schemas.microsoft.com/office/drawing/2014/main" id="{A3B580B4-8B11-D67B-E193-875F2C5F94A5}"/>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C6ADA8AD-DA2C-03BB-FCF3-9934302188C2}"/>
              </a:ext>
            </a:extLst>
          </p:cNvPr>
          <p:cNvGrpSpPr/>
          <p:nvPr/>
        </p:nvGrpSpPr>
        <p:grpSpPr>
          <a:xfrm>
            <a:off x="756291" y="2152964"/>
            <a:ext cx="5989378" cy="1224000"/>
            <a:chOff x="756291" y="2152964"/>
            <a:chExt cx="5989378" cy="1145966"/>
          </a:xfrm>
        </p:grpSpPr>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6" name="正方形/長方形 85">
              <a:extLst>
                <a:ext uri="{FF2B5EF4-FFF2-40B4-BE49-F238E27FC236}">
                  <a16:creationId xmlns:a16="http://schemas.microsoft.com/office/drawing/2014/main" id="{C8998247-9E44-6873-6DAE-D04B07D277EC}"/>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BE9FC954-6392-B2D2-1F5E-FCFE04BD10F7}"/>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gr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28" name="グループ化 27">
            <a:extLst>
              <a:ext uri="{FF2B5EF4-FFF2-40B4-BE49-F238E27FC236}">
                <a16:creationId xmlns:a16="http://schemas.microsoft.com/office/drawing/2014/main" id="{64783453-9F34-E985-D693-206D81DCC898}"/>
              </a:ext>
            </a:extLst>
          </p:cNvPr>
          <p:cNvGrpSpPr/>
          <p:nvPr/>
        </p:nvGrpSpPr>
        <p:grpSpPr>
          <a:xfrm>
            <a:off x="7135350" y="1224775"/>
            <a:ext cx="4356000" cy="360000"/>
            <a:chOff x="543578" y="1377175"/>
            <a:chExt cx="5239039" cy="360000"/>
          </a:xfrm>
        </p:grpSpPr>
        <p:cxnSp>
          <p:nvCxnSpPr>
            <p:cNvPr id="29" name="Straight Connector 18">
              <a:extLst>
                <a:ext uri="{FF2B5EF4-FFF2-40B4-BE49-F238E27FC236}">
                  <a16:creationId xmlns:a16="http://schemas.microsoft.com/office/drawing/2014/main" id="{5F2C898F-64AB-39E4-A9E6-C77E22683C6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TextBox 23">
              <a:extLst>
                <a:ext uri="{FF2B5EF4-FFF2-40B4-BE49-F238E27FC236}">
                  <a16:creationId xmlns:a16="http://schemas.microsoft.com/office/drawing/2014/main" id="{75D8F41B-41E8-E0F8-3781-9BE314B4AAA2}"/>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14400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3756563" y="1714872"/>
            <a:ext cx="14400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grpSp>
        <p:nvGrpSpPr>
          <p:cNvPr id="43" name="グループ化 42">
            <a:extLst>
              <a:ext uri="{FF2B5EF4-FFF2-40B4-BE49-F238E27FC236}">
                <a16:creationId xmlns:a16="http://schemas.microsoft.com/office/drawing/2014/main" id="{0F026536-4460-CF13-CDC5-5FAD3DCBAEC5}"/>
              </a:ext>
            </a:extLst>
          </p:cNvPr>
          <p:cNvGrpSpPr/>
          <p:nvPr/>
        </p:nvGrpSpPr>
        <p:grpSpPr>
          <a:xfrm>
            <a:off x="5298087" y="1714872"/>
            <a:ext cx="14400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grpSp>
        <p:nvGrpSpPr>
          <p:cNvPr id="55" name="グループ化 54">
            <a:extLst>
              <a:ext uri="{FF2B5EF4-FFF2-40B4-BE49-F238E27FC236}">
                <a16:creationId xmlns:a16="http://schemas.microsoft.com/office/drawing/2014/main" id="{B17DEB72-12A2-F128-E4B0-434C2269F398}"/>
              </a:ext>
            </a:extLst>
          </p:cNvPr>
          <p:cNvGrpSpPr/>
          <p:nvPr/>
        </p:nvGrpSpPr>
        <p:grpSpPr>
          <a:xfrm>
            <a:off x="756291" y="3456952"/>
            <a:ext cx="5989378" cy="1224000"/>
            <a:chOff x="756291" y="2152964"/>
            <a:chExt cx="5989378" cy="1145966"/>
          </a:xfrm>
        </p:grpSpPr>
        <p:sp>
          <p:nvSpPr>
            <p:cNvPr id="56" name="正方形/長方形 55">
              <a:extLst>
                <a:ext uri="{FF2B5EF4-FFF2-40B4-BE49-F238E27FC236}">
                  <a16:creationId xmlns:a16="http://schemas.microsoft.com/office/drawing/2014/main" id="{15A54ED6-3919-D890-A4E6-99F40CCA72FE}"/>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2" name="正方形/長方形 61">
              <a:extLst>
                <a:ext uri="{FF2B5EF4-FFF2-40B4-BE49-F238E27FC236}">
                  <a16:creationId xmlns:a16="http://schemas.microsoft.com/office/drawing/2014/main" id="{D1FA7D05-72B9-2B75-C76C-7B63F5D22304}"/>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F776445B-9802-C20A-7B1F-8E6993D8E069}"/>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7DB14209-5C7C-FE72-69C7-BB2549B1AD15}"/>
              </a:ext>
            </a:extLst>
          </p:cNvPr>
          <p:cNvGrpSpPr/>
          <p:nvPr/>
        </p:nvGrpSpPr>
        <p:grpSpPr>
          <a:xfrm>
            <a:off x="756303" y="4756562"/>
            <a:ext cx="5989378" cy="1224000"/>
            <a:chOff x="756291" y="2152964"/>
            <a:chExt cx="5989378" cy="1145966"/>
          </a:xfrm>
        </p:grpSpPr>
        <p:sp>
          <p:nvSpPr>
            <p:cNvPr id="65" name="正方形/長方形 64">
              <a:extLst>
                <a:ext uri="{FF2B5EF4-FFF2-40B4-BE49-F238E27FC236}">
                  <a16:creationId xmlns:a16="http://schemas.microsoft.com/office/drawing/2014/main" id="{1E8AA585-A106-5FDD-F694-8273450B6D95}"/>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7" name="正方形/長方形 66">
              <a:extLst>
                <a:ext uri="{FF2B5EF4-FFF2-40B4-BE49-F238E27FC236}">
                  <a16:creationId xmlns:a16="http://schemas.microsoft.com/office/drawing/2014/main" id="{04FD45E4-E010-689E-4BC2-E91961EB55F8}"/>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FCBDA151-FAFF-3876-FFD9-9CF71CF5BB9F}"/>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sp>
        <p:nvSpPr>
          <p:cNvPr id="69" name="TextBox 51">
            <a:extLst>
              <a:ext uri="{FF2B5EF4-FFF2-40B4-BE49-F238E27FC236}">
                <a16:creationId xmlns:a16="http://schemas.microsoft.com/office/drawing/2014/main" id="{FB66451E-FE3B-53D4-2D0B-C8DFD9ABDC6B}"/>
              </a:ext>
            </a:extLst>
          </p:cNvPr>
          <p:cNvSpPr txBox="1"/>
          <p:nvPr/>
        </p:nvSpPr>
        <p:spPr>
          <a:xfrm>
            <a:off x="1987828" y="2284277"/>
            <a:ext cx="4694526" cy="198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競合他社との比較において、自社の現在の</a:t>
            </a:r>
            <a:br>
              <a:rPr lang="en-US" altLang="ja-JP" sz="1600">
                <a:solidFill>
                  <a:srgbClr val="2E3558"/>
                </a:solidFill>
                <a:latin typeface="+mn-ea"/>
              </a:rPr>
            </a:br>
            <a:r>
              <a:rPr lang="ja-JP" altLang="en-US" sz="1600">
                <a:solidFill>
                  <a:srgbClr val="2E3558"/>
                </a:solidFill>
                <a:latin typeface="+mn-ea"/>
              </a:rPr>
              <a:t>優位性・独自性をどのように活かし、将来の</a:t>
            </a:r>
            <a:br>
              <a:rPr lang="en-US" altLang="ja-JP" sz="1600">
                <a:solidFill>
                  <a:srgbClr val="2E3558"/>
                </a:solidFill>
                <a:latin typeface="+mn-ea"/>
              </a:rPr>
            </a:br>
            <a:r>
              <a:rPr lang="ja-JP" altLang="en-US" sz="1600">
                <a:solidFill>
                  <a:srgbClr val="2E3558"/>
                </a:solidFill>
                <a:latin typeface="+mn-ea"/>
              </a:rPr>
              <a:t>優位性・独自性をどのように築いていくか</a:t>
            </a:r>
            <a:br>
              <a:rPr lang="en-US" altLang="ja-JP" sz="1600">
                <a:solidFill>
                  <a:srgbClr val="2E3558"/>
                </a:solidFill>
                <a:latin typeface="+mn-ea"/>
              </a:rPr>
            </a:br>
            <a:r>
              <a:rPr lang="ja-JP" altLang="en-US" sz="1600">
                <a:solidFill>
                  <a:srgbClr val="2E3558"/>
                </a:solidFill>
                <a:latin typeface="+mn-ea"/>
              </a:rPr>
              <a:t>（ビジネスモデルの独自性要素となり得る、</a:t>
            </a:r>
            <a:br>
              <a:rPr lang="en-US" altLang="ja-JP" sz="1600">
                <a:solidFill>
                  <a:srgbClr val="2E3558"/>
                </a:solidFill>
                <a:latin typeface="+mn-ea"/>
              </a:rPr>
            </a:br>
            <a:r>
              <a:rPr lang="ja-JP" altLang="en-US" sz="1600">
                <a:solidFill>
                  <a:srgbClr val="2E3558"/>
                </a:solidFill>
                <a:latin typeface="+mn-ea"/>
              </a:rPr>
              <a:t>自社の強み等を活かした独自性・新規性・有効性・実現可能性・継続性等）を記載ください</a:t>
            </a:r>
          </a:p>
        </p:txBody>
      </p:sp>
      <p:grpSp>
        <p:nvGrpSpPr>
          <p:cNvPr id="78" name="Group 41">
            <a:extLst>
              <a:ext uri="{FF2B5EF4-FFF2-40B4-BE49-F238E27FC236}">
                <a16:creationId xmlns:a16="http://schemas.microsoft.com/office/drawing/2014/main" id="{E62EA7DD-EBB9-0663-7D33-B9F4C4EBD5BF}"/>
              </a:ext>
            </a:extLst>
          </p:cNvPr>
          <p:cNvGrpSpPr/>
          <p:nvPr/>
        </p:nvGrpSpPr>
        <p:grpSpPr>
          <a:xfrm rot="10800000" flipH="1">
            <a:off x="6872708" y="3528445"/>
            <a:ext cx="216000" cy="216000"/>
            <a:chOff x="5937564" y="3833745"/>
            <a:chExt cx="306171" cy="306910"/>
          </a:xfrm>
        </p:grpSpPr>
        <p:sp>
          <p:nvSpPr>
            <p:cNvPr id="82" name="Freeform 94">
              <a:extLst>
                <a:ext uri="{FF2B5EF4-FFF2-40B4-BE49-F238E27FC236}">
                  <a16:creationId xmlns:a16="http://schemas.microsoft.com/office/drawing/2014/main" id="{5D81D5C1-C76F-D61A-15C8-9AA20A07A6F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95" name="Freeform 95">
              <a:extLst>
                <a:ext uri="{FF2B5EF4-FFF2-40B4-BE49-F238E27FC236}">
                  <a16:creationId xmlns:a16="http://schemas.microsoft.com/office/drawing/2014/main" id="{1504DAE6-1915-B1EF-9BF5-266333CEF11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96" name="TextBox 51">
            <a:extLst>
              <a:ext uri="{FF2B5EF4-FFF2-40B4-BE49-F238E27FC236}">
                <a16:creationId xmlns:a16="http://schemas.microsoft.com/office/drawing/2014/main" id="{BD538108-7CB2-3C40-9B85-6A532D702623}"/>
              </a:ext>
            </a:extLst>
          </p:cNvPr>
          <p:cNvSpPr txBox="1"/>
          <p:nvPr/>
        </p:nvSpPr>
        <p:spPr>
          <a:xfrm>
            <a:off x="1987828" y="4438629"/>
            <a:ext cx="4694526"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p>
        </p:txBody>
      </p:sp>
      <p:grpSp>
        <p:nvGrpSpPr>
          <p:cNvPr id="102" name="Group 41">
            <a:extLst>
              <a:ext uri="{FF2B5EF4-FFF2-40B4-BE49-F238E27FC236}">
                <a16:creationId xmlns:a16="http://schemas.microsoft.com/office/drawing/2014/main" id="{7FA46E50-E5DF-0729-6E70-B22E5935561F}"/>
              </a:ext>
            </a:extLst>
          </p:cNvPr>
          <p:cNvGrpSpPr/>
          <p:nvPr/>
        </p:nvGrpSpPr>
        <p:grpSpPr>
          <a:xfrm rot="16200000" flipH="1">
            <a:off x="9258851" y="3884372"/>
            <a:ext cx="216000" cy="216000"/>
            <a:chOff x="5937564" y="3833745"/>
            <a:chExt cx="306171" cy="306910"/>
          </a:xfrm>
        </p:grpSpPr>
        <p:sp>
          <p:nvSpPr>
            <p:cNvPr id="103" name="Freeform 94">
              <a:extLst>
                <a:ext uri="{FF2B5EF4-FFF2-40B4-BE49-F238E27FC236}">
                  <a16:creationId xmlns:a16="http://schemas.microsoft.com/office/drawing/2014/main" id="{C3CCF5AD-996F-B0C0-709B-E29ED91FA87E}"/>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04" name="Freeform 95">
              <a:extLst>
                <a:ext uri="{FF2B5EF4-FFF2-40B4-BE49-F238E27FC236}">
                  <a16:creationId xmlns:a16="http://schemas.microsoft.com/office/drawing/2014/main" id="{4C8D0ACF-DA06-5830-44EF-F403E21B89A9}"/>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3" name="正方形/長方形 2">
            <a:extLst>
              <a:ext uri="{FF2B5EF4-FFF2-40B4-BE49-F238E27FC236}">
                <a16:creationId xmlns:a16="http://schemas.microsoft.com/office/drawing/2014/main" id="{DB8D77BE-FE47-1366-0CB7-25B2236C176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2" name="TextBox 51">
            <a:extLst>
              <a:ext uri="{FF2B5EF4-FFF2-40B4-BE49-F238E27FC236}">
                <a16:creationId xmlns:a16="http://schemas.microsoft.com/office/drawing/2014/main" id="{E58783E7-E2D6-69FC-1E72-DE618EE220D3}"/>
              </a:ext>
            </a:extLst>
          </p:cNvPr>
          <p:cNvSpPr txBox="1"/>
          <p:nvPr/>
        </p:nvSpPr>
        <p:spPr>
          <a:xfrm>
            <a:off x="7151180" y="4746980"/>
            <a:ext cx="4444524" cy="193101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公募要領の１．（１）事業の目的と（２）補助事業区分に鑑みた自社の戦略方針を記載ください</a:t>
            </a:r>
          </a:p>
          <a:p>
            <a:pPr marL="371475" indent="-285750">
              <a:buFont typeface="Arial" panose="020B0604020202020204" pitchFamily="34" charset="0"/>
              <a:buChar char="•"/>
            </a:pPr>
            <a:r>
              <a:rPr lang="ja-JP" altLang="en-US" sz="1400">
                <a:solidFill>
                  <a:srgbClr val="2E3558"/>
                </a:solidFill>
                <a:latin typeface="+mn-ea"/>
              </a:rPr>
              <a:t>優位性や独自性を活かして、今後自社がどのように事業を拡大していくか等を記載ください</a:t>
            </a:r>
          </a:p>
        </p:txBody>
      </p:sp>
    </p:spTree>
    <p:extLst>
      <p:ext uri="{BB962C8B-B14F-4D97-AF65-F5344CB8AC3E}">
        <p14:creationId xmlns:p14="http://schemas.microsoft.com/office/powerpoint/2010/main" val="4838897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a:solidFill>
                  <a:schemeClr val="tx1"/>
                </a:solidFill>
              </a:rPr>
              <a:t>＜注意事項＞</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a:pPr>
            <a:r>
              <a:rPr kumimoji="1" lang="ja-JP" altLang="en-US" sz="1800">
                <a:solidFill>
                  <a:schemeClr val="tx1"/>
                </a:solidFill>
              </a:rPr>
              <a:t>本資料に記載している項目に必要情報を入力し、「</a:t>
            </a:r>
            <a:r>
              <a:rPr kumimoji="1" lang="zh-TW" altLang="en-US" sz="1800">
                <a:solidFill>
                  <a:schemeClr val="tx1"/>
                </a:solidFill>
              </a:rPr>
              <a:t>間接補助事業</a:t>
            </a:r>
            <a:r>
              <a:rPr kumimoji="1" lang="ja-JP" altLang="en-US" sz="1800">
                <a:solidFill>
                  <a:schemeClr val="tx1"/>
                </a:solidFill>
              </a:rPr>
              <a:t>の実施計画」を作成してください</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startAt="2"/>
            </a:pPr>
            <a:r>
              <a:rPr kumimoji="1" lang="ja-JP" altLang="en-US" sz="1800" b="1" u="sng">
                <a:solidFill>
                  <a:schemeClr val="tx1"/>
                </a:solidFill>
              </a:rPr>
              <a:t>フォーマットはあくまで例示であり、各項目を１枚にまとめていただく必要はございません</a:t>
            </a:r>
            <a:br>
              <a:rPr kumimoji="1" lang="en-US" altLang="ja-JP" sz="1800" b="1" u="sng">
                <a:solidFill>
                  <a:schemeClr val="tx1"/>
                </a:solidFill>
              </a:rPr>
            </a:br>
            <a:r>
              <a:rPr kumimoji="1" lang="ja-JP" altLang="en-US" sz="1800" b="1" u="sng">
                <a:solidFill>
                  <a:schemeClr val="tx1"/>
                </a:solidFill>
              </a:rPr>
              <a:t>必要な分量</a:t>
            </a:r>
            <a:r>
              <a:rPr kumimoji="1" lang="ja-JP" altLang="en-US" sz="1800">
                <a:solidFill>
                  <a:schemeClr val="tx1"/>
                </a:solidFill>
              </a:rPr>
              <a:t>で計画のご説明を記載いただければと思います</a:t>
            </a:r>
            <a:br>
              <a:rPr kumimoji="1" lang="en-US" altLang="ja-JP" sz="1800">
                <a:solidFill>
                  <a:schemeClr val="tx1"/>
                </a:solidFill>
              </a:rPr>
            </a:br>
            <a:r>
              <a:rPr kumimoji="1" lang="ja-JP" altLang="en-US" sz="1800">
                <a:solidFill>
                  <a:schemeClr val="tx1"/>
                </a:solidFill>
              </a:rPr>
              <a:t>なお、</a:t>
            </a:r>
            <a:r>
              <a:rPr kumimoji="1" lang="ja-JP" altLang="en-US" sz="1800" b="1" u="sng">
                <a:solidFill>
                  <a:schemeClr val="tx1"/>
                </a:solidFill>
              </a:rPr>
              <a:t>引用データ等の記載は、その出典を明記する</a:t>
            </a:r>
            <a:r>
              <a:rPr kumimoji="1" lang="ja-JP" altLang="en-US" sz="1800">
                <a:solidFill>
                  <a:schemeClr val="tx1"/>
                </a:solidFill>
              </a:rPr>
              <a:t>ようお願いします</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資料の体裁の変更は自由ですが、各ページの記載ガイドについて十分な言及がない場合は、</a:t>
            </a:r>
            <a:br>
              <a:rPr kumimoji="1" lang="en-US" altLang="ja-JP" sz="1800">
                <a:solidFill>
                  <a:schemeClr val="tx1"/>
                </a:solidFill>
              </a:rPr>
            </a:br>
            <a:r>
              <a:rPr kumimoji="1" lang="ja-JP" altLang="en-US" sz="1800">
                <a:solidFill>
                  <a:schemeClr val="tx1"/>
                </a:solidFill>
              </a:rPr>
              <a:t>審査において十分に評価されない可能性がありますのでご留意ください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必要に応じて、参考資料（自由様式）を挿入して下さい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応募にあたっては、公募要領等をご覧下さい</a:t>
            </a:r>
            <a:br>
              <a:rPr kumimoji="1" lang="en-US" altLang="ja-JP" sz="1800">
                <a:solidFill>
                  <a:schemeClr val="tx1"/>
                </a:solidFill>
              </a:rPr>
            </a:br>
            <a:r>
              <a:rPr kumimoji="1" lang="ja-JP" altLang="en-US" sz="1800" b="1" u="sng">
                <a:solidFill>
                  <a:schemeClr val="tx1"/>
                </a:solidFill>
              </a:rPr>
              <a:t>審査の結果、採択され、事業を実施するには、これらの内容に同意いただくことが必要です</a:t>
            </a:r>
            <a:endParaRPr kumimoji="1" lang="en-US" altLang="ja-JP" sz="1800" b="1" u="sng">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設備導入・生産実証による</a:t>
            </a:r>
            <a:r>
              <a:rPr kumimoji="1" lang="en-US" altLang="ja-JP">
                <a:solidFill>
                  <a:schemeClr val="tx1"/>
                </a:solidFill>
              </a:rPr>
              <a:t>CO</a:t>
            </a:r>
            <a:r>
              <a:rPr kumimoji="1" lang="en-US" altLang="ja-JP" baseline="-25000">
                <a:solidFill>
                  <a:schemeClr val="tx1"/>
                </a:solidFill>
              </a:rPr>
              <a:t>2</a:t>
            </a:r>
            <a:r>
              <a:rPr kumimoji="1" lang="ja-JP" altLang="en-US">
                <a:solidFill>
                  <a:schemeClr val="tx1"/>
                </a:solidFill>
              </a:rPr>
              <a:t>削減率は、</a:t>
            </a:r>
            <a:r>
              <a:rPr kumimoji="1" lang="en-US" altLang="ja-JP">
                <a:solidFill>
                  <a:schemeClr val="tx1"/>
                </a:solidFill>
              </a:rPr>
              <a:t>xx</a:t>
            </a:r>
            <a:r>
              <a:rPr kumimoji="1" lang="ja-JP" altLang="en-US">
                <a:solidFill>
                  <a:schemeClr val="tx1"/>
                </a:solidFill>
              </a:rPr>
              <a:t>％削減を見込む</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dirty="0">
                <a:solidFill>
                  <a:schemeClr val="tx1"/>
                </a:solidFill>
                <a:latin typeface="Meiryo UI" panose="020B0604030504040204" pitchFamily="50" charset="-128"/>
                <a:ea typeface="Meiryo UI" panose="020B0604030504040204" pitchFamily="50" charset="-128"/>
              </a:rPr>
              <a:t>（対象年度）</a:t>
            </a:r>
            <a:endParaRPr lang="en-US" altLang="ja-JP" sz="1400" b="1" i="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err="1">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（燃費）</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（輸送）</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dirty="0">
                <a:solidFill>
                  <a:schemeClr val="tx1"/>
                </a:solidFill>
                <a:latin typeface="Meiryo UI" panose="020B0604030504040204" pitchFamily="50" charset="-128"/>
                <a:ea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rPr>
              <a:t>CO</a:t>
            </a:r>
            <a:r>
              <a:rPr lang="en-US" altLang="ja-JP" sz="1400" b="1" baseline="-25000" dirty="0">
                <a:solidFill>
                  <a:schemeClr val="tx1"/>
                </a:solidFill>
                <a:latin typeface="Meiryo UI" panose="020B0604030504040204" pitchFamily="50" charset="-128"/>
                <a:ea typeface="Meiryo UI" panose="020B0604030504040204" pitchFamily="50" charset="-128"/>
              </a:rPr>
              <a:t>2</a:t>
            </a:r>
            <a:r>
              <a:rPr lang="ja-JP" altLang="en-US" sz="1400" b="1" dirty="0">
                <a:solidFill>
                  <a:schemeClr val="tx1"/>
                </a:solidFill>
                <a:latin typeface="Meiryo UI" panose="020B0604030504040204" pitchFamily="50" charset="-128"/>
                <a:ea typeface="Meiryo UI" panose="020B0604030504040204" pitchFamily="50" charset="-128"/>
              </a:rPr>
              <a:t>削減率・量）</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xxtCO</a:t>
            </a:r>
            <a:r>
              <a:rPr lang="en-US" altLang="ja-JP" sz="1400" baseline="-25000" dirty="0">
                <a:solidFill>
                  <a:schemeClr val="tx1"/>
                </a:solidFill>
                <a:latin typeface="Meiryo UI" panose="020B0604030504040204" pitchFamily="50" charset="-128"/>
                <a:ea typeface="Meiryo UI" panose="020B0604030504040204" pitchFamily="50" charset="-128"/>
              </a:rPr>
              <a:t>2</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年削減</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年度比</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減）</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（排出削減に向けた取組）</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設備導入・認定取得による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51">
            <a:extLst>
              <a:ext uri="{FF2B5EF4-FFF2-40B4-BE49-F238E27FC236}">
                <a16:creationId xmlns:a16="http://schemas.microsoft.com/office/drawing/2014/main" id="{878A382A-7FE5-45C3-F19A-78F79FF78AAB}"/>
              </a:ext>
            </a:extLst>
          </p:cNvPr>
          <p:cNvSpPr txBox="1"/>
          <p:nvPr/>
        </p:nvSpPr>
        <p:spPr>
          <a:xfrm>
            <a:off x="8039302" y="4934857"/>
            <a:ext cx="3384136" cy="80998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2" y="1666473"/>
            <a:ext cx="3384136"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エネルギー消費量やそれに対する排出原単位（排出量を示す係数）を基に、排出削減量を導出した</a:t>
            </a:r>
            <a:br>
              <a:rPr lang="en-US" altLang="ja-JP" sz="1600">
                <a:solidFill>
                  <a:srgbClr val="2E3558"/>
                </a:solidFill>
                <a:latin typeface="+mn-ea"/>
              </a:rPr>
            </a:br>
            <a:r>
              <a:rPr lang="ja-JP" altLang="en-US" sz="1600">
                <a:solidFill>
                  <a:srgbClr val="2E3558"/>
                </a:solidFill>
                <a:latin typeface="+mn-ea"/>
              </a:rPr>
              <a:t>計算式を記載ください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また、上記算出において用いた評価手法とその評価手法を選択した理由も記載ください</a:t>
            </a:r>
          </a:p>
        </p:txBody>
      </p:sp>
      <p:sp>
        <p:nvSpPr>
          <p:cNvPr id="6" name="TextBox 51">
            <a:extLst>
              <a:ext uri="{FF2B5EF4-FFF2-40B4-BE49-F238E27FC236}">
                <a16:creationId xmlns:a16="http://schemas.microsoft.com/office/drawing/2014/main" id="{E8A39662-DE62-DF90-6AB6-8058BEA82C37}"/>
              </a:ext>
            </a:extLst>
          </p:cNvPr>
          <p:cNvSpPr txBox="1"/>
          <p:nvPr/>
        </p:nvSpPr>
        <p:spPr>
          <a:xfrm>
            <a:off x="2093498" y="1741350"/>
            <a:ext cx="3689396" cy="428226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間接補助事業を通じて導入・取得した設備や生産実証によって、どのように</a:t>
            </a:r>
            <a:r>
              <a:rPr lang="en-US" altLang="ja-JP" sz="1600">
                <a:solidFill>
                  <a:srgbClr val="2E3558"/>
                </a:solidFill>
                <a:latin typeface="+mn-ea"/>
              </a:rPr>
              <a:t>CO2</a:t>
            </a:r>
            <a:r>
              <a:rPr lang="ja-JP" altLang="en-US" sz="1600">
                <a:solidFill>
                  <a:srgbClr val="2E3558"/>
                </a:solidFill>
                <a:latin typeface="+mn-ea"/>
              </a:rPr>
              <a:t>の削減が行えるのか記載してください</a:t>
            </a:r>
            <a:endParaRPr lang="en-US" altLang="ja-JP" sz="1600">
              <a:solidFill>
                <a:srgbClr val="2E3558"/>
              </a:solidFill>
              <a:latin typeface="+mn-ea"/>
            </a:endParaRPr>
          </a:p>
          <a:p>
            <a:pPr marL="85725" indent="3175" algn="ctr"/>
            <a:r>
              <a:rPr lang="ja-JP" altLang="en-US" sz="1600">
                <a:solidFill>
                  <a:srgbClr val="2E3558"/>
                </a:solidFill>
                <a:latin typeface="+mn-ea"/>
              </a:rPr>
              <a:t>排出削減量の算定が可能な場合は定量的に記載をしてください</a:t>
            </a:r>
            <a:endParaRPr lang="en-US" altLang="ja-JP" sz="1600">
              <a:solidFill>
                <a:srgbClr val="2E3558"/>
              </a:solidFill>
              <a:latin typeface="+mn-ea"/>
            </a:endParaRPr>
          </a:p>
          <a:p>
            <a:pPr marL="85725" indent="3175" algn="ctr"/>
            <a:r>
              <a:rPr lang="en-US" altLang="ja-JP" sz="1200">
                <a:solidFill>
                  <a:srgbClr val="2E3558"/>
                </a:solidFill>
                <a:latin typeface="+mn-ea"/>
              </a:rPr>
              <a:t>※</a:t>
            </a:r>
            <a:r>
              <a:rPr lang="ja-JP" altLang="en-US" sz="1200">
                <a:solidFill>
                  <a:srgbClr val="2E3558"/>
                </a:solidFill>
                <a:latin typeface="+mn-ea"/>
              </a:rPr>
              <a:t>定量的な記載が可能な場合は、「導出過程」および「出典」も記載すること。</a:t>
            </a:r>
            <a:endParaRPr lang="en-US" altLang="ja-JP" sz="1200">
              <a:solidFill>
                <a:srgbClr val="2E3558"/>
              </a:solidFill>
              <a:latin typeface="+mn-ea"/>
            </a:endParaRPr>
          </a:p>
          <a:p>
            <a:pPr marL="85725" indent="3175" algn="ctr"/>
            <a:endParaRPr lang="en-US" altLang="ja-JP" sz="1600">
              <a:solidFill>
                <a:srgbClr val="2E3558"/>
              </a:solidFill>
              <a:latin typeface="+mn-ea"/>
            </a:endParaRPr>
          </a:p>
          <a:p>
            <a:pPr marL="85725" indent="3175" algn="ctr"/>
            <a:r>
              <a:rPr lang="ja-JP" altLang="en-US" sz="1400">
                <a:solidFill>
                  <a:srgbClr val="2E3558"/>
                </a:solidFill>
                <a:latin typeface="+mn-ea"/>
              </a:rPr>
              <a:t>部品加工や特殊工程等の実施による</a:t>
            </a:r>
            <a:r>
              <a:rPr lang="en-US" altLang="ja-JP" sz="1400">
                <a:solidFill>
                  <a:srgbClr val="2E3558"/>
                </a:solidFill>
                <a:latin typeface="+mn-ea"/>
              </a:rPr>
              <a:t>CO2</a:t>
            </a:r>
            <a:r>
              <a:rPr lang="ja-JP" altLang="en-US" sz="1400">
                <a:solidFill>
                  <a:srgbClr val="2E3558"/>
                </a:solidFill>
                <a:latin typeface="+mn-ea"/>
              </a:rPr>
              <a:t>排出量の削減効果</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部品加工や特殊工程等の機体軽量化への貢献による</a:t>
            </a:r>
            <a:r>
              <a:rPr lang="en-US" altLang="ja-JP" sz="1400">
                <a:solidFill>
                  <a:srgbClr val="2E3558"/>
                </a:solidFill>
                <a:latin typeface="+mn-ea"/>
              </a:rPr>
              <a:t>CO2</a:t>
            </a:r>
            <a:r>
              <a:rPr lang="ja-JP" altLang="en-US" sz="1400">
                <a:solidFill>
                  <a:srgbClr val="2E3558"/>
                </a:solidFill>
                <a:latin typeface="+mn-ea"/>
              </a:rPr>
              <a:t>排出量の削減効果</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従来は主に海外において行っていた部品加工や特殊工程等の国内内製化に伴う、輸送削減による</a:t>
            </a:r>
            <a:r>
              <a:rPr lang="en-US" altLang="ja-JP" sz="1400">
                <a:solidFill>
                  <a:srgbClr val="2E3558"/>
                </a:solidFill>
                <a:latin typeface="+mn-ea"/>
              </a:rPr>
              <a:t>CO2</a:t>
            </a:r>
            <a:r>
              <a:rPr lang="ja-JP" altLang="en-US" sz="1400">
                <a:solidFill>
                  <a:srgbClr val="2E3558"/>
                </a:solidFill>
                <a:latin typeface="+mn-ea"/>
              </a:rPr>
              <a:t>排出量の削減効果</a:t>
            </a:r>
            <a:endParaRPr lang="en-US" altLang="ja-JP" sz="1400">
              <a:solidFill>
                <a:srgbClr val="2E3558"/>
              </a:solidFill>
              <a:latin typeface="+mn-ea"/>
            </a:endParaRPr>
          </a:p>
          <a:p>
            <a:pPr marL="371475" indent="-285750">
              <a:buFont typeface="Arial" panose="020B0604020202020204" pitchFamily="34" charset="0"/>
              <a:buChar char="•"/>
            </a:pPr>
            <a:endParaRPr lang="ja-JP" altLang="en-US" sz="1600">
              <a:solidFill>
                <a:srgbClr val="2E3558"/>
              </a:solidFill>
              <a:latin typeface="+mn-ea"/>
            </a:endParaRPr>
          </a:p>
        </p:txBody>
      </p:sp>
    </p:spTree>
    <p:extLst>
      <p:ext uri="{BB962C8B-B14F-4D97-AF65-F5344CB8AC3E}">
        <p14:creationId xmlns:p14="http://schemas.microsoft.com/office/powerpoint/2010/main" val="1208978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53" name="グループ化 52">
            <a:extLst>
              <a:ext uri="{FF2B5EF4-FFF2-40B4-BE49-F238E27FC236}">
                <a16:creationId xmlns:a16="http://schemas.microsoft.com/office/drawing/2014/main" id="{7D8F6610-8BDC-0983-FC20-FF864B2926A2}"/>
              </a:ext>
            </a:extLst>
          </p:cNvPr>
          <p:cNvGrpSpPr/>
          <p:nvPr/>
        </p:nvGrpSpPr>
        <p:grpSpPr>
          <a:xfrm>
            <a:off x="765598" y="1894564"/>
            <a:ext cx="10660255" cy="1932068"/>
            <a:chOff x="765598" y="1894564"/>
            <a:chExt cx="10660255" cy="2187695"/>
          </a:xfrm>
        </p:grpSpPr>
        <p:sp>
          <p:nvSpPr>
            <p:cNvPr id="8" name="TextBox 39">
              <a:extLst>
                <a:ext uri="{FF2B5EF4-FFF2-40B4-BE49-F238E27FC236}">
                  <a16:creationId xmlns:a16="http://schemas.microsoft.com/office/drawing/2014/main" id="{53A6AB8E-4744-5005-C9A5-04D2E0DB34B2}"/>
                </a:ext>
              </a:extLst>
            </p:cNvPr>
            <p:cNvSpPr txBox="1"/>
            <p:nvPr/>
          </p:nvSpPr>
          <p:spPr>
            <a:xfrm>
              <a:off x="765598" y="1894564"/>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IRR</a:t>
              </a:r>
            </a:p>
            <a:p>
              <a:pPr>
                <a:tabLst>
                  <a:tab pos="177800" algn="l"/>
                </a:tabLst>
              </a:pPr>
              <a:r>
                <a:rPr kumimoji="1" lang="en-US" altLang="ja-JP" sz="1050">
                  <a:solidFill>
                    <a:schemeClr val="tx1"/>
                  </a:solidFill>
                  <a:latin typeface="Meiryo UI" panose="020B0604030504040204" pitchFamily="50" charset="-128"/>
                  <a:ea typeface="Meiryo UI" panose="020B0604030504040204" pitchFamily="50" charset="-128"/>
                </a:rPr>
                <a:t>※	Equity IRR</a:t>
              </a: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	Project IRR</a:t>
              </a:r>
              <a:r>
                <a:rPr kumimoji="1" lang="ja-JP" altLang="en-US" sz="1050">
                  <a:solidFill>
                    <a:schemeClr val="tx1"/>
                  </a:solidFill>
                  <a:latin typeface="Meiryo UI" panose="020B0604030504040204" pitchFamily="50" charset="-128"/>
                  <a:ea typeface="Meiryo UI" panose="020B0604030504040204" pitchFamily="50" charset="-128"/>
                </a:rPr>
                <a:t>の</a:t>
              </a:r>
              <a:br>
                <a:rPr kumimoji="1" lang="en-US" altLang="ja-JP" sz="1050">
                  <a:solidFill>
                    <a:schemeClr val="tx1"/>
                  </a:solidFill>
                  <a:latin typeface="Meiryo UI" panose="020B0604030504040204" pitchFamily="50" charset="-128"/>
                  <a:ea typeface="Meiryo UI" panose="020B0604030504040204" pitchFamily="50" charset="-128"/>
                </a:rPr>
              </a:b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いずれに該当す</a:t>
              </a: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るか明記すること</a:t>
              </a:r>
              <a:endParaRPr kumimoji="1" lang="en-US" sz="1050">
                <a:solidFill>
                  <a:schemeClr val="tx1"/>
                </a:solidFill>
                <a:latin typeface="Meiryo UI" panose="020B0604030504040204" pitchFamily="50" charset="-128"/>
                <a:ea typeface="Meiryo UI" panose="020B0604030504040204" pitchFamily="50" charset="-128"/>
              </a:endParaRPr>
            </a:p>
          </p:txBody>
        </p:sp>
        <p:sp>
          <p:nvSpPr>
            <p:cNvPr id="12" name="TextBox 40">
              <a:extLst>
                <a:ext uri="{FF2B5EF4-FFF2-40B4-BE49-F238E27FC236}">
                  <a16:creationId xmlns:a16="http://schemas.microsoft.com/office/drawing/2014/main" id="{D5E4CAE6-1F7E-ECE6-BB86-2B6A803A66A6}"/>
                </a:ext>
              </a:extLst>
            </p:cNvPr>
            <p:cNvSpPr txBox="1"/>
            <p:nvPr/>
          </p:nvSpPr>
          <p:spPr>
            <a:xfrm>
              <a:off x="765598" y="3038259"/>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投資回収期間</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6" name="TextBox 39">
              <a:extLst>
                <a:ext uri="{FF2B5EF4-FFF2-40B4-BE49-F238E27FC236}">
                  <a16:creationId xmlns:a16="http://schemas.microsoft.com/office/drawing/2014/main" id="{4E69EAF5-CFA0-1C47-C2EA-A50AD868B5C5}"/>
                </a:ext>
              </a:extLst>
            </p:cNvPr>
            <p:cNvSpPr txBox="1"/>
            <p:nvPr/>
          </p:nvSpPr>
          <p:spPr>
            <a:xfrm>
              <a:off x="2193419"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7" name="TextBox 40">
              <a:extLst>
                <a:ext uri="{FF2B5EF4-FFF2-40B4-BE49-F238E27FC236}">
                  <a16:creationId xmlns:a16="http://schemas.microsoft.com/office/drawing/2014/main" id="{463DCCC9-0BE3-4849-8F9B-A7ECE32F5EAC}"/>
                </a:ext>
              </a:extLst>
            </p:cNvPr>
            <p:cNvSpPr txBox="1"/>
            <p:nvPr/>
          </p:nvSpPr>
          <p:spPr>
            <a:xfrm>
              <a:off x="2193419"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4" name="TextBox 39">
              <a:extLst>
                <a:ext uri="{FF2B5EF4-FFF2-40B4-BE49-F238E27FC236}">
                  <a16:creationId xmlns:a16="http://schemas.microsoft.com/office/drawing/2014/main" id="{BACE2BB9-06B6-4364-F157-DBE7F39F368E}"/>
                </a:ext>
              </a:extLst>
            </p:cNvPr>
            <p:cNvSpPr txBox="1"/>
            <p:nvPr/>
          </p:nvSpPr>
          <p:spPr>
            <a:xfrm>
              <a:off x="3578897"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5" name="TextBox 40">
              <a:extLst>
                <a:ext uri="{FF2B5EF4-FFF2-40B4-BE49-F238E27FC236}">
                  <a16:creationId xmlns:a16="http://schemas.microsoft.com/office/drawing/2014/main" id="{5CA606AE-A7B0-D4CD-6AA3-FC1EDE32E013}"/>
                </a:ext>
              </a:extLst>
            </p:cNvPr>
            <p:cNvSpPr txBox="1"/>
            <p:nvPr/>
          </p:nvSpPr>
          <p:spPr>
            <a:xfrm>
              <a:off x="3578897"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9" name="TextBox 39">
              <a:extLst>
                <a:ext uri="{FF2B5EF4-FFF2-40B4-BE49-F238E27FC236}">
                  <a16:creationId xmlns:a16="http://schemas.microsoft.com/office/drawing/2014/main" id="{617F5AE3-1EB6-7CF8-5CD4-71E0605AAB96}"/>
                </a:ext>
              </a:extLst>
            </p:cNvPr>
            <p:cNvSpPr txBox="1"/>
            <p:nvPr/>
          </p:nvSpPr>
          <p:spPr>
            <a:xfrm>
              <a:off x="4964374" y="1898662"/>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0" name="TextBox 40">
              <a:extLst>
                <a:ext uri="{FF2B5EF4-FFF2-40B4-BE49-F238E27FC236}">
                  <a16:creationId xmlns:a16="http://schemas.microsoft.com/office/drawing/2014/main" id="{F811B640-2A69-B230-DC9D-1CC41E59AC0E}"/>
                </a:ext>
              </a:extLst>
            </p:cNvPr>
            <p:cNvSpPr txBox="1"/>
            <p:nvPr/>
          </p:nvSpPr>
          <p:spPr>
            <a:xfrm>
              <a:off x="4964375"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61D88752-68A7-D0DD-077E-83AFF48E7C33}"/>
                </a:ext>
              </a:extLst>
            </p:cNvPr>
            <p:cNvSpPr txBox="1"/>
            <p:nvPr/>
          </p:nvSpPr>
          <p:spPr>
            <a:xfrm>
              <a:off x="6349853" y="1894564"/>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7" name="TextBox 40">
              <a:extLst>
                <a:ext uri="{FF2B5EF4-FFF2-40B4-BE49-F238E27FC236}">
                  <a16:creationId xmlns:a16="http://schemas.microsoft.com/office/drawing/2014/main" id="{DEFBEA9D-F973-A617-A537-6B1854320136}"/>
                </a:ext>
              </a:extLst>
            </p:cNvPr>
            <p:cNvSpPr txBox="1"/>
            <p:nvPr/>
          </p:nvSpPr>
          <p:spPr>
            <a:xfrm>
              <a:off x="6349853" y="3038259"/>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grpSp>
      <p:cxnSp>
        <p:nvCxnSpPr>
          <p:cNvPr id="3" name="Straight Connector 22">
            <a:extLst>
              <a:ext uri="{FF2B5EF4-FFF2-40B4-BE49-F238E27FC236}">
                <a16:creationId xmlns:a16="http://schemas.microsoft.com/office/drawing/2014/main" id="{BBC3EA99-7C85-BB5F-F52E-0A85A34CE4DE}"/>
              </a:ext>
            </a:extLst>
          </p:cNvPr>
          <p:cNvCxnSpPr>
            <a:cxnSpLocks/>
          </p:cNvCxnSpPr>
          <p:nvPr/>
        </p:nvCxnSpPr>
        <p:spPr>
          <a:xfrm>
            <a:off x="76559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34">
            <a:extLst>
              <a:ext uri="{FF2B5EF4-FFF2-40B4-BE49-F238E27FC236}">
                <a16:creationId xmlns:a16="http://schemas.microsoft.com/office/drawing/2014/main" id="{49B661E2-6A69-7566-6A43-D4F8CF92D1D4}"/>
              </a:ext>
            </a:extLst>
          </p:cNvPr>
          <p:cNvSpPr txBox="1"/>
          <p:nvPr/>
        </p:nvSpPr>
        <p:spPr>
          <a:xfrm>
            <a:off x="765598"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基準</a:t>
            </a:r>
            <a:endParaRPr kumimoji="1" lang="en-US" sz="1200" b="1">
              <a:solidFill>
                <a:schemeClr val="tx1"/>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1</a:t>
            </a:r>
            <a:r>
              <a:rPr kumimoji="1" lang="ja-JP" altLang="en-US" sz="2000"/>
              <a:t>）経済的基準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補助を前提としない場合は</a:t>
            </a:r>
            <a:r>
              <a:rPr kumimoji="1" lang="en-US" altLang="ja-JP">
                <a:solidFill>
                  <a:schemeClr val="tx1"/>
                </a:solidFill>
              </a:rPr>
              <a:t>xx</a:t>
            </a:r>
            <a:r>
              <a:rPr kumimoji="1" lang="ja-JP" altLang="en-US">
                <a:solidFill>
                  <a:schemeClr val="tx1"/>
                </a:solidFill>
              </a:rPr>
              <a:t>であったが、補助対象となることで</a:t>
            </a:r>
            <a:r>
              <a:rPr kumimoji="1" lang="en-US" altLang="ja-JP">
                <a:solidFill>
                  <a:schemeClr val="tx1"/>
                </a:solidFill>
              </a:rPr>
              <a:t>xx</a:t>
            </a:r>
            <a:r>
              <a:rPr kumimoji="1" lang="ja-JP" altLang="en-US">
                <a:solidFill>
                  <a:schemeClr val="tx1"/>
                </a:solidFill>
              </a:rPr>
              <a:t>となる見込み</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F3F17CBE-0B58-6E89-706C-E4C1F4A27E3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14" name="Straight Connector 22">
            <a:extLst>
              <a:ext uri="{FF2B5EF4-FFF2-40B4-BE49-F238E27FC236}">
                <a16:creationId xmlns:a16="http://schemas.microsoft.com/office/drawing/2014/main" id="{CA40F6C2-2C0E-5583-53DE-4539681073A6}"/>
              </a:ext>
            </a:extLst>
          </p:cNvPr>
          <p:cNvCxnSpPr>
            <a:cxnSpLocks/>
          </p:cNvCxnSpPr>
          <p:nvPr/>
        </p:nvCxnSpPr>
        <p:spPr>
          <a:xfrm>
            <a:off x="219341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34">
            <a:extLst>
              <a:ext uri="{FF2B5EF4-FFF2-40B4-BE49-F238E27FC236}">
                <a16:creationId xmlns:a16="http://schemas.microsoft.com/office/drawing/2014/main" id="{D24EFBCA-7A77-6324-EC29-5A0D032E476F}"/>
              </a:ext>
            </a:extLst>
          </p:cNvPr>
          <p:cNvSpPr txBox="1"/>
          <p:nvPr/>
        </p:nvSpPr>
        <p:spPr>
          <a:xfrm>
            <a:off x="2193419"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補助がない場合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2" name="Straight Connector 22">
            <a:extLst>
              <a:ext uri="{FF2B5EF4-FFF2-40B4-BE49-F238E27FC236}">
                <a16:creationId xmlns:a16="http://schemas.microsoft.com/office/drawing/2014/main" id="{B45667A8-95E8-3636-DCD4-BC1AC5347DB0}"/>
              </a:ext>
            </a:extLst>
          </p:cNvPr>
          <p:cNvCxnSpPr>
            <a:cxnSpLocks/>
          </p:cNvCxnSpPr>
          <p:nvPr/>
        </p:nvCxnSpPr>
        <p:spPr>
          <a:xfrm>
            <a:off x="3578897"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34">
            <a:extLst>
              <a:ext uri="{FF2B5EF4-FFF2-40B4-BE49-F238E27FC236}">
                <a16:creationId xmlns:a16="http://schemas.microsoft.com/office/drawing/2014/main" id="{B0404232-819A-E4A3-4D0D-6F90F0F7585D}"/>
              </a:ext>
            </a:extLst>
          </p:cNvPr>
          <p:cNvSpPr txBox="1"/>
          <p:nvPr/>
        </p:nvSpPr>
        <p:spPr>
          <a:xfrm>
            <a:off x="3578897"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補助がある場合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7" name="Straight Connector 22">
            <a:extLst>
              <a:ext uri="{FF2B5EF4-FFF2-40B4-BE49-F238E27FC236}">
                <a16:creationId xmlns:a16="http://schemas.microsoft.com/office/drawing/2014/main" id="{7FD102AB-D069-68F1-0FB6-FE1881BE0184}"/>
              </a:ext>
            </a:extLst>
          </p:cNvPr>
          <p:cNvCxnSpPr>
            <a:cxnSpLocks/>
          </p:cNvCxnSpPr>
          <p:nvPr/>
        </p:nvCxnSpPr>
        <p:spPr>
          <a:xfrm>
            <a:off x="4964375"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extBox 34">
            <a:extLst>
              <a:ext uri="{FF2B5EF4-FFF2-40B4-BE49-F238E27FC236}">
                <a16:creationId xmlns:a16="http://schemas.microsoft.com/office/drawing/2014/main" id="{BBB90D36-10CB-D03B-7CC5-08C914D441E1}"/>
              </a:ext>
            </a:extLst>
          </p:cNvPr>
          <p:cNvSpPr txBox="1"/>
          <p:nvPr/>
        </p:nvSpPr>
        <p:spPr>
          <a:xfrm>
            <a:off x="4964375"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自社の基準値</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34" name="Straight Connector 22">
            <a:extLst>
              <a:ext uri="{FF2B5EF4-FFF2-40B4-BE49-F238E27FC236}">
                <a16:creationId xmlns:a16="http://schemas.microsoft.com/office/drawing/2014/main" id="{AE9FBFA3-B87D-2B33-D372-6A858D93D2B2}"/>
              </a:ext>
            </a:extLst>
          </p:cNvPr>
          <p:cNvCxnSpPr>
            <a:cxnSpLocks/>
          </p:cNvCxnSpPr>
          <p:nvPr/>
        </p:nvCxnSpPr>
        <p:spPr>
          <a:xfrm>
            <a:off x="6349853" y="1833495"/>
            <a:ext cx="506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83D534-D2F6-4E0C-0C16-74CE0C2AC8A8}"/>
              </a:ext>
            </a:extLst>
          </p:cNvPr>
          <p:cNvSpPr txBox="1"/>
          <p:nvPr/>
        </p:nvSpPr>
        <p:spPr>
          <a:xfrm>
            <a:off x="6349853" y="1578059"/>
            <a:ext cx="5068749"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導出過程（計算式により、定量的に記載すること）</a:t>
            </a:r>
            <a:endParaRPr kumimoji="1" lang="zh-TW" altLang="en-US" sz="1200" b="1">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4B881E6-EBEE-039A-1363-7227A4CBA30F}"/>
              </a:ext>
            </a:extLst>
          </p:cNvPr>
          <p:cNvSpPr/>
          <p:nvPr/>
        </p:nvSpPr>
        <p:spPr>
          <a:xfrm>
            <a:off x="6436486" y="3986851"/>
            <a:ext cx="4716000" cy="2700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審査基</a:t>
            </a:r>
            <a:r>
              <a:rPr kumimoji="1" lang="ja-JP" altLang="en-US" sz="1400" strike="sngStrike">
                <a:solidFill>
                  <a:schemeClr val="tx1"/>
                </a:solidFill>
                <a:latin typeface="Meiryo UI" panose="020B0604030504040204" pitchFamily="50" charset="-128"/>
                <a:ea typeface="Meiryo UI" panose="020B0604030504040204" pitchFamily="50" charset="-128"/>
              </a:rPr>
              <a:t>準</a:t>
            </a:r>
            <a:r>
              <a:rPr kumimoji="1" lang="ja-JP" altLang="en-US" sz="1400">
                <a:solidFill>
                  <a:schemeClr val="tx1"/>
                </a:solidFill>
                <a:latin typeface="Meiryo UI" panose="020B0604030504040204" pitchFamily="50" charset="-128"/>
                <a:ea typeface="Meiryo UI" panose="020B0604030504040204" pitchFamily="50" charset="-128"/>
              </a:rPr>
              <a:t>のイメージ</a:t>
            </a:r>
            <a:endParaRPr kumimoji="1" lang="en-US" altLang="ja-JP">
              <a:solidFill>
                <a:schemeClr val="tx1"/>
              </a:solidFill>
              <a:latin typeface="Meiryo UI" panose="020B0604030504040204" pitchFamily="50" charset="-128"/>
              <a:ea typeface="Meiryo UI" panose="020B0604030504040204" pitchFamily="50" charset="-128"/>
            </a:endParaRPr>
          </a:p>
          <a:p>
            <a:pPr>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補助がない場合及び補助がある場合の赤枠を両方とも満たすこと</a:t>
            </a:r>
            <a:endParaRPr kumimoji="1" lang="en-US" altLang="ja-JP" sz="1200">
              <a:solidFill>
                <a:schemeClr val="tx1"/>
              </a:solidFill>
              <a:latin typeface="Meiryo UI" panose="020B0604030504040204" pitchFamily="50" charset="-128"/>
              <a:ea typeface="Meiryo UI" panose="020B0604030504040204" pitchFamily="50" charset="-128"/>
            </a:endParaRPr>
          </a:p>
          <a:p>
            <a:pPr algn="r">
              <a:spcBef>
                <a:spcPts val="600"/>
              </a:spcBef>
            </a:pPr>
            <a:r>
              <a:rPr kumimoji="1" lang="ja-JP" altLang="en-US" sz="1050">
                <a:solidFill>
                  <a:schemeClr val="tx1"/>
                </a:solidFill>
                <a:latin typeface="Meiryo UI" panose="020B0604030504040204" pitchFamily="50" charset="-128"/>
                <a:ea typeface="Meiryo UI" panose="020B0604030504040204" pitchFamily="50" charset="-128"/>
              </a:rPr>
              <a:t>凡例：〇基準値に達する、✕基準値に達しない</a:t>
            </a:r>
            <a:endParaRPr kumimoji="1" lang="en-US" sz="1050">
              <a:solidFill>
                <a:schemeClr val="tx1"/>
              </a:solidFill>
              <a:latin typeface="Meiryo UI" panose="020B0604030504040204" pitchFamily="50" charset="-128"/>
              <a:ea typeface="Meiryo UI" panose="020B0604030504040204" pitchFamily="50" charset="-128"/>
            </a:endParaRPr>
          </a:p>
        </p:txBody>
      </p:sp>
      <p:graphicFrame>
        <p:nvGraphicFramePr>
          <p:cNvPr id="21" name="表 25">
            <a:extLst>
              <a:ext uri="{FF2B5EF4-FFF2-40B4-BE49-F238E27FC236}">
                <a16:creationId xmlns:a16="http://schemas.microsoft.com/office/drawing/2014/main" id="{3A385799-A9CD-302D-6802-9BF964F6C280}"/>
              </a:ext>
            </a:extLst>
          </p:cNvPr>
          <p:cNvGraphicFramePr>
            <a:graphicFrameLocks noGrp="1"/>
          </p:cNvGraphicFramePr>
          <p:nvPr/>
        </p:nvGraphicFramePr>
        <p:xfrm>
          <a:off x="6556249" y="4831121"/>
          <a:ext cx="3384000" cy="179520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1541622440"/>
                    </a:ext>
                  </a:extLst>
                </a:gridCol>
                <a:gridCol w="936000">
                  <a:extLst>
                    <a:ext uri="{9D8B030D-6E8A-4147-A177-3AD203B41FA5}">
                      <a16:colId xmlns:a16="http://schemas.microsoft.com/office/drawing/2014/main" val="1048493979"/>
                    </a:ext>
                  </a:extLst>
                </a:gridCol>
                <a:gridCol w="432000">
                  <a:extLst>
                    <a:ext uri="{9D8B030D-6E8A-4147-A177-3AD203B41FA5}">
                      <a16:colId xmlns:a16="http://schemas.microsoft.com/office/drawing/2014/main" val="79989130"/>
                    </a:ext>
                  </a:extLst>
                </a:gridCol>
                <a:gridCol w="540000">
                  <a:extLst>
                    <a:ext uri="{9D8B030D-6E8A-4147-A177-3AD203B41FA5}">
                      <a16:colId xmlns:a16="http://schemas.microsoft.com/office/drawing/2014/main" val="3555249619"/>
                    </a:ext>
                  </a:extLst>
                </a:gridCol>
                <a:gridCol w="936000">
                  <a:extLst>
                    <a:ext uri="{9D8B030D-6E8A-4147-A177-3AD203B41FA5}">
                      <a16:colId xmlns:a16="http://schemas.microsoft.com/office/drawing/2014/main" val="1863338362"/>
                    </a:ext>
                  </a:extLst>
                </a:gridCol>
              </a:tblGrid>
              <a:tr h="144000">
                <a:tc gridSpan="2">
                  <a:txBody>
                    <a:bodyPr/>
                    <a:lstStyle/>
                    <a:p>
                      <a:pPr algn="ctr"/>
                      <a:r>
                        <a:rPr lang="ja-JP" altLang="en-US" sz="1000">
                          <a:latin typeface="Meiryo UI" panose="020B0604030504040204" pitchFamily="50" charset="-128"/>
                          <a:ea typeface="Meiryo UI" panose="020B0604030504040204" pitchFamily="50" charset="-128"/>
                        </a:rPr>
                        <a:t>補助がない場合</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ja-JP" altLang="en-US" sz="1000">
                          <a:solidFill>
                            <a:schemeClr val="bg1"/>
                          </a:solidFill>
                          <a:latin typeface="Meiryo UI" panose="020B0604030504040204" pitchFamily="50" charset="-128"/>
                          <a:ea typeface="Meiryo UI" panose="020B0604030504040204" pitchFamily="50" charset="-128"/>
                        </a:rPr>
                        <a:t>補助がある場合</a:t>
                      </a:r>
                      <a:endParaRPr lang="en-US" sz="1000">
                        <a:solidFill>
                          <a:schemeClr val="bg1"/>
                        </a:solidFill>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solidFill>
                          <a:schemeClr val="bg1"/>
                        </a:solidFill>
                      </a:endParaRPr>
                    </a:p>
                  </a:txBody>
                  <a:tcPr>
                    <a:solidFill>
                      <a:schemeClr val="tx1">
                        <a:lumMod val="50000"/>
                        <a:lumOff val="50000"/>
                      </a:schemeClr>
                    </a:solidFill>
                  </a:tcPr>
                </a:tc>
                <a:extLst>
                  <a:ext uri="{0D108BD9-81ED-4DB2-BD59-A6C34878D82A}">
                    <a16:rowId xmlns:a16="http://schemas.microsoft.com/office/drawing/2014/main" val="3866111226"/>
                  </a:ext>
                </a:extLst>
              </a:tr>
              <a:tr h="144000">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2930237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983339503"/>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58115606"/>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46452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247129"/>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いずれか又は両方とも</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rowSpan="2"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2277120"/>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hMerge="1"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052775"/>
                  </a:ext>
                </a:extLst>
              </a:tr>
            </a:tbl>
          </a:graphicData>
        </a:graphic>
      </p:graphicFrame>
      <p:cxnSp>
        <p:nvCxnSpPr>
          <p:cNvPr id="10" name="直線矢印コネクタ 9">
            <a:extLst>
              <a:ext uri="{FF2B5EF4-FFF2-40B4-BE49-F238E27FC236}">
                <a16:creationId xmlns:a16="http://schemas.microsoft.com/office/drawing/2014/main" id="{1B5BD8E6-F1AB-B348-A7EF-E139DE30E82E}"/>
              </a:ext>
            </a:extLst>
          </p:cNvPr>
          <p:cNvCxnSpPr>
            <a:cxnSpLocks/>
          </p:cNvCxnSpPr>
          <p:nvPr/>
        </p:nvCxnSpPr>
        <p:spPr>
          <a:xfrm>
            <a:off x="8034879" y="5839751"/>
            <a:ext cx="439321"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2ECCDDE0-72DB-70DB-39E0-98040723B3CB}"/>
              </a:ext>
            </a:extLst>
          </p:cNvPr>
          <p:cNvSpPr/>
          <p:nvPr/>
        </p:nvSpPr>
        <p:spPr>
          <a:xfrm>
            <a:off x="7686155" y="5710681"/>
            <a:ext cx="311611"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69606ED-E313-5E58-ECD9-4257C84F03A6}"/>
              </a:ext>
            </a:extLst>
          </p:cNvPr>
          <p:cNvSpPr/>
          <p:nvPr/>
        </p:nvSpPr>
        <p:spPr>
          <a:xfrm>
            <a:off x="8437087" y="5710681"/>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DF6294FB-199E-E7B9-CE22-FE098282DAC9}"/>
              </a:ext>
            </a:extLst>
          </p:cNvPr>
          <p:cNvSpPr/>
          <p:nvPr/>
        </p:nvSpPr>
        <p:spPr>
          <a:xfrm>
            <a:off x="8480714" y="5886387"/>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cxnSp>
        <p:nvCxnSpPr>
          <p:cNvPr id="32" name="直線矢印コネクタ 31">
            <a:extLst>
              <a:ext uri="{FF2B5EF4-FFF2-40B4-BE49-F238E27FC236}">
                <a16:creationId xmlns:a16="http://schemas.microsoft.com/office/drawing/2014/main" id="{C4CDC373-E73C-2482-394D-351C1E0D9119}"/>
              </a:ext>
            </a:extLst>
          </p:cNvPr>
          <p:cNvCxnSpPr>
            <a:cxnSpLocks/>
          </p:cNvCxnSpPr>
          <p:nvPr/>
        </p:nvCxnSpPr>
        <p:spPr>
          <a:xfrm>
            <a:off x="8034879" y="5839751"/>
            <a:ext cx="439321" cy="576000"/>
          </a:xfrm>
          <a:prstGeom prst="bentConnector3">
            <a:avLst>
              <a:gd name="adj1" fmla="val 50000"/>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57D0C63D-DA7A-DE5B-1784-2B5A460E85BF}"/>
              </a:ext>
            </a:extLst>
          </p:cNvPr>
          <p:cNvCxnSpPr>
            <a:cxnSpLocks/>
          </p:cNvCxnSpPr>
          <p:nvPr/>
        </p:nvCxnSpPr>
        <p:spPr>
          <a:xfrm>
            <a:off x="8028737" y="5397858"/>
            <a:ext cx="2268000"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514D727C-0AD1-827C-D5DF-A7ECD4841410}"/>
              </a:ext>
            </a:extLst>
          </p:cNvPr>
          <p:cNvSpPr/>
          <p:nvPr/>
        </p:nvSpPr>
        <p:spPr>
          <a:xfrm>
            <a:off x="7686155" y="5487086"/>
            <a:ext cx="311611"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E0DD29C9-F87B-090D-65D0-32F6D8DFD651}"/>
              </a:ext>
            </a:extLst>
          </p:cNvPr>
          <p:cNvSpPr/>
          <p:nvPr/>
        </p:nvSpPr>
        <p:spPr>
          <a:xfrm>
            <a:off x="10270457" y="5284215"/>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A2F95F48-6D53-D3FC-8286-F0E629073009}"/>
              </a:ext>
            </a:extLst>
          </p:cNvPr>
          <p:cNvCxnSpPr>
            <a:cxnSpLocks/>
          </p:cNvCxnSpPr>
          <p:nvPr/>
        </p:nvCxnSpPr>
        <p:spPr>
          <a:xfrm>
            <a:off x="9940249" y="5848343"/>
            <a:ext cx="356488"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FF953BCB-54EB-674A-C5EB-78FECA0BB89C}"/>
              </a:ext>
            </a:extLst>
          </p:cNvPr>
          <p:cNvSpPr/>
          <p:nvPr/>
        </p:nvSpPr>
        <p:spPr>
          <a:xfrm>
            <a:off x="10296737" y="5733636"/>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rgbClr val="FF0000"/>
                </a:solidFill>
                <a:latin typeface="Meiryo UI" panose="020B0604030504040204" pitchFamily="50" charset="-128"/>
                <a:ea typeface="Meiryo UI" panose="020B0604030504040204" pitchFamily="50" charset="-128"/>
              </a:rPr>
              <a:t>審査基準を</a:t>
            </a:r>
            <a:endParaRPr kumimoji="1" lang="en-US" altLang="ja-JP" sz="1100">
              <a:solidFill>
                <a:srgbClr val="FF0000"/>
              </a:solidFill>
              <a:latin typeface="Meiryo UI" panose="020B0604030504040204" pitchFamily="50" charset="-128"/>
              <a:ea typeface="Meiryo UI" panose="020B0604030504040204" pitchFamily="50" charset="-128"/>
            </a:endParaRPr>
          </a:p>
          <a:p>
            <a:r>
              <a:rPr kumimoji="1" lang="ja-JP" altLang="en-US" sz="1100">
                <a:solidFill>
                  <a:srgbClr val="FF0000"/>
                </a:solidFill>
                <a:latin typeface="Meiryo UI" panose="020B0604030504040204" pitchFamily="50" charset="-128"/>
                <a:ea typeface="Meiryo UI" panose="020B0604030504040204" pitchFamily="50" charset="-128"/>
              </a:rPr>
              <a:t>満たす</a:t>
            </a:r>
            <a:endParaRPr kumimoji="1" lang="en-US" sz="1100">
              <a:solidFill>
                <a:srgbClr val="FF0000"/>
              </a:solidFill>
              <a:latin typeface="Meiryo UI" panose="020B0604030504040204" pitchFamily="50" charset="-128"/>
              <a:ea typeface="Meiryo UI" panose="020B0604030504040204" pitchFamily="50" charset="-128"/>
            </a:endParaRPr>
          </a:p>
        </p:txBody>
      </p:sp>
      <p:cxnSp>
        <p:nvCxnSpPr>
          <p:cNvPr id="62" name="直線矢印コネクタ 61">
            <a:extLst>
              <a:ext uri="{FF2B5EF4-FFF2-40B4-BE49-F238E27FC236}">
                <a16:creationId xmlns:a16="http://schemas.microsoft.com/office/drawing/2014/main" id="{F6100DB7-B253-C122-57C4-871F5016C7EA}"/>
              </a:ext>
            </a:extLst>
          </p:cNvPr>
          <p:cNvCxnSpPr>
            <a:cxnSpLocks/>
          </p:cNvCxnSpPr>
          <p:nvPr/>
        </p:nvCxnSpPr>
        <p:spPr>
          <a:xfrm>
            <a:off x="9940249" y="6400664"/>
            <a:ext cx="362692"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DD8255A2-0E98-0EA0-A302-0C5121CCD64D}"/>
              </a:ext>
            </a:extLst>
          </p:cNvPr>
          <p:cNvSpPr/>
          <p:nvPr/>
        </p:nvSpPr>
        <p:spPr>
          <a:xfrm>
            <a:off x="10302941" y="6285957"/>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1F2D26B4-78ED-EF06-5028-86E09CA01556}"/>
              </a:ext>
            </a:extLst>
          </p:cNvPr>
          <p:cNvGrpSpPr/>
          <p:nvPr/>
        </p:nvGrpSpPr>
        <p:grpSpPr>
          <a:xfrm>
            <a:off x="765598" y="1204814"/>
            <a:ext cx="5184000" cy="288000"/>
            <a:chOff x="156000" y="1879963"/>
            <a:chExt cx="5760000" cy="288000"/>
          </a:xfrm>
        </p:grpSpPr>
        <p:sp>
          <p:nvSpPr>
            <p:cNvPr id="19" name="正方形/長方形 18">
              <a:extLst>
                <a:ext uri="{FF2B5EF4-FFF2-40B4-BE49-F238E27FC236}">
                  <a16:creationId xmlns:a16="http://schemas.microsoft.com/office/drawing/2014/main" id="{DAAE4DE1-CFC6-7150-2EA1-01D2760BD3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i="1">
                  <a:solidFill>
                    <a:schemeClr val="tx1"/>
                  </a:solidFill>
                  <a:latin typeface="Meiryo UI" panose="020B0604030504040204" pitchFamily="50" charset="-128"/>
                  <a:ea typeface="Meiryo UI" panose="020B0604030504040204" pitchFamily="50" charset="-128"/>
                </a:rPr>
                <a:t>投資判断基準</a:t>
              </a:r>
            </a:p>
          </p:txBody>
        </p:sp>
        <p:cxnSp>
          <p:nvCxnSpPr>
            <p:cNvPr id="20" name="直線コネクタ 19">
              <a:extLst>
                <a:ext uri="{FF2B5EF4-FFF2-40B4-BE49-F238E27FC236}">
                  <a16:creationId xmlns:a16="http://schemas.microsoft.com/office/drawing/2014/main" id="{435FDC45-0491-8E26-5A59-82D7B229802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DEEC365F-F341-ED6D-7EDA-31ED52C0C6AC}"/>
              </a:ext>
            </a:extLst>
          </p:cNvPr>
          <p:cNvGrpSpPr/>
          <p:nvPr/>
        </p:nvGrpSpPr>
        <p:grpSpPr>
          <a:xfrm>
            <a:off x="765598" y="4879487"/>
            <a:ext cx="5184000" cy="288000"/>
            <a:chOff x="156000" y="1879963"/>
            <a:chExt cx="5760000" cy="288000"/>
          </a:xfrm>
        </p:grpSpPr>
        <p:sp>
          <p:nvSpPr>
            <p:cNvPr id="33" name="正方形/長方形 32">
              <a:extLst>
                <a:ext uri="{FF2B5EF4-FFF2-40B4-BE49-F238E27FC236}">
                  <a16:creationId xmlns:a16="http://schemas.microsoft.com/office/drawing/2014/main" id="{140DD3C5-ED8A-8FE1-0BFD-8474A638943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その他の投資判断基準</a:t>
              </a:r>
            </a:p>
          </p:txBody>
        </p:sp>
        <p:cxnSp>
          <p:nvCxnSpPr>
            <p:cNvPr id="38" name="直線コネクタ 37">
              <a:extLst>
                <a:ext uri="{FF2B5EF4-FFF2-40B4-BE49-F238E27FC236}">
                  <a16:creationId xmlns:a16="http://schemas.microsoft.com/office/drawing/2014/main" id="{ECC5B974-7238-150C-D75F-24BA8D8E44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4" name="TextBox 24">
            <a:extLst>
              <a:ext uri="{FF2B5EF4-FFF2-40B4-BE49-F238E27FC236}">
                <a16:creationId xmlns:a16="http://schemas.microsoft.com/office/drawing/2014/main" id="{998937A7-666B-84AE-33D0-7275EC0AC9EE}"/>
              </a:ext>
            </a:extLst>
          </p:cNvPr>
          <p:cNvSpPr txBox="1"/>
          <p:nvPr/>
        </p:nvSpPr>
        <p:spPr>
          <a:xfrm>
            <a:off x="765596" y="5227456"/>
            <a:ext cx="53304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45" name="TextBox 51">
            <a:extLst>
              <a:ext uri="{FF2B5EF4-FFF2-40B4-BE49-F238E27FC236}">
                <a16:creationId xmlns:a16="http://schemas.microsoft.com/office/drawing/2014/main" id="{FEB19F37-5FC5-2CC5-AB29-7C4273F42AF0}"/>
              </a:ext>
            </a:extLst>
          </p:cNvPr>
          <p:cNvSpPr txBox="1"/>
          <p:nvPr/>
        </p:nvSpPr>
        <p:spPr>
          <a:xfrm>
            <a:off x="1988951" y="5252716"/>
            <a:ext cx="3960647" cy="8394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400">
                <a:solidFill>
                  <a:srgbClr val="2E3558"/>
                </a:solidFill>
                <a:latin typeface="+mn-ea"/>
              </a:rPr>
              <a:t>自社における投資判断の考え方、本事業実施による影響及びその導出過程を定量的な観点も</a:t>
            </a:r>
            <a:br>
              <a:rPr lang="en-US" altLang="ja-JP" sz="1400">
                <a:solidFill>
                  <a:srgbClr val="2E3558"/>
                </a:solidFill>
                <a:latin typeface="+mn-ea"/>
              </a:rPr>
            </a:br>
            <a:r>
              <a:rPr lang="ja-JP" altLang="en-US" sz="1400">
                <a:solidFill>
                  <a:srgbClr val="2E3558"/>
                </a:solidFill>
                <a:latin typeface="+mn-ea"/>
              </a:rPr>
              <a:t>含め記載ください</a:t>
            </a:r>
          </a:p>
        </p:txBody>
      </p:sp>
      <p:sp>
        <p:nvSpPr>
          <p:cNvPr id="46" name="TextBox 51">
            <a:extLst>
              <a:ext uri="{FF2B5EF4-FFF2-40B4-BE49-F238E27FC236}">
                <a16:creationId xmlns:a16="http://schemas.microsoft.com/office/drawing/2014/main" id="{B51E98E5-73F4-5074-631A-75FB761DD8C3}"/>
              </a:ext>
            </a:extLst>
          </p:cNvPr>
          <p:cNvSpPr txBox="1"/>
          <p:nvPr/>
        </p:nvSpPr>
        <p:spPr>
          <a:xfrm>
            <a:off x="2389206" y="1963236"/>
            <a:ext cx="8878671" cy="23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400">
                <a:solidFill>
                  <a:srgbClr val="2E3558"/>
                </a:solidFill>
                <a:latin typeface="+mn-ea"/>
              </a:rPr>
              <a:t>設備導入計画や認定取得計画が補助を前提としない場合には、投資計画の</a:t>
            </a:r>
            <a:r>
              <a:rPr lang="en-US" altLang="ja-JP" sz="1400">
                <a:solidFill>
                  <a:srgbClr val="2E3558"/>
                </a:solidFill>
                <a:latin typeface="+mn-ea"/>
              </a:rPr>
              <a:t>IRR</a:t>
            </a:r>
            <a:r>
              <a:rPr lang="ja-JP" altLang="en-US" sz="1400">
                <a:solidFill>
                  <a:srgbClr val="2E3558"/>
                </a:solidFill>
                <a:latin typeface="+mn-ea"/>
              </a:rPr>
              <a:t>（</a:t>
            </a:r>
            <a:r>
              <a:rPr lang="en-US" altLang="ja-JP" sz="1400">
                <a:solidFill>
                  <a:srgbClr val="2E3558"/>
                </a:solidFill>
                <a:latin typeface="+mn-ea"/>
              </a:rPr>
              <a:t>internal rate of return</a:t>
            </a:r>
            <a:r>
              <a:rPr lang="ja-JP" altLang="en-US" sz="1400">
                <a:solidFill>
                  <a:srgbClr val="2E3558"/>
                </a:solidFill>
                <a:latin typeface="+mn-ea"/>
              </a:rPr>
              <a:t>：内部利益率）や投資回収期間等が投資判断に至る水準には達しないが、</a:t>
            </a:r>
            <a:br>
              <a:rPr lang="en-US" altLang="ja-JP" sz="1400">
                <a:solidFill>
                  <a:srgbClr val="2E3558"/>
                </a:solidFill>
                <a:latin typeface="+mn-ea"/>
              </a:rPr>
            </a:br>
            <a:r>
              <a:rPr lang="ja-JP" altLang="en-US" sz="1400">
                <a:solidFill>
                  <a:srgbClr val="2E3558"/>
                </a:solidFill>
                <a:latin typeface="+mn-ea"/>
              </a:rPr>
              <a:t>補助対象となることで投資判断に至る水準に達する計画であるなど、</a:t>
            </a:r>
            <a:br>
              <a:rPr lang="en-US" altLang="ja-JP" sz="1400">
                <a:solidFill>
                  <a:srgbClr val="2E3558"/>
                </a:solidFill>
                <a:latin typeface="+mn-ea"/>
              </a:rPr>
            </a:br>
            <a:r>
              <a:rPr lang="ja-JP" altLang="en-US" sz="1400">
                <a:solidFill>
                  <a:srgbClr val="2E3558"/>
                </a:solidFill>
                <a:latin typeface="+mn-ea"/>
              </a:rPr>
              <a:t>民間企業のみでは経済性の確保が困難な計画となっていることを示してください</a:t>
            </a:r>
            <a:br>
              <a:rPr lang="en-US" altLang="ja-JP" sz="1400">
                <a:solidFill>
                  <a:srgbClr val="2E3558"/>
                </a:solidFill>
                <a:latin typeface="+mn-ea"/>
              </a:rPr>
            </a:br>
            <a:r>
              <a:rPr lang="ja-JP" altLang="en-US" sz="1400">
                <a:solidFill>
                  <a:srgbClr val="2E3558"/>
                </a:solidFill>
                <a:latin typeface="+mn-ea"/>
              </a:rPr>
              <a:t>（右下の「審査基準のイメージ」を参照）</a:t>
            </a:r>
          </a:p>
          <a:p>
            <a:pPr marL="371475" indent="-285750">
              <a:buFont typeface="Arial" panose="020B0604020202020204" pitchFamily="34" charset="0"/>
              <a:buChar char="•"/>
            </a:pPr>
            <a:r>
              <a:rPr lang="en-US" altLang="ja-JP" sz="1400">
                <a:solidFill>
                  <a:srgbClr val="2E3558"/>
                </a:solidFill>
                <a:latin typeface="+mn-ea"/>
              </a:rPr>
              <a:t>IRR</a:t>
            </a:r>
            <a:r>
              <a:rPr lang="ja-JP" altLang="en-US" sz="1400">
                <a:solidFill>
                  <a:srgbClr val="2E3558"/>
                </a:solidFill>
                <a:latin typeface="+mn-ea"/>
              </a:rPr>
              <a:t>や投資回収期間以外に、自社の投資判断において重視している基準があれば、その基準の補助がない場合／ある場合の数値を記載ください</a:t>
            </a:r>
          </a:p>
        </p:txBody>
      </p:sp>
    </p:spTree>
    <p:extLst>
      <p:ext uri="{BB962C8B-B14F-4D97-AF65-F5344CB8AC3E}">
        <p14:creationId xmlns:p14="http://schemas.microsoft.com/office/powerpoint/2010/main" val="32114195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2</a:t>
            </a:r>
            <a:r>
              <a:rPr kumimoji="1" lang="ja-JP" altLang="en-US" sz="2000"/>
              <a:t>）技術的基準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の観点から、補助対象事業の設備等が先進性を有する</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35" descr="ｔ">
            <a:extLst>
              <a:ext uri="{FF2B5EF4-FFF2-40B4-BE49-F238E27FC236}">
                <a16:creationId xmlns:a16="http://schemas.microsoft.com/office/drawing/2014/main" id="{86592024-6AEC-E6A6-0502-741CE9482E85}"/>
              </a:ext>
            </a:extLst>
          </p:cNvPr>
          <p:cNvSpPr txBox="1"/>
          <p:nvPr/>
        </p:nvSpPr>
        <p:spPr>
          <a:xfrm>
            <a:off x="765598" y="2060451"/>
            <a:ext cx="5184000" cy="1641958"/>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（設定根拠）</a:t>
            </a:r>
            <a:endParaRPr kumimoji="1" lang="en-US" altLang="ja-JP" sz="1400">
              <a:solidFill>
                <a:schemeClr val="tx1"/>
              </a:solidFill>
              <a:latin typeface="Meiryo UI" panose="020B0604030504040204" pitchFamily="50" charset="-128"/>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20" name="TextBox 35" descr="ｔ">
            <a:extLst>
              <a:ext uri="{FF2B5EF4-FFF2-40B4-BE49-F238E27FC236}">
                <a16:creationId xmlns:a16="http://schemas.microsoft.com/office/drawing/2014/main" id="{3BDF1C5A-B13B-874E-453F-A24EE0E62985}"/>
              </a:ext>
            </a:extLst>
          </p:cNvPr>
          <p:cNvSpPr txBox="1"/>
          <p:nvPr/>
        </p:nvSpPr>
        <p:spPr>
          <a:xfrm>
            <a:off x="765598" y="1572901"/>
            <a:ext cx="3998869"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sz="1400" b="1">
                <a:solidFill>
                  <a:schemeClr val="tx1"/>
                </a:solidFill>
                <a:latin typeface="Meiryo UI" panose="020B0604030504040204" pitchFamily="50" charset="-128"/>
                <a:ea typeface="Meiryo UI" panose="020B0604030504040204" pitchFamily="50" charset="-128"/>
              </a:rPr>
              <a:t>TRL</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XX</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3" name="TextBox 35" descr="ｔ">
            <a:extLst>
              <a:ext uri="{FF2B5EF4-FFF2-40B4-BE49-F238E27FC236}">
                <a16:creationId xmlns:a16="http://schemas.microsoft.com/office/drawing/2014/main" id="{9B214298-023A-0520-F372-807F8D84F990}"/>
              </a:ext>
            </a:extLst>
          </p:cNvPr>
          <p:cNvSpPr txBox="1"/>
          <p:nvPr/>
        </p:nvSpPr>
        <p:spPr>
          <a:xfrm>
            <a:off x="6231521" y="1628300"/>
            <a:ext cx="5323912" cy="260987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grpSp>
        <p:nvGrpSpPr>
          <p:cNvPr id="5" name="グループ化 4">
            <a:extLst>
              <a:ext uri="{FF2B5EF4-FFF2-40B4-BE49-F238E27FC236}">
                <a16:creationId xmlns:a16="http://schemas.microsoft.com/office/drawing/2014/main" id="{62EABAE4-0467-FB78-63EE-F43520141557}"/>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3799E601-2193-BE27-DDE2-CE284AE77BE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b="1">
                  <a:solidFill>
                    <a:schemeClr val="tx1"/>
                  </a:solidFill>
                  <a:latin typeface="Meiryo UI" panose="020B0604030504040204" pitchFamily="50" charset="-128"/>
                  <a:ea typeface="Meiryo UI" panose="020B0604030504040204" pitchFamily="50" charset="-128"/>
                </a:rPr>
                <a:t>TRL</a:t>
              </a:r>
              <a:r>
                <a:rPr lang="ja-JP" altLang="en-US" sz="1400" b="1">
                  <a:solidFill>
                    <a:schemeClr val="tx1"/>
                  </a:solidFill>
                  <a:latin typeface="Meiryo UI" panose="020B0604030504040204" pitchFamily="50" charset="-128"/>
                  <a:ea typeface="Meiryo UI" panose="020B0604030504040204" pitchFamily="50" charset="-128"/>
                </a:rPr>
                <a:t>（</a:t>
              </a:r>
              <a:r>
                <a:rPr lang="en-US" altLang="ja-JP" sz="1400" b="1">
                  <a:solidFill>
                    <a:schemeClr val="tx1"/>
                  </a:solidFill>
                  <a:latin typeface="Meiryo UI" panose="020B0604030504040204" pitchFamily="50" charset="-128"/>
                  <a:ea typeface="Meiryo UI" panose="020B0604030504040204" pitchFamily="50" charset="-128"/>
                </a:rPr>
                <a:t>Technology Readiness Level</a:t>
              </a:r>
              <a:r>
                <a:rPr lang="ja-JP" altLang="en-US" sz="1400" b="1">
                  <a:solidFill>
                    <a:schemeClr val="tx1"/>
                  </a:solidFill>
                  <a:latin typeface="Meiryo UI" panose="020B0604030504040204" pitchFamily="50" charset="-128"/>
                  <a:ea typeface="Meiryo UI" panose="020B0604030504040204" pitchFamily="50" charset="-128"/>
                </a:rPr>
                <a:t>）</a:t>
              </a:r>
            </a:p>
          </p:txBody>
        </p:sp>
        <p:cxnSp>
          <p:nvCxnSpPr>
            <p:cNvPr id="9" name="直線コネクタ 8">
              <a:extLst>
                <a:ext uri="{FF2B5EF4-FFF2-40B4-BE49-F238E27FC236}">
                  <a16:creationId xmlns:a16="http://schemas.microsoft.com/office/drawing/2014/main" id="{076DE088-5B9E-E177-ED9D-0EDC5905C17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4B64B03F-3817-7665-65D4-434DCD01A1CC}"/>
              </a:ext>
            </a:extLst>
          </p:cNvPr>
          <p:cNvGrpSpPr/>
          <p:nvPr/>
        </p:nvGrpSpPr>
        <p:grpSpPr>
          <a:xfrm>
            <a:off x="6239438" y="1204814"/>
            <a:ext cx="5184000" cy="288000"/>
            <a:chOff x="156000" y="1879963"/>
            <a:chExt cx="5760000" cy="288000"/>
          </a:xfrm>
        </p:grpSpPr>
        <p:sp>
          <p:nvSpPr>
            <p:cNvPr id="13" name="正方形/長方形 12">
              <a:extLst>
                <a:ext uri="{FF2B5EF4-FFF2-40B4-BE49-F238E27FC236}">
                  <a16:creationId xmlns:a16="http://schemas.microsoft.com/office/drawing/2014/main" id="{A1421886-3FF6-D265-030B-17CEAE4E03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国際水準に基づく設備等の先進性</a:t>
              </a:r>
            </a:p>
          </p:txBody>
        </p:sp>
        <p:cxnSp>
          <p:nvCxnSpPr>
            <p:cNvPr id="16" name="直線コネクタ 15">
              <a:extLst>
                <a:ext uri="{FF2B5EF4-FFF2-40B4-BE49-F238E27FC236}">
                  <a16:creationId xmlns:a16="http://schemas.microsoft.com/office/drawing/2014/main" id="{26F0FA8F-5455-E655-02BA-F2F5498A56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179935C-02AE-8DA0-4EF5-BE84694F58EB}"/>
              </a:ext>
            </a:extLst>
          </p:cNvPr>
          <p:cNvGrpSpPr/>
          <p:nvPr/>
        </p:nvGrpSpPr>
        <p:grpSpPr>
          <a:xfrm>
            <a:off x="765597" y="4658334"/>
            <a:ext cx="10657837" cy="288000"/>
            <a:chOff x="156000" y="1879963"/>
            <a:chExt cx="5760000" cy="288000"/>
          </a:xfrm>
        </p:grpSpPr>
        <p:sp>
          <p:nvSpPr>
            <p:cNvPr id="18" name="正方形/長方形 17">
              <a:extLst>
                <a:ext uri="{FF2B5EF4-FFF2-40B4-BE49-F238E27FC236}">
                  <a16:creationId xmlns:a16="http://schemas.microsoft.com/office/drawing/2014/main" id="{3CDB7653-978E-8DF3-D892-78BE3FB859D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商用目的での使用が限定的であることに対する追加の説明</a:t>
              </a:r>
            </a:p>
          </p:txBody>
        </p:sp>
        <p:cxnSp>
          <p:nvCxnSpPr>
            <p:cNvPr id="24" name="直線コネクタ 23">
              <a:extLst>
                <a:ext uri="{FF2B5EF4-FFF2-40B4-BE49-F238E27FC236}">
                  <a16:creationId xmlns:a16="http://schemas.microsoft.com/office/drawing/2014/main" id="{EA7BD145-7A30-3AE7-38F7-933E96E18B0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5" name="TextBox 35" descr="ｔ">
            <a:extLst>
              <a:ext uri="{FF2B5EF4-FFF2-40B4-BE49-F238E27FC236}">
                <a16:creationId xmlns:a16="http://schemas.microsoft.com/office/drawing/2014/main" id="{6DABBC12-9C16-A7F6-FF22-6C3F10A8D772}"/>
              </a:ext>
            </a:extLst>
          </p:cNvPr>
          <p:cNvSpPr txBox="1"/>
          <p:nvPr/>
        </p:nvSpPr>
        <p:spPr>
          <a:xfrm>
            <a:off x="772087" y="5075443"/>
            <a:ext cx="10657837" cy="9406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cxnSp>
        <p:nvCxnSpPr>
          <p:cNvPr id="26" name="Straight Connector 40">
            <a:extLst>
              <a:ext uri="{FF2B5EF4-FFF2-40B4-BE49-F238E27FC236}">
                <a16:creationId xmlns:a16="http://schemas.microsoft.com/office/drawing/2014/main" id="{E1FE0F58-5AEC-E34B-B12E-E39CE2737C76}"/>
              </a:ext>
            </a:extLst>
          </p:cNvPr>
          <p:cNvCxnSpPr>
            <a:cxnSpLocks/>
          </p:cNvCxnSpPr>
          <p:nvPr/>
        </p:nvCxnSpPr>
        <p:spPr>
          <a:xfrm flipV="1">
            <a:off x="6096000" y="1204814"/>
            <a:ext cx="0" cy="325107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8" name="TextBox 51">
            <a:extLst>
              <a:ext uri="{FF2B5EF4-FFF2-40B4-BE49-F238E27FC236}">
                <a16:creationId xmlns:a16="http://schemas.microsoft.com/office/drawing/2014/main" id="{4D4923F3-0DF6-5002-90EB-B3EED4AA45CE}"/>
              </a:ext>
            </a:extLst>
          </p:cNvPr>
          <p:cNvSpPr txBox="1"/>
          <p:nvPr/>
        </p:nvSpPr>
        <p:spPr>
          <a:xfrm>
            <a:off x="2034076" y="2233849"/>
            <a:ext cx="9233802"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en-US" altLang="ja-JP" sz="1600">
                <a:solidFill>
                  <a:srgbClr val="2E3558"/>
                </a:solidFill>
                <a:latin typeface="+mn-ea"/>
              </a:rPr>
              <a:t>TRL</a:t>
            </a:r>
            <a:r>
              <a:rPr lang="ja-JP" altLang="en-US" sz="1600">
                <a:solidFill>
                  <a:srgbClr val="2E3558"/>
                </a:solidFill>
                <a:latin typeface="+mn-ea"/>
              </a:rPr>
              <a:t> （</a:t>
            </a:r>
            <a:r>
              <a:rPr lang="en-US" altLang="ja-JP" sz="1600">
                <a:solidFill>
                  <a:srgbClr val="2E3558"/>
                </a:solidFill>
                <a:latin typeface="+mn-ea"/>
              </a:rPr>
              <a:t>Technology Readiness Level</a:t>
            </a:r>
            <a:r>
              <a:rPr lang="ja-JP" altLang="en-US" sz="1600">
                <a:solidFill>
                  <a:srgbClr val="2E3558"/>
                </a:solidFill>
                <a:latin typeface="+mn-ea"/>
              </a:rPr>
              <a:t>）などを用いつつ、</a:t>
            </a:r>
            <a:r>
              <a:rPr lang="ja-JP" altLang="en-US" sz="1600" u="sng">
                <a:solidFill>
                  <a:srgbClr val="2E3558"/>
                </a:solidFill>
                <a:latin typeface="+mn-ea"/>
              </a:rPr>
              <a:t>商用目的での使用が限定的であること、</a:t>
            </a:r>
            <a:br>
              <a:rPr lang="en-US" altLang="ja-JP" sz="1600" u="sng">
                <a:solidFill>
                  <a:srgbClr val="2E3558"/>
                </a:solidFill>
                <a:latin typeface="+mn-ea"/>
              </a:rPr>
            </a:br>
            <a:r>
              <a:rPr lang="ja-JP" altLang="en-US" sz="1600" u="sng">
                <a:solidFill>
                  <a:srgbClr val="2E3558"/>
                </a:solidFill>
                <a:latin typeface="+mn-ea"/>
              </a:rPr>
              <a:t>導入設備や取得する認定の内容等の先進性のいずれか</a:t>
            </a:r>
            <a:r>
              <a:rPr lang="ja-JP" altLang="en-US" sz="1600">
                <a:solidFill>
                  <a:srgbClr val="2E3558"/>
                </a:solidFill>
                <a:latin typeface="+mn-ea"/>
              </a:rPr>
              <a:t>を記載してください（</a:t>
            </a:r>
            <a:r>
              <a:rPr lang="en-US" altLang="ja-JP" sz="1600">
                <a:solidFill>
                  <a:srgbClr val="2E3558"/>
                </a:solidFill>
                <a:latin typeface="+mn-ea"/>
              </a:rPr>
              <a:t>1</a:t>
            </a:r>
            <a:r>
              <a:rPr lang="ja-JP" altLang="en-US" sz="1600">
                <a:solidFill>
                  <a:srgbClr val="2E3558"/>
                </a:solidFill>
                <a:latin typeface="+mn-ea"/>
              </a:rPr>
              <a:t>つ以上の記載を求めます）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補助対象事業で用いられる技術が、商用目的での使用が限定的であることを</a:t>
            </a:r>
            <a:r>
              <a:rPr lang="en-US" altLang="ja-JP" sz="1400">
                <a:solidFill>
                  <a:srgbClr val="2E3558"/>
                </a:solidFill>
                <a:latin typeface="+mn-ea"/>
              </a:rPr>
              <a:t>TRL</a:t>
            </a:r>
            <a:r>
              <a:rPr lang="ja-JP" altLang="en-US" sz="1400">
                <a:solidFill>
                  <a:srgbClr val="2E3558"/>
                </a:solidFill>
                <a:latin typeface="+mn-ea"/>
              </a:rPr>
              <a:t>やその設定根拠とともに</a:t>
            </a:r>
            <a:br>
              <a:rPr lang="en-US" altLang="ja-JP" sz="1400">
                <a:solidFill>
                  <a:srgbClr val="2E3558"/>
                </a:solidFill>
                <a:latin typeface="+mn-ea"/>
              </a:rPr>
            </a:br>
            <a:r>
              <a:rPr lang="ja-JP" altLang="en-US" sz="1400">
                <a:solidFill>
                  <a:srgbClr val="2E3558"/>
                </a:solidFill>
                <a:latin typeface="+mn-ea"/>
              </a:rPr>
              <a:t>記載ください</a:t>
            </a:r>
          </a:p>
          <a:p>
            <a:pPr marL="371475" indent="-285750">
              <a:buFont typeface="Arial" panose="020B0604020202020204" pitchFamily="34" charset="0"/>
              <a:buChar char="•"/>
            </a:pPr>
            <a:r>
              <a:rPr lang="ja-JP" altLang="en-US" sz="1400">
                <a:solidFill>
                  <a:srgbClr val="2E3558"/>
                </a:solidFill>
                <a:latin typeface="+mn-ea"/>
              </a:rPr>
              <a:t>国際水準に照らし合わせて、導入設備や取得する認定の内容等が先進性を有する場合、その内容を記載ください</a:t>
            </a:r>
          </a:p>
        </p:txBody>
      </p:sp>
      <p:sp>
        <p:nvSpPr>
          <p:cNvPr id="3" name="正方形/長方形 2">
            <a:extLst>
              <a:ext uri="{FF2B5EF4-FFF2-40B4-BE49-F238E27FC236}">
                <a16:creationId xmlns:a16="http://schemas.microsoft.com/office/drawing/2014/main" id="{8FBDFC37-1C1F-D374-3471-F7D190FE088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747884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本事業は自社にとって大規模な投資である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19" name="TextBox 35" descr="ｔ">
            <a:extLst>
              <a:ext uri="{FF2B5EF4-FFF2-40B4-BE49-F238E27FC236}">
                <a16:creationId xmlns:a16="http://schemas.microsoft.com/office/drawing/2014/main" id="{F750846A-40B6-CE3D-8BFA-FC75BFC44BBB}"/>
              </a:ext>
            </a:extLst>
          </p:cNvPr>
          <p:cNvSpPr txBox="1"/>
          <p:nvPr/>
        </p:nvSpPr>
        <p:spPr>
          <a:xfrm>
            <a:off x="765596" y="1639725"/>
            <a:ext cx="8887361"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a:solidFill>
                  <a:schemeClr val="tx1"/>
                </a:solidFill>
                <a:latin typeface="Meiryo UI" panose="020B0604030504040204" pitchFamily="50" charset="-128"/>
                <a:ea typeface="Meiryo UI" panose="020B0604030504040204" pitchFamily="50" charset="-128"/>
              </a:rPr>
              <a:t>補助対象事業総事業費比率</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会社全体の売上高（直近３事業年度の平均）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0" name="TextBox 35" descr="ｔ">
            <a:extLst>
              <a:ext uri="{FF2B5EF4-FFF2-40B4-BE49-F238E27FC236}">
                <a16:creationId xmlns:a16="http://schemas.microsoft.com/office/drawing/2014/main" id="{BC5BE5A4-DE0C-FF18-61B2-E75EF07EC476}"/>
              </a:ext>
            </a:extLst>
          </p:cNvPr>
          <p:cNvSpPr txBox="1"/>
          <p:nvPr/>
        </p:nvSpPr>
        <p:spPr>
          <a:xfrm>
            <a:off x="1113521" y="2095645"/>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TextBox 35" descr="ｔ">
            <a:extLst>
              <a:ext uri="{FF2B5EF4-FFF2-40B4-BE49-F238E27FC236}">
                <a16:creationId xmlns:a16="http://schemas.microsoft.com/office/drawing/2014/main" id="{69AB5FFF-E771-B9D0-1F8E-3DB2F50B2ADE}"/>
              </a:ext>
            </a:extLst>
          </p:cNvPr>
          <p:cNvSpPr txBox="1"/>
          <p:nvPr/>
        </p:nvSpPr>
        <p:spPr>
          <a:xfrm>
            <a:off x="765595" y="3898972"/>
            <a:ext cx="895015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a:solidFill>
                  <a:schemeClr val="tx1"/>
                </a:solidFill>
                <a:latin typeface="Meiryo UI" panose="020B0604030504040204" pitchFamily="50" charset="-128"/>
                <a:ea typeface="Meiryo UI" panose="020B0604030504040204" pitchFamily="50" charset="-128"/>
              </a:rPr>
              <a:t>補助対象事業総事業費比率</a:t>
            </a:r>
            <a:r>
              <a:rPr kumimoji="1" lang="en-US" altLang="ja-JP" sz="1400">
                <a:solidFill>
                  <a:schemeClr val="tx1"/>
                </a:solidFill>
                <a:latin typeface="Meiryo UI" panose="020B0604030504040204" pitchFamily="50" charset="-128"/>
                <a:ea typeface="Meiryo UI" panose="020B0604030504040204" pitchFamily="50" charset="-128"/>
              </a:rPr>
              <a:t>÷EBITDA</a:t>
            </a:r>
            <a:r>
              <a:rPr kumimoji="1" lang="ja-JP" altLang="en-US" sz="1400">
                <a:solidFill>
                  <a:schemeClr val="tx1"/>
                </a:solidFill>
                <a:latin typeface="Meiryo UI" panose="020B0604030504040204" pitchFamily="50" charset="-128"/>
                <a:ea typeface="Meiryo UI" panose="020B0604030504040204" pitchFamily="50" charset="-128"/>
              </a:rPr>
              <a:t>（直近３事業年度の平均）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8" name="TextBox 35" descr="ｔ">
            <a:extLst>
              <a:ext uri="{FF2B5EF4-FFF2-40B4-BE49-F238E27FC236}">
                <a16:creationId xmlns:a16="http://schemas.microsoft.com/office/drawing/2014/main" id="{3BF17CCC-7584-1D31-1DE4-0EA661632D28}"/>
              </a:ext>
            </a:extLst>
          </p:cNvPr>
          <p:cNvSpPr txBox="1"/>
          <p:nvPr/>
        </p:nvSpPr>
        <p:spPr>
          <a:xfrm>
            <a:off x="1176316" y="4354892"/>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DD6D03CC-C6A5-1B14-2D82-F7AC452B2B69}"/>
              </a:ext>
            </a:extLst>
          </p:cNvPr>
          <p:cNvGrpSpPr/>
          <p:nvPr/>
        </p:nvGrpSpPr>
        <p:grpSpPr>
          <a:xfrm>
            <a:off x="765597" y="1228313"/>
            <a:ext cx="10657837" cy="288000"/>
            <a:chOff x="156000" y="1879963"/>
            <a:chExt cx="5760000" cy="288000"/>
          </a:xfrm>
        </p:grpSpPr>
        <p:sp>
          <p:nvSpPr>
            <p:cNvPr id="10" name="正方形/長方形 9">
              <a:extLst>
                <a:ext uri="{FF2B5EF4-FFF2-40B4-BE49-F238E27FC236}">
                  <a16:creationId xmlns:a16="http://schemas.microsoft.com/office/drawing/2014/main" id="{6C6F335B-2D55-BDED-C390-381991560A2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会社全体の売上高、</a:t>
              </a:r>
              <a:r>
                <a:rPr kumimoji="1" lang="en-US" altLang="ja-JP" sz="1400" b="1">
                  <a:solidFill>
                    <a:schemeClr val="tx1"/>
                  </a:solidFill>
                  <a:latin typeface="Meiryo UI" panose="020B0604030504040204" pitchFamily="50" charset="-128"/>
                  <a:ea typeface="Meiryo UI" panose="020B0604030504040204" pitchFamily="50" charset="-128"/>
                </a:rPr>
                <a:t>EBITDA</a:t>
              </a:r>
              <a:r>
                <a:rPr kumimoji="1" lang="ja-JP" altLang="en-US" sz="1400" b="1">
                  <a:solidFill>
                    <a:schemeClr val="tx1"/>
                  </a:solidFill>
                  <a:latin typeface="Meiryo UI" panose="020B0604030504040204" pitchFamily="50" charset="-128"/>
                  <a:ea typeface="Meiryo UI" panose="020B0604030504040204" pitchFamily="50" charset="-128"/>
                </a:rPr>
                <a:t>に対する補助対象事業総事業費比率</a:t>
              </a:r>
            </a:p>
          </p:txBody>
        </p:sp>
        <p:cxnSp>
          <p:nvCxnSpPr>
            <p:cNvPr id="11" name="直線コネクタ 10">
              <a:extLst>
                <a:ext uri="{FF2B5EF4-FFF2-40B4-BE49-F238E27FC236}">
                  <a16:creationId xmlns:a16="http://schemas.microsoft.com/office/drawing/2014/main" id="{1194843E-E531-5F89-5C99-DE7B728257F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2" name="TextBox 51">
            <a:extLst>
              <a:ext uri="{FF2B5EF4-FFF2-40B4-BE49-F238E27FC236}">
                <a16:creationId xmlns:a16="http://schemas.microsoft.com/office/drawing/2014/main" id="{408AC400-8478-7082-2986-18A85E8F598B}"/>
              </a:ext>
            </a:extLst>
          </p:cNvPr>
          <p:cNvSpPr txBox="1"/>
          <p:nvPr/>
        </p:nvSpPr>
        <p:spPr>
          <a:xfrm>
            <a:off x="6563434" y="2170600"/>
            <a:ext cx="4860000"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補助対象事業の総事業費が、企業規模に対して</a:t>
            </a:r>
            <a:br>
              <a:rPr lang="en-US" altLang="ja-JP" sz="1600">
                <a:solidFill>
                  <a:srgbClr val="2E3558"/>
                </a:solidFill>
                <a:latin typeface="+mn-ea"/>
              </a:rPr>
            </a:br>
            <a:r>
              <a:rPr lang="ja-JP" altLang="en-US" sz="1600">
                <a:solidFill>
                  <a:srgbClr val="2E3558"/>
                </a:solidFill>
                <a:latin typeface="+mn-ea"/>
              </a:rPr>
              <a:t>大規模なものである場合は、会社全体の売上高、</a:t>
            </a:r>
            <a:r>
              <a:rPr lang="en-US" altLang="ja-JP" sz="1600">
                <a:solidFill>
                  <a:srgbClr val="2E3558"/>
                </a:solidFill>
                <a:latin typeface="+mn-ea"/>
              </a:rPr>
              <a:t>EBITDA</a:t>
            </a:r>
            <a:r>
              <a:rPr lang="ja-JP" altLang="en-US" sz="1600">
                <a:solidFill>
                  <a:srgbClr val="2E3558"/>
                </a:solidFill>
                <a:latin typeface="+mn-ea"/>
              </a:rPr>
              <a:t>（直近３事業年度の平均）に対する</a:t>
            </a:r>
            <a:br>
              <a:rPr lang="en-US" altLang="ja-JP" sz="1600">
                <a:solidFill>
                  <a:srgbClr val="2E3558"/>
                </a:solidFill>
                <a:latin typeface="+mn-ea"/>
              </a:rPr>
            </a:br>
            <a:r>
              <a:rPr lang="ja-JP" altLang="en-US" sz="1600">
                <a:solidFill>
                  <a:srgbClr val="2E3558"/>
                </a:solidFill>
                <a:latin typeface="+mn-ea"/>
              </a:rPr>
              <a:t>補助対象事業の総事業費比率を記載ください</a:t>
            </a:r>
          </a:p>
        </p:txBody>
      </p:sp>
    </p:spTree>
    <p:extLst>
      <p:ext uri="{BB962C8B-B14F-4D97-AF65-F5344CB8AC3E}">
        <p14:creationId xmlns:p14="http://schemas.microsoft.com/office/powerpoint/2010/main" val="1592681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a:t>
            </a:r>
            <a:r>
              <a:rPr kumimoji="1" lang="en-US" altLang="ja-JP">
                <a:solidFill>
                  <a:schemeClr val="tx1"/>
                </a:solidFill>
              </a:rPr>
              <a:t>xx</a:t>
            </a:r>
            <a:r>
              <a:rPr kumimoji="1" lang="ja-JP" altLang="en-US">
                <a:solidFill>
                  <a:schemeClr val="tx1"/>
                </a:solidFill>
              </a:rPr>
              <a:t>のリスクが見込まれる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grpSp>
        <p:nvGrpSpPr>
          <p:cNvPr id="5" name="グループ化 4">
            <a:extLst>
              <a:ext uri="{FF2B5EF4-FFF2-40B4-BE49-F238E27FC236}">
                <a16:creationId xmlns:a16="http://schemas.microsoft.com/office/drawing/2014/main" id="{A5767B53-1ADD-38CD-C3DC-483DF9880D6B}"/>
              </a:ext>
            </a:extLst>
          </p:cNvPr>
          <p:cNvGrpSpPr/>
          <p:nvPr/>
        </p:nvGrpSpPr>
        <p:grpSpPr>
          <a:xfrm>
            <a:off x="765597" y="1228313"/>
            <a:ext cx="10657837" cy="288000"/>
            <a:chOff x="156000" y="1879963"/>
            <a:chExt cx="5760000" cy="288000"/>
          </a:xfrm>
        </p:grpSpPr>
        <p:sp>
          <p:nvSpPr>
            <p:cNvPr id="6" name="正方形/長方形 5">
              <a:extLst>
                <a:ext uri="{FF2B5EF4-FFF2-40B4-BE49-F238E27FC236}">
                  <a16:creationId xmlns:a16="http://schemas.microsoft.com/office/drawing/2014/main" id="{4D153003-77AC-BF7B-5657-6CC4208EFE3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１</a:t>
              </a:r>
              <a:r>
                <a:rPr kumimoji="1" lang="en-US" altLang="ja-JP" sz="1400" b="1">
                  <a:solidFill>
                    <a:schemeClr val="tx1"/>
                  </a:solidFill>
                  <a:latin typeface="Meiryo UI" panose="020B0604030504040204" pitchFamily="50" charset="-128"/>
                  <a:ea typeface="Meiryo UI" panose="020B0604030504040204" pitchFamily="50" charset="-128"/>
                </a:rPr>
                <a:t>.</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8</a:t>
              </a:r>
              <a:r>
                <a:rPr kumimoji="1" lang="ja-JP" altLang="en-US" sz="1400" b="1">
                  <a:solidFill>
                    <a:schemeClr val="tx1"/>
                  </a:solidFill>
                  <a:latin typeface="Meiryo UI" panose="020B0604030504040204" pitchFamily="50" charset="-128"/>
                  <a:ea typeface="Meiryo UI" panose="020B0604030504040204" pitchFamily="50" charset="-128"/>
                </a:rPr>
                <a:t>）で示した以外のリスク</a:t>
              </a:r>
            </a:p>
          </p:txBody>
        </p:sp>
        <p:cxnSp>
          <p:nvCxnSpPr>
            <p:cNvPr id="8" name="直線コネクタ 7">
              <a:extLst>
                <a:ext uri="{FF2B5EF4-FFF2-40B4-BE49-F238E27FC236}">
                  <a16:creationId xmlns:a16="http://schemas.microsoft.com/office/drawing/2014/main" id="{3B1871AE-2DE3-818B-E8EE-9AD0E9B3F68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9" name="ee4pContent3">
            <a:extLst>
              <a:ext uri="{FF2B5EF4-FFF2-40B4-BE49-F238E27FC236}">
                <a16:creationId xmlns:a16="http://schemas.microsoft.com/office/drawing/2014/main" id="{BBAC5CAE-452D-E4C7-C778-355C5F152C85}"/>
              </a:ext>
            </a:extLst>
          </p:cNvPr>
          <p:cNvSpPr txBox="1"/>
          <p:nvPr/>
        </p:nvSpPr>
        <p:spPr>
          <a:xfrm>
            <a:off x="765598"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10" name="ee4pContent3">
            <a:extLst>
              <a:ext uri="{FF2B5EF4-FFF2-40B4-BE49-F238E27FC236}">
                <a16:creationId xmlns:a16="http://schemas.microsoft.com/office/drawing/2014/main" id="{CBEAEDF6-4FB0-AF30-D083-C166C439B859}"/>
              </a:ext>
            </a:extLst>
          </p:cNvPr>
          <p:cNvSpPr txBox="1"/>
          <p:nvPr/>
        </p:nvSpPr>
        <p:spPr>
          <a:xfrm>
            <a:off x="6206404"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根拠</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11" name="TextBox 51">
            <a:extLst>
              <a:ext uri="{FF2B5EF4-FFF2-40B4-BE49-F238E27FC236}">
                <a16:creationId xmlns:a16="http://schemas.microsoft.com/office/drawing/2014/main" id="{DFA09775-3645-643B-DC9D-F309313723C6}"/>
              </a:ext>
            </a:extLst>
          </p:cNvPr>
          <p:cNvSpPr txBox="1"/>
          <p:nvPr/>
        </p:nvSpPr>
        <p:spPr>
          <a:xfrm>
            <a:off x="765595" y="3429000"/>
            <a:ext cx="10657837" cy="89435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その他投資判断が困難となる経済面及び技術面以外のリスクがあれば、その根拠とともに記載ください</a:t>
            </a:r>
          </a:p>
        </p:txBody>
      </p:sp>
    </p:spTree>
    <p:extLst>
      <p:ext uri="{BB962C8B-B14F-4D97-AF65-F5344CB8AC3E}">
        <p14:creationId xmlns:p14="http://schemas.microsoft.com/office/powerpoint/2010/main" val="1473549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ACBF2249-78E7-966A-5C76-E423DF3243BD}"/>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29CEA8BA-C016-4870-A4BD-DBCE5CD8937C}"/>
              </a:ext>
            </a:extLst>
          </p:cNvPr>
          <p:cNvGrpSpPr/>
          <p:nvPr/>
        </p:nvGrpSpPr>
        <p:grpSpPr>
          <a:xfrm>
            <a:off x="765598" y="1675234"/>
            <a:ext cx="5184000" cy="3332263"/>
            <a:chOff x="355247" y="2647690"/>
            <a:chExt cx="5701993" cy="3936437"/>
          </a:xfrm>
        </p:grpSpPr>
        <p:sp>
          <p:nvSpPr>
            <p:cNvPr id="7" name="Rectangle 56">
              <a:extLst>
                <a:ext uri="{FF2B5EF4-FFF2-40B4-BE49-F238E27FC236}">
                  <a16:creationId xmlns:a16="http://schemas.microsoft.com/office/drawing/2014/main" id="{9F02879D-BA9B-E24D-8B0C-E55E65FB3296}"/>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6D011718-8A3B-4442-3C58-B625BE482FD9}"/>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BF9ACD51-E515-37D8-F986-5838FEBD943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8A095D13-29C2-3526-2DAA-AF0DCD48361C}"/>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3C9F1EC1-8B91-5D6D-C90F-B7C220D202CE}"/>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5CDE4825-0668-F6E2-BE1E-211EB723BE20}"/>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D7C63D03-6A10-AC0F-A193-17814721BB6D}"/>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07B4D23-ADDC-30D1-C62D-DD35F770DAFD}"/>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1100A03-4D30-22B3-2E3F-B2697D0B2148}"/>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23B6984B-623F-6D24-FDD2-043A5FB410B9}"/>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A71F7A58-DF97-D08E-473A-36A740F3964B}"/>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543FD8CE-2312-52D1-2B06-3D4EEE0C1971}"/>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F96F3D39-98FC-D4A8-B298-E39FCFA73DCE}"/>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F8FF9D50-F66B-5FDD-1B8B-63A5DAA7C029}"/>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FADD0C82-B477-29A5-E651-6281FD185595}"/>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B8562AAD-3695-2881-98C1-2DEF36C82B6F}"/>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BE962D5F-E2D0-2565-5993-4EC17841E9AD}"/>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E80DA8F0-7ACF-C14C-3C1E-619C3A33F9EE}"/>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B72C311D-1667-2181-CE01-DC1A1AA0968D}"/>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E3ADE091-6CC1-E78A-B93C-C22813A5F33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F3B3F85-5CE8-E9BC-6AFC-7AE30302B047}"/>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21ADA602-490A-3763-C03E-34AE0736C052}"/>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31" name="グループ化 30">
            <a:extLst>
              <a:ext uri="{FF2B5EF4-FFF2-40B4-BE49-F238E27FC236}">
                <a16:creationId xmlns:a16="http://schemas.microsoft.com/office/drawing/2014/main" id="{2D81CE83-C58D-3573-EF5F-D448E4AEEBF4}"/>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7E624FD-5338-F9F8-2577-3F3973F92BC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5B5F0FB-1DA9-56B8-DA5A-1ADEF5AD9C5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0BC0EC1A-B6CD-4D23-FAF3-875822EFE597}"/>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F6E7F278-E49B-9A1A-C3E0-AED37CC9AB6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71E08BDE-6000-821A-AE15-A859DFCE65D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14BA544F-562F-6119-77BF-6D9F33725267}"/>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87475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商用生産開始の実施を判断するために、どのような</a:t>
            </a:r>
            <a:r>
              <a:rPr kumimoji="1" lang="en-US" altLang="ja-JP" sz="1400">
                <a:latin typeface="Meiryo UI" panose="020B0604030504040204" pitchFamily="50" charset="-128"/>
                <a:ea typeface="Meiryo UI" panose="020B0604030504040204" pitchFamily="50" charset="-128"/>
              </a:rPr>
              <a:t>KPI</a:t>
            </a:r>
            <a:r>
              <a:rPr kumimoji="1" lang="ja-JP" altLang="en-US" sz="1400">
                <a:latin typeface="Meiryo UI" panose="020B0604030504040204" pitchFamily="50" charset="-128"/>
                <a:ea typeface="Meiryo UI" panose="020B0604030504040204" pitchFamily="50" charset="-128"/>
              </a:rPr>
              <a:t>・条件を予め設定しておくか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956549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6" y="1074174"/>
            <a:ext cx="8766613" cy="426827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0.</a:t>
            </a:r>
            <a:r>
              <a:rPr kumimoji="1" lang="ja-JP" altLang="en-US" sz="160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）各主体の役割</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）各主体の概要</a:t>
            </a:r>
            <a:endParaRPr kumimoji="1" lang="en-US" altLang="ja-JP" sz="120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a:solidFill>
                  <a:schemeClr val="tx1"/>
                </a:solidFill>
                <a:latin typeface="Meiryo UI" panose="020B0604030504040204" pitchFamily="50" charset="-128"/>
                <a:ea typeface="Meiryo UI" panose="020B0604030504040204" pitchFamily="50" charset="-128"/>
              </a:rPr>
              <a:t>事業戦略・事業計画</a:t>
            </a:r>
            <a:endParaRPr lang="en-US" altLang="ja-JP" sz="160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）事業の詳細</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）事業実施計画（投資額の内訳）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）事業実施計画（投資計画・投資内訳）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5</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ja-JP" altLang="en-US"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6</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KPI</a:t>
            </a:r>
            <a:r>
              <a:rPr kumimoji="1" lang="ja-JP" altLang="en-US" sz="1200">
                <a:solidFill>
                  <a:schemeClr val="tx1"/>
                </a:solidFill>
                <a:latin typeface="Meiryo UI" panose="020B0604030504040204" pitchFamily="50" charset="-128"/>
                <a:ea typeface="Meiryo UI" panose="020B0604030504040204" pitchFamily="50" charset="-128"/>
              </a:rPr>
              <a:t>達成に向けた計画　　</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7</a:t>
            </a:r>
            <a:r>
              <a:rPr kumimoji="1" lang="ja-JP" altLang="en-US" sz="1200">
                <a:solidFill>
                  <a:schemeClr val="tx1"/>
                </a:solidFill>
                <a:latin typeface="Meiryo UI" panose="020B0604030504040204" pitchFamily="50" charset="-128"/>
                <a:ea typeface="Meiryo UI" panose="020B0604030504040204" pitchFamily="50" charset="-128"/>
              </a:rPr>
              <a:t>）事業の実現可能性</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8</a:t>
            </a:r>
            <a:r>
              <a:rPr kumimoji="1" lang="ja-JP" altLang="en-US" sz="1200">
                <a:solidFill>
                  <a:schemeClr val="tx1"/>
                </a:solidFill>
                <a:latin typeface="Meiryo UI" panose="020B0604030504040204" pitchFamily="50" charset="-128"/>
                <a:ea typeface="Meiryo UI" panose="020B0604030504040204" pitchFamily="50" charset="-128"/>
              </a:rPr>
              <a:t>）事業化計画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）想定されるリスク要因と対処方針</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10</a:t>
            </a:r>
            <a:r>
              <a:rPr kumimoji="1" lang="ja-JP" altLang="en-US" sz="1200">
                <a:solidFill>
                  <a:schemeClr val="tx1"/>
                </a:solidFill>
                <a:latin typeface="Meiryo UI" panose="020B0604030504040204" pitchFamily="50" charset="-128"/>
                <a:ea typeface="Meiryo UI" panose="020B0604030504040204" pitchFamily="50" charset="-128"/>
              </a:rPr>
              <a:t>）波及効果　　　　</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11</a:t>
            </a:r>
            <a:r>
              <a:rPr kumimoji="1" lang="ja-JP" altLang="en-US" sz="1200">
                <a:solidFill>
                  <a:schemeClr val="tx1"/>
                </a:solidFill>
                <a:latin typeface="Meiryo UI" panose="020B0604030504040204" pitchFamily="50" charset="-128"/>
                <a:ea typeface="Meiryo UI" panose="020B0604030504040204" pitchFamily="50" charset="-128"/>
              </a:rPr>
              <a:t>）市場獲得に向けた生産基盤の強化</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12</a:t>
            </a:r>
            <a:r>
              <a:rPr kumimoji="1" lang="ja-JP" altLang="en-US" sz="12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352961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2. </a:t>
            </a:r>
            <a:r>
              <a:rPr kumimoji="1" lang="ja-JP" altLang="en-US" sz="160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9875" lvl="3" indent="-269875">
              <a:spcBef>
                <a:spcPts val="600"/>
              </a:spcBef>
              <a:tabLst>
                <a:tab pos="269875" algn="l"/>
              </a:tabLst>
            </a:pPr>
            <a:r>
              <a:rPr kumimoji="1" lang="en-US" altLang="ja-JP" sz="1600">
                <a:solidFill>
                  <a:schemeClr val="tx1"/>
                </a:solidFill>
                <a:latin typeface="Meiryo UI" panose="020B0604030504040204" pitchFamily="50" charset="-128"/>
                <a:ea typeface="Meiryo UI" panose="020B0604030504040204" pitchFamily="50" charset="-128"/>
              </a:rPr>
              <a:t>3. </a:t>
            </a:r>
            <a:r>
              <a:rPr kumimoji="1" lang="ja-JP" altLang="en-US" sz="160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a:solidFill>
                  <a:schemeClr val="tx1"/>
                </a:solidFill>
                <a:latin typeface="Meiryo UI" panose="020B0604030504040204" pitchFamily="50" charset="-128"/>
                <a:ea typeface="Meiryo UI" panose="020B0604030504040204" pitchFamily="50" charset="-128"/>
              </a:rPr>
            </a:br>
            <a:r>
              <a:rPr kumimoji="1" lang="ja-JP" altLang="en-US" sz="1600">
                <a:solidFill>
                  <a:schemeClr val="tx1"/>
                </a:solidFill>
                <a:latin typeface="Meiryo UI" panose="020B0604030504040204" pitchFamily="50" charset="-128"/>
                <a:ea typeface="Meiryo UI" panose="020B0604030504040204" pitchFamily="50" charset="-128"/>
              </a:rPr>
              <a:t>事業への適格性</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1</a:t>
            </a:r>
            <a:r>
              <a:rPr kumimoji="1" lang="zh-TW" altLang="en-US" sz="1200">
                <a:solidFill>
                  <a:schemeClr val="tx1"/>
                </a:solidFill>
                <a:latin typeface="Meiryo UI" panose="020B0604030504040204" pitchFamily="50" charset="-128"/>
                <a:ea typeface="Meiryo UI" panose="020B0604030504040204" pitchFamily="50" charset="-128"/>
              </a:rPr>
              <a:t>）経済的基準</a:t>
            </a: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2</a:t>
            </a:r>
            <a:r>
              <a:rPr kumimoji="1" lang="zh-TW" altLang="en-US" sz="1200">
                <a:solidFill>
                  <a:schemeClr val="tx1"/>
                </a:solidFill>
                <a:latin typeface="Meiryo UI" panose="020B0604030504040204" pitchFamily="50" charset="-128"/>
                <a:ea typeface="Meiryo UI" panose="020B0604030504040204" pitchFamily="50" charset="-128"/>
              </a:rPr>
              <a:t>）技術的基準</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）その他定性的基準</a:t>
            </a:r>
            <a:endParaRPr kumimoji="1" lang="en-US" altLang="ja-JP" sz="1200">
              <a:solidFill>
                <a:schemeClr val="tx1"/>
              </a:solidFill>
              <a:latin typeface="Meiryo UI" panose="020B0604030504040204" pitchFamily="50" charset="-128"/>
              <a:ea typeface="Meiryo UI" panose="020B0604030504040204" pitchFamily="50" charset="-128"/>
            </a:endParaRPr>
          </a:p>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4. </a:t>
            </a:r>
            <a:r>
              <a:rPr lang="ja-JP" altLang="en-US" sz="160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909BF67-F948-A872-B4B4-422251FFBCF1}"/>
              </a:ext>
            </a:extLst>
          </p:cNvPr>
          <p:cNvGraphicFramePr>
            <a:graphicFrameLocks noChangeAspect="1"/>
          </p:cNvGraphicFramePr>
          <p:nvPr>
            <p:custDataLst>
              <p:tags r:id="rId1"/>
            </p:custDataLst>
            <p:extLst>
              <p:ext uri="{D42A27DB-BD31-4B8C-83A1-F6EECF244321}">
                <p14:modId xmlns:p14="http://schemas.microsoft.com/office/powerpoint/2010/main" val="40288878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F909BF67-F948-A872-B4B4-422251FFBC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機動的に経営資源を投入し、設備導入・認定取得を企業価値向上に繋ぐ体制を整備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機動的な経営資源投入、実施体制の柔軟性確保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a:spLocks/>
          </p:cNvSpPr>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目標達成に必要な事業推進体制を整備するための</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0507C926-1F87-E12C-63F6-C23FBBD7EB7B}"/>
              </a:ext>
            </a:extLst>
          </p:cNvPr>
          <p:cNvGrpSpPr>
            <a:grpSpLocks/>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a:spLocks/>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14232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中長期的な企業価値向上に関する情報開示</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全社的な経営戦略を示す株主・投資家に</a:t>
            </a:r>
            <a:r>
              <a:rPr lang="ja-JP" altLang="en-US" sz="140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採択された場合、本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の概要や事業の効果（社会的価値等）をリリースや</a:t>
            </a:r>
            <a:r>
              <a:rPr lang="en-US" altLang="ja-JP" sz="1400">
                <a:latin typeface="Meiryo UI" panose="020B0604030504040204" pitchFamily="50" charset="-128"/>
                <a:ea typeface="Meiryo UI" panose="020B0604030504040204" pitchFamily="50" charset="-128"/>
              </a:rPr>
              <a:t>IR</a:t>
            </a:r>
            <a:r>
              <a:rPr lang="ja-JP" altLang="en-US" sz="1400">
                <a:latin typeface="Meiryo UI" panose="020B0604030504040204" pitchFamily="50" charset="-128"/>
                <a:ea typeface="Meiryo UI" panose="020B0604030504040204" pitchFamily="50" charset="-128"/>
              </a:rPr>
              <a:t>等でどのように幅広く継続的に発信するか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lvl="2">
              <a:buSzPct val="100000"/>
            </a:pPr>
            <a:endParaRPr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企業価値向上とステークホルダーとの対話</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5986175" y="5540551"/>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083433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0"/>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3297793802"/>
              </p:ext>
            </p:extLst>
          </p:nvPr>
        </p:nvGraphicFramePr>
        <p:xfrm>
          <a:off x="628650" y="1285881"/>
          <a:ext cx="10934700" cy="5086616"/>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1">
                  <a:extLst>
                    <a:ext uri="{9D8B030D-6E8A-4147-A177-3AD203B41FA5}">
                      <a16:colId xmlns:a16="http://schemas.microsoft.com/office/drawing/2014/main" val="573315846"/>
                    </a:ext>
                  </a:extLst>
                </a:gridCol>
              </a:tblGrid>
              <a:tr h="0">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）事業の詳細、（</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KPI</a:t>
                      </a:r>
                      <a:r>
                        <a:rPr kumimoji="1" lang="ja-JP" altLang="en-US" sz="900">
                          <a:solidFill>
                            <a:schemeClr val="tx1"/>
                          </a:solidFill>
                          <a:latin typeface="Meiryo UI" panose="020B0604030504040204" pitchFamily="50" charset="-128"/>
                          <a:ea typeface="Meiryo UI" panose="020B0604030504040204" pitchFamily="50" charset="-128"/>
                        </a:rPr>
                        <a:t>達成に向けた計画、（</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）市場獲得に向けた生産基盤の強化</a:t>
                      </a:r>
                      <a:endParaRPr kumimoji="1" lang="en-US" altLang="ja-JP" sz="900">
                        <a:solidFill>
                          <a:srgbClr val="FF0000"/>
                        </a:solidFill>
                        <a:highlight>
                          <a:srgbClr val="FFFF00"/>
                        </a:highlight>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）事業の実現可能性</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様式第１・第２・第４、様式第３別添３</a:t>
                      </a:r>
                    </a:p>
                  </a:txBody>
                  <a:tcPr marL="36000" marR="36000" marT="14400" marB="10800" anchor="ctr"/>
                </a:tc>
                <a:extLst>
                  <a:ext uri="{0D108BD9-81ED-4DB2-BD59-A6C34878D82A}">
                    <a16:rowId xmlns:a16="http://schemas.microsoft.com/office/drawing/2014/main" val="4178864527"/>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０</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）各主体の役割、（</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）各主体の概要</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カ．間接補助事業の実現性（必須項目）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9</a:t>
                      </a:r>
                      <a:r>
                        <a:rPr kumimoji="1" lang="ja-JP" altLang="en-US" sz="90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ア．自社成長性のコミット（必須項目）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様式第３別添２</a:t>
                      </a:r>
                    </a:p>
                  </a:txBody>
                  <a:tcPr marL="36000" marR="36000" marT="14400" marB="10800" anchor="ctr"/>
                </a:tc>
                <a:extLst>
                  <a:ext uri="{0D108BD9-81ED-4DB2-BD59-A6C34878D82A}">
                    <a16:rowId xmlns:a16="http://schemas.microsoft.com/office/drawing/2014/main" val="1362580842"/>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イ．間接補助事業による</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経済波及</a:t>
                      </a:r>
                      <a:r>
                        <a:rPr lang="ja-JP" sz="900" b="0" i="0" u="none" strike="noStrike">
                          <a:solidFill>
                            <a:schemeClr val="tx1"/>
                          </a:solidFill>
                          <a:effectLst/>
                          <a:latin typeface="Meiryo UI" panose="020B0604030504040204" pitchFamily="50" charset="-128"/>
                          <a:ea typeface="Meiryo UI" panose="020B0604030504040204" pitchFamily="50" charset="-128"/>
                        </a:rPr>
                        <a:t>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kern="120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a:solidFill>
                            <a:schemeClr val="tx1"/>
                          </a:solidFill>
                          <a:latin typeface="Meiryo UI" panose="020B0604030504040204" pitchFamily="50" charset="-128"/>
                          <a:ea typeface="Meiryo UI" panose="020B0604030504040204" pitchFamily="50" charset="-128"/>
                          <a:cs typeface="+mn-cs"/>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zh-TW" sz="900" kern="1200">
                          <a:solidFill>
                            <a:schemeClr val="tx1"/>
                          </a:solidFill>
                          <a:latin typeface="Meiryo UI" panose="020B0604030504040204" pitchFamily="50" charset="-128"/>
                          <a:ea typeface="Meiryo UI" panose="020B0604030504040204" pitchFamily="50" charset="-128"/>
                          <a:cs typeface="+mn-cs"/>
                        </a:rPr>
                        <a:t>10</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波及</a:t>
                      </a:r>
                      <a:r>
                        <a:rPr kumimoji="1" lang="zh-TW" altLang="en-US" sz="900">
                          <a:solidFill>
                            <a:schemeClr val="tx1"/>
                          </a:solidFill>
                          <a:latin typeface="Meiryo UI" panose="020B0604030504040204" pitchFamily="50" charset="-128"/>
                          <a:ea typeface="Meiryo UI" panose="020B0604030504040204" pitchFamily="50" charset="-128"/>
                        </a:rPr>
                        <a:t>効果</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617783334"/>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市場獲得に向けた生産基盤の強化戦略（必須項目）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）市場獲得に向けた生産基盤の強化</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エ</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ビジネスモデルの独自性等</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）事業化計画、</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6202936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45810511"/>
                  </a:ext>
                </a:extLst>
              </a:tr>
              <a:tr h="121237">
                <a:tc>
                  <a:txBody>
                    <a:bodyPr/>
                    <a:lstStyle/>
                    <a:p>
                      <a:pPr algn="just" fontAlgn="ctr"/>
                      <a:r>
                        <a:rPr lang="en-US" sz="900" b="1" i="0" u="none" strike="noStrike">
                          <a:solidFill>
                            <a:schemeClr val="tx1"/>
                          </a:solidFill>
                          <a:effectLst/>
                          <a:latin typeface="Meiryo UI" panose="020B0604030504040204" pitchFamily="50" charset="-128"/>
                          <a:ea typeface="Meiryo UI" panose="020B0604030504040204" pitchFamily="50" charset="-128"/>
                        </a:rPr>
                        <a:t>④</a:t>
                      </a:r>
                      <a:r>
                        <a:rPr lang="en-US" sz="900" b="1" i="0" u="none" strike="noStrike" err="1">
                          <a:solidFill>
                            <a:schemeClr val="tx1"/>
                          </a:solidFill>
                          <a:effectLst/>
                          <a:latin typeface="Meiryo UI" panose="020B0604030504040204" pitchFamily="50" charset="-128"/>
                          <a:ea typeface="Meiryo UI" panose="020B0604030504040204" pitchFamily="50" charset="-128"/>
                        </a:rPr>
                        <a:t>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ア．経済的基準（必須項目）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）経済的基準</a:t>
                      </a:r>
                    </a:p>
                  </a:txBody>
                  <a:tcPr marL="36000" marR="36000" marT="14400" marB="10800" anchor="ctr"/>
                </a:tc>
                <a:extLst>
                  <a:ext uri="{0D108BD9-81ED-4DB2-BD59-A6C34878D82A}">
                    <a16:rowId xmlns:a16="http://schemas.microsoft.com/office/drawing/2014/main" val="344870928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イ．技術的基準（</a:t>
                      </a:r>
                      <a:r>
                        <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  </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）技術的基準</a:t>
                      </a:r>
                    </a:p>
                  </a:txBody>
                  <a:tcPr marL="36000" marR="36000" marT="14400" marB="10800" anchor="ctr"/>
                </a:tc>
                <a:extLst>
                  <a:ext uri="{0D108BD9-81ED-4DB2-BD59-A6C34878D82A}">
                    <a16:rowId xmlns:a16="http://schemas.microsoft.com/office/drawing/2014/main" val="1952685892"/>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ウ．その他定性的基準（加点項目）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）その他定性的基準</a:t>
                      </a:r>
                    </a:p>
                  </a:txBody>
                  <a:tcPr marL="36000" marR="36000" marT="14400" marB="10800" anchor="ctr"/>
                </a:tc>
                <a:extLst>
                  <a:ext uri="{0D108BD9-81ED-4DB2-BD59-A6C34878D82A}">
                    <a16:rowId xmlns:a16="http://schemas.microsoft.com/office/drawing/2014/main" val="892822030"/>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共同実施として参加する企業等各提案者の本事業における役割分担を簡潔に記載ください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4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a:solidFill>
                  <a:srgbClr val="000000"/>
                </a:solidFill>
              </a:rPr>
              <a:t>各主体の</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a:solidFill>
                  <a:prstClr val="black"/>
                </a:solidFill>
              </a:rPr>
              <a:t>××</a:t>
            </a:r>
            <a:r>
              <a:rPr kumimoji="1" lang="ja-JP" altLang="en-US">
                <a:solidFill>
                  <a:prstClr val="black"/>
                </a:solidFill>
              </a:rPr>
              <a:t>株式会社</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470000" y="3903826"/>
            <a:ext cx="3924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920995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9F50D5A-6EFD-400D-373A-1AF4BB4D118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の製造工程の改善</a:t>
            </a:r>
            <a:r>
              <a:rPr kumimoji="1" lang="en-US" altLang="ja-JP">
                <a:solidFill>
                  <a:schemeClr val="tx1"/>
                </a:solidFill>
              </a:rPr>
              <a:t>or</a:t>
            </a:r>
            <a:r>
              <a:rPr kumimoji="1" lang="ja-JP" altLang="en-US">
                <a:solidFill>
                  <a:schemeClr val="tx1"/>
                </a:solidFill>
              </a:rPr>
              <a:t>構築をおこなうことで付加価値向上を図る</a:t>
            </a:r>
            <a:endParaRPr kumimoji="1" lang="en-US" altLang="ja-JP">
              <a:solidFill>
                <a:schemeClr val="tx1"/>
              </a:solidFill>
            </a:endParaRPr>
          </a:p>
        </p:txBody>
      </p:sp>
      <p:grpSp>
        <p:nvGrpSpPr>
          <p:cNvPr id="18" name="グループ化 17">
            <a:extLst>
              <a:ext uri="{FF2B5EF4-FFF2-40B4-BE49-F238E27FC236}">
                <a16:creationId xmlns:a16="http://schemas.microsoft.com/office/drawing/2014/main" id="{808BFAEC-DA76-EB22-9418-F4B183584C49}"/>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0EC84990-B5BF-9C0C-46CC-E7209AD4B1D6}"/>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AF475A32-4A88-1E1F-8788-FD9CD9E792B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事業目的・概要</a:t>
              </a:r>
            </a:p>
          </p:txBody>
        </p:sp>
      </p:grpSp>
      <p:grpSp>
        <p:nvGrpSpPr>
          <p:cNvPr id="21" name="グループ化 20">
            <a:extLst>
              <a:ext uri="{FF2B5EF4-FFF2-40B4-BE49-F238E27FC236}">
                <a16:creationId xmlns:a16="http://schemas.microsoft.com/office/drawing/2014/main" id="{FFC6EA21-846D-3BC2-E10D-09A8D56B881B}"/>
              </a:ext>
            </a:extLst>
          </p:cNvPr>
          <p:cNvGrpSpPr/>
          <p:nvPr/>
        </p:nvGrpSpPr>
        <p:grpSpPr>
          <a:xfrm>
            <a:off x="6222711" y="1224775"/>
            <a:ext cx="5239039"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プロジェクトスキーム</a:t>
              </a:r>
            </a:p>
          </p:txBody>
        </p:sp>
      </p:grpSp>
      <p:grpSp>
        <p:nvGrpSpPr>
          <p:cNvPr id="45" name="グループ化 44">
            <a:extLst>
              <a:ext uri="{FF2B5EF4-FFF2-40B4-BE49-F238E27FC236}">
                <a16:creationId xmlns:a16="http://schemas.microsoft.com/office/drawing/2014/main" id="{52BFA233-E5D2-B393-C74C-47C67D60E644}"/>
              </a:ext>
            </a:extLst>
          </p:cNvPr>
          <p:cNvGrpSpPr/>
          <p:nvPr/>
        </p:nvGrpSpPr>
        <p:grpSpPr>
          <a:xfrm>
            <a:off x="6241748" y="4016784"/>
            <a:ext cx="5220001" cy="360000"/>
            <a:chOff x="543578" y="1377175"/>
            <a:chExt cx="5239039" cy="360000"/>
          </a:xfrm>
        </p:grpSpPr>
        <p:cxnSp>
          <p:nvCxnSpPr>
            <p:cNvPr id="50" name="Straight Connector 18">
              <a:extLst>
                <a:ext uri="{FF2B5EF4-FFF2-40B4-BE49-F238E27FC236}">
                  <a16:creationId xmlns:a16="http://schemas.microsoft.com/office/drawing/2014/main" id="{677CCA11-DA6E-A496-E639-3BB713E142A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4" name="TextBox 23">
              <a:extLst>
                <a:ext uri="{FF2B5EF4-FFF2-40B4-BE49-F238E27FC236}">
                  <a16:creationId xmlns:a16="http://schemas.microsoft.com/office/drawing/2014/main" id="{8C2C1A35-D3BF-9706-B000-E4EF6A5BB57D}"/>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スケジュール</a:t>
              </a:r>
            </a:p>
          </p:txBody>
        </p:sp>
      </p:grpSp>
      <p:sp>
        <p:nvSpPr>
          <p:cNvPr id="55" name="TextBox 51">
            <a:extLst>
              <a:ext uri="{FF2B5EF4-FFF2-40B4-BE49-F238E27FC236}">
                <a16:creationId xmlns:a16="http://schemas.microsoft.com/office/drawing/2014/main" id="{7CE1AF38-C1D7-E039-6DF7-FD9CCD6D7234}"/>
              </a:ext>
            </a:extLst>
          </p:cNvPr>
          <p:cNvSpPr txBox="1"/>
          <p:nvPr/>
        </p:nvSpPr>
        <p:spPr>
          <a:xfrm>
            <a:off x="6571476" y="4559002"/>
            <a:ext cx="4680001" cy="160208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algn="ctr"/>
            <a:r>
              <a:rPr lang="ja-JP" altLang="en-US"/>
              <a:t>ガントチャート等により、以下の内容を含めて</a:t>
            </a:r>
            <a:br>
              <a:rPr lang="en-US" altLang="ja-JP"/>
            </a:br>
            <a:r>
              <a:rPr lang="ja-JP" altLang="en-US"/>
              <a:t>記載ください</a:t>
            </a:r>
            <a:endParaRPr lang="en-US" altLang="ja-JP"/>
          </a:p>
          <a:p>
            <a:pPr marL="266700" indent="-180975">
              <a:buFont typeface="Arial" panose="020B0604020202020204" pitchFamily="34" charset="0"/>
              <a:buChar char="•"/>
            </a:pPr>
            <a:r>
              <a:rPr lang="ja-JP" altLang="en-US" sz="1400"/>
              <a:t>設備投資・認証取得のスケジュール</a:t>
            </a:r>
            <a:endParaRPr lang="en-US" altLang="ja-JP" sz="1400"/>
          </a:p>
          <a:p>
            <a:pPr marL="266700" indent="-180975">
              <a:buFont typeface="Arial" panose="020B0604020202020204" pitchFamily="34" charset="0"/>
              <a:buChar char="•"/>
            </a:pPr>
            <a:r>
              <a:rPr lang="ja-JP" altLang="en-US" sz="1400"/>
              <a:t>上記「プロジェクトスキーム」に紐づく間接補助事業終了後の次期航空機開発プログラム参画に向けたスケジュール</a:t>
            </a:r>
            <a:endParaRPr lang="en-US" altLang="ja-JP" sz="1400"/>
          </a:p>
          <a:p>
            <a:pPr marL="266700" indent="-180975">
              <a:buFont typeface="Arial" panose="020B0604020202020204" pitchFamily="34" charset="0"/>
              <a:buChar char="•"/>
            </a:pPr>
            <a:r>
              <a:rPr lang="ja-JP" altLang="en-US" sz="1400"/>
              <a:t>毎年度のマイルストーン</a:t>
            </a:r>
            <a:endParaRPr lang="en-US" altLang="ja-JP" sz="1400"/>
          </a:p>
        </p:txBody>
      </p:sp>
      <p:sp>
        <p:nvSpPr>
          <p:cNvPr id="3" name="TextBox 51">
            <a:extLst>
              <a:ext uri="{FF2B5EF4-FFF2-40B4-BE49-F238E27FC236}">
                <a16:creationId xmlns:a16="http://schemas.microsoft.com/office/drawing/2014/main" id="{3700E9EE-0F8E-CFC4-4432-5391DB58EE79}"/>
              </a:ext>
            </a:extLst>
          </p:cNvPr>
          <p:cNvSpPr txBox="1"/>
          <p:nvPr/>
        </p:nvSpPr>
        <p:spPr>
          <a:xfrm>
            <a:off x="6571477" y="1786141"/>
            <a:ext cx="4680000" cy="210887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本事業の位置付けや</a:t>
            </a:r>
            <a:br>
              <a:rPr lang="en-US" altLang="ja-JP" sz="1600">
                <a:solidFill>
                  <a:srgbClr val="2E3558"/>
                </a:solidFill>
                <a:latin typeface="+mn-ea"/>
              </a:rPr>
            </a:br>
            <a:r>
              <a:rPr lang="ja-JP" altLang="en-US" sz="1600">
                <a:solidFill>
                  <a:srgbClr val="2E3558"/>
                </a:solidFill>
                <a:latin typeface="+mn-ea"/>
              </a:rPr>
              <a:t>事業終了後の次期航空機開発プログラム参画に</a:t>
            </a:r>
            <a:br>
              <a:rPr lang="en-US" altLang="ja-JP" sz="1600">
                <a:solidFill>
                  <a:srgbClr val="2E3558"/>
                </a:solidFill>
                <a:latin typeface="+mn-ea"/>
              </a:rPr>
            </a:br>
            <a:r>
              <a:rPr lang="ja-JP" altLang="en-US" sz="1600">
                <a:solidFill>
                  <a:srgbClr val="2E3558"/>
                </a:solidFill>
                <a:latin typeface="+mn-ea"/>
              </a:rPr>
              <a:t>向けたスキームの概略等を記載ください</a:t>
            </a:r>
            <a:endParaRPr lang="en-US" altLang="ja-JP" sz="1600">
              <a:solidFill>
                <a:srgbClr val="2E3558"/>
              </a:solidFill>
              <a:latin typeface="+mn-ea"/>
            </a:endParaRPr>
          </a:p>
        </p:txBody>
      </p:sp>
      <p:sp>
        <p:nvSpPr>
          <p:cNvPr id="7" name="TextBox 51">
            <a:extLst>
              <a:ext uri="{FF2B5EF4-FFF2-40B4-BE49-F238E27FC236}">
                <a16:creationId xmlns:a16="http://schemas.microsoft.com/office/drawing/2014/main" id="{F5A8BDB4-F2D9-915C-5E42-22EA1597FB4D}"/>
              </a:ext>
            </a:extLst>
          </p:cNvPr>
          <p:cNvSpPr txBox="1"/>
          <p:nvPr/>
        </p:nvSpPr>
        <p:spPr>
          <a:xfrm>
            <a:off x="765817" y="1675541"/>
            <a:ext cx="4938897" cy="50621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algn="ctr"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本事業の目的や事業の概要等を、</a:t>
            </a:r>
            <a:br>
              <a:rPr lang="en-US" altLang="ja-JP" sz="1400">
                <a:solidFill>
                  <a:srgbClr val="2E3558"/>
                </a:solidFill>
                <a:latin typeface="+mn-ea"/>
              </a:rPr>
            </a:br>
            <a:r>
              <a:rPr lang="ja-JP" altLang="en-US" sz="1400">
                <a:solidFill>
                  <a:srgbClr val="2E3558"/>
                </a:solidFill>
                <a:latin typeface="+mn-ea"/>
              </a:rPr>
              <a:t>以下の内容を含めて記載ください</a:t>
            </a:r>
            <a:endParaRPr lang="en-US" altLang="ja-JP" sz="14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（記載例）</a:t>
            </a:r>
            <a:r>
              <a:rPr lang="en-US" altLang="ja-JP" sz="1400">
                <a:solidFill>
                  <a:srgbClr val="2E3558"/>
                </a:solidFill>
                <a:latin typeface="+mn-ea"/>
              </a:rPr>
              <a:t>※</a:t>
            </a:r>
            <a:r>
              <a:rPr lang="ja-JP" altLang="en-US" sz="1400">
                <a:solidFill>
                  <a:srgbClr val="2E3558"/>
                </a:solidFill>
                <a:latin typeface="+mn-ea"/>
              </a:rPr>
              <a:t>あくまで一例です。</a:t>
            </a: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u="sng">
                <a:solidFill>
                  <a:srgbClr val="2E3558"/>
                </a:solidFill>
                <a:latin typeface="+mn-ea"/>
              </a:rPr>
              <a:t>戦略整合性①、実施内容③に該当</a:t>
            </a:r>
            <a:endParaRPr lang="en-US" altLang="ja-JP" sz="1400" u="sng">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本事業では～～～～の○○工程における生産工程の改善</a:t>
            </a:r>
            <a:r>
              <a:rPr lang="en-US" altLang="ja-JP" sz="1400">
                <a:solidFill>
                  <a:srgbClr val="2E3558"/>
                </a:solidFill>
                <a:latin typeface="+mn-ea"/>
              </a:rPr>
              <a:t>/</a:t>
            </a:r>
            <a:r>
              <a:rPr lang="ja-JP" altLang="en-US" sz="1400">
                <a:solidFill>
                  <a:srgbClr val="2E3558"/>
                </a:solidFill>
                <a:latin typeface="+mn-ea"/>
              </a:rPr>
              <a:t>構築を実施。</a:t>
            </a: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当該工程は、（国内でも生産能力を有する企業が限定的である／手作業が多く製造に時間がかかる　など）、現時点では次期航空機部品の高レート生産に対応出来る、生産基盤を国内で確立出来ていない。</a:t>
            </a: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400">
                <a:solidFill>
                  <a:srgbClr val="2E3558"/>
                </a:solidFill>
                <a:latin typeface="+mn-ea"/>
              </a:rPr>
              <a:t>本事業では、</a:t>
            </a:r>
            <a:r>
              <a:rPr lang="en-US" altLang="ja-JP" sz="1400">
                <a:solidFill>
                  <a:srgbClr val="2E3558"/>
                </a:solidFill>
                <a:latin typeface="+mn-ea"/>
              </a:rPr>
              <a:t>××</a:t>
            </a:r>
            <a:r>
              <a:rPr lang="ja-JP" altLang="en-US" sz="1400">
                <a:solidFill>
                  <a:srgbClr val="2E3558"/>
                </a:solidFill>
                <a:latin typeface="+mn-ea"/>
              </a:rPr>
              <a:t>ライン構築の為、○○を導入し、更に高レート生産に向けた生産実証を行うことで、サプライチェーン上のネック工程となっている</a:t>
            </a:r>
            <a:r>
              <a:rPr lang="en-US" altLang="ja-JP" sz="1400">
                <a:solidFill>
                  <a:srgbClr val="2E3558"/>
                </a:solidFill>
                <a:latin typeface="+mn-ea"/>
              </a:rPr>
              <a:t>××</a:t>
            </a:r>
            <a:r>
              <a:rPr lang="ja-JP" altLang="en-US" sz="1400">
                <a:solidFill>
                  <a:srgbClr val="2E3558"/>
                </a:solidFill>
                <a:latin typeface="+mn-ea"/>
              </a:rPr>
              <a:t>におけるタクトタイム○％削減を達成し、更に事業終了後も引き続き○○に取り組むことで、次期航空機プロジェクト参画を目指す。</a:t>
            </a:r>
            <a:endParaRPr lang="en-US" altLang="ja-JP" sz="14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400">
              <a:solidFill>
                <a:srgbClr val="2E3558"/>
              </a:solidFill>
              <a:latin typeface="+mn-ea"/>
            </a:endParaRPr>
          </a:p>
        </p:txBody>
      </p:sp>
      <p:sp>
        <p:nvSpPr>
          <p:cNvPr id="9" name="吹き出し: 四角形 8">
            <a:extLst>
              <a:ext uri="{FF2B5EF4-FFF2-40B4-BE49-F238E27FC236}">
                <a16:creationId xmlns:a16="http://schemas.microsoft.com/office/drawing/2014/main" id="{8BED0CD2-39A0-5F26-F147-14BBFD58C6EC}"/>
              </a:ext>
            </a:extLst>
          </p:cNvPr>
          <p:cNvSpPr/>
          <p:nvPr/>
        </p:nvSpPr>
        <p:spPr>
          <a:xfrm>
            <a:off x="5950253" y="2368964"/>
            <a:ext cx="4255177" cy="1727414"/>
          </a:xfrm>
          <a:prstGeom prst="wedgeRectCallout">
            <a:avLst>
              <a:gd name="adj1" fmla="val -66585"/>
              <a:gd name="adj2" fmla="val -12919"/>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a:spcBef>
                <a:spcPts val="100"/>
              </a:spcBef>
              <a:defRPr/>
            </a:pPr>
            <a:r>
              <a:rPr lang="ja-JP" altLang="en-US" sz="1000">
                <a:solidFill>
                  <a:srgbClr val="2E3558"/>
                </a:solidFill>
                <a:latin typeface="ＭＳ Ｐゴシック" panose="020B0600070205080204" pitchFamily="50" charset="-128"/>
              </a:rPr>
              <a:t>航空機産業戦略との整合性（下記項目のいずれかに該当する事業であるかを選択し、記載してください）</a:t>
            </a:r>
            <a:endParaRPr lang="en-US" altLang="ja-JP" sz="1050">
              <a:solidFill>
                <a:srgbClr val="2E3558"/>
              </a:solidFill>
              <a:latin typeface="+mn-ea"/>
            </a:endParaRPr>
          </a:p>
          <a:p>
            <a:pPr marL="85725">
              <a:spcBef>
                <a:spcPts val="100"/>
              </a:spcBef>
              <a:defRPr/>
            </a:pPr>
            <a:r>
              <a:rPr lang="ja-JP" altLang="en-US" sz="1000">
                <a:solidFill>
                  <a:srgbClr val="2E3558"/>
                </a:solidFill>
                <a:latin typeface="ＭＳ Ｐゴシック" panose="020B0600070205080204" pitchFamily="50" charset="-128"/>
              </a:rPr>
              <a:t>①</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既存機で採用されている技術や工程の場合</a:t>
            </a:r>
            <a:r>
              <a:rPr lang="en-US" altLang="ja-JP" sz="1000">
                <a:solidFill>
                  <a:srgbClr val="2E3558"/>
                </a:solidFill>
                <a:latin typeface="ＭＳ Ｐゴシック" panose="020B0600070205080204" pitchFamily="50" charset="-128"/>
              </a:rPr>
              <a:t>】</a:t>
            </a:r>
            <a:endParaRPr lang="ja-JP" altLang="en-US" sz="1000">
              <a:solidFill>
                <a:srgbClr val="2E3558"/>
              </a:solidFill>
              <a:latin typeface="ＭＳ Ｐゴシック" panose="020B0600070205080204" pitchFamily="50" charset="-128"/>
            </a:endParaRPr>
          </a:p>
          <a:p>
            <a:pPr marL="85725">
              <a:spcBef>
                <a:spcPts val="100"/>
              </a:spcBef>
              <a:defRPr/>
            </a:pPr>
            <a:r>
              <a:rPr lang="ja-JP" altLang="en-US" sz="1000">
                <a:solidFill>
                  <a:srgbClr val="2E3558"/>
                </a:solidFill>
                <a:latin typeface="ＭＳ Ｐゴシック" panose="020B0600070205080204" pitchFamily="50" charset="-128"/>
              </a:rPr>
              <a:t>既存機のどの部品、工程・加工の生産能力拡大に向けた投資をするのか、その投資が次期航空機開発プロジェクト参画にどう繋がるのか記載</a:t>
            </a:r>
            <a:endParaRPr lang="en-US" altLang="ja-JP" sz="1000">
              <a:solidFill>
                <a:srgbClr val="2E3558"/>
              </a:solidFill>
              <a:latin typeface="ＭＳ Ｐゴシック" panose="020B0600070205080204" pitchFamily="50" charset="-128"/>
            </a:endParaRPr>
          </a:p>
          <a:p>
            <a:pPr marL="85725">
              <a:spcBef>
                <a:spcPts val="100"/>
              </a:spcBef>
              <a:defRPr/>
            </a:pPr>
            <a:r>
              <a:rPr lang="ja-JP" altLang="en-US" sz="1000">
                <a:solidFill>
                  <a:srgbClr val="2E3558"/>
                </a:solidFill>
                <a:latin typeface="ＭＳ Ｐゴシック" panose="020B0600070205080204" pitchFamily="50" charset="-128"/>
              </a:rPr>
              <a:t>②</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次期航空機開発に適用が期待される新技術や工程の場合</a:t>
            </a:r>
            <a:r>
              <a:rPr lang="en-US" altLang="ja-JP" sz="1000">
                <a:solidFill>
                  <a:srgbClr val="2E3558"/>
                </a:solidFill>
                <a:latin typeface="ＭＳ Ｐゴシック" panose="020B0600070205080204" pitchFamily="50" charset="-128"/>
              </a:rPr>
              <a:t>】</a:t>
            </a:r>
          </a:p>
          <a:p>
            <a:pPr marL="85725" lvl="0">
              <a:spcBef>
                <a:spcPts val="100"/>
              </a:spcBef>
              <a:defRPr/>
            </a:pPr>
            <a:r>
              <a:rPr lang="ja-JP" altLang="en-US" sz="1000">
                <a:solidFill>
                  <a:srgbClr val="2E3558"/>
                </a:solidFill>
                <a:latin typeface="ＭＳ Ｐゴシック" panose="020B0600070205080204" pitchFamily="50" charset="-128"/>
              </a:rPr>
              <a:t>次期航空機開発プログラムへの参画を見据え、どの部品、工程・加工の参画に向けどんな投資・生産実証をするのか記載</a:t>
            </a:r>
            <a:endParaRPr lang="en-US" altLang="ja-JP" sz="1000">
              <a:solidFill>
                <a:srgbClr val="2E3558"/>
              </a:solidFill>
              <a:latin typeface="ＭＳ Ｐゴシック" panose="020B0600070205080204" pitchFamily="50" charset="-128"/>
            </a:endParaRPr>
          </a:p>
        </p:txBody>
      </p:sp>
      <p:sp>
        <p:nvSpPr>
          <p:cNvPr id="10" name="吹き出し: 四角形 9">
            <a:extLst>
              <a:ext uri="{FF2B5EF4-FFF2-40B4-BE49-F238E27FC236}">
                <a16:creationId xmlns:a16="http://schemas.microsoft.com/office/drawing/2014/main" id="{0F2CF1B3-88CF-729F-2DFB-64DC72041122}"/>
              </a:ext>
            </a:extLst>
          </p:cNvPr>
          <p:cNvSpPr/>
          <p:nvPr/>
        </p:nvSpPr>
        <p:spPr>
          <a:xfrm>
            <a:off x="6096000" y="4679201"/>
            <a:ext cx="4929775" cy="2115114"/>
          </a:xfrm>
          <a:prstGeom prst="wedgeRectCallout">
            <a:avLst>
              <a:gd name="adj1" fmla="val -63546"/>
              <a:gd name="adj2" fmla="val -43396"/>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a:spcBef>
                <a:spcPts val="100"/>
              </a:spcBef>
              <a:defRPr/>
            </a:pPr>
            <a:r>
              <a:rPr lang="ja-JP" altLang="en-US" sz="1000">
                <a:solidFill>
                  <a:srgbClr val="2E3558"/>
                </a:solidFill>
                <a:latin typeface="ＭＳ Ｐゴシック" panose="020B0600070205080204" pitchFamily="50" charset="-128"/>
              </a:rPr>
              <a:t>　</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実施内容</a:t>
            </a:r>
            <a:r>
              <a:rPr lang="en-US" altLang="ja-JP" sz="1000">
                <a:solidFill>
                  <a:srgbClr val="2E3558"/>
                </a:solidFill>
                <a:latin typeface="ＭＳ Ｐゴシック" panose="020B0600070205080204" pitchFamily="50" charset="-128"/>
              </a:rPr>
              <a:t>】</a:t>
            </a:r>
          </a:p>
          <a:p>
            <a:pPr marL="85725" lvl="0">
              <a:spcBef>
                <a:spcPts val="100"/>
              </a:spcBef>
              <a:defRPr/>
            </a:pPr>
            <a:r>
              <a:rPr lang="ja-JP" altLang="en-US" sz="1000">
                <a:solidFill>
                  <a:srgbClr val="2E3558"/>
                </a:solidFill>
                <a:latin typeface="ＭＳ Ｐゴシック" panose="020B0600070205080204" pitchFamily="50" charset="-128"/>
              </a:rPr>
              <a:t>下記項目のいずれかに該当する事業であるかを選択し、事業を実施することで具体的に国内の航空機部品製造のサプライチェーンのどのような課題を解決できるのか記載してください</a:t>
            </a:r>
            <a:r>
              <a:rPr lang="en-US" altLang="ja-JP" sz="1000">
                <a:solidFill>
                  <a:srgbClr val="2E3558"/>
                </a:solidFill>
                <a:latin typeface="ＭＳ Ｐゴシック" panose="020B0600070205080204" pitchFamily="50" charset="-128"/>
              </a:rPr>
              <a:t>※</a:t>
            </a:r>
            <a:r>
              <a:rPr lang="ja-JP" altLang="en-US" sz="1000">
                <a:solidFill>
                  <a:srgbClr val="2E3558"/>
                </a:solidFill>
                <a:latin typeface="ＭＳ Ｐゴシック" panose="020B0600070205080204" pitchFamily="50" charset="-128"/>
              </a:rPr>
              <a:t>複数選択可</a:t>
            </a:r>
            <a:endParaRPr lang="en-US" altLang="ja-JP" sz="1000">
              <a:solidFill>
                <a:srgbClr val="2E3558"/>
              </a:solidFill>
              <a:latin typeface="ＭＳ Ｐゴシック" panose="020B0600070205080204" pitchFamily="50" charset="-128"/>
            </a:endParaRPr>
          </a:p>
          <a:p>
            <a:pPr marL="85725" lvl="0">
              <a:spcBef>
                <a:spcPts val="100"/>
              </a:spcBef>
              <a:defRPr/>
            </a:pP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①航空機部品の製造で必要不可欠である表面処理等の特殊工程の国内生産能力増強に資する取組</a:t>
            </a: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②今後更なる市場投入が見込まれる複合材や難削材の機械加工や成形技術の国内生産能力増強に資する取組</a:t>
            </a: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③複雑形状部品の検査工程等の自動化を通じ、ネックになりやすい工程の生産性向上に資する取組</a:t>
            </a:r>
            <a:endParaRPr lang="en-US" altLang="ja-JP" sz="1000">
              <a:solidFill>
                <a:srgbClr val="2E3558"/>
              </a:solidFill>
              <a:latin typeface="ＭＳ Ｐゴシック" panose="020B0600070205080204" pitchFamily="50" charset="-128"/>
            </a:endParaRPr>
          </a:p>
          <a:p>
            <a:pPr marL="85725" lvl="0">
              <a:spcBef>
                <a:spcPts val="100"/>
              </a:spcBef>
              <a:defRPr/>
            </a:pPr>
            <a:r>
              <a:rPr lang="ja-JP" altLang="en-US" sz="1000">
                <a:solidFill>
                  <a:srgbClr val="2E3558"/>
                </a:solidFill>
                <a:latin typeface="ＭＳ Ｐゴシック" panose="020B0600070205080204" pitchFamily="50" charset="-128"/>
              </a:rPr>
              <a:t>④その他顧客企業からの要請や受注の相談等があり、高レート生産に必要な生産体制の構築に資する取組</a:t>
            </a:r>
          </a:p>
        </p:txBody>
      </p:sp>
    </p:spTree>
    <p:extLst>
      <p:ext uri="{BB962C8B-B14F-4D97-AF65-F5344CB8AC3E}">
        <p14:creationId xmlns:p14="http://schemas.microsoft.com/office/powerpoint/2010/main" val="3588035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18024-997C-3642-C8F5-DAF967542D2B}"/>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1FC81244-BF5D-58A3-AEDC-8D58718BCB2D}"/>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）事業の詳細</a:t>
            </a:r>
            <a:endParaRPr kumimoji="1" lang="en-US" sz="2000"/>
          </a:p>
        </p:txBody>
      </p:sp>
      <p:cxnSp>
        <p:nvCxnSpPr>
          <p:cNvPr id="34" name="直線コネクタ 33">
            <a:extLst>
              <a:ext uri="{FF2B5EF4-FFF2-40B4-BE49-F238E27FC236}">
                <a16:creationId xmlns:a16="http://schemas.microsoft.com/office/drawing/2014/main" id="{748206F3-5FFC-06B4-789F-9DF30E759F6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 name="直線コネクタ 1">
            <a:extLst>
              <a:ext uri="{FF2B5EF4-FFF2-40B4-BE49-F238E27FC236}">
                <a16:creationId xmlns:a16="http://schemas.microsoft.com/office/drawing/2014/main" id="{1EAC0FBD-5B38-C642-4791-AD20C3A299B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248553E7-25ED-68BA-3D25-8A22E89EF53D}"/>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の製造工程の改善</a:t>
            </a:r>
            <a:r>
              <a:rPr kumimoji="1" lang="en-US" altLang="ja-JP">
                <a:solidFill>
                  <a:schemeClr val="tx1"/>
                </a:solidFill>
              </a:rPr>
              <a:t>or</a:t>
            </a:r>
            <a:r>
              <a:rPr kumimoji="1" lang="ja-JP" altLang="en-US">
                <a:solidFill>
                  <a:schemeClr val="tx1"/>
                </a:solidFill>
              </a:rPr>
              <a:t>構築をおこなうことで付加価値向上を図る</a:t>
            </a:r>
            <a:endParaRPr kumimoji="1" lang="en-US" altLang="ja-JP">
              <a:solidFill>
                <a:schemeClr val="tx1"/>
              </a:solidFill>
            </a:endParaRPr>
          </a:p>
        </p:txBody>
      </p:sp>
      <p:grpSp>
        <p:nvGrpSpPr>
          <p:cNvPr id="18" name="グループ化 17">
            <a:extLst>
              <a:ext uri="{FF2B5EF4-FFF2-40B4-BE49-F238E27FC236}">
                <a16:creationId xmlns:a16="http://schemas.microsoft.com/office/drawing/2014/main" id="{551CDE61-94FB-16D4-6A97-D6B503C89420}"/>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DCB03970-743D-7D78-5D44-A619BF125EBC}"/>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3E076F45-05A5-F351-9F3B-93F18BA42E8F}"/>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事業の詳細</a:t>
              </a:r>
            </a:p>
          </p:txBody>
        </p:sp>
      </p:grpSp>
      <p:sp>
        <p:nvSpPr>
          <p:cNvPr id="8" name="TextBox 51">
            <a:extLst>
              <a:ext uri="{FF2B5EF4-FFF2-40B4-BE49-F238E27FC236}">
                <a16:creationId xmlns:a16="http://schemas.microsoft.com/office/drawing/2014/main" id="{C166BE8F-C8A6-F1F8-11D7-1C907C343D0B}"/>
              </a:ext>
            </a:extLst>
          </p:cNvPr>
          <p:cNvSpPr txBox="1"/>
          <p:nvPr/>
        </p:nvSpPr>
        <p:spPr>
          <a:xfrm>
            <a:off x="765817" y="1803994"/>
            <a:ext cx="10978508" cy="440995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algn="ctr"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本事業の詳細について以下の内容を含めて記載ください</a:t>
            </a:r>
            <a:endParaRPr lang="en-US" altLang="ja-JP" sz="16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marR="0" lvl="0" algn="ctr"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・導入した設備を活用して足下でどの機体の何の部品をどのように加工する（表面処理／機械加工など）予定か。</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・顧客企業からどのような要請を受けているのか。</a:t>
            </a:r>
            <a:r>
              <a:rPr lang="en-US" altLang="ja-JP" sz="1600">
                <a:solidFill>
                  <a:srgbClr val="2E3558"/>
                </a:solidFill>
                <a:latin typeface="+mn-ea"/>
              </a:rPr>
              <a:t>※</a:t>
            </a:r>
            <a:r>
              <a:rPr lang="ja-JP" altLang="en-US" sz="1600">
                <a:solidFill>
                  <a:srgbClr val="2E3558"/>
                </a:solidFill>
                <a:latin typeface="+mn-ea"/>
              </a:rPr>
              <a:t>併せて、本補助事業の実施にあたり、既に議論・相談をしている顧客企業の情報（会社名、部署名とその部署の責任者名、連絡先（メールアドレス））を記載してください。</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・予定している設備投資・生産実証を通じて足下の生産体制を構築することで、どのように次期航空機プロジェクト参画に繋げる予定か。</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r>
              <a:rPr lang="ja-JP" altLang="en-US" sz="1600">
                <a:solidFill>
                  <a:srgbClr val="2E3558"/>
                </a:solidFill>
                <a:latin typeface="+mn-ea"/>
              </a:rPr>
              <a:t>・生産実証を通じて、どのように高レート生産を実現するのか。</a:t>
            </a:r>
            <a:endParaRPr lang="en-US" altLang="ja-JP" sz="1600">
              <a:solidFill>
                <a:srgbClr val="2E3558"/>
              </a:solidFill>
              <a:latin typeface="+mn-ea"/>
            </a:endParaRPr>
          </a:p>
          <a:p>
            <a:pPr marL="85725" indent="3175"/>
            <a:r>
              <a:rPr lang="ja-JP" altLang="en-US" sz="1600">
                <a:solidFill>
                  <a:srgbClr val="2E3558"/>
                </a:solidFill>
                <a:latin typeface="+mn-ea"/>
              </a:rPr>
              <a:t>・予定している投資が、サプライチェーン上の課題解決にどのように裨益するか。</a:t>
            </a:r>
            <a:endParaRPr lang="en-US" altLang="ja-JP" sz="1600">
              <a:solidFill>
                <a:srgbClr val="2E3558"/>
              </a:solidFill>
              <a:latin typeface="+mn-ea"/>
            </a:endParaRPr>
          </a:p>
          <a:p>
            <a:pPr marL="85725" indent="3175"/>
            <a:r>
              <a:rPr lang="ja-JP" altLang="en-US" sz="1600">
                <a:solidFill>
                  <a:srgbClr val="2E3558"/>
                </a:solidFill>
                <a:latin typeface="+mn-ea"/>
              </a:rPr>
              <a:t>　</a:t>
            </a:r>
            <a:r>
              <a:rPr lang="en-US" altLang="ja-JP" sz="1600">
                <a:solidFill>
                  <a:srgbClr val="2E3558"/>
                </a:solidFill>
                <a:latin typeface="+mn-ea"/>
              </a:rPr>
              <a:t>※</a:t>
            </a:r>
            <a:r>
              <a:rPr lang="ja-JP" altLang="en-US" sz="1600">
                <a:solidFill>
                  <a:srgbClr val="2E3558"/>
                </a:solidFill>
                <a:latin typeface="+mn-ea"/>
              </a:rPr>
              <a:t>高レート生産を行う上でのサプライチェーン上のネック工程を本事業を通じてどのように解決するのか記載。</a:t>
            </a:r>
            <a:endParaRPr lang="en-US" altLang="ja-JP" sz="1600">
              <a:solidFill>
                <a:srgbClr val="2E3558"/>
              </a:solidFill>
              <a:latin typeface="+mn-ea"/>
            </a:endParaRPr>
          </a:p>
          <a:p>
            <a:pPr marL="85725" indent="3175"/>
            <a:r>
              <a:rPr lang="ja-JP" altLang="en-US" sz="1600">
                <a:solidFill>
                  <a:srgbClr val="2E3558"/>
                </a:solidFill>
                <a:latin typeface="+mn-ea"/>
              </a:rPr>
              <a:t>　（例：</a:t>
            </a:r>
            <a:r>
              <a:rPr lang="en-US" altLang="ja-JP" sz="1600">
                <a:solidFill>
                  <a:srgbClr val="2E3558"/>
                </a:solidFill>
                <a:latin typeface="+mn-ea"/>
              </a:rPr>
              <a:t>XX</a:t>
            </a:r>
            <a:r>
              <a:rPr lang="ja-JP" altLang="en-US" sz="1600">
                <a:solidFill>
                  <a:srgbClr val="2E3558"/>
                </a:solidFill>
                <a:latin typeface="+mn-ea"/>
              </a:rPr>
              <a:t>といった課題に対して、</a:t>
            </a:r>
            <a:r>
              <a:rPr lang="en-US" altLang="ja-JP" sz="1600">
                <a:solidFill>
                  <a:srgbClr val="2E3558"/>
                </a:solidFill>
                <a:latin typeface="+mn-ea"/>
              </a:rPr>
              <a:t>XX</a:t>
            </a:r>
            <a:r>
              <a:rPr lang="ja-JP" altLang="en-US" sz="1600">
                <a:solidFill>
                  <a:srgbClr val="2E3558"/>
                </a:solidFill>
                <a:latin typeface="+mn-ea"/>
              </a:rPr>
              <a:t>タイムを○％削減することで、</a:t>
            </a:r>
            <a:r>
              <a:rPr lang="en-US" altLang="ja-JP" sz="1600">
                <a:solidFill>
                  <a:srgbClr val="2E3558"/>
                </a:solidFill>
                <a:latin typeface="+mn-ea"/>
              </a:rPr>
              <a:t>XX</a:t>
            </a:r>
            <a:r>
              <a:rPr lang="ja-JP" altLang="en-US" sz="1600">
                <a:solidFill>
                  <a:srgbClr val="2E3558"/>
                </a:solidFill>
                <a:latin typeface="+mn-ea"/>
              </a:rPr>
              <a:t>の効果が見込まれる）</a:t>
            </a:r>
            <a:endParaRPr lang="en-US" altLang="ja-JP" sz="1600">
              <a:solidFill>
                <a:srgbClr val="2E3558"/>
              </a:solidFill>
              <a:latin typeface="+mn-ea"/>
            </a:endParaRPr>
          </a:p>
          <a:p>
            <a:pPr marL="85725" indent="3175"/>
            <a:r>
              <a:rPr lang="ja-JP" altLang="en-US" sz="1600">
                <a:solidFill>
                  <a:srgbClr val="2E3558"/>
                </a:solidFill>
                <a:latin typeface="+mn-ea"/>
              </a:rPr>
              <a:t>　</a:t>
            </a:r>
            <a:r>
              <a:rPr lang="en-US" altLang="ja-JP" sz="1600">
                <a:solidFill>
                  <a:srgbClr val="2E3558"/>
                </a:solidFill>
                <a:latin typeface="+mn-ea"/>
              </a:rPr>
              <a:t>※</a:t>
            </a:r>
            <a:r>
              <a:rPr lang="ja-JP" altLang="en-US" sz="1600">
                <a:solidFill>
                  <a:srgbClr val="2E3558"/>
                </a:solidFill>
                <a:latin typeface="+mn-ea"/>
              </a:rPr>
              <a:t>自社が参画しているサプライチェーンの概略図を記載の上、どこでサプライチェーン上のどこにどんな課題があるのか、本</a:t>
            </a:r>
            <a:endParaRPr lang="en-US" altLang="ja-JP" sz="1600">
              <a:solidFill>
                <a:srgbClr val="2E3558"/>
              </a:solidFill>
              <a:latin typeface="+mn-ea"/>
            </a:endParaRPr>
          </a:p>
          <a:p>
            <a:pPr marL="85725" indent="3175"/>
            <a:r>
              <a:rPr lang="ja-JP" altLang="en-US" sz="1600">
                <a:solidFill>
                  <a:srgbClr val="2E3558"/>
                </a:solidFill>
                <a:latin typeface="+mn-ea"/>
              </a:rPr>
              <a:t>      事業で自社内の生産能力を増強をすることがどのようにサプライチェーン全体の課題解決に繋がるのか記載してください。</a:t>
            </a:r>
            <a:endParaRPr lang="en-US" altLang="ja-JP" sz="1600">
              <a:solidFill>
                <a:srgbClr val="2E3558"/>
              </a:solidFill>
              <a:latin typeface="+mn-ea"/>
            </a:endParaRPr>
          </a:p>
          <a:p>
            <a:pPr marL="85725" marR="0" lvl="0" defTabSz="914400" rtl="0" eaLnBrk="1" fontAlgn="auto" latinLnBrk="0" hangingPunct="1">
              <a:lnSpc>
                <a:spcPct val="100000"/>
              </a:lnSpc>
              <a:spcBef>
                <a:spcPts val="100"/>
              </a:spcBef>
              <a:spcAft>
                <a:spcPts val="0"/>
              </a:spcAft>
              <a:buClrTx/>
              <a:buSzTx/>
              <a:tabLst/>
              <a:defRPr/>
            </a:pPr>
            <a:endParaRPr lang="en-US" altLang="ja-JP" sz="1600">
              <a:solidFill>
                <a:srgbClr val="2E3558"/>
              </a:solidFill>
              <a:latin typeface="+mn-ea"/>
            </a:endParaRPr>
          </a:p>
          <a:p>
            <a:pPr marL="85725">
              <a:spcBef>
                <a:spcPts val="100"/>
              </a:spcBef>
              <a:defRPr/>
            </a:pPr>
            <a:r>
              <a:rPr lang="ja-JP" altLang="en-US" sz="1600">
                <a:solidFill>
                  <a:srgbClr val="2E3558"/>
                </a:solidFill>
                <a:latin typeface="+mn-ea"/>
              </a:rPr>
              <a:t>　</a:t>
            </a:r>
          </a:p>
        </p:txBody>
      </p:sp>
      <p:sp>
        <p:nvSpPr>
          <p:cNvPr id="4" name="正方形/長方形 3">
            <a:extLst>
              <a:ext uri="{FF2B5EF4-FFF2-40B4-BE49-F238E27FC236}">
                <a16:creationId xmlns:a16="http://schemas.microsoft.com/office/drawing/2014/main" id="{80F36821-E6D5-9C1E-0784-62388312F25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Tree>
    <p:extLst>
      <p:ext uri="{BB962C8B-B14F-4D97-AF65-F5344CB8AC3E}">
        <p14:creationId xmlns:p14="http://schemas.microsoft.com/office/powerpoint/2010/main" val="2551771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8.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9.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3" ma:contentTypeDescription="新しいドキュメントを作成します。" ma:contentTypeScope="" ma:versionID="15cdaf8b68ecf00c0502d1934e8e3980">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a5ea9a3ca3b364616bed623a81d45f61"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50316F-6604-4E75-AE14-921D3E7DC02D}"/>
</file>

<file path=customXml/itemProps2.xml><?xml version="1.0" encoding="utf-8"?>
<ds:datastoreItem xmlns:ds="http://schemas.openxmlformats.org/officeDocument/2006/customXml" ds:itemID="{B8338A58-CD05-43FA-B67D-3ADB7CC8D216}">
  <ds:schemaRefs>
    <ds:schemaRef ds:uri="http://www.w3.org/XML/1998/namespace"/>
    <ds:schemaRef ds:uri="http://purl.org/dc/elements/1.1/"/>
    <ds:schemaRef ds:uri="http://schemas.microsoft.com/office/2006/documentManagement/types"/>
    <ds:schemaRef ds:uri="http://schemas.openxmlformats.org/package/2006/metadata/core-properties"/>
    <ds:schemaRef ds:uri="http://purl.org/dc/dcmitype/"/>
    <ds:schemaRef ds:uri="http://purl.org/dc/terms/"/>
    <ds:schemaRef ds:uri="http://schemas.microsoft.com/office/infopath/2007/PartnerControls"/>
    <ds:schemaRef ds:uri="3664d6dd-490c-47f7-ad2b-1554118f23bf"/>
    <ds:schemaRef ds:uri="http://schemas.microsoft.com/office/2006/metadata/properties"/>
  </ds:schemaRefs>
</ds:datastoreItem>
</file>

<file path=customXml/itemProps3.xml><?xml version="1.0" encoding="utf-8"?>
<ds:datastoreItem xmlns:ds="http://schemas.openxmlformats.org/officeDocument/2006/customXml" ds:itemID="{8E408640-E660-48C3-9222-8A05562DF4C4}">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 id="{f9640336-80aa-47fc-8c42-36fdc8752674}" enabled="0" method="" siteId="{f9640336-80aa-47fc-8c42-36fdc8752674}" removed="1"/>
</clbl:labelList>
</file>

<file path=docProps/app.xml><?xml version="1.0" encoding="utf-8"?>
<Properties xmlns="http://schemas.openxmlformats.org/officeDocument/2006/extended-properties" xmlns:vt="http://schemas.openxmlformats.org/officeDocument/2006/docPropsVTypes">
  <Template/>
  <TotalTime>0</TotalTime>
  <Words>7052</Words>
  <Application>Microsoft Office PowerPoint</Application>
  <PresentationFormat>ワイド画面</PresentationFormat>
  <Paragraphs>765</Paragraphs>
  <Slides>31</Slides>
  <Notes>16</Notes>
  <HiddenSlides>0</HiddenSlides>
  <MMClips>0</MMClips>
  <ScaleCrop>false</ScaleCrop>
  <HeadingPairs>
    <vt:vector size="10"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31</vt:i4>
      </vt:variant>
      <vt:variant>
        <vt:lpstr>目的別スライド ショー</vt:lpstr>
      </vt:variant>
      <vt:variant>
        <vt:i4>1</vt:i4>
      </vt:variant>
    </vt:vector>
  </HeadingPairs>
  <TitlesOfParts>
    <vt:vector size="42" baseType="lpstr">
      <vt:lpstr>Meiryo UI</vt:lpstr>
      <vt:lpstr>ＭＳ Ｐゴシック</vt:lpstr>
      <vt:lpstr>Arial</vt:lpstr>
      <vt:lpstr>Calibri</vt:lpstr>
      <vt:lpstr>Trebuchet MS</vt:lpstr>
      <vt:lpstr>Verdana</vt:lpstr>
      <vt:lpstr>Wingdings</vt:lpstr>
      <vt:lpstr>１</vt:lpstr>
      <vt:lpstr>DT Template_A4_J_202401</vt:lpstr>
      <vt:lpstr>think-cellスライド</vt:lpstr>
      <vt:lpstr>間接補助事業の実施計画 （サプライチェーン現代化投資支援）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revision>1</cp:revision>
  <dcterms:created xsi:type="dcterms:W3CDTF">2024-06-27T06:18:57Z</dcterms:created>
  <dcterms:modified xsi:type="dcterms:W3CDTF">2025-10-14T05:19:49Z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