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2.xml" ContentType="application/vnd.openxmlformats-officedocument.presentationml.notesSlide+xml"/>
  <Override PartName="/ppt/tags/tag23.xml" ContentType="application/vnd.openxmlformats-officedocument.presentationml.tags+xml"/>
  <Override PartName="/ppt/notesSlides/notesSlide3.xml" ContentType="application/vnd.openxmlformats-officedocument.presentationml.notesSlide+xml"/>
  <Override PartName="/ppt/tags/tag2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5.xml" ContentType="application/vnd.openxmlformats-officedocument.presentationml.tags+xml"/>
  <Override PartName="/ppt/notesSlides/notesSlide7.xml" ContentType="application/vnd.openxmlformats-officedocument.presentationml.notesSlide+xml"/>
  <Override PartName="/ppt/tags/tag26.xml" ContentType="application/vnd.openxmlformats-officedocument.presentationml.tags+xml"/>
  <Override PartName="/ppt/notesSlides/notesSlide8.xml" ContentType="application/vnd.openxmlformats-officedocument.presentationml.notesSlide+xml"/>
  <Override PartName="/ppt/tags/tag27.xml" ContentType="application/vnd.openxmlformats-officedocument.presentationml.tags+xml"/>
  <Override PartName="/ppt/notesSlides/notesSlide9.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10.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4"/>
    <p:sldMasterId id="2147485117" r:id="rId5"/>
    <p:sldMasterId id="2147485120" r:id="rId6"/>
  </p:sldMasterIdLst>
  <p:notesMasterIdLst>
    <p:notesMasterId r:id="rId37"/>
  </p:notesMasterIdLst>
  <p:handoutMasterIdLst>
    <p:handoutMasterId r:id="rId38"/>
  </p:handoutMasterIdLst>
  <p:sldIdLst>
    <p:sldId id="2145705059" r:id="rId7"/>
    <p:sldId id="2145705341" r:id="rId8"/>
    <p:sldId id="2145705333" r:id="rId9"/>
    <p:sldId id="2147483253" r:id="rId10"/>
    <p:sldId id="2147483267" r:id="rId11"/>
    <p:sldId id="2147483268" r:id="rId12"/>
    <p:sldId id="267" r:id="rId13"/>
    <p:sldId id="2147483257" r:id="rId14"/>
    <p:sldId id="2147483258" r:id="rId15"/>
    <p:sldId id="2147483269" r:id="rId16"/>
    <p:sldId id="2145705297" r:id="rId17"/>
    <p:sldId id="2145705269" r:id="rId18"/>
    <p:sldId id="2145705335" r:id="rId19"/>
    <p:sldId id="2145705278" r:id="rId20"/>
    <p:sldId id="2147483259" r:id="rId21"/>
    <p:sldId id="2147483270" r:id="rId22"/>
    <p:sldId id="2147483260" r:id="rId23"/>
    <p:sldId id="2145705279" r:id="rId24"/>
    <p:sldId id="2147483266" r:id="rId25"/>
    <p:sldId id="2145705281" r:id="rId26"/>
    <p:sldId id="2147483265" r:id="rId27"/>
    <p:sldId id="2145705319" r:id="rId28"/>
    <p:sldId id="2145705301" r:id="rId29"/>
    <p:sldId id="2145705321" r:id="rId30"/>
    <p:sldId id="2145705266" r:id="rId31"/>
    <p:sldId id="2147483272" r:id="rId32"/>
    <p:sldId id="2147483261" r:id="rId33"/>
    <p:sldId id="2147483262" r:id="rId34"/>
    <p:sldId id="2147483263" r:id="rId35"/>
    <p:sldId id="2147483264" r:id="rId36"/>
  </p:sldIdLst>
  <p:sldSz cx="12192000" cy="6858000"/>
  <p:notesSz cx="6735763" cy="9866313"/>
  <p:custShowLst>
    <p:custShow name="Format Guide Workshop" id="0">
      <p:sldLst/>
    </p:custShow>
  </p:custShowLst>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userDrawn="1">
          <p15:clr>
            <a:srgbClr val="A4A3A4"/>
          </p15:clr>
        </p15:guide>
        <p15:guide id="4"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CCECFF"/>
    <a:srgbClr val="969696"/>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987EB2-94BC-452B-BA99-BAC2CB3A5999}" v="2" dt="2025-09-19T02:39:25.8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gs" Target="tags/tag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viewProps" Target="view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heme" Target="theme/theme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handoutMaster" Target="handoutMasters/handoutMaster1.xml"/><Relationship Id="rId46" Type="http://schemas.microsoft.com/office/2018/10/relationships/authors" Target="authors.xml"/><Relationship Id="rId20" Type="http://schemas.openxmlformats.org/officeDocument/2006/relationships/slide" Target="slides/slide14.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9/19/2025</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9/19/2025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830422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21</a:t>
            </a:fld>
            <a:endParaRPr lang="en-US"/>
          </a:p>
        </p:txBody>
      </p:sp>
    </p:spTree>
    <p:extLst>
      <p:ext uri="{BB962C8B-B14F-4D97-AF65-F5344CB8AC3E}">
        <p14:creationId xmlns:p14="http://schemas.microsoft.com/office/powerpoint/2010/main" val="1701964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2525713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25</a:t>
            </a:fld>
            <a:endParaRPr lang="en-US"/>
          </a:p>
        </p:txBody>
      </p:sp>
    </p:spTree>
    <p:extLst>
      <p:ext uri="{BB962C8B-B14F-4D97-AF65-F5344CB8AC3E}">
        <p14:creationId xmlns:p14="http://schemas.microsoft.com/office/powerpoint/2010/main" val="3055122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26</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3411623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3165101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3223110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848763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188496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3.xml"/><Relationship Id="rId1" Type="http://schemas.openxmlformats.org/officeDocument/2006/relationships/tags" Target="../tags/tag5.xml"/><Relationship Id="rId4" Type="http://schemas.openxmlformats.org/officeDocument/2006/relationships/image" Target="../media/image3.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6.xml"/><Relationship Id="rId4" Type="http://schemas.openxmlformats.org/officeDocument/2006/relationships/image" Target="../media/image3.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3.xml"/><Relationship Id="rId1" Type="http://schemas.openxmlformats.org/officeDocument/2006/relationships/tags" Target="../tags/tag7.xml"/><Relationship Id="rId4" Type="http://schemas.openxmlformats.org/officeDocument/2006/relationships/image" Target="../media/image3.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3.xml"/><Relationship Id="rId1" Type="http://schemas.openxmlformats.org/officeDocument/2006/relationships/tags" Target="../tags/tag8.xml"/><Relationship Id="rId4" Type="http://schemas.openxmlformats.org/officeDocument/2006/relationships/image" Target="../media/image3.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3.xml"/><Relationship Id="rId1" Type="http://schemas.openxmlformats.org/officeDocument/2006/relationships/tags" Target="../tags/tag9.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3.xml"/><Relationship Id="rId1" Type="http://schemas.openxmlformats.org/officeDocument/2006/relationships/tags" Target="../tags/tag10.xml"/><Relationship Id="rId4" Type="http://schemas.openxmlformats.org/officeDocument/2006/relationships/image" Target="../media/image3.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3.xml"/><Relationship Id="rId1" Type="http://schemas.openxmlformats.org/officeDocument/2006/relationships/tags" Target="../tags/tag11.xml"/><Relationship Id="rId4" Type="http://schemas.openxmlformats.org/officeDocument/2006/relationships/image" Target="../media/image3.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1.bin"/><Relationship Id="rId7" Type="http://schemas.openxmlformats.org/officeDocument/2006/relationships/image" Target="../media/image6.jpeg"/><Relationship Id="rId2" Type="http://schemas.openxmlformats.org/officeDocument/2006/relationships/slideMaster" Target="../slideMasters/slideMaster3.xml"/><Relationship Id="rId1" Type="http://schemas.openxmlformats.org/officeDocument/2006/relationships/tags" Target="../tags/tag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3.xml"/><Relationship Id="rId1" Type="http://schemas.openxmlformats.org/officeDocument/2006/relationships/tags" Target="../tags/tag13.xml"/><Relationship Id="rId4" Type="http://schemas.openxmlformats.org/officeDocument/2006/relationships/image" Target="../media/image3.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3D4F0A-B2FF-3D4E-60DA-FF7257A8FB7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CA46BCF-2454-6F32-658A-2B76F9DC62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4129330-95EB-6840-AD04-76F977755092}"/>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93561175-F2E1-D739-4E69-C5E1CDCD9F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B55559-1B3D-6C3A-960C-AD656978F8E3}"/>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352276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13B0A3-367A-7AC3-A009-26678D0E59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B5B582-A879-FF5C-CFE9-C5B14653D04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38E4E2-2C3D-0B75-B448-9F18E4258FE6}"/>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F8F6A663-EF34-5C18-BF9A-D80EBB9777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95166D-C2E4-A5FD-F873-176A999683E6}"/>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209414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E32792D-BD00-26E6-F604-AAF6E32762B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B5F1C9A-28F4-12FF-EBA7-E08B520D9DC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4F0F9C-40C1-C4AE-B9DA-F76ED27844AC}"/>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85BF5F8E-9421-6424-B0AF-1B86CF5C9D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550063-8A71-9ABE-AB05-0E21251CB9E3}"/>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267802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68031299"/>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4389368"/>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Tree>
    <p:extLst>
      <p:ext uri="{BB962C8B-B14F-4D97-AF65-F5344CB8AC3E}">
        <p14:creationId xmlns:p14="http://schemas.microsoft.com/office/powerpoint/2010/main" val="19370103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617474308"/>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220135576"/>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B5864F-44C5-5661-B351-5F5271F827F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FA58DE-AA95-B753-E42F-E5E8FD64C48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10800C-38C5-6F28-A03B-3EFB12DBEF3D}"/>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CFCAA12F-8317-DEA0-3F6C-379129B10C5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A3C2B8-EFB2-9895-A73B-CF47EFB88B67}"/>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32455836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58072237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70790983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dirty="0"/>
              <a:t>脱炭素成長型経済構造移行推進対策費補助金（次期航空機開発等支援事業）</a:t>
            </a:r>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1E42BD-3DC6-982B-9DC6-716285CB9F6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50099F2-1B63-9259-0FB4-9D251F8C9F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B8C8216-6DDB-3452-6BC6-693C87F9339D}"/>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DE4413FA-EE2A-8566-264A-1CEBAFBAF8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D7C963-E369-0623-88FB-242647A10E80}"/>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120047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BDBA77-6FDE-1830-560B-F3BD7F5B5C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82385B7-22F6-9590-D983-CA38832E576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73A282B-0F56-F5F0-B111-06AAF5A0B79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66C3791-48E0-5957-C358-A7A252F69A03}"/>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6" name="フッター プレースホルダー 5">
            <a:extLst>
              <a:ext uri="{FF2B5EF4-FFF2-40B4-BE49-F238E27FC236}">
                <a16:creationId xmlns:a16="http://schemas.microsoft.com/office/drawing/2014/main" id="{489A4C86-7C35-1E35-AEE5-FFD8EA7EC84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CDDE39-F9C2-306D-ECB4-2492591F891A}"/>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1085934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6E6A9C-9D4E-DB59-0E28-B9C19653F15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6145314-4A9C-F398-E267-80893569D5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C133657-3FAF-516B-6582-E1CFEA8BF73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4B6B475-A923-082C-35BC-02D20F3FEE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5BB191C-102B-5129-2506-B9A197A7B98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76742B1-C1C1-7535-3899-0623B51F0119}"/>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8" name="フッター プレースホルダー 7">
            <a:extLst>
              <a:ext uri="{FF2B5EF4-FFF2-40B4-BE49-F238E27FC236}">
                <a16:creationId xmlns:a16="http://schemas.microsoft.com/office/drawing/2014/main" id="{F6A14BF5-087D-98E8-F7B3-FF547F4A1B4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9398058-BEF1-9255-8ED4-AB8AB39C00C6}"/>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210488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704C6A-14C4-FA23-E4FF-E3DB10AC3E3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EE6B230-A0D3-15B0-94F1-C84B1BAAA4BA}"/>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4" name="フッター プレースホルダー 3">
            <a:extLst>
              <a:ext uri="{FF2B5EF4-FFF2-40B4-BE49-F238E27FC236}">
                <a16:creationId xmlns:a16="http://schemas.microsoft.com/office/drawing/2014/main" id="{1C7DD08E-64BC-4DC5-44AB-5A5B65B5B08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74F7CDB-8166-3E96-ED8D-0015D639FAF8}"/>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2457619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E90D0E8-F780-452C-C8FE-B4A36320D5D2}"/>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3" name="フッター プレースホルダー 2">
            <a:extLst>
              <a:ext uri="{FF2B5EF4-FFF2-40B4-BE49-F238E27FC236}">
                <a16:creationId xmlns:a16="http://schemas.microsoft.com/office/drawing/2014/main" id="{BE84C5B8-AC36-BE8D-35BB-EE81F7992E4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52F3AF8-1264-F7B4-1C3B-798A81927901}"/>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2739203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181E22-D0D9-515C-7E7E-FEBD7C9F677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F716C7-63A7-FE64-CE66-C23F7C690C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36FD53A-11C8-290F-E886-172F6F07A5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C07D29E-81BD-34A2-39AF-07B2A999B9F9}"/>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6" name="フッター プレースホルダー 5">
            <a:extLst>
              <a:ext uri="{FF2B5EF4-FFF2-40B4-BE49-F238E27FC236}">
                <a16:creationId xmlns:a16="http://schemas.microsoft.com/office/drawing/2014/main" id="{E03E1FFE-4500-3BA3-4E60-D0EF0ABBE35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D92EF1-541B-386B-E165-73EE49080219}"/>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1704593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B11E1A-0FDE-3EFB-7519-BFC798E92F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3554DE8-F5F8-A7A9-CC30-686EC69017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3A8AD60-6E28-F6A4-E5FF-B1CFA4FDBA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EF81BC3-F606-68FA-E2CF-B7F1F804EDCF}"/>
              </a:ext>
            </a:extLst>
          </p:cNvPr>
          <p:cNvSpPr>
            <a:spLocks noGrp="1"/>
          </p:cNvSpPr>
          <p:nvPr>
            <p:ph type="dt" sz="half" idx="10"/>
          </p:nvPr>
        </p:nvSpPr>
        <p:spPr/>
        <p:txBody>
          <a:bodyPr/>
          <a:lstStyle/>
          <a:p>
            <a:fld id="{AE337715-F908-47E4-A15E-95D1B21418BC}" type="datetimeFigureOut">
              <a:rPr kumimoji="1" lang="ja-JP" altLang="en-US" smtClean="0"/>
              <a:t>2025/9/19</a:t>
            </a:fld>
            <a:endParaRPr kumimoji="1" lang="ja-JP" altLang="en-US"/>
          </a:p>
        </p:txBody>
      </p:sp>
      <p:sp>
        <p:nvSpPr>
          <p:cNvPr id="6" name="フッター プレースホルダー 5">
            <a:extLst>
              <a:ext uri="{FF2B5EF4-FFF2-40B4-BE49-F238E27FC236}">
                <a16:creationId xmlns:a16="http://schemas.microsoft.com/office/drawing/2014/main" id="{96E340EF-682B-8CDB-FE0F-DCDEBABCDF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415DF0-6D20-DC7C-B651-D7253E0F0976}"/>
              </a:ext>
            </a:extLst>
          </p:cNvPr>
          <p:cNvSpPr>
            <a:spLocks noGrp="1"/>
          </p:cNvSpPr>
          <p:nvPr>
            <p:ph type="sldNum" sz="quarter" idx="12"/>
          </p:nvPr>
        </p:nvSpPr>
        <p:spPr/>
        <p:txBody>
          <a:body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1574106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emf"/><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oleObject" Target="../embeddings/oleObject2.bin"/><Relationship Id="rId5" Type="http://schemas.openxmlformats.org/officeDocument/2006/relationships/tags" Target="../tags/tag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3.emf"/><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oleObject" Target="../embeddings/oleObject3.bin"/><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ags" Target="../tags/tag4.xml"/><Relationship Id="rId5" Type="http://schemas.openxmlformats.org/officeDocument/2006/relationships/slideLayout" Target="../slideLayouts/slideLayout19.xml"/><Relationship Id="rId10" Type="http://schemas.openxmlformats.org/officeDocument/2006/relationships/theme" Target="../theme/theme3.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8ADEBA96-4FA8-ECF4-5147-FA684836DC42}"/>
              </a:ext>
            </a:extLst>
          </p:cNvPr>
          <p:cNvGraphicFramePr>
            <a:graphicFrameLocks noChangeAspect="1"/>
          </p:cNvGraphicFramePr>
          <p:nvPr userDrawn="1">
            <p:custDataLst>
              <p:tags r:id="rId13"/>
            </p:custDataLst>
            <p:extLst>
              <p:ext uri="{D42A27DB-BD31-4B8C-83A1-F6EECF244321}">
                <p14:modId xmlns:p14="http://schemas.microsoft.com/office/powerpoint/2010/main" val="20303432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353" imgH="353" progId="TCLayout.ActiveDocument.1">
                  <p:embed/>
                </p:oleObj>
              </mc:Choice>
              <mc:Fallback>
                <p:oleObj name="think-cellスライド" r:id="rId14" imgW="353" imgH="353" progId="TCLayout.ActiveDocument.1">
                  <p:embed/>
                  <p:pic>
                    <p:nvPicPr>
                      <p:cNvPr id="8" name="think-cell data - do not delete" hidden="1">
                        <a:extLst>
                          <a:ext uri="{FF2B5EF4-FFF2-40B4-BE49-F238E27FC236}">
                            <a16:creationId xmlns:a16="http://schemas.microsoft.com/office/drawing/2014/main" id="{8ADEBA96-4FA8-ECF4-5147-FA684836DC42}"/>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04D47517-D5A6-C0DD-6788-16EE5971F1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D1419E-5F14-D656-B763-C80BC29F65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A1861D-FD76-CC68-51F0-23B3CD357C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37715-F908-47E4-A15E-95D1B21418BC}" type="datetimeFigureOut">
              <a:rPr kumimoji="1" lang="ja-JP" altLang="en-US" smtClean="0"/>
              <a:t>2025/9/19</a:t>
            </a:fld>
            <a:endParaRPr kumimoji="1" lang="ja-JP" altLang="en-US"/>
          </a:p>
        </p:txBody>
      </p:sp>
      <p:sp>
        <p:nvSpPr>
          <p:cNvPr id="5" name="フッター プレースホルダー 4">
            <a:extLst>
              <a:ext uri="{FF2B5EF4-FFF2-40B4-BE49-F238E27FC236}">
                <a16:creationId xmlns:a16="http://schemas.microsoft.com/office/drawing/2014/main" id="{A7AE99BF-A4E5-6C70-142C-327448B37A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AECE3A4-EF35-3C71-DC5E-0116C8391B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629D9F-4F85-49BA-8753-FF52BF6A63C9}" type="slidenum">
              <a:rPr kumimoji="1" lang="ja-JP" altLang="en-US" smtClean="0"/>
              <a:t>‹#›</a:t>
            </a:fld>
            <a:endParaRPr kumimoji="1" lang="ja-JP" altLang="en-US"/>
          </a:p>
        </p:txBody>
      </p:sp>
    </p:spTree>
    <p:extLst>
      <p:ext uri="{BB962C8B-B14F-4D97-AF65-F5344CB8AC3E}">
        <p14:creationId xmlns:p14="http://schemas.microsoft.com/office/powerpoint/2010/main" val="3565902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dirty="0"/>
              <a:t>脱炭素成長型経済構造移行推進対策費補助金（次期航空機開発等支援事業）</a:t>
            </a:r>
            <a:endParaRPr kumimoji="1" lang="en-GB" altLang="en-GB" dirty="0"/>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tags" Target="../tags/tag14.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24.xml"/><Relationship Id="rId5" Type="http://schemas.openxmlformats.org/officeDocument/2006/relationships/image" Target="../media/image8.emf"/><Relationship Id="rId4"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25.xml"/><Relationship Id="rId5" Type="http://schemas.openxmlformats.org/officeDocument/2006/relationships/image" Target="../media/image1.emf"/><Relationship Id="rId4"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26.xml"/><Relationship Id="rId5" Type="http://schemas.openxmlformats.org/officeDocument/2006/relationships/image" Target="../media/image1.emf"/><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27.xml"/><Relationship Id="rId5" Type="http://schemas.openxmlformats.org/officeDocument/2006/relationships/image" Target="../media/image8.emf"/><Relationship Id="rId4" Type="http://schemas.openxmlformats.org/officeDocument/2006/relationships/oleObject" Target="../embeddings/oleObject19.bin"/></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9.xml"/><Relationship Id="rId1" Type="http://schemas.openxmlformats.org/officeDocument/2006/relationships/tags" Target="../tags/tag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31.xml"/><Relationship Id="rId1" Type="http://schemas.openxmlformats.org/officeDocument/2006/relationships/tags" Target="../tags/tag3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ags" Target="../tags/tag32.xml"/><Relationship Id="rId5" Type="http://schemas.openxmlformats.org/officeDocument/2006/relationships/image" Target="../media/image1.emf"/><Relationship Id="rId4" Type="http://schemas.openxmlformats.org/officeDocument/2006/relationships/oleObject" Target="../embeddings/oleObject20.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xml"/><Relationship Id="rId1" Type="http://schemas.openxmlformats.org/officeDocument/2006/relationships/tags" Target="../tags/tag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8.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4.xml"/><Relationship Id="rId1" Type="http://schemas.openxmlformats.org/officeDocument/2006/relationships/tags" Target="../tags/tag19.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20.xml"/><Relationship Id="rId5" Type="http://schemas.openxmlformats.org/officeDocument/2006/relationships/image" Target="../media/image8.emf"/><Relationship Id="rId4" Type="http://schemas.openxmlformats.org/officeDocument/2006/relationships/oleObject" Target="../embeddings/oleObject15.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2.xml"/><Relationship Id="rId1" Type="http://schemas.openxmlformats.org/officeDocument/2006/relationships/tags" Target="../tags/tag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23.xml"/><Relationship Id="rId5" Type="http://schemas.openxmlformats.org/officeDocument/2006/relationships/image" Target="../media/image7.emf"/><Relationship Id="rId4" Type="http://schemas.openxmlformats.org/officeDocument/2006/relationships/oleObject" Target="../embeddings/oleObject16.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27897259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a:solidFill>
                  <a:sysClr val="windowText" lastClr="000000"/>
                </a:solidFill>
              </a:rPr>
              <a:t>間接補助事業</a:t>
            </a:r>
            <a:r>
              <a:rPr kumimoji="1" lang="ja-JP" altLang="en-US">
                <a:solidFill>
                  <a:sysClr val="windowText" lastClr="000000"/>
                </a:solidFill>
              </a:rPr>
              <a:t>の実施計画</a:t>
            </a:r>
            <a:br>
              <a:rPr kumimoji="1" lang="en-US" altLang="ja-JP">
                <a:solidFill>
                  <a:sysClr val="windowText" lastClr="000000"/>
                </a:solidFill>
              </a:rPr>
            </a:br>
            <a:r>
              <a:rPr kumimoji="1" lang="ja-JP" altLang="en-US" sz="3600">
                <a:solidFill>
                  <a:sysClr val="windowText" lastClr="000000"/>
                </a:solidFill>
              </a:rPr>
              <a:t>（次期エンジンアーキテクチャ技術実証）</a:t>
            </a:r>
            <a:br>
              <a:rPr kumimoji="1" lang="en-US" altLang="ja-JP" sz="4400">
                <a:solidFill>
                  <a:sysClr val="windowText" lastClr="000000"/>
                </a:solidFill>
              </a:rPr>
            </a:br>
            <a:endParaRPr kumimoji="1" lang="en-US" sz="180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dirty="0">
                <a:solidFill>
                  <a:srgbClr val="000000"/>
                </a:solidFill>
              </a:rPr>
              <a:t>3</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毎年度の事業費・補助金交付希望額は、</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XXXXX</a:t>
            </a: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年度毎の事業費・補助金交付</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希望額</a:t>
              </a:r>
              <a:endParaRPr kumimoji="1" lang="ja-JP" altLang="en-US" sz="1400" b="1"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2" name="正方形/長方形 1">
            <a:extLst>
              <a:ext uri="{FF2B5EF4-FFF2-40B4-BE49-F238E27FC236}">
                <a16:creationId xmlns:a16="http://schemas.microsoft.com/office/drawing/2014/main" id="{1D68A2EA-11C8-096F-2554-EFA96F57884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p>
        </p:txBody>
      </p:sp>
      <p:sp>
        <p:nvSpPr>
          <p:cNvPr id="4" name="TextBox 24">
            <a:extLst>
              <a:ext uri="{FF2B5EF4-FFF2-40B4-BE49-F238E27FC236}">
                <a16:creationId xmlns:a16="http://schemas.microsoft.com/office/drawing/2014/main" id="{7B479CCB-07C4-45BF-967D-C5E865C3489C}"/>
              </a:ext>
            </a:extLst>
          </p:cNvPr>
          <p:cNvSpPr txBox="1"/>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金額</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TextBox 24">
            <a:extLst>
              <a:ext uri="{FF2B5EF4-FFF2-40B4-BE49-F238E27FC236}">
                <a16:creationId xmlns:a16="http://schemas.microsoft.com/office/drawing/2014/main" id="{05300DBC-C576-73AE-2FB9-07490108A029}"/>
              </a:ext>
            </a:extLst>
          </p:cNvPr>
          <p:cNvSpPr txBox="1"/>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理由</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51">
            <a:extLst>
              <a:ext uri="{FF2B5EF4-FFF2-40B4-BE49-F238E27FC236}">
                <a16:creationId xmlns:a16="http://schemas.microsoft.com/office/drawing/2014/main" id="{0D4E732A-91F2-8D4E-F0C4-7896BE364E01}"/>
              </a:ext>
            </a:extLst>
          </p:cNvPr>
          <p:cNvSpPr txBox="1"/>
          <p:nvPr/>
        </p:nvSpPr>
        <p:spPr>
          <a:xfrm>
            <a:off x="156000" y="2642414"/>
            <a:ext cx="118800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年度毎の事業費・補助金交付希望額とその理由について記載ください</a:t>
            </a: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4</a:t>
            </a:r>
            <a:r>
              <a:rPr kumimoji="1" lang="ja-JP" altLang="en-US" sz="2000" dirty="0"/>
              <a:t>）技術実証の内容</a:t>
            </a:r>
            <a:endParaRPr kumimoji="1" lang="en-US" sz="2000" dirty="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実証を通じて</a:t>
            </a:r>
            <a:r>
              <a:rPr kumimoji="1" lang="en-US" altLang="ja-JP">
                <a:solidFill>
                  <a:schemeClr val="tx1"/>
                </a:solidFill>
              </a:rPr>
              <a:t>X%</a:t>
            </a:r>
            <a:r>
              <a:rPr kumimoji="1" lang="ja-JP" altLang="en-US">
                <a:solidFill>
                  <a:schemeClr val="tx1"/>
                </a:solidFill>
              </a:rPr>
              <a:t>のエンジン燃費改善／生産量増を目指す</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2" name="TextBox 39">
            <a:extLst>
              <a:ext uri="{FF2B5EF4-FFF2-40B4-BE49-F238E27FC236}">
                <a16:creationId xmlns:a16="http://schemas.microsoft.com/office/drawing/2014/main" id="{40B2C80F-0269-E86A-6DAA-9541ECB47F1A}"/>
              </a:ext>
            </a:extLst>
          </p:cNvPr>
          <p:cNvSpPr txBox="1"/>
          <p:nvPr/>
        </p:nvSpPr>
        <p:spPr>
          <a:xfrm>
            <a:off x="765599" y="2938897"/>
            <a:ext cx="1620000" cy="1260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1</a:t>
            </a:r>
            <a:r>
              <a:rPr kumimoji="1" lang="ja-JP" altLang="en-US" sz="1400">
                <a:solidFill>
                  <a:schemeClr val="tx1"/>
                </a:solidFill>
                <a:latin typeface="Meiryo UI" panose="020B0604030504040204" pitchFamily="50" charset="-128"/>
                <a:ea typeface="Meiryo UI" panose="020B0604030504040204" pitchFamily="50" charset="-128"/>
              </a:rPr>
              <a:t>機あたり燃費改善効果達成率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F169E572-FDC7-BAC1-B4FA-82549D7DF8BD}"/>
              </a:ext>
            </a:extLst>
          </p:cNvPr>
          <p:cNvSpPr txBox="1"/>
          <p:nvPr/>
        </p:nvSpPr>
        <p:spPr>
          <a:xfrm>
            <a:off x="765599" y="4297190"/>
            <a:ext cx="1620000" cy="1260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エンジンの月間あたり生産能力向上率</a:t>
            </a:r>
            <a:endParaRPr kumimoji="1" lang="en-US" altLang="ja-JP" sz="1100">
              <a:solidFill>
                <a:schemeClr val="tx1"/>
              </a:solidFill>
              <a:latin typeface="Meiryo UI" panose="020B0604030504040204" pitchFamily="50" charset="-128"/>
              <a:ea typeface="Meiryo UI" panose="020B0604030504040204" pitchFamily="50" charset="-128"/>
            </a:endParaRPr>
          </a:p>
        </p:txBody>
      </p:sp>
      <p:sp>
        <p:nvSpPr>
          <p:cNvPr id="31" name="TextBox 39">
            <a:extLst>
              <a:ext uri="{FF2B5EF4-FFF2-40B4-BE49-F238E27FC236}">
                <a16:creationId xmlns:a16="http://schemas.microsoft.com/office/drawing/2014/main" id="{2B1DD7D1-2B3B-EA1A-AA88-A62E7CD99E65}"/>
              </a:ext>
            </a:extLst>
          </p:cNvPr>
          <p:cNvSpPr txBox="1"/>
          <p:nvPr/>
        </p:nvSpPr>
        <p:spPr>
          <a:xfrm>
            <a:off x="2495753" y="2938897"/>
            <a:ext cx="1800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20</a:t>
            </a:r>
            <a:r>
              <a:rPr kumimoji="1" lang="ja-JP" altLang="en-US" sz="1400">
                <a:solidFill>
                  <a:schemeClr val="tx1"/>
                </a:solidFill>
                <a:latin typeface="Meiryo UI" panose="020B0604030504040204" pitchFamily="50" charset="-128"/>
                <a:ea typeface="Meiryo UI" panose="020B0604030504040204" pitchFamily="50" charset="-128"/>
              </a:rPr>
              <a:t>％</a:t>
            </a:r>
            <a:br>
              <a:rPr kumimoji="1" lang="en-US"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2" name="TextBox 40">
            <a:extLst>
              <a:ext uri="{FF2B5EF4-FFF2-40B4-BE49-F238E27FC236}">
                <a16:creationId xmlns:a16="http://schemas.microsoft.com/office/drawing/2014/main" id="{35D3621C-104E-EEBC-2E0D-7A535CBC9E15}"/>
              </a:ext>
            </a:extLst>
          </p:cNvPr>
          <p:cNvSpPr txBox="1"/>
          <p:nvPr/>
        </p:nvSpPr>
        <p:spPr>
          <a:xfrm>
            <a:off x="2495753" y="4297190"/>
            <a:ext cx="1800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月産</a:t>
            </a:r>
            <a:r>
              <a:rPr kumimoji="1" lang="en-US" altLang="ja-JP" sz="1400">
                <a:solidFill>
                  <a:schemeClr val="tx1"/>
                </a:solidFill>
                <a:latin typeface="Meiryo UI" panose="020B0604030504040204" pitchFamily="50" charset="-128"/>
                <a:ea typeface="Meiryo UI" panose="020B0604030504040204" pitchFamily="50" charset="-128"/>
              </a:rPr>
              <a:t>150</a:t>
            </a:r>
            <a:r>
              <a:rPr kumimoji="1" lang="ja-JP" altLang="en-US" sz="1400">
                <a:solidFill>
                  <a:schemeClr val="tx1"/>
                </a:solidFill>
                <a:latin typeface="Meiryo UI" panose="020B0604030504040204" pitchFamily="50" charset="-128"/>
                <a:ea typeface="Meiryo UI" panose="020B0604030504040204" pitchFamily="50" charset="-128"/>
              </a:rPr>
              <a:t>台</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42" name="TextBox 39">
            <a:extLst>
              <a:ext uri="{FF2B5EF4-FFF2-40B4-BE49-F238E27FC236}">
                <a16:creationId xmlns:a16="http://schemas.microsoft.com/office/drawing/2014/main" id="{6F1ABF80-B5B4-573C-41A2-730CCFCBC5F9}"/>
              </a:ext>
            </a:extLst>
          </p:cNvPr>
          <p:cNvSpPr txBox="1"/>
          <p:nvPr/>
        </p:nvSpPr>
        <p:spPr>
          <a:xfrm>
            <a:off x="4405906" y="2938897"/>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80975" indent="-180975">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0377E27B-E5D5-9DAB-B37C-41FDE59CB413}"/>
              </a:ext>
            </a:extLst>
          </p:cNvPr>
          <p:cNvSpPr txBox="1"/>
          <p:nvPr/>
        </p:nvSpPr>
        <p:spPr>
          <a:xfrm>
            <a:off x="4405906" y="4297190"/>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55" name="TextBox 39">
            <a:extLst>
              <a:ext uri="{FF2B5EF4-FFF2-40B4-BE49-F238E27FC236}">
                <a16:creationId xmlns:a16="http://schemas.microsoft.com/office/drawing/2014/main" id="{0D23EF7E-417D-D56C-C8B7-EBB894649A01}"/>
              </a:ext>
            </a:extLst>
          </p:cNvPr>
          <p:cNvSpPr txBox="1"/>
          <p:nvPr/>
        </p:nvSpPr>
        <p:spPr>
          <a:xfrm>
            <a:off x="7896249" y="2938897"/>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endParaRPr lang="en-US"/>
          </a:p>
        </p:txBody>
      </p:sp>
      <p:sp>
        <p:nvSpPr>
          <p:cNvPr id="56" name="TextBox 40">
            <a:extLst>
              <a:ext uri="{FF2B5EF4-FFF2-40B4-BE49-F238E27FC236}">
                <a16:creationId xmlns:a16="http://schemas.microsoft.com/office/drawing/2014/main" id="{F3C0BFB6-198D-B409-D4C3-DC6A3FDE1E33}"/>
              </a:ext>
            </a:extLst>
          </p:cNvPr>
          <p:cNvSpPr txBox="1"/>
          <p:nvPr/>
        </p:nvSpPr>
        <p:spPr>
          <a:xfrm>
            <a:off x="7896250" y="4297190"/>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7" name="TextBox 35" descr="ｔ">
            <a:extLst>
              <a:ext uri="{FF2B5EF4-FFF2-40B4-BE49-F238E27FC236}">
                <a16:creationId xmlns:a16="http://schemas.microsoft.com/office/drawing/2014/main" id="{AE8B2C13-D28A-B9AD-B59D-64982D232006}"/>
              </a:ext>
            </a:extLst>
          </p:cNvPr>
          <p:cNvSpPr txBox="1"/>
          <p:nvPr/>
        </p:nvSpPr>
        <p:spPr>
          <a:xfrm>
            <a:off x="765599" y="1658555"/>
            <a:ext cx="3265456"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b="1">
                <a:solidFill>
                  <a:schemeClr val="tx1"/>
                </a:solidFill>
                <a:latin typeface="Meiryo UI" panose="020B0604030504040204" pitchFamily="50" charset="-128"/>
                <a:ea typeface="Meiryo UI" panose="020B0604030504040204" pitchFamily="50" charset="-128"/>
              </a:rPr>
              <a:t>20XX</a:t>
            </a:r>
            <a:r>
              <a:rPr kumimoji="1" lang="ja-JP" altLang="en-US" b="1">
                <a:solidFill>
                  <a:schemeClr val="tx1"/>
                </a:solidFill>
                <a:latin typeface="Meiryo UI" panose="020B0604030504040204" pitchFamily="50" charset="-128"/>
                <a:ea typeface="Meiryo UI" panose="020B0604030504040204" pitchFamily="50" charset="-128"/>
              </a:rPr>
              <a:t>年度</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765599" y="1340300"/>
            <a:ext cx="3776255"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765599" y="2163627"/>
            <a:ext cx="10609135"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765600" y="2559403"/>
            <a:ext cx="1620000"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2495753" y="2563695"/>
            <a:ext cx="1800000" cy="288000"/>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4405906" y="2559403"/>
            <a:ext cx="3384000"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7900059" y="2559403"/>
            <a:ext cx="3384000"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 name="TextBox 51">
            <a:extLst>
              <a:ext uri="{FF2B5EF4-FFF2-40B4-BE49-F238E27FC236}">
                <a16:creationId xmlns:a16="http://schemas.microsoft.com/office/drawing/2014/main" id="{88E88010-F773-2C5A-44A1-6ADE76224398}"/>
              </a:ext>
            </a:extLst>
          </p:cNvPr>
          <p:cNvSpPr txBox="1"/>
          <p:nvPr/>
        </p:nvSpPr>
        <p:spPr>
          <a:xfrm>
            <a:off x="4800248" y="1340300"/>
            <a:ext cx="6574485"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dirty="0">
                <a:solidFill>
                  <a:srgbClr val="2E3558"/>
                </a:solidFill>
                <a:latin typeface="+mn-ea"/>
              </a:rPr>
              <a:t>設定した</a:t>
            </a:r>
            <a:r>
              <a:rPr lang="en-US" altLang="ja-JP" sz="1600" dirty="0">
                <a:solidFill>
                  <a:srgbClr val="2E3558"/>
                </a:solidFill>
                <a:latin typeface="+mn-ea"/>
              </a:rPr>
              <a:t>KPI</a:t>
            </a:r>
            <a:r>
              <a:rPr lang="ja-JP" altLang="en-US" sz="1600" dirty="0">
                <a:solidFill>
                  <a:srgbClr val="2E3558"/>
                </a:solidFill>
                <a:latin typeface="+mn-ea"/>
              </a:rPr>
              <a:t>（燃費改善効果達成率、月間あたりの生産能力向上率等）の</a:t>
            </a:r>
            <a:br>
              <a:rPr lang="en-US" altLang="ja-JP" sz="1600" dirty="0">
                <a:solidFill>
                  <a:srgbClr val="2E3558"/>
                </a:solidFill>
                <a:latin typeface="+mn-ea"/>
              </a:rPr>
            </a:br>
            <a:r>
              <a:rPr lang="ja-JP" altLang="en-US" sz="1600" dirty="0">
                <a:solidFill>
                  <a:srgbClr val="2E3558"/>
                </a:solidFill>
                <a:latin typeface="+mn-ea"/>
              </a:rPr>
              <a:t>水準、達成年限を記載し、現状の課題を明らかにしながらその設定の考え方と目標達成に向けたアプローチを記載ください（事業者毎に作成）</a:t>
            </a:r>
            <a:endParaRPr lang="en-US" altLang="ja-JP" sz="1600" dirty="0">
              <a:solidFill>
                <a:srgbClr val="2E3558"/>
              </a:solidFill>
              <a:latin typeface="+mn-ea"/>
            </a:endParaRPr>
          </a:p>
        </p:txBody>
      </p:sp>
    </p:spTree>
    <p:extLst>
      <p:ext uri="{BB962C8B-B14F-4D97-AF65-F5344CB8AC3E}">
        <p14:creationId xmlns:p14="http://schemas.microsoft.com/office/powerpoint/2010/main" val="4228551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extLst>
              <p:ext uri="{D42A27DB-BD31-4B8C-83A1-F6EECF244321}">
                <p14:modId xmlns:p14="http://schemas.microsoft.com/office/powerpoint/2010/main" val="1780976492"/>
              </p:ext>
            </p:extLst>
          </p:nvPr>
        </p:nvGraphicFramePr>
        <p:xfrm>
          <a:off x="765595" y="1584758"/>
          <a:ext cx="10657144" cy="2418480"/>
        </p:xfrm>
        <a:graphic>
          <a:graphicData uri="http://schemas.openxmlformats.org/drawingml/2006/table">
            <a:tbl>
              <a:tblPr firstRow="1" bandRow="1">
                <a:tableStyleId>{5940675A-B579-460E-94D1-54222C63F5DA}</a:tableStyleId>
              </a:tblPr>
              <a:tblGrid>
                <a:gridCol w="2373477">
                  <a:extLst>
                    <a:ext uri="{9D8B030D-6E8A-4147-A177-3AD203B41FA5}">
                      <a16:colId xmlns:a16="http://schemas.microsoft.com/office/drawing/2014/main" val="1889441959"/>
                    </a:ext>
                  </a:extLst>
                </a:gridCol>
                <a:gridCol w="1116796">
                  <a:extLst>
                    <a:ext uri="{9D8B030D-6E8A-4147-A177-3AD203B41FA5}">
                      <a16:colId xmlns:a16="http://schemas.microsoft.com/office/drawing/2014/main" val="446758349"/>
                    </a:ext>
                  </a:extLst>
                </a:gridCol>
                <a:gridCol w="1116796">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dirty="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R6</a:t>
                      </a:r>
                    </a:p>
                    <a:p>
                      <a:pPr algn="ctr"/>
                      <a:r>
                        <a:rPr lang="ja-JP" altLang="en-US" sz="1000">
                          <a:latin typeface="Meiryo UI" panose="020B0604030504040204" pitchFamily="50" charset="-128"/>
                          <a:ea typeface="Meiryo UI" panose="020B0604030504040204" pitchFamily="50" charset="-128"/>
                        </a:rPr>
                        <a:t>年度</a:t>
                      </a:r>
                      <a:endParaRPr lang="en-US" sz="100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R7</a:t>
                      </a:r>
                    </a:p>
                    <a:p>
                      <a:pPr algn="ctr"/>
                      <a:r>
                        <a:rPr lang="ja-JP" altLang="en-US" sz="1000" kern="1200">
                          <a:solidFill>
                            <a:schemeClr val="tx1"/>
                          </a:solidFill>
                          <a:latin typeface="Meiryo UI" panose="020B0604030504040204" pitchFamily="50" charset="-128"/>
                          <a:ea typeface="Meiryo UI" panose="020B0604030504040204" pitchFamily="50" charset="-128"/>
                          <a:cs typeface="+mn-cs"/>
                        </a:rPr>
                        <a:t>年度</a:t>
                      </a:r>
                      <a:endParaRPr lang="en-US" sz="10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R10</a:t>
                      </a: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RX</a:t>
                      </a:r>
                      <a:endParaRPr lang="en-US" sz="1400">
                        <a:latin typeface="Meiryo UI" panose="020B0604030504040204" pitchFamily="50" charset="-128"/>
                        <a:ea typeface="Meiryo UI" panose="020B0604030504040204" pitchFamily="50" charset="-128"/>
                      </a:endParaRP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a:latin typeface="Meiryo UI" panose="020B0604030504040204" pitchFamily="50" charset="-128"/>
                          <a:ea typeface="Meiryo UI" panose="020B0604030504040204" pitchFamily="50" charset="-128"/>
                        </a:rPr>
                        <a:t>RX</a:t>
                      </a:r>
                      <a:r>
                        <a:rPr lang="ja-JP" altLang="en-US" sz="900">
                          <a:latin typeface="Meiryo UI" panose="020B0604030504040204" pitchFamily="50" charset="-128"/>
                          <a:ea typeface="Meiryo UI" panose="020B0604030504040204" pitchFamily="50" charset="-128"/>
                        </a:rPr>
                        <a:t>年度まで合計</a:t>
                      </a:r>
                      <a:endParaRPr lang="en-US" sz="9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100" dirty="0">
                          <a:latin typeface="Meiryo UI" panose="020B0604030504040204" pitchFamily="50" charset="-128"/>
                          <a:ea typeface="Meiryo UI" panose="020B0604030504040204" pitchFamily="50" charset="-128"/>
                        </a:rPr>
                        <a:t>次期航空機開発等支援事業</a:t>
                      </a:r>
                      <a:br>
                        <a:rPr lang="en-US" altLang="ja-JP" sz="1100" dirty="0">
                          <a:latin typeface="Meiryo UI" panose="020B0604030504040204" pitchFamily="50" charset="-128"/>
                          <a:ea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（国内エンジン</a:t>
                      </a:r>
                      <a:r>
                        <a:rPr lang="en-US" altLang="ja-JP" sz="1100" dirty="0">
                          <a:latin typeface="Meiryo UI" panose="020B0604030504040204" pitchFamily="50" charset="-128"/>
                          <a:ea typeface="Meiryo UI" panose="020B0604030504040204" pitchFamily="50" charset="-128"/>
                        </a:rPr>
                        <a:t>MRO</a:t>
                      </a:r>
                      <a:r>
                        <a:rPr lang="ja-JP" altLang="en-US" sz="1100" dirty="0">
                          <a:latin typeface="Meiryo UI" panose="020B0604030504040204" pitchFamily="50" charset="-128"/>
                          <a:ea typeface="Meiryo UI" panose="020B0604030504040204" pitchFamily="50" charset="-128"/>
                        </a:rPr>
                        <a:t>拠点強化支援）</a:t>
                      </a: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400">
                          <a:latin typeface="Meiryo UI" panose="020B0604030504040204" pitchFamily="50" charset="-128"/>
                          <a:ea typeface="Meiryo UI" panose="020B0604030504040204" pitchFamily="50" charset="-128"/>
                        </a:rPr>
                        <a:t>自己負担（</a:t>
                      </a: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：自己資金</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：外部調達</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5</a:t>
            </a:r>
            <a:r>
              <a:rPr kumimoji="1" lang="ja-JP" altLang="en-US" sz="2000" dirty="0"/>
              <a:t>）事業化計画</a:t>
            </a:r>
            <a:endParaRPr kumimoji="1" lang="en-US" sz="2000" dirty="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将来の市場投入や投資回収に向け、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628650" y="121864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800">
                <a:solidFill>
                  <a:srgbClr val="2E3558"/>
                </a:solidFill>
                <a:latin typeface="+mn-ea"/>
              </a:rPr>
              <a:t>間接補助事業の実施により、将来の市場投入や投資回収に向け、</a:t>
            </a:r>
            <a:br>
              <a:rPr lang="en-US" altLang="ja-JP" sz="1800">
                <a:solidFill>
                  <a:srgbClr val="2E3558"/>
                </a:solidFill>
                <a:latin typeface="+mn-ea"/>
              </a:rPr>
            </a:br>
            <a:r>
              <a:rPr lang="ja-JP" altLang="en-US" sz="1800">
                <a:solidFill>
                  <a:srgbClr val="2E3558"/>
                </a:solidFill>
                <a:latin typeface="+mn-ea"/>
              </a:rPr>
              <a:t>自ら資本市場から資金を呼び込む計画（時期・金額等）の内容について記載ください</a:t>
            </a:r>
            <a:endParaRPr lang="en-US" altLang="ja-JP" sz="1800">
              <a:solidFill>
                <a:srgbClr val="2E3558"/>
              </a:solidFill>
              <a:latin typeface="+mn-ea"/>
            </a:endParaRPr>
          </a:p>
          <a:p>
            <a:pPr marL="266700" indent="-180975">
              <a:buFont typeface="Arial" panose="020B0604020202020204" pitchFamily="34" charset="0"/>
              <a:buChar char="•"/>
            </a:pPr>
            <a:r>
              <a:rPr lang="ja-JP" altLang="en-US" sz="1600">
                <a:solidFill>
                  <a:srgbClr val="2E3558"/>
                </a:solidFill>
                <a:latin typeface="+mn-ea"/>
              </a:rPr>
              <a:t>補助対象以外のものも含め、当該事業全体の資金需要に対して、国費負担割合を明らかにするとともに、</a:t>
            </a:r>
            <a:br>
              <a:rPr lang="en-US" altLang="ja-JP" sz="1600">
                <a:solidFill>
                  <a:srgbClr val="2E3558"/>
                </a:solidFill>
                <a:latin typeface="+mn-ea"/>
              </a:rPr>
            </a:br>
            <a:r>
              <a:rPr lang="ja-JP" altLang="en-US" sz="1600">
                <a:solidFill>
                  <a:srgbClr val="2E3558"/>
                </a:solidFill>
                <a:latin typeface="+mn-ea"/>
              </a:rPr>
              <a:t>自己負担分の資金調達方針を記載ください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600">
                <a:solidFill>
                  <a:srgbClr val="2E3558"/>
                </a:solidFill>
                <a:latin typeface="+mn-ea"/>
              </a:rPr>
              <a:t>技術実証を実施後、その技術をエンジン製造工程に適用することで、修理を前提としたエンジン開発やエンジン</a:t>
            </a:r>
            <a:r>
              <a:rPr lang="en-US" altLang="ja-JP" sz="1600">
                <a:solidFill>
                  <a:srgbClr val="2E3558"/>
                </a:solidFill>
                <a:latin typeface="+mn-ea"/>
              </a:rPr>
              <a:t>OEM</a:t>
            </a:r>
            <a:r>
              <a:rPr lang="ja-JP" altLang="en-US" sz="1600">
                <a:solidFill>
                  <a:srgbClr val="2E3558"/>
                </a:solidFill>
                <a:latin typeface="+mn-ea"/>
              </a:rPr>
              <a:t>に対してどういった提案を実施していく見込みか</a:t>
            </a:r>
            <a:endParaRPr lang="en-US" altLang="ja-JP" sz="1600">
              <a:solidFill>
                <a:srgbClr val="2E3558"/>
              </a:solidFill>
              <a:latin typeface="+mn-ea"/>
            </a:endParaRPr>
          </a:p>
          <a:p>
            <a:pPr marL="266700" indent="-180975">
              <a:buFont typeface="Arial" panose="020B0604020202020204" pitchFamily="34" charset="0"/>
              <a:buChar char="•"/>
            </a:pPr>
            <a:r>
              <a:rPr lang="ja-JP" altLang="en-US" sz="1600">
                <a:solidFill>
                  <a:srgbClr val="2E3558"/>
                </a:solidFill>
                <a:latin typeface="+mn-ea"/>
              </a:rPr>
              <a:t>事業終了後（</a:t>
            </a:r>
            <a:r>
              <a:rPr lang="en-US" altLang="ja-JP" sz="1600">
                <a:solidFill>
                  <a:srgbClr val="2E3558"/>
                </a:solidFill>
                <a:latin typeface="+mn-ea"/>
              </a:rPr>
              <a:t>28</a:t>
            </a:r>
            <a:r>
              <a:rPr lang="ja-JP" altLang="en-US" sz="1600">
                <a:solidFill>
                  <a:srgbClr val="2E3558"/>
                </a:solidFill>
                <a:latin typeface="+mn-ea"/>
              </a:rPr>
              <a:t>年度以降）を含め、今後開発・搭載されるエンジンへの適用を目指してどのような投資をしていくかを記載ください</a:t>
            </a:r>
          </a:p>
        </p:txBody>
      </p:sp>
    </p:spTree>
    <p:extLst>
      <p:ext uri="{BB962C8B-B14F-4D97-AF65-F5344CB8AC3E}">
        <p14:creationId xmlns:p14="http://schemas.microsoft.com/office/powerpoint/2010/main" val="737510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6</a:t>
            </a:r>
            <a:r>
              <a:rPr kumimoji="1" lang="ja-JP" altLang="en-US" sz="2000" dirty="0"/>
              <a:t>）想定されるリスク要因と対処方針　</a:t>
            </a:r>
            <a:r>
              <a:rPr kumimoji="1" lang="ja-JP" altLang="en-US" sz="2000" dirty="0">
                <a:solidFill>
                  <a:srgbClr val="FF0000"/>
                </a:solidFill>
              </a:rPr>
              <a:t>　</a:t>
            </a:r>
            <a:endParaRPr kumimoji="1" lang="en-US" sz="2000" dirty="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リスクに対して十分な対策を講じるが、</a:t>
            </a:r>
            <a:r>
              <a:rPr kumimoji="1" lang="en-US" altLang="ja-JP">
                <a:solidFill>
                  <a:schemeClr val="tx1"/>
                </a:solidFill>
              </a:rPr>
              <a:t>xx</a:t>
            </a:r>
            <a:r>
              <a:rPr kumimoji="1" lang="ja-JP" altLang="en-US">
                <a:solidFill>
                  <a:schemeClr val="tx1"/>
                </a:solidFill>
              </a:rPr>
              <a:t>等の事態に陥った場合には事業中止も検討</a:t>
            </a:r>
            <a:endParaRPr kumimoji="1" lang="en-US">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2334EE2D-2D28-44C6-AD4B-1E81EB3CDEFB}"/>
              </a:ext>
            </a:extLst>
          </p:cNvPr>
          <p:cNvCxnSpPr>
            <a:cxnSpLocks/>
          </p:cNvCxnSpPr>
          <p:nvPr/>
        </p:nvCxnSpPr>
        <p:spPr>
          <a:xfrm flipH="1">
            <a:off x="796926" y="5048188"/>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21E1FCBA-91BA-4C86-B005-F67049A83054}"/>
              </a:ext>
            </a:extLst>
          </p:cNvPr>
          <p:cNvSpPr/>
          <p:nvPr/>
        </p:nvSpPr>
        <p:spPr>
          <a:xfrm>
            <a:off x="796926" y="5166677"/>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a:solidFill>
                  <a:schemeClr val="tx1"/>
                </a:solidFill>
                <a:latin typeface="Meiryo UI" panose="020B0604030504040204" pitchFamily="50" charset="-128"/>
                <a:ea typeface="Meiryo UI" panose="020B0604030504040204" pitchFamily="50" charset="-128"/>
              </a:rPr>
              <a:t>事業中止の判断基準（定量的な基準を含む）：　</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3" name="Group 41">
            <a:extLst>
              <a:ext uri="{FF2B5EF4-FFF2-40B4-BE49-F238E27FC236}">
                <a16:creationId xmlns:a16="http://schemas.microsoft.com/office/drawing/2014/main" id="{74705407-1A0F-B987-1AB5-7479095C3B6C}"/>
              </a:ext>
            </a:extLst>
          </p:cNvPr>
          <p:cNvGrpSpPr/>
          <p:nvPr/>
        </p:nvGrpSpPr>
        <p:grpSpPr>
          <a:xfrm rot="16200000" flipH="1">
            <a:off x="5988000" y="4939793"/>
            <a:ext cx="216000" cy="216000"/>
            <a:chOff x="5937564" y="3833745"/>
            <a:chExt cx="306171" cy="306910"/>
          </a:xfrm>
        </p:grpSpPr>
        <p:sp>
          <p:nvSpPr>
            <p:cNvPr id="4" name="Freeform 94">
              <a:extLst>
                <a:ext uri="{FF2B5EF4-FFF2-40B4-BE49-F238E27FC236}">
                  <a16:creationId xmlns:a16="http://schemas.microsoft.com/office/drawing/2014/main" id="{34C15BD6-FFC1-BE9F-22D3-D4AB51B0208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5" name="Freeform 95">
              <a:extLst>
                <a:ext uri="{FF2B5EF4-FFF2-40B4-BE49-F238E27FC236}">
                  <a16:creationId xmlns:a16="http://schemas.microsoft.com/office/drawing/2014/main" id="{07F501A6-C5D5-FC40-F342-CB6F0D15A2F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6" name="正方形/長方形 5">
            <a:extLst>
              <a:ext uri="{FF2B5EF4-FFF2-40B4-BE49-F238E27FC236}">
                <a16:creationId xmlns:a16="http://schemas.microsoft.com/office/drawing/2014/main" id="{41B182AC-5581-1A0F-9DB7-4045C7B9C99D}"/>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7" name="TextBox 51">
            <a:extLst>
              <a:ext uri="{FF2B5EF4-FFF2-40B4-BE49-F238E27FC236}">
                <a16:creationId xmlns:a16="http://schemas.microsoft.com/office/drawing/2014/main" id="{549B5F73-A2AB-0229-4BDA-2253EE8170CA}"/>
              </a:ext>
            </a:extLst>
          </p:cNvPr>
          <p:cNvSpPr txBox="1"/>
          <p:nvPr/>
        </p:nvSpPr>
        <p:spPr>
          <a:xfrm>
            <a:off x="765598" y="2329347"/>
            <a:ext cx="10660804" cy="169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提案にかかる事業について、技術・経済・社会等の面において、どのような事業化リスクが存在するかを記載ください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失敗した状況を仮定し、その要因を探る議論等を社内で実践いただくことは、事業の成功確率を高め、</a:t>
            </a:r>
            <a:br>
              <a:rPr lang="en-US" altLang="ja-JP" sz="1400">
                <a:solidFill>
                  <a:srgbClr val="2E3558"/>
                </a:solidFill>
                <a:latin typeface="+mn-ea"/>
              </a:rPr>
            </a:br>
            <a:r>
              <a:rPr lang="ja-JP" altLang="en-US" sz="1400">
                <a:solidFill>
                  <a:srgbClr val="2E3558"/>
                </a:solidFill>
                <a:latin typeface="+mn-ea"/>
              </a:rPr>
              <a:t>万一の場合の損失を最小化する上で効果的です</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特に、商用化（経済社会）リスクには、原料の調達リスクも含め記載ください</a:t>
            </a:r>
            <a:endParaRPr lang="en-US" altLang="ja-JP" sz="1400">
              <a:solidFill>
                <a:srgbClr val="2E3558"/>
              </a:solidFill>
              <a:latin typeface="+mn-ea"/>
            </a:endParaRPr>
          </a:p>
        </p:txBody>
      </p:sp>
      <p:sp>
        <p:nvSpPr>
          <p:cNvPr id="12" name="TextBox 51">
            <a:extLst>
              <a:ext uri="{FF2B5EF4-FFF2-40B4-BE49-F238E27FC236}">
                <a16:creationId xmlns:a16="http://schemas.microsoft.com/office/drawing/2014/main" id="{71742331-5503-5285-742A-F30108A3CC30}"/>
              </a:ext>
            </a:extLst>
          </p:cNvPr>
          <p:cNvSpPr txBox="1"/>
          <p:nvPr/>
        </p:nvSpPr>
        <p:spPr>
          <a:xfrm>
            <a:off x="765598" y="5486400"/>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上記に加え、リスクへの対応策を十分に講じることを前提としつつ、</a:t>
            </a:r>
            <a:br>
              <a:rPr lang="en-US" altLang="ja-JP" sz="1600">
                <a:solidFill>
                  <a:srgbClr val="2E3558"/>
                </a:solidFill>
                <a:latin typeface="+mn-ea"/>
              </a:rPr>
            </a:br>
            <a:r>
              <a:rPr lang="ja-JP" altLang="en-US" sz="1600">
                <a:solidFill>
                  <a:srgbClr val="2E3558"/>
                </a:solidFill>
                <a:latin typeface="+mn-ea"/>
              </a:rPr>
              <a:t>どのような事態になった場合に事業を中止するかの判断基準についても定量的な観点を含め記載ください</a:t>
            </a:r>
            <a:endParaRPr lang="en-US" altLang="ja-JP" sz="1600">
              <a:solidFill>
                <a:srgbClr val="2E3558"/>
              </a:solidFill>
              <a:latin typeface="+mn-ea"/>
            </a:endParaRPr>
          </a:p>
        </p:txBody>
      </p:sp>
      <p:grpSp>
        <p:nvGrpSpPr>
          <p:cNvPr id="2" name="グループ化 1">
            <a:extLst>
              <a:ext uri="{FF2B5EF4-FFF2-40B4-BE49-F238E27FC236}">
                <a16:creationId xmlns:a16="http://schemas.microsoft.com/office/drawing/2014/main" id="{FB4C319C-A8BF-D9ED-655D-E5204AF7D541}"/>
              </a:ext>
            </a:extLst>
          </p:cNvPr>
          <p:cNvGrpSpPr/>
          <p:nvPr/>
        </p:nvGrpSpPr>
        <p:grpSpPr>
          <a:xfrm>
            <a:off x="765598" y="1233842"/>
            <a:ext cx="3420000" cy="288000"/>
            <a:chOff x="156000" y="1879963"/>
            <a:chExt cx="5760000" cy="288000"/>
          </a:xfrm>
        </p:grpSpPr>
        <p:sp>
          <p:nvSpPr>
            <p:cNvPr id="13" name="正方形/長方形 12">
              <a:extLst>
                <a:ext uri="{FF2B5EF4-FFF2-40B4-BE49-F238E27FC236}">
                  <a16:creationId xmlns:a16="http://schemas.microsoft.com/office/drawing/2014/main" id="{040DC15C-B34A-2B20-C51B-6E8DB4B05FE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本事業実施における技術リスクと対応</a:t>
              </a:r>
            </a:p>
          </p:txBody>
        </p:sp>
        <p:cxnSp>
          <p:nvCxnSpPr>
            <p:cNvPr id="14" name="直線コネクタ 13">
              <a:extLst>
                <a:ext uri="{FF2B5EF4-FFF2-40B4-BE49-F238E27FC236}">
                  <a16:creationId xmlns:a16="http://schemas.microsoft.com/office/drawing/2014/main" id="{B7BBA099-ACCB-F59E-4C2A-D2A2968B318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C199459B-FA1B-FD6D-D70E-DB0CF1992740}"/>
              </a:ext>
            </a:extLst>
          </p:cNvPr>
          <p:cNvGrpSpPr/>
          <p:nvPr/>
        </p:nvGrpSpPr>
        <p:grpSpPr>
          <a:xfrm>
            <a:off x="4386000" y="1233842"/>
            <a:ext cx="3420000" cy="288000"/>
            <a:chOff x="156000" y="1879963"/>
            <a:chExt cx="5760000" cy="288000"/>
          </a:xfrm>
        </p:grpSpPr>
        <p:sp>
          <p:nvSpPr>
            <p:cNvPr id="16" name="正方形/長方形 15">
              <a:extLst>
                <a:ext uri="{FF2B5EF4-FFF2-40B4-BE49-F238E27FC236}">
                  <a16:creationId xmlns:a16="http://schemas.microsoft.com/office/drawing/2014/main" id="{90F8DE14-4C87-874B-0BA9-20E8F4EF1025}"/>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市場投入（経済社会）におけるリスクと対応</a:t>
              </a:r>
            </a:p>
          </p:txBody>
        </p:sp>
        <p:cxnSp>
          <p:nvCxnSpPr>
            <p:cNvPr id="17" name="直線コネクタ 16">
              <a:extLst>
                <a:ext uri="{FF2B5EF4-FFF2-40B4-BE49-F238E27FC236}">
                  <a16:creationId xmlns:a16="http://schemas.microsoft.com/office/drawing/2014/main" id="{C9594C67-8179-7C68-F597-F2CB9677A197}"/>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8" name="グループ化 17">
            <a:extLst>
              <a:ext uri="{FF2B5EF4-FFF2-40B4-BE49-F238E27FC236}">
                <a16:creationId xmlns:a16="http://schemas.microsoft.com/office/drawing/2014/main" id="{77317F4A-4F7E-2FB6-6C83-38664AB5BFF0}"/>
              </a:ext>
            </a:extLst>
          </p:cNvPr>
          <p:cNvGrpSpPr/>
          <p:nvPr/>
        </p:nvGrpSpPr>
        <p:grpSpPr>
          <a:xfrm>
            <a:off x="8006402" y="1233842"/>
            <a:ext cx="3420000" cy="288000"/>
            <a:chOff x="156000" y="1879963"/>
            <a:chExt cx="5760000" cy="288000"/>
          </a:xfrm>
        </p:grpSpPr>
        <p:sp>
          <p:nvSpPr>
            <p:cNvPr id="19" name="正方形/長方形 18">
              <a:extLst>
                <a:ext uri="{FF2B5EF4-FFF2-40B4-BE49-F238E27FC236}">
                  <a16:creationId xmlns:a16="http://schemas.microsoft.com/office/drawing/2014/main" id="{99DC4679-73A0-2900-3F2C-61D7932F266D}"/>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その他（自然災害等）のリスクと対応</a:t>
              </a:r>
            </a:p>
          </p:txBody>
        </p:sp>
        <p:cxnSp>
          <p:nvCxnSpPr>
            <p:cNvPr id="20" name="直線コネクタ 19">
              <a:extLst>
                <a:ext uri="{FF2B5EF4-FFF2-40B4-BE49-F238E27FC236}">
                  <a16:creationId xmlns:a16="http://schemas.microsoft.com/office/drawing/2014/main" id="{C057E4EC-6FA0-3FDC-00F2-F16851AC4B24}"/>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1" name="ee4pContent3">
            <a:extLst>
              <a:ext uri="{FF2B5EF4-FFF2-40B4-BE49-F238E27FC236}">
                <a16:creationId xmlns:a16="http://schemas.microsoft.com/office/drawing/2014/main" id="{CBEEBEE8-B8B7-C87F-58B2-414BBF5CA34D}"/>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22" name="ee4pContent3">
            <a:extLst>
              <a:ext uri="{FF2B5EF4-FFF2-40B4-BE49-F238E27FC236}">
                <a16:creationId xmlns:a16="http://schemas.microsoft.com/office/drawing/2014/main" id="{DE6F9CCB-B7AC-2B73-3077-1A310283ABF8}"/>
              </a:ext>
            </a:extLst>
          </p:cNvPr>
          <p:cNvSpPr txBox="1"/>
          <p:nvPr/>
        </p:nvSpPr>
        <p:spPr>
          <a:xfrm>
            <a:off x="4386000" y="1651507"/>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23" name="ee4pContent3">
            <a:extLst>
              <a:ext uri="{FF2B5EF4-FFF2-40B4-BE49-F238E27FC236}">
                <a16:creationId xmlns:a16="http://schemas.microsoft.com/office/drawing/2014/main" id="{F9CDCB49-1464-6A53-BAF9-B97345AE7BA9}"/>
              </a:ext>
            </a:extLst>
          </p:cNvPr>
          <p:cNvSpPr txBox="1"/>
          <p:nvPr/>
        </p:nvSpPr>
        <p:spPr>
          <a:xfrm>
            <a:off x="8006402" y="1649610"/>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7600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7</a:t>
            </a:r>
            <a:r>
              <a:rPr kumimoji="1" lang="ja-JP" altLang="en-US" sz="2000" dirty="0"/>
              <a:t>）経済波及効果</a:t>
            </a:r>
            <a:endParaRPr kumimoji="1" lang="en-US" sz="2000" dirty="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D6CD44D5-6774-2967-D36A-4B6CB7532E7E}"/>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8D49C37E-8941-7C5A-461D-DDCC3782CC9B}"/>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AC356AC5-04DF-85FA-2909-40B5A5701778}"/>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9F3245E4-2445-9212-E1BC-9BD7C7675F5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3" name="直線コネクタ 12">
              <a:extLst>
                <a:ext uri="{FF2B5EF4-FFF2-40B4-BE49-F238E27FC236}">
                  <a16:creationId xmlns:a16="http://schemas.microsoft.com/office/drawing/2014/main" id="{CEB8089D-12B4-5B97-3D53-19BF4E5222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a:t>
            </a:r>
            <a:endParaRPr lang="en-US" altLang="ja-JP" sz="1600">
              <a:solidFill>
                <a:srgbClr val="2E3558"/>
              </a:solidFill>
              <a:latin typeface="+mn-ea"/>
            </a:endParaRPr>
          </a:p>
          <a:p>
            <a:pPr marL="85725" indent="3175"/>
            <a:r>
              <a:rPr lang="ja-JP" altLang="en-US" sz="1600">
                <a:solidFill>
                  <a:srgbClr val="2E3558"/>
                </a:solidFill>
                <a:latin typeface="+mn-ea"/>
              </a:rPr>
              <a:t>可能な限り定量目標も用いながら具体的に記載ください</a:t>
            </a:r>
          </a:p>
        </p:txBody>
      </p:sp>
      <p:sp>
        <p:nvSpPr>
          <p:cNvPr id="9" name="TextBox 51">
            <a:extLst>
              <a:ext uri="{FF2B5EF4-FFF2-40B4-BE49-F238E27FC236}">
                <a16:creationId xmlns:a16="http://schemas.microsoft.com/office/drawing/2014/main" id="{47AA4AE9-B2A1-11C6-0B87-1C5A9021860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a:t>
            </a:r>
            <a:endParaRPr lang="en-US" altLang="ja-JP" sz="1600">
              <a:solidFill>
                <a:srgbClr val="2E3558"/>
              </a:solidFill>
              <a:latin typeface="+mn-ea"/>
            </a:endParaRPr>
          </a:p>
          <a:p>
            <a:pPr marL="85725" indent="3175"/>
            <a:r>
              <a:rPr lang="ja-JP" altLang="en-US" sz="1600">
                <a:solidFill>
                  <a:srgbClr val="2E3558"/>
                </a:solidFill>
                <a:latin typeface="+mn-ea"/>
              </a:rPr>
              <a:t>限り定量目標も用いながら具体的に記載ください</a:t>
            </a:r>
          </a:p>
        </p:txBody>
      </p:sp>
      <p:sp>
        <p:nvSpPr>
          <p:cNvPr id="15" name="正方形/長方形 14">
            <a:extLst>
              <a:ext uri="{FF2B5EF4-FFF2-40B4-BE49-F238E27FC236}">
                <a16:creationId xmlns:a16="http://schemas.microsoft.com/office/drawing/2014/main" id="{ECDE6A23-8354-80EF-079E-B300D2B62FF6}"/>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2666900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a:ln>
                  <a:noFill/>
                </a:ln>
                <a:solidFill>
                  <a:schemeClr val="tx1"/>
                </a:solidFill>
                <a:effectLst/>
                <a:uLnTx/>
                <a:uFillTx/>
                <a:sym typeface="Trebuchet MS" panose="020B0603020202020204" pitchFamily="34" charset="0"/>
              </a:rPr>
              <a:t>市場導入（</a:t>
            </a:r>
            <a:r>
              <a:rPr kumimoji="1" lang="ja-JP" altLang="en-US" sz="2400" i="0" u="none" kern="1200" cap="none" spc="0" normalizeH="0" baseline="0" noProof="0">
                <a:ln>
                  <a:noFill/>
                </a:ln>
                <a:solidFill>
                  <a:schemeClr val="tx1"/>
                </a:solidFill>
                <a:effectLst/>
                <a:uLnTx/>
                <a:uFillTx/>
                <a:sym typeface="Trebuchet MS" panose="020B0603020202020204" pitchFamily="34" charset="0"/>
              </a:rPr>
              <a:t>事業化）</a:t>
            </a:r>
            <a:r>
              <a:rPr kumimoji="1" lang="ja-JP" altLang="en-US">
                <a:solidFill>
                  <a:schemeClr val="tx1"/>
                </a:solidFill>
              </a:rPr>
              <a:t>後の</a:t>
            </a:r>
            <a:r>
              <a:rPr kumimoji="1" lang="ja-JP" altLang="en-US" sz="2400" i="0" u="none" strike="noStrike" kern="1200" cap="none" spc="0" normalizeH="0" baseline="0" noProof="0">
                <a:ln>
                  <a:noFill/>
                </a:ln>
                <a:solidFill>
                  <a:schemeClr val="tx1"/>
                </a:solidFill>
                <a:effectLst/>
                <a:uLnTx/>
                <a:uFillTx/>
                <a:sym typeface="Trebuchet MS" panose="020B0603020202020204" pitchFamily="34" charset="0"/>
              </a:rPr>
              <a:t>シェアを獲得するために、ルール形成（標準化等）を</a:t>
            </a:r>
            <a:r>
              <a:rPr kumimoji="1" lang="ja-JP" altLang="en-US" sz="2400" b="0" i="0" u="none" strike="noStrike" kern="1200" cap="none" spc="0" normalizeH="0" baseline="0" noProof="0">
                <a:ln>
                  <a:noFill/>
                </a:ln>
                <a:solidFill>
                  <a:schemeClr val="tx1"/>
                </a:solidFill>
                <a:effectLst/>
                <a:uLnTx/>
                <a:uFillTx/>
                <a:sym typeface="Trebuchet MS" panose="020B0603020202020204" pitchFamily="34" charset="0"/>
              </a:rPr>
              <a:t>検討・実施</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5493199"/>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rPr>
              <a:t>（例１）標準化戦略</a:t>
            </a:r>
            <a:endParaRPr kumimoji="0" 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5563416"/>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（例２）</a:t>
            </a:r>
            <a:r>
              <a:rPr lang="ja-JP" altLang="en-US" sz="1200">
                <a:latin typeface="Meiryo UI" panose="020B0604030504040204" pitchFamily="50" charset="-128"/>
                <a:ea typeface="Meiryo UI" panose="020B0604030504040204" pitchFamily="50" charset="-128"/>
              </a:rPr>
              <a:t>知財戦略</a:t>
            </a:r>
            <a:endParaRPr kumimoji="0" 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2688991"/>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（国内外の標準化や規制の動向）</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（市場導入に向けた自社による標準化、知財、規制対応等に関する取組）</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2595906"/>
            <a:ext cx="5220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224900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ルール形成の前提となる市場導入に向けての取組方針・考え方</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2520805"/>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2212195"/>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5492148"/>
            <a:ext cx="1142215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5461871"/>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5024563"/>
            <a:ext cx="11350984" cy="0"/>
          </a:xfrm>
          <a:prstGeom prst="line">
            <a:avLst/>
          </a:prstGeom>
          <a:ln w="9525" cap="rnd">
            <a:solidFill>
              <a:schemeClr val="tx1">
                <a:lumMod val="50000"/>
                <a:lumOff val="5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2595906"/>
            <a:ext cx="5274053"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339620" y="5108435"/>
            <a:ext cx="1142215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本事業期間におけるオープン戦略（標準化等）及びクローズ戦略（知財等）の具体的な取組内容</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推進体制については、</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3.(1)</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組織内の事業推進体制に記載）</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2637129"/>
            <a:ext cx="4958362" cy="176482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a:t>
            </a:r>
            <a:r>
              <a:rPr lang="ja-JP" altLang="en-US" sz="1100">
                <a:solidFill>
                  <a:schemeClr val="tx1"/>
                </a:solidFill>
                <a:latin typeface="Meiryo UI" panose="020B0604030504040204" pitchFamily="50" charset="-128"/>
                <a:ea typeface="Meiryo UI" panose="020B0604030504040204" pitchFamily="50" charset="-128"/>
              </a:rPr>
              <a:t>ビジネスモデルの特徴</a:t>
            </a:r>
            <a:r>
              <a:rPr kumimoji="0" lang="ja-JP" altLang="en-US"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1</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」、「ターゲット市場の特徴、目標とするシェア・ 時期</a:t>
            </a:r>
            <a:r>
              <a:rPr kumimoji="0" lang="ja-JP" altLang="en-US"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2</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」等を踏まえた上で、どのようなルール形成を通じて、競合他社と差別化</a:t>
            </a:r>
            <a:r>
              <a:rPr kumimoji="0" lang="ja-JP" altLang="en-US" sz="1100" i="0" u="non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す</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るか、という想定シナリオを記載。複数のシナリオを描くことを推奨</a:t>
            </a:r>
            <a:endParaRPr kumimoji="0" lang="en-US" altLang="ja-JP"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b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1.(4)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ビジネスモデルの特徴において詳細記載</a:t>
            </a: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2</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1.(2)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市場のセグメント・ターゲットにおいて詳細記載</a:t>
            </a:r>
            <a:b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4883370"/>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224445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国内外の動向・自社のルール形成</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標準化</a:t>
            </a:r>
            <a:r>
              <a:rPr kumimoji="1" lang="ja-JP" altLang="en-US" sz="140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の取組状況</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5822316"/>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5766374"/>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4467035"/>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「標準化団体に参加、</a:t>
            </a:r>
            <a:r>
              <a:rPr kumimoji="1" lang="en-US" altLang="ja-JP" sz="1050">
                <a:solidFill>
                  <a:schemeClr val="tx1"/>
                </a:solidFill>
                <a:latin typeface="Meiryo UI" panose="020B0604030504040204" pitchFamily="50" charset="-128"/>
                <a:ea typeface="Meiryo UI" panose="020B0604030504040204" pitchFamily="50" charset="-128"/>
              </a:rPr>
              <a:t>xx</a:t>
            </a:r>
            <a:r>
              <a:rPr kumimoji="1" lang="ja-JP" altLang="en-US" sz="105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5975186"/>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5810545"/>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err="1">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dirty="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a:t>
            </a:r>
            <a:r>
              <a:rPr kumimoji="1" lang="en-US" altLang="ja-JP" sz="2000" dirty="0">
                <a:solidFill>
                  <a:schemeClr val="tx1"/>
                </a:solidFill>
              </a:rPr>
              <a:t>8</a:t>
            </a:r>
            <a:r>
              <a:rPr kumimoji="1"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）市場獲得に向けたルール形成戦略</a:t>
            </a:r>
            <a:endParaRPr kumimoji="1" lang="en-US" altLang="ja-JP" sz="2000" strike="sngStrike" dirty="0">
              <a:solidFill>
                <a:srgbClr val="0070C0"/>
              </a:solidFill>
            </a:endParaRPr>
          </a:p>
        </p:txBody>
      </p:sp>
      <p:sp>
        <p:nvSpPr>
          <p:cNvPr id="6" name="正方形/長方形 5">
            <a:extLst>
              <a:ext uri="{FF2B5EF4-FFF2-40B4-BE49-F238E27FC236}">
                <a16:creationId xmlns:a16="http://schemas.microsoft.com/office/drawing/2014/main" id="{5D09C453-296B-870E-DD01-0BB82F6BEF4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t">
            <a:noAutofit/>
          </a:bodyPr>
          <a:lstStyle/>
          <a:p>
            <a:pPr algn="ctr">
              <a:lnSpc>
                <a:spcPct val="70000"/>
              </a:lnSpc>
              <a:spcBef>
                <a:spcPct val="0"/>
              </a:spcBef>
            </a:pPr>
            <a:r>
              <a:rPr lang="ja-JP" altLang="en-US" sz="2000">
                <a:latin typeface="Meiryo UI" panose="020B0604030504040204" pitchFamily="50" charset="-128"/>
                <a:ea typeface="Meiryo UI" panose="020B0604030504040204" pitchFamily="50" charset="-128"/>
                <a:cs typeface="+mj-cs"/>
              </a:rPr>
              <a:t>加点</a:t>
            </a:r>
            <a:br>
              <a:rPr lang="en-US" altLang="ja-JP" sz="2000">
                <a:latin typeface="Meiryo UI" panose="020B0604030504040204" pitchFamily="50" charset="-128"/>
                <a:ea typeface="Meiryo UI" panose="020B0604030504040204" pitchFamily="50" charset="-128"/>
                <a:cs typeface="+mj-cs"/>
              </a:rPr>
            </a:br>
            <a:r>
              <a:rPr lang="ja-JP" altLang="en-US" sz="1000">
                <a:latin typeface="Meiryo UI" panose="020B0604030504040204" pitchFamily="50" charset="-128"/>
                <a:ea typeface="Meiryo UI" panose="020B0604030504040204" pitchFamily="50" charset="-128"/>
                <a:cs typeface="+mj-cs"/>
              </a:rPr>
              <a:t>（中小企業等）</a:t>
            </a:r>
            <a:endParaRPr lang="ja-JP" altLang="en-US" sz="2000">
              <a:latin typeface="Meiryo UI" panose="020B0604030504040204" pitchFamily="50" charset="-128"/>
              <a:ea typeface="Meiryo UI" panose="020B0604030504040204" pitchFamily="50" charset="-128"/>
              <a:cs typeface="+mj-cs"/>
            </a:endParaRPr>
          </a:p>
        </p:txBody>
      </p:sp>
      <p:sp>
        <p:nvSpPr>
          <p:cNvPr id="5" name="Rectangle 4">
            <a:extLst>
              <a:ext uri="{FF2B5EF4-FFF2-40B4-BE49-F238E27FC236}">
                <a16:creationId xmlns:a16="http://schemas.microsoft.com/office/drawing/2014/main" id="{22001F51-A144-45B4-91D9-7A97FB1146BA}"/>
              </a:ext>
            </a:extLst>
          </p:cNvPr>
          <p:cNvSpPr/>
          <p:nvPr/>
        </p:nvSpPr>
        <p:spPr>
          <a:xfrm>
            <a:off x="425962" y="1145313"/>
            <a:ext cx="11555831" cy="117636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3175"/>
            <a:r>
              <a:rPr lang="ja-JP" altLang="en-US" sz="1600">
                <a:solidFill>
                  <a:srgbClr val="2E3558"/>
                </a:solidFill>
                <a:latin typeface="+mn-ea"/>
              </a:rPr>
              <a:t>国際競争力強化に向け、国内外の動向、自社のルール形成（標準化、知財保護等）に関する現状認識を踏まえ、</a:t>
            </a:r>
            <a:br>
              <a:rPr lang="en-US" altLang="ja-JP" sz="1600">
                <a:solidFill>
                  <a:srgbClr val="2E3558"/>
                </a:solidFill>
                <a:latin typeface="+mn-ea"/>
              </a:rPr>
            </a:br>
            <a:r>
              <a:rPr lang="ja-JP" altLang="en-US" sz="1600">
                <a:solidFill>
                  <a:srgbClr val="2E3558"/>
                </a:solidFill>
                <a:latin typeface="+mn-ea"/>
              </a:rPr>
              <a:t>本事業期間に実施するオープン戦略（標準化等）及びクローズ戦略（知財保護等）の考え方や具体的な取組内容</a:t>
            </a:r>
            <a:r>
              <a:rPr lang="en-US" altLang="ja-JP" sz="1600" baseline="30000">
                <a:solidFill>
                  <a:srgbClr val="2E3558"/>
                </a:solidFill>
                <a:latin typeface="+mn-ea"/>
              </a:rPr>
              <a:t>※</a:t>
            </a:r>
            <a:r>
              <a:rPr lang="ja-JP" altLang="en-US" sz="1600">
                <a:solidFill>
                  <a:srgbClr val="2E3558"/>
                </a:solidFill>
                <a:latin typeface="+mn-ea"/>
              </a:rPr>
              <a:t>を記載ください</a:t>
            </a:r>
            <a:endParaRPr lang="en-US" altLang="ja-JP" sz="1600">
              <a:solidFill>
                <a:srgbClr val="2E3558"/>
              </a:solidFill>
              <a:latin typeface="+mn-ea"/>
            </a:endParaRPr>
          </a:p>
          <a:p>
            <a:pPr marL="85725"/>
            <a:r>
              <a:rPr lang="en-US" altLang="ja-JP" sz="1400">
                <a:solidFill>
                  <a:srgbClr val="2E3558"/>
                </a:solidFill>
                <a:latin typeface="+mn-ea"/>
              </a:rPr>
              <a:t>※</a:t>
            </a:r>
            <a:r>
              <a:rPr lang="ja-JP" altLang="en-US" sz="1400">
                <a:solidFill>
                  <a:srgbClr val="2E3558"/>
                </a:solidFill>
                <a:latin typeface="+mn-ea"/>
              </a:rPr>
              <a:t>競合他社との差異化を図る方法、自社の強みを客観的に示すための方法など</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必ずオープン戦略とクローズ戦略の両方について記載ください</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標準化、知財保護以外の戦略で市場を創造・拡大する場合は、その方法を記載ください</a:t>
            </a:r>
            <a:endParaRPr lang="en-US" altLang="ja-JP" sz="1400">
              <a:solidFill>
                <a:srgbClr val="2E3558"/>
              </a:solidFill>
              <a:latin typeface="+mn-ea"/>
            </a:endParaRPr>
          </a:p>
        </p:txBody>
      </p:sp>
      <p:sp>
        <p:nvSpPr>
          <p:cNvPr id="4" name="正方形/長方形 3">
            <a:extLst>
              <a:ext uri="{FF2B5EF4-FFF2-40B4-BE49-F238E27FC236}">
                <a16:creationId xmlns:a16="http://schemas.microsoft.com/office/drawing/2014/main" id="{5B144DF8-BD37-6CD5-3D4F-219D41005162}"/>
              </a:ext>
            </a:extLst>
          </p:cNvPr>
          <p:cNvSpPr/>
          <p:nvPr/>
        </p:nvSpPr>
        <p:spPr>
          <a:xfrm>
            <a:off x="10055152" y="85758"/>
            <a:ext cx="953793" cy="324000"/>
          </a:xfrm>
          <a:prstGeom prst="rect">
            <a:avLst/>
          </a:prstGeom>
          <a:ln w="28575">
            <a:solidFill>
              <a:srgbClr val="FF0000"/>
            </a:solidFill>
          </a:ln>
        </p:spPr>
        <p:txBody>
          <a:bodyPr vert="horz" wrap="square" lIns="0" tIns="0" rIns="0" bIns="0" rtlCol="0" anchor="t">
            <a:noAutofit/>
          </a:bodyPr>
          <a:lstStyle/>
          <a:p>
            <a:pPr algn="ctr">
              <a:lnSpc>
                <a:spcPct val="70000"/>
              </a:lnSpc>
              <a:spcBef>
                <a:spcPct val="0"/>
              </a:spcBef>
            </a:pPr>
            <a:r>
              <a:rPr lang="ja-JP" altLang="en-US" sz="2000">
                <a:latin typeface="Meiryo UI" panose="020B0604030504040204" pitchFamily="50" charset="-128"/>
                <a:ea typeface="Meiryo UI" panose="020B0604030504040204" pitchFamily="50" charset="-128"/>
                <a:cs typeface="+mj-cs"/>
              </a:rPr>
              <a:t>必須</a:t>
            </a:r>
            <a:br>
              <a:rPr lang="en-US" altLang="ja-JP" sz="2000">
                <a:latin typeface="Meiryo UI" panose="020B0604030504040204" pitchFamily="50" charset="-128"/>
                <a:ea typeface="Meiryo UI" panose="020B0604030504040204" pitchFamily="50" charset="-128"/>
                <a:cs typeface="+mj-cs"/>
              </a:rPr>
            </a:br>
            <a:r>
              <a:rPr lang="ja-JP" altLang="en-US" sz="1000">
                <a:latin typeface="Meiryo UI" panose="020B0604030504040204" pitchFamily="50" charset="-128"/>
                <a:ea typeface="Meiryo UI" panose="020B0604030504040204" pitchFamily="50" charset="-128"/>
                <a:cs typeface="+mj-cs"/>
              </a:rPr>
              <a:t>（大企業）</a:t>
            </a:r>
            <a:endParaRPr lang="ja-JP" altLang="en-US" sz="2000">
              <a:latin typeface="Meiryo UI" panose="020B0604030504040204" pitchFamily="50" charset="-128"/>
              <a:ea typeface="Meiryo UI" panose="020B0604030504040204" pitchFamily="50" charset="-128"/>
              <a:cs typeface="+mj-cs"/>
            </a:endParaRPr>
          </a:p>
        </p:txBody>
      </p:sp>
    </p:spTree>
    <p:extLst>
      <p:ext uri="{BB962C8B-B14F-4D97-AF65-F5344CB8AC3E}">
        <p14:creationId xmlns:p14="http://schemas.microsoft.com/office/powerpoint/2010/main" val="27494797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dirty="0">
                <a:solidFill>
                  <a:schemeClr val="tx1"/>
                </a:solidFill>
              </a:rPr>
              <a:t>本事業を通じて、次期単通路機向け</a:t>
            </a:r>
            <a:r>
              <a:rPr kumimoji="1" lang="ja-JP" altLang="en-US">
                <a:solidFill>
                  <a:schemeClr val="tx1"/>
                </a:solidFill>
              </a:rPr>
              <a:t>エンジン開発やインテグレーション</a:t>
            </a:r>
            <a:r>
              <a:rPr kumimoji="1" lang="ja-JP" altLang="en-US" dirty="0">
                <a:solidFill>
                  <a:schemeClr val="tx1"/>
                </a:solidFill>
              </a:rPr>
              <a:t>領域への参画を図る</a:t>
            </a:r>
            <a:endParaRPr kumimoji="1" lang="en-US" altLang="ja-JP" sz="2400" b="0" i="0" u="none" strike="noStrike" kern="1200" cap="none" spc="0" normalizeH="0" baseline="0" noProof="0" dirty="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dirty="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dirty="0">
                <a:ln>
                  <a:noFill/>
                </a:ln>
                <a:solidFill>
                  <a:schemeClr val="tx1"/>
                </a:solidFill>
                <a:effectLst/>
                <a:uLnTx/>
                <a:uFillTx/>
                <a:sym typeface="Trebuchet MS" panose="020B0603020202020204" pitchFamily="34" charset="0"/>
              </a:rPr>
              <a:t>9</a:t>
            </a:r>
            <a:r>
              <a:rPr kumimoji="1"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a:t>
            </a:r>
            <a:r>
              <a:rPr kumimoji="1" lang="ja-JP" altLang="en-US" sz="2000" dirty="0">
                <a:solidFill>
                  <a:schemeClr val="tx1"/>
                </a:solidFill>
              </a:rPr>
              <a:t>エンジン</a:t>
            </a:r>
            <a:r>
              <a:rPr kumimoji="1" lang="en-US" altLang="ja-JP" sz="2000" b="0" i="0" u="none" strike="noStrike" kern="1200" cap="none" spc="0" normalizeH="0" baseline="0" noProof="0" dirty="0">
                <a:ln>
                  <a:noFill/>
                </a:ln>
                <a:solidFill>
                  <a:schemeClr val="tx1"/>
                </a:solidFill>
                <a:effectLst/>
                <a:uLnTx/>
                <a:uFillTx/>
                <a:sym typeface="Trebuchet MS" panose="020B0603020202020204" pitchFamily="34" charset="0"/>
              </a:rPr>
              <a:t>OEM</a:t>
            </a:r>
            <a:r>
              <a:rPr kumimoji="1" lang="ja-JP" altLang="en-US" sz="2000" b="0" i="0" u="none" strike="noStrike" kern="1200" cap="none" spc="0" normalizeH="0" baseline="0" noProof="0" dirty="0">
                <a:ln>
                  <a:noFill/>
                </a:ln>
                <a:solidFill>
                  <a:schemeClr val="tx1"/>
                </a:solidFill>
                <a:effectLst/>
                <a:uLnTx/>
                <a:uFillTx/>
                <a:sym typeface="Trebuchet MS" panose="020B0603020202020204" pitchFamily="34" charset="0"/>
              </a:rPr>
              <a:t>との共同開発参画に向け</a:t>
            </a:r>
            <a:r>
              <a:rPr kumimoji="1" lang="ja-JP" altLang="en-US" sz="2000" dirty="0">
                <a:solidFill>
                  <a:schemeClr val="tx1"/>
                </a:solidFill>
              </a:rPr>
              <a:t>た取組</a:t>
            </a:r>
            <a:endParaRPr kumimoji="1" lang="en-US" altLang="ja-JP" sz="2000" strike="sngStrike" dirty="0">
              <a:solidFill>
                <a:srgbClr val="0070C0"/>
              </a:solidFill>
            </a:endParaRPr>
          </a:p>
        </p:txBody>
      </p:sp>
      <p:sp>
        <p:nvSpPr>
          <p:cNvPr id="2" name="正方形/長方形 1">
            <a:extLst>
              <a:ext uri="{FF2B5EF4-FFF2-40B4-BE49-F238E27FC236}">
                <a16:creationId xmlns:a16="http://schemas.microsoft.com/office/drawing/2014/main" id="{4B75987F-33F9-55B0-B7F8-2B923F94D331}"/>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8" name="TextBox 51">
            <a:extLst>
              <a:ext uri="{FF2B5EF4-FFF2-40B4-BE49-F238E27FC236}">
                <a16:creationId xmlns:a16="http://schemas.microsoft.com/office/drawing/2014/main" id="{776F0EA4-7765-68FF-0325-EE8D4A93E608}"/>
              </a:ext>
            </a:extLst>
          </p:cNvPr>
          <p:cNvSpPr txBox="1"/>
          <p:nvPr/>
        </p:nvSpPr>
        <p:spPr>
          <a:xfrm>
            <a:off x="777452" y="1213748"/>
            <a:ext cx="10710121" cy="77452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dirty="0">
                <a:solidFill>
                  <a:srgbClr val="2E3558"/>
                </a:solidFill>
                <a:latin typeface="+mn-ea"/>
              </a:rPr>
              <a:t>次期単通路機向けエンジン開発への参画・インテグレーション領域への参画に向けた取組計画を記載ください</a:t>
            </a:r>
            <a:endParaRPr lang="en-US" altLang="ja-JP" sz="1600" dirty="0">
              <a:solidFill>
                <a:srgbClr val="2E3558"/>
              </a:solidFill>
              <a:latin typeface="+mn-ea"/>
            </a:endParaRPr>
          </a:p>
        </p:txBody>
      </p:sp>
      <p:sp>
        <p:nvSpPr>
          <p:cNvPr id="5" name="正方形/長方形 4">
            <a:extLst>
              <a:ext uri="{FF2B5EF4-FFF2-40B4-BE49-F238E27FC236}">
                <a16:creationId xmlns:a16="http://schemas.microsoft.com/office/drawing/2014/main" id="{10CDF947-0390-AA31-DE5C-1F6618A5F06B}"/>
              </a:ext>
            </a:extLst>
          </p:cNvPr>
          <p:cNvSpPr/>
          <p:nvPr/>
        </p:nvSpPr>
        <p:spPr>
          <a:xfrm>
            <a:off x="756290" y="2152964"/>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300" dirty="0">
                <a:solidFill>
                  <a:schemeClr val="tx1"/>
                </a:solidFill>
                <a:latin typeface="Meiryo UI" panose="020B0604030504040204" pitchFamily="50" charset="-128"/>
                <a:ea typeface="Meiryo UI" panose="020B0604030504040204" pitchFamily="50" charset="-128"/>
              </a:rPr>
              <a:t>開発プロジェクトへの</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ctr"/>
            <a:r>
              <a:rPr kumimoji="1" lang="ja-JP" altLang="en-US" sz="1300" dirty="0">
                <a:solidFill>
                  <a:schemeClr val="tx1"/>
                </a:solidFill>
                <a:latin typeface="Meiryo UI" panose="020B0604030504040204" pitchFamily="50" charset="-128"/>
                <a:ea typeface="Meiryo UI" panose="020B0604030504040204" pitchFamily="50" charset="-128"/>
              </a:rPr>
              <a:t>参画スケジュール</a:t>
            </a:r>
            <a:endParaRPr kumimoji="1" lang="ja-JP" altLang="en-US" sz="1100" dirty="0">
              <a:solidFill>
                <a:srgbClr val="FF000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98F3FC1B-8971-92D1-B87A-6DB3136BD268}"/>
              </a:ext>
            </a:extLst>
          </p:cNvPr>
          <p:cNvSpPr/>
          <p:nvPr/>
        </p:nvSpPr>
        <p:spPr>
          <a:xfrm>
            <a:off x="2615184" y="2152964"/>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12" name="正方形/長方形 11">
            <a:extLst>
              <a:ext uri="{FF2B5EF4-FFF2-40B4-BE49-F238E27FC236}">
                <a16:creationId xmlns:a16="http://schemas.microsoft.com/office/drawing/2014/main" id="{8EBFF467-1646-156C-4D05-54C0405B72D3}"/>
              </a:ext>
            </a:extLst>
          </p:cNvPr>
          <p:cNvSpPr/>
          <p:nvPr/>
        </p:nvSpPr>
        <p:spPr>
          <a:xfrm>
            <a:off x="756290" y="3456952"/>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インテグレーション能力等の獲得に向けた</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具体的な計画</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0E9EE553-03F4-5DC8-DC84-A8BC896EFF66}"/>
              </a:ext>
            </a:extLst>
          </p:cNvPr>
          <p:cNvSpPr/>
          <p:nvPr/>
        </p:nvSpPr>
        <p:spPr>
          <a:xfrm>
            <a:off x="2615184" y="3456952"/>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dirty="0">
                <a:solidFill>
                  <a:schemeClr val="tx1"/>
                </a:solidFill>
                <a:latin typeface="Meiryo UI" panose="020B0604030504040204" pitchFamily="50" charset="-128"/>
                <a:ea typeface="Meiryo UI" panose="020B0604030504040204" pitchFamily="50" charset="-128"/>
              </a:rPr>
              <a:t>XXX</a:t>
            </a:r>
          </a:p>
        </p:txBody>
      </p:sp>
      <p:sp>
        <p:nvSpPr>
          <p:cNvPr id="17" name="正方形/長方形 16">
            <a:extLst>
              <a:ext uri="{FF2B5EF4-FFF2-40B4-BE49-F238E27FC236}">
                <a16:creationId xmlns:a16="http://schemas.microsoft.com/office/drawing/2014/main" id="{344A9065-EB88-A3B1-B8B3-8B0373F0E7EA}"/>
              </a:ext>
            </a:extLst>
          </p:cNvPr>
          <p:cNvSpPr/>
          <p:nvPr/>
        </p:nvSpPr>
        <p:spPr>
          <a:xfrm>
            <a:off x="756302" y="4756562"/>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エンジン</a:t>
            </a:r>
            <a:r>
              <a:rPr kumimoji="1" lang="en-US" altLang="ja-JP" sz="1200" dirty="0">
                <a:solidFill>
                  <a:schemeClr val="tx1"/>
                </a:solidFill>
                <a:latin typeface="Meiryo UI" panose="020B0604030504040204" pitchFamily="50" charset="-128"/>
                <a:ea typeface="Meiryo UI" panose="020B0604030504040204" pitchFamily="50" charset="-128"/>
              </a:rPr>
              <a:t>OEM</a:t>
            </a:r>
            <a:r>
              <a:rPr kumimoji="1" lang="ja-JP" altLang="en-US" sz="1200" dirty="0">
                <a:solidFill>
                  <a:schemeClr val="tx1"/>
                </a:solidFill>
                <a:latin typeface="Meiryo UI" panose="020B0604030504040204" pitchFamily="50" charset="-128"/>
                <a:ea typeface="Meiryo UI" panose="020B0604030504040204" pitchFamily="50" charset="-128"/>
              </a:rPr>
              <a:t>との</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交渉計画／</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巻き込みに向けた具体的な取組計画</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2C3C2AAA-235A-0256-52CF-D3E15DAE84A5}"/>
              </a:ext>
            </a:extLst>
          </p:cNvPr>
          <p:cNvSpPr/>
          <p:nvPr/>
        </p:nvSpPr>
        <p:spPr>
          <a:xfrm>
            <a:off x="2615196" y="4756562"/>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23" name="TextBox 51">
            <a:extLst>
              <a:ext uri="{FF2B5EF4-FFF2-40B4-BE49-F238E27FC236}">
                <a16:creationId xmlns:a16="http://schemas.microsoft.com/office/drawing/2014/main" id="{E51FD04B-392C-6D4B-0B66-C78A25648A1B}"/>
              </a:ext>
            </a:extLst>
          </p:cNvPr>
          <p:cNvSpPr txBox="1"/>
          <p:nvPr/>
        </p:nvSpPr>
        <p:spPr>
          <a:xfrm>
            <a:off x="2679192" y="2227120"/>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dirty="0">
                <a:solidFill>
                  <a:srgbClr val="2E3558"/>
                </a:solidFill>
                <a:latin typeface="+mn-ea"/>
              </a:rPr>
              <a:t>間接補助事業の開始から、間接補助事業の終了後の自立化に至るまでの技術実証及び投資等踏まえた開発プロジェクトへの参画スケジュールの計画と、その計画立案における根拠を記載ください</a:t>
            </a:r>
            <a:endParaRPr lang="en-US" altLang="ja-JP" sz="1600" dirty="0">
              <a:solidFill>
                <a:srgbClr val="2E3558"/>
              </a:solidFill>
              <a:latin typeface="+mn-ea"/>
            </a:endParaRPr>
          </a:p>
        </p:txBody>
      </p:sp>
      <p:sp>
        <p:nvSpPr>
          <p:cNvPr id="24" name="TextBox 51">
            <a:extLst>
              <a:ext uri="{FF2B5EF4-FFF2-40B4-BE49-F238E27FC236}">
                <a16:creationId xmlns:a16="http://schemas.microsoft.com/office/drawing/2014/main" id="{E9E3C6A5-D6F8-00C7-FD37-E34C20B8275B}"/>
              </a:ext>
            </a:extLst>
          </p:cNvPr>
          <p:cNvSpPr txBox="1"/>
          <p:nvPr/>
        </p:nvSpPr>
        <p:spPr>
          <a:xfrm>
            <a:off x="2679192" y="3528919"/>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dirty="0">
                <a:solidFill>
                  <a:srgbClr val="2E3558"/>
                </a:solidFill>
                <a:latin typeface="+mn-ea"/>
              </a:rPr>
              <a:t>事業終了後の次期単通路機向けエンジン開発段階の取組みも含めて、製品開発の計画立案や評価をするに足りるインテグレーション能力、独自技術部位による製品開発リード能力、また</a:t>
            </a:r>
            <a:r>
              <a:rPr lang="en-US" altLang="ja-JP" sz="1600" dirty="0">
                <a:solidFill>
                  <a:srgbClr val="2E3558"/>
                </a:solidFill>
                <a:latin typeface="+mn-ea"/>
              </a:rPr>
              <a:t>DX</a:t>
            </a:r>
            <a:r>
              <a:rPr lang="ja-JP" altLang="en-US" sz="1600" dirty="0">
                <a:solidFill>
                  <a:srgbClr val="2E3558"/>
                </a:solidFill>
                <a:latin typeface="+mn-ea"/>
              </a:rPr>
              <a:t>技術を活用した事業運営や製造等に関わる能力の獲得に向けた具体的な計画を記載ください</a:t>
            </a:r>
          </a:p>
        </p:txBody>
      </p:sp>
      <p:sp>
        <p:nvSpPr>
          <p:cNvPr id="25" name="TextBox 51">
            <a:extLst>
              <a:ext uri="{FF2B5EF4-FFF2-40B4-BE49-F238E27FC236}">
                <a16:creationId xmlns:a16="http://schemas.microsoft.com/office/drawing/2014/main" id="{829F8C8F-A097-2D8C-44A0-33A9EB924BD7}"/>
              </a:ext>
            </a:extLst>
          </p:cNvPr>
          <p:cNvSpPr txBox="1"/>
          <p:nvPr/>
        </p:nvSpPr>
        <p:spPr>
          <a:xfrm>
            <a:off x="2679192" y="4830718"/>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dirty="0">
                <a:solidFill>
                  <a:srgbClr val="2E3558"/>
                </a:solidFill>
                <a:latin typeface="+mn-ea"/>
              </a:rPr>
              <a:t>次期単通路機向けエンジン開発への参画・インテグレーション領域への参画に向け、サプライヤー選定やプログラムローンチ等、エンジン</a:t>
            </a:r>
            <a:r>
              <a:rPr lang="en-US" altLang="ja-JP" sz="1600" dirty="0">
                <a:solidFill>
                  <a:srgbClr val="2E3558"/>
                </a:solidFill>
                <a:latin typeface="+mn-ea"/>
              </a:rPr>
              <a:t>OEM</a:t>
            </a:r>
            <a:r>
              <a:rPr lang="ja-JP" altLang="en-US" sz="1600" dirty="0">
                <a:solidFill>
                  <a:srgbClr val="2E3558"/>
                </a:solidFill>
                <a:latin typeface="+mn-ea"/>
              </a:rPr>
              <a:t>による次期単通路機向けエンジン開発のメルクマールを踏まえた交渉計画・エンジン</a:t>
            </a:r>
            <a:r>
              <a:rPr lang="en-US" altLang="ja-JP" sz="1600" dirty="0">
                <a:solidFill>
                  <a:srgbClr val="2E3558"/>
                </a:solidFill>
                <a:latin typeface="+mn-ea"/>
              </a:rPr>
              <a:t>OEM</a:t>
            </a:r>
            <a:r>
              <a:rPr lang="ja-JP" altLang="en-US" sz="1600" dirty="0">
                <a:solidFill>
                  <a:srgbClr val="2E3558"/>
                </a:solidFill>
                <a:latin typeface="+mn-ea"/>
              </a:rPr>
              <a:t>の巻き込みに向けた具体的な取組計画を記載ください</a:t>
            </a:r>
          </a:p>
        </p:txBody>
      </p:sp>
    </p:spTree>
    <p:extLst>
      <p:ext uri="{BB962C8B-B14F-4D97-AF65-F5344CB8AC3E}">
        <p14:creationId xmlns:p14="http://schemas.microsoft.com/office/powerpoint/2010/main" val="33086548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t>1. </a:t>
            </a:r>
            <a:r>
              <a:rPr lang="ja-JP" altLang="en-US" sz="2000" dirty="0"/>
              <a:t>事業戦略・事業計画／</a:t>
            </a:r>
            <a:r>
              <a:rPr kumimoji="1" lang="ja-JP" altLang="en-US" sz="2000" dirty="0"/>
              <a:t>（</a:t>
            </a:r>
            <a:r>
              <a:rPr kumimoji="1" lang="en-US" altLang="ja-JP" sz="2000" dirty="0"/>
              <a:t>10</a:t>
            </a:r>
            <a:r>
              <a:rPr kumimoji="1" lang="ja-JP" altLang="en-US" sz="2000" dirty="0"/>
              <a:t>）</a:t>
            </a:r>
            <a:r>
              <a:rPr kumimoji="1" lang="ja-JP" altLang="en-US" sz="2000" dirty="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2000" dirty="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1987828" y="2284277"/>
            <a:ext cx="4694526"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1987828" y="4438629"/>
            <a:ext cx="4694526"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105" name="TextBox 51">
            <a:extLst>
              <a:ext uri="{FF2B5EF4-FFF2-40B4-BE49-F238E27FC236}">
                <a16:creationId xmlns:a16="http://schemas.microsoft.com/office/drawing/2014/main" id="{A9279BD7-656E-AD92-440D-348D43DEAC71}"/>
              </a:ext>
            </a:extLst>
          </p:cNvPr>
          <p:cNvSpPr txBox="1"/>
          <p:nvPr/>
        </p:nvSpPr>
        <p:spPr>
          <a:xfrm>
            <a:off x="7151180" y="4746980"/>
            <a:ext cx="4444524" cy="193101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dirty="0">
                <a:solidFill>
                  <a:srgbClr val="2E3558"/>
                </a:solidFill>
                <a:latin typeface="+mn-ea"/>
              </a:rPr>
              <a:t>公募要領の１．（１）事業の目的と（２）補助事業区分に</a:t>
            </a:r>
            <a:br>
              <a:rPr lang="en-US" altLang="ja-JP" sz="1400" dirty="0">
                <a:solidFill>
                  <a:srgbClr val="2E3558"/>
                </a:solidFill>
                <a:latin typeface="+mn-ea"/>
              </a:rPr>
            </a:br>
            <a:r>
              <a:rPr lang="ja-JP" altLang="en-US" sz="1400" dirty="0">
                <a:solidFill>
                  <a:srgbClr val="2E3558"/>
                </a:solidFill>
                <a:latin typeface="+mn-ea"/>
              </a:rPr>
              <a:t>鑑みた自社の戦略方針を記載ください</a:t>
            </a:r>
            <a:endParaRPr lang="en-US" altLang="ja-JP" sz="14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優位性や独自性を活かして、今後自社がどのように事業を拡大していくか等を記載ください</a:t>
            </a:r>
          </a:p>
        </p:txBody>
      </p:sp>
      <p:sp>
        <p:nvSpPr>
          <p:cNvPr id="3" name="正方形/長方形 2">
            <a:extLst>
              <a:ext uri="{FF2B5EF4-FFF2-40B4-BE49-F238E27FC236}">
                <a16:creationId xmlns:a16="http://schemas.microsoft.com/office/drawing/2014/main" id="{DB8D77BE-FE47-1366-0CB7-25B2236C176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4315321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エンジン燃費改善・生産能力向上により</a:t>
            </a:r>
            <a:r>
              <a:rPr kumimoji="1" lang="en-US" altLang="ja-JP">
                <a:solidFill>
                  <a:schemeClr val="tx1"/>
                </a:solidFill>
              </a:rPr>
              <a:t>xx</a:t>
            </a:r>
            <a:r>
              <a:rPr kumimoji="1" lang="ja-JP" altLang="en-US">
                <a:solidFill>
                  <a:schemeClr val="tx1"/>
                </a:solidFill>
              </a:rPr>
              <a:t>％の</a:t>
            </a:r>
            <a:r>
              <a:rPr kumimoji="1" lang="en-US" altLang="ja-JP">
                <a:solidFill>
                  <a:schemeClr val="tx1"/>
                </a:solidFill>
              </a:rPr>
              <a:t>CO</a:t>
            </a:r>
            <a:r>
              <a:rPr kumimoji="1" lang="ja-JP" altLang="en-US">
                <a:solidFill>
                  <a:schemeClr val="tx1"/>
                </a:solidFill>
              </a:rPr>
              <a:t>₂排出量削減を見込む</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dirty="0">
                <a:solidFill>
                  <a:schemeClr val="tx1"/>
                </a:solidFill>
                <a:latin typeface="Meiryo UI" panose="020B0604030504040204" pitchFamily="50" charset="-128"/>
                <a:ea typeface="Meiryo UI" panose="020B0604030504040204" pitchFamily="50" charset="-128"/>
              </a:rPr>
              <a:t>（対象年度）</a:t>
            </a:r>
            <a:endParaRPr lang="en-US" altLang="ja-JP" sz="1400" b="1" i="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err="1">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（燃費）</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（輸送）</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A</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B</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t/</a:t>
            </a:r>
            <a:r>
              <a:rPr lang="ja-JP" altLang="en-US" sz="1400" dirty="0">
                <a:solidFill>
                  <a:schemeClr val="tx1"/>
                </a:solidFill>
                <a:latin typeface="Meiryo UI" panose="020B0604030504040204" pitchFamily="50" charset="-128"/>
                <a:ea typeface="Meiryo UI" panose="020B0604030504040204" pitchFamily="50" charset="-128"/>
              </a:rPr>
              <a:t>年</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dirty="0">
                <a:solidFill>
                  <a:schemeClr val="tx1"/>
                </a:solidFill>
                <a:latin typeface="Meiryo UI" panose="020B0604030504040204" pitchFamily="50" charset="-128"/>
                <a:ea typeface="Meiryo UI" panose="020B0604030504040204" pitchFamily="50" charset="-128"/>
              </a:rPr>
              <a:t>（</a:t>
            </a:r>
            <a:r>
              <a:rPr lang="en-US" altLang="ja-JP" sz="1400" b="1" dirty="0">
                <a:solidFill>
                  <a:schemeClr val="tx1"/>
                </a:solidFill>
                <a:latin typeface="Meiryo UI" panose="020B0604030504040204" pitchFamily="50" charset="-128"/>
                <a:ea typeface="Meiryo UI" panose="020B0604030504040204" pitchFamily="50" charset="-128"/>
              </a:rPr>
              <a:t>CO</a:t>
            </a:r>
            <a:r>
              <a:rPr lang="en-US" altLang="ja-JP" sz="1400" b="1" baseline="-25000" dirty="0">
                <a:solidFill>
                  <a:schemeClr val="tx1"/>
                </a:solidFill>
                <a:latin typeface="Meiryo UI" panose="020B0604030504040204" pitchFamily="50" charset="-128"/>
                <a:ea typeface="Meiryo UI" panose="020B0604030504040204" pitchFamily="50" charset="-128"/>
              </a:rPr>
              <a:t>2</a:t>
            </a:r>
            <a:r>
              <a:rPr lang="ja-JP" altLang="en-US" sz="1400" b="1" dirty="0">
                <a:solidFill>
                  <a:schemeClr val="tx1"/>
                </a:solidFill>
                <a:latin typeface="Meiryo UI" panose="020B0604030504040204" pitchFamily="50" charset="-128"/>
                <a:ea typeface="Meiryo UI" panose="020B0604030504040204" pitchFamily="50" charset="-128"/>
              </a:rPr>
              <a:t>削減率・量）</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xxtCO</a:t>
            </a:r>
            <a:r>
              <a:rPr lang="en-US" altLang="ja-JP" sz="1400" baseline="-25000" dirty="0">
                <a:solidFill>
                  <a:schemeClr val="tx1"/>
                </a:solidFill>
                <a:latin typeface="Meiryo UI" panose="020B0604030504040204" pitchFamily="50" charset="-128"/>
                <a:ea typeface="Meiryo UI" panose="020B0604030504040204" pitchFamily="50" charset="-128"/>
              </a:rPr>
              <a:t>2</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年削減</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年度比</a:t>
            </a:r>
            <a:r>
              <a:rPr lang="en-US" altLang="ja-JP" sz="1400" dirty="0">
                <a:solidFill>
                  <a:schemeClr val="tx1"/>
                </a:solidFill>
                <a:latin typeface="Meiryo UI" panose="020B0604030504040204" pitchFamily="50" charset="-128"/>
                <a:ea typeface="Meiryo UI" panose="020B0604030504040204" pitchFamily="50" charset="-128"/>
              </a:rPr>
              <a:t>xx%</a:t>
            </a:r>
            <a:r>
              <a:rPr lang="ja-JP" altLang="en-US" sz="1400" dirty="0">
                <a:solidFill>
                  <a:schemeClr val="tx1"/>
                </a:solidFill>
                <a:latin typeface="Meiryo UI" panose="020B0604030504040204" pitchFamily="50" charset="-128"/>
                <a:ea typeface="Meiryo UI" panose="020B0604030504040204" pitchFamily="50" charset="-128"/>
              </a:rPr>
              <a:t>減）</a:t>
            </a:r>
            <a:endParaRPr lang="en-US" altLang="ja-JP" sz="1400" dirty="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（排出削減に向けた取組）</a:t>
            </a:r>
            <a:endParaRPr lang="en-US" altLang="ja-JP" sz="1400" b="1"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dirty="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エンジン燃費改善・生産能力向上による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934857"/>
            <a:ext cx="3384136" cy="80998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また、上記算出において用いた評価手法とその評価手法を選択した理由も記載ください</a:t>
            </a:r>
          </a:p>
        </p:txBody>
      </p:sp>
      <p:sp>
        <p:nvSpPr>
          <p:cNvPr id="6" name="TextBox 51">
            <a:extLst>
              <a:ext uri="{FF2B5EF4-FFF2-40B4-BE49-F238E27FC236}">
                <a16:creationId xmlns:a16="http://schemas.microsoft.com/office/drawing/2014/main" id="{76C2B1DA-04E4-E35D-2996-6BCC7EE0AFDC}"/>
              </a:ext>
            </a:extLst>
          </p:cNvPr>
          <p:cNvSpPr txBox="1"/>
          <p:nvPr/>
        </p:nvSpPr>
        <p:spPr>
          <a:xfrm>
            <a:off x="2889598" y="1615575"/>
            <a:ext cx="3060000" cy="26547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エンジンの燃費改善を目指したエンジンの設計・開発に資する技術や、エンジンの生産能力向上に資する技術が将来的に適用された場合に、</a:t>
            </a:r>
            <a:r>
              <a:rPr lang="en-US" altLang="ja-JP" sz="1600">
                <a:solidFill>
                  <a:srgbClr val="2E3558"/>
                </a:solidFill>
                <a:latin typeface="+mn-ea"/>
              </a:rPr>
              <a:t> CO2</a:t>
            </a:r>
            <a:r>
              <a:rPr lang="ja-JP" altLang="en-US" sz="1600">
                <a:solidFill>
                  <a:srgbClr val="2E3558"/>
                </a:solidFill>
                <a:latin typeface="+mn-ea"/>
              </a:rPr>
              <a:t>排出量の</a:t>
            </a:r>
            <a:br>
              <a:rPr lang="en-US" altLang="ja-JP" sz="1600">
                <a:solidFill>
                  <a:srgbClr val="2E3558"/>
                </a:solidFill>
                <a:latin typeface="+mn-ea"/>
              </a:rPr>
            </a:br>
            <a:r>
              <a:rPr lang="ja-JP" altLang="en-US" sz="1600">
                <a:solidFill>
                  <a:srgbClr val="2E3558"/>
                </a:solidFill>
                <a:latin typeface="+mn-ea"/>
              </a:rPr>
              <a:t>削減がどの程度見込まれるか</a:t>
            </a:r>
            <a:br>
              <a:rPr lang="en-US" altLang="ja-JP" sz="1600">
                <a:solidFill>
                  <a:srgbClr val="2E3558"/>
                </a:solidFill>
                <a:latin typeface="+mn-ea"/>
              </a:rPr>
            </a:br>
            <a:r>
              <a:rPr lang="ja-JP" altLang="en-US" sz="1600">
                <a:solidFill>
                  <a:srgbClr val="2E3558"/>
                </a:solidFill>
                <a:latin typeface="+mn-ea"/>
              </a:rPr>
              <a:t>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本技術実証を実施し、その後機体へのエンジン搭載が行われることで、１機あたり</a:t>
            </a:r>
            <a:r>
              <a:rPr lang="en-US" altLang="ja-JP" sz="1400">
                <a:solidFill>
                  <a:srgbClr val="2E3558"/>
                </a:solidFill>
                <a:latin typeface="+mn-ea"/>
              </a:rPr>
              <a:t>20</a:t>
            </a:r>
            <a:r>
              <a:rPr lang="ja-JP" altLang="en-US" sz="1400">
                <a:solidFill>
                  <a:srgbClr val="2E3558"/>
                </a:solidFill>
                <a:latin typeface="+mn-ea"/>
              </a:rPr>
              <a:t>％の燃費改善を達成できる見込みか</a:t>
            </a:r>
          </a:p>
        </p:txBody>
      </p:sp>
    </p:spTree>
    <p:extLst>
      <p:ext uri="{BB962C8B-B14F-4D97-AF65-F5344CB8AC3E}">
        <p14:creationId xmlns:p14="http://schemas.microsoft.com/office/powerpoint/2010/main" val="30633108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dirty="0">
                <a:solidFill>
                  <a:schemeClr val="tx1"/>
                </a:solidFill>
              </a:rPr>
              <a:t>＜注意事項＞</a:t>
            </a:r>
            <a:endParaRPr kumimoji="1" lang="en-US" altLang="ja-JP" sz="1800" dirty="0">
              <a:solidFill>
                <a:schemeClr val="tx1"/>
              </a:solidFill>
            </a:endParaRPr>
          </a:p>
          <a:p>
            <a:endParaRPr kumimoji="1" lang="en-US" altLang="ja-JP" sz="1800" dirty="0">
              <a:solidFill>
                <a:schemeClr val="tx1"/>
              </a:solidFill>
            </a:endParaRPr>
          </a:p>
          <a:p>
            <a:pPr marL="342900" indent="-342900">
              <a:buFont typeface="+mj-ea"/>
              <a:buAutoNum type="circleNumDbPlain"/>
            </a:pPr>
            <a:r>
              <a:rPr kumimoji="1" lang="ja-JP" altLang="en-US" sz="1800" dirty="0">
                <a:solidFill>
                  <a:schemeClr val="tx1"/>
                </a:solidFill>
              </a:rPr>
              <a:t>本資料に記載している項目に必要情報を入力し、「</a:t>
            </a:r>
            <a:r>
              <a:rPr kumimoji="1" lang="zh-TW" altLang="en-US" sz="1800" dirty="0">
                <a:solidFill>
                  <a:schemeClr val="tx1"/>
                </a:solidFill>
              </a:rPr>
              <a:t>間接補助事業</a:t>
            </a:r>
            <a:r>
              <a:rPr kumimoji="1" lang="ja-JP" altLang="en-US" sz="1800" dirty="0">
                <a:solidFill>
                  <a:schemeClr val="tx1"/>
                </a:solidFill>
              </a:rPr>
              <a:t>の実施計画」を作成してください</a:t>
            </a:r>
            <a:endParaRPr kumimoji="1" lang="en-US" altLang="ja-JP" sz="1800" dirty="0">
              <a:solidFill>
                <a:schemeClr val="tx1"/>
              </a:solidFill>
            </a:endParaRPr>
          </a:p>
          <a:p>
            <a:endParaRPr kumimoji="1" lang="en-US" altLang="ja-JP" sz="1800" dirty="0">
              <a:solidFill>
                <a:schemeClr val="tx1"/>
              </a:solidFill>
            </a:endParaRPr>
          </a:p>
          <a:p>
            <a:pPr marL="342900" indent="-342900">
              <a:buFont typeface="+mj-ea"/>
              <a:buAutoNum type="circleNumDbPlain" startAt="2"/>
            </a:pPr>
            <a:r>
              <a:rPr kumimoji="1" lang="ja-JP" altLang="en-US" sz="1800" b="1" u="sng" dirty="0">
                <a:solidFill>
                  <a:schemeClr val="tx1"/>
                </a:solidFill>
              </a:rPr>
              <a:t>フォーマットはあくまで例示であり、各項目を１枚にまとめていただく必要はございません</a:t>
            </a:r>
            <a:br>
              <a:rPr kumimoji="1" lang="en-US" altLang="ja-JP" sz="1800" b="1" u="sng" dirty="0">
                <a:solidFill>
                  <a:schemeClr val="tx1"/>
                </a:solidFill>
              </a:rPr>
            </a:br>
            <a:r>
              <a:rPr kumimoji="1" lang="ja-JP" altLang="en-US" sz="1800" b="1" u="sng" dirty="0">
                <a:solidFill>
                  <a:schemeClr val="tx1"/>
                </a:solidFill>
              </a:rPr>
              <a:t>必要な分量</a:t>
            </a:r>
            <a:r>
              <a:rPr kumimoji="1" lang="ja-JP" altLang="en-US" sz="1800" dirty="0">
                <a:solidFill>
                  <a:schemeClr val="tx1"/>
                </a:solidFill>
              </a:rPr>
              <a:t>で計画のご説明を記載いただければと思います</a:t>
            </a:r>
            <a:br>
              <a:rPr kumimoji="1" lang="en-US" altLang="ja-JP" sz="1800" dirty="0">
                <a:solidFill>
                  <a:schemeClr val="tx1"/>
                </a:solidFill>
              </a:rPr>
            </a:br>
            <a:r>
              <a:rPr kumimoji="1" lang="ja-JP" altLang="en-US" sz="1800" dirty="0">
                <a:solidFill>
                  <a:schemeClr val="tx1"/>
                </a:solidFill>
              </a:rPr>
              <a:t>なお、</a:t>
            </a:r>
            <a:r>
              <a:rPr kumimoji="1" lang="ja-JP" altLang="en-US" sz="1800" b="1" u="sng" dirty="0">
                <a:solidFill>
                  <a:schemeClr val="tx1"/>
                </a:solidFill>
              </a:rPr>
              <a:t>引用データ等の記載は、その出典を明記する</a:t>
            </a:r>
            <a:r>
              <a:rPr kumimoji="1" lang="ja-JP" altLang="en-US" sz="1800" dirty="0">
                <a:solidFill>
                  <a:schemeClr val="tx1"/>
                </a:solidFill>
              </a:rPr>
              <a:t>ようお願いします</a:t>
            </a:r>
            <a:endParaRPr kumimoji="1" lang="en-US" altLang="ja-JP" sz="1800" dirty="0">
              <a:solidFill>
                <a:schemeClr val="tx1"/>
              </a:solidFill>
            </a:endParaRPr>
          </a:p>
          <a:p>
            <a:pPr marL="342900" indent="-342900">
              <a:buFont typeface="+mj-ea"/>
              <a:buAutoNum type="circleNumDbPlain" startAt="2"/>
            </a:pPr>
            <a:endParaRPr kumimoji="1" lang="en-US" altLang="ja-JP" sz="1800" dirty="0">
              <a:solidFill>
                <a:schemeClr val="tx1"/>
              </a:solidFill>
            </a:endParaRPr>
          </a:p>
          <a:p>
            <a:pPr marL="342900" indent="-342900">
              <a:buFont typeface="+mj-ea"/>
              <a:buAutoNum type="circleNumDbPlain" startAt="2"/>
            </a:pPr>
            <a:r>
              <a:rPr kumimoji="1" lang="ja-JP" altLang="en-US" sz="1800" dirty="0">
                <a:solidFill>
                  <a:schemeClr val="tx1"/>
                </a:solidFill>
              </a:rPr>
              <a:t>資料の体裁の変更は自由ですが、各ページの記載ガイドについて十分な言及がない場合は、</a:t>
            </a:r>
            <a:br>
              <a:rPr kumimoji="1" lang="en-US" altLang="ja-JP" sz="1800" dirty="0">
                <a:solidFill>
                  <a:schemeClr val="tx1"/>
                </a:solidFill>
              </a:rPr>
            </a:br>
            <a:r>
              <a:rPr kumimoji="1" lang="ja-JP" altLang="en-US" sz="1800" dirty="0">
                <a:solidFill>
                  <a:schemeClr val="tx1"/>
                </a:solidFill>
              </a:rPr>
              <a:t>審査において十分に評価されない可能性がありますのでご留意ください</a:t>
            </a:r>
            <a:endParaRPr kumimoji="1" lang="en-US" altLang="ja-JP" sz="1800" dirty="0">
              <a:solidFill>
                <a:schemeClr val="tx1"/>
              </a:solidFill>
            </a:endParaRPr>
          </a:p>
          <a:p>
            <a:pPr marL="342900" indent="-342900">
              <a:buFont typeface="+mj-ea"/>
              <a:buAutoNum type="circleNumDbPlain" startAt="2"/>
            </a:pPr>
            <a:endParaRPr kumimoji="1" lang="en-US" altLang="ja-JP" sz="1800" dirty="0">
              <a:solidFill>
                <a:schemeClr val="tx1"/>
              </a:solidFill>
            </a:endParaRPr>
          </a:p>
          <a:p>
            <a:pPr marL="342900" indent="-342900">
              <a:buFont typeface="+mj-ea"/>
              <a:buAutoNum type="circleNumDbPlain" startAt="2"/>
            </a:pPr>
            <a:r>
              <a:rPr kumimoji="1" lang="ja-JP" altLang="en-US" sz="1800" dirty="0">
                <a:solidFill>
                  <a:schemeClr val="tx1"/>
                </a:solidFill>
              </a:rPr>
              <a:t>必要に応じて、参考資料（自由様式）を挿入して下さい</a:t>
            </a:r>
            <a:endParaRPr kumimoji="1" lang="en-US" altLang="ja-JP" sz="1800" dirty="0">
              <a:solidFill>
                <a:schemeClr val="tx1"/>
              </a:solidFill>
            </a:endParaRPr>
          </a:p>
          <a:p>
            <a:pPr marL="342900" indent="-342900">
              <a:buFont typeface="+mj-ea"/>
              <a:buAutoNum type="circleNumDbPlain" startAt="2"/>
            </a:pPr>
            <a:endParaRPr kumimoji="1" lang="en-US" altLang="ja-JP" sz="1800" dirty="0">
              <a:solidFill>
                <a:schemeClr val="tx1"/>
              </a:solidFill>
            </a:endParaRPr>
          </a:p>
          <a:p>
            <a:pPr marL="342900" indent="-342900">
              <a:buFont typeface="+mj-ea"/>
              <a:buAutoNum type="circleNumDbPlain" startAt="2"/>
            </a:pPr>
            <a:r>
              <a:rPr kumimoji="1" lang="ja-JP" altLang="en-US" sz="1800" dirty="0">
                <a:solidFill>
                  <a:schemeClr val="tx1"/>
                </a:solidFill>
              </a:rPr>
              <a:t>応募にあたっては、公募要領等をご覧下さい</a:t>
            </a:r>
            <a:br>
              <a:rPr kumimoji="1" lang="en-US" altLang="ja-JP" sz="1800" dirty="0">
                <a:solidFill>
                  <a:schemeClr val="tx1"/>
                </a:solidFill>
              </a:rPr>
            </a:br>
            <a:r>
              <a:rPr kumimoji="1" lang="ja-JP" altLang="en-US" sz="1800" b="1" u="sng" dirty="0">
                <a:solidFill>
                  <a:schemeClr val="tx1"/>
                </a:solidFill>
              </a:rPr>
              <a:t>審査の結果、採択され、事業を実施するには、これらの内容に同意いただくことが必要です</a:t>
            </a:r>
            <a:endParaRPr kumimoji="1" lang="en-US" altLang="ja-JP" sz="1800" b="1" u="sng" dirty="0">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2936556"/>
            <a:chOff x="765598" y="1894564"/>
            <a:chExt cx="10660255" cy="3325084"/>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IRR</a:t>
              </a:r>
            </a:p>
            <a:p>
              <a:pPr>
                <a:tabLst>
                  <a:tab pos="177800" algn="l"/>
                </a:tabLst>
              </a:pPr>
              <a:r>
                <a:rPr kumimoji="1" lang="en-US" altLang="ja-JP" sz="1050">
                  <a:solidFill>
                    <a:schemeClr val="tx1"/>
                  </a:solidFill>
                  <a:latin typeface="Meiryo UI" panose="020B0604030504040204" pitchFamily="50" charset="-128"/>
                  <a:ea typeface="Meiryo UI" panose="020B0604030504040204" pitchFamily="50" charset="-128"/>
                </a:rPr>
                <a:t>※	Equity IRR</a:t>
              </a: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	Project IRR</a:t>
              </a:r>
              <a:r>
                <a:rPr kumimoji="1" lang="ja-JP" altLang="en-US" sz="1050">
                  <a:solidFill>
                    <a:schemeClr val="tx1"/>
                  </a:solidFill>
                  <a:latin typeface="Meiryo UI" panose="020B0604030504040204" pitchFamily="50" charset="-128"/>
                  <a:ea typeface="Meiryo UI" panose="020B0604030504040204" pitchFamily="50" charset="-128"/>
                </a:rPr>
                <a:t>の</a:t>
              </a:r>
              <a:br>
                <a:rPr kumimoji="1" lang="en-US" altLang="ja-JP" sz="1050">
                  <a:solidFill>
                    <a:schemeClr val="tx1"/>
                  </a:solidFill>
                  <a:latin typeface="Meiryo UI" panose="020B0604030504040204" pitchFamily="50" charset="-128"/>
                  <a:ea typeface="Meiryo UI" panose="020B0604030504040204" pitchFamily="50" charset="-128"/>
                </a:rPr>
              </a:b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いずれに該当す</a:t>
              </a: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るか明記すること</a:t>
              </a:r>
              <a:endParaRPr kumimoji="1" lang="en-US" sz="1050">
                <a:solidFill>
                  <a:schemeClr val="tx1"/>
                </a:solidFill>
                <a:latin typeface="Meiryo UI" panose="020B0604030504040204" pitchFamily="50" charset="-128"/>
                <a:ea typeface="Meiryo UI" panose="020B0604030504040204" pitchFamily="50" charset="-128"/>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投資回収期間</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2" name="TextBox 40">
              <a:extLst>
                <a:ext uri="{FF2B5EF4-FFF2-40B4-BE49-F238E27FC236}">
                  <a16:creationId xmlns:a16="http://schemas.microsoft.com/office/drawing/2014/main" id="{A73617A8-6A93-9005-875A-6D540D53D210}"/>
                </a:ext>
              </a:extLst>
            </p:cNvPr>
            <p:cNvSpPr txBox="1"/>
            <p:nvPr/>
          </p:nvSpPr>
          <p:spPr>
            <a:xfrm>
              <a:off x="765598" y="4175648"/>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研究・開発コスト</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71D99FBD-B11D-AA62-57CB-54AA12F275FF}"/>
                </a:ext>
              </a:extLst>
            </p:cNvPr>
            <p:cNvSpPr txBox="1"/>
            <p:nvPr/>
          </p:nvSpPr>
          <p:spPr>
            <a:xfrm>
              <a:off x="2193419"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0" name="TextBox 40">
              <a:extLst>
                <a:ext uri="{FF2B5EF4-FFF2-40B4-BE49-F238E27FC236}">
                  <a16:creationId xmlns:a16="http://schemas.microsoft.com/office/drawing/2014/main" id="{9BEF8DD5-885A-2D7D-F14A-86EE94D2BB7E}"/>
                </a:ext>
              </a:extLst>
            </p:cNvPr>
            <p:cNvSpPr txBox="1"/>
            <p:nvPr/>
          </p:nvSpPr>
          <p:spPr>
            <a:xfrm>
              <a:off x="3578897"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1" name="TextBox 40">
              <a:extLst>
                <a:ext uri="{FF2B5EF4-FFF2-40B4-BE49-F238E27FC236}">
                  <a16:creationId xmlns:a16="http://schemas.microsoft.com/office/drawing/2014/main" id="{2FF990CE-A119-72AE-97A2-21D97B387736}"/>
                </a:ext>
              </a:extLst>
            </p:cNvPr>
            <p:cNvSpPr txBox="1"/>
            <p:nvPr/>
          </p:nvSpPr>
          <p:spPr>
            <a:xfrm>
              <a:off x="4964375"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2" name="TextBox 40">
              <a:extLst>
                <a:ext uri="{FF2B5EF4-FFF2-40B4-BE49-F238E27FC236}">
                  <a16:creationId xmlns:a16="http://schemas.microsoft.com/office/drawing/2014/main" id="{D784F567-1907-0CB6-55C7-78D058ACD0B8}"/>
                </a:ext>
              </a:extLst>
            </p:cNvPr>
            <p:cNvSpPr txBox="1"/>
            <p:nvPr/>
          </p:nvSpPr>
          <p:spPr>
            <a:xfrm>
              <a:off x="6349853" y="4175648"/>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基準</a:t>
            </a:r>
            <a:endParaRPr kumimoji="1" lang="en-US" sz="1200" b="1">
              <a:solidFill>
                <a:schemeClr val="tx1"/>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1</a:t>
            </a:r>
            <a:r>
              <a:rPr kumimoji="1" lang="ja-JP" altLang="en-US" sz="2000"/>
              <a:t>）経済的基準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補助を前提としない場合は</a:t>
            </a:r>
            <a:r>
              <a:rPr kumimoji="1" lang="en-US" altLang="ja-JP">
                <a:solidFill>
                  <a:schemeClr val="tx1"/>
                </a:solidFill>
              </a:rPr>
              <a:t>xx</a:t>
            </a:r>
            <a:r>
              <a:rPr kumimoji="1" lang="ja-JP" altLang="en-US">
                <a:solidFill>
                  <a:schemeClr val="tx1"/>
                </a:solidFill>
              </a:rPr>
              <a:t>であったが、補助対象となることで</a:t>
            </a:r>
            <a:r>
              <a:rPr kumimoji="1" lang="en-US" altLang="ja-JP">
                <a:solidFill>
                  <a:schemeClr val="tx1"/>
                </a:solidFill>
              </a:rPr>
              <a:t>xx</a:t>
            </a:r>
            <a:r>
              <a:rPr kumimoji="1" lang="ja-JP" altLang="en-US">
                <a:solidFill>
                  <a:schemeClr val="tx1"/>
                </a:solidFill>
              </a:rPr>
              <a:t>となる見込み</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F3F17CBE-0B58-6E89-706C-E4C1F4A27E3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補助がない場合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補助がある場合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自社の基準値</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導出過程（計算式により、定量的に記載すること）</a:t>
            </a:r>
            <a:endParaRPr kumimoji="1" lang="zh-TW" altLang="en-US" sz="1200" b="1">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審査基</a:t>
            </a:r>
            <a:r>
              <a:rPr kumimoji="1" lang="ja-JP" altLang="en-US" sz="1400" strike="sngStrike">
                <a:solidFill>
                  <a:schemeClr val="tx1"/>
                </a:solidFill>
                <a:latin typeface="Meiryo UI" panose="020B0604030504040204" pitchFamily="50" charset="-128"/>
                <a:ea typeface="Meiryo UI" panose="020B0604030504040204" pitchFamily="50" charset="-128"/>
              </a:rPr>
              <a:t>準</a:t>
            </a:r>
            <a:r>
              <a:rPr kumimoji="1" lang="ja-JP" altLang="en-US" sz="1400">
                <a:solidFill>
                  <a:schemeClr val="tx1"/>
                </a:solidFill>
                <a:latin typeface="Meiryo UI" panose="020B0604030504040204" pitchFamily="50" charset="-128"/>
                <a:ea typeface="Meiryo UI" panose="020B0604030504040204" pitchFamily="50" charset="-128"/>
              </a:rPr>
              <a:t>のイメージ</a:t>
            </a:r>
            <a:endParaRPr kumimoji="1" lang="en-US" altLang="ja-JP">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補助がない場合及び補助がある場合の赤枠を両方とも満たすこと</a:t>
            </a:r>
            <a:endParaRPr kumimoji="1" lang="en-US" altLang="ja-JP" sz="1200">
              <a:solidFill>
                <a:schemeClr val="tx1"/>
              </a:solidFill>
              <a:latin typeface="Meiryo UI" panose="020B0604030504040204" pitchFamily="50" charset="-128"/>
              <a:ea typeface="Meiryo UI" panose="020B0604030504040204" pitchFamily="50" charset="-128"/>
            </a:endParaRPr>
          </a:p>
          <a:p>
            <a:pPr algn="r">
              <a:spcBef>
                <a:spcPts val="600"/>
              </a:spcBef>
            </a:pPr>
            <a:r>
              <a:rPr kumimoji="1" lang="ja-JP" altLang="en-US" sz="1050">
                <a:solidFill>
                  <a:schemeClr val="tx1"/>
                </a:solidFill>
                <a:latin typeface="Meiryo UI" panose="020B0604030504040204" pitchFamily="50" charset="-128"/>
                <a:ea typeface="Meiryo UI" panose="020B0604030504040204" pitchFamily="50" charset="-128"/>
              </a:rPr>
              <a:t>凡例：〇基準値に達する、✕基準値に達しない</a:t>
            </a:r>
            <a:endParaRPr kumimoji="1" lang="en-US" sz="1050">
              <a:solidFill>
                <a:schemeClr val="tx1"/>
              </a:solidFill>
              <a:latin typeface="Meiryo UI" panose="020B0604030504040204" pitchFamily="50" charset="-128"/>
              <a:ea typeface="Meiryo UI" panose="020B0604030504040204" pitchFamily="50" charset="-128"/>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rgbClr val="FF0000"/>
                </a:solidFill>
                <a:latin typeface="Meiryo UI" panose="020B0604030504040204" pitchFamily="50" charset="-128"/>
                <a:ea typeface="Meiryo UI" panose="020B0604030504040204" pitchFamily="50" charset="-128"/>
              </a:rPr>
              <a:t>審査基準を</a:t>
            </a:r>
            <a:endParaRPr kumimoji="1" lang="en-US" altLang="ja-JP" sz="1100">
              <a:solidFill>
                <a:srgbClr val="FF0000"/>
              </a:solidFill>
              <a:latin typeface="Meiryo UI" panose="020B0604030504040204" pitchFamily="50" charset="-128"/>
              <a:ea typeface="Meiryo UI" panose="020B0604030504040204" pitchFamily="50" charset="-128"/>
            </a:endParaRPr>
          </a:p>
          <a:p>
            <a:r>
              <a:rPr kumimoji="1" lang="ja-JP" altLang="en-US" sz="1100">
                <a:solidFill>
                  <a:srgbClr val="FF0000"/>
                </a:solidFill>
                <a:latin typeface="Meiryo UI" panose="020B0604030504040204" pitchFamily="50" charset="-128"/>
                <a:ea typeface="Meiryo UI" panose="020B0604030504040204" pitchFamily="50" charset="-128"/>
              </a:rPr>
              <a:t>満たす</a:t>
            </a:r>
            <a:endParaRPr kumimoji="1" lang="en-US" sz="1100">
              <a:solidFill>
                <a:srgbClr val="FF0000"/>
              </a:solidFill>
              <a:latin typeface="Meiryo UI" panose="020B0604030504040204" pitchFamily="50" charset="-128"/>
              <a:ea typeface="Meiryo UI" panose="020B0604030504040204" pitchFamily="50" charset="-128"/>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i="1">
                  <a:solidFill>
                    <a:schemeClr val="tx1"/>
                  </a:solidFill>
                  <a:latin typeface="Meiryo UI" panose="020B0604030504040204" pitchFamily="50" charset="-128"/>
                  <a:ea typeface="Meiryo UI" panose="020B0604030504040204" pitchFamily="50" charset="-128"/>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27456"/>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400">
                <a:solidFill>
                  <a:srgbClr val="2E3558"/>
                </a:solidFill>
                <a:latin typeface="+mn-ea"/>
              </a:rPr>
              <a:t>自社における投資判断の考え方、本事業実施による影響及びその導出過程を定量的な観点も</a:t>
            </a:r>
            <a:br>
              <a:rPr lang="en-US" altLang="ja-JP" sz="1400">
                <a:solidFill>
                  <a:srgbClr val="2E3558"/>
                </a:solidFill>
                <a:latin typeface="+mn-ea"/>
              </a:rPr>
            </a:br>
            <a:r>
              <a:rPr lang="ja-JP" altLang="en-US" sz="1400">
                <a:solidFill>
                  <a:srgbClr val="2E3558"/>
                </a:solidFill>
                <a:latin typeface="+mn-ea"/>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a:solidFill>
                  <a:srgbClr val="2E3558"/>
                </a:solidFill>
                <a:latin typeface="+mn-ea"/>
              </a:rPr>
              <a:t>技術実証計画が、補助を前提としない場合には、投資計画の</a:t>
            </a:r>
            <a:r>
              <a:rPr lang="en-US" altLang="ja-JP" sz="1400">
                <a:solidFill>
                  <a:srgbClr val="2E3558"/>
                </a:solidFill>
                <a:latin typeface="+mn-ea"/>
              </a:rPr>
              <a:t>IRR</a:t>
            </a:r>
            <a:r>
              <a:rPr lang="ja-JP" altLang="en-US" sz="1400">
                <a:solidFill>
                  <a:srgbClr val="2E3558"/>
                </a:solidFill>
                <a:latin typeface="+mn-ea"/>
              </a:rPr>
              <a:t>（</a:t>
            </a:r>
            <a:r>
              <a:rPr lang="en-US" altLang="ja-JP" sz="1400">
                <a:solidFill>
                  <a:srgbClr val="2E3558"/>
                </a:solidFill>
                <a:latin typeface="+mn-ea"/>
              </a:rPr>
              <a:t>internal rate of return</a:t>
            </a:r>
            <a:r>
              <a:rPr lang="ja-JP" altLang="en-US" sz="1400">
                <a:solidFill>
                  <a:srgbClr val="2E3558"/>
                </a:solidFill>
                <a:latin typeface="+mn-ea"/>
              </a:rPr>
              <a:t>：内部利益率）や</a:t>
            </a:r>
            <a:br>
              <a:rPr lang="en-US" altLang="ja-JP" sz="1400">
                <a:solidFill>
                  <a:srgbClr val="2E3558"/>
                </a:solidFill>
                <a:latin typeface="+mn-ea"/>
              </a:rPr>
            </a:br>
            <a:r>
              <a:rPr lang="ja-JP" altLang="en-US" sz="1400">
                <a:solidFill>
                  <a:srgbClr val="2E3558"/>
                </a:solidFill>
                <a:latin typeface="+mn-ea"/>
              </a:rPr>
              <a:t>投資回収期間、研究・開発コスト等が投資判断に至る水準には達しないが、</a:t>
            </a:r>
            <a:br>
              <a:rPr lang="en-US" altLang="ja-JP" sz="1400">
                <a:solidFill>
                  <a:srgbClr val="2E3558"/>
                </a:solidFill>
                <a:latin typeface="+mn-ea"/>
              </a:rPr>
            </a:br>
            <a:r>
              <a:rPr lang="ja-JP" altLang="en-US" sz="1400">
                <a:solidFill>
                  <a:srgbClr val="2E3558"/>
                </a:solidFill>
                <a:latin typeface="+mn-ea"/>
              </a:rPr>
              <a:t>補助対象となることで投資判断に至る水準に達する計画であるなど、</a:t>
            </a:r>
            <a:br>
              <a:rPr lang="en-US" altLang="ja-JP" sz="1400">
                <a:solidFill>
                  <a:srgbClr val="2E3558"/>
                </a:solidFill>
                <a:latin typeface="+mn-ea"/>
              </a:rPr>
            </a:br>
            <a:r>
              <a:rPr lang="ja-JP" altLang="en-US" sz="1400">
                <a:solidFill>
                  <a:srgbClr val="2E3558"/>
                </a:solidFill>
                <a:latin typeface="+mn-ea"/>
              </a:rPr>
              <a:t>民間企業のみでは経済性の確保が困難な計画となっていることを示してください</a:t>
            </a:r>
            <a:br>
              <a:rPr lang="en-US" altLang="ja-JP" sz="1400">
                <a:solidFill>
                  <a:srgbClr val="2E3558"/>
                </a:solidFill>
                <a:latin typeface="+mn-ea"/>
              </a:rPr>
            </a:br>
            <a:r>
              <a:rPr lang="ja-JP" altLang="en-US" sz="1400">
                <a:solidFill>
                  <a:srgbClr val="2E3558"/>
                </a:solidFill>
                <a:latin typeface="+mn-ea"/>
              </a:rPr>
              <a:t>（右下の「審査基準のイメージ」を参照）</a:t>
            </a:r>
          </a:p>
          <a:p>
            <a:pPr marL="371475" indent="-285750">
              <a:buFont typeface="Arial" panose="020B0604020202020204" pitchFamily="34" charset="0"/>
              <a:buChar char="•"/>
            </a:pPr>
            <a:r>
              <a:rPr lang="en-US" altLang="ja-JP" sz="1400">
                <a:solidFill>
                  <a:srgbClr val="2E3558"/>
                </a:solidFill>
                <a:latin typeface="+mn-ea"/>
              </a:rPr>
              <a:t>IRR</a:t>
            </a:r>
            <a:r>
              <a:rPr lang="ja-JP" altLang="en-US" sz="1400">
                <a:solidFill>
                  <a:srgbClr val="2E3558"/>
                </a:solidFill>
                <a:latin typeface="+mn-ea"/>
              </a:rPr>
              <a:t>や投資回収期間以外に、自社の投資判断において重視している基準があれば、その基準の補助がない場合／ある場合の数値を記載ください</a:t>
            </a:r>
          </a:p>
        </p:txBody>
      </p:sp>
    </p:spTree>
    <p:extLst>
      <p:ext uri="{BB962C8B-B14F-4D97-AF65-F5344CB8AC3E}">
        <p14:creationId xmlns:p14="http://schemas.microsoft.com/office/powerpoint/2010/main" val="652920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2</a:t>
            </a:r>
            <a:r>
              <a:rPr kumimoji="1" lang="ja-JP" altLang="en-US" sz="2000"/>
              <a:t>）技術的基準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dirty="0">
                <a:solidFill>
                  <a:schemeClr val="tx1"/>
                </a:solidFill>
              </a:rPr>
              <a:t>xx</a:t>
            </a:r>
            <a:r>
              <a:rPr kumimoji="1" lang="ja-JP" altLang="en-US" dirty="0">
                <a:solidFill>
                  <a:schemeClr val="tx1"/>
                </a:solidFill>
              </a:rPr>
              <a:t>の観点から、実施する実証実験の内容は先進性を有する</a:t>
            </a:r>
            <a:endParaRPr kumimoji="1" lang="en-US" dirty="0">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（設定根拠）</a:t>
            </a:r>
            <a:endParaRPr kumimoji="1" lang="en-US" altLang="ja-JP" sz="1400">
              <a:solidFill>
                <a:schemeClr val="tx1"/>
              </a:solidFill>
              <a:latin typeface="Meiryo UI" panose="020B0604030504040204" pitchFamily="50" charset="-128"/>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sz="1400" b="1">
                <a:solidFill>
                  <a:schemeClr val="tx1"/>
                </a:solidFill>
                <a:latin typeface="Meiryo UI" panose="020B0604030504040204" pitchFamily="50" charset="-128"/>
                <a:ea typeface="Meiryo UI" panose="020B0604030504040204" pitchFamily="50" charset="-128"/>
              </a:rPr>
              <a:t>TRL</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XX</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b="1">
                  <a:solidFill>
                    <a:schemeClr val="tx1"/>
                  </a:solidFill>
                  <a:latin typeface="Meiryo UI" panose="020B0604030504040204" pitchFamily="50" charset="-128"/>
                  <a:ea typeface="Meiryo UI" panose="020B0604030504040204" pitchFamily="50" charset="-128"/>
                </a:rPr>
                <a:t>TRL</a:t>
              </a: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Technology Readiness Level</a:t>
              </a:r>
              <a:r>
                <a:rPr lang="ja-JP" altLang="en-US" sz="1400" b="1">
                  <a:solidFill>
                    <a:schemeClr val="tx1"/>
                  </a:solidFill>
                  <a:latin typeface="Meiryo UI" panose="020B0604030504040204" pitchFamily="50" charset="-128"/>
                  <a:ea typeface="Meiryo UI" panose="020B0604030504040204" pitchFamily="50" charset="-128"/>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solidFill>
                    <a:schemeClr val="tx1"/>
                  </a:solidFill>
                  <a:latin typeface="Meiryo UI" panose="020B0604030504040204" pitchFamily="50" charset="-128"/>
                  <a:ea typeface="Meiryo UI" panose="020B0604030504040204" pitchFamily="50" charset="-128"/>
                </a:rPr>
                <a:t>国際水準に基づく技術実証の先進性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228FCFD-0C70-4201-D94C-DA2E4D6F9FB9}"/>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4" name="TextBox 51">
            <a:extLst>
              <a:ext uri="{FF2B5EF4-FFF2-40B4-BE49-F238E27FC236}">
                <a16:creationId xmlns:a16="http://schemas.microsoft.com/office/drawing/2014/main" id="{81A90452-05D6-244D-B10A-B70B5D0DCD07}"/>
              </a:ext>
            </a:extLst>
          </p:cNvPr>
          <p:cNvSpPr txBox="1"/>
          <p:nvPr/>
        </p:nvSpPr>
        <p:spPr>
          <a:xfrm>
            <a:off x="2389206" y="2233849"/>
            <a:ext cx="8878671"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en-US" altLang="ja-JP" sz="1600" dirty="0">
                <a:solidFill>
                  <a:srgbClr val="2E3558"/>
                </a:solidFill>
                <a:latin typeface="+mn-ea"/>
              </a:rPr>
              <a:t>TRL</a:t>
            </a:r>
            <a:r>
              <a:rPr lang="ja-JP" altLang="en-US" sz="1600" dirty="0">
                <a:solidFill>
                  <a:srgbClr val="2E3558"/>
                </a:solidFill>
                <a:latin typeface="+mn-ea"/>
              </a:rPr>
              <a:t> （</a:t>
            </a:r>
            <a:r>
              <a:rPr lang="en-US" altLang="ja-JP" sz="1600" dirty="0">
                <a:solidFill>
                  <a:srgbClr val="2E3558"/>
                </a:solidFill>
                <a:latin typeface="+mn-ea"/>
              </a:rPr>
              <a:t>Technology Readiness Level</a:t>
            </a:r>
            <a:r>
              <a:rPr lang="ja-JP" altLang="en-US" sz="1600" dirty="0">
                <a:solidFill>
                  <a:srgbClr val="2E3558"/>
                </a:solidFill>
                <a:latin typeface="+mn-ea"/>
              </a:rPr>
              <a:t>）などを用いつつ、</a:t>
            </a:r>
            <a:r>
              <a:rPr lang="ja-JP" altLang="en-US" sz="1600" u="sng" dirty="0">
                <a:solidFill>
                  <a:srgbClr val="2E3558"/>
                </a:solidFill>
                <a:latin typeface="+mn-ea"/>
              </a:rPr>
              <a:t>商用目的での使用が限定的であること、</a:t>
            </a:r>
            <a:br>
              <a:rPr lang="en-US" altLang="ja-JP" sz="1600" u="sng" dirty="0">
                <a:solidFill>
                  <a:srgbClr val="2E3558"/>
                </a:solidFill>
                <a:latin typeface="+mn-ea"/>
              </a:rPr>
            </a:br>
            <a:r>
              <a:rPr lang="ja-JP" altLang="en-US" sz="1600" u="sng" dirty="0">
                <a:solidFill>
                  <a:srgbClr val="2E3558"/>
                </a:solidFill>
                <a:latin typeface="+mn-ea"/>
              </a:rPr>
              <a:t>技術実証の内容等の先進性のいずれか</a:t>
            </a:r>
            <a:r>
              <a:rPr lang="ja-JP" altLang="en-US" sz="1600" dirty="0">
                <a:solidFill>
                  <a:srgbClr val="2E3558"/>
                </a:solidFill>
                <a:latin typeface="+mn-ea"/>
              </a:rPr>
              <a:t>を記載してください（</a:t>
            </a:r>
            <a:r>
              <a:rPr lang="en-US" altLang="ja-JP" sz="1600" dirty="0">
                <a:solidFill>
                  <a:srgbClr val="2E3558"/>
                </a:solidFill>
                <a:latin typeface="+mn-ea"/>
              </a:rPr>
              <a:t>1</a:t>
            </a:r>
            <a:r>
              <a:rPr lang="ja-JP" altLang="en-US" sz="1600" dirty="0">
                <a:solidFill>
                  <a:srgbClr val="2E3558"/>
                </a:solidFill>
                <a:latin typeface="+mn-ea"/>
              </a:rPr>
              <a:t>つ以上の記載を求めます）</a:t>
            </a:r>
            <a:endParaRPr lang="en-US" altLang="ja-JP" sz="1600" dirty="0">
              <a:solidFill>
                <a:srgbClr val="2E3558"/>
              </a:solidFill>
              <a:latin typeface="+mn-ea"/>
            </a:endParaRPr>
          </a:p>
          <a:p>
            <a:pPr marL="371475" indent="-285750">
              <a:buFont typeface="Arial" panose="020B0604020202020204" pitchFamily="34" charset="0"/>
              <a:buChar char="•"/>
            </a:pPr>
            <a:r>
              <a:rPr lang="ja-JP" altLang="en-US" sz="1400" dirty="0">
                <a:solidFill>
                  <a:srgbClr val="2E3558"/>
                </a:solidFill>
                <a:latin typeface="+mn-ea"/>
              </a:rPr>
              <a:t>補助対象事業で用いられる技術が、商用目的での使用が限定的であることを</a:t>
            </a:r>
            <a:r>
              <a:rPr lang="en-US" altLang="ja-JP" sz="1400" dirty="0">
                <a:solidFill>
                  <a:srgbClr val="2E3558"/>
                </a:solidFill>
                <a:latin typeface="+mn-ea"/>
              </a:rPr>
              <a:t>TRL</a:t>
            </a:r>
            <a:r>
              <a:rPr lang="ja-JP" altLang="en-US" sz="1400" dirty="0">
                <a:solidFill>
                  <a:srgbClr val="2E3558"/>
                </a:solidFill>
                <a:latin typeface="+mn-ea"/>
              </a:rPr>
              <a:t>やその設定根拠とともに</a:t>
            </a:r>
            <a:br>
              <a:rPr lang="en-US" altLang="ja-JP" sz="1400" dirty="0">
                <a:solidFill>
                  <a:srgbClr val="2E3558"/>
                </a:solidFill>
                <a:latin typeface="+mn-ea"/>
              </a:rPr>
            </a:br>
            <a:r>
              <a:rPr lang="ja-JP" altLang="en-US" sz="1400" dirty="0">
                <a:solidFill>
                  <a:srgbClr val="2E3558"/>
                </a:solidFill>
                <a:latin typeface="+mn-ea"/>
              </a:rPr>
              <a:t>記載ください</a:t>
            </a:r>
          </a:p>
          <a:p>
            <a:pPr marL="371475" indent="-285750">
              <a:buFont typeface="Arial" panose="020B0604020202020204" pitchFamily="34" charset="0"/>
              <a:buChar char="•"/>
            </a:pPr>
            <a:r>
              <a:rPr lang="ja-JP" altLang="en-US" sz="1400" dirty="0">
                <a:solidFill>
                  <a:srgbClr val="2E3558"/>
                </a:solidFill>
                <a:latin typeface="+mn-ea"/>
              </a:rPr>
              <a:t>国際水準に照らし合わせて、技術実証の内容等が先進性を有する場合、その内容を記載ください</a:t>
            </a:r>
          </a:p>
        </p:txBody>
      </p:sp>
    </p:spTree>
    <p:extLst>
      <p:ext uri="{BB962C8B-B14F-4D97-AF65-F5344CB8AC3E}">
        <p14:creationId xmlns:p14="http://schemas.microsoft.com/office/powerpoint/2010/main" val="348472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本事業は自社にとって大規模な投資である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補助対象事業総事業費比率</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会社全体の売上高（直近３事業年度の平均）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補助対象事業総事業費比率</a:t>
            </a:r>
            <a:r>
              <a:rPr kumimoji="1" lang="en-US" altLang="ja-JP" sz="1400">
                <a:solidFill>
                  <a:schemeClr val="tx1"/>
                </a:solidFill>
                <a:latin typeface="Meiryo UI" panose="020B0604030504040204" pitchFamily="50" charset="-128"/>
                <a:ea typeface="Meiryo UI" panose="020B0604030504040204" pitchFamily="50" charset="-128"/>
              </a:rPr>
              <a:t>÷EBITDA</a:t>
            </a:r>
            <a:r>
              <a:rPr kumimoji="1" lang="ja-JP" altLang="en-US" sz="1400">
                <a:solidFill>
                  <a:schemeClr val="tx1"/>
                </a:solidFill>
                <a:latin typeface="Meiryo UI" panose="020B0604030504040204" pitchFamily="50" charset="-128"/>
                <a:ea typeface="Meiryo UI" panose="020B0604030504040204" pitchFamily="50" charset="-128"/>
              </a:rPr>
              <a:t>（直近３事業年度の平均）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会社全体の売上高、</a:t>
              </a:r>
              <a:r>
                <a:rPr kumimoji="1" lang="en-US" altLang="ja-JP" sz="1400" b="1">
                  <a:solidFill>
                    <a:schemeClr val="tx1"/>
                  </a:solidFill>
                  <a:latin typeface="Meiryo UI" panose="020B0604030504040204" pitchFamily="50" charset="-128"/>
                  <a:ea typeface="Meiryo UI" panose="020B0604030504040204" pitchFamily="50" charset="-128"/>
                </a:rPr>
                <a:t>EBITDA</a:t>
              </a:r>
              <a:r>
                <a:rPr kumimoji="1" lang="ja-JP" altLang="en-US" sz="1400" b="1">
                  <a:solidFill>
                    <a:schemeClr val="tx1"/>
                  </a:solidFill>
                  <a:latin typeface="Meiryo UI" panose="020B0604030504040204" pitchFamily="50" charset="-128"/>
                  <a:ea typeface="Meiryo UI" panose="020B0604030504040204" pitchFamily="50" charset="-128"/>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F180EB7B-3E55-A2B3-BB9C-21438E36FEA6}"/>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補助対象事業の総事業費が、企業規模に対して</a:t>
            </a:r>
            <a:br>
              <a:rPr lang="en-US" altLang="ja-JP" sz="1600">
                <a:solidFill>
                  <a:srgbClr val="2E3558"/>
                </a:solidFill>
                <a:latin typeface="+mn-ea"/>
              </a:rPr>
            </a:br>
            <a:r>
              <a:rPr lang="ja-JP" altLang="en-US" sz="1600">
                <a:solidFill>
                  <a:srgbClr val="2E3558"/>
                </a:solidFill>
                <a:latin typeface="+mn-ea"/>
              </a:rPr>
              <a:t>大規模なものである場合は、会社全体の売上高、</a:t>
            </a:r>
            <a:r>
              <a:rPr lang="en-US" altLang="ja-JP" sz="1600">
                <a:solidFill>
                  <a:srgbClr val="2E3558"/>
                </a:solidFill>
                <a:latin typeface="+mn-ea"/>
              </a:rPr>
              <a:t>EBITDA</a:t>
            </a:r>
            <a:r>
              <a:rPr lang="ja-JP" altLang="en-US" sz="1600">
                <a:solidFill>
                  <a:srgbClr val="2E3558"/>
                </a:solidFill>
                <a:latin typeface="+mn-ea"/>
              </a:rPr>
              <a:t>（直近３事業年度の平均）に対する</a:t>
            </a:r>
            <a:br>
              <a:rPr lang="en-US" altLang="ja-JP" sz="1600">
                <a:solidFill>
                  <a:srgbClr val="2E3558"/>
                </a:solidFill>
                <a:latin typeface="+mn-ea"/>
              </a:rPr>
            </a:br>
            <a:r>
              <a:rPr lang="ja-JP" altLang="en-US" sz="1600">
                <a:solidFill>
                  <a:srgbClr val="2E3558"/>
                </a:solidFill>
                <a:latin typeface="+mn-ea"/>
              </a:rPr>
              <a:t>補助対象事業の総事業費比率を記載ください</a:t>
            </a:r>
          </a:p>
        </p:txBody>
      </p:sp>
    </p:spTree>
    <p:extLst>
      <p:ext uri="{BB962C8B-B14F-4D97-AF65-F5344CB8AC3E}">
        <p14:creationId xmlns:p14="http://schemas.microsoft.com/office/powerpoint/2010/main" val="1627806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a:t>
            </a:r>
            <a:r>
              <a:rPr kumimoji="1" lang="en-US" altLang="ja-JP">
                <a:solidFill>
                  <a:schemeClr val="tx1"/>
                </a:solidFill>
              </a:rPr>
              <a:t>xx</a:t>
            </a:r>
            <a:r>
              <a:rPr kumimoji="1" lang="ja-JP" altLang="en-US">
                <a:solidFill>
                  <a:schemeClr val="tx1"/>
                </a:solidFill>
              </a:rPr>
              <a:t>のリスクが見込まれる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solidFill>
                    <a:schemeClr val="tx1"/>
                  </a:solidFill>
                  <a:latin typeface="Meiryo UI" panose="020B0604030504040204" pitchFamily="50" charset="-128"/>
                  <a:ea typeface="Meiryo UI" panose="020B0604030504040204" pitchFamily="50" charset="-128"/>
                </a:rPr>
                <a:t>１</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6</a:t>
              </a:r>
              <a:r>
                <a:rPr kumimoji="1" lang="ja-JP" altLang="en-US" sz="1400" b="1" dirty="0">
                  <a:solidFill>
                    <a:schemeClr val="tx1"/>
                  </a:solidFill>
                  <a:latin typeface="Meiryo UI" panose="020B0604030504040204" pitchFamily="50" charset="-128"/>
                  <a:ea typeface="Meiryo UI" panose="020B0604030504040204" pitchFamily="50" charset="-128"/>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根拠</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TextBox 51">
            <a:extLst>
              <a:ext uri="{FF2B5EF4-FFF2-40B4-BE49-F238E27FC236}">
                <a16:creationId xmlns:a16="http://schemas.microsoft.com/office/drawing/2014/main" id="{020DF2FB-9F07-C2E3-1561-DD5E025A5439}"/>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3830264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en-US" altLang="ja-JP" sz="2000" dirty="0">
                <a:solidFill>
                  <a:srgbClr val="000000"/>
                </a:solidFill>
              </a:rPr>
              <a:t>4</a:t>
            </a:r>
            <a:r>
              <a:rPr lang="ja-JP" altLang="en-US" sz="2000" dirty="0">
                <a:solidFill>
                  <a:srgbClr val="000000"/>
                </a:solidFill>
              </a:rPr>
              <a:t>．経営層のコミット／（</a:t>
            </a:r>
            <a:r>
              <a:rPr lang="en-US" altLang="ja-JP" sz="2000" dirty="0">
                <a:solidFill>
                  <a:srgbClr val="000000"/>
                </a:solidFill>
              </a:rPr>
              <a:t>0</a:t>
            </a:r>
            <a:r>
              <a:rPr lang="ja-JP" altLang="en-US" sz="2000" dirty="0">
                <a:solidFill>
                  <a:srgbClr val="000000"/>
                </a:solidFill>
              </a:rPr>
              <a:t>）経営者のコミットメント</a:t>
            </a:r>
            <a:endParaRPr lang="en-US" altLang="ja-JP" sz="2000" dirty="0">
              <a:solidFill>
                <a:srgbClr val="000000"/>
              </a:solidFill>
            </a:endParaRPr>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sz="2400" dirty="0">
                <a:solidFill>
                  <a:prstClr val="black"/>
                </a:solidFill>
              </a:rPr>
              <a:t>提案内容における経営者のコミットメント</a:t>
            </a:r>
            <a:endParaRPr lang="en-US" altLang="ja-JP" sz="2400" dirty="0">
              <a:solidFill>
                <a:prstClr val="black"/>
              </a:solidFill>
            </a:endParaRPr>
          </a:p>
        </p:txBody>
      </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Rectangle 4">
            <a:extLst>
              <a:ext uri="{FF2B5EF4-FFF2-40B4-BE49-F238E27FC236}">
                <a16:creationId xmlns:a16="http://schemas.microsoft.com/office/drawing/2014/main" id="{1A547893-D57D-B46D-011B-4FBEB68C1B1E}"/>
              </a:ext>
            </a:extLst>
          </p:cNvPr>
          <p:cNvSpPr/>
          <p:nvPr/>
        </p:nvSpPr>
        <p:spPr>
          <a:xfrm>
            <a:off x="628651" y="1322293"/>
            <a:ext cx="10934700" cy="142867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lvl="1" indent="0">
              <a:spcBef>
                <a:spcPts val="600"/>
              </a:spcBef>
              <a:spcAft>
                <a:spcPts val="600"/>
              </a:spcAft>
              <a:buClr>
                <a:schemeClr val="tx2"/>
              </a:buClr>
              <a:buSzPct val="100000"/>
              <a:buNone/>
            </a:pP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～～株式会</a:t>
            </a:r>
            <a:r>
              <a:rPr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社は</a:t>
            </a: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、以下の事項を宣言する。</a:t>
            </a:r>
          </a:p>
          <a:p>
            <a:pPr marL="539750" lvl="1" indent="-269875">
              <a:spcBef>
                <a:spcPts val="600"/>
              </a:spcBef>
              <a:spcAft>
                <a:spcPts val="600"/>
              </a:spcAft>
              <a:buClr>
                <a:schemeClr val="tx2"/>
              </a:buClr>
              <a:buSzPct val="100000"/>
              <a:buFont typeface="Wingdings" panose="05000000000000000000" pitchFamily="2" charset="2"/>
              <a:buChar char="Ø"/>
            </a:pP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本事業の目的・要件に従い、次期単通路機プロジェクトでのインテグレーション能力獲得を目指す。</a:t>
            </a:r>
          </a:p>
          <a:p>
            <a:pPr marL="539750" lvl="1" indent="-269875">
              <a:spcBef>
                <a:spcPts val="600"/>
              </a:spcBef>
              <a:spcAft>
                <a:spcPts val="600"/>
              </a:spcAft>
              <a:buClr>
                <a:schemeClr val="tx2"/>
              </a:buClr>
              <a:buSzPct val="100000"/>
              <a:buFont typeface="Wingdings" panose="05000000000000000000" pitchFamily="2" charset="2"/>
              <a:buChar char="Ø"/>
            </a:pP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そのため、本提案において示した本事業の技術実証や、次期</a:t>
            </a:r>
            <a:r>
              <a:rPr kumimoji="1" lang="ja-JP" altLang="en-US" sz="1400">
                <a:solidFill>
                  <a:schemeClr val="tx1"/>
                </a:solidFill>
                <a:latin typeface="Meiryo UI" panose="020B0604030504040204" pitchFamily="50" charset="-128"/>
                <a:ea typeface="Meiryo UI" panose="020B0604030504040204" pitchFamily="50" charset="-128"/>
                <a:sym typeface="Trebuchet MS" panose="020B0603020202020204" pitchFamily="34" charset="0"/>
              </a:rPr>
              <a:t>単通路機向けエンジンの</a:t>
            </a: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インテグレーション領域への参画に</a:t>
            </a:r>
            <a:r>
              <a:rPr kumimoji="1" lang="ja-JP" altLang="en-US" sz="1400">
                <a:solidFill>
                  <a:schemeClr val="tx1"/>
                </a:solidFill>
                <a:latin typeface="Meiryo UI" panose="020B0604030504040204" pitchFamily="50" charset="-128"/>
                <a:ea typeface="Meiryo UI" panose="020B0604030504040204" pitchFamily="50" charset="-128"/>
                <a:sym typeface="Trebuchet MS" panose="020B0603020202020204" pitchFamily="34" charset="0"/>
              </a:rPr>
              <a:t>かかる海外エンジン</a:t>
            </a:r>
            <a:r>
              <a:rPr kumimoji="1" lang="en-US" altLang="ja-JP" sz="1400">
                <a:solidFill>
                  <a:schemeClr val="tx1"/>
                </a:solidFill>
                <a:latin typeface="Meiryo UI" panose="020B0604030504040204" pitchFamily="50" charset="-128"/>
                <a:ea typeface="Meiryo UI" panose="020B0604030504040204" pitchFamily="50" charset="-128"/>
                <a:sym typeface="Trebuchet MS" panose="020B0603020202020204" pitchFamily="34" charset="0"/>
              </a:rPr>
              <a:t>OEM</a:t>
            </a:r>
            <a:r>
              <a:rPr kumimoji="1" lang="ja-JP" altLang="en-US" sz="1400" dirty="0">
                <a:solidFill>
                  <a:schemeClr val="tx1"/>
                </a:solidFill>
                <a:latin typeface="Meiryo UI" panose="020B0604030504040204" pitchFamily="50" charset="-128"/>
                <a:ea typeface="Meiryo UI" panose="020B0604030504040204" pitchFamily="50" charset="-128"/>
                <a:sym typeface="Trebuchet MS" panose="020B0603020202020204" pitchFamily="34" charset="0"/>
              </a:rPr>
              <a:t>等との交渉を、精力的に実施し、着実に前進させる。</a:t>
            </a:r>
          </a:p>
        </p:txBody>
      </p:sp>
      <p:sp>
        <p:nvSpPr>
          <p:cNvPr id="6" name="テキスト ボックス 5">
            <a:extLst>
              <a:ext uri="{FF2B5EF4-FFF2-40B4-BE49-F238E27FC236}">
                <a16:creationId xmlns:a16="http://schemas.microsoft.com/office/drawing/2014/main" id="{913E3040-0BC2-47BB-1012-406BDDF508A9}"/>
              </a:ext>
            </a:extLst>
          </p:cNvPr>
          <p:cNvSpPr txBox="1"/>
          <p:nvPr/>
        </p:nvSpPr>
        <p:spPr>
          <a:xfrm>
            <a:off x="4137224" y="3538294"/>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企業名：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6" name="テキスト ボックス 25">
            <a:extLst>
              <a:ext uri="{FF2B5EF4-FFF2-40B4-BE49-F238E27FC236}">
                <a16:creationId xmlns:a16="http://schemas.microsoft.com/office/drawing/2014/main" id="{61AA2C5B-B7DA-A910-6CE1-B3A424492935}"/>
              </a:ext>
            </a:extLst>
          </p:cNvPr>
          <p:cNvSpPr txBox="1"/>
          <p:nvPr/>
        </p:nvSpPr>
        <p:spPr>
          <a:xfrm>
            <a:off x="4137224" y="4298553"/>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役  職：</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7" name="テキスト ボックス 26">
            <a:extLst>
              <a:ext uri="{FF2B5EF4-FFF2-40B4-BE49-F238E27FC236}">
                <a16:creationId xmlns:a16="http://schemas.microsoft.com/office/drawing/2014/main" id="{A210C171-466A-ABA0-F3AF-95A2ED55B352}"/>
              </a:ext>
            </a:extLst>
          </p:cNvPr>
          <p:cNvSpPr txBox="1"/>
          <p:nvPr/>
        </p:nvSpPr>
        <p:spPr>
          <a:xfrm>
            <a:off x="4137224" y="508587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氏　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8" name="テキスト ボックス 27">
            <a:extLst>
              <a:ext uri="{FF2B5EF4-FFF2-40B4-BE49-F238E27FC236}">
                <a16:creationId xmlns:a16="http://schemas.microsoft.com/office/drawing/2014/main" id="{3DCE63B6-CEAF-4CA4-4372-3E3517131FB4}"/>
              </a:ext>
            </a:extLst>
          </p:cNvPr>
          <p:cNvSpPr txBox="1"/>
          <p:nvPr/>
        </p:nvSpPr>
        <p:spPr>
          <a:xfrm>
            <a:off x="4137224" y="2762758"/>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日　付：</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45" name="テキスト ボックス 44">
            <a:extLst>
              <a:ext uri="{FF2B5EF4-FFF2-40B4-BE49-F238E27FC236}">
                <a16:creationId xmlns:a16="http://schemas.microsoft.com/office/drawing/2014/main" id="{BA0DBAD7-3028-559A-C421-69773F0730F4}"/>
              </a:ext>
            </a:extLst>
          </p:cNvPr>
          <p:cNvSpPr txBox="1"/>
          <p:nvPr/>
        </p:nvSpPr>
        <p:spPr>
          <a:xfrm>
            <a:off x="4924426" y="5374025"/>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（代表権を持つ者の直筆署名）</a:t>
            </a:r>
          </a:p>
        </p:txBody>
      </p:sp>
    </p:spTree>
    <p:extLst>
      <p:ext uri="{BB962C8B-B14F-4D97-AF65-F5344CB8AC3E}">
        <p14:creationId xmlns:p14="http://schemas.microsoft.com/office/powerpoint/2010/main" val="21830986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ACBF2249-78E7-966A-5C76-E423DF3243BD}"/>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29CEA8BA-C016-4870-A4BD-DBCE5CD8937C}"/>
              </a:ext>
            </a:extLst>
          </p:cNvPr>
          <p:cNvGrpSpPr/>
          <p:nvPr/>
        </p:nvGrpSpPr>
        <p:grpSpPr>
          <a:xfrm>
            <a:off x="765598" y="1675209"/>
            <a:ext cx="5184000" cy="3332263"/>
            <a:chOff x="355247" y="2647690"/>
            <a:chExt cx="5701993" cy="3936437"/>
          </a:xfrm>
        </p:grpSpPr>
        <p:sp>
          <p:nvSpPr>
            <p:cNvPr id="7" name="Rectangle 56">
              <a:extLst>
                <a:ext uri="{FF2B5EF4-FFF2-40B4-BE49-F238E27FC236}">
                  <a16:creationId xmlns:a16="http://schemas.microsoft.com/office/drawing/2014/main" id="{9F02879D-BA9B-E24D-8B0C-E55E65FB3296}"/>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6D011718-8A3B-4442-3C58-B625BE482FD9}"/>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BF9ACD51-E515-37D8-F986-5838FEBD943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8A095D13-29C2-3526-2DAA-AF0DCD48361C}"/>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3C9F1EC1-8B91-5D6D-C90F-B7C220D202CE}"/>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5CDE4825-0668-F6E2-BE1E-211EB723BE20}"/>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D7C63D03-6A10-AC0F-A193-17814721BB6D}"/>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07B4D23-ADDC-30D1-C62D-DD35F770DAFD}"/>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1100A03-4D30-22B3-2E3F-B2697D0B2148}"/>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23B6984B-623F-6D24-FDD2-043A5FB410B9}"/>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A71F7A58-DF97-D08E-473A-36A740F3964B}"/>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543FD8CE-2312-52D1-2B06-3D4EEE0C1971}"/>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F96F3D39-98FC-D4A8-B298-E39FCFA73DCE}"/>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F8FF9D50-F66B-5FDD-1B8B-63A5DAA7C029}"/>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FADD0C82-B477-29A5-E651-6281FD185595}"/>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B8562AAD-3695-2881-98C1-2DEF36C82B6F}"/>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BE962D5F-E2D0-2565-5993-4EC17841E9AD}"/>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E80DA8F0-7ACF-C14C-3C1E-619C3A33F9EE}"/>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B72C311D-1667-2181-CE01-DC1A1AA0968D}"/>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lc="http://schemas.openxmlformats.org/drawingml/2006/lockedCanva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E3ADE091-6CC1-E78A-B93C-C22813A5F33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F3B3F85-5CE8-E9BC-6AFC-7AE30302B047}"/>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21ADA602-490A-3763-C03E-34AE0736C052}"/>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31" name="グループ化 30">
            <a:extLst>
              <a:ext uri="{FF2B5EF4-FFF2-40B4-BE49-F238E27FC236}">
                <a16:creationId xmlns:a16="http://schemas.microsoft.com/office/drawing/2014/main" id="{2D81CE83-C58D-3573-EF5F-D448E4AEEBF4}"/>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7E624FD-5338-F9F8-2577-3F3973F92BC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5B5F0FB-1DA9-56B8-DA5A-1ADEF5AD9C5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0BC0EC1A-B6CD-4D23-FAF3-875822EFE597}"/>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F6E7F278-E49B-9A1A-C3E0-AED37CC9AB6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71E08BDE-6000-821A-AE15-A859DFCE65D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14BA544F-562F-6119-77BF-6D9F33725267}"/>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26050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商用生産開始の実施を判断するために、どのような</a:t>
            </a:r>
            <a:r>
              <a:rPr kumimoji="1" lang="en-US" altLang="ja-JP" sz="1400">
                <a:latin typeface="Meiryo UI" panose="020B0604030504040204" pitchFamily="50" charset="-128"/>
                <a:ea typeface="Meiryo UI" panose="020B0604030504040204" pitchFamily="50" charset="-128"/>
              </a:rPr>
              <a:t>KPI</a:t>
            </a:r>
            <a:r>
              <a:rPr kumimoji="1" lang="ja-JP" altLang="en-US" sz="1400">
                <a:latin typeface="Meiryo UI" panose="020B0604030504040204" pitchFamily="50" charset="-128"/>
                <a:ea typeface="Meiryo UI" panose="020B0604030504040204" pitchFamily="50" charset="-128"/>
              </a:rPr>
              <a:t>・条件を予め設定しておくか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359821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機動的に経営資源を投入し、実証を通じて獲得する技術を企業価値向上に繋ぐ体制を整備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機動的な経営資源投入、実施体制の柔軟性確保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目標達成に必要な事業推進体制を整備するための</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grpSp>
        <p:nvGrpSpPr>
          <p:cNvPr id="7" name="グループ化 6">
            <a:extLst>
              <a:ext uri="{FF2B5EF4-FFF2-40B4-BE49-F238E27FC236}">
                <a16:creationId xmlns:a16="http://schemas.microsoft.com/office/drawing/2014/main" id="{0507C926-1F87-E12C-63F6-C23FBBD7EB7B}"/>
              </a:ext>
            </a:extLst>
          </p:cNvPr>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040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7" y="1074174"/>
            <a:ext cx="6598528" cy="374505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dirty="0">
                <a:solidFill>
                  <a:schemeClr val="tx1"/>
                </a:solidFill>
                <a:latin typeface="Meiryo UI" panose="020B0604030504040204" pitchFamily="50" charset="-128"/>
                <a:ea typeface="Meiryo UI" panose="020B0604030504040204" pitchFamily="50" charset="-128"/>
              </a:rPr>
              <a:t>0.</a:t>
            </a:r>
            <a:r>
              <a:rPr kumimoji="1" lang="ja-JP" altLang="en-US" sz="1600" dirty="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）各主体の役割</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）各主体の概要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dirty="0">
                <a:solidFill>
                  <a:schemeClr val="tx1"/>
                </a:solidFill>
                <a:latin typeface="Meiryo UI" panose="020B0604030504040204" pitchFamily="50" charset="-128"/>
                <a:ea typeface="Meiryo UI" panose="020B0604030504040204" pitchFamily="50" charset="-128"/>
              </a:rPr>
              <a:t>事業戦略・事業計画</a:t>
            </a:r>
            <a:endParaRPr lang="en-US" altLang="ja-JP" sz="1600" dirty="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）事業実施計画</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4</a:t>
            </a:r>
            <a:r>
              <a:rPr kumimoji="1" lang="ja-JP" altLang="en-US" sz="1200" dirty="0">
                <a:solidFill>
                  <a:schemeClr val="tx1"/>
                </a:solidFill>
                <a:latin typeface="Meiryo UI" panose="020B0604030504040204" pitchFamily="50" charset="-128"/>
                <a:ea typeface="Meiryo UI" panose="020B0604030504040204" pitchFamily="50" charset="-128"/>
              </a:rPr>
              <a:t>）技術実証の内容　　</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5</a:t>
            </a:r>
            <a:r>
              <a:rPr kumimoji="1" lang="ja-JP" altLang="en-US" sz="1200" dirty="0">
                <a:solidFill>
                  <a:schemeClr val="tx1"/>
                </a:solidFill>
                <a:latin typeface="Meiryo UI" panose="020B0604030504040204" pitchFamily="50" charset="-128"/>
                <a:ea typeface="Meiryo UI" panose="020B0604030504040204" pitchFamily="50" charset="-128"/>
              </a:rPr>
              <a:t>）事業化計画</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）想定されるリスク要因と対処方針　　　　</a:t>
            </a: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rPr>
              <a:t>）経済波及効果</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8</a:t>
            </a:r>
            <a:r>
              <a:rPr kumimoji="1" lang="ja-JP" altLang="en-US" sz="1200" dirty="0">
                <a:solidFill>
                  <a:schemeClr val="tx1"/>
                </a:solidFill>
                <a:latin typeface="Meiryo UI" panose="020B0604030504040204" pitchFamily="50" charset="-128"/>
                <a:ea typeface="Meiryo UI" panose="020B0604030504040204" pitchFamily="50" charset="-128"/>
              </a:rPr>
              <a:t>）市場獲得に向けたルール形成戦略</a:t>
            </a: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9</a:t>
            </a:r>
            <a:r>
              <a:rPr kumimoji="1" lang="ja-JP" altLang="en-US" sz="1200" dirty="0">
                <a:solidFill>
                  <a:schemeClr val="tx1"/>
                </a:solidFill>
                <a:latin typeface="Meiryo UI" panose="020B0604030504040204" pitchFamily="50" charset="-128"/>
                <a:ea typeface="Meiryo UI" panose="020B0604030504040204" pitchFamily="50" charset="-128"/>
              </a:rPr>
              <a:t>）エンジン</a:t>
            </a:r>
            <a:r>
              <a:rPr kumimoji="1" lang="en-US" altLang="ja-JP" sz="1200" dirty="0">
                <a:solidFill>
                  <a:schemeClr val="tx1"/>
                </a:solidFill>
                <a:latin typeface="Meiryo UI" panose="020B0604030504040204" pitchFamily="50" charset="-128"/>
                <a:ea typeface="Meiryo UI" panose="020B0604030504040204" pitchFamily="50" charset="-128"/>
              </a:rPr>
              <a:t>OEM</a:t>
            </a:r>
            <a:r>
              <a:rPr kumimoji="1" lang="ja-JP" altLang="en-US" sz="1200" dirty="0">
                <a:solidFill>
                  <a:schemeClr val="tx1"/>
                </a:solidFill>
                <a:latin typeface="Meiryo UI" panose="020B0604030504040204" pitchFamily="50" charset="-128"/>
                <a:ea typeface="Meiryo UI" panose="020B0604030504040204" pitchFamily="50" charset="-128"/>
              </a:rPr>
              <a:t>との共同開発参画に向けた取組</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379122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dirty="0">
                <a:solidFill>
                  <a:schemeClr val="tx1"/>
                </a:solidFill>
                <a:latin typeface="Meiryo UI" panose="020B0604030504040204" pitchFamily="50" charset="-128"/>
                <a:ea typeface="Meiryo UI" panose="020B0604030504040204" pitchFamily="50" charset="-128"/>
              </a:rPr>
              <a:t>2. </a:t>
            </a:r>
            <a:r>
              <a:rPr kumimoji="1" lang="ja-JP" altLang="en-US" sz="1600" dirty="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9875" lvl="3" indent="-269875">
              <a:spcBef>
                <a:spcPts val="600"/>
              </a:spcBef>
              <a:tabLst>
                <a:tab pos="269875" algn="l"/>
              </a:tabLst>
            </a:pPr>
            <a:r>
              <a:rPr kumimoji="1" lang="en-US" altLang="ja-JP" sz="1600" dirty="0">
                <a:solidFill>
                  <a:schemeClr val="tx1"/>
                </a:solidFill>
                <a:latin typeface="Meiryo UI" panose="020B0604030504040204" pitchFamily="50" charset="-128"/>
                <a:ea typeface="Meiryo UI" panose="020B0604030504040204" pitchFamily="50" charset="-128"/>
              </a:rPr>
              <a:t>3. </a:t>
            </a:r>
            <a:r>
              <a:rPr kumimoji="1" lang="ja-JP" altLang="en-US" sz="1600" dirty="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dirty="0">
                <a:solidFill>
                  <a:schemeClr val="tx1"/>
                </a:solidFill>
                <a:latin typeface="Meiryo UI" panose="020B0604030504040204" pitchFamily="50" charset="-128"/>
                <a:ea typeface="Meiryo UI" panose="020B0604030504040204" pitchFamily="50" charset="-128"/>
              </a:rPr>
            </a:br>
            <a:r>
              <a:rPr kumimoji="1" lang="ja-JP" altLang="en-US" sz="1600" dirty="0">
                <a:solidFill>
                  <a:schemeClr val="tx1"/>
                </a:solidFill>
                <a:latin typeface="Meiryo UI" panose="020B0604030504040204" pitchFamily="50" charset="-128"/>
                <a:ea typeface="Meiryo UI" panose="020B0604030504040204" pitchFamily="50" charset="-128"/>
              </a:rPr>
              <a:t>事業への適格性</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dirty="0">
                <a:solidFill>
                  <a:schemeClr val="tx1"/>
                </a:solidFill>
                <a:latin typeface="Meiryo UI" panose="020B0604030504040204" pitchFamily="50" charset="-128"/>
                <a:ea typeface="Meiryo UI" panose="020B0604030504040204" pitchFamily="50" charset="-128"/>
              </a:rPr>
              <a:t>（</a:t>
            </a:r>
            <a:r>
              <a:rPr kumimoji="1" lang="en-US" altLang="zh-TW" sz="1200" dirty="0">
                <a:solidFill>
                  <a:schemeClr val="tx1"/>
                </a:solidFill>
                <a:latin typeface="Meiryo UI" panose="020B0604030504040204" pitchFamily="50" charset="-128"/>
                <a:ea typeface="Meiryo UI" panose="020B0604030504040204" pitchFamily="50" charset="-128"/>
              </a:rPr>
              <a:t>1</a:t>
            </a:r>
            <a:r>
              <a:rPr kumimoji="1" lang="zh-TW" altLang="en-US" sz="1200" dirty="0">
                <a:solidFill>
                  <a:schemeClr val="tx1"/>
                </a:solidFill>
                <a:latin typeface="Meiryo UI" panose="020B0604030504040204" pitchFamily="50" charset="-128"/>
                <a:ea typeface="Meiryo UI" panose="020B0604030504040204" pitchFamily="50" charset="-128"/>
              </a:rPr>
              <a:t>）経済的基準</a:t>
            </a:r>
          </a:p>
          <a:p>
            <a:pPr marL="266700">
              <a:spcBef>
                <a:spcPts val="600"/>
              </a:spcBef>
            </a:pPr>
            <a:r>
              <a:rPr kumimoji="1" lang="zh-TW" altLang="en-US" sz="1200" dirty="0">
                <a:solidFill>
                  <a:schemeClr val="tx1"/>
                </a:solidFill>
                <a:latin typeface="Meiryo UI" panose="020B0604030504040204" pitchFamily="50" charset="-128"/>
                <a:ea typeface="Meiryo UI" panose="020B0604030504040204" pitchFamily="50" charset="-128"/>
              </a:rPr>
              <a:t>（</a:t>
            </a:r>
            <a:r>
              <a:rPr kumimoji="1" lang="en-US" altLang="zh-TW" sz="1200" dirty="0">
                <a:solidFill>
                  <a:schemeClr val="tx1"/>
                </a:solidFill>
                <a:latin typeface="Meiryo UI" panose="020B0604030504040204" pitchFamily="50" charset="-128"/>
                <a:ea typeface="Meiryo UI" panose="020B0604030504040204" pitchFamily="50" charset="-128"/>
              </a:rPr>
              <a:t>2</a:t>
            </a:r>
            <a:r>
              <a:rPr kumimoji="1" lang="zh-TW" altLang="en-US" sz="1200" dirty="0">
                <a:solidFill>
                  <a:schemeClr val="tx1"/>
                </a:solidFill>
                <a:latin typeface="Meiryo UI" panose="020B0604030504040204" pitchFamily="50" charset="-128"/>
                <a:ea typeface="Meiryo UI" panose="020B0604030504040204" pitchFamily="50" charset="-128"/>
              </a:rPr>
              <a:t>）技術的基準</a:t>
            </a: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rPr>
              <a:t>）その他定性的基準</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lvl="3">
              <a:spcBef>
                <a:spcPts val="600"/>
              </a:spcBef>
            </a:pPr>
            <a:r>
              <a:rPr kumimoji="1" lang="en-US" altLang="ja-JP" sz="1600" dirty="0">
                <a:solidFill>
                  <a:schemeClr val="tx1"/>
                </a:solidFill>
                <a:latin typeface="Meiryo UI" panose="020B0604030504040204" pitchFamily="50" charset="-128"/>
                <a:ea typeface="Meiryo UI" panose="020B0604030504040204" pitchFamily="50" charset="-128"/>
              </a:rPr>
              <a:t>4. </a:t>
            </a:r>
            <a:r>
              <a:rPr lang="ja-JP" altLang="en-US" sz="1600" dirty="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0</a:t>
            </a:r>
            <a:r>
              <a:rPr kumimoji="1" lang="ja-JP" altLang="en-US" sz="1200" dirty="0">
                <a:solidFill>
                  <a:schemeClr val="tx1"/>
                </a:solidFill>
                <a:latin typeface="Meiryo UI" panose="020B0604030504040204" pitchFamily="50" charset="-128"/>
                <a:ea typeface="Meiryo UI" panose="020B0604030504040204" pitchFamily="50" charset="-128"/>
              </a:rPr>
              <a:t>）経営者のコミットメント</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3</a:t>
            </a:r>
            <a:r>
              <a:rPr kumimoji="1" lang="ja-JP" altLang="en-US" sz="1200" dirty="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4</a:t>
            </a:r>
            <a:r>
              <a:rPr kumimoji="1" lang="ja-JP" altLang="en-US" sz="1200" dirty="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中長期的な企業価値向上に関する情報開示</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全社的な経営戦略を示す株主・投資家に</a:t>
            </a:r>
            <a:r>
              <a:rPr lang="ja-JP" altLang="en-US" sz="140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採択された場合、本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の概要や事業の効果（社会的価値等）をリリースや</a:t>
            </a:r>
            <a:r>
              <a:rPr lang="en-US" altLang="ja-JP" sz="1400">
                <a:latin typeface="Meiryo UI" panose="020B0604030504040204" pitchFamily="50" charset="-128"/>
                <a:ea typeface="Meiryo UI" panose="020B0604030504040204" pitchFamily="50" charset="-128"/>
              </a:rPr>
              <a:t>IR</a:t>
            </a:r>
            <a:r>
              <a:rPr lang="ja-JP" altLang="en-US" sz="1400">
                <a:latin typeface="Meiryo UI" panose="020B0604030504040204" pitchFamily="50" charset="-128"/>
                <a:ea typeface="Meiryo UI" panose="020B0604030504040204" pitchFamily="50" charset="-128"/>
              </a:rPr>
              <a:t>等でどのように幅広く継続的に発信するか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lvl="2">
              <a:buSzPct val="100000"/>
            </a:pPr>
            <a:endParaRPr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企業価値向上とステークホルダーとの対話</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5986175" y="5540551"/>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744842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1221035732"/>
              </p:ext>
            </p:extLst>
          </p:nvPr>
        </p:nvGraphicFramePr>
        <p:xfrm>
          <a:off x="628650" y="637811"/>
          <a:ext cx="10934700" cy="5987700"/>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rPr>
                        <a:t>）事業の目的及び内容、（</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3</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4</a:t>
                      </a:r>
                      <a:r>
                        <a:rPr kumimoji="1" lang="ja-JP" altLang="en-US" sz="900" dirty="0">
                          <a:solidFill>
                            <a:schemeClr val="tx1"/>
                          </a:solidFill>
                          <a:latin typeface="Meiryo UI" panose="020B0604030504040204" pitchFamily="50" charset="-128"/>
                          <a:ea typeface="Meiryo UI" panose="020B0604030504040204" pitchFamily="50" charset="-128"/>
                        </a:rPr>
                        <a:t>）技術実証の内容、（</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２</a:t>
                      </a:r>
                      <a:r>
                        <a:rPr kumimoji="1" lang="en-US" altLang="ja-JP" sz="90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rPr>
                        <a:t>）本事業による</a:t>
                      </a:r>
                      <a:r>
                        <a:rPr kumimoji="1" lang="en-US" altLang="ja-JP" sz="900" dirty="0">
                          <a:solidFill>
                            <a:schemeClr val="tx1"/>
                          </a:solidFill>
                          <a:latin typeface="Meiryo UI" panose="020B0604030504040204" pitchFamily="50" charset="-128"/>
                          <a:ea typeface="Meiryo UI" panose="020B0604030504040204" pitchFamily="50" charset="-128"/>
                        </a:rPr>
                        <a:t>CO</a:t>
                      </a:r>
                      <a:r>
                        <a:rPr kumimoji="1" lang="ja-JP" altLang="en-US" sz="900" dirty="0">
                          <a:solidFill>
                            <a:schemeClr val="tx1"/>
                          </a:solidFill>
                          <a:latin typeface="Meiryo UI" panose="020B0604030504040204" pitchFamily="50" charset="-128"/>
                          <a:ea typeface="Meiryo UI" panose="020B0604030504040204" pitchFamily="50" charset="-128"/>
                        </a:rPr>
                        <a:t>₂排出削減効果</a:t>
                      </a:r>
                    </a:p>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なし（様式第１・第２・第４、様式第３別添３）</a:t>
                      </a:r>
                    </a:p>
                  </a:txBody>
                  <a:tcPr marL="36000" marR="36000" marT="14400" marB="10800" anchor="ctr"/>
                </a:tc>
                <a:extLst>
                  <a:ext uri="{0D108BD9-81ED-4DB2-BD59-A6C34878D82A}">
                    <a16:rowId xmlns:a16="http://schemas.microsoft.com/office/drawing/2014/main" val="4178864527"/>
                  </a:ext>
                </a:extLst>
              </a:tr>
              <a:tr h="225271">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０</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rPr>
                        <a:t>）各主体の役割、（</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）各主体の概要</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４</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1</a:t>
                      </a:r>
                      <a:r>
                        <a:rPr kumimoji="1" lang="ja-JP" altLang="en-US" sz="900" dirty="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４</a:t>
                      </a:r>
                      <a:r>
                        <a:rPr kumimoji="1" lang="en-US" altLang="ja-JP" sz="900" dirty="0">
                          <a:solidFill>
                            <a:schemeClr val="tx1"/>
                          </a:solidFill>
                          <a:latin typeface="Meiryo UI" panose="020B0604030504040204" pitchFamily="50" charset="-128"/>
                          <a:ea typeface="Meiryo UI" panose="020B0604030504040204" pitchFamily="50" charset="-128"/>
                        </a:rPr>
                        <a:t>. </a:t>
                      </a:r>
                      <a:r>
                        <a:rPr kumimoji="1" lang="ja-JP" altLang="en-US" sz="900" dirty="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カ．間接補助事業の実現性（必須項目）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6</a:t>
                      </a:r>
                      <a:r>
                        <a:rPr kumimoji="1" lang="ja-JP" altLang="en-US" sz="900" dirty="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dirty="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a:t>
                      </a:r>
                      <a:r>
                        <a:rPr kumimoji="1" lang="zh-TW" altLang="en-US" sz="900" kern="1200" dirty="0">
                          <a:solidFill>
                            <a:schemeClr val="tx1"/>
                          </a:solidFill>
                          <a:latin typeface="Meiryo UI" panose="020B0604030504040204" pitchFamily="50" charset="-128"/>
                          <a:ea typeface="Meiryo UI" panose="020B0604030504040204" pitchFamily="50" charset="-128"/>
                          <a:cs typeface="+mn-cs"/>
                        </a:rPr>
                        <a:t>（</a:t>
                      </a:r>
                      <a:r>
                        <a:rPr kumimoji="1" lang="en-US" altLang="zh-TW" sz="900" kern="1200" dirty="0">
                          <a:solidFill>
                            <a:schemeClr val="tx1"/>
                          </a:solidFill>
                          <a:latin typeface="Meiryo UI" panose="020B0604030504040204" pitchFamily="50" charset="-128"/>
                          <a:ea typeface="Meiryo UI" panose="020B0604030504040204" pitchFamily="50" charset="-128"/>
                          <a:cs typeface="+mn-cs"/>
                        </a:rPr>
                        <a:t>7</a:t>
                      </a:r>
                      <a:r>
                        <a:rPr kumimoji="1" lang="zh-TW" altLang="en-US"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経済波及</a:t>
                      </a:r>
                      <a:r>
                        <a:rPr kumimoji="1" lang="zh-TW" altLang="en-US" sz="900" dirty="0">
                          <a:solidFill>
                            <a:schemeClr val="tx1"/>
                          </a:solidFill>
                          <a:latin typeface="Meiryo UI" panose="020B0604030504040204" pitchFamily="50" charset="-128"/>
                          <a:ea typeface="Meiryo UI" panose="020B0604030504040204" pitchFamily="50" charset="-128"/>
                        </a:rPr>
                        <a:t>効果</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17783334"/>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ウ</a:t>
                      </a:r>
                      <a:r>
                        <a:rPr lang="ja-JP"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対象事業の成長戦略（必須項目）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900" b="0" i="0" u="none" strike="noStrike" dirty="0" err="1">
                          <a:solidFill>
                            <a:schemeClr val="tx1"/>
                          </a:solidFill>
                          <a:effectLst/>
                          <a:latin typeface="Meiryo UI" panose="020B0604030504040204" pitchFamily="50" charset="-128"/>
                          <a:ea typeface="Meiryo UI" panose="020B0604030504040204" pitchFamily="50" charset="-128"/>
                        </a:rPr>
                        <a:t>i</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ビジネスモデルの優位性や独自性（加点項目）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a:t>
                      </a:r>
                      <a:r>
                        <a:rPr kumimoji="1" lang="en-US" altLang="ja-JP" sz="900" dirty="0">
                          <a:solidFill>
                            <a:schemeClr val="tx1"/>
                          </a:solidFill>
                          <a:latin typeface="Meiryo UI" panose="020B0604030504040204" pitchFamily="50" charset="-128"/>
                          <a:ea typeface="Meiryo UI" panose="020B0604030504040204" pitchFamily="50" charset="-128"/>
                        </a:rPr>
                        <a:t>10</a:t>
                      </a:r>
                      <a:r>
                        <a:rPr kumimoji="1" lang="ja-JP" altLang="en-US" sz="900" dirty="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201268184"/>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(ii) </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対象事業の事業計画・自社成長性のコミット（必須項目）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9</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）エンジン</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との共同開発参画に向けた取組</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92464593"/>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(iii) </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インテグレーション能力の獲得に向けた戦略（必須項目）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）事業実施計画、（</a:t>
                      </a:r>
                      <a:r>
                        <a:rPr kumimoji="1" lang="en-US" altLang="ja-JP" sz="900" dirty="0">
                          <a:solidFill>
                            <a:schemeClr val="tx1"/>
                          </a:solidFill>
                          <a:latin typeface="Meiryo UI" panose="020B0604030504040204" pitchFamily="50" charset="-128"/>
                          <a:ea typeface="Meiryo UI" panose="020B0604030504040204" pitchFamily="50" charset="-128"/>
                        </a:rPr>
                        <a:t>5</a:t>
                      </a:r>
                      <a:r>
                        <a:rPr kumimoji="1" lang="ja-JP" altLang="en-US" sz="900" dirty="0">
                          <a:solidFill>
                            <a:schemeClr val="tx1"/>
                          </a:solidFill>
                          <a:latin typeface="Meiryo UI" panose="020B0604030504040204" pitchFamily="50" charset="-128"/>
                          <a:ea typeface="Meiryo UI" panose="020B0604030504040204" pitchFamily="50" charset="-128"/>
                        </a:rPr>
                        <a:t>）事業化計画、</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9</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）エンジン</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との共同開発参画に向けた取組</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886031800"/>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(iv)</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エンジン</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OEM</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との共同開発参画に向けた取組　　（必須項目）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9</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）エンジン</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との共同開発参画に向けた取組</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665543517"/>
                  </a:ext>
                </a:extLst>
              </a:tr>
              <a:tr h="225271">
                <a:tc>
                  <a:txBody>
                    <a:bodyPr/>
                    <a:lstStyle/>
                    <a:p>
                      <a:pPr marL="357188" indent="-357188"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(v)</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市場獲得に向けたルール形成戦略</a:t>
                      </a:r>
                      <a:br>
                        <a:rPr lang="en-US" altLang="ja-JP" sz="900" b="0" i="0" u="none" strike="noStrike" dirty="0">
                          <a:solidFill>
                            <a:schemeClr val="tx1"/>
                          </a:solidFill>
                          <a:effectLst/>
                          <a:latin typeface="Meiryo UI" panose="020B0604030504040204" pitchFamily="50" charset="-128"/>
                          <a:ea typeface="Meiryo UI" panose="020B0604030504040204" pitchFamily="50" charset="-128"/>
                        </a:rPr>
                      </a:b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（大企業は必須項目、中小企業等は加点項目）</a:t>
                      </a:r>
                      <a:endParaRPr 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dirty="0">
                          <a:solidFill>
                            <a:schemeClr val="tx1"/>
                          </a:solidFill>
                          <a:latin typeface="Meiryo UI" panose="020B0604030504040204" pitchFamily="50" charset="-128"/>
                          <a:ea typeface="Meiryo UI" panose="020B0604030504040204" pitchFamily="50" charset="-128"/>
                        </a:rPr>
                        <a:t>１</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900" kern="1200" dirty="0">
                          <a:solidFill>
                            <a:schemeClr val="tx1"/>
                          </a:solidFill>
                          <a:latin typeface="Meiryo UI" panose="020B0604030504040204" pitchFamily="50" charset="-128"/>
                          <a:ea typeface="Meiryo UI" panose="020B0604030504040204" pitchFamily="50" charset="-128"/>
                          <a:cs typeface="+mn-cs"/>
                        </a:rPr>
                        <a:t>8</a:t>
                      </a:r>
                      <a:r>
                        <a:rPr kumimoji="1" lang="ja-JP" altLang="en-US" sz="900" kern="1200" dirty="0">
                          <a:solidFill>
                            <a:schemeClr val="tx1"/>
                          </a:solidFill>
                          <a:latin typeface="Meiryo UI" panose="020B0604030504040204" pitchFamily="50" charset="-128"/>
                          <a:ea typeface="Meiryo UI" panose="020B0604030504040204" pitchFamily="50" charset="-128"/>
                          <a:cs typeface="+mn-cs"/>
                        </a:rPr>
                        <a:t>）市場獲得に向けたルール形成戦略</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712311632"/>
                  </a:ext>
                </a:extLst>
              </a:tr>
              <a:tr h="121237">
                <a:tc>
                  <a:txBody>
                    <a:bodyPr/>
                    <a:lstStyle/>
                    <a:p>
                      <a:pPr algn="l" fontAlgn="ctr"/>
                      <a:r>
                        <a:rPr lang="ja-JP" sz="900" b="1" i="0" u="none" strike="noStrike" dirty="0">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排出削減効果（必須項目）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p>
                  </a:txBody>
                  <a:tcPr marL="36000" marR="36000" marT="14400" marB="10800" anchor="ctr"/>
                </a:tc>
                <a:extLst>
                  <a:ext uri="{0D108BD9-81ED-4DB2-BD59-A6C34878D82A}">
                    <a16:rowId xmlns:a16="http://schemas.microsoft.com/office/drawing/2014/main" val="3545810511"/>
                  </a:ext>
                </a:extLst>
              </a:tr>
              <a:tr h="121237">
                <a:tc>
                  <a:txBody>
                    <a:bodyPr/>
                    <a:lstStyle/>
                    <a:p>
                      <a:pPr algn="l" fontAlgn="ctr"/>
                      <a:r>
                        <a:rPr lang="en-US" sz="900" b="1" i="0" u="none" strike="noStrike">
                          <a:solidFill>
                            <a:schemeClr val="tx1"/>
                          </a:solidFill>
                          <a:effectLst/>
                          <a:latin typeface="Meiryo UI" panose="020B0604030504040204" pitchFamily="50" charset="-128"/>
                          <a:ea typeface="Meiryo UI" panose="020B0604030504040204" pitchFamily="50" charset="-128"/>
                        </a:rPr>
                        <a:t>④民間企業のみでは投資判断が真に困難な事業であることに関する審査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ア．経済的基準（必須項目）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121237">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a:solidFill>
                            <a:schemeClr val="tx1"/>
                          </a:solidFill>
                          <a:effectLst/>
                          <a:latin typeface="Meiryo UI" panose="020B0604030504040204" pitchFamily="50" charset="-128"/>
                          <a:ea typeface="Meiryo UI" panose="020B0604030504040204" pitchFamily="50" charset="-128"/>
                        </a:rPr>
                        <a:t>「次期機体主要構造体開発・高レート生産技術実証」では</a:t>
                      </a:r>
                      <a:br>
                        <a:rPr lang="en-US" altLang="ja-JP" sz="900" b="0" i="0" u="none" strike="noStrike">
                          <a:solidFill>
                            <a:schemeClr val="tx1"/>
                          </a:solidFill>
                          <a:effectLst/>
                          <a:latin typeface="Meiryo UI" panose="020B0604030504040204" pitchFamily="50" charset="-128"/>
                          <a:ea typeface="Meiryo UI" panose="020B0604030504040204" pitchFamily="50" charset="-128"/>
                        </a:rPr>
                      </a:br>
                      <a:r>
                        <a:rPr lang="ja-JP" altLang="en-US" sz="900" b="0" i="0" u="none" strike="noStrike">
                          <a:solidFill>
                            <a:schemeClr val="tx1"/>
                          </a:solidFill>
                          <a:effectLst/>
                          <a:latin typeface="Meiryo UI" panose="020B0604030504040204" pitchFamily="50" charset="-128"/>
                          <a:ea typeface="Meiryo UI" panose="020B0604030504040204" pitchFamily="50" charset="-128"/>
                        </a:rPr>
                        <a:t>必須項目、「次期エンジンアーキテクチャ技術実証」では加点項目）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1952685892"/>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ウ．その他定性的基準（加点項目）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892822030"/>
                  </a:ext>
                </a:extLst>
              </a:tr>
              <a:tr h="121237">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dirty="0"/>
              <a:t>0. </a:t>
            </a:r>
            <a:r>
              <a:rPr lang="ja-JP" altLang="en-US" sz="2000" dirty="0"/>
              <a:t>共同申請者内における各主体の役割分担</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共同実施として参加する企業等各提案者の本事業における役割分担を簡潔に記載ください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dirty="0"/>
              <a:t>0. </a:t>
            </a:r>
            <a:r>
              <a:rPr lang="ja-JP" altLang="en-US" sz="2000" dirty="0"/>
              <a:t>共同申請者内における各主体の役割分担</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dirty="0">
                <a:solidFill>
                  <a:srgbClr val="000000"/>
                </a:solidFill>
              </a:rPr>
              <a:t>2</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dirty="0">
                <a:solidFill>
                  <a:srgbClr val="000000"/>
                </a:solidFill>
              </a:rPr>
              <a:t>各主体の</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dirty="0">
                <a:solidFill>
                  <a:prstClr val="black"/>
                </a:solidFill>
              </a:rPr>
              <a:t>××</a:t>
            </a:r>
            <a:r>
              <a:rPr kumimoji="1" lang="ja-JP" altLang="en-US" dirty="0">
                <a:solidFill>
                  <a:prstClr val="black"/>
                </a:solidFill>
              </a:rPr>
              <a:t>株式会社</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470000" y="3903826"/>
            <a:ext cx="3924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dirty="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dirty="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9F50D5A-6EFD-400D-373A-1AF4BB4D118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実証を通じて次期単通路機開発</a:t>
            </a:r>
            <a:r>
              <a:rPr kumimoji="1" lang="en-US" altLang="ja-JP" dirty="0">
                <a:solidFill>
                  <a:schemeClr val="tx1"/>
                </a:solidFill>
              </a:rPr>
              <a:t>PJ</a:t>
            </a:r>
            <a:r>
              <a:rPr kumimoji="1" lang="ja-JP" altLang="en-US" dirty="0">
                <a:solidFill>
                  <a:schemeClr val="tx1"/>
                </a:solidFill>
              </a:rPr>
              <a:t>に上流工程から参画しインテグレーション能力獲得を図る</a:t>
            </a:r>
            <a:endParaRPr kumimoji="1" lang="en-US" dirty="0">
              <a:solidFill>
                <a:schemeClr val="tx1"/>
              </a:solidFill>
            </a:endParaRPr>
          </a:p>
        </p:txBody>
      </p:sp>
      <p:grpSp>
        <p:nvGrpSpPr>
          <p:cNvPr id="18" name="グループ化 17">
            <a:extLst>
              <a:ext uri="{FF2B5EF4-FFF2-40B4-BE49-F238E27FC236}">
                <a16:creationId xmlns:a16="http://schemas.microsoft.com/office/drawing/2014/main" id="{808BFAEC-DA76-EB22-9418-F4B183584C49}"/>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0EC84990-B5BF-9C0C-46CC-E7209AD4B1D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AF475A32-4A88-1E1F-8788-FD9CD9E792B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事業目的・概要</a:t>
              </a:r>
            </a:p>
          </p:txBody>
        </p:sp>
      </p:grpSp>
      <p:grpSp>
        <p:nvGrpSpPr>
          <p:cNvPr id="21" name="グループ化 20">
            <a:extLst>
              <a:ext uri="{FF2B5EF4-FFF2-40B4-BE49-F238E27FC236}">
                <a16:creationId xmlns:a16="http://schemas.microsoft.com/office/drawing/2014/main" id="{FFC6EA21-846D-3BC2-E10D-09A8D56B881B}"/>
              </a:ext>
            </a:extLst>
          </p:cNvPr>
          <p:cNvGrpSpPr/>
          <p:nvPr/>
        </p:nvGrpSpPr>
        <p:grpSpPr>
          <a:xfrm>
            <a:off x="6222711" y="1224775"/>
            <a:ext cx="5239039"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プロジェクトスキーム</a:t>
              </a:r>
            </a:p>
          </p:txBody>
        </p:sp>
      </p:grpSp>
      <p:grpSp>
        <p:nvGrpSpPr>
          <p:cNvPr id="45" name="グループ化 44">
            <a:extLst>
              <a:ext uri="{FF2B5EF4-FFF2-40B4-BE49-F238E27FC236}">
                <a16:creationId xmlns:a16="http://schemas.microsoft.com/office/drawing/2014/main" id="{52BFA233-E5D2-B393-C74C-47C67D60E644}"/>
              </a:ext>
            </a:extLst>
          </p:cNvPr>
          <p:cNvGrpSpPr/>
          <p:nvPr/>
        </p:nvGrpSpPr>
        <p:grpSpPr>
          <a:xfrm>
            <a:off x="6241748" y="4016784"/>
            <a:ext cx="5220001" cy="360000"/>
            <a:chOff x="543578" y="1377175"/>
            <a:chExt cx="5239039" cy="360000"/>
          </a:xfrm>
        </p:grpSpPr>
        <p:cxnSp>
          <p:nvCxnSpPr>
            <p:cNvPr id="50" name="Straight Connector 18">
              <a:extLst>
                <a:ext uri="{FF2B5EF4-FFF2-40B4-BE49-F238E27FC236}">
                  <a16:creationId xmlns:a16="http://schemas.microsoft.com/office/drawing/2014/main" id="{677CCA11-DA6E-A496-E639-3BB713E142A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4" name="TextBox 23">
              <a:extLst>
                <a:ext uri="{FF2B5EF4-FFF2-40B4-BE49-F238E27FC236}">
                  <a16:creationId xmlns:a16="http://schemas.microsoft.com/office/drawing/2014/main" id="{8C2C1A35-D3BF-9706-B000-E4EF6A5BB57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スケジュール</a:t>
              </a:r>
            </a:p>
          </p:txBody>
        </p:sp>
      </p:grpSp>
      <p:sp>
        <p:nvSpPr>
          <p:cNvPr id="55" name="TextBox 51">
            <a:extLst>
              <a:ext uri="{FF2B5EF4-FFF2-40B4-BE49-F238E27FC236}">
                <a16:creationId xmlns:a16="http://schemas.microsoft.com/office/drawing/2014/main" id="{7CE1AF38-C1D7-E039-6DF7-FD9CCD6D7234}"/>
              </a:ext>
            </a:extLst>
          </p:cNvPr>
          <p:cNvSpPr txBox="1"/>
          <p:nvPr/>
        </p:nvSpPr>
        <p:spPr>
          <a:xfrm>
            <a:off x="6571476" y="4559002"/>
            <a:ext cx="4680001" cy="160208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algn="ctr"/>
            <a:r>
              <a:rPr lang="ja-JP" altLang="en-US"/>
              <a:t>ガントチャート等により、以下の内容を含めて</a:t>
            </a:r>
            <a:br>
              <a:rPr lang="en-US" altLang="ja-JP"/>
            </a:br>
            <a:r>
              <a:rPr lang="ja-JP" altLang="en-US"/>
              <a:t>記載ください</a:t>
            </a:r>
            <a:endParaRPr lang="en-US" altLang="ja-JP"/>
          </a:p>
          <a:p>
            <a:pPr marL="266700" indent="-180975">
              <a:buFont typeface="Arial" panose="020B0604020202020204" pitchFamily="34" charset="0"/>
              <a:buChar char="•"/>
            </a:pPr>
            <a:r>
              <a:rPr lang="ja-JP" altLang="en-US" sz="1400"/>
              <a:t>技術実証のスケジュール</a:t>
            </a:r>
            <a:endParaRPr lang="en-US" altLang="ja-JP" sz="1400"/>
          </a:p>
          <a:p>
            <a:pPr marL="266700" indent="-180975">
              <a:buFont typeface="Arial" panose="020B0604020202020204" pitchFamily="34" charset="0"/>
              <a:buChar char="•"/>
            </a:pPr>
            <a:r>
              <a:rPr lang="ja-JP" altLang="en-US" sz="1400"/>
              <a:t>上記「プロジェクトスキーム」に紐づく実証終了後の</a:t>
            </a:r>
            <a:br>
              <a:rPr lang="en-US" altLang="ja-JP" sz="1400"/>
            </a:br>
            <a:r>
              <a:rPr lang="ja-JP" altLang="en-US" sz="1400"/>
              <a:t>実装に向けたスケジュール</a:t>
            </a:r>
            <a:endParaRPr lang="en-US" altLang="ja-JP" sz="1400"/>
          </a:p>
          <a:p>
            <a:pPr marL="266700" indent="-180975">
              <a:buFont typeface="Arial" panose="020B0604020202020204" pitchFamily="34" charset="0"/>
              <a:buChar char="•"/>
            </a:pPr>
            <a:r>
              <a:rPr lang="ja-JP" altLang="en-US" sz="1400"/>
              <a:t>想定市場投入時期</a:t>
            </a:r>
            <a:endParaRPr lang="en-US" altLang="ja-JP" sz="1400"/>
          </a:p>
          <a:p>
            <a:pPr marL="266700" indent="-180975">
              <a:buFont typeface="Arial" panose="020B0604020202020204" pitchFamily="34" charset="0"/>
              <a:buChar char="•"/>
            </a:pPr>
            <a:r>
              <a:rPr lang="ja-JP" altLang="en-US" sz="1400"/>
              <a:t>毎年度のマイルストーン</a:t>
            </a:r>
            <a:endParaRPr lang="en-US" altLang="ja-JP" sz="1400"/>
          </a:p>
        </p:txBody>
      </p:sp>
      <p:sp>
        <p:nvSpPr>
          <p:cNvPr id="3" name="TextBox 51">
            <a:extLst>
              <a:ext uri="{FF2B5EF4-FFF2-40B4-BE49-F238E27FC236}">
                <a16:creationId xmlns:a16="http://schemas.microsoft.com/office/drawing/2014/main" id="{3700E9EE-0F8E-CFC4-4432-5391DB58EE79}"/>
              </a:ext>
            </a:extLst>
          </p:cNvPr>
          <p:cNvSpPr txBox="1"/>
          <p:nvPr/>
        </p:nvSpPr>
        <p:spPr>
          <a:xfrm>
            <a:off x="6571477" y="1786141"/>
            <a:ext cx="4680000" cy="210887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本事業の位置付けや</a:t>
            </a:r>
            <a:br>
              <a:rPr lang="en-US" altLang="ja-JP" sz="1600">
                <a:solidFill>
                  <a:srgbClr val="2E3558"/>
                </a:solidFill>
                <a:latin typeface="+mn-ea"/>
              </a:rPr>
            </a:br>
            <a:r>
              <a:rPr lang="ja-JP" altLang="en-US" sz="1600">
                <a:solidFill>
                  <a:srgbClr val="2E3558"/>
                </a:solidFill>
                <a:latin typeface="+mn-ea"/>
              </a:rPr>
              <a:t>事業終了後の実装に向けたスキームの概略等を</a:t>
            </a:r>
            <a:br>
              <a:rPr lang="en-US" altLang="ja-JP" sz="1600">
                <a:solidFill>
                  <a:srgbClr val="2E3558"/>
                </a:solidFill>
                <a:latin typeface="+mn-ea"/>
              </a:rPr>
            </a:br>
            <a:r>
              <a:rPr lang="ja-JP" altLang="en-US" sz="1600">
                <a:solidFill>
                  <a:srgbClr val="2E3558"/>
                </a:solidFill>
                <a:latin typeface="+mn-ea"/>
              </a:rPr>
              <a:t>記載ください</a:t>
            </a:r>
            <a:endParaRPr lang="en-US" altLang="ja-JP" sz="1600">
              <a:solidFill>
                <a:srgbClr val="2E3558"/>
              </a:solidFill>
              <a:latin typeface="+mn-ea"/>
            </a:endParaRPr>
          </a:p>
        </p:txBody>
      </p:sp>
      <p:sp>
        <p:nvSpPr>
          <p:cNvPr id="8" name="TextBox 51">
            <a:extLst>
              <a:ext uri="{FF2B5EF4-FFF2-40B4-BE49-F238E27FC236}">
                <a16:creationId xmlns:a16="http://schemas.microsoft.com/office/drawing/2014/main" id="{531788C9-5DD7-D332-EBB8-07A6ADDFD944}"/>
              </a:ext>
            </a:extLst>
          </p:cNvPr>
          <p:cNvSpPr txBox="1"/>
          <p:nvPr/>
        </p:nvSpPr>
        <p:spPr>
          <a:xfrm>
            <a:off x="896849" y="1786140"/>
            <a:ext cx="4938897" cy="437494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0"/>
              </a:spcBef>
              <a:spcAft>
                <a:spcPts val="0"/>
              </a:spcAft>
              <a:buClrTx/>
              <a:buSzTx/>
              <a:tabLst/>
              <a:defRPr/>
            </a:pPr>
            <a:r>
              <a:rPr lang="ja-JP" altLang="en-US" sz="1600" dirty="0">
                <a:solidFill>
                  <a:srgbClr val="2E3558"/>
                </a:solidFill>
                <a:latin typeface="+mn-ea"/>
              </a:rPr>
              <a:t>本事業の目的や事業の概要等を、</a:t>
            </a:r>
            <a:br>
              <a:rPr lang="en-US" altLang="ja-JP" sz="1600" dirty="0">
                <a:solidFill>
                  <a:srgbClr val="2E3558"/>
                </a:solidFill>
                <a:latin typeface="+mn-ea"/>
              </a:rPr>
            </a:br>
            <a:r>
              <a:rPr lang="ja-JP" altLang="en-US" sz="1600" dirty="0">
                <a:solidFill>
                  <a:srgbClr val="2E3558"/>
                </a:solidFill>
                <a:latin typeface="+mn-ea"/>
              </a:rPr>
              <a:t>以下の内容を含めて記載ください</a:t>
            </a:r>
            <a:endParaRPr lang="en-US" altLang="ja-JP" sz="1600" dirty="0">
              <a:solidFill>
                <a:srgbClr val="2E3558"/>
              </a:solidFill>
              <a:latin typeface="+mn-ea"/>
            </a:endParaRPr>
          </a:p>
          <a:p>
            <a:pPr marL="266700" indent="-180975">
              <a:buFont typeface="Arial" panose="020B0604020202020204" pitchFamily="34" charset="0"/>
              <a:buChar char="•"/>
              <a:defRPr/>
            </a:pPr>
            <a:r>
              <a:rPr lang="ja-JP" altLang="en-US" sz="1400" dirty="0">
                <a:solidFill>
                  <a:srgbClr val="2E3558"/>
                </a:solidFill>
                <a:latin typeface="ＭＳ Ｐゴシック" panose="020B0600070205080204" pitchFamily="50" charset="-128"/>
                <a:ea typeface="ＭＳ Ｐゴシック" panose="020B0600070205080204" pitchFamily="50" charset="-128"/>
              </a:rPr>
              <a:t>次期単通路機に搭載されるエンジンの開発における</a:t>
            </a:r>
            <a:br>
              <a:rPr lang="en-US" altLang="ja-JP" sz="1400" dirty="0">
                <a:solidFill>
                  <a:srgbClr val="2E3558"/>
                </a:solidFill>
                <a:latin typeface="ＭＳ Ｐゴシック" panose="020B0600070205080204" pitchFamily="50" charset="-128"/>
                <a:ea typeface="ＭＳ Ｐゴシック" panose="020B0600070205080204" pitchFamily="50" charset="-128"/>
              </a:rPr>
            </a:br>
            <a:r>
              <a:rPr lang="ja-JP" altLang="en-US" sz="1400" dirty="0">
                <a:solidFill>
                  <a:srgbClr val="2E3558"/>
                </a:solidFill>
                <a:latin typeface="ＭＳ Ｐゴシック" panose="020B0600070205080204" pitchFamily="50" charset="-128"/>
                <a:ea typeface="ＭＳ Ｐゴシック" panose="020B0600070205080204" pitchFamily="50" charset="-128"/>
              </a:rPr>
              <a:t>上流工程（設計等）、及び下流工程（認証・組立等）ヘの</a:t>
            </a:r>
            <a:br>
              <a:rPr lang="en-US" altLang="ja-JP" sz="1400" dirty="0">
                <a:solidFill>
                  <a:srgbClr val="2E3558"/>
                </a:solidFill>
                <a:latin typeface="ＭＳ Ｐゴシック" panose="020B0600070205080204" pitchFamily="50" charset="-128"/>
                <a:ea typeface="ＭＳ Ｐゴシック" panose="020B0600070205080204" pitchFamily="50" charset="-128"/>
              </a:rPr>
            </a:br>
            <a:r>
              <a:rPr lang="ja-JP" altLang="en-US" sz="1400" dirty="0">
                <a:solidFill>
                  <a:srgbClr val="2E3558"/>
                </a:solidFill>
                <a:latin typeface="ＭＳ Ｐゴシック" panose="020B0600070205080204" pitchFamily="50" charset="-128"/>
                <a:ea typeface="ＭＳ Ｐゴシック" panose="020B0600070205080204" pitchFamily="50" charset="-128"/>
              </a:rPr>
              <a:t>参画を目指した事業内容であるか</a:t>
            </a:r>
            <a:endParaRPr lang="en-US" altLang="ja-JP" sz="1400" dirty="0">
              <a:solidFill>
                <a:srgbClr val="2E3558"/>
              </a:solidFill>
              <a:latin typeface="ＭＳ Ｐゴシック" panose="020B0600070205080204" pitchFamily="50" charset="-128"/>
              <a:ea typeface="ＭＳ Ｐゴシック" panose="020B0600070205080204" pitchFamily="50" charset="-128"/>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これまでのエンジン開発への参画状況</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今後どういったプロジェクトに、どのように参画するために、今回どういった実証を実施するか</a:t>
            </a:r>
            <a:endParaRPr kumimoji="0" lang="en-US" altLang="ja-JP" sz="1400" b="0" i="0" u="none" strike="noStrike" kern="1200" cap="none" spc="0" normalizeH="0" baseline="0" noProof="0" dirty="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dirty="0">
                <a:solidFill>
                  <a:srgbClr val="2E3558"/>
                </a:solidFill>
                <a:latin typeface="ＭＳ Ｐゴシック" panose="020B0600070205080204" pitchFamily="50" charset="-128"/>
                <a:ea typeface="ＭＳ Ｐゴシック" panose="020B0600070205080204" pitchFamily="50" charset="-128"/>
              </a:rPr>
              <a:t>海外エンジン</a:t>
            </a:r>
            <a:r>
              <a:rPr lang="en-US" altLang="ja-JP" sz="1400" dirty="0">
                <a:solidFill>
                  <a:srgbClr val="2E3558"/>
                </a:solidFill>
                <a:latin typeface="ＭＳ Ｐゴシック" panose="020B0600070205080204" pitchFamily="50" charset="-128"/>
                <a:ea typeface="ＭＳ Ｐゴシック" panose="020B0600070205080204" pitchFamily="50" charset="-128"/>
              </a:rPr>
              <a:t>OEM</a:t>
            </a:r>
            <a:r>
              <a:rPr lang="ja-JP" altLang="en-US" sz="1400" dirty="0">
                <a:solidFill>
                  <a:srgbClr val="2E3558"/>
                </a:solidFill>
                <a:latin typeface="ＭＳ Ｐゴシック" panose="020B0600070205080204" pitchFamily="50" charset="-128"/>
                <a:ea typeface="ＭＳ Ｐゴシック" panose="020B0600070205080204" pitchFamily="50" charset="-128"/>
              </a:rPr>
              <a:t>とどういった連携を実施し、次期単通路機に搭載されるエンジン開発に向けた実証を行うか</a:t>
            </a:r>
            <a:endParaRPr lang="en-US" altLang="ja-JP" sz="1400" dirty="0">
              <a:solidFill>
                <a:srgbClr val="2E3558"/>
              </a:solidFill>
              <a:latin typeface="ＭＳ Ｐゴシック" panose="020B0600070205080204" pitchFamily="50" charset="-128"/>
              <a:ea typeface="ＭＳ Ｐゴシック" panose="020B0600070205080204" pitchFamily="50" charset="-128"/>
            </a:endParaRPr>
          </a:p>
          <a:p>
            <a:pPr marL="266700" indent="-180975">
              <a:buFont typeface="Arial" panose="020B0604020202020204" pitchFamily="34" charset="0"/>
              <a:buChar char="•"/>
              <a:defRPr/>
            </a:pPr>
            <a:r>
              <a:rPr lang="ja-JP" altLang="en-US" sz="1400" dirty="0">
                <a:solidFill>
                  <a:srgbClr val="2E3558"/>
                </a:solidFill>
                <a:latin typeface="ＭＳ Ｐゴシック" panose="020B0600070205080204" pitchFamily="50" charset="-128"/>
                <a:ea typeface="ＭＳ Ｐゴシック" panose="020B0600070205080204" pitchFamily="50" charset="-128"/>
              </a:rPr>
              <a:t>航空機産業戦略との整合性</a:t>
            </a:r>
            <a:endParaRPr lang="en-US" altLang="ja-JP" sz="1400" dirty="0">
              <a:solidFill>
                <a:srgbClr val="2E3558"/>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7606856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 name="think-cell data - do not delete" hidden="1">
            <a:extLst>
              <a:ext uri="{FF2B5EF4-FFF2-40B4-BE49-F238E27FC236}">
                <a16:creationId xmlns:a16="http://schemas.microsoft.com/office/drawing/2014/main" id="{C88EB7F2-5EDF-9BDF-3120-898429CEA3E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88EB7F2-5EDF-9BDF-3120-898429CEA3E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）事業実施計画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a:t>
            </a:r>
            <a:r>
              <a:rPr kumimoji="1" lang="en-US" altLang="ja-JP">
                <a:solidFill>
                  <a:schemeClr val="tx1"/>
                </a:solidFill>
              </a:rPr>
              <a:t>xx</a:t>
            </a:r>
            <a:r>
              <a:rPr kumimoji="1" lang="ja-JP" altLang="en-US">
                <a:solidFill>
                  <a:schemeClr val="tx1"/>
                </a:solidFill>
              </a:rPr>
              <a:t>年に研究開発を行い、</a:t>
            </a:r>
            <a:r>
              <a:rPr kumimoji="1" lang="en-US" altLang="ja-JP">
                <a:solidFill>
                  <a:schemeClr val="tx1"/>
                </a:solidFill>
              </a:rPr>
              <a:t>xx</a:t>
            </a:r>
            <a:r>
              <a:rPr kumimoji="1" lang="ja-JP" altLang="en-US">
                <a:solidFill>
                  <a:schemeClr val="tx1"/>
                </a:solidFill>
              </a:rPr>
              <a:t>年に実証実験を実施し、</a:t>
            </a:r>
            <a:r>
              <a:rPr kumimoji="1" lang="en-US" altLang="ja-JP">
                <a:solidFill>
                  <a:schemeClr val="tx1"/>
                </a:solidFill>
              </a:rPr>
              <a:t>OEM</a:t>
            </a:r>
            <a:r>
              <a:rPr kumimoji="1" lang="ja-JP" altLang="en-US">
                <a:solidFill>
                  <a:schemeClr val="tx1"/>
                </a:solidFill>
              </a:rPr>
              <a:t>との連携・</a:t>
            </a:r>
            <a:r>
              <a:rPr kumimoji="1" lang="en-US" altLang="ja-JP">
                <a:solidFill>
                  <a:schemeClr val="tx1"/>
                </a:solidFill>
              </a:rPr>
              <a:t>PJ</a:t>
            </a:r>
            <a:r>
              <a:rPr kumimoji="1" lang="ja-JP" altLang="en-US">
                <a:solidFill>
                  <a:schemeClr val="tx1"/>
                </a:solidFill>
              </a:rPr>
              <a:t>参画を目指す</a:t>
            </a:r>
            <a:endParaRPr kumimoji="1" lang="en-US">
              <a:solidFill>
                <a:schemeClr val="tx1"/>
              </a:solidFill>
            </a:endParaRPr>
          </a:p>
        </p:txBody>
      </p: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65" name="TextBox 16">
            <a:extLst>
              <a:ext uri="{FF2B5EF4-FFF2-40B4-BE49-F238E27FC236}">
                <a16:creationId xmlns:a16="http://schemas.microsoft.com/office/drawing/2014/main" id="{78969634-3295-3619-6F33-8C654A7DE78F}"/>
              </a:ext>
            </a:extLst>
          </p:cNvPr>
          <p:cNvSpPr txBox="1"/>
          <p:nvPr/>
        </p:nvSpPr>
        <p:spPr>
          <a:xfrm>
            <a:off x="700859" y="1152141"/>
            <a:ext cx="1175076" cy="1031533"/>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r>
              <a:rPr lang="ja-JP" altLang="en-US"/>
              <a:t>計画の概要・</a:t>
            </a:r>
            <a:br>
              <a:rPr lang="en-US" altLang="ja-JP"/>
            </a:br>
            <a:r>
              <a:rPr lang="ja-JP" altLang="en-US"/>
              <a:t>マイルストン</a:t>
            </a:r>
            <a:endParaRPr lang="en-US"/>
          </a:p>
        </p:txBody>
      </p:sp>
      <p:cxnSp>
        <p:nvCxnSpPr>
          <p:cNvPr id="66" name="直線コネクタ 65">
            <a:extLst>
              <a:ext uri="{FF2B5EF4-FFF2-40B4-BE49-F238E27FC236}">
                <a16:creationId xmlns:a16="http://schemas.microsoft.com/office/drawing/2014/main" id="{1A3BA680-2867-66E6-C71B-7E23AB5958D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7A02B84-C919-4CA6-0D48-C6CAEBF8A7CA}"/>
              </a:ext>
            </a:extLst>
          </p:cNvPr>
          <p:cNvGraphicFramePr>
            <a:graphicFrameLocks noGrp="1"/>
          </p:cNvGraphicFramePr>
          <p:nvPr/>
        </p:nvGraphicFramePr>
        <p:xfrm>
          <a:off x="700858" y="2262002"/>
          <a:ext cx="10790285" cy="3939098"/>
        </p:xfrm>
        <a:graphic>
          <a:graphicData uri="http://schemas.openxmlformats.org/drawingml/2006/table">
            <a:tbl>
              <a:tblPr firstRow="1" bandRow="1">
                <a:tableStyleId>{5940675A-B579-460E-94D1-54222C63F5DA}</a:tableStyleId>
              </a:tblPr>
              <a:tblGrid>
                <a:gridCol w="465455">
                  <a:extLst>
                    <a:ext uri="{9D8B030D-6E8A-4147-A177-3AD203B41FA5}">
                      <a16:colId xmlns:a16="http://schemas.microsoft.com/office/drawing/2014/main" val="108642108"/>
                    </a:ext>
                  </a:extLst>
                </a:gridCol>
                <a:gridCol w="3592830">
                  <a:extLst>
                    <a:ext uri="{9D8B030D-6E8A-4147-A177-3AD203B41FA5}">
                      <a16:colId xmlns:a16="http://schemas.microsoft.com/office/drawing/2014/main" val="3681164895"/>
                    </a:ext>
                  </a:extLst>
                </a:gridCol>
                <a:gridCol w="612000">
                  <a:extLst>
                    <a:ext uri="{9D8B030D-6E8A-4147-A177-3AD203B41FA5}">
                      <a16:colId xmlns:a16="http://schemas.microsoft.com/office/drawing/2014/main" val="2013143228"/>
                    </a:ext>
                  </a:extLst>
                </a:gridCol>
                <a:gridCol w="612000">
                  <a:extLst>
                    <a:ext uri="{9D8B030D-6E8A-4147-A177-3AD203B41FA5}">
                      <a16:colId xmlns:a16="http://schemas.microsoft.com/office/drawing/2014/main" val="1867669983"/>
                    </a:ext>
                  </a:extLst>
                </a:gridCol>
                <a:gridCol w="612000">
                  <a:extLst>
                    <a:ext uri="{9D8B030D-6E8A-4147-A177-3AD203B41FA5}">
                      <a16:colId xmlns:a16="http://schemas.microsoft.com/office/drawing/2014/main" val="3983930382"/>
                    </a:ext>
                  </a:extLst>
                </a:gridCol>
                <a:gridCol w="612000">
                  <a:extLst>
                    <a:ext uri="{9D8B030D-6E8A-4147-A177-3AD203B41FA5}">
                      <a16:colId xmlns:a16="http://schemas.microsoft.com/office/drawing/2014/main" val="3221756989"/>
                    </a:ext>
                  </a:extLst>
                </a:gridCol>
                <a:gridCol w="612000">
                  <a:extLst>
                    <a:ext uri="{9D8B030D-6E8A-4147-A177-3AD203B41FA5}">
                      <a16:colId xmlns:a16="http://schemas.microsoft.com/office/drawing/2014/main" val="156497035"/>
                    </a:ext>
                  </a:extLst>
                </a:gridCol>
                <a:gridCol w="612000">
                  <a:extLst>
                    <a:ext uri="{9D8B030D-6E8A-4147-A177-3AD203B41FA5}">
                      <a16:colId xmlns:a16="http://schemas.microsoft.com/office/drawing/2014/main" val="3852437361"/>
                    </a:ext>
                  </a:extLst>
                </a:gridCol>
                <a:gridCol w="612000">
                  <a:extLst>
                    <a:ext uri="{9D8B030D-6E8A-4147-A177-3AD203B41FA5}">
                      <a16:colId xmlns:a16="http://schemas.microsoft.com/office/drawing/2014/main" val="474125499"/>
                    </a:ext>
                  </a:extLst>
                </a:gridCol>
                <a:gridCol w="612000">
                  <a:extLst>
                    <a:ext uri="{9D8B030D-6E8A-4147-A177-3AD203B41FA5}">
                      <a16:colId xmlns:a16="http://schemas.microsoft.com/office/drawing/2014/main" val="3194168371"/>
                    </a:ext>
                  </a:extLst>
                </a:gridCol>
                <a:gridCol w="612000">
                  <a:extLst>
                    <a:ext uri="{9D8B030D-6E8A-4147-A177-3AD203B41FA5}">
                      <a16:colId xmlns:a16="http://schemas.microsoft.com/office/drawing/2014/main" val="4287526936"/>
                    </a:ext>
                  </a:extLst>
                </a:gridCol>
                <a:gridCol w="612000">
                  <a:extLst>
                    <a:ext uri="{9D8B030D-6E8A-4147-A177-3AD203B41FA5}">
                      <a16:colId xmlns:a16="http://schemas.microsoft.com/office/drawing/2014/main" val="1122488915"/>
                    </a:ext>
                  </a:extLst>
                </a:gridCol>
                <a:gridCol w="612000">
                  <a:extLst>
                    <a:ext uri="{9D8B030D-6E8A-4147-A177-3AD203B41FA5}">
                      <a16:colId xmlns:a16="http://schemas.microsoft.com/office/drawing/2014/main" val="78145945"/>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1">
                  <a:txBody>
                    <a:bodyPr/>
                    <a:lstStyle/>
                    <a:p>
                      <a:pPr algn="ctr"/>
                      <a:r>
                        <a:rPr kumimoji="1" lang="ja-JP" altLang="en-US" sz="1400" b="1">
                          <a:latin typeface="Meiryo UI" panose="020B0604030504040204" pitchFamily="50" charset="-128"/>
                          <a:ea typeface="Meiryo UI" panose="020B0604030504040204" pitchFamily="50" charset="-128"/>
                        </a:rPr>
                        <a:t>年度（百万円）</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b="1">
                          <a:latin typeface="Meiryo UI" panose="020B0604030504040204" pitchFamily="50" charset="-128"/>
                          <a:ea typeface="Meiryo UI" panose="020B0604030504040204" pitchFamily="50" charset="-128"/>
                        </a:rPr>
                        <a:t>2025</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2026</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2027</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2028</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2029</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2030</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2031</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2032</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2033</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050" b="1">
                          <a:latin typeface="Meiryo UI" panose="020B0604030504040204" pitchFamily="50" charset="-128"/>
                          <a:ea typeface="Meiryo UI" panose="020B0604030504040204" pitchFamily="50" charset="-128"/>
                        </a:rPr>
                        <a:t>2034</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a:latin typeface="Meiryo UI" panose="020B0604030504040204" pitchFamily="50" charset="-128"/>
                          <a:ea typeface="Meiryo UI" panose="020B0604030504040204" pitchFamily="50" charset="-128"/>
                        </a:rPr>
                        <a:t>2035</a:t>
                      </a:r>
                      <a:endParaRPr kumimoji="1" lang="ja-JP" altLang="en-US" sz="105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営業利益（</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減価償却費（</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5</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補助事業に関する経費（</a:t>
                      </a:r>
                      <a:r>
                        <a:rPr kumimoji="1" lang="en-US" altLang="ja-JP" sz="1400">
                          <a:latin typeface="Meiryo UI" panose="020B0604030504040204" pitchFamily="50" charset="-128"/>
                          <a:ea typeface="Meiryo UI" panose="020B0604030504040204" pitchFamily="50" charset="-128"/>
                        </a:rPr>
                        <a:t>c</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補助金額（</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他制度による収益等（</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その他費用に係る経費（</a:t>
                      </a: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098724"/>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補助事業におけるキャッシュフロー（</a:t>
                      </a:r>
                      <a:r>
                        <a:rPr kumimoji="1" lang="en-US" altLang="ja-JP" sz="1400">
                          <a:latin typeface="Meiryo UI" panose="020B0604030504040204" pitchFamily="50" charset="-128"/>
                          <a:ea typeface="Meiryo UI" panose="020B0604030504040204" pitchFamily="50" charset="-128"/>
                        </a:rPr>
                        <a:t>f=</a:t>
                      </a:r>
                      <a:r>
                        <a:rPr kumimoji="1" lang="en-US" altLang="ja-JP" sz="1400" err="1">
                          <a:latin typeface="Meiryo UI" panose="020B0604030504040204" pitchFamily="50" charset="-128"/>
                          <a:ea typeface="Meiryo UI" panose="020B0604030504040204" pitchFamily="50" charset="-128"/>
                        </a:rPr>
                        <a:t>a+b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投資未回収額（</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前年度</a:t>
                      </a:r>
                      <a:r>
                        <a:rPr kumimoji="1" lang="en-US" altLang="ja-JP" sz="1400" err="1">
                          <a:latin typeface="Meiryo UI" panose="020B0604030504040204" pitchFamily="50" charset="-128"/>
                          <a:ea typeface="Meiryo UI" panose="020B0604030504040204" pitchFamily="50" charset="-128"/>
                        </a:rPr>
                        <a:t>g+c-d-d</a:t>
                      </a:r>
                      <a:r>
                        <a:rPr kumimoji="1" lang="en-US" altLang="ja-JP" sz="1400">
                          <a:latin typeface="Meiryo UI" panose="020B0604030504040204" pitchFamily="50" charset="-128"/>
                          <a:ea typeface="Meiryo UI" panose="020B0604030504040204" pitchFamily="50" charset="-128"/>
                        </a:rPr>
                        <a:t>’+e-f</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10</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投資回収期間</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10">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543653"/>
                  </a:ext>
                </a:extLst>
              </a:tr>
            </a:tbl>
          </a:graphicData>
        </a:graphic>
      </p:graphicFrame>
      <p:sp>
        <p:nvSpPr>
          <p:cNvPr id="29" name="TextBox 51">
            <a:extLst>
              <a:ext uri="{FF2B5EF4-FFF2-40B4-BE49-F238E27FC236}">
                <a16:creationId xmlns:a16="http://schemas.microsoft.com/office/drawing/2014/main" id="{40A3073D-48A9-51A3-FFD0-B811AB3B925C}"/>
              </a:ext>
            </a:extLst>
          </p:cNvPr>
          <p:cNvSpPr txBox="1"/>
          <p:nvPr/>
        </p:nvSpPr>
        <p:spPr>
          <a:xfrm>
            <a:off x="4754558" y="2853756"/>
            <a:ext cx="6696000" cy="313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間接補助事業期間中、及び期間終了後の想定市場投入、</a:t>
            </a:r>
            <a:br>
              <a:rPr lang="en-US" altLang="ja-JP" sz="1600">
                <a:solidFill>
                  <a:srgbClr val="2E3558"/>
                </a:solidFill>
                <a:latin typeface="+mn-ea"/>
              </a:rPr>
            </a:br>
            <a:r>
              <a:rPr lang="ja-JP" altLang="en-US" sz="1600">
                <a:solidFill>
                  <a:srgbClr val="2E3558"/>
                </a:solidFill>
                <a:latin typeface="+mn-ea"/>
              </a:rPr>
              <a:t>投資回収の開始まで、長期的な事業スケジュールの概要について、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対象製品の実装、市場投入、投資回収の開始時期等を確認するものです</a:t>
            </a:r>
          </a:p>
        </p:txBody>
      </p:sp>
      <p:sp>
        <p:nvSpPr>
          <p:cNvPr id="5" name="TextBox 51">
            <a:extLst>
              <a:ext uri="{FF2B5EF4-FFF2-40B4-BE49-F238E27FC236}">
                <a16:creationId xmlns:a16="http://schemas.microsoft.com/office/drawing/2014/main" id="{27DA36F8-0722-6B63-A262-229E65C5FB83}"/>
              </a:ext>
            </a:extLst>
          </p:cNvPr>
          <p:cNvSpPr txBox="1"/>
          <p:nvPr/>
        </p:nvSpPr>
        <p:spPr>
          <a:xfrm>
            <a:off x="1929618" y="1191306"/>
            <a:ext cx="9520940" cy="103153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ガントチャート等により、以下の内容を含めて記載ください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間接補助事業期間中から期間後の長期的な事業スケジュールの概要</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間接補助事業の各フェーズ（設計・実証・検証 等）、想定市場投入時期、投資回収の開始時期等のマイルストン</a:t>
            </a:r>
            <a:endParaRPr lang="en-US" altLang="ja-JP" sz="1400">
              <a:solidFill>
                <a:srgbClr val="2E3558"/>
              </a:solidFill>
              <a:latin typeface="+mn-ea"/>
            </a:endParaRPr>
          </a:p>
        </p:txBody>
      </p:sp>
    </p:spTree>
    <p:extLst>
      <p:ext uri="{BB962C8B-B14F-4D97-AF65-F5344CB8AC3E}">
        <p14:creationId xmlns:p14="http://schemas.microsoft.com/office/powerpoint/2010/main" val="1889855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6.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7.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8.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9.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3.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4.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15cdaf8b68ecf00c0502d1934e8e3980">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a5ea9a3ca3b364616bed623a81d45f61"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338A58-CD05-43FA-B67D-3ADB7CC8D216}">
  <ds:schemaRefs>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elements/1.1/"/>
    <ds:schemaRef ds:uri="3664d6dd-490c-47f7-ad2b-1554118f23bf"/>
    <ds:schemaRef ds:uri="http://www.w3.org/XML/1998/namespace"/>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0CC5C172-D9F1-492F-B501-E530991E0DFA}"/>
</file>

<file path=customXml/itemProps3.xml><?xml version="1.0" encoding="utf-8"?>
<ds:datastoreItem xmlns:ds="http://schemas.openxmlformats.org/officeDocument/2006/customXml" ds:itemID="{8E408640-E660-48C3-9222-8A05562DF4C4}">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 id="{f9640336-80aa-47fc-8c42-36fdc8752674}" enabled="0" method="" siteId="{f9640336-80aa-47fc-8c42-36fdc8752674}" removed="1"/>
</clbl:labelList>
</file>

<file path=docProps/app.xml><?xml version="1.0" encoding="utf-8"?>
<Properties xmlns="http://schemas.openxmlformats.org/officeDocument/2006/extended-properties" xmlns:vt="http://schemas.openxmlformats.org/officeDocument/2006/docPropsVTypes">
  <Template/>
  <TotalTime>0</TotalTime>
  <Words>6803</Words>
  <Application>Microsoft Office PowerPoint</Application>
  <PresentationFormat>ワイド画面</PresentationFormat>
  <Paragraphs>724</Paragraphs>
  <Slides>30</Slides>
  <Notes>15</Notes>
  <HiddenSlides>0</HiddenSlides>
  <MMClips>0</MMClips>
  <ScaleCrop>false</ScaleCrop>
  <HeadingPairs>
    <vt:vector size="10" baseType="variant">
      <vt:variant>
        <vt:lpstr>使用されているフォント</vt:lpstr>
      </vt:variant>
      <vt:variant>
        <vt:i4>9</vt:i4>
      </vt:variant>
      <vt:variant>
        <vt:lpstr>テーマ</vt:lpstr>
      </vt:variant>
      <vt:variant>
        <vt:i4>3</vt:i4>
      </vt:variant>
      <vt:variant>
        <vt:lpstr>埋め込まれた OLE サーバー</vt:lpstr>
      </vt:variant>
      <vt:variant>
        <vt:i4>1</vt:i4>
      </vt:variant>
      <vt:variant>
        <vt:lpstr>スライド タイトル</vt:lpstr>
      </vt:variant>
      <vt:variant>
        <vt:i4>30</vt:i4>
      </vt:variant>
      <vt:variant>
        <vt:lpstr>目的別スライド ショー</vt:lpstr>
      </vt:variant>
      <vt:variant>
        <vt:i4>1</vt:i4>
      </vt:variant>
    </vt:vector>
  </HeadingPairs>
  <TitlesOfParts>
    <vt:vector size="44" baseType="lpstr">
      <vt:lpstr>Meiryo UI</vt:lpstr>
      <vt:lpstr>ＭＳ Ｐゴシック</vt:lpstr>
      <vt:lpstr>游ゴシック</vt:lpstr>
      <vt:lpstr>游ゴシック Light</vt:lpstr>
      <vt:lpstr>Arial</vt:lpstr>
      <vt:lpstr>Calibri</vt:lpstr>
      <vt:lpstr>Trebuchet MS</vt:lpstr>
      <vt:lpstr>Verdana</vt:lpstr>
      <vt:lpstr>Wingdings</vt:lpstr>
      <vt:lpstr>Office テーマ</vt:lpstr>
      <vt:lpstr>１</vt:lpstr>
      <vt:lpstr>DT Template_A4_J_202401</vt:lpstr>
      <vt:lpstr>think-cellスライド</vt:lpstr>
      <vt:lpstr>間接補助事業の実施計画 （次期エンジンアーキテクチャ技術実証）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GIO地主</dc:creator>
  <cp:lastModifiedBy>GIO地主</cp:lastModifiedBy>
  <cp:revision>2</cp:revision>
  <dcterms:created xsi:type="dcterms:W3CDTF">2024-06-27T06:18:57Z</dcterms:created>
  <dcterms:modified xsi:type="dcterms:W3CDTF">2025-09-19T08:37:04Z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