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4"/>
    <p:sldMasterId id="2147483753" r:id="rId5"/>
  </p:sldMasterIdLst>
  <p:notesMasterIdLst>
    <p:notesMasterId r:id="rId9"/>
  </p:notesMasterIdLst>
  <p:handoutMasterIdLst>
    <p:handoutMasterId r:id="rId10"/>
  </p:handoutMasterIdLst>
  <p:sldIdLst>
    <p:sldId id="721" r:id="rId6"/>
    <p:sldId id="722" r:id="rId7"/>
    <p:sldId id="723" r:id="rId8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178EB0-633B-4868-A045-03521BE86956}" v="5" dt="2025-07-02T06:31:54.008"/>
    <p1510:client id="{87C42B91-944A-7120-EF22-E5201A18D19E}" v="2" dt="2025-07-02T07:30:29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78" y="108"/>
      </p:cViewPr>
      <p:guideLst>
        <p:guide orient="horz" pos="28"/>
        <p:guide pos="62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平中 大地" userId="ff95557e-7afe-40e1-bfa3-fc934ab4b865" providerId="ADAL" clId="{29178EB0-633B-4868-A045-03521BE86956}"/>
    <pc:docChg chg="modSld">
      <pc:chgData name="平中 大地" userId="ff95557e-7afe-40e1-bfa3-fc934ab4b865" providerId="ADAL" clId="{29178EB0-633B-4868-A045-03521BE86956}" dt="2025-07-02T06:31:57.518" v="33" actId="400"/>
      <pc:docMkLst>
        <pc:docMk/>
      </pc:docMkLst>
      <pc:sldChg chg="modSp mod">
        <pc:chgData name="平中 大地" userId="ff95557e-7afe-40e1-bfa3-fc934ab4b865" providerId="ADAL" clId="{29178EB0-633B-4868-A045-03521BE86956}" dt="2025-07-02T06:31:32.404" v="25" actId="207"/>
        <pc:sldMkLst>
          <pc:docMk/>
          <pc:sldMk cId="531804158" sldId="722"/>
        </pc:sldMkLst>
        <pc:spChg chg="mod">
          <ac:chgData name="平中 大地" userId="ff95557e-7afe-40e1-bfa3-fc934ab4b865" providerId="ADAL" clId="{29178EB0-633B-4868-A045-03521BE86956}" dt="2025-07-02T06:31:32.404" v="25" actId="207"/>
          <ac:spMkLst>
            <pc:docMk/>
            <pc:sldMk cId="531804158" sldId="722"/>
            <ac:spMk id="8" creationId="{7FD9EDA3-F90B-4F6E-38AE-AE9942721C15}"/>
          </ac:spMkLst>
        </pc:spChg>
      </pc:sldChg>
      <pc:sldChg chg="modSp mod">
        <pc:chgData name="平中 大地" userId="ff95557e-7afe-40e1-bfa3-fc934ab4b865" providerId="ADAL" clId="{29178EB0-633B-4868-A045-03521BE86956}" dt="2025-07-02T06:31:57.518" v="33" actId="400"/>
        <pc:sldMkLst>
          <pc:docMk/>
          <pc:sldMk cId="3731024985" sldId="723"/>
        </pc:sldMkLst>
        <pc:spChg chg="mod">
          <ac:chgData name="平中 大地" userId="ff95557e-7afe-40e1-bfa3-fc934ab4b865" providerId="ADAL" clId="{29178EB0-633B-4868-A045-03521BE86956}" dt="2025-07-02T06:31:57.518" v="33" actId="400"/>
          <ac:spMkLst>
            <pc:docMk/>
            <pc:sldMk cId="3731024985" sldId="723"/>
            <ac:spMk id="2" creationId="{E21E4D44-EC87-45BC-E2F3-1DBA4C569E09}"/>
          </ac:spMkLst>
        </pc:spChg>
      </pc:sldChg>
    </pc:docChg>
  </pc:docChgLst>
  <pc:docChgLst>
    <pc:chgData name="川口 太生" userId="ef86c7eb-da2e-4136-a8b0-eac6ebd1d2c4" providerId="ADAL" clId="{159C84D7-E0EC-4DFE-AEFF-E4F901B4E6E7}"/>
    <pc:docChg chg="modSld">
      <pc:chgData name="川口 太生" userId="ef86c7eb-da2e-4136-a8b0-eac6ebd1d2c4" providerId="ADAL" clId="{159C84D7-E0EC-4DFE-AEFF-E4F901B4E6E7}" dt="2025-07-02T06:14:37.424" v="1" actId="400"/>
      <pc:docMkLst>
        <pc:docMk/>
      </pc:docMkLst>
      <pc:sldChg chg="modSp mod">
        <pc:chgData name="川口 太生" userId="ef86c7eb-da2e-4136-a8b0-eac6ebd1d2c4" providerId="ADAL" clId="{159C84D7-E0EC-4DFE-AEFF-E4F901B4E6E7}" dt="2025-07-02T06:14:37.424" v="1" actId="400"/>
        <pc:sldMkLst>
          <pc:docMk/>
          <pc:sldMk cId="531804158" sldId="722"/>
        </pc:sldMkLst>
        <pc:spChg chg="mod">
          <ac:chgData name="川口 太生" userId="ef86c7eb-da2e-4136-a8b0-eac6ebd1d2c4" providerId="ADAL" clId="{159C84D7-E0EC-4DFE-AEFF-E4F901B4E6E7}" dt="2025-07-02T06:14:37.424" v="1" actId="400"/>
          <ac:spMkLst>
            <pc:docMk/>
            <pc:sldMk cId="531804158" sldId="722"/>
            <ac:spMk id="2" creationId="{1E85D60E-71E7-E814-8A6E-AA78CDF2490A}"/>
          </ac:spMkLst>
        </pc:spChg>
      </pc:sldChg>
    </pc:docChg>
  </pc:docChgLst>
  <pc:docChgLst>
    <pc:chgData name="川口 太生" userId="S::kawaguchi-hiroki1@meti.go.jp::ef86c7eb-da2e-4136-a8b0-eac6ebd1d2c4" providerId="AD" clId="Web-{87C42B91-944A-7120-EF22-E5201A18D19E}"/>
    <pc:docChg chg="modSld">
      <pc:chgData name="川口 太生" userId="S::kawaguchi-hiroki1@meti.go.jp::ef86c7eb-da2e-4136-a8b0-eac6ebd1d2c4" providerId="AD" clId="Web-{87C42B91-944A-7120-EF22-E5201A18D19E}" dt="2025-07-02T07:30:29.382" v="1" actId="1076"/>
      <pc:docMkLst>
        <pc:docMk/>
      </pc:docMkLst>
      <pc:sldChg chg="modSp">
        <pc:chgData name="川口 太生" userId="S::kawaguchi-hiroki1@meti.go.jp::ef86c7eb-da2e-4136-a8b0-eac6ebd1d2c4" providerId="AD" clId="Web-{87C42B91-944A-7120-EF22-E5201A18D19E}" dt="2025-07-02T07:30:29.382" v="1" actId="1076"/>
        <pc:sldMkLst>
          <pc:docMk/>
          <pc:sldMk cId="531804158" sldId="722"/>
        </pc:sldMkLst>
        <pc:spChg chg="mod">
          <ac:chgData name="川口 太生" userId="S::kawaguchi-hiroki1@meti.go.jp::ef86c7eb-da2e-4136-a8b0-eac6ebd1d2c4" providerId="AD" clId="Web-{87C42B91-944A-7120-EF22-E5201A18D19E}" dt="2025-07-02T07:30:29.382" v="1" actId="1076"/>
          <ac:spMkLst>
            <pc:docMk/>
            <pc:sldMk cId="531804158" sldId="722"/>
            <ac:spMk id="11" creationId="{47022771-0544-3B86-3603-7F38488C249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19413" cy="493713"/>
          </a:xfrm>
          <a:prstGeom prst="rect">
            <a:avLst/>
          </a:prstGeom>
        </p:spPr>
        <p:txBody>
          <a:bodyPr vert="horz" lIns="91383" tIns="45693" rIns="91383" bIns="4569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5"/>
            <a:ext cx="2919412" cy="493713"/>
          </a:xfrm>
          <a:prstGeom prst="rect">
            <a:avLst/>
          </a:prstGeom>
        </p:spPr>
        <p:txBody>
          <a:bodyPr vert="horz" lIns="91383" tIns="45693" rIns="91383" bIns="4569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013"/>
            <a:ext cx="2919413" cy="493712"/>
          </a:xfrm>
          <a:prstGeom prst="rect">
            <a:avLst/>
          </a:prstGeom>
        </p:spPr>
        <p:txBody>
          <a:bodyPr vert="horz" lIns="91383" tIns="45693" rIns="91383" bIns="4569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83" tIns="45693" rIns="91383" bIns="4569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19413" cy="493713"/>
          </a:xfrm>
          <a:prstGeom prst="rect">
            <a:avLst/>
          </a:prstGeom>
        </p:spPr>
        <p:txBody>
          <a:bodyPr vert="horz" lIns="91383" tIns="45693" rIns="91383" bIns="4569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5"/>
            <a:ext cx="2919412" cy="493713"/>
          </a:xfrm>
          <a:prstGeom prst="rect">
            <a:avLst/>
          </a:prstGeom>
        </p:spPr>
        <p:txBody>
          <a:bodyPr vert="horz" lIns="91383" tIns="45693" rIns="91383" bIns="4569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3" tIns="45693" rIns="91383" bIns="4569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vert="horz" lIns="91383" tIns="45693" rIns="91383" bIns="4569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013"/>
            <a:ext cx="2919413" cy="493712"/>
          </a:xfrm>
          <a:prstGeom prst="rect">
            <a:avLst/>
          </a:prstGeom>
        </p:spPr>
        <p:txBody>
          <a:bodyPr vert="horz" lIns="91383" tIns="45693" rIns="91383" bIns="4569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83" tIns="45693" rIns="91383" bIns="4569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000" i="1">
                <a:solidFill>
                  <a:schemeClr val="bg1">
                    <a:lumMod val="50000"/>
                  </a:schemeClr>
                </a:solidFill>
              </a:rPr>
              <a:t>産官学連携による自律型資源循環システム強靱化促進事業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95302"/>
            <a:ext cx="9906000" cy="377179"/>
          </a:xfrm>
        </p:spPr>
        <p:txBody>
          <a:bodyPr/>
          <a:lstStyle/>
          <a:p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年度産官学連携による自律型資源循環システム強靭化促進事業　事前申請書</a:t>
            </a:r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/>
              <a:t>（１）事業概要　</a:t>
            </a:r>
            <a:r>
              <a:rPr lang="ja-JP" altLang="en-US" sz="900"/>
              <a:t>事業名：○○○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712679"/>
              </p:ext>
            </p:extLst>
          </p:nvPr>
        </p:nvGraphicFramePr>
        <p:xfrm>
          <a:off x="200008" y="908720"/>
          <a:ext cx="4752992" cy="23273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2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235">
                  <a:extLst>
                    <a:ext uri="{9D8B030D-6E8A-4147-A177-3AD203B41FA5}">
                      <a16:colId xmlns:a16="http://schemas.microsoft.com/office/drawing/2014/main" val="3572665178"/>
                    </a:ext>
                  </a:extLst>
                </a:gridCol>
                <a:gridCol w="477621">
                  <a:extLst>
                    <a:ext uri="{9D8B030D-6E8A-4147-A177-3AD203B41FA5}">
                      <a16:colId xmlns:a16="http://schemas.microsoft.com/office/drawing/2014/main" val="1418403791"/>
                    </a:ext>
                  </a:extLst>
                </a:gridCol>
                <a:gridCol w="560283">
                  <a:extLst>
                    <a:ext uri="{9D8B030D-6E8A-4147-A177-3AD203B41FA5}">
                      <a16:colId xmlns:a16="http://schemas.microsoft.com/office/drawing/2014/main" val="1574638420"/>
                    </a:ext>
                  </a:extLst>
                </a:gridCol>
                <a:gridCol w="223520">
                  <a:extLst>
                    <a:ext uri="{9D8B030D-6E8A-4147-A177-3AD203B41FA5}">
                      <a16:colId xmlns:a16="http://schemas.microsoft.com/office/drawing/2014/main" val="3337856103"/>
                    </a:ext>
                  </a:extLst>
                </a:gridCol>
                <a:gridCol w="705089">
                  <a:extLst>
                    <a:ext uri="{9D8B030D-6E8A-4147-A177-3AD203B41FA5}">
                      <a16:colId xmlns:a16="http://schemas.microsoft.com/office/drawing/2014/main" val="230291538"/>
                    </a:ext>
                  </a:extLst>
                </a:gridCol>
                <a:gridCol w="223520">
                  <a:extLst>
                    <a:ext uri="{9D8B030D-6E8A-4147-A177-3AD203B41FA5}">
                      <a16:colId xmlns:a16="http://schemas.microsoft.com/office/drawing/2014/main" val="2139159434"/>
                    </a:ext>
                  </a:extLst>
                </a:gridCol>
              </a:tblGrid>
              <a:tr h="37982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900" b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主申請者</a:t>
                      </a:r>
                      <a:endParaRPr kumimoji="1" lang="en-US" altLang="ja-JP" sz="90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  <a:endParaRPr kumimoji="1" lang="en-US" altLang="ja-JP" sz="90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22423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900" b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23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申請</a:t>
                      </a:r>
                      <a:r>
                        <a:rPr kumimoji="1" lang="ja-JP" altLang="en-US" sz="900" b="0" dirty="0">
                          <a:latin typeface="+mn-ea"/>
                          <a:ea typeface="+mn-ea"/>
                        </a:rPr>
                        <a:t>テーマ</a:t>
                      </a:r>
                      <a:br>
                        <a:rPr kumimoji="1" lang="en-US" altLang="ja-JP" sz="9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9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➂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latin typeface="+mn-ea"/>
                          <a:ea typeface="+mn-ea"/>
                        </a:rPr>
                        <a:t>企業分類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90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2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90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✓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90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latin typeface="+mn-ea"/>
                          <a:ea typeface="+mn-ea"/>
                        </a:rPr>
                        <a:t>大企業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90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latin typeface="+mn-ea"/>
                          <a:ea typeface="+mn-ea"/>
                        </a:rPr>
                        <a:t>中小企業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✓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967768"/>
                  </a:ext>
                </a:extLst>
              </a:tr>
              <a:tr h="3046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900" b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92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zh-TW" altLang="en-US" sz="900" b="0">
                          <a:latin typeface="+mn-ea"/>
                          <a:ea typeface="+mn-ea"/>
                        </a:rPr>
                        <a:t>間接補助事業</a:t>
                      </a:r>
                      <a:r>
                        <a:rPr kumimoji="1" lang="ja-JP" altLang="en-US" sz="900" b="0">
                          <a:latin typeface="+mn-ea"/>
                          <a:ea typeface="+mn-ea"/>
                        </a:rPr>
                        <a:t>に要する経費</a:t>
                      </a:r>
                    </a:p>
                  </a:txBody>
                  <a:tcPr marL="99060" marR="990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概算　　　　　　　　　　　　　　　　　　　　　百万円（税抜き）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31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900" b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概算　　　　　　　　　　　　　　　　　　　　　百万円（税抜き）</a:t>
                      </a:r>
                    </a:p>
                  </a:txBody>
                  <a:tcPr marL="99060" marR="9906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536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900" b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概算　　　　　　　　　　　　　　　　　　　　　百万円</a:t>
                      </a:r>
                    </a:p>
                  </a:txBody>
                  <a:tcPr marL="99060" marR="9906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4826822" y="603974"/>
            <a:ext cx="4676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（２）申請テーマの特徴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3535489" y="1101814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>
                <a:solidFill>
                  <a:srgbClr val="0000CC"/>
                </a:solidFill>
              </a:rPr>
              <a:t>青字は例</a:t>
            </a:r>
            <a:endParaRPr lang="en-US" altLang="ja-JP" sz="140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24725" y="3265239"/>
            <a:ext cx="4951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/>
              <a:t>（３）</a:t>
            </a:r>
            <a:r>
              <a:rPr lang="zh-TW" altLang="en-US" sz="1400"/>
              <a:t>間接補助事業</a:t>
            </a:r>
            <a:r>
              <a:rPr lang="ja-JP" altLang="en-US" sz="1400"/>
              <a:t>の目的</a:t>
            </a:r>
            <a:endParaRPr lang="en-US" altLang="ja-JP" sz="1400"/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582984"/>
              </p:ext>
            </p:extLst>
          </p:nvPr>
        </p:nvGraphicFramePr>
        <p:xfrm>
          <a:off x="5029064" y="908720"/>
          <a:ext cx="4676928" cy="1527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7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9300">
                <a:tc>
                  <a:txBody>
                    <a:bodyPr/>
                    <a:lstStyle/>
                    <a:p>
                      <a:pPr marL="0" algn="l">
                        <a:lnSpc>
                          <a:spcPts val="1300"/>
                        </a:lnSpc>
                      </a:pPr>
                      <a:endParaRPr kumimoji="1" lang="ja-JP" altLang="en-US" sz="900" b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0930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900" b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033120" y="1257870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申請テーマの特徴を簡潔に</a:t>
            </a:r>
            <a:endParaRPr lang="en-US" altLang="ja-JP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5">
            <a:extLst>
              <a:ext uri="{FF2B5EF4-FFF2-40B4-BE49-F238E27FC236}">
                <a16:creationId xmlns:a16="http://schemas.microsoft.com/office/drawing/2014/main" id="{9C6E62FB-1DBA-4C27-B7F3-A4D31B9D2643}"/>
              </a:ext>
            </a:extLst>
          </p:cNvPr>
          <p:cNvSpPr txBox="1"/>
          <p:nvPr/>
        </p:nvSpPr>
        <p:spPr>
          <a:xfrm>
            <a:off x="5087092" y="2515169"/>
            <a:ext cx="199265" cy="827018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eaVert"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ja-JP" altLang="en-US" sz="1000">
                <a:solidFill>
                  <a:schemeClr val="dk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事業の区分</a:t>
            </a:r>
            <a:endParaRPr lang="ja-JP" altLang="ja-JP" sz="100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7379C7-77CD-8156-DBCF-C9E869C6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73E747-0F21-AC27-E83A-C0DDD64651CD}"/>
              </a:ext>
            </a:extLst>
          </p:cNvPr>
          <p:cNvSpPr txBox="1"/>
          <p:nvPr/>
        </p:nvSpPr>
        <p:spPr>
          <a:xfrm>
            <a:off x="5286357" y="2492896"/>
            <a:ext cx="4400649" cy="827019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ja-JP" altLang="en-US" sz="800" b="0" i="0" dirty="0">
                <a:solidFill>
                  <a:schemeClr val="tx1"/>
                </a:solidFill>
                <a:effectLst/>
                <a:latin typeface="+mj-ea"/>
                <a:ea typeface="+mj-ea"/>
              </a:rPr>
              <a:t>公募要領</a:t>
            </a:r>
            <a:r>
              <a:rPr lang="ja-JP" altLang="en-US" sz="800" dirty="0">
                <a:solidFill>
                  <a:schemeClr val="tx1"/>
                </a:solidFill>
                <a:latin typeface="+mj-ea"/>
                <a:ea typeface="+mj-ea"/>
              </a:rPr>
              <a:t>の</a:t>
            </a:r>
            <a:r>
              <a:rPr lang="ja-JP" altLang="en-US" sz="800" b="0" i="0" dirty="0">
                <a:solidFill>
                  <a:schemeClr val="tx1"/>
                </a:solidFill>
                <a:effectLst/>
                <a:latin typeface="+mj-ea"/>
                <a:ea typeface="+mj-ea"/>
              </a:rPr>
              <a:t>別表１ 中の</a:t>
            </a:r>
            <a:r>
              <a:rPr lang="ja-JP" altLang="en-US" sz="800" dirty="0">
                <a:solidFill>
                  <a:schemeClr val="tx1"/>
                </a:solidFill>
                <a:latin typeface="+mj-ea"/>
                <a:ea typeface="+mj-ea"/>
              </a:rPr>
              <a:t>内容に</a:t>
            </a:r>
            <a:r>
              <a:rPr lang="ja-JP" altLang="en-US" sz="800" b="0" i="0" dirty="0">
                <a:solidFill>
                  <a:schemeClr val="tx1"/>
                </a:solidFill>
                <a:effectLst/>
                <a:latin typeface="+mj-ea"/>
                <a:ea typeface="+mj-ea"/>
              </a:rPr>
              <a:t>記載の①</a:t>
            </a:r>
            <a:r>
              <a:rPr lang="ja-JP" altLang="en-US" sz="800" dirty="0">
                <a:solidFill>
                  <a:schemeClr val="tx1"/>
                </a:solidFill>
                <a:latin typeface="+mj-ea"/>
                <a:ea typeface="+mj-ea"/>
              </a:rPr>
              <a:t>・</a:t>
            </a:r>
            <a:r>
              <a:rPr lang="ja-JP" altLang="en-US" sz="800" b="0" i="0" dirty="0">
                <a:solidFill>
                  <a:schemeClr val="tx1"/>
                </a:solidFill>
                <a:effectLst/>
                <a:latin typeface="+mj-ea"/>
                <a:ea typeface="+mj-ea"/>
              </a:rPr>
              <a:t>②・➂参照下さい。</a:t>
            </a:r>
            <a:endParaRPr lang="en-US" altLang="ja-JP" sz="800" b="0" i="0" dirty="0">
              <a:solidFill>
                <a:schemeClr val="tx1"/>
              </a:solidFill>
              <a:effectLst/>
              <a:latin typeface="+mj-ea"/>
              <a:ea typeface="+mj-ea"/>
            </a:endParaRPr>
          </a:p>
          <a:p>
            <a:r>
              <a:rPr lang="ja-JP" altLang="ja-JP" sz="800" dirty="0">
                <a:solidFill>
                  <a:schemeClr val="tx1"/>
                </a:solidFill>
                <a:effectLst/>
                <a:latin typeface="+mj-ea"/>
                <a:ea typeface="+mj-ea"/>
                <a:cs typeface="ＭＳ 明朝" panose="02020609040205080304" pitchFamily="17" charset="-128"/>
              </a:rPr>
              <a:t>①</a:t>
            </a:r>
            <a:r>
              <a:rPr lang="ja-JP" altLang="ja-JP" sz="800" dirty="0"/>
              <a:t>自動車・バッテリー、電気電子製品、包装、プラスチック、繊維等について、再生材等を原料として活用し、再生材利用製品を製造するための技術開発、実証及び商用化に係る設備投資</a:t>
            </a:r>
            <a:r>
              <a:rPr lang="ja-JP" altLang="en-US" sz="800" dirty="0"/>
              <a:t>等</a:t>
            </a:r>
            <a:endParaRPr lang="en-US" altLang="ja-JP" sz="800" dirty="0"/>
          </a:p>
          <a:p>
            <a:r>
              <a:rPr lang="ja-JP" altLang="ja-JP" sz="800" dirty="0"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②</a:t>
            </a:r>
            <a:r>
              <a:rPr lang="ja-JP" altLang="en-US" sz="800" dirty="0"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自動車・バッテリー、電気電子製品、包装、プラスチック、繊維等について、長寿命化や再資源化の容易性の確保等に資する「</a:t>
            </a:r>
            <a:r>
              <a:rPr lang="ja-JP" altLang="en-US" sz="800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環境</a:t>
            </a:r>
            <a:r>
              <a:rPr lang="ja-JP" altLang="en-US" sz="800" dirty="0"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配慮型ものづくり」のための技術開発、実証及び商用化に係る設備投資等</a:t>
            </a:r>
            <a:endParaRPr lang="en-US" altLang="ja-JP" sz="800" dirty="0">
              <a:solidFill>
                <a:schemeClr val="tx1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ja-JP" altLang="en-US" sz="800" dirty="0"/>
              <a:t>➂</a:t>
            </a:r>
            <a:r>
              <a:rPr lang="ja-JP" altLang="ja-JP" sz="800" dirty="0"/>
              <a:t>リユース、リファービッシュ等のＣＥコマース促進のための技術開発、実証及び商用化に係る設備投資等</a:t>
            </a:r>
            <a:endParaRPr kumimoji="1" lang="ja-JP" altLang="en-US" sz="8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C559955A-750B-3112-5D10-AFD4D72B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094716"/>
              </p:ext>
            </p:extLst>
          </p:nvPr>
        </p:nvGraphicFramePr>
        <p:xfrm>
          <a:off x="200008" y="3546454"/>
          <a:ext cx="9505984" cy="1421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5984">
                  <a:extLst>
                    <a:ext uri="{9D8B030D-6E8A-4147-A177-3AD203B41FA5}">
                      <a16:colId xmlns:a16="http://schemas.microsoft.com/office/drawing/2014/main" val="3483300814"/>
                    </a:ext>
                  </a:extLst>
                </a:gridCol>
              </a:tblGrid>
              <a:tr h="1421664">
                <a:tc>
                  <a:txBody>
                    <a:bodyPr/>
                    <a:lstStyle/>
                    <a:p>
                      <a:endParaRPr kumimoji="1" lang="en-US" altLang="ja-JP" sz="9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89214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A1AD50-BCB0-1BB7-CC3B-A84C71ABFB79}"/>
              </a:ext>
            </a:extLst>
          </p:cNvPr>
          <p:cNvSpPr txBox="1"/>
          <p:nvPr/>
        </p:nvSpPr>
        <p:spPr>
          <a:xfrm>
            <a:off x="-124726" y="4993431"/>
            <a:ext cx="4951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/>
              <a:t>（４）</a:t>
            </a:r>
            <a:r>
              <a:rPr lang="zh-TW" altLang="en-US" sz="1400"/>
              <a:t>間接補助事業</a:t>
            </a:r>
            <a:r>
              <a:rPr lang="ja-JP" altLang="en-US" sz="1400"/>
              <a:t>の概要</a:t>
            </a:r>
            <a:endParaRPr lang="en-US" altLang="ja-JP" sz="140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D8C64B6-0470-D557-D2E2-4CD95D206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936730"/>
              </p:ext>
            </p:extLst>
          </p:nvPr>
        </p:nvGraphicFramePr>
        <p:xfrm>
          <a:off x="187282" y="5266666"/>
          <a:ext cx="9505984" cy="1405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5984">
                  <a:extLst>
                    <a:ext uri="{9D8B030D-6E8A-4147-A177-3AD203B41FA5}">
                      <a16:colId xmlns:a16="http://schemas.microsoft.com/office/drawing/2014/main" val="3483300814"/>
                    </a:ext>
                  </a:extLst>
                </a:gridCol>
              </a:tblGrid>
              <a:tr h="1405683">
                <a:tc>
                  <a:txBody>
                    <a:bodyPr/>
                    <a:lstStyle/>
                    <a:p>
                      <a:endParaRPr kumimoji="1" lang="en-US" altLang="ja-JP" sz="9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89214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606795E-7A23-75F6-4377-51F9A8A23DDD}"/>
              </a:ext>
            </a:extLst>
          </p:cNvPr>
          <p:cNvSpPr/>
          <p:nvPr/>
        </p:nvSpPr>
        <p:spPr>
          <a:xfrm>
            <a:off x="3566682" y="4745318"/>
            <a:ext cx="2520280" cy="804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9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9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9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簡潔に記載すること。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14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7022771-0544-3B86-3603-7F38488C2491}"/>
              </a:ext>
            </a:extLst>
          </p:cNvPr>
          <p:cNvSpPr txBox="1"/>
          <p:nvPr/>
        </p:nvSpPr>
        <p:spPr>
          <a:xfrm>
            <a:off x="135393" y="1009816"/>
            <a:ext cx="9649072" cy="5587536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2215EF-ACF2-833F-9652-F9FD9933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A97CBB51-410D-6522-2A11-D3501CE54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302"/>
            <a:ext cx="9906000" cy="377179"/>
          </a:xfrm>
        </p:spPr>
        <p:txBody>
          <a:bodyPr/>
          <a:lstStyle/>
          <a:p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年度産官学連携による自律型資源循環システム強靭化促進事業　事前申請書</a:t>
            </a:r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D9EDA3-F90B-4F6E-38AE-AE9942721C15}"/>
              </a:ext>
            </a:extLst>
          </p:cNvPr>
          <p:cNvSpPr txBox="1"/>
          <p:nvPr/>
        </p:nvSpPr>
        <p:spPr>
          <a:xfrm>
            <a:off x="-87560" y="620688"/>
            <a:ext cx="4951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（５）事業イメージ（全体像）</a:t>
            </a:r>
            <a:endParaRPr lang="en-US" altLang="ja-JP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85D60E-71E7-E814-8A6E-AA78CDF2490A}"/>
              </a:ext>
            </a:extLst>
          </p:cNvPr>
          <p:cNvSpPr txBox="1"/>
          <p:nvPr/>
        </p:nvSpPr>
        <p:spPr>
          <a:xfrm>
            <a:off x="5593402" y="1102398"/>
            <a:ext cx="4081030" cy="23626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>
                <a:solidFill>
                  <a:srgbClr val="FF0000"/>
                </a:solidFill>
              </a:rPr>
              <a:t>【</a:t>
            </a:r>
            <a:r>
              <a:rPr lang="ja-JP" altLang="en-US" sz="9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b="1" dirty="0">
                <a:solidFill>
                  <a:srgbClr val="FF0000"/>
                </a:solidFill>
              </a:rPr>
              <a:t>事業の全体像</a:t>
            </a:r>
            <a:r>
              <a:rPr lang="ja-JP" altLang="en-US" sz="900" dirty="0">
                <a:solidFill>
                  <a:srgbClr val="FF0000"/>
                </a:solidFill>
              </a:rPr>
              <a:t>について、記載してください。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事業期間中だけでなく、事業終了後の普及拡大・出口戦略等迄含めた、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事業の概略・構想の全体像を図示してください。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>
                <a:solidFill>
                  <a:srgbClr val="FF0000"/>
                </a:solidFill>
              </a:rPr>
              <a:t>【</a:t>
            </a:r>
            <a:r>
              <a:rPr lang="ja-JP" altLang="en-US" sz="900" b="1" dirty="0">
                <a:solidFill>
                  <a:srgbClr val="FF0000"/>
                </a:solidFill>
              </a:rPr>
              <a:t>本資料作成上の注意</a:t>
            </a:r>
            <a:r>
              <a:rPr lang="en-US" altLang="ja-JP" sz="9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本資料は</a:t>
            </a:r>
            <a:r>
              <a:rPr lang="ja-JP" altLang="en-US" sz="9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900" dirty="0">
                <a:solidFill>
                  <a:srgbClr val="FF0000"/>
                </a:solidFill>
              </a:rPr>
              <a:t>作成を行って下さい。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文字の大きさは９</a:t>
            </a:r>
            <a:r>
              <a:rPr lang="en-US" altLang="ja-JP" sz="900" dirty="0">
                <a:solidFill>
                  <a:srgbClr val="FF0000"/>
                </a:solidFill>
              </a:rPr>
              <a:t>pt</a:t>
            </a:r>
            <a:r>
              <a:rPr lang="ja-JP" altLang="en-US" sz="900" dirty="0">
                <a:solidFill>
                  <a:srgbClr val="FF0000"/>
                </a:solidFill>
              </a:rPr>
              <a:t>以上とすること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900" dirty="0" err="1">
                <a:solidFill>
                  <a:srgbClr val="FF0000"/>
                </a:solidFill>
              </a:rPr>
              <a:t>Meiryo</a:t>
            </a:r>
            <a:r>
              <a:rPr lang="en-US" altLang="ja-JP" sz="900" dirty="0">
                <a:solidFill>
                  <a:srgbClr val="FF0000"/>
                </a:solidFill>
              </a:rPr>
              <a:t> UI</a:t>
            </a:r>
            <a:r>
              <a:rPr lang="ja-JP" altLang="en-US" sz="900" dirty="0">
                <a:solidFill>
                  <a:srgbClr val="FF0000"/>
                </a:solidFill>
              </a:rPr>
              <a:t>）を使用すること。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　　　　　　　　　　　　　　　　　　　　　　　　　</a:t>
            </a:r>
            <a:r>
              <a:rPr lang="ja-JP" altLang="en-US" sz="900" b="1" dirty="0"/>
              <a:t>当注意書きは提出前に削除すること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5679DBF-48AB-ECFF-C115-0A908D56C99D}"/>
              </a:ext>
            </a:extLst>
          </p:cNvPr>
          <p:cNvSpPr txBox="1">
            <a:spLocks/>
          </p:cNvSpPr>
          <p:nvPr/>
        </p:nvSpPr>
        <p:spPr bwMode="auto">
          <a:xfrm>
            <a:off x="8920865" y="76586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9EE7AAF-90F2-051D-6791-BACFE30E0385}"/>
              </a:ext>
            </a:extLst>
          </p:cNvPr>
          <p:cNvSpPr txBox="1"/>
          <p:nvPr/>
        </p:nvSpPr>
        <p:spPr>
          <a:xfrm>
            <a:off x="135393" y="1087252"/>
            <a:ext cx="581041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u="sng" dirty="0">
                <a:solidFill>
                  <a:srgbClr val="FF0000"/>
                </a:solidFill>
              </a:rPr>
              <a:t>事業名</a:t>
            </a:r>
            <a:r>
              <a:rPr kumimoji="1" lang="ja-JP" altLang="en-US" sz="1100" b="1" u="sng" dirty="0">
                <a:solidFill>
                  <a:srgbClr val="FF0000"/>
                </a:solidFill>
              </a:rPr>
              <a:t>：○○技術を用いた再生</a:t>
            </a:r>
            <a:r>
              <a:rPr kumimoji="1" lang="en-US" altLang="ja-JP" sz="1100" b="1" u="sng" dirty="0">
                <a:solidFill>
                  <a:srgbClr val="FF0000"/>
                </a:solidFill>
              </a:rPr>
              <a:t>××</a:t>
            </a:r>
            <a:r>
              <a:rPr kumimoji="1" lang="ja-JP" altLang="en-US" sz="1100" b="1" u="sng" dirty="0">
                <a:solidFill>
                  <a:srgbClr val="FF0000"/>
                </a:solidFill>
              </a:rPr>
              <a:t>材の製造</a:t>
            </a:r>
          </a:p>
        </p:txBody>
      </p:sp>
    </p:spTree>
    <p:extLst>
      <p:ext uri="{BB962C8B-B14F-4D97-AF65-F5344CB8AC3E}">
        <p14:creationId xmlns:p14="http://schemas.microsoft.com/office/powerpoint/2010/main" val="53180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EE1795-72CB-3920-40CF-08199BFC9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E0BBCA-72E0-342B-02CB-D56A0252D7FD}"/>
              </a:ext>
            </a:extLst>
          </p:cNvPr>
          <p:cNvSpPr txBox="1"/>
          <p:nvPr/>
        </p:nvSpPr>
        <p:spPr>
          <a:xfrm>
            <a:off x="82673" y="1048486"/>
            <a:ext cx="9649072" cy="5668888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lIns="91440" tIns="45720" rIns="91440" bIns="4572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E102C9-259F-3120-F920-2CBBB9B55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316B5E1F-7FE6-8676-1F75-520B9252F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302"/>
            <a:ext cx="9906000" cy="377179"/>
          </a:xfrm>
        </p:spPr>
        <p:txBody>
          <a:bodyPr/>
          <a:lstStyle/>
          <a:p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年度産官学連携による自律型資源循環システム強靭化促進事業　事前申請書</a:t>
            </a:r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21E4D44-EC87-45BC-E2F3-1DBA4C569E09}"/>
              </a:ext>
            </a:extLst>
          </p:cNvPr>
          <p:cNvSpPr txBox="1"/>
          <p:nvPr/>
        </p:nvSpPr>
        <p:spPr>
          <a:xfrm>
            <a:off x="-87560" y="620688"/>
            <a:ext cx="67147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（６）</a:t>
            </a:r>
            <a:r>
              <a:rPr lang="zh-TW" altLang="en-US" sz="1400" dirty="0"/>
              <a:t>間接補助事業</a:t>
            </a:r>
            <a:r>
              <a:rPr lang="ja-JP" altLang="en-US" sz="1400" dirty="0"/>
              <a:t>の具体的な内容</a:t>
            </a:r>
            <a:endParaRPr lang="en-US" altLang="ja-JP" sz="1400" strike="sngStrike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F549F73-48B5-7B00-6A19-ABF6A9170754}"/>
              </a:ext>
            </a:extLst>
          </p:cNvPr>
          <p:cNvSpPr txBox="1"/>
          <p:nvPr/>
        </p:nvSpPr>
        <p:spPr>
          <a:xfrm>
            <a:off x="160398" y="1086572"/>
            <a:ext cx="5810415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u="sng" dirty="0">
                <a:solidFill>
                  <a:srgbClr val="FF0000"/>
                </a:solidFill>
              </a:rPr>
              <a:t>事業名</a:t>
            </a:r>
            <a:r>
              <a:rPr kumimoji="1" lang="ja-JP" altLang="en-US" sz="1100" b="1" u="sng" dirty="0">
                <a:solidFill>
                  <a:srgbClr val="FF0000"/>
                </a:solidFill>
              </a:rPr>
              <a:t>：○○技術を用いた再生</a:t>
            </a:r>
            <a:r>
              <a:rPr kumimoji="1" lang="en-US" altLang="ja-JP" sz="1100" b="1" u="sng" dirty="0">
                <a:solidFill>
                  <a:srgbClr val="FF0000"/>
                </a:solidFill>
              </a:rPr>
              <a:t>××</a:t>
            </a:r>
            <a:r>
              <a:rPr kumimoji="1" lang="ja-JP" altLang="en-US" sz="1100" b="1" u="sng" dirty="0">
                <a:solidFill>
                  <a:srgbClr val="FF0000"/>
                </a:solidFill>
              </a:rPr>
              <a:t>材の製造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F7F4AB-D54A-E599-61D7-AD7424CCA9CD}"/>
              </a:ext>
            </a:extLst>
          </p:cNvPr>
          <p:cNvSpPr txBox="1"/>
          <p:nvPr/>
        </p:nvSpPr>
        <p:spPr>
          <a:xfrm>
            <a:off x="5970813" y="1348183"/>
            <a:ext cx="3235586" cy="3095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>
                <a:solidFill>
                  <a:srgbClr val="FF0000"/>
                </a:solidFill>
              </a:rPr>
              <a:t>【</a:t>
            </a:r>
            <a:r>
              <a:rPr lang="ja-JP" altLang="en-US" sz="9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b="1" dirty="0">
                <a:solidFill>
                  <a:srgbClr val="FF0000"/>
                </a:solidFill>
              </a:rPr>
              <a:t>事業期間内における具体的な実施内容</a:t>
            </a:r>
            <a:r>
              <a:rPr lang="ja-JP" altLang="en-US" sz="900" dirty="0">
                <a:solidFill>
                  <a:srgbClr val="FF0000"/>
                </a:solidFill>
              </a:rPr>
              <a:t>を記載してください。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必要に応じて図表等を記載してください。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導入・開発等を行う技術・設備等について図示してください。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事業における工程イメージを記載し、補助対象となる設備・インフラ等をバックハッチングするなどして明示してください。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また、各設備の導入に必要な費用を記載してください。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公募要領 表１における、（１）～（３）いずれかの目標を満たしていることを明記すること。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>
                <a:solidFill>
                  <a:srgbClr val="FF0000"/>
                </a:solidFill>
              </a:rPr>
              <a:t>【</a:t>
            </a:r>
            <a:r>
              <a:rPr lang="ja-JP" altLang="en-US" sz="900" b="1" dirty="0">
                <a:solidFill>
                  <a:srgbClr val="FF0000"/>
                </a:solidFill>
              </a:rPr>
              <a:t>本資料作成上の注意</a:t>
            </a:r>
            <a:r>
              <a:rPr lang="en-US" altLang="ja-JP" sz="9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本資料は</a:t>
            </a:r>
            <a:r>
              <a:rPr lang="ja-JP" altLang="en-US" sz="9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900" dirty="0">
                <a:solidFill>
                  <a:srgbClr val="FF0000"/>
                </a:solidFill>
              </a:rPr>
              <a:t>作成を行って下さい。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文字の大きさは９</a:t>
            </a:r>
            <a:r>
              <a:rPr lang="en-US" altLang="ja-JP" sz="900" dirty="0">
                <a:solidFill>
                  <a:srgbClr val="FF0000"/>
                </a:solidFill>
              </a:rPr>
              <a:t>pt</a:t>
            </a:r>
            <a:r>
              <a:rPr lang="ja-JP" altLang="en-US" sz="900" dirty="0">
                <a:solidFill>
                  <a:srgbClr val="FF0000"/>
                </a:solidFill>
              </a:rPr>
              <a:t>以上とすること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900" dirty="0" err="1">
                <a:solidFill>
                  <a:srgbClr val="FF0000"/>
                </a:solidFill>
              </a:rPr>
              <a:t>Meiryo</a:t>
            </a:r>
            <a:r>
              <a:rPr lang="en-US" altLang="ja-JP" sz="900" dirty="0">
                <a:solidFill>
                  <a:srgbClr val="FF0000"/>
                </a:solidFill>
              </a:rPr>
              <a:t> UI</a:t>
            </a:r>
            <a:r>
              <a:rPr lang="ja-JP" altLang="en-US" sz="900" dirty="0">
                <a:solidFill>
                  <a:srgbClr val="FF0000"/>
                </a:solidFill>
              </a:rPr>
              <a:t>）を使用すること。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　　　　　　　　　　　　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　　　　　　　　　　　　　　</a:t>
            </a:r>
            <a:r>
              <a:rPr lang="ja-JP" altLang="en-US" sz="900" b="1" dirty="0"/>
              <a:t>当注意書きは提出前に削除すること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1D513E8-0053-23FE-343F-DAC20A2CCE4B}"/>
              </a:ext>
            </a:extLst>
          </p:cNvPr>
          <p:cNvGrpSpPr/>
          <p:nvPr/>
        </p:nvGrpSpPr>
        <p:grpSpPr>
          <a:xfrm>
            <a:off x="613242" y="4246788"/>
            <a:ext cx="4578852" cy="1932173"/>
            <a:chOff x="712453" y="2735387"/>
            <a:chExt cx="5281947" cy="3281309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548F406E-0440-AE39-117A-7F8E79EEAE42}"/>
                </a:ext>
              </a:extLst>
            </p:cNvPr>
            <p:cNvSpPr/>
            <p:nvPr/>
          </p:nvSpPr>
          <p:spPr bwMode="auto">
            <a:xfrm>
              <a:off x="2127786" y="3157330"/>
              <a:ext cx="2989096" cy="1281808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l"/>
              <a:endParaRPr kumimoji="0" lang="ja-JP" altLang="en-US" sz="1800" dirty="0"/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97C4FA9E-CE64-617C-6F3F-1493A5E1B446}"/>
                </a:ext>
              </a:extLst>
            </p:cNvPr>
            <p:cNvGrpSpPr/>
            <p:nvPr/>
          </p:nvGrpSpPr>
          <p:grpSpPr>
            <a:xfrm>
              <a:off x="712453" y="2735387"/>
              <a:ext cx="5281947" cy="3281309"/>
              <a:chOff x="1047245" y="1387434"/>
              <a:chExt cx="10755384" cy="4333768"/>
            </a:xfrm>
          </p:grpSpPr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F17EBD63-512F-D546-EA93-8E7D6004603A}"/>
                  </a:ext>
                </a:extLst>
              </p:cNvPr>
              <p:cNvGrpSpPr/>
              <p:nvPr/>
            </p:nvGrpSpPr>
            <p:grpSpPr>
              <a:xfrm>
                <a:off x="1047245" y="1387434"/>
                <a:ext cx="10755384" cy="441366"/>
                <a:chOff x="1364789" y="1562929"/>
                <a:chExt cx="10113663" cy="441366"/>
              </a:xfrm>
            </p:grpSpPr>
            <p:sp>
              <p:nvSpPr>
                <p:cNvPr id="29" name="矢印: 五方向 28">
                  <a:extLst>
                    <a:ext uri="{FF2B5EF4-FFF2-40B4-BE49-F238E27FC236}">
                      <a16:creationId xmlns:a16="http://schemas.microsoft.com/office/drawing/2014/main" id="{EE07571F-1029-F1DB-00DA-81EBE2BC44A6}"/>
                    </a:ext>
                  </a:extLst>
                </p:cNvPr>
                <p:cNvSpPr/>
                <p:nvPr/>
              </p:nvSpPr>
              <p:spPr>
                <a:xfrm>
                  <a:off x="1364789" y="1562929"/>
                  <a:ext cx="3887095" cy="441366"/>
                </a:xfrm>
                <a:prstGeom prst="homePlate">
                  <a:avLst/>
                </a:prstGeom>
                <a:solidFill>
                  <a:srgbClr val="070F26">
                    <a:lumMod val="75000"/>
                    <a:lumOff val="25000"/>
                  </a:srgbClr>
                </a:solidFill>
                <a:ln w="25400" cap="flat" cmpd="sng" algn="ctr">
                  <a:solidFill>
                    <a:srgbClr val="FFFFFF">
                      <a:hueOff val="0"/>
                      <a:satOff val="0"/>
                      <a:lumOff val="0"/>
                      <a:alphaOff val="0"/>
                    </a:srgbClr>
                  </a:solidFill>
                  <a:prstDash val="solid"/>
                </a:ln>
                <a:effectLst/>
              </p:spPr>
              <p:txBody>
                <a:bodyPr spcFirstLastPara="0" vert="horz" wrap="square" lIns="276690" tIns="18669" rIns="239352" bIns="18669" numCol="1" spcCol="1270" anchor="ctr" anchorCtr="0">
                  <a:noAutofit/>
                </a:bodyPr>
                <a:lstStyle/>
                <a:p>
                  <a:pPr marL="0" marR="0" lvl="0" indent="0" algn="ctr" defTabSz="62230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kern="0" dirty="0">
                      <a:solidFill>
                        <a:srgbClr val="FFFFFF"/>
                      </a:solidFill>
                      <a:latin typeface="Arial"/>
                      <a:ea typeface="Meiryo UI"/>
                    </a:rPr>
                    <a:t>○○工程</a:t>
                  </a: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Meiryo UI"/>
                    <a:cs typeface="+mn-cs"/>
                  </a:endParaRPr>
                </a:p>
              </p:txBody>
            </p:sp>
            <p:sp>
              <p:nvSpPr>
                <p:cNvPr id="30" name="フリーフォーム: 図形 29">
                  <a:extLst>
                    <a:ext uri="{FF2B5EF4-FFF2-40B4-BE49-F238E27FC236}">
                      <a16:creationId xmlns:a16="http://schemas.microsoft.com/office/drawing/2014/main" id="{1BBF7AE5-21EB-EA15-2001-59DBCF531E69}"/>
                    </a:ext>
                  </a:extLst>
                </p:cNvPr>
                <p:cNvSpPr/>
                <p:nvPr/>
              </p:nvSpPr>
              <p:spPr>
                <a:xfrm>
                  <a:off x="4931298" y="1562929"/>
                  <a:ext cx="1921215" cy="441366"/>
                </a:xfrm>
                <a:custGeom>
                  <a:avLst/>
                  <a:gdLst>
                    <a:gd name="connsiteX0" fmla="*/ 0 w 2733422"/>
                    <a:gd name="connsiteY0" fmla="*/ 0 h 441366"/>
                    <a:gd name="connsiteX1" fmla="*/ 2512739 w 2733422"/>
                    <a:gd name="connsiteY1" fmla="*/ 0 h 441366"/>
                    <a:gd name="connsiteX2" fmla="*/ 2733422 w 2733422"/>
                    <a:gd name="connsiteY2" fmla="*/ 220683 h 441366"/>
                    <a:gd name="connsiteX3" fmla="*/ 2512739 w 2733422"/>
                    <a:gd name="connsiteY3" fmla="*/ 441366 h 441366"/>
                    <a:gd name="connsiteX4" fmla="*/ 0 w 2733422"/>
                    <a:gd name="connsiteY4" fmla="*/ 441366 h 441366"/>
                    <a:gd name="connsiteX5" fmla="*/ 220683 w 2733422"/>
                    <a:gd name="connsiteY5" fmla="*/ 220683 h 441366"/>
                    <a:gd name="connsiteX6" fmla="*/ 0 w 2733422"/>
                    <a:gd name="connsiteY6" fmla="*/ 0 h 4413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33422" h="441366">
                      <a:moveTo>
                        <a:pt x="0" y="0"/>
                      </a:moveTo>
                      <a:lnTo>
                        <a:pt x="2512739" y="0"/>
                      </a:lnTo>
                      <a:lnTo>
                        <a:pt x="2733422" y="220683"/>
                      </a:lnTo>
                      <a:lnTo>
                        <a:pt x="2512739" y="441366"/>
                      </a:lnTo>
                      <a:lnTo>
                        <a:pt x="0" y="441366"/>
                      </a:lnTo>
                      <a:lnTo>
                        <a:pt x="220683" y="22068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70F26">
                    <a:lumMod val="75000"/>
                    <a:lumOff val="25000"/>
                  </a:srgbClr>
                </a:solidFill>
                <a:ln w="25400" cap="flat" cmpd="sng" algn="ctr">
                  <a:solidFill>
                    <a:srgbClr val="FFFFFF">
                      <a:hueOff val="0"/>
                      <a:satOff val="0"/>
                      <a:lumOff val="0"/>
                      <a:alphaOff val="0"/>
                    </a:srgbClr>
                  </a:solidFill>
                  <a:prstDash val="solid"/>
                </a:ln>
                <a:effectLst/>
              </p:spPr>
              <p:txBody>
                <a:bodyPr spcFirstLastPara="0" vert="horz" wrap="square" lIns="276690" tIns="18669" rIns="239352" bIns="18669" numCol="1" spcCol="1270" anchor="ctr" anchorCtr="0">
                  <a:noAutofit/>
                </a:bodyPr>
                <a:lstStyle/>
                <a:p>
                  <a:pPr marL="0" marR="0" lvl="0" indent="0" algn="ctr" defTabSz="62230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9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Meiryo UI"/>
                      <a:cs typeface="+mn-cs"/>
                    </a:rPr>
                    <a:t>×</a:t>
                  </a:r>
                  <a:r>
                    <a:rPr kumimoji="0" lang="ja-JP" altLang="en-US" sz="9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/>
                      <a:ea typeface="Meiryo UI"/>
                      <a:cs typeface="+mn-cs"/>
                    </a:rPr>
                    <a:t>工程</a:t>
                  </a:r>
                </a:p>
              </p:txBody>
            </p:sp>
            <p:sp>
              <p:nvSpPr>
                <p:cNvPr id="31" name="フリーフォーム: 図形 30">
                  <a:extLst>
                    <a:ext uri="{FF2B5EF4-FFF2-40B4-BE49-F238E27FC236}">
                      <a16:creationId xmlns:a16="http://schemas.microsoft.com/office/drawing/2014/main" id="{7843DAA8-BD12-B1E7-A233-EEDEA5C5C6D3}"/>
                    </a:ext>
                  </a:extLst>
                </p:cNvPr>
                <p:cNvSpPr/>
                <p:nvPr/>
              </p:nvSpPr>
              <p:spPr>
                <a:xfrm>
                  <a:off x="6389369" y="1562929"/>
                  <a:ext cx="2629002" cy="441366"/>
                </a:xfrm>
                <a:custGeom>
                  <a:avLst/>
                  <a:gdLst>
                    <a:gd name="connsiteX0" fmla="*/ 0 w 2733422"/>
                    <a:gd name="connsiteY0" fmla="*/ 0 h 441366"/>
                    <a:gd name="connsiteX1" fmla="*/ 2512739 w 2733422"/>
                    <a:gd name="connsiteY1" fmla="*/ 0 h 441366"/>
                    <a:gd name="connsiteX2" fmla="*/ 2733422 w 2733422"/>
                    <a:gd name="connsiteY2" fmla="*/ 220683 h 441366"/>
                    <a:gd name="connsiteX3" fmla="*/ 2512739 w 2733422"/>
                    <a:gd name="connsiteY3" fmla="*/ 441366 h 441366"/>
                    <a:gd name="connsiteX4" fmla="*/ 0 w 2733422"/>
                    <a:gd name="connsiteY4" fmla="*/ 441366 h 441366"/>
                    <a:gd name="connsiteX5" fmla="*/ 220683 w 2733422"/>
                    <a:gd name="connsiteY5" fmla="*/ 220683 h 441366"/>
                    <a:gd name="connsiteX6" fmla="*/ 0 w 2733422"/>
                    <a:gd name="connsiteY6" fmla="*/ 0 h 4413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33422" h="441366">
                      <a:moveTo>
                        <a:pt x="0" y="0"/>
                      </a:moveTo>
                      <a:lnTo>
                        <a:pt x="2512739" y="0"/>
                      </a:lnTo>
                      <a:lnTo>
                        <a:pt x="2733422" y="220683"/>
                      </a:lnTo>
                      <a:lnTo>
                        <a:pt x="2512739" y="441366"/>
                      </a:lnTo>
                      <a:lnTo>
                        <a:pt x="0" y="441366"/>
                      </a:lnTo>
                      <a:lnTo>
                        <a:pt x="220683" y="22068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70F26">
                    <a:lumMod val="75000"/>
                    <a:lumOff val="25000"/>
                  </a:srgbClr>
                </a:solidFill>
                <a:ln w="25400" cap="flat" cmpd="sng" algn="ctr">
                  <a:solidFill>
                    <a:srgbClr val="FFFFFF">
                      <a:hueOff val="0"/>
                      <a:satOff val="0"/>
                      <a:lumOff val="0"/>
                      <a:alphaOff val="0"/>
                    </a:srgbClr>
                  </a:solidFill>
                  <a:prstDash val="solid"/>
                </a:ln>
                <a:effectLst/>
              </p:spPr>
              <p:txBody>
                <a:bodyPr spcFirstLastPara="0" vert="horz" wrap="square" lIns="276690" tIns="18669" rIns="239352" bIns="18669" numCol="1" spcCol="1270" anchor="ctr" anchorCtr="0">
                  <a:noAutofit/>
                </a:bodyPr>
                <a:lstStyle/>
                <a:p>
                  <a:pPr marL="0" marR="0" lvl="0" indent="0" algn="ctr" defTabSz="62230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kern="0">
                      <a:solidFill>
                        <a:srgbClr val="FFFFFF"/>
                      </a:solidFill>
                      <a:latin typeface="Arial"/>
                      <a:ea typeface="Meiryo UI"/>
                    </a:rPr>
                    <a:t>△△工程</a:t>
                  </a:r>
                  <a:endParaRPr kumimoji="0" lang="ja-JP" alt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Meiryo UI"/>
                    <a:cs typeface="+mn-cs"/>
                  </a:endParaRPr>
                </a:p>
              </p:txBody>
            </p:sp>
            <p:sp>
              <p:nvSpPr>
                <p:cNvPr id="32" name="フリーフォーム: 図形 31">
                  <a:extLst>
                    <a:ext uri="{FF2B5EF4-FFF2-40B4-BE49-F238E27FC236}">
                      <a16:creationId xmlns:a16="http://schemas.microsoft.com/office/drawing/2014/main" id="{22729F48-CB18-0202-D65A-F3CA4520F557}"/>
                    </a:ext>
                  </a:extLst>
                </p:cNvPr>
                <p:cNvSpPr/>
                <p:nvPr/>
              </p:nvSpPr>
              <p:spPr>
                <a:xfrm>
                  <a:off x="8745030" y="1562929"/>
                  <a:ext cx="2733422" cy="441366"/>
                </a:xfrm>
                <a:custGeom>
                  <a:avLst/>
                  <a:gdLst>
                    <a:gd name="connsiteX0" fmla="*/ 0 w 2733422"/>
                    <a:gd name="connsiteY0" fmla="*/ 0 h 441366"/>
                    <a:gd name="connsiteX1" fmla="*/ 2512739 w 2733422"/>
                    <a:gd name="connsiteY1" fmla="*/ 0 h 441366"/>
                    <a:gd name="connsiteX2" fmla="*/ 2733422 w 2733422"/>
                    <a:gd name="connsiteY2" fmla="*/ 220683 h 441366"/>
                    <a:gd name="connsiteX3" fmla="*/ 2512739 w 2733422"/>
                    <a:gd name="connsiteY3" fmla="*/ 441366 h 441366"/>
                    <a:gd name="connsiteX4" fmla="*/ 0 w 2733422"/>
                    <a:gd name="connsiteY4" fmla="*/ 441366 h 441366"/>
                    <a:gd name="connsiteX5" fmla="*/ 220683 w 2733422"/>
                    <a:gd name="connsiteY5" fmla="*/ 220683 h 441366"/>
                    <a:gd name="connsiteX6" fmla="*/ 0 w 2733422"/>
                    <a:gd name="connsiteY6" fmla="*/ 0 h 4413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733422" h="441366">
                      <a:moveTo>
                        <a:pt x="0" y="0"/>
                      </a:moveTo>
                      <a:lnTo>
                        <a:pt x="2512739" y="0"/>
                      </a:lnTo>
                      <a:lnTo>
                        <a:pt x="2733422" y="220683"/>
                      </a:lnTo>
                      <a:lnTo>
                        <a:pt x="2512739" y="441366"/>
                      </a:lnTo>
                      <a:lnTo>
                        <a:pt x="0" y="441366"/>
                      </a:lnTo>
                      <a:lnTo>
                        <a:pt x="220683" y="22068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70F26">
                    <a:lumMod val="75000"/>
                    <a:lumOff val="25000"/>
                  </a:srgbClr>
                </a:solidFill>
                <a:ln w="25400" cap="flat" cmpd="sng" algn="ctr">
                  <a:solidFill>
                    <a:srgbClr val="FFFFFF">
                      <a:hueOff val="0"/>
                      <a:satOff val="0"/>
                      <a:lumOff val="0"/>
                      <a:alphaOff val="0"/>
                    </a:srgbClr>
                  </a:solidFill>
                  <a:prstDash val="solid"/>
                </a:ln>
                <a:effectLst/>
              </p:spPr>
              <p:txBody>
                <a:bodyPr spcFirstLastPara="0" vert="horz" wrap="square" lIns="276690" tIns="18669" rIns="239352" bIns="18669" numCol="1" spcCol="1270" anchor="ctr" anchorCtr="0">
                  <a:noAutofit/>
                </a:bodyPr>
                <a:lstStyle/>
                <a:p>
                  <a:pPr marL="0" marR="0" lvl="0" indent="0" algn="ctr" defTabSz="62230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kern="0">
                      <a:solidFill>
                        <a:srgbClr val="FFFFFF"/>
                      </a:solidFill>
                      <a:latin typeface="Arial"/>
                      <a:ea typeface="Meiryo UI"/>
                    </a:rPr>
                    <a:t>■■工程</a:t>
                  </a:r>
                  <a:endParaRPr kumimoji="0" lang="ja-JP" alt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Meiryo UI"/>
                    <a:cs typeface="+mn-cs"/>
                  </a:endParaRPr>
                </a:p>
              </p:txBody>
            </p:sp>
          </p:grpSp>
          <p:cxnSp>
            <p:nvCxnSpPr>
              <p:cNvPr id="11" name="直線矢印コネクタ 10">
                <a:extLst>
                  <a:ext uri="{FF2B5EF4-FFF2-40B4-BE49-F238E27FC236}">
                    <a16:creationId xmlns:a16="http://schemas.microsoft.com/office/drawing/2014/main" id="{EDCEF2CD-7B6A-C6D0-B755-DD2C1B016CF3}"/>
                  </a:ext>
                </a:extLst>
              </p:cNvPr>
              <p:cNvCxnSpPr>
                <a:cxnSpLocks/>
                <a:stCxn id="15" idx="3"/>
              </p:cNvCxnSpPr>
              <p:nvPr/>
            </p:nvCxnSpPr>
            <p:spPr>
              <a:xfrm>
                <a:off x="2535225" y="2494908"/>
                <a:ext cx="3125567" cy="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70F26">
                    <a:lumMod val="50000"/>
                    <a:lumOff val="50000"/>
                  </a:srgbClr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84F7C069-5C69-6B93-EED8-0A373D38B6E6}"/>
                  </a:ext>
                </a:extLst>
              </p:cNvPr>
              <p:cNvSpPr/>
              <p:nvPr/>
            </p:nvSpPr>
            <p:spPr>
              <a:xfrm>
                <a:off x="2694763" y="2223339"/>
                <a:ext cx="1148845" cy="552373"/>
              </a:xfrm>
              <a:prstGeom prst="rect">
                <a:avLst/>
              </a:prstGeom>
              <a:solidFill>
                <a:srgbClr val="949494">
                  <a:lumMod val="20000"/>
                  <a:lumOff val="80000"/>
                </a:srgbClr>
              </a:solidFill>
              <a:ln w="3175" cap="flat" cmpd="sng" algn="ctr">
                <a:solidFill>
                  <a:srgbClr val="94949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装置</a:t>
                </a:r>
                <a:r>
                  <a:rPr kumimoji="0" lang="en-US" altLang="ja-JP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B</a:t>
                </a:r>
                <a:endPara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srgbClr val="2E404D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Meiryo UI"/>
                  <a:cs typeface="+mn-cs"/>
                </a:endParaRPr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BF5AB21D-3788-D0DD-04F2-4A8C23E8CFC3}"/>
                  </a:ext>
                </a:extLst>
              </p:cNvPr>
              <p:cNvSpPr/>
              <p:nvPr/>
            </p:nvSpPr>
            <p:spPr>
              <a:xfrm>
                <a:off x="4003146" y="2218721"/>
                <a:ext cx="830719" cy="552373"/>
              </a:xfrm>
              <a:prstGeom prst="rect">
                <a:avLst/>
              </a:prstGeom>
              <a:solidFill>
                <a:srgbClr val="949494">
                  <a:lumMod val="20000"/>
                  <a:lumOff val="80000"/>
                </a:srgbClr>
              </a:solidFill>
              <a:ln w="3175" cap="flat" cmpd="sng" algn="ctr">
                <a:solidFill>
                  <a:srgbClr val="94949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装置</a:t>
                </a:r>
                <a:r>
                  <a:rPr kumimoji="0" lang="en-US" altLang="ja-JP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C</a:t>
                </a:r>
                <a:endPara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srgbClr val="2E404D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Meiryo UI"/>
                  <a:cs typeface="+mn-cs"/>
                </a:endParaRPr>
              </a:p>
            </p:txBody>
          </p:sp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6579337A-5D55-B693-D55B-B6520B7514F9}"/>
                  </a:ext>
                </a:extLst>
              </p:cNvPr>
              <p:cNvSpPr/>
              <p:nvPr/>
            </p:nvSpPr>
            <p:spPr>
              <a:xfrm>
                <a:off x="5300889" y="2197517"/>
                <a:ext cx="668107" cy="1145538"/>
              </a:xfrm>
              <a:prstGeom prst="rect">
                <a:avLst/>
              </a:prstGeom>
              <a:solidFill>
                <a:srgbClr val="949494">
                  <a:lumMod val="20000"/>
                  <a:lumOff val="80000"/>
                </a:srgbClr>
              </a:solidFill>
              <a:ln w="3175" cap="flat" cmpd="sng" algn="ctr">
                <a:solidFill>
                  <a:srgbClr val="94949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装置</a:t>
                </a:r>
                <a:endParaRPr kumimoji="0" lang="en-US" altLang="ja-JP" sz="1100" kern="0">
                  <a:solidFill>
                    <a:srgbClr val="2E404D">
                      <a:lumMod val="50000"/>
                    </a:srgbClr>
                  </a:solidFill>
                  <a:latin typeface="Arial"/>
                  <a:ea typeface="Meiryo UI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D</a:t>
                </a:r>
                <a:endPara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srgbClr val="2E404D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Meiryo UI"/>
                  <a:cs typeface="+mn-cs"/>
                </a:endParaRPr>
              </a:p>
            </p:txBody>
          </p: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97F3FA1C-60CA-6529-6737-AB56DC4CDE0D}"/>
                  </a:ext>
                </a:extLst>
              </p:cNvPr>
              <p:cNvSpPr/>
              <p:nvPr/>
            </p:nvSpPr>
            <p:spPr>
              <a:xfrm>
                <a:off x="1141229" y="2218721"/>
                <a:ext cx="1393996" cy="552373"/>
              </a:xfrm>
              <a:prstGeom prst="rect">
                <a:avLst/>
              </a:prstGeom>
              <a:solidFill>
                <a:srgbClr val="949494">
                  <a:lumMod val="20000"/>
                  <a:lumOff val="80000"/>
                </a:srgbClr>
              </a:solidFill>
              <a:ln w="3175" cap="flat" cmpd="sng" algn="ctr">
                <a:solidFill>
                  <a:srgbClr val="94949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装置</a:t>
                </a:r>
                <a:r>
                  <a:rPr kumimoji="0" lang="en-US" altLang="ja-JP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A</a:t>
                </a:r>
                <a:endPara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srgbClr val="2E404D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Meiryo UI"/>
                  <a:cs typeface="+mn-cs"/>
                </a:endParaRPr>
              </a:p>
            </p:txBody>
          </p: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709A75B9-520B-ABBA-9A4B-4CFF32F5170F}"/>
                  </a:ext>
                </a:extLst>
              </p:cNvPr>
              <p:cNvSpPr/>
              <p:nvPr/>
            </p:nvSpPr>
            <p:spPr>
              <a:xfrm>
                <a:off x="4949044" y="4846106"/>
                <a:ext cx="1360315" cy="875095"/>
              </a:xfrm>
              <a:prstGeom prst="rect">
                <a:avLst/>
              </a:prstGeom>
              <a:solidFill>
                <a:srgbClr val="949494">
                  <a:lumMod val="20000"/>
                  <a:lumOff val="80000"/>
                </a:srgbClr>
              </a:solidFill>
              <a:ln w="3175" cap="flat" cmpd="sng" algn="ctr">
                <a:solidFill>
                  <a:srgbClr val="94949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srgbClr val="2E404D">
                        <a:lumMod val="50000"/>
                      </a:srgbClr>
                    </a:solidFill>
                    <a:effectLst/>
                    <a:uLnTx/>
                    <a:uFillTx/>
                    <a:latin typeface="Arial"/>
                    <a:ea typeface="Meiryo UI"/>
                    <a:cs typeface="+mn-cs"/>
                  </a:rPr>
                  <a:t>装置</a:t>
                </a:r>
                <a:r>
                  <a:rPr kumimoji="0" lang="en-US" altLang="ja-JP" sz="1100" b="0" i="0" u="none" strike="noStrike" kern="0" cap="none" spc="0" normalizeH="0" baseline="0" noProof="0">
                    <a:ln>
                      <a:noFill/>
                    </a:ln>
                    <a:solidFill>
                      <a:srgbClr val="2E404D">
                        <a:lumMod val="50000"/>
                      </a:srgbClr>
                    </a:solidFill>
                    <a:effectLst/>
                    <a:uLnTx/>
                    <a:uFillTx/>
                    <a:latin typeface="Arial"/>
                    <a:ea typeface="Meiryo UI"/>
                    <a:cs typeface="+mn-cs"/>
                  </a:rPr>
                  <a:t>E</a:t>
                </a:r>
              </a:p>
            </p:txBody>
          </p: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FAE30EFF-FA41-7DB6-A368-355288550480}"/>
                  </a:ext>
                </a:extLst>
              </p:cNvPr>
              <p:cNvSpPr/>
              <p:nvPr/>
            </p:nvSpPr>
            <p:spPr>
              <a:xfrm>
                <a:off x="6589372" y="2584427"/>
                <a:ext cx="1240751" cy="376529"/>
              </a:xfrm>
              <a:prstGeom prst="rect">
                <a:avLst/>
              </a:prstGeom>
              <a:solidFill>
                <a:srgbClr val="949494">
                  <a:lumMod val="20000"/>
                  <a:lumOff val="80000"/>
                </a:srgbClr>
              </a:solidFill>
              <a:ln w="3175" cap="flat" cmpd="sng" algn="ctr">
                <a:solidFill>
                  <a:srgbClr val="94949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装置</a:t>
                </a:r>
                <a:r>
                  <a:rPr kumimoji="0" lang="en-US" altLang="ja-JP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F</a:t>
                </a:r>
                <a:endPara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srgbClr val="2E404D">
                      <a:lumMod val="50000"/>
                    </a:srgbClr>
                  </a:solidFill>
                  <a:effectLst/>
                  <a:uLnTx/>
                  <a:uFillTx/>
                  <a:latin typeface="Arial"/>
                  <a:ea typeface="Meiryo UI"/>
                  <a:cs typeface="+mn-cs"/>
                </a:endParaRPr>
              </a:p>
            </p:txBody>
          </p:sp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E6386EFA-6B76-244B-E9EB-0DBA530C35C9}"/>
                  </a:ext>
                </a:extLst>
              </p:cNvPr>
              <p:cNvSpPr/>
              <p:nvPr/>
            </p:nvSpPr>
            <p:spPr>
              <a:xfrm>
                <a:off x="10263036" y="2388163"/>
                <a:ext cx="1240751" cy="780010"/>
              </a:xfrm>
              <a:prstGeom prst="rect">
                <a:avLst/>
              </a:prstGeom>
              <a:solidFill>
                <a:srgbClr val="949494">
                  <a:lumMod val="20000"/>
                  <a:lumOff val="80000"/>
                </a:srgbClr>
              </a:solidFill>
              <a:ln w="3175" cap="flat" cmpd="sng" algn="ctr">
                <a:solidFill>
                  <a:srgbClr val="94949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srgbClr val="2E404D">
                        <a:lumMod val="50000"/>
                      </a:srgbClr>
                    </a:solidFill>
                    <a:effectLst/>
                    <a:uLnTx/>
                    <a:uFillTx/>
                    <a:latin typeface="Arial"/>
                    <a:ea typeface="Meiryo UI"/>
                    <a:cs typeface="+mn-cs"/>
                  </a:rPr>
                  <a:t>装置</a:t>
                </a:r>
                <a:r>
                  <a:rPr kumimoji="0" lang="en-US" altLang="ja-JP" sz="1100" b="0" i="0" u="none" strike="noStrike" kern="0" cap="none" spc="0" normalizeH="0" baseline="0" noProof="0">
                    <a:ln>
                      <a:noFill/>
                    </a:ln>
                    <a:solidFill>
                      <a:srgbClr val="2E404D">
                        <a:lumMod val="50000"/>
                      </a:srgbClr>
                    </a:solidFill>
                    <a:effectLst/>
                    <a:uLnTx/>
                    <a:uFillTx/>
                    <a:latin typeface="Arial"/>
                    <a:ea typeface="Meiryo UI"/>
                    <a:cs typeface="+mn-cs"/>
                  </a:rPr>
                  <a:t>I</a:t>
                </a:r>
              </a:p>
            </p:txBody>
          </p: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E6CA9E3A-E226-F087-18BC-A8E7ACC23E3A}"/>
                  </a:ext>
                </a:extLst>
              </p:cNvPr>
              <p:cNvSpPr/>
              <p:nvPr/>
            </p:nvSpPr>
            <p:spPr>
              <a:xfrm>
                <a:off x="9395403" y="4845118"/>
                <a:ext cx="1240751" cy="876083"/>
              </a:xfrm>
              <a:prstGeom prst="rect">
                <a:avLst/>
              </a:prstGeom>
              <a:solidFill>
                <a:srgbClr val="949494">
                  <a:lumMod val="20000"/>
                  <a:lumOff val="80000"/>
                </a:srgbClr>
              </a:solidFill>
              <a:ln w="3175" cap="flat" cmpd="sng" algn="ctr">
                <a:solidFill>
                  <a:srgbClr val="94949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b="0" i="0" u="none" strike="noStrike" kern="0" cap="none" spc="0" normalizeH="0" baseline="0" noProof="0">
                    <a:ln>
                      <a:noFill/>
                    </a:ln>
                    <a:solidFill>
                      <a:srgbClr val="2E404D">
                        <a:lumMod val="50000"/>
                      </a:srgbClr>
                    </a:solidFill>
                    <a:effectLst/>
                    <a:uLnTx/>
                    <a:uFillTx/>
                    <a:latin typeface="Arial"/>
                    <a:ea typeface="Meiryo UI"/>
                    <a:cs typeface="+mn-cs"/>
                  </a:rPr>
                  <a:t>装置</a:t>
                </a:r>
                <a:r>
                  <a:rPr kumimoji="0" lang="en-US" altLang="ja-JP" sz="1100" b="0" i="0" u="none" strike="noStrike" kern="0" cap="none" spc="0" normalizeH="0" baseline="0" noProof="0">
                    <a:ln>
                      <a:noFill/>
                    </a:ln>
                    <a:solidFill>
                      <a:srgbClr val="2E404D">
                        <a:lumMod val="50000"/>
                      </a:srgbClr>
                    </a:solidFill>
                    <a:effectLst/>
                    <a:uLnTx/>
                    <a:uFillTx/>
                    <a:latin typeface="Arial"/>
                    <a:ea typeface="Meiryo UI"/>
                    <a:cs typeface="+mn-cs"/>
                  </a:rPr>
                  <a:t>H</a:t>
                </a:r>
              </a:p>
            </p:txBody>
          </p:sp>
          <p:cxnSp>
            <p:nvCxnSpPr>
              <p:cNvPr id="20" name="直線矢印コネクタ 19">
                <a:extLst>
                  <a:ext uri="{FF2B5EF4-FFF2-40B4-BE49-F238E27FC236}">
                    <a16:creationId xmlns:a16="http://schemas.microsoft.com/office/drawing/2014/main" id="{9C7C6346-E90B-1354-BD20-D3FA46E6AD2E}"/>
                  </a:ext>
                </a:extLst>
              </p:cNvPr>
              <p:cNvCxnSpPr>
                <a:cxnSpLocks/>
                <a:stCxn id="14" idx="2"/>
                <a:endCxn id="16" idx="0"/>
              </p:cNvCxnSpPr>
              <p:nvPr/>
            </p:nvCxnSpPr>
            <p:spPr>
              <a:xfrm flipH="1">
                <a:off x="5629203" y="3343055"/>
                <a:ext cx="5740" cy="1503051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70F26">
                    <a:lumMod val="50000"/>
                    <a:lumOff val="50000"/>
                  </a:srgbClr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21" name="直線矢印コネクタ 20">
                <a:extLst>
                  <a:ext uri="{FF2B5EF4-FFF2-40B4-BE49-F238E27FC236}">
                    <a16:creationId xmlns:a16="http://schemas.microsoft.com/office/drawing/2014/main" id="{2495750A-25AB-4100-B364-7CBEDE8F739F}"/>
                  </a:ext>
                </a:extLst>
              </p:cNvPr>
              <p:cNvCxnSpPr>
                <a:cxnSpLocks/>
                <a:stCxn id="14" idx="3"/>
                <a:endCxn id="17" idx="1"/>
              </p:cNvCxnSpPr>
              <p:nvPr/>
            </p:nvCxnSpPr>
            <p:spPr>
              <a:xfrm>
                <a:off x="5968996" y="2770287"/>
                <a:ext cx="620375" cy="2405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70F26">
                    <a:lumMod val="50000"/>
                    <a:lumOff val="50000"/>
                  </a:srgbClr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22" name="直線矢印コネクタ 21">
                <a:extLst>
                  <a:ext uri="{FF2B5EF4-FFF2-40B4-BE49-F238E27FC236}">
                    <a16:creationId xmlns:a16="http://schemas.microsoft.com/office/drawing/2014/main" id="{46DB9620-0BD5-02B1-3B06-D4BF730116B9}"/>
                  </a:ext>
                </a:extLst>
              </p:cNvPr>
              <p:cNvCxnSpPr>
                <a:cxnSpLocks/>
                <a:stCxn id="17" idx="3"/>
                <a:endCxn id="23" idx="1"/>
              </p:cNvCxnSpPr>
              <p:nvPr/>
            </p:nvCxnSpPr>
            <p:spPr>
              <a:xfrm flipV="1">
                <a:off x="7830123" y="2770285"/>
                <a:ext cx="324529" cy="2407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70F26">
                    <a:lumMod val="50000"/>
                    <a:lumOff val="50000"/>
                  </a:srgbClr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E4546719-1766-D58D-478C-F4CF1BB5F622}"/>
                  </a:ext>
                </a:extLst>
              </p:cNvPr>
              <p:cNvSpPr/>
              <p:nvPr/>
            </p:nvSpPr>
            <p:spPr>
              <a:xfrm>
                <a:off x="8154652" y="2581203"/>
                <a:ext cx="1240751" cy="378164"/>
              </a:xfrm>
              <a:prstGeom prst="rect">
                <a:avLst/>
              </a:prstGeom>
              <a:solidFill>
                <a:srgbClr val="949494">
                  <a:lumMod val="20000"/>
                  <a:lumOff val="80000"/>
                </a:srgbClr>
              </a:solidFill>
              <a:ln w="3175" cap="flat" cmpd="sng" algn="ctr">
                <a:solidFill>
                  <a:srgbClr val="949494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kumimoji="0" lang="ja-JP" altLang="en-US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装置</a:t>
                </a:r>
                <a:r>
                  <a:rPr kumimoji="0" lang="en-US" altLang="ja-JP" sz="1100" kern="0">
                    <a:solidFill>
                      <a:srgbClr val="2E404D">
                        <a:lumMod val="50000"/>
                      </a:srgbClr>
                    </a:solidFill>
                    <a:latin typeface="Arial"/>
                    <a:ea typeface="Meiryo UI"/>
                  </a:rPr>
                  <a:t>G</a:t>
                </a:r>
              </a:p>
            </p:txBody>
          </p:sp>
          <p:cxnSp>
            <p:nvCxnSpPr>
              <p:cNvPr id="24" name="コネクタ: カギ線 23">
                <a:extLst>
                  <a:ext uri="{FF2B5EF4-FFF2-40B4-BE49-F238E27FC236}">
                    <a16:creationId xmlns:a16="http://schemas.microsoft.com/office/drawing/2014/main" id="{FC3FA43C-13D8-15DF-7A1C-79079244D5C6}"/>
                  </a:ext>
                </a:extLst>
              </p:cNvPr>
              <p:cNvCxnSpPr>
                <a:cxnSpLocks/>
                <a:stCxn id="16" idx="1"/>
              </p:cNvCxnSpPr>
              <p:nvPr/>
            </p:nvCxnSpPr>
            <p:spPr>
              <a:xfrm rot="10800000" flipH="1">
                <a:off x="4949044" y="2959366"/>
                <a:ext cx="351844" cy="2324288"/>
              </a:xfrm>
              <a:prstGeom prst="bentConnector4">
                <a:avLst>
                  <a:gd name="adj1" fmla="val -64972"/>
                  <a:gd name="adj2" fmla="val 100065"/>
                </a:avLst>
              </a:prstGeom>
              <a:noFill/>
              <a:ln w="28575" cap="flat" cmpd="sng" algn="ctr">
                <a:solidFill>
                  <a:srgbClr val="070F26">
                    <a:lumMod val="50000"/>
                    <a:lumOff val="50000"/>
                  </a:srgbClr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25" name="直線矢印コネクタ 24">
                <a:extLst>
                  <a:ext uri="{FF2B5EF4-FFF2-40B4-BE49-F238E27FC236}">
                    <a16:creationId xmlns:a16="http://schemas.microsoft.com/office/drawing/2014/main" id="{58C0951C-D9B0-ADF8-066C-39C52A6A1868}"/>
                  </a:ext>
                </a:extLst>
              </p:cNvPr>
              <p:cNvCxnSpPr>
                <a:cxnSpLocks/>
                <a:stCxn id="23" idx="3"/>
                <a:endCxn id="18" idx="1"/>
              </p:cNvCxnSpPr>
              <p:nvPr/>
            </p:nvCxnSpPr>
            <p:spPr>
              <a:xfrm>
                <a:off x="9395403" y="2770285"/>
                <a:ext cx="867633" cy="7883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070F26">
                    <a:lumMod val="50000"/>
                    <a:lumOff val="50000"/>
                  </a:srgbClr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26" name="コネクタ: カギ線 25">
                <a:extLst>
                  <a:ext uri="{FF2B5EF4-FFF2-40B4-BE49-F238E27FC236}">
                    <a16:creationId xmlns:a16="http://schemas.microsoft.com/office/drawing/2014/main" id="{F89C127A-D9DC-D9D5-468F-32BF91F82D5B}"/>
                  </a:ext>
                </a:extLst>
              </p:cNvPr>
              <p:cNvCxnSpPr>
                <a:cxnSpLocks/>
                <a:stCxn id="23" idx="2"/>
                <a:endCxn id="19" idx="0"/>
              </p:cNvCxnSpPr>
              <p:nvPr/>
            </p:nvCxnSpPr>
            <p:spPr>
              <a:xfrm rot="16200000" flipH="1">
                <a:off x="8452528" y="3281866"/>
                <a:ext cx="1885751" cy="1240751"/>
              </a:xfrm>
              <a:prstGeom prst="bentConnector3">
                <a:avLst>
                  <a:gd name="adj1" fmla="val 50000"/>
                </a:avLst>
              </a:prstGeom>
              <a:noFill/>
              <a:ln w="28575" cap="flat" cmpd="sng" algn="ctr">
                <a:solidFill>
                  <a:srgbClr val="070F26">
                    <a:lumMod val="50000"/>
                    <a:lumOff val="50000"/>
                  </a:srgbClr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27" name="コネクタ: カギ線 26">
                <a:extLst>
                  <a:ext uri="{FF2B5EF4-FFF2-40B4-BE49-F238E27FC236}">
                    <a16:creationId xmlns:a16="http://schemas.microsoft.com/office/drawing/2014/main" id="{345067F7-8A36-411B-77DE-D4B775BAB2BD}"/>
                  </a:ext>
                </a:extLst>
              </p:cNvPr>
              <p:cNvCxnSpPr>
                <a:cxnSpLocks/>
                <a:stCxn id="19" idx="2"/>
                <a:endCxn id="12" idx="2"/>
              </p:cNvCxnSpPr>
              <p:nvPr/>
            </p:nvCxnSpPr>
            <p:spPr>
              <a:xfrm rot="5400000" flipH="1">
                <a:off x="5169738" y="875161"/>
                <a:ext cx="2945489" cy="6746593"/>
              </a:xfrm>
              <a:prstGeom prst="bentConnector3">
                <a:avLst>
                  <a:gd name="adj1" fmla="val -7761"/>
                </a:avLst>
              </a:prstGeom>
              <a:noFill/>
              <a:ln w="28575" cap="flat" cmpd="sng" algn="ctr">
                <a:solidFill>
                  <a:srgbClr val="070F26">
                    <a:lumMod val="50000"/>
                    <a:lumOff val="50000"/>
                  </a:srgbClr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28" name="コネクタ: カギ線 27">
                <a:extLst>
                  <a:ext uri="{FF2B5EF4-FFF2-40B4-BE49-F238E27FC236}">
                    <a16:creationId xmlns:a16="http://schemas.microsoft.com/office/drawing/2014/main" id="{BD4115DC-6E16-B649-47F3-5A6A52ABE781}"/>
                  </a:ext>
                </a:extLst>
              </p:cNvPr>
              <p:cNvCxnSpPr>
                <a:cxnSpLocks/>
                <a:stCxn id="19" idx="2"/>
                <a:endCxn id="13" idx="2"/>
              </p:cNvCxnSpPr>
              <p:nvPr/>
            </p:nvCxnSpPr>
            <p:spPr>
              <a:xfrm rot="5400000" flipH="1">
                <a:off x="5742089" y="1447512"/>
                <a:ext cx="2950107" cy="5597273"/>
              </a:xfrm>
              <a:prstGeom prst="bentConnector3">
                <a:avLst>
                  <a:gd name="adj1" fmla="val -7749"/>
                </a:avLst>
              </a:prstGeom>
              <a:noFill/>
              <a:ln w="28575" cap="flat" cmpd="sng" algn="ctr">
                <a:solidFill>
                  <a:srgbClr val="070F26">
                    <a:lumMod val="50000"/>
                    <a:lumOff val="50000"/>
                  </a:srgbClr>
                </a:solidFill>
                <a:prstDash val="solid"/>
                <a:tailEnd type="triangle"/>
              </a:ln>
              <a:effectLst/>
            </p:spPr>
          </p:cxnSp>
        </p:grp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CFD0DAE-A118-127C-1872-5DC1C24E9341}"/>
              </a:ext>
            </a:extLst>
          </p:cNvPr>
          <p:cNvSpPr txBox="1"/>
          <p:nvPr/>
        </p:nvSpPr>
        <p:spPr>
          <a:xfrm>
            <a:off x="572341" y="3890763"/>
            <a:ext cx="10643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*工程イメージ例</a:t>
            </a:r>
          </a:p>
        </p:txBody>
      </p:sp>
    </p:spTree>
    <p:extLst>
      <p:ext uri="{BB962C8B-B14F-4D97-AF65-F5344CB8AC3E}">
        <p14:creationId xmlns:p14="http://schemas.microsoft.com/office/powerpoint/2010/main" val="3731024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4b20f3-dc60-4cab-848d-340fa6b0231d">
      <Terms xmlns="http://schemas.microsoft.com/office/infopath/2007/PartnerControls"/>
    </lcf76f155ced4ddcb4097134ff3c332f>
    <TaxCatchAll xmlns="623cf6b6-8c1c-4441-af41-7baf7c9a28a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D73D1BFE876BF43A760BAD664AB1D72" ma:contentTypeVersion="13" ma:contentTypeDescription="新しいドキュメントを作成します。" ma:contentTypeScope="" ma:versionID="15cdaf8b68ecf00c0502d1934e8e3980">
  <xsd:schema xmlns:xsd="http://www.w3.org/2001/XMLSchema" xmlns:xs="http://www.w3.org/2001/XMLSchema" xmlns:p="http://schemas.microsoft.com/office/2006/metadata/properties" xmlns:ns2="214b20f3-dc60-4cab-848d-340fa6b0231d" xmlns:ns3="623cf6b6-8c1c-4441-af41-7baf7c9a28aa" targetNamespace="http://schemas.microsoft.com/office/2006/metadata/properties" ma:root="true" ma:fieldsID="a5ea9a3ca3b364616bed623a81d45f61" ns2:_="" ns3:_="">
    <xsd:import namespace="214b20f3-dc60-4cab-848d-340fa6b0231d"/>
    <xsd:import namespace="623cf6b6-8c1c-4441-af41-7baf7c9a28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b20f3-dc60-4cab-848d-340fa6b023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f6a3f5ef-cd54-4ef7-b1b9-4a46cb3bb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cf6b6-8c1c-4441-af41-7baf7c9a28a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ee52b66-7f8f-4b3d-99f6-ab1b8af1adfc}" ma:internalName="TaxCatchAll" ma:showField="CatchAllData" ma:web="623cf6b6-8c1c-4441-af41-7baf7c9a28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5AE6DF-7BEB-479B-BC02-8D897910D4B5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623cf6b6-8c1c-4441-af41-7baf7c9a28aa"/>
    <ds:schemaRef ds:uri="214b20f3-dc60-4cab-848d-340fa6b0231d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BC94B91-2C02-41C0-94B6-41A177C691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4b20f3-dc60-4cab-848d-340fa6b0231d"/>
    <ds:schemaRef ds:uri="623cf6b6-8c1c-4441-af41-7baf7c9a2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A383CA-3CBF-4DF7-8C76-85FB4BF30BF8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9640336-80aa-47fc-8c42-36fdc8752674}" enabled="0" method="" siteId="{f9640336-80aa-47fc-8c42-36fdc875267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138</TotalTime>
  <Words>721</Words>
  <Application>Microsoft Office PowerPoint</Application>
  <PresentationFormat>A4 210 x 297 mm</PresentationFormat>
  <Paragraphs>91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Office ​​テーマ</vt:lpstr>
      <vt:lpstr>デザインの設定</vt:lpstr>
      <vt:lpstr>令和7年度産官学連携による自律型資源循環システム強靭化促進事業　事前申請書</vt:lpstr>
      <vt:lpstr>令和7年度産官学連携による自律型資源循環システム強靭化促進事業　事前申請書</vt:lpstr>
      <vt:lpstr>令和7年度産官学連携による自律型資源循環システム強靭化促進事業　事前申請書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9</cp:revision>
  <cp:lastPrinted>2025-07-01T04:47:32Z</cp:lastPrinted>
  <dcterms:created xsi:type="dcterms:W3CDTF">2013-09-09T14:53:54Z</dcterms:created>
  <dcterms:modified xsi:type="dcterms:W3CDTF">2025-07-02T08:26:55Z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0x0101004D73D1BFE876BF43A760BAD664AB1D72</vt:lpwstr>
  </property>
  <property fmtid="{D5CDD505-2E9C-101B-9397-08002B2CF9AE}" pid="3" name="Order">
    <vt:r8>374400</vt:r8>
  </property>
  <property fmtid="{D5CDD505-2E9C-101B-9397-08002B2CF9AE}" pid="4" name="MediaServiceImageTags">
    <vt:lpwstr/>
  </property>
</Properties>
</file>