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heme/theme5.xml" ContentType="application/vnd.openxmlformats-officedocument.theme+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 id="2147483665" r:id="rId6"/>
    <p:sldMasterId id="2147483669" r:id="rId7"/>
  </p:sldMasterIdLst>
  <p:notesMasterIdLst>
    <p:notesMasterId r:id="rId16"/>
  </p:notesMasterIdLst>
  <p:sldIdLst>
    <p:sldId id="256" r:id="rId8"/>
    <p:sldId id="1653" r:id="rId9"/>
    <p:sldId id="1662" r:id="rId10"/>
    <p:sldId id="1663" r:id="rId11"/>
    <p:sldId id="1664" r:id="rId12"/>
    <p:sldId id="1661" r:id="rId13"/>
    <p:sldId id="1665" r:id="rId14"/>
    <p:sldId id="1660" r:id="rId15"/>
  </p:sldIdLst>
  <p:sldSz cx="9906000" cy="6858000" type="A4"/>
  <p:notesSz cx="6735763" cy="9866313"/>
  <p:custDataLst>
    <p:tags r:id="rId1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852">
          <p15:clr>
            <a:srgbClr val="A4A3A4"/>
          </p15:clr>
        </p15:guide>
        <p15:guide id="4" pos="5433">
          <p15:clr>
            <a:srgbClr val="A4A3A4"/>
          </p15:clr>
        </p15:guide>
        <p15:guide id="5" orient="horz" pos="368" userDrawn="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72B4"/>
    <a:srgbClr val="5B92C3"/>
    <a:srgbClr val="C2D4EB"/>
    <a:srgbClr val="FFFFFF"/>
    <a:srgbClr val="3A6DB8"/>
    <a:srgbClr val="F0F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353" autoAdjust="0"/>
  </p:normalViewPr>
  <p:slideViewPr>
    <p:cSldViewPr snapToGrid="0" showGuides="1">
      <p:cViewPr varScale="1">
        <p:scale>
          <a:sx n="107" d="100"/>
          <a:sy n="107" d="100"/>
        </p:scale>
        <p:origin x="132" y="444"/>
      </p:cViewPr>
      <p:guideLst>
        <p:guide pos="852"/>
        <p:guide pos="5433"/>
        <p:guide orient="horz" pos="368"/>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0" d="100"/>
          <a:sy n="80" d="100"/>
        </p:scale>
        <p:origin x="4032"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81FB37F6-25EF-404B-9CE2-78544D0582B8}" type="datetimeFigureOut">
              <a:rPr kumimoji="1" lang="ja-JP" altLang="en-US" smtClean="0"/>
              <a:t>2024/6/21</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DFE0E0D-A8F0-4DEB-9FCB-DC1289038200}" type="slidenum">
              <a:rPr kumimoji="1" lang="ja-JP" altLang="en-US" smtClean="0"/>
              <a:t>‹#›</a:t>
            </a:fld>
            <a:endParaRPr kumimoji="1" lang="ja-JP" altLang="en-US"/>
          </a:p>
        </p:txBody>
      </p:sp>
    </p:spTree>
    <p:extLst>
      <p:ext uri="{BB962C8B-B14F-4D97-AF65-F5344CB8AC3E}">
        <p14:creationId xmlns:p14="http://schemas.microsoft.com/office/powerpoint/2010/main" val="42196833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ADFE0E0D-A8F0-4DEB-9FCB-DC1289038200}" type="slidenum">
              <a:rPr kumimoji="1" lang="ja-JP" altLang="en-US" smtClean="0"/>
              <a:t>1</a:t>
            </a:fld>
            <a:endParaRPr kumimoji="1" lang="ja-JP" altLang="en-US"/>
          </a:p>
        </p:txBody>
      </p:sp>
      <p:sp>
        <p:nvSpPr>
          <p:cNvPr id="6" name="ノート プレースホルダー 5">
            <a:extLst>
              <a:ext uri="{FF2B5EF4-FFF2-40B4-BE49-F238E27FC236}">
                <a16:creationId xmlns:a16="http://schemas.microsoft.com/office/drawing/2014/main" id="{D2D6F723-0867-4B7F-8850-4F6075A92444}"/>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52393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74776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2024/6/21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570840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2024/6/21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99747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95955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557690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2024/6/21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2111118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2024/6/21</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17751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250353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23664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91811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549212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6.xml"/><Relationship Id="rId7" Type="http://schemas.openxmlformats.org/officeDocument/2006/relationships/oleObject" Target="../embeddings/oleObject2.bin"/><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tags" Target="../tags/tag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10.xml"/><Relationship Id="rId7" Type="http://schemas.openxmlformats.org/officeDocument/2006/relationships/oleObject" Target="../embeddings/oleObject3.bin"/><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ags" Target="../tags/tag6.xml"/><Relationship Id="rId5" Type="http://schemas.openxmlformats.org/officeDocument/2006/relationships/tags" Target="../tags/tag5.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slideLayout" Target="../slideLayouts/slideLayout13.xml"/><Relationship Id="rId7" Type="http://schemas.openxmlformats.org/officeDocument/2006/relationships/oleObject" Target="../embeddings/oleObject4.bin"/><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ags" Target="../tags/tag7.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オブジェクト 6" hidden="1">
            <a:extLst>
              <a:ext uri="{FF2B5EF4-FFF2-40B4-BE49-F238E27FC236}">
                <a16:creationId xmlns:a16="http://schemas.microsoft.com/office/drawing/2014/main" id="{D296BB90-379B-4172-8028-8A83C49B5BD3}"/>
              </a:ext>
            </a:extLst>
          </p:cNvPr>
          <p:cNvGraphicFramePr>
            <a:graphicFrameLocks noChangeAspect="1"/>
          </p:cNvGraphicFramePr>
          <p:nvPr>
            <p:custDataLst>
              <p:tags r:id="rId5"/>
            </p:custDataLst>
            <p:extLst>
              <p:ext uri="{D42A27DB-BD31-4B8C-83A1-F6EECF244321}">
                <p14:modId xmlns:p14="http://schemas.microsoft.com/office/powerpoint/2010/main" val="12005484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69" imgH="470" progId="TCLayout.ActiveDocument.1">
                  <p:embed/>
                </p:oleObj>
              </mc:Choice>
              <mc:Fallback>
                <p:oleObj name="think-cell スライド" r:id="rId7" imgW="469" imgH="470" progId="TCLayout.ActiveDocument.1">
                  <p:embed/>
                  <p:pic>
                    <p:nvPicPr>
                      <p:cNvPr id="7" name="オブジェクト 6" hidden="1">
                        <a:extLst>
                          <a:ext uri="{FF2B5EF4-FFF2-40B4-BE49-F238E27FC236}">
                            <a16:creationId xmlns:a16="http://schemas.microsoft.com/office/drawing/2014/main" id="{D296BB90-379B-4172-8028-8A83C49B5BD3}"/>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4" name="正方形/長方形 3" hidden="1">
            <a:extLst>
              <a:ext uri="{FF2B5EF4-FFF2-40B4-BE49-F238E27FC236}">
                <a16:creationId xmlns:a16="http://schemas.microsoft.com/office/drawing/2014/main" id="{BF019A2D-B347-4310-B0AF-32E65F7C495B}"/>
              </a:ext>
            </a:extLst>
          </p:cNvPr>
          <p:cNvSpPr/>
          <p:nvPr>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7F828ACA-F4C8-4AC5-BB00-B0840EB1A142}"/>
              </a:ext>
            </a:extLst>
          </p:cNvPr>
          <p:cNvGraphicFramePr>
            <a:graphicFrameLocks noChangeAspect="1"/>
          </p:cNvGraphicFramePr>
          <p:nvPr>
            <p:custDataLst>
              <p:tags r:id="rId6"/>
            </p:custDataLst>
            <p:extLst>
              <p:ext uri="{D42A27DB-BD31-4B8C-83A1-F6EECF244321}">
                <p14:modId xmlns:p14="http://schemas.microsoft.com/office/powerpoint/2010/main" val="223945596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353" imgH="318" progId="TCLayout.ActiveDocument.1">
                  <p:embed/>
                </p:oleObj>
              </mc:Choice>
              <mc:Fallback>
                <p:oleObj name="think-cell スライド" r:id="rId7" imgW="353" imgH="318" progId="TCLayout.ActiveDocument.1">
                  <p:embed/>
                  <p:pic>
                    <p:nvPicPr>
                      <p:cNvPr id="8" name="オブジェクト 7" hidden="1">
                        <a:extLst>
                          <a:ext uri="{FF2B5EF4-FFF2-40B4-BE49-F238E27FC236}">
                            <a16:creationId xmlns:a16="http://schemas.microsoft.com/office/drawing/2014/main" id="{7F828ACA-F4C8-4AC5-BB00-B0840EB1A142}"/>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2024/6/21</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264975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7" name="オブジェクト 6" hidden="1">
            <a:extLst>
              <a:ext uri="{FF2B5EF4-FFF2-40B4-BE49-F238E27FC236}">
                <a16:creationId xmlns:a16="http://schemas.microsoft.com/office/drawing/2014/main" id="{F2E3FE7C-3ED8-423F-97A9-56EF6D98F01B}"/>
              </a:ext>
            </a:extLst>
          </p:cNvPr>
          <p:cNvGraphicFramePr>
            <a:graphicFrameLocks noChangeAspect="1"/>
          </p:cNvGraphicFramePr>
          <p:nvPr>
            <p:custDataLst>
              <p:tags r:id="rId5"/>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469" imgH="470" progId="TCLayout.ActiveDocument.1">
                  <p:embed/>
                </p:oleObj>
              </mc:Choice>
              <mc:Fallback>
                <p:oleObj name="think-cell スライド" r:id="rId7" imgW="469" imgH="470" progId="TCLayout.ActiveDocument.1">
                  <p:embed/>
                  <p:pic>
                    <p:nvPicPr>
                      <p:cNvPr id="7" name="オブジェクト 6" hidden="1">
                        <a:extLst>
                          <a:ext uri="{FF2B5EF4-FFF2-40B4-BE49-F238E27FC236}">
                            <a16:creationId xmlns:a16="http://schemas.microsoft.com/office/drawing/2014/main" id="{F2E3FE7C-3ED8-423F-97A9-56EF6D98F01B}"/>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4" name="正方形/長方形 3" hidden="1">
            <a:extLst>
              <a:ext uri="{FF2B5EF4-FFF2-40B4-BE49-F238E27FC236}">
                <a16:creationId xmlns:a16="http://schemas.microsoft.com/office/drawing/2014/main" id="{0CAE8E90-DCD3-4095-BF21-63573A1E7C3A}"/>
              </a:ext>
            </a:extLst>
          </p:cNvPr>
          <p:cNvSpPr/>
          <p:nvPr>
            <p:custDataLst>
              <p:tags r:id="rId6"/>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8765342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8" name="オブジェクト 7" hidden="1">
            <a:extLst>
              <a:ext uri="{FF2B5EF4-FFF2-40B4-BE49-F238E27FC236}">
                <a16:creationId xmlns:a16="http://schemas.microsoft.com/office/drawing/2014/main" id="{8F384106-50F0-4EFC-BB31-92C50D250E68}"/>
              </a:ext>
            </a:extLst>
          </p:cNvPr>
          <p:cNvGraphicFramePr>
            <a:graphicFrameLocks noChangeAspect="1"/>
          </p:cNvGraphicFramePr>
          <p:nvPr>
            <p:custDataLst>
              <p:tags r:id="rId6"/>
            </p:custDataLst>
            <p:extLst>
              <p:ext uri="{D42A27DB-BD31-4B8C-83A1-F6EECF244321}">
                <p14:modId xmlns:p14="http://schemas.microsoft.com/office/powerpoint/2010/main" val="86745805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7" imgW="353" imgH="318" progId="TCLayout.ActiveDocument.1">
                  <p:embed/>
                </p:oleObj>
              </mc:Choice>
              <mc:Fallback>
                <p:oleObj name="think-cell スライド" r:id="rId7" imgW="353" imgH="318" progId="TCLayout.ActiveDocument.1">
                  <p:embed/>
                  <p:pic>
                    <p:nvPicPr>
                      <p:cNvPr id="8" name="オブジェクト 7" hidden="1">
                        <a:extLst>
                          <a:ext uri="{FF2B5EF4-FFF2-40B4-BE49-F238E27FC236}">
                            <a16:creationId xmlns:a16="http://schemas.microsoft.com/office/drawing/2014/main" id="{8F384106-50F0-4EFC-BB31-92C50D250E68}"/>
                          </a:ext>
                        </a:extLst>
                      </p:cNvPr>
                      <p:cNvPicPr/>
                      <p:nvPr/>
                    </p:nvPicPr>
                    <p:blipFill>
                      <a:blip r:embed="rId8"/>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2024/6/21</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50600932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8.xml"/><Relationship Id="rId5" Type="http://schemas.openxmlformats.org/officeDocument/2006/relationships/image" Target="../media/image2.emf"/><Relationship Id="rId4" Type="http://schemas.openxmlformats.org/officeDocument/2006/relationships/oleObject" Target="../embeddings/oleObject5.bin"/></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3.xml"/><Relationship Id="rId1" Type="http://schemas.openxmlformats.org/officeDocument/2006/relationships/tags" Target="../tags/tag9.xml"/><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0.x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3.xml"/><Relationship Id="rId1" Type="http://schemas.openxmlformats.org/officeDocument/2006/relationships/tags" Target="../tags/tag11.x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3.xml"/><Relationship Id="rId1" Type="http://schemas.openxmlformats.org/officeDocument/2006/relationships/tags" Target="../tags/tag12.xml"/><Relationship Id="rId4" Type="http://schemas.openxmlformats.org/officeDocument/2006/relationships/image" Target="../media/image2.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3.xml"/><Relationship Id="rId1" Type="http://schemas.openxmlformats.org/officeDocument/2006/relationships/tags" Target="../tags/tag13.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tags" Target="../tags/tag14.xml"/><Relationship Id="rId4" Type="http://schemas.openxmlformats.org/officeDocument/2006/relationships/image" Target="../media/image2.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3.xml"/><Relationship Id="rId1" Type="http://schemas.openxmlformats.org/officeDocument/2006/relationships/tags" Target="../tags/tag15.xml"/><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オブジェクト 8" hidden="1">
            <a:extLst>
              <a:ext uri="{FF2B5EF4-FFF2-40B4-BE49-F238E27FC236}">
                <a16:creationId xmlns:a16="http://schemas.microsoft.com/office/drawing/2014/main" id="{36D899EB-9457-4592-BF92-D4DB86F1F5A0}"/>
              </a:ext>
            </a:extLst>
          </p:cNvPr>
          <p:cNvGraphicFramePr>
            <a:graphicFrameLocks noChangeAspect="1"/>
          </p:cNvGraphicFramePr>
          <p:nvPr>
            <p:custDataLst>
              <p:tags r:id="rId1"/>
            </p:custDataLst>
            <p:extLst>
              <p:ext uri="{D42A27DB-BD31-4B8C-83A1-F6EECF244321}">
                <p14:modId xmlns:p14="http://schemas.microsoft.com/office/powerpoint/2010/main" val="117530911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18" progId="TCLayout.ActiveDocument.1">
                  <p:embed/>
                </p:oleObj>
              </mc:Choice>
              <mc:Fallback>
                <p:oleObj name="think-cell スライド" r:id="rId4" imgW="353" imgH="318" progId="TCLayout.ActiveDocument.1">
                  <p:embed/>
                  <p:pic>
                    <p:nvPicPr>
                      <p:cNvPr id="9" name="オブジェクト 8" hidden="1">
                        <a:extLst>
                          <a:ext uri="{FF2B5EF4-FFF2-40B4-BE49-F238E27FC236}">
                            <a16:creationId xmlns:a16="http://schemas.microsoft.com/office/drawing/2014/main" id="{36D899EB-9457-4592-BF92-D4DB86F1F5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89960B7C-E75D-48D6-BC52-8871AC6638DD}"/>
              </a:ext>
            </a:extLst>
          </p:cNvPr>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3" name="タイトル 2">
            <a:extLst>
              <a:ext uri="{FF2B5EF4-FFF2-40B4-BE49-F238E27FC236}">
                <a16:creationId xmlns:a16="http://schemas.microsoft.com/office/drawing/2014/main" id="{7410B27F-0B42-4C5F-818D-B1DED07514F8}"/>
              </a:ext>
            </a:extLst>
          </p:cNvPr>
          <p:cNvSpPr>
            <a:spLocks noGrp="1"/>
          </p:cNvSpPr>
          <p:nvPr>
            <p:ph type="title"/>
          </p:nvPr>
        </p:nvSpPr>
        <p:spPr>
          <a:xfrm>
            <a:off x="-14400" y="43200"/>
            <a:ext cx="9666000" cy="400110"/>
          </a:xfrm>
        </p:spPr>
        <p:txBody>
          <a:bodyPr vert="horz"/>
          <a:lstStyle/>
          <a:p>
            <a:r>
              <a:rPr lang="ja-JP" altLang="en-US" dirty="0"/>
              <a:t>申請書 案件概要説明資料①</a:t>
            </a:r>
            <a:endParaRPr kumimoji="1" lang="ja-JP" altLang="en-US" dirty="0"/>
          </a:p>
        </p:txBody>
      </p:sp>
      <p:sp>
        <p:nvSpPr>
          <p:cNvPr id="11" name="テキスト ボックス 10">
            <a:extLst>
              <a:ext uri="{FF2B5EF4-FFF2-40B4-BE49-F238E27FC236}">
                <a16:creationId xmlns:a16="http://schemas.microsoft.com/office/drawing/2014/main" id="{0DAFB9E1-B273-4A90-94EA-6A5219989784}"/>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対象事例概要</a:t>
            </a:r>
          </a:p>
        </p:txBody>
      </p:sp>
      <p:sp>
        <p:nvSpPr>
          <p:cNvPr id="18" name="テキスト ボックス 17">
            <a:extLst>
              <a:ext uri="{FF2B5EF4-FFF2-40B4-BE49-F238E27FC236}">
                <a16:creationId xmlns:a16="http://schemas.microsoft.com/office/drawing/2014/main" id="{4AE48484-8DDB-42CF-AF34-87F2FC196BC3}"/>
              </a:ext>
            </a:extLst>
          </p:cNvPr>
          <p:cNvSpPr txBox="1"/>
          <p:nvPr/>
        </p:nvSpPr>
        <p:spPr>
          <a:xfrm>
            <a:off x="272273" y="931953"/>
            <a:ext cx="4742501" cy="257369"/>
          </a:xfrm>
          <a:prstGeom prst="octagon">
            <a:avLst>
              <a:gd name="adj" fmla="val 0"/>
            </a:avLst>
          </a:prstGeom>
          <a:noFill/>
        </p:spPr>
        <p:txBody>
          <a:bodyPr wrap="square" lIns="0" tIns="36000" rIns="0" bIns="36000" rtlCol="0">
            <a:spAutoFit/>
          </a:bodyPr>
          <a:lstStyle/>
          <a:p>
            <a:pPr marL="180975" marR="0" lvl="0" indent="-180975"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200" b="1" i="0" u="none" strike="noStrike" kern="1200" cap="none" spc="0" normalizeH="0" baseline="0" noProof="0" dirty="0">
                <a:ln>
                  <a:noFill/>
                </a:ln>
                <a:solidFill>
                  <a:srgbClr val="1F497D"/>
                </a:solidFill>
                <a:effectLst/>
                <a:uLnTx/>
                <a:uFillTx/>
                <a:latin typeface="Meiryo UI"/>
                <a:ea typeface="Meiryo UI"/>
                <a:cs typeface="Arial" panose="020B0604020202020204" pitchFamily="34" charset="0"/>
              </a:rPr>
              <a:t>企業概要</a:t>
            </a:r>
          </a:p>
        </p:txBody>
      </p:sp>
      <p:sp>
        <p:nvSpPr>
          <p:cNvPr id="19" name="テキスト ボックス 18">
            <a:extLst>
              <a:ext uri="{FF2B5EF4-FFF2-40B4-BE49-F238E27FC236}">
                <a16:creationId xmlns:a16="http://schemas.microsoft.com/office/drawing/2014/main" id="{3075A58C-956A-4E6A-A0CF-9CCC40376A48}"/>
              </a:ext>
            </a:extLst>
          </p:cNvPr>
          <p:cNvSpPr txBox="1"/>
          <p:nvPr/>
        </p:nvSpPr>
        <p:spPr>
          <a:xfrm>
            <a:off x="4991781" y="931953"/>
            <a:ext cx="4742501" cy="257369"/>
          </a:xfrm>
          <a:prstGeom prst="octagon">
            <a:avLst>
              <a:gd name="adj" fmla="val 0"/>
            </a:avLst>
          </a:prstGeom>
          <a:noFill/>
        </p:spPr>
        <p:txBody>
          <a:bodyPr wrap="square" lIns="0" tIns="36000" rIns="0" bIns="36000" rtlCol="0">
            <a:spAutoFit/>
          </a:bodyPr>
          <a:lstStyle/>
          <a:p>
            <a:pPr marL="180975" lvl="0" indent="-180975">
              <a:buFont typeface="Wingdings" panose="05000000000000000000" pitchFamily="2" charset="2"/>
              <a:buChar char="n"/>
              <a:defRPr/>
            </a:pPr>
            <a:r>
              <a:rPr lang="ja-JP" altLang="en-US" sz="1200" b="1" dirty="0">
                <a:solidFill>
                  <a:srgbClr val="1F497D"/>
                </a:solidFill>
                <a:cs typeface="Arial" panose="020B0604020202020204" pitchFamily="34" charset="0"/>
              </a:rPr>
              <a:t>金融商品</a:t>
            </a:r>
            <a:r>
              <a:rPr lang="en-US" altLang="ja-JP" sz="1200" b="1" dirty="0">
                <a:solidFill>
                  <a:srgbClr val="1F497D"/>
                </a:solidFill>
                <a:cs typeface="Arial" panose="020B0604020202020204" pitchFamily="34" charset="0"/>
              </a:rPr>
              <a:t>/</a:t>
            </a:r>
            <a:r>
              <a:rPr lang="ja-JP" altLang="en-US" sz="1200" b="1" dirty="0">
                <a:solidFill>
                  <a:srgbClr val="1F497D"/>
                </a:solidFill>
                <a:cs typeface="Arial" panose="020B0604020202020204" pitchFamily="34" charset="0"/>
              </a:rPr>
              <a:t>手法概要</a:t>
            </a:r>
          </a:p>
        </p:txBody>
      </p:sp>
      <p:graphicFrame>
        <p:nvGraphicFramePr>
          <p:cNvPr id="21" name="表 21">
            <a:extLst>
              <a:ext uri="{FF2B5EF4-FFF2-40B4-BE49-F238E27FC236}">
                <a16:creationId xmlns:a16="http://schemas.microsoft.com/office/drawing/2014/main" id="{85C34ABA-3B3C-4EB6-AD3D-F7B5022AD7D9}"/>
              </a:ext>
            </a:extLst>
          </p:cNvPr>
          <p:cNvGraphicFramePr>
            <a:graphicFrameLocks noGrp="1"/>
          </p:cNvGraphicFramePr>
          <p:nvPr>
            <p:extLst>
              <p:ext uri="{D42A27DB-BD31-4B8C-83A1-F6EECF244321}">
                <p14:modId xmlns:p14="http://schemas.microsoft.com/office/powerpoint/2010/main" val="868912259"/>
              </p:ext>
            </p:extLst>
          </p:nvPr>
        </p:nvGraphicFramePr>
        <p:xfrm>
          <a:off x="272399" y="1188204"/>
          <a:ext cx="4705584" cy="1791574"/>
        </p:xfrm>
        <a:graphic>
          <a:graphicData uri="http://schemas.openxmlformats.org/drawingml/2006/table">
            <a:tbl>
              <a:tblPr firstRow="1" bandRow="1">
                <a:tableStyleId>{5C22544A-7EE6-4342-B048-85BDC9FD1C3A}</a:tableStyleId>
              </a:tblPr>
              <a:tblGrid>
                <a:gridCol w="1048167">
                  <a:extLst>
                    <a:ext uri="{9D8B030D-6E8A-4147-A177-3AD203B41FA5}">
                      <a16:colId xmlns:a16="http://schemas.microsoft.com/office/drawing/2014/main" val="592613033"/>
                    </a:ext>
                  </a:extLst>
                </a:gridCol>
                <a:gridCol w="3657417">
                  <a:extLst>
                    <a:ext uri="{9D8B030D-6E8A-4147-A177-3AD203B41FA5}">
                      <a16:colId xmlns:a16="http://schemas.microsoft.com/office/drawing/2014/main" val="937297840"/>
                    </a:ext>
                  </a:extLst>
                </a:gridCol>
              </a:tblGrid>
              <a:tr h="446262">
                <a:tc>
                  <a:txBody>
                    <a:bodyPr/>
                    <a:lstStyle/>
                    <a:p>
                      <a:pPr algn="ctr"/>
                      <a:r>
                        <a:rPr kumimoji="1" lang="ja-JP" altLang="en-US" sz="1200" b="0" dirty="0">
                          <a:solidFill>
                            <a:schemeClr val="tx1"/>
                          </a:solidFill>
                        </a:rPr>
                        <a:t>業種</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34514">
                <a:tc>
                  <a:txBody>
                    <a:bodyPr/>
                    <a:lstStyle/>
                    <a:p>
                      <a:pPr algn="ctr"/>
                      <a:r>
                        <a:rPr kumimoji="1" lang="ja-JP" altLang="en-US" sz="1200" b="0" dirty="0">
                          <a:solidFill>
                            <a:schemeClr val="tx1"/>
                          </a:solidFill>
                        </a:rPr>
                        <a:t>所在地</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0565506"/>
                  </a:ext>
                </a:extLst>
              </a:tr>
              <a:tr h="910798">
                <a:tc>
                  <a:txBody>
                    <a:bodyPr/>
                    <a:lstStyle/>
                    <a:p>
                      <a:pPr algn="ctr"/>
                      <a:r>
                        <a:rPr kumimoji="1" lang="ja-JP" altLang="en-US" sz="1200" b="0" dirty="0">
                          <a:solidFill>
                            <a:schemeClr val="tx1"/>
                          </a:solidFill>
                        </a:rPr>
                        <a:t>事業</a:t>
                      </a:r>
                      <a:endParaRPr kumimoji="1" lang="en-US" altLang="ja-JP" sz="1200" b="0" dirty="0">
                        <a:solidFill>
                          <a:schemeClr val="tx1"/>
                        </a:solidFill>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solidFill>
                          <a:schemeClr val="tx2">
                            <a:lumMod val="25000"/>
                          </a:schemeClr>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graphicFrame>
        <p:nvGraphicFramePr>
          <p:cNvPr id="59" name="表 21">
            <a:extLst>
              <a:ext uri="{FF2B5EF4-FFF2-40B4-BE49-F238E27FC236}">
                <a16:creationId xmlns:a16="http://schemas.microsoft.com/office/drawing/2014/main" id="{F346D2D5-AD03-48B0-9FCB-51E22B8F0893}"/>
              </a:ext>
            </a:extLst>
          </p:cNvPr>
          <p:cNvGraphicFramePr>
            <a:graphicFrameLocks noGrp="1"/>
          </p:cNvGraphicFramePr>
          <p:nvPr>
            <p:extLst>
              <p:ext uri="{D42A27DB-BD31-4B8C-83A1-F6EECF244321}">
                <p14:modId xmlns:p14="http://schemas.microsoft.com/office/powerpoint/2010/main" val="2744526712"/>
              </p:ext>
            </p:extLst>
          </p:nvPr>
        </p:nvGraphicFramePr>
        <p:xfrm>
          <a:off x="5014774" y="1188033"/>
          <a:ext cx="4682717" cy="1791744"/>
        </p:xfrm>
        <a:graphic>
          <a:graphicData uri="http://schemas.openxmlformats.org/drawingml/2006/table">
            <a:tbl>
              <a:tblPr firstRow="1" bandRow="1">
                <a:tableStyleId>{5C22544A-7EE6-4342-B048-85BDC9FD1C3A}</a:tableStyleId>
              </a:tblPr>
              <a:tblGrid>
                <a:gridCol w="1011120">
                  <a:extLst>
                    <a:ext uri="{9D8B030D-6E8A-4147-A177-3AD203B41FA5}">
                      <a16:colId xmlns:a16="http://schemas.microsoft.com/office/drawing/2014/main" val="592613033"/>
                    </a:ext>
                  </a:extLst>
                </a:gridCol>
                <a:gridCol w="3671597">
                  <a:extLst>
                    <a:ext uri="{9D8B030D-6E8A-4147-A177-3AD203B41FA5}">
                      <a16:colId xmlns:a16="http://schemas.microsoft.com/office/drawing/2014/main" val="937297840"/>
                    </a:ext>
                  </a:extLst>
                </a:gridCol>
              </a:tblGrid>
              <a:tr h="447936">
                <a:tc>
                  <a:txBody>
                    <a:bodyPr/>
                    <a:lstStyle/>
                    <a:p>
                      <a:pPr algn="ctr"/>
                      <a:r>
                        <a:rPr kumimoji="1" lang="ja-JP" altLang="en-US" sz="1200" b="0" dirty="0">
                          <a:solidFill>
                            <a:schemeClr val="tx1"/>
                          </a:solidFill>
                        </a:rPr>
                        <a:t>調達予定日</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47936">
                <a:tc>
                  <a:txBody>
                    <a:bodyPr/>
                    <a:lstStyle/>
                    <a:p>
                      <a:pPr algn="ctr"/>
                      <a:r>
                        <a:rPr kumimoji="1" lang="ja-JP" altLang="en-US" sz="1200" b="0" dirty="0">
                          <a:solidFill>
                            <a:schemeClr val="tx1"/>
                          </a:solidFill>
                        </a:rPr>
                        <a:t>調達予定額</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3368833"/>
                  </a:ext>
                </a:extLst>
              </a:tr>
              <a:tr h="4479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ストラクチャリングエージェント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2795993"/>
                  </a:ext>
                </a:extLst>
              </a:tr>
              <a:tr h="447936">
                <a:tc>
                  <a:txBody>
                    <a:bodyPr/>
                    <a:lstStyle/>
                    <a:p>
                      <a:pPr algn="ctr"/>
                      <a:r>
                        <a:rPr kumimoji="1" lang="ja-JP" altLang="en-US" sz="1200" b="0">
                          <a:solidFill>
                            <a:schemeClr val="tx1"/>
                          </a:solidFill>
                        </a:rPr>
                        <a:t>評価機関</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sp>
        <p:nvSpPr>
          <p:cNvPr id="24" name="正方形/長方形 23">
            <a:extLst>
              <a:ext uri="{FF2B5EF4-FFF2-40B4-BE49-F238E27FC236}">
                <a16:creationId xmlns:a16="http://schemas.microsoft.com/office/drawing/2014/main" id="{5D5945C5-F235-4DC5-993A-672398A7F3F7}"/>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対象事業概要について記載をしてください。その際、以下の項目を含んでください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－事業概要</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38856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379906617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案件概要説明資料②</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－目標との関係、公正な移行への配慮</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848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5230511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案件概要説明資料③</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（資金使途特定の場合）資金使途について記載をしてください。その際、以下の項目を含んでください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－戦略との関係</a:t>
            </a:r>
            <a:endParaRPr kumimoji="0" lang="en-US" altLang="ja-JP" sz="10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305110C-0CD5-4ACC-A504-132808E31160}"/>
              </a:ext>
            </a:extLst>
          </p:cNvPr>
          <p:cNvSpPr txBox="1"/>
          <p:nvPr/>
        </p:nvSpPr>
        <p:spPr>
          <a:xfrm>
            <a:off x="0" y="6548631"/>
            <a:ext cx="9798479" cy="253916"/>
          </a:xfrm>
          <a:prstGeom prst="rect">
            <a:avLst/>
          </a:prstGeom>
          <a:noFill/>
        </p:spPr>
        <p:txBody>
          <a:bodyPr wrap="square">
            <a:spAutoFit/>
          </a:bodyPr>
          <a:lstStyle/>
          <a:p>
            <a:r>
              <a:rPr kumimoji="0" lang="en-US" altLang="ja-JP" sz="1050" dirty="0">
                <a:latin typeface="Meiryo UI" panose="020B0604030504040204" pitchFamily="50" charset="-128"/>
                <a:ea typeface="Meiryo UI" panose="020B0604030504040204" pitchFamily="50" charset="-128"/>
              </a:rPr>
              <a:t>※</a:t>
            </a:r>
            <a:r>
              <a:rPr kumimoji="0" lang="ja-JP" altLang="en-US" sz="1050" dirty="0">
                <a:latin typeface="Meiryo UI" panose="020B0604030504040204" pitchFamily="50" charset="-128"/>
                <a:ea typeface="Meiryo UI" panose="020B0604030504040204" pitchFamily="50" charset="-128"/>
              </a:rPr>
              <a:t>資金は新規投資に充当されることが望ましく、リファイナンスを含む場合にはルックバック期間について記載ください。また期間が</a:t>
            </a:r>
            <a:r>
              <a:rPr kumimoji="0" lang="en-US" altLang="ja-JP" sz="1050" dirty="0">
                <a:latin typeface="Meiryo UI" panose="020B0604030504040204" pitchFamily="50" charset="-128"/>
                <a:ea typeface="Meiryo UI" panose="020B0604030504040204" pitchFamily="50" charset="-128"/>
              </a:rPr>
              <a:t>3</a:t>
            </a:r>
            <a:r>
              <a:rPr kumimoji="0" lang="ja-JP" altLang="en-US" sz="1050" dirty="0">
                <a:latin typeface="Meiryo UI" panose="020B0604030504040204" pitchFamily="50" charset="-128"/>
                <a:ea typeface="Meiryo UI" panose="020B0604030504040204" pitchFamily="50" charset="-128"/>
              </a:rPr>
              <a:t>年を超える場合には理由を記載ください。</a:t>
            </a:r>
            <a:endParaRPr kumimoji="0"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376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18728803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案件概要説明資料④</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ガバナンスについて記載をしてください。その際、以下の項目を含んでください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－体制、経営陣の役割</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45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2026434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案件概要説明資料⑤</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要素２｜ビジネスモデルにおける環境面でのマテリアリティ</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マテリアリティ及び対象事業の中核性について記載をしてください。</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35098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167667178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案件概要説明資料⑥</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トランジション戦略・計画及び目標の科学的根拠について記載をしてください。その際、以下の項目を含んでください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－参照した材料との整合性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73796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案件概要説明資料⑦</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（資金使途不特定の場合）</a:t>
            </a:r>
            <a:r>
              <a:rPr lang="ja-JP" altLang="en-US" sz="1000" dirty="0"/>
              <a:t> </a:t>
            </a:r>
            <a:r>
              <a:rPr lang="en-US" altLang="ja-JP" sz="1000" dirty="0"/>
              <a:t>KPI/SPTs</a:t>
            </a:r>
            <a:r>
              <a:rPr kumimoji="0" lang="ja-JP" altLang="en-US" sz="1000" dirty="0">
                <a:latin typeface="Meiryo UI" panose="020B0604030504040204" pitchFamily="50" charset="-128"/>
                <a:ea typeface="Meiryo UI" panose="020B0604030504040204" pitchFamily="50" charset="-128"/>
              </a:rPr>
              <a:t>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－サステナビリティ・リンク・ボンド原則または</a:t>
            </a:r>
            <a:r>
              <a:rPr kumimoji="0" lang="ja-JP" altLang="en-US" sz="1050" dirty="0">
                <a:latin typeface="Meiryo UI" panose="020B0604030504040204" pitchFamily="50" charset="-128"/>
                <a:ea typeface="Meiryo UI" panose="020B0604030504040204" pitchFamily="50" charset="-128"/>
              </a:rPr>
              <a:t>サステナビリティ・リンク・ローン</a:t>
            </a:r>
            <a:r>
              <a:rPr lang="ja-JP" altLang="en-US" sz="1050" dirty="0"/>
              <a:t>原則との整合性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0441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オブジェクト 9" hidden="1">
            <a:extLst>
              <a:ext uri="{FF2B5EF4-FFF2-40B4-BE49-F238E27FC236}">
                <a16:creationId xmlns:a16="http://schemas.microsoft.com/office/drawing/2014/main" id="{24D68871-0575-4C31-9D7A-45D9B0F1AB5B}"/>
              </a:ext>
            </a:extLst>
          </p:cNvPr>
          <p:cNvGraphicFramePr>
            <a:graphicFrameLocks noChangeAspect="1"/>
          </p:cNvGraphicFramePr>
          <p:nvPr>
            <p:custDataLst>
              <p:tags r:id="rId1"/>
            </p:custDataLst>
            <p:extLst>
              <p:ext uri="{D42A27DB-BD31-4B8C-83A1-F6EECF244321}">
                <p14:modId xmlns:p14="http://schemas.microsoft.com/office/powerpoint/2010/main" val="25033658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353" imgH="318" progId="TCLayout.ActiveDocument.1">
                  <p:embed/>
                </p:oleObj>
              </mc:Choice>
              <mc:Fallback>
                <p:oleObj name="think-cell スライド" r:id="rId3" imgW="353" imgH="318" progId="TCLayout.ActiveDocument.1">
                  <p:embed/>
                  <p:pic>
                    <p:nvPicPr>
                      <p:cNvPr id="10" name="オブジェクト 9" hidden="1">
                        <a:extLst>
                          <a:ext uri="{FF2B5EF4-FFF2-40B4-BE49-F238E27FC236}">
                            <a16:creationId xmlns:a16="http://schemas.microsoft.com/office/drawing/2014/main" id="{24D68871-0575-4C31-9D7A-45D9B0F1AB5B}"/>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案件概要説明資料⑧</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要素４｜実施の透明性</a:t>
            </a:r>
          </a:p>
        </p:txBody>
      </p:sp>
      <p:sp>
        <p:nvSpPr>
          <p:cNvPr id="11" name="正方形/長方形 10">
            <a:extLst>
              <a:ext uri="{FF2B5EF4-FFF2-40B4-BE49-F238E27FC236}">
                <a16:creationId xmlns:a16="http://schemas.microsoft.com/office/drawing/2014/main" id="{52C70197-3B3C-4B30-9D72-F21EBFD22A71}"/>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投資計画とについて記載をしてください。その際、以下の項目を含んでください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－トランジション関連の投資額</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755436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4ixnUZPM5joDPGwU4DSbf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UyaYd3qT3aggeQ2u68G8W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テーマ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テーマ2" id="{4906512C-9CAE-4A86-B11C-D3030C355E7E}" vid="{46F77359-9D0C-40DC-97EC-714A03E07DF9}"/>
    </a:ext>
  </a:extLst>
</a:theme>
</file>

<file path=ppt/theme/theme2.xml><?xml version="1.0" encoding="utf-8"?>
<a:theme xmlns:a="http://schemas.openxmlformats.org/drawingml/2006/main" name="1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3.xml><?xml version="1.0" encoding="utf-8"?>
<a:theme xmlns:a="http://schemas.openxmlformats.org/drawingml/2006/main" name="2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47E8D531-E34C-4740-AB44-3BD5F7CDFBFD}" vid="{262B2C7E-AE49-4178-8763-F8B4DBF22385}"/>
    </a:ext>
  </a:extLst>
</a:theme>
</file>

<file path=ppt/theme/theme4.xml><?xml version="1.0" encoding="utf-8"?>
<a:theme xmlns:a="http://schemas.openxmlformats.org/drawingml/2006/main" name="3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214b20f3-dc60-4cab-848d-340fa6b0231d">
      <Terms xmlns="http://schemas.microsoft.com/office/infopath/2007/PartnerControls"/>
    </lcf76f155ced4ddcb4097134ff3c332f>
    <TaxCatchAll xmlns="623cf6b6-8c1c-4441-af41-7baf7c9a28a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D73D1BFE876BF43A760BAD664AB1D72" ma:contentTypeVersion="13" ma:contentTypeDescription="新しいドキュメントを作成します。" ma:contentTypeScope="" ma:versionID="15cdaf8b68ecf00c0502d1934e8e3980">
  <xsd:schema xmlns:xsd="http://www.w3.org/2001/XMLSchema" xmlns:xs="http://www.w3.org/2001/XMLSchema" xmlns:p="http://schemas.microsoft.com/office/2006/metadata/properties" xmlns:ns2="214b20f3-dc60-4cab-848d-340fa6b0231d" xmlns:ns3="623cf6b6-8c1c-4441-af41-7baf7c9a28aa" targetNamespace="http://schemas.microsoft.com/office/2006/metadata/properties" ma:root="true" ma:fieldsID="a5ea9a3ca3b364616bed623a81d45f61" ns2:_="" ns3:_="">
    <xsd:import namespace="214b20f3-dc60-4cab-848d-340fa6b0231d"/>
    <xsd:import namespace="623cf6b6-8c1c-4441-af41-7baf7c9a28a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4b20f3-dc60-4cab-848d-340fa6b0231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画像タグ" ma:readOnly="false" ma:fieldId="{5cf76f15-5ced-4ddc-b409-7134ff3c332f}" ma:taxonomyMulti="true" ma:sspId="f6a3f5ef-cd54-4ef7-b1b9-4a46cb3bb5a8"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3cf6b6-8c1c-4441-af41-7baf7c9a28aa"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ee52b66-7f8f-4b3d-99f6-ab1b8af1adfc}" ma:internalName="TaxCatchAll" ma:showField="CatchAllData" ma:web="623cf6b6-8c1c-4441-af41-7baf7c9a28a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5705A58-65AA-4AA0-920B-E4078F60D7C5}">
  <ds:schemaRefs>
    <ds:schemaRef ds:uri="http://purl.org/dc/terms/"/>
    <ds:schemaRef ds:uri="http://purl.org/dc/dcmitype/"/>
    <ds:schemaRef ds:uri="defeb99c-54c2-479c-8efd-65da4624a0a7"/>
    <ds:schemaRef ds:uri="http://www.w3.org/XML/1998/namespac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214b20f3-dc60-4cab-848d-340fa6b0231d"/>
    <ds:schemaRef ds:uri="623cf6b6-8c1c-4441-af41-7baf7c9a28aa"/>
  </ds:schemaRefs>
</ds:datastoreItem>
</file>

<file path=customXml/itemProps2.xml><?xml version="1.0" encoding="utf-8"?>
<ds:datastoreItem xmlns:ds="http://schemas.openxmlformats.org/officeDocument/2006/customXml" ds:itemID="{47476435-7EB8-4F10-B990-465AEF9CCC01}">
  <ds:schemaRefs>
    <ds:schemaRef ds:uri="http://schemas.microsoft.com/sharepoint/v3/contenttype/forms"/>
  </ds:schemaRefs>
</ds:datastoreItem>
</file>

<file path=customXml/itemProps3.xml><?xml version="1.0" encoding="utf-8"?>
<ds:datastoreItem xmlns:ds="http://schemas.openxmlformats.org/officeDocument/2006/customXml" ds:itemID="{5C42A6D1-19CD-466F-9EB4-56EF2037E57E}"/>
</file>

<file path=docProps/app.xml><?xml version="1.0" encoding="utf-8"?>
<Properties xmlns="http://schemas.openxmlformats.org/officeDocument/2006/extended-properties" xmlns:vt="http://schemas.openxmlformats.org/officeDocument/2006/docPropsVTypes">
  <Template>テーマ2</Template>
  <TotalTime>1717</TotalTime>
  <Words>419</Words>
  <Application>Microsoft Office PowerPoint</Application>
  <PresentationFormat>A4 210 x 297 mm</PresentationFormat>
  <Paragraphs>43</Paragraphs>
  <Slides>8</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4</vt:i4>
      </vt:variant>
      <vt:variant>
        <vt:lpstr>埋め込まれた OLE サーバー</vt:lpstr>
      </vt:variant>
      <vt:variant>
        <vt:i4>1</vt:i4>
      </vt:variant>
      <vt:variant>
        <vt:lpstr>スライド タイトル</vt:lpstr>
      </vt:variant>
      <vt:variant>
        <vt:i4>8</vt:i4>
      </vt:variant>
    </vt:vector>
  </HeadingPairs>
  <TitlesOfParts>
    <vt:vector size="18" baseType="lpstr">
      <vt:lpstr>Meiryo UI</vt:lpstr>
      <vt:lpstr>游ゴシック</vt:lpstr>
      <vt:lpstr>Arial</vt:lpstr>
      <vt:lpstr>Calibri</vt:lpstr>
      <vt:lpstr>Wingdings</vt:lpstr>
      <vt:lpstr>テーマ2</vt:lpstr>
      <vt:lpstr>1_【機○・記載例なし】</vt:lpstr>
      <vt:lpstr>2_【機○・記載例なし】</vt:lpstr>
      <vt:lpstr>3_【機○・記載例なし】</vt:lpstr>
      <vt:lpstr>think-cell スライド</vt:lpstr>
      <vt:lpstr>申請書 案件概要説明資料①</vt:lpstr>
      <vt:lpstr>申請書 案件概要説明資料②</vt:lpstr>
      <vt:lpstr>申請書 案件概要説明資料③</vt:lpstr>
      <vt:lpstr>申請書 案件概要説明資料④</vt:lpstr>
      <vt:lpstr>申請書 案件概要説明資料⑤</vt:lpstr>
      <vt:lpstr>申請書 案件概要説明資料⑥</vt:lpstr>
      <vt:lpstr>申請書 案件概要説明資料⑦</vt:lpstr>
      <vt:lpstr>申請書 案件概要説明資料⑧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株式会社商船三井（MOL）｜案件概要</dc:title>
  <dc:creator>新美　雄太郎(864319)サステナビリティ事業コンサルティング部</dc:creator>
  <cp:lastModifiedBy>GIO井関</cp:lastModifiedBy>
  <cp:revision>133</cp:revision>
  <dcterms:created xsi:type="dcterms:W3CDTF">2021-08-09T23:50:09Z</dcterms:created>
  <dcterms:modified xsi:type="dcterms:W3CDTF">2024-06-21T03:52:27Z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0x0101004D73D1BFE876BF43A760BAD664AB1D72</vt:lpwstr>
  </property>
  <property fmtid="{D5CDD505-2E9C-101B-9397-08002B2CF9AE}" pid="3" name="Order">
    <vt:r8>3730200</vt:r8>
  </property>
  <property fmtid="{D5CDD505-2E9C-101B-9397-08002B2CF9AE}" pid="4" name="MediaServiceImageTags">
    <vt:lpwstr/>
  </property>
</Properties>
</file>