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ags/tag4.xml" ContentType="application/vnd.openxmlformats-officedocument.presentationml.tags+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tags/tag7.xml" ContentType="application/vnd.openxmlformats-officedocument.presentationml.tags+xml"/>
  <Override PartName="/ppt/theme/theme5.xml" ContentType="application/vnd.openxmlformats-officedocument.theme+xml"/>
  <Override PartName="/ppt/tags/tag8.xml" ContentType="application/vnd.openxmlformats-officedocument.presentationml.tags+xml"/>
  <Override PartName="/ppt/notesSlides/notesSlide1.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0" r:id="rId5"/>
    <p:sldMasterId id="2147483665" r:id="rId6"/>
    <p:sldMasterId id="2147483669" r:id="rId7"/>
  </p:sldMasterIdLst>
  <p:notesMasterIdLst>
    <p:notesMasterId r:id="rId16"/>
  </p:notesMasterIdLst>
  <p:sldIdLst>
    <p:sldId id="256" r:id="rId8"/>
    <p:sldId id="1653" r:id="rId9"/>
    <p:sldId id="1662" r:id="rId10"/>
    <p:sldId id="1663" r:id="rId11"/>
    <p:sldId id="1664" r:id="rId12"/>
    <p:sldId id="1661" r:id="rId13"/>
    <p:sldId id="1665" r:id="rId14"/>
    <p:sldId id="1660" r:id="rId15"/>
  </p:sldIdLst>
  <p:sldSz cx="9906000" cy="6858000" type="A4"/>
  <p:notesSz cx="6735763" cy="9866313"/>
  <p:custDataLst>
    <p:tags r:id="rId17"/>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852">
          <p15:clr>
            <a:srgbClr val="A4A3A4"/>
          </p15:clr>
        </p15:guide>
        <p15:guide id="4" pos="5433">
          <p15:clr>
            <a:srgbClr val="A4A3A4"/>
          </p15:clr>
        </p15:guide>
        <p15:guide id="5" orient="horz" pos="368" userDrawn="1">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72B4"/>
    <a:srgbClr val="5B92C3"/>
    <a:srgbClr val="C2D4EB"/>
    <a:srgbClr val="FFFFFF"/>
    <a:srgbClr val="3A6DB8"/>
    <a:srgbClr val="F0FB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49" autoAdjust="0"/>
    <p:restoredTop sz="96353" autoAdjust="0"/>
  </p:normalViewPr>
  <p:slideViewPr>
    <p:cSldViewPr snapToGrid="0" showGuides="1">
      <p:cViewPr varScale="1">
        <p:scale>
          <a:sx n="122" d="100"/>
          <a:sy n="122" d="100"/>
        </p:scale>
        <p:origin x="1338" y="90"/>
      </p:cViewPr>
      <p:guideLst>
        <p:guide pos="852"/>
        <p:guide pos="5433"/>
        <p:guide orient="horz" pos="368"/>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80" d="100"/>
          <a:sy n="80" d="100"/>
        </p:scale>
        <p:origin x="4032" y="108"/>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slide" Target="slides/slide8.xml"/><Relationship Id="rId10" Type="http://schemas.openxmlformats.org/officeDocument/2006/relationships/slide" Target="slides/slide3.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81FB37F6-25EF-404B-9CE2-78544D0582B8}" type="datetimeFigureOut">
              <a:rPr kumimoji="1" lang="ja-JP" altLang="en-US" smtClean="0"/>
              <a:t>2024/6/26</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ADFE0E0D-A8F0-4DEB-9FCB-DC1289038200}" type="slidenum">
              <a:rPr kumimoji="1" lang="ja-JP" altLang="en-US" smtClean="0"/>
              <a:t>‹#›</a:t>
            </a:fld>
            <a:endParaRPr kumimoji="1" lang="ja-JP" altLang="en-US"/>
          </a:p>
        </p:txBody>
      </p:sp>
    </p:spTree>
    <p:extLst>
      <p:ext uri="{BB962C8B-B14F-4D97-AF65-F5344CB8AC3E}">
        <p14:creationId xmlns:p14="http://schemas.microsoft.com/office/powerpoint/2010/main" val="421968331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5"/>
          </p:nvPr>
        </p:nvSpPr>
        <p:spPr/>
        <p:txBody>
          <a:bodyPr/>
          <a:lstStyle/>
          <a:p>
            <a:fld id="{ADFE0E0D-A8F0-4DEB-9FCB-DC1289038200}" type="slidenum">
              <a:rPr kumimoji="1" lang="ja-JP" altLang="en-US" smtClean="0"/>
              <a:t>1</a:t>
            </a:fld>
            <a:endParaRPr kumimoji="1" lang="ja-JP" altLang="en-US"/>
          </a:p>
        </p:txBody>
      </p:sp>
      <p:sp>
        <p:nvSpPr>
          <p:cNvPr id="6" name="ノート プレースホルダー 5">
            <a:extLst>
              <a:ext uri="{FF2B5EF4-FFF2-40B4-BE49-F238E27FC236}">
                <a16:creationId xmlns:a16="http://schemas.microsoft.com/office/drawing/2014/main" id="{D2D6F723-0867-4B7F-8850-4F6075A92444}"/>
              </a:ext>
            </a:extLst>
          </p:cNvPr>
          <p:cNvSpPr>
            <a:spLocks noGrp="1"/>
          </p:cNvSpPr>
          <p:nvPr>
            <p:ph type="body" sz="quarter" idx="3"/>
          </p:nvPr>
        </p:nvSpPr>
        <p:spPr/>
        <p:txBody>
          <a:bodyPr/>
          <a:lstStyle/>
          <a:p>
            <a:endParaRPr lang="ja-JP" altLang="en-US"/>
          </a:p>
        </p:txBody>
      </p:sp>
    </p:spTree>
    <p:extLst>
      <p:ext uri="{BB962C8B-B14F-4D97-AF65-F5344CB8AC3E}">
        <p14:creationId xmlns:p14="http://schemas.microsoft.com/office/powerpoint/2010/main" val="352393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標準スライド">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14400" y="43200"/>
            <a:ext cx="9666000" cy="400110"/>
          </a:xfrm>
        </p:spPr>
        <p:txBody>
          <a:bodyPr wrap="square">
            <a:spAutoFit/>
          </a:bodyPr>
          <a:lstStyle>
            <a:lvl1pPr algn="l">
              <a:defRPr lang="ja-JP" altLang="en-US" sz="20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273600" y="475200"/>
            <a:ext cx="9360000" cy="495108"/>
          </a:xfrm>
          <a:solidFill>
            <a:srgbClr val="99D6EC"/>
          </a:solidFill>
          <a:ln>
            <a:noFill/>
          </a:ln>
        </p:spPr>
        <p:txBody>
          <a:bodyPr vert="horz" wrap="square" lIns="216000" tIns="108000" rIns="216000" bIns="108000" rtlCol="0" anchor="t" anchorCtr="0">
            <a:spAutoFit/>
          </a:bodyPr>
          <a:lstStyle>
            <a:lvl1pPr>
              <a:defRPr lang="ja-JP" altLang="en-US" sz="18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3747768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2024/6/26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Tree>
    <p:extLst>
      <p:ext uri="{BB962C8B-B14F-4D97-AF65-F5344CB8AC3E}">
        <p14:creationId xmlns:p14="http://schemas.microsoft.com/office/powerpoint/2010/main" val="5708405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2024/6/26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Tree>
    <p:extLst>
      <p:ext uri="{BB962C8B-B14F-4D97-AF65-F5344CB8AC3E}">
        <p14:creationId xmlns:p14="http://schemas.microsoft.com/office/powerpoint/2010/main" val="8997470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標準スライド">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
        <p:nvSpPr>
          <p:cNvPr id="6" name="タイトル 1"/>
          <p:cNvSpPr>
            <a:spLocks noGrp="1"/>
          </p:cNvSpPr>
          <p:nvPr>
            <p:ph type="title"/>
          </p:nvPr>
        </p:nvSpPr>
        <p:spPr>
          <a:xfrm>
            <a:off x="93000" y="53572"/>
            <a:ext cx="9720000" cy="461665"/>
          </a:xfrm>
        </p:spPr>
        <p:txBody>
          <a:bodyPr wrap="square">
            <a:spAutoFit/>
          </a:bodyPr>
          <a:lstStyle>
            <a:lvl1pPr algn="ctr">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638542"/>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93000" y="629636"/>
            <a:ext cx="9720000" cy="495108"/>
          </a:xfrm>
          <a:solidFill>
            <a:srgbClr val="99D6EC"/>
          </a:solidFill>
          <a:ln>
            <a:noFill/>
          </a:ln>
        </p:spPr>
        <p:txBody>
          <a:bodyPr vert="horz" wrap="square" lIns="216000" tIns="108000" rIns="216000" bIns="108000" rtlCol="0" anchor="t" anchorCtr="0">
            <a:spAutoFit/>
          </a:bodyPr>
          <a:lstStyle>
            <a:lvl1pPr algn="l">
              <a:defRPr lang="ja-JP" altLang="en-US" sz="18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dirty="0"/>
              <a:t>マスター テキストの書式設定</a:t>
            </a:r>
          </a:p>
        </p:txBody>
      </p:sp>
    </p:spTree>
    <p:extLst>
      <p:ext uri="{BB962C8B-B14F-4D97-AF65-F5344CB8AC3E}">
        <p14:creationId xmlns:p14="http://schemas.microsoft.com/office/powerpoint/2010/main" val="959558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標準スライド">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
        <p:nvSpPr>
          <p:cNvPr id="6" name="タイトル 1"/>
          <p:cNvSpPr>
            <a:spLocks noGrp="1"/>
          </p:cNvSpPr>
          <p:nvPr>
            <p:ph type="title"/>
          </p:nvPr>
        </p:nvSpPr>
        <p:spPr>
          <a:xfrm>
            <a:off x="93000" y="53572"/>
            <a:ext cx="9720000"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638542"/>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12" name="テキスト プレースホルダー 11"/>
          <p:cNvSpPr>
            <a:spLocks noGrp="1"/>
          </p:cNvSpPr>
          <p:nvPr>
            <p:ph type="body" sz="quarter" idx="17"/>
          </p:nvPr>
        </p:nvSpPr>
        <p:spPr>
          <a:xfrm>
            <a:off x="93000" y="629636"/>
            <a:ext cx="9720000" cy="495108"/>
          </a:xfrm>
          <a:solidFill>
            <a:srgbClr val="99D6EC"/>
          </a:solidFill>
          <a:ln>
            <a:noFill/>
          </a:ln>
        </p:spPr>
        <p:txBody>
          <a:bodyPr vert="horz" wrap="square" lIns="216000" tIns="108000" rIns="216000" bIns="108000" rtlCol="0" anchor="t" anchorCtr="0">
            <a:spAutoFit/>
          </a:bodyPr>
          <a:lstStyle>
            <a:lvl1pPr algn="l">
              <a:defRPr lang="ja-JP" altLang="en-US" sz="18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dirty="0"/>
              <a:t>マスター テキストの書式設定</a:t>
            </a:r>
          </a:p>
        </p:txBody>
      </p:sp>
      <p:sp>
        <p:nvSpPr>
          <p:cNvPr id="3" name="コンテンツ プレースホルダー 2"/>
          <p:cNvSpPr>
            <a:spLocks noGrp="1"/>
          </p:cNvSpPr>
          <p:nvPr>
            <p:ph sz="quarter" idx="18"/>
          </p:nvPr>
        </p:nvSpPr>
        <p:spPr>
          <a:xfrm>
            <a:off x="93000" y="1340768"/>
            <a:ext cx="9720000" cy="3529012"/>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2557690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標準スライド">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14400" y="43200"/>
            <a:ext cx="9666000" cy="400110"/>
          </a:xfrm>
        </p:spPr>
        <p:txBody>
          <a:bodyPr wrap="square">
            <a:spAutoFit/>
          </a:bodyPr>
          <a:lstStyle>
            <a:lvl1pPr algn="l">
              <a:defRPr lang="ja-JP" altLang="en-US" sz="20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273600" y="475200"/>
            <a:ext cx="9360000" cy="495108"/>
          </a:xfrm>
          <a:solidFill>
            <a:srgbClr val="99D6EC"/>
          </a:solidFill>
          <a:ln>
            <a:noFill/>
          </a:ln>
        </p:spPr>
        <p:txBody>
          <a:bodyPr vert="horz" wrap="square" lIns="216000" tIns="108000" rIns="216000" bIns="108000" rtlCol="0" anchor="t" anchorCtr="0">
            <a:spAutoFit/>
          </a:bodyPr>
          <a:lstStyle>
            <a:lvl1pPr>
              <a:defRPr lang="ja-JP" altLang="en-US" sz="18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2989527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2024/6/26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Tree>
    <p:extLst>
      <p:ext uri="{BB962C8B-B14F-4D97-AF65-F5344CB8AC3E}">
        <p14:creationId xmlns:p14="http://schemas.microsoft.com/office/powerpoint/2010/main" val="2111118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2024/6/26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Tree>
    <p:extLst>
      <p:ext uri="{BB962C8B-B14F-4D97-AF65-F5344CB8AC3E}">
        <p14:creationId xmlns:p14="http://schemas.microsoft.com/office/powerpoint/2010/main" val="817751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標準スライド">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
        <p:nvSpPr>
          <p:cNvPr id="6" name="タイトル 1"/>
          <p:cNvSpPr>
            <a:spLocks noGrp="1"/>
          </p:cNvSpPr>
          <p:nvPr>
            <p:ph type="title"/>
          </p:nvPr>
        </p:nvSpPr>
        <p:spPr>
          <a:xfrm>
            <a:off x="93000" y="53572"/>
            <a:ext cx="9720000" cy="461665"/>
          </a:xfrm>
        </p:spPr>
        <p:txBody>
          <a:bodyPr wrap="square">
            <a:spAutoFit/>
          </a:bodyPr>
          <a:lstStyle>
            <a:lvl1pPr algn="ctr">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638542"/>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93000" y="629636"/>
            <a:ext cx="9720000" cy="495108"/>
          </a:xfrm>
          <a:solidFill>
            <a:srgbClr val="99D6EC"/>
          </a:solidFill>
          <a:ln>
            <a:noFill/>
          </a:ln>
        </p:spPr>
        <p:txBody>
          <a:bodyPr vert="horz" wrap="square" lIns="216000" tIns="108000" rIns="216000" bIns="108000" rtlCol="0" anchor="t" anchorCtr="0">
            <a:spAutoFit/>
          </a:bodyPr>
          <a:lstStyle>
            <a:lvl1pPr algn="l">
              <a:defRPr lang="ja-JP" altLang="en-US" sz="18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dirty="0"/>
              <a:t>マスター テキストの書式設定</a:t>
            </a:r>
          </a:p>
        </p:txBody>
      </p:sp>
    </p:spTree>
    <p:extLst>
      <p:ext uri="{BB962C8B-B14F-4D97-AF65-F5344CB8AC3E}">
        <p14:creationId xmlns:p14="http://schemas.microsoft.com/office/powerpoint/2010/main" val="2503538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_標準スライド">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
        <p:nvSpPr>
          <p:cNvPr id="6" name="タイトル 1"/>
          <p:cNvSpPr>
            <a:spLocks noGrp="1"/>
          </p:cNvSpPr>
          <p:nvPr>
            <p:ph type="title"/>
          </p:nvPr>
        </p:nvSpPr>
        <p:spPr>
          <a:xfrm>
            <a:off x="93000" y="53572"/>
            <a:ext cx="9720000"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638542"/>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12" name="テキスト プレースホルダー 11"/>
          <p:cNvSpPr>
            <a:spLocks noGrp="1"/>
          </p:cNvSpPr>
          <p:nvPr>
            <p:ph type="body" sz="quarter" idx="17"/>
          </p:nvPr>
        </p:nvSpPr>
        <p:spPr>
          <a:xfrm>
            <a:off x="93000" y="629636"/>
            <a:ext cx="9720000" cy="495108"/>
          </a:xfrm>
          <a:solidFill>
            <a:srgbClr val="99D6EC"/>
          </a:solidFill>
          <a:ln>
            <a:noFill/>
          </a:ln>
        </p:spPr>
        <p:txBody>
          <a:bodyPr vert="horz" wrap="square" lIns="216000" tIns="108000" rIns="216000" bIns="108000" rtlCol="0" anchor="t" anchorCtr="0">
            <a:spAutoFit/>
          </a:bodyPr>
          <a:lstStyle>
            <a:lvl1pPr algn="l">
              <a:defRPr lang="ja-JP" altLang="en-US" sz="18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dirty="0"/>
              <a:t>マスター テキストの書式設定</a:t>
            </a:r>
          </a:p>
        </p:txBody>
      </p:sp>
      <p:sp>
        <p:nvSpPr>
          <p:cNvPr id="3" name="コンテンツ プレースホルダー 2"/>
          <p:cNvSpPr>
            <a:spLocks noGrp="1"/>
          </p:cNvSpPr>
          <p:nvPr>
            <p:ph sz="quarter" idx="18"/>
          </p:nvPr>
        </p:nvSpPr>
        <p:spPr>
          <a:xfrm>
            <a:off x="93000" y="1340768"/>
            <a:ext cx="9720000" cy="3529012"/>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1236646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91811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549212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3.xml"/><Relationship Id="rId5" Type="http://schemas.openxmlformats.org/officeDocument/2006/relationships/tags" Target="../tags/tag2.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slideLayout" Target="../slideLayouts/slideLayout6.xml"/><Relationship Id="rId7" Type="http://schemas.openxmlformats.org/officeDocument/2006/relationships/oleObject" Target="../embeddings/oleObject2.bin"/><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tags" Target="../tags/tag4.xml"/><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10.xml"/><Relationship Id="rId7" Type="http://schemas.openxmlformats.org/officeDocument/2006/relationships/oleObject" Target="../embeddings/oleObject3.bin"/><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slideLayout" Target="../slideLayouts/slideLayout13.xml"/><Relationship Id="rId7" Type="http://schemas.openxmlformats.org/officeDocument/2006/relationships/oleObject" Target="../embeddings/oleObject4.bin"/><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tags" Target="../tags/tag7.xml"/><Relationship Id="rId5" Type="http://schemas.openxmlformats.org/officeDocument/2006/relationships/theme" Target="../theme/theme4.xml"/><Relationship Id="rId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7" name="オブジェクト 6" hidden="1">
            <a:extLst>
              <a:ext uri="{FF2B5EF4-FFF2-40B4-BE49-F238E27FC236}">
                <a16:creationId xmlns:a16="http://schemas.microsoft.com/office/drawing/2014/main" id="{D296BB90-379B-4172-8028-8A83C49B5BD3}"/>
              </a:ext>
            </a:extLst>
          </p:cNvPr>
          <p:cNvGraphicFramePr>
            <a:graphicFrameLocks noChangeAspect="1"/>
          </p:cNvGraphicFramePr>
          <p:nvPr>
            <p:custDataLst>
              <p:tags r:id="rId5"/>
            </p:custDataLst>
            <p:extLst>
              <p:ext uri="{D42A27DB-BD31-4B8C-83A1-F6EECF244321}">
                <p14:modId xmlns:p14="http://schemas.microsoft.com/office/powerpoint/2010/main" val="120054842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7" imgW="469" imgH="470" progId="TCLayout.ActiveDocument.1">
                  <p:embed/>
                </p:oleObj>
              </mc:Choice>
              <mc:Fallback>
                <p:oleObj name="think-cell スライド" r:id="rId7" imgW="469" imgH="470" progId="TCLayout.ActiveDocument.1">
                  <p:embed/>
                  <p:pic>
                    <p:nvPicPr>
                      <p:cNvPr id="7" name="オブジェクト 6" hidden="1">
                        <a:extLst>
                          <a:ext uri="{FF2B5EF4-FFF2-40B4-BE49-F238E27FC236}">
                            <a16:creationId xmlns:a16="http://schemas.microsoft.com/office/drawing/2014/main" id="{D296BB90-379B-4172-8028-8A83C49B5BD3}"/>
                          </a:ext>
                        </a:extLst>
                      </p:cNvPr>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4" name="正方形/長方形 3" hidden="1">
            <a:extLst>
              <a:ext uri="{FF2B5EF4-FFF2-40B4-BE49-F238E27FC236}">
                <a16:creationId xmlns:a16="http://schemas.microsoft.com/office/drawing/2014/main" id="{BF019A2D-B347-4310-B0AF-32E65F7C495B}"/>
              </a:ext>
            </a:extLst>
          </p:cNvPr>
          <p:cNvSpPr/>
          <p:nvPr>
            <p:custDataLst>
              <p:tags r:id="rId6"/>
            </p:custDataLst>
          </p:nvPr>
        </p:nvSpPr>
        <p:spPr bwMode="auto">
          <a:xfrm>
            <a:off x="0" y="0"/>
            <a:ext cx="158750" cy="158750"/>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rtlCol="0" anchor="ctr"/>
          <a:lstStyle/>
          <a:p>
            <a:pPr marL="0" lvl="0" indent="0" algn="l"/>
            <a:endParaRPr kumimoji="0" lang="ja-JP" altLang="en-US" sz="2400" b="1" i="0" baseline="0" dirty="0">
              <a:latin typeface="Meiryo UI" panose="020B0604030504040204" pitchFamily="50" charset="-128"/>
              <a:ea typeface="Meiryo UI" panose="020B0604030504040204" pitchFamily="50" charset="-128"/>
              <a:sym typeface="Meiryo UI" panose="020B0604030504040204" pitchFamily="50" charset="-128"/>
            </a:endParaRPr>
          </a:p>
        </p:txBody>
      </p:sp>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オブジェクト 7" hidden="1">
            <a:extLst>
              <a:ext uri="{FF2B5EF4-FFF2-40B4-BE49-F238E27FC236}">
                <a16:creationId xmlns:a16="http://schemas.microsoft.com/office/drawing/2014/main" id="{7F828ACA-F4C8-4AC5-BB00-B0840EB1A142}"/>
              </a:ext>
            </a:extLst>
          </p:cNvPr>
          <p:cNvGraphicFramePr>
            <a:graphicFrameLocks noChangeAspect="1"/>
          </p:cNvGraphicFramePr>
          <p:nvPr>
            <p:custDataLst>
              <p:tags r:id="rId6"/>
            </p:custDataLst>
            <p:extLst>
              <p:ext uri="{D42A27DB-BD31-4B8C-83A1-F6EECF244321}">
                <p14:modId xmlns:p14="http://schemas.microsoft.com/office/powerpoint/2010/main" val="223945596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7" imgW="353" imgH="318" progId="TCLayout.ActiveDocument.1">
                  <p:embed/>
                </p:oleObj>
              </mc:Choice>
              <mc:Fallback>
                <p:oleObj name="think-cell スライド" r:id="rId7" imgW="353" imgH="318" progId="TCLayout.ActiveDocument.1">
                  <p:embed/>
                  <p:pic>
                    <p:nvPicPr>
                      <p:cNvPr id="8" name="オブジェクト 7" hidden="1">
                        <a:extLst>
                          <a:ext uri="{FF2B5EF4-FFF2-40B4-BE49-F238E27FC236}">
                            <a16:creationId xmlns:a16="http://schemas.microsoft.com/office/drawing/2014/main" id="{7F828ACA-F4C8-4AC5-BB00-B0840EB1A142}"/>
                          </a:ext>
                        </a:extLst>
                      </p:cNvPr>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2024/6/26</a:t>
            </a:fld>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12649750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7" name="オブジェクト 6" hidden="1">
            <a:extLst>
              <a:ext uri="{FF2B5EF4-FFF2-40B4-BE49-F238E27FC236}">
                <a16:creationId xmlns:a16="http://schemas.microsoft.com/office/drawing/2014/main" id="{F2E3FE7C-3ED8-423F-97A9-56EF6D98F01B}"/>
              </a:ext>
            </a:extLst>
          </p:cNvPr>
          <p:cNvGraphicFramePr>
            <a:graphicFrameLocks noChangeAspect="1"/>
          </p:cNvGraphicFramePr>
          <p:nvPr>
            <p:custDataLst>
              <p:tags r:id="rId5"/>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7" imgW="469" imgH="470" progId="TCLayout.ActiveDocument.1">
                  <p:embed/>
                </p:oleObj>
              </mc:Choice>
              <mc:Fallback>
                <p:oleObj name="think-cell スライド" r:id="rId7" imgW="469" imgH="470" progId="TCLayout.ActiveDocument.1">
                  <p:embed/>
                  <p:pic>
                    <p:nvPicPr>
                      <p:cNvPr id="7" name="オブジェクト 6" hidden="1">
                        <a:extLst>
                          <a:ext uri="{FF2B5EF4-FFF2-40B4-BE49-F238E27FC236}">
                            <a16:creationId xmlns:a16="http://schemas.microsoft.com/office/drawing/2014/main" id="{F2E3FE7C-3ED8-423F-97A9-56EF6D98F01B}"/>
                          </a:ext>
                        </a:extLst>
                      </p:cNvPr>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4" name="正方形/長方形 3" hidden="1">
            <a:extLst>
              <a:ext uri="{FF2B5EF4-FFF2-40B4-BE49-F238E27FC236}">
                <a16:creationId xmlns:a16="http://schemas.microsoft.com/office/drawing/2014/main" id="{0CAE8E90-DCD3-4095-BF21-63573A1E7C3A}"/>
              </a:ext>
            </a:extLst>
          </p:cNvPr>
          <p:cNvSpPr/>
          <p:nvPr>
            <p:custDataLst>
              <p:tags r:id="rId6"/>
            </p:custDataLst>
          </p:nvPr>
        </p:nvSpPr>
        <p:spPr bwMode="auto">
          <a:xfrm>
            <a:off x="0" y="0"/>
            <a:ext cx="158750" cy="158750"/>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rtlCol="0" anchor="ctr"/>
          <a:lstStyle/>
          <a:p>
            <a:pPr marL="0" lvl="0" indent="0" algn="l"/>
            <a:endParaRPr kumimoji="0" lang="ja-JP" altLang="en-US" sz="2400" b="1" i="0" baseline="0" dirty="0">
              <a:latin typeface="Meiryo UI" panose="020B0604030504040204" pitchFamily="50" charset="-128"/>
              <a:ea typeface="Meiryo UI" panose="020B0604030504040204" pitchFamily="50" charset="-128"/>
              <a:sym typeface="Meiryo UI" panose="020B0604030504040204" pitchFamily="50" charset="-128"/>
            </a:endParaRPr>
          </a:p>
        </p:txBody>
      </p:sp>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87653427"/>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オブジェクト 7" hidden="1">
            <a:extLst>
              <a:ext uri="{FF2B5EF4-FFF2-40B4-BE49-F238E27FC236}">
                <a16:creationId xmlns:a16="http://schemas.microsoft.com/office/drawing/2014/main" id="{8F384106-50F0-4EFC-BB31-92C50D250E68}"/>
              </a:ext>
            </a:extLst>
          </p:cNvPr>
          <p:cNvGraphicFramePr>
            <a:graphicFrameLocks noChangeAspect="1"/>
          </p:cNvGraphicFramePr>
          <p:nvPr>
            <p:custDataLst>
              <p:tags r:id="rId6"/>
            </p:custDataLst>
            <p:extLst>
              <p:ext uri="{D42A27DB-BD31-4B8C-83A1-F6EECF244321}">
                <p14:modId xmlns:p14="http://schemas.microsoft.com/office/powerpoint/2010/main" val="86745805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7" imgW="353" imgH="318" progId="TCLayout.ActiveDocument.1">
                  <p:embed/>
                </p:oleObj>
              </mc:Choice>
              <mc:Fallback>
                <p:oleObj name="think-cell スライド" r:id="rId7" imgW="353" imgH="318" progId="TCLayout.ActiveDocument.1">
                  <p:embed/>
                  <p:pic>
                    <p:nvPicPr>
                      <p:cNvPr id="8" name="オブジェクト 7" hidden="1">
                        <a:extLst>
                          <a:ext uri="{FF2B5EF4-FFF2-40B4-BE49-F238E27FC236}">
                            <a16:creationId xmlns:a16="http://schemas.microsoft.com/office/drawing/2014/main" id="{8F384106-50F0-4EFC-BB31-92C50D250E68}"/>
                          </a:ext>
                        </a:extLst>
                      </p:cNvPr>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2024/6/26</a:t>
            </a:fld>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1506009322"/>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xml"/><Relationship Id="rId1" Type="http://schemas.openxmlformats.org/officeDocument/2006/relationships/tags" Target="../tags/tag8.xml"/><Relationship Id="rId5" Type="http://schemas.openxmlformats.org/officeDocument/2006/relationships/image" Target="../media/image2.emf"/><Relationship Id="rId4" Type="http://schemas.openxmlformats.org/officeDocument/2006/relationships/oleObject" Target="../embeddings/oleObject5.bin"/></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3.xml"/><Relationship Id="rId1" Type="http://schemas.openxmlformats.org/officeDocument/2006/relationships/tags" Target="../tags/tag9.xml"/><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3.xml"/><Relationship Id="rId1" Type="http://schemas.openxmlformats.org/officeDocument/2006/relationships/tags" Target="../tags/tag10.x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3.xml"/><Relationship Id="rId1" Type="http://schemas.openxmlformats.org/officeDocument/2006/relationships/tags" Target="../tags/tag11.x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3.xml"/><Relationship Id="rId1" Type="http://schemas.openxmlformats.org/officeDocument/2006/relationships/tags" Target="../tags/tag12.x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3.xml"/><Relationship Id="rId1" Type="http://schemas.openxmlformats.org/officeDocument/2006/relationships/tags" Target="../tags/tag13.xm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3.xml"/><Relationship Id="rId1" Type="http://schemas.openxmlformats.org/officeDocument/2006/relationships/tags" Target="../tags/tag14.xml"/><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3.xml"/><Relationship Id="rId1" Type="http://schemas.openxmlformats.org/officeDocument/2006/relationships/tags" Target="../tags/tag15.x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オブジェクト 8" hidden="1">
            <a:extLst>
              <a:ext uri="{FF2B5EF4-FFF2-40B4-BE49-F238E27FC236}">
                <a16:creationId xmlns:a16="http://schemas.microsoft.com/office/drawing/2014/main" id="{36D899EB-9457-4592-BF92-D4DB86F1F5A0}"/>
              </a:ext>
            </a:extLst>
          </p:cNvPr>
          <p:cNvGraphicFramePr>
            <a:graphicFrameLocks noChangeAspect="1"/>
          </p:cNvGraphicFramePr>
          <p:nvPr>
            <p:custDataLst>
              <p:tags r:id="rId1"/>
            </p:custDataLst>
            <p:extLst>
              <p:ext uri="{D42A27DB-BD31-4B8C-83A1-F6EECF244321}">
                <p14:modId xmlns:p14="http://schemas.microsoft.com/office/powerpoint/2010/main" val="117530911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53" imgH="318" progId="TCLayout.ActiveDocument.1">
                  <p:embed/>
                </p:oleObj>
              </mc:Choice>
              <mc:Fallback>
                <p:oleObj name="think-cell スライド" r:id="rId4" imgW="353" imgH="318" progId="TCLayout.ActiveDocument.1">
                  <p:embed/>
                  <p:pic>
                    <p:nvPicPr>
                      <p:cNvPr id="9" name="オブジェクト 8" hidden="1">
                        <a:extLst>
                          <a:ext uri="{FF2B5EF4-FFF2-40B4-BE49-F238E27FC236}">
                            <a16:creationId xmlns:a16="http://schemas.microsoft.com/office/drawing/2014/main" id="{36D899EB-9457-4592-BF92-D4DB86F1F5A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a:extLst>
              <a:ext uri="{FF2B5EF4-FFF2-40B4-BE49-F238E27FC236}">
                <a16:creationId xmlns:a16="http://schemas.microsoft.com/office/drawing/2014/main" id="{89960B7C-E75D-48D6-BC52-8871AC6638DD}"/>
              </a:ext>
            </a:extLst>
          </p:cNvPr>
          <p:cNvSpPr>
            <a:spLocks noGrp="1"/>
          </p:cNvSpPr>
          <p:nvPr>
            <p:ph type="sldNum" sz="quarter" idx="12"/>
          </p:nvPr>
        </p:nvSpPr>
        <p:spPr/>
        <p:txBody>
          <a:bodyPr/>
          <a:lstStyle/>
          <a:p>
            <a:fld id="{D9550142-B990-490A-A107-ED7302A7FD52}" type="slidenum">
              <a:rPr kumimoji="1" lang="ja-JP" altLang="en-US" smtClean="0"/>
              <a:t>1</a:t>
            </a:fld>
            <a:endParaRPr kumimoji="1" lang="ja-JP" altLang="en-US"/>
          </a:p>
        </p:txBody>
      </p:sp>
      <p:sp>
        <p:nvSpPr>
          <p:cNvPr id="3" name="タイトル 2">
            <a:extLst>
              <a:ext uri="{FF2B5EF4-FFF2-40B4-BE49-F238E27FC236}">
                <a16:creationId xmlns:a16="http://schemas.microsoft.com/office/drawing/2014/main" id="{7410B27F-0B42-4C5F-818D-B1DED07514F8}"/>
              </a:ext>
            </a:extLst>
          </p:cNvPr>
          <p:cNvSpPr>
            <a:spLocks noGrp="1"/>
          </p:cNvSpPr>
          <p:nvPr>
            <p:ph type="title"/>
          </p:nvPr>
        </p:nvSpPr>
        <p:spPr>
          <a:xfrm>
            <a:off x="-14400" y="43200"/>
            <a:ext cx="9666000" cy="400110"/>
          </a:xfrm>
        </p:spPr>
        <p:txBody>
          <a:bodyPr vert="horz"/>
          <a:lstStyle/>
          <a:p>
            <a:r>
              <a:rPr lang="ja-JP" altLang="en-US" dirty="0"/>
              <a:t>申請書 案件概要説明資料①</a:t>
            </a:r>
            <a:endParaRPr kumimoji="1" lang="ja-JP" altLang="en-US" dirty="0"/>
          </a:p>
        </p:txBody>
      </p:sp>
      <p:sp>
        <p:nvSpPr>
          <p:cNvPr id="11" name="テキスト ボックス 10">
            <a:extLst>
              <a:ext uri="{FF2B5EF4-FFF2-40B4-BE49-F238E27FC236}">
                <a16:creationId xmlns:a16="http://schemas.microsoft.com/office/drawing/2014/main" id="{0DAFB9E1-B273-4A90-94EA-6A5219989784}"/>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対象事例概要</a:t>
            </a:r>
          </a:p>
        </p:txBody>
      </p:sp>
      <p:sp>
        <p:nvSpPr>
          <p:cNvPr id="18" name="テキスト ボックス 17">
            <a:extLst>
              <a:ext uri="{FF2B5EF4-FFF2-40B4-BE49-F238E27FC236}">
                <a16:creationId xmlns:a16="http://schemas.microsoft.com/office/drawing/2014/main" id="{4AE48484-8DDB-42CF-AF34-87F2FC196BC3}"/>
              </a:ext>
            </a:extLst>
          </p:cNvPr>
          <p:cNvSpPr txBox="1"/>
          <p:nvPr/>
        </p:nvSpPr>
        <p:spPr>
          <a:xfrm>
            <a:off x="272273" y="931953"/>
            <a:ext cx="4742501" cy="257369"/>
          </a:xfrm>
          <a:prstGeom prst="octagon">
            <a:avLst>
              <a:gd name="adj" fmla="val 0"/>
            </a:avLst>
          </a:prstGeom>
          <a:noFill/>
        </p:spPr>
        <p:txBody>
          <a:bodyPr wrap="square" lIns="0" tIns="36000" rIns="0" bIns="36000" rtlCol="0">
            <a:spAutoFit/>
          </a:bodyPr>
          <a:lstStyle/>
          <a:p>
            <a:pPr marL="180975" marR="0" lvl="0" indent="-180975" algn="l" defTabSz="914400" rtl="0" eaLnBrk="1" fontAlgn="auto" latinLnBrk="0" hangingPunct="1">
              <a:lnSpc>
                <a:spcPct val="100000"/>
              </a:lnSpc>
              <a:spcBef>
                <a:spcPts val="0"/>
              </a:spcBef>
              <a:spcAft>
                <a:spcPts val="0"/>
              </a:spcAft>
              <a:buClrTx/>
              <a:buSzTx/>
              <a:buFont typeface="Wingdings" panose="05000000000000000000" pitchFamily="2" charset="2"/>
              <a:buChar char="n"/>
              <a:tabLst/>
              <a:defRPr/>
            </a:pPr>
            <a:r>
              <a:rPr kumimoji="1" lang="ja-JP" altLang="en-US" sz="1200" b="1" i="0" u="none" strike="noStrike" kern="1200" cap="none" spc="0" normalizeH="0" baseline="0" noProof="0" dirty="0">
                <a:ln>
                  <a:noFill/>
                </a:ln>
                <a:solidFill>
                  <a:srgbClr val="1F497D"/>
                </a:solidFill>
                <a:effectLst/>
                <a:uLnTx/>
                <a:uFillTx/>
                <a:latin typeface="Meiryo UI"/>
                <a:ea typeface="Meiryo UI"/>
                <a:cs typeface="Arial" panose="020B0604020202020204" pitchFamily="34" charset="0"/>
              </a:rPr>
              <a:t>企業概要</a:t>
            </a:r>
          </a:p>
        </p:txBody>
      </p:sp>
      <p:sp>
        <p:nvSpPr>
          <p:cNvPr id="19" name="テキスト ボックス 18">
            <a:extLst>
              <a:ext uri="{FF2B5EF4-FFF2-40B4-BE49-F238E27FC236}">
                <a16:creationId xmlns:a16="http://schemas.microsoft.com/office/drawing/2014/main" id="{3075A58C-956A-4E6A-A0CF-9CCC40376A48}"/>
              </a:ext>
            </a:extLst>
          </p:cNvPr>
          <p:cNvSpPr txBox="1"/>
          <p:nvPr/>
        </p:nvSpPr>
        <p:spPr>
          <a:xfrm>
            <a:off x="4991781" y="931953"/>
            <a:ext cx="4742501" cy="257369"/>
          </a:xfrm>
          <a:prstGeom prst="octagon">
            <a:avLst>
              <a:gd name="adj" fmla="val 0"/>
            </a:avLst>
          </a:prstGeom>
          <a:noFill/>
        </p:spPr>
        <p:txBody>
          <a:bodyPr wrap="square" lIns="0" tIns="36000" rIns="0" bIns="36000" rtlCol="0">
            <a:spAutoFit/>
          </a:bodyPr>
          <a:lstStyle/>
          <a:p>
            <a:pPr marL="180975" lvl="0" indent="-180975">
              <a:buFont typeface="Wingdings" panose="05000000000000000000" pitchFamily="2" charset="2"/>
              <a:buChar char="n"/>
              <a:defRPr/>
            </a:pPr>
            <a:r>
              <a:rPr lang="ja-JP" altLang="en-US" sz="1200" b="1" dirty="0">
                <a:solidFill>
                  <a:srgbClr val="1F497D"/>
                </a:solidFill>
                <a:cs typeface="Arial" panose="020B0604020202020204" pitchFamily="34" charset="0"/>
              </a:rPr>
              <a:t>金融商品</a:t>
            </a:r>
            <a:r>
              <a:rPr lang="en-US" altLang="ja-JP" sz="1200" b="1" dirty="0">
                <a:solidFill>
                  <a:srgbClr val="1F497D"/>
                </a:solidFill>
                <a:cs typeface="Arial" panose="020B0604020202020204" pitchFamily="34" charset="0"/>
              </a:rPr>
              <a:t>/</a:t>
            </a:r>
            <a:r>
              <a:rPr lang="ja-JP" altLang="en-US" sz="1200" b="1" dirty="0">
                <a:solidFill>
                  <a:srgbClr val="1F497D"/>
                </a:solidFill>
                <a:cs typeface="Arial" panose="020B0604020202020204" pitchFamily="34" charset="0"/>
              </a:rPr>
              <a:t>手法概要</a:t>
            </a:r>
          </a:p>
        </p:txBody>
      </p:sp>
      <p:graphicFrame>
        <p:nvGraphicFramePr>
          <p:cNvPr id="21" name="表 21">
            <a:extLst>
              <a:ext uri="{FF2B5EF4-FFF2-40B4-BE49-F238E27FC236}">
                <a16:creationId xmlns:a16="http://schemas.microsoft.com/office/drawing/2014/main" id="{85C34ABA-3B3C-4EB6-AD3D-F7B5022AD7D9}"/>
              </a:ext>
            </a:extLst>
          </p:cNvPr>
          <p:cNvGraphicFramePr>
            <a:graphicFrameLocks noGrp="1"/>
          </p:cNvGraphicFramePr>
          <p:nvPr>
            <p:extLst>
              <p:ext uri="{D42A27DB-BD31-4B8C-83A1-F6EECF244321}">
                <p14:modId xmlns:p14="http://schemas.microsoft.com/office/powerpoint/2010/main" val="868912259"/>
              </p:ext>
            </p:extLst>
          </p:nvPr>
        </p:nvGraphicFramePr>
        <p:xfrm>
          <a:off x="272399" y="1188204"/>
          <a:ext cx="4705584" cy="1791574"/>
        </p:xfrm>
        <a:graphic>
          <a:graphicData uri="http://schemas.openxmlformats.org/drawingml/2006/table">
            <a:tbl>
              <a:tblPr firstRow="1" bandRow="1">
                <a:tableStyleId>{5C22544A-7EE6-4342-B048-85BDC9FD1C3A}</a:tableStyleId>
              </a:tblPr>
              <a:tblGrid>
                <a:gridCol w="1048167">
                  <a:extLst>
                    <a:ext uri="{9D8B030D-6E8A-4147-A177-3AD203B41FA5}">
                      <a16:colId xmlns:a16="http://schemas.microsoft.com/office/drawing/2014/main" val="592613033"/>
                    </a:ext>
                  </a:extLst>
                </a:gridCol>
                <a:gridCol w="3657417">
                  <a:extLst>
                    <a:ext uri="{9D8B030D-6E8A-4147-A177-3AD203B41FA5}">
                      <a16:colId xmlns:a16="http://schemas.microsoft.com/office/drawing/2014/main" val="937297840"/>
                    </a:ext>
                  </a:extLst>
                </a:gridCol>
              </a:tblGrid>
              <a:tr h="446262">
                <a:tc>
                  <a:txBody>
                    <a:bodyPr/>
                    <a:lstStyle/>
                    <a:p>
                      <a:pPr algn="ctr"/>
                      <a:r>
                        <a:rPr kumimoji="1" lang="ja-JP" altLang="en-US" sz="1200" b="0" dirty="0">
                          <a:solidFill>
                            <a:schemeClr val="tx1"/>
                          </a:solidFill>
                        </a:rPr>
                        <a:t>業種</a:t>
                      </a: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2">
                            <a:lumMod val="25000"/>
                          </a:schemeClr>
                        </a:solidFill>
                      </a:endParaRPr>
                    </a:p>
                  </a:txBody>
                  <a:tcPr marT="5400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38220660"/>
                  </a:ext>
                </a:extLst>
              </a:tr>
              <a:tr h="434514">
                <a:tc>
                  <a:txBody>
                    <a:bodyPr/>
                    <a:lstStyle/>
                    <a:p>
                      <a:pPr algn="ctr"/>
                      <a:r>
                        <a:rPr kumimoji="1" lang="ja-JP" altLang="en-US" sz="1200" b="0" dirty="0">
                          <a:solidFill>
                            <a:schemeClr val="tx1"/>
                          </a:solidFill>
                        </a:rPr>
                        <a:t>所在地</a:t>
                      </a: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2">
                            <a:lumMod val="25000"/>
                          </a:schemeClr>
                        </a:solidFill>
                      </a:endParaRPr>
                    </a:p>
                  </a:txBody>
                  <a:tcPr marT="5400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40565506"/>
                  </a:ext>
                </a:extLst>
              </a:tr>
              <a:tr h="910798">
                <a:tc>
                  <a:txBody>
                    <a:bodyPr/>
                    <a:lstStyle/>
                    <a:p>
                      <a:pPr algn="ctr"/>
                      <a:r>
                        <a:rPr kumimoji="1" lang="ja-JP" altLang="en-US" sz="1200" b="0" dirty="0">
                          <a:solidFill>
                            <a:schemeClr val="tx1"/>
                          </a:solidFill>
                        </a:rPr>
                        <a:t>事業</a:t>
                      </a:r>
                      <a:endParaRPr kumimoji="1" lang="en-US" altLang="ja-JP" sz="1200" b="0" dirty="0">
                        <a:solidFill>
                          <a:schemeClr val="tx1"/>
                        </a:solidFill>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200" b="0" dirty="0">
                        <a:solidFill>
                          <a:schemeClr val="tx2">
                            <a:lumMod val="25000"/>
                          </a:schemeClr>
                        </a:solidFill>
                      </a:endParaRPr>
                    </a:p>
                  </a:txBody>
                  <a:tcPr marT="54000" marB="36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76807510"/>
                  </a:ext>
                </a:extLst>
              </a:tr>
            </a:tbl>
          </a:graphicData>
        </a:graphic>
      </p:graphicFrame>
      <p:graphicFrame>
        <p:nvGraphicFramePr>
          <p:cNvPr id="59" name="表 21">
            <a:extLst>
              <a:ext uri="{FF2B5EF4-FFF2-40B4-BE49-F238E27FC236}">
                <a16:creationId xmlns:a16="http://schemas.microsoft.com/office/drawing/2014/main" id="{F346D2D5-AD03-48B0-9FCB-51E22B8F0893}"/>
              </a:ext>
            </a:extLst>
          </p:cNvPr>
          <p:cNvGraphicFramePr>
            <a:graphicFrameLocks noGrp="1"/>
          </p:cNvGraphicFramePr>
          <p:nvPr>
            <p:extLst>
              <p:ext uri="{D42A27DB-BD31-4B8C-83A1-F6EECF244321}">
                <p14:modId xmlns:p14="http://schemas.microsoft.com/office/powerpoint/2010/main" val="2744526712"/>
              </p:ext>
            </p:extLst>
          </p:nvPr>
        </p:nvGraphicFramePr>
        <p:xfrm>
          <a:off x="5014774" y="1188033"/>
          <a:ext cx="4682717" cy="1791744"/>
        </p:xfrm>
        <a:graphic>
          <a:graphicData uri="http://schemas.openxmlformats.org/drawingml/2006/table">
            <a:tbl>
              <a:tblPr firstRow="1" bandRow="1">
                <a:tableStyleId>{5C22544A-7EE6-4342-B048-85BDC9FD1C3A}</a:tableStyleId>
              </a:tblPr>
              <a:tblGrid>
                <a:gridCol w="1011120">
                  <a:extLst>
                    <a:ext uri="{9D8B030D-6E8A-4147-A177-3AD203B41FA5}">
                      <a16:colId xmlns:a16="http://schemas.microsoft.com/office/drawing/2014/main" val="592613033"/>
                    </a:ext>
                  </a:extLst>
                </a:gridCol>
                <a:gridCol w="3671597">
                  <a:extLst>
                    <a:ext uri="{9D8B030D-6E8A-4147-A177-3AD203B41FA5}">
                      <a16:colId xmlns:a16="http://schemas.microsoft.com/office/drawing/2014/main" val="937297840"/>
                    </a:ext>
                  </a:extLst>
                </a:gridCol>
              </a:tblGrid>
              <a:tr h="447936">
                <a:tc>
                  <a:txBody>
                    <a:bodyPr/>
                    <a:lstStyle/>
                    <a:p>
                      <a:pPr algn="ctr"/>
                      <a:r>
                        <a:rPr kumimoji="1" lang="ja-JP" altLang="en-US" sz="1200" b="0" dirty="0">
                          <a:solidFill>
                            <a:schemeClr val="tx1"/>
                          </a:solidFill>
                        </a:rPr>
                        <a:t>調達予定日</a:t>
                      </a:r>
                      <a:endParaRPr kumimoji="1" lang="en-US" altLang="ja-JP" sz="1200" b="0" dirty="0">
                        <a:solidFill>
                          <a:schemeClr val="tx1"/>
                        </a:solidFill>
                      </a:endParaRP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200" b="0" dirty="0">
                        <a:solidFill>
                          <a:schemeClr val="tx1"/>
                        </a:solidFill>
                      </a:endParaRPr>
                    </a:p>
                  </a:txBody>
                  <a:tcPr marT="54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38220660"/>
                  </a:ext>
                </a:extLst>
              </a:tr>
              <a:tr h="447936">
                <a:tc>
                  <a:txBody>
                    <a:bodyPr/>
                    <a:lstStyle/>
                    <a:p>
                      <a:pPr algn="ctr"/>
                      <a:r>
                        <a:rPr kumimoji="1" lang="ja-JP" altLang="en-US" sz="1200" b="0" dirty="0">
                          <a:solidFill>
                            <a:schemeClr val="tx1"/>
                          </a:solidFill>
                        </a:rPr>
                        <a:t>調達予定額</a:t>
                      </a:r>
                      <a:endParaRPr kumimoji="1" lang="en-US" altLang="ja-JP" sz="1200" b="0" dirty="0">
                        <a:solidFill>
                          <a:schemeClr val="tx1"/>
                        </a:solidFill>
                      </a:endParaRP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200" b="0" dirty="0">
                        <a:solidFill>
                          <a:schemeClr val="tx1"/>
                        </a:solidFill>
                      </a:endParaRPr>
                    </a:p>
                  </a:txBody>
                  <a:tcPr marT="54000" marB="36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93368833"/>
                  </a:ext>
                </a:extLst>
              </a:tr>
              <a:tr h="44793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ストラクチャリングエージェント</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200" b="0" dirty="0">
                        <a:solidFill>
                          <a:schemeClr val="tx1"/>
                        </a:solidFill>
                      </a:endParaRPr>
                    </a:p>
                  </a:txBody>
                  <a:tcPr marT="54000" marB="36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52795993"/>
                  </a:ext>
                </a:extLst>
              </a:tr>
              <a:tr h="447936">
                <a:tc>
                  <a:txBody>
                    <a:bodyPr/>
                    <a:lstStyle/>
                    <a:p>
                      <a:pPr algn="ctr"/>
                      <a:r>
                        <a:rPr kumimoji="1" lang="ja-JP" altLang="en-US" sz="1200" b="0">
                          <a:solidFill>
                            <a:schemeClr val="tx1"/>
                          </a:solidFill>
                        </a:rPr>
                        <a:t>評価機関</a:t>
                      </a:r>
                      <a:endParaRPr kumimoji="1" lang="en-US" altLang="ja-JP" sz="1200" b="0" dirty="0">
                        <a:solidFill>
                          <a:schemeClr val="tx1"/>
                        </a:solidFill>
                      </a:endParaRP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200" b="0" dirty="0">
                        <a:solidFill>
                          <a:schemeClr val="tx1"/>
                        </a:solidFill>
                      </a:endParaRPr>
                    </a:p>
                  </a:txBody>
                  <a:tcPr marT="54000" marB="36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76807510"/>
                  </a:ext>
                </a:extLst>
              </a:tr>
            </a:tbl>
          </a:graphicData>
        </a:graphic>
      </p:graphicFrame>
      <p:sp>
        <p:nvSpPr>
          <p:cNvPr id="24" name="正方形/長方形 23">
            <a:extLst>
              <a:ext uri="{FF2B5EF4-FFF2-40B4-BE49-F238E27FC236}">
                <a16:creationId xmlns:a16="http://schemas.microsoft.com/office/drawing/2014/main" id="{5D5945C5-F235-4DC5-993A-672398A7F3F7}"/>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対象事業概要について記載をしてください。その際、以下の項目を含んでください</a:t>
            </a:r>
            <a:br>
              <a:rPr kumimoji="0" lang="en-US" altLang="ja-JP" sz="1000" dirty="0">
                <a:latin typeface="Meiryo UI" panose="020B0604030504040204" pitchFamily="50" charset="-128"/>
                <a:ea typeface="Meiryo UI" panose="020B0604030504040204" pitchFamily="50" charset="-128"/>
              </a:rPr>
            </a:br>
            <a:r>
              <a:rPr kumimoji="0" lang="ja-JP" altLang="en-US" sz="1000" dirty="0">
                <a:latin typeface="Meiryo UI" panose="020B0604030504040204" pitchFamily="50" charset="-128"/>
                <a:ea typeface="Meiryo UI" panose="020B0604030504040204" pitchFamily="50" charset="-128"/>
              </a:rPr>
              <a:t>－事業概要</a:t>
            </a:r>
            <a:endParaRPr kumimoji="0"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38856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オブジェクト 9" hidden="1">
            <a:extLst>
              <a:ext uri="{FF2B5EF4-FFF2-40B4-BE49-F238E27FC236}">
                <a16:creationId xmlns:a16="http://schemas.microsoft.com/office/drawing/2014/main" id="{24D68871-0575-4C31-9D7A-45D9B0F1AB5B}"/>
              </a:ext>
            </a:extLst>
          </p:cNvPr>
          <p:cNvGraphicFramePr>
            <a:graphicFrameLocks noChangeAspect="1"/>
          </p:cNvGraphicFramePr>
          <p:nvPr>
            <p:custDataLst>
              <p:tags r:id="rId1"/>
            </p:custDataLst>
            <p:extLst>
              <p:ext uri="{D42A27DB-BD31-4B8C-83A1-F6EECF244321}">
                <p14:modId xmlns:p14="http://schemas.microsoft.com/office/powerpoint/2010/main" val="379906617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53" imgH="318" progId="TCLayout.ActiveDocument.1">
                  <p:embed/>
                </p:oleObj>
              </mc:Choice>
              <mc:Fallback>
                <p:oleObj name="think-cell スライド" r:id="rId3" imgW="353" imgH="318" progId="TCLayout.ActiveDocument.1">
                  <p:embed/>
                  <p:pic>
                    <p:nvPicPr>
                      <p:cNvPr id="10" name="オブジェクト 9" hidden="1">
                        <a:extLst>
                          <a:ext uri="{FF2B5EF4-FFF2-40B4-BE49-F238E27FC236}">
                            <a16:creationId xmlns:a16="http://schemas.microsoft.com/office/drawing/2014/main" id="{24D68871-0575-4C31-9D7A-45D9B0F1AB5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a:extLst>
              <a:ext uri="{FF2B5EF4-FFF2-40B4-BE49-F238E27FC236}">
                <a16:creationId xmlns:a16="http://schemas.microsoft.com/office/drawing/2014/main" id="{5A4AB494-8F30-46A0-B613-40A9064EB85D}"/>
              </a:ext>
            </a:extLst>
          </p:cNvPr>
          <p:cNvSpPr>
            <a:spLocks noGrp="1"/>
          </p:cNvSpPr>
          <p:nvPr>
            <p:ph type="sldNum" sz="quarter" idx="12"/>
          </p:nvPr>
        </p:nvSpPr>
        <p:spPr/>
        <p:txBody>
          <a:bodyPr/>
          <a:lstStyle/>
          <a:p>
            <a:fld id="{D9550142-B990-490A-A107-ED7302A7FD52}" type="slidenum">
              <a:rPr kumimoji="1" lang="ja-JP" altLang="en-US" smtClean="0"/>
              <a:t>2</a:t>
            </a:fld>
            <a:endParaRPr kumimoji="1" lang="ja-JP" altLang="en-US"/>
          </a:p>
        </p:txBody>
      </p:sp>
      <p:sp>
        <p:nvSpPr>
          <p:cNvPr id="3" name="タイトル 2">
            <a:extLst>
              <a:ext uri="{FF2B5EF4-FFF2-40B4-BE49-F238E27FC236}">
                <a16:creationId xmlns:a16="http://schemas.microsoft.com/office/drawing/2014/main" id="{3A4B3352-A336-4DA5-95DF-2141FF339867}"/>
              </a:ext>
            </a:extLst>
          </p:cNvPr>
          <p:cNvSpPr>
            <a:spLocks noGrp="1"/>
          </p:cNvSpPr>
          <p:nvPr>
            <p:ph type="title"/>
          </p:nvPr>
        </p:nvSpPr>
        <p:spPr/>
        <p:txBody>
          <a:bodyPr vert="horz"/>
          <a:lstStyle/>
          <a:p>
            <a:r>
              <a:rPr lang="ja-JP" altLang="en-US" dirty="0"/>
              <a:t>申請書 案件概要説明資料②</a:t>
            </a:r>
            <a:endParaRPr kumimoji="1" lang="ja-JP" altLang="en-US" dirty="0"/>
          </a:p>
        </p:txBody>
      </p:sp>
      <p:sp>
        <p:nvSpPr>
          <p:cNvPr id="40" name="テキスト ボックス 39">
            <a:extLst>
              <a:ext uri="{FF2B5EF4-FFF2-40B4-BE49-F238E27FC236}">
                <a16:creationId xmlns:a16="http://schemas.microsoft.com/office/drawing/2014/main" id="{4C24A26C-5350-4A57-936C-77031DC4BDA7}"/>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要素１｜クライメート・トランジション戦略</a:t>
            </a:r>
          </a:p>
        </p:txBody>
      </p:sp>
      <p:sp>
        <p:nvSpPr>
          <p:cNvPr id="7" name="正方形/長方形 6">
            <a:extLst>
              <a:ext uri="{FF2B5EF4-FFF2-40B4-BE49-F238E27FC236}">
                <a16:creationId xmlns:a16="http://schemas.microsoft.com/office/drawing/2014/main" id="{94E1C7D4-5F78-4912-BD10-C35FD8899E76}"/>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トランジション戦略・計画概要について記載をしてください。その際、以下の項目を含んでください</a:t>
            </a:r>
            <a:br>
              <a:rPr kumimoji="0" lang="en-US" altLang="ja-JP" sz="1000" dirty="0">
                <a:latin typeface="Meiryo UI" panose="020B0604030504040204" pitchFamily="50" charset="-128"/>
                <a:ea typeface="Meiryo UI" panose="020B0604030504040204" pitchFamily="50" charset="-128"/>
              </a:rPr>
            </a:br>
            <a:r>
              <a:rPr kumimoji="0" lang="ja-JP" altLang="en-US" sz="1000" dirty="0">
                <a:latin typeface="Meiryo UI" panose="020B0604030504040204" pitchFamily="50" charset="-128"/>
                <a:ea typeface="Meiryo UI" panose="020B0604030504040204" pitchFamily="50" charset="-128"/>
              </a:rPr>
              <a:t>－目標との関係、公正な移行への配慮</a:t>
            </a:r>
            <a:endParaRPr kumimoji="0"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98489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オブジェクト 9" hidden="1">
            <a:extLst>
              <a:ext uri="{FF2B5EF4-FFF2-40B4-BE49-F238E27FC236}">
                <a16:creationId xmlns:a16="http://schemas.microsoft.com/office/drawing/2014/main" id="{24D68871-0575-4C31-9D7A-45D9B0F1AB5B}"/>
              </a:ext>
            </a:extLst>
          </p:cNvPr>
          <p:cNvGraphicFramePr>
            <a:graphicFrameLocks noChangeAspect="1"/>
          </p:cNvGraphicFramePr>
          <p:nvPr>
            <p:custDataLst>
              <p:tags r:id="rId1"/>
            </p:custDataLst>
            <p:extLst>
              <p:ext uri="{D42A27DB-BD31-4B8C-83A1-F6EECF244321}">
                <p14:modId xmlns:p14="http://schemas.microsoft.com/office/powerpoint/2010/main" val="52305112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53" imgH="318" progId="TCLayout.ActiveDocument.1">
                  <p:embed/>
                </p:oleObj>
              </mc:Choice>
              <mc:Fallback>
                <p:oleObj name="think-cell スライド" r:id="rId3" imgW="353" imgH="318" progId="TCLayout.ActiveDocument.1">
                  <p:embed/>
                  <p:pic>
                    <p:nvPicPr>
                      <p:cNvPr id="10" name="オブジェクト 9" hidden="1">
                        <a:extLst>
                          <a:ext uri="{FF2B5EF4-FFF2-40B4-BE49-F238E27FC236}">
                            <a16:creationId xmlns:a16="http://schemas.microsoft.com/office/drawing/2014/main" id="{24D68871-0575-4C31-9D7A-45D9B0F1AB5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a:extLst>
              <a:ext uri="{FF2B5EF4-FFF2-40B4-BE49-F238E27FC236}">
                <a16:creationId xmlns:a16="http://schemas.microsoft.com/office/drawing/2014/main" id="{5A4AB494-8F30-46A0-B613-40A9064EB85D}"/>
              </a:ext>
            </a:extLst>
          </p:cNvPr>
          <p:cNvSpPr>
            <a:spLocks noGrp="1"/>
          </p:cNvSpPr>
          <p:nvPr>
            <p:ph type="sldNum" sz="quarter" idx="12"/>
          </p:nvPr>
        </p:nvSpPr>
        <p:spPr/>
        <p:txBody>
          <a:bodyPr/>
          <a:lstStyle/>
          <a:p>
            <a:fld id="{D9550142-B990-490A-A107-ED7302A7FD52}" type="slidenum">
              <a:rPr kumimoji="1" lang="ja-JP" altLang="en-US" smtClean="0"/>
              <a:t>3</a:t>
            </a:fld>
            <a:endParaRPr kumimoji="1" lang="ja-JP" altLang="en-US" dirty="0"/>
          </a:p>
        </p:txBody>
      </p:sp>
      <p:sp>
        <p:nvSpPr>
          <p:cNvPr id="3" name="タイトル 2">
            <a:extLst>
              <a:ext uri="{FF2B5EF4-FFF2-40B4-BE49-F238E27FC236}">
                <a16:creationId xmlns:a16="http://schemas.microsoft.com/office/drawing/2014/main" id="{3A4B3352-A336-4DA5-95DF-2141FF339867}"/>
              </a:ext>
            </a:extLst>
          </p:cNvPr>
          <p:cNvSpPr>
            <a:spLocks noGrp="1"/>
          </p:cNvSpPr>
          <p:nvPr>
            <p:ph type="title"/>
          </p:nvPr>
        </p:nvSpPr>
        <p:spPr/>
        <p:txBody>
          <a:bodyPr vert="horz"/>
          <a:lstStyle/>
          <a:p>
            <a:r>
              <a:rPr lang="ja-JP" altLang="en-US" dirty="0"/>
              <a:t>申請書 案件概要説明資料③</a:t>
            </a:r>
            <a:endParaRPr kumimoji="1" lang="ja-JP" altLang="en-US" dirty="0"/>
          </a:p>
        </p:txBody>
      </p:sp>
      <p:sp>
        <p:nvSpPr>
          <p:cNvPr id="40" name="テキスト ボックス 39">
            <a:extLst>
              <a:ext uri="{FF2B5EF4-FFF2-40B4-BE49-F238E27FC236}">
                <a16:creationId xmlns:a16="http://schemas.microsoft.com/office/drawing/2014/main" id="{4C24A26C-5350-4A57-936C-77031DC4BDA7}"/>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要素１｜クライメート・トランジション戦略</a:t>
            </a:r>
          </a:p>
        </p:txBody>
      </p:sp>
      <p:sp>
        <p:nvSpPr>
          <p:cNvPr id="7" name="正方形/長方形 6">
            <a:extLst>
              <a:ext uri="{FF2B5EF4-FFF2-40B4-BE49-F238E27FC236}">
                <a16:creationId xmlns:a16="http://schemas.microsoft.com/office/drawing/2014/main" id="{94E1C7D4-5F78-4912-BD10-C35FD8899E76}"/>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（資金使途特定の場合）資金使途について記載をしてください。その際、以下の項目を含んでください</a:t>
            </a:r>
            <a:br>
              <a:rPr kumimoji="0" lang="en-US" altLang="ja-JP" sz="1000" dirty="0">
                <a:latin typeface="Meiryo UI" panose="020B0604030504040204" pitchFamily="50" charset="-128"/>
                <a:ea typeface="Meiryo UI" panose="020B0604030504040204" pitchFamily="50" charset="-128"/>
              </a:rPr>
            </a:br>
            <a:r>
              <a:rPr kumimoji="0" lang="ja-JP" altLang="en-US" sz="1000" dirty="0">
                <a:latin typeface="Meiryo UI" panose="020B0604030504040204" pitchFamily="50" charset="-128"/>
                <a:ea typeface="Meiryo UI" panose="020B0604030504040204" pitchFamily="50" charset="-128"/>
              </a:rPr>
              <a:t>－戦略との関係</a:t>
            </a:r>
            <a:endParaRPr kumimoji="0" lang="en-US" altLang="ja-JP" sz="1000"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4305110C-0CD5-4ACC-A504-132808E31160}"/>
              </a:ext>
            </a:extLst>
          </p:cNvPr>
          <p:cNvSpPr txBox="1"/>
          <p:nvPr/>
        </p:nvSpPr>
        <p:spPr>
          <a:xfrm>
            <a:off x="0" y="6548631"/>
            <a:ext cx="9798479" cy="253916"/>
          </a:xfrm>
          <a:prstGeom prst="rect">
            <a:avLst/>
          </a:prstGeom>
          <a:noFill/>
        </p:spPr>
        <p:txBody>
          <a:bodyPr wrap="square">
            <a:spAutoFit/>
          </a:bodyPr>
          <a:lstStyle/>
          <a:p>
            <a:r>
              <a:rPr kumimoji="0" lang="en-US" altLang="ja-JP" sz="1050" dirty="0">
                <a:latin typeface="Meiryo UI" panose="020B0604030504040204" pitchFamily="50" charset="-128"/>
                <a:ea typeface="Meiryo UI" panose="020B0604030504040204" pitchFamily="50" charset="-128"/>
              </a:rPr>
              <a:t>※</a:t>
            </a:r>
            <a:r>
              <a:rPr kumimoji="0" lang="ja-JP" altLang="en-US" sz="1050" dirty="0">
                <a:latin typeface="Meiryo UI" panose="020B0604030504040204" pitchFamily="50" charset="-128"/>
                <a:ea typeface="Meiryo UI" panose="020B0604030504040204" pitchFamily="50" charset="-128"/>
              </a:rPr>
              <a:t>資金は新規投資に充当されることが望ましく、リファイナンスを含む場合にはルックバック期間について記載ください。また期間が</a:t>
            </a:r>
            <a:r>
              <a:rPr kumimoji="0" lang="en-US" altLang="ja-JP" sz="1050" dirty="0">
                <a:latin typeface="Meiryo UI" panose="020B0604030504040204" pitchFamily="50" charset="-128"/>
                <a:ea typeface="Meiryo UI" panose="020B0604030504040204" pitchFamily="50" charset="-128"/>
              </a:rPr>
              <a:t>3</a:t>
            </a:r>
            <a:r>
              <a:rPr kumimoji="0" lang="ja-JP" altLang="en-US" sz="1050" dirty="0">
                <a:latin typeface="Meiryo UI" panose="020B0604030504040204" pitchFamily="50" charset="-128"/>
                <a:ea typeface="Meiryo UI" panose="020B0604030504040204" pitchFamily="50" charset="-128"/>
              </a:rPr>
              <a:t>年を超える場合には理由を記載ください。</a:t>
            </a:r>
            <a:endParaRPr kumimoji="0" lang="en-US" altLang="ja-JP"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83768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オブジェクト 9" hidden="1">
            <a:extLst>
              <a:ext uri="{FF2B5EF4-FFF2-40B4-BE49-F238E27FC236}">
                <a16:creationId xmlns:a16="http://schemas.microsoft.com/office/drawing/2014/main" id="{24D68871-0575-4C31-9D7A-45D9B0F1AB5B}"/>
              </a:ext>
            </a:extLst>
          </p:cNvPr>
          <p:cNvGraphicFramePr>
            <a:graphicFrameLocks noChangeAspect="1"/>
          </p:cNvGraphicFramePr>
          <p:nvPr>
            <p:custDataLst>
              <p:tags r:id="rId1"/>
            </p:custDataLst>
            <p:extLst>
              <p:ext uri="{D42A27DB-BD31-4B8C-83A1-F6EECF244321}">
                <p14:modId xmlns:p14="http://schemas.microsoft.com/office/powerpoint/2010/main" val="187288033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53" imgH="318" progId="TCLayout.ActiveDocument.1">
                  <p:embed/>
                </p:oleObj>
              </mc:Choice>
              <mc:Fallback>
                <p:oleObj name="think-cell スライド" r:id="rId3" imgW="353" imgH="318" progId="TCLayout.ActiveDocument.1">
                  <p:embed/>
                  <p:pic>
                    <p:nvPicPr>
                      <p:cNvPr id="10" name="オブジェクト 9" hidden="1">
                        <a:extLst>
                          <a:ext uri="{FF2B5EF4-FFF2-40B4-BE49-F238E27FC236}">
                            <a16:creationId xmlns:a16="http://schemas.microsoft.com/office/drawing/2014/main" id="{24D68871-0575-4C31-9D7A-45D9B0F1AB5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a:extLst>
              <a:ext uri="{FF2B5EF4-FFF2-40B4-BE49-F238E27FC236}">
                <a16:creationId xmlns:a16="http://schemas.microsoft.com/office/drawing/2014/main" id="{5A4AB494-8F30-46A0-B613-40A9064EB85D}"/>
              </a:ext>
            </a:extLst>
          </p:cNvPr>
          <p:cNvSpPr>
            <a:spLocks noGrp="1"/>
          </p:cNvSpPr>
          <p:nvPr>
            <p:ph type="sldNum" sz="quarter" idx="12"/>
          </p:nvPr>
        </p:nvSpPr>
        <p:spPr/>
        <p:txBody>
          <a:bodyPr/>
          <a:lstStyle/>
          <a:p>
            <a:fld id="{D9550142-B990-490A-A107-ED7302A7FD52}" type="slidenum">
              <a:rPr kumimoji="1" lang="ja-JP" altLang="en-US" smtClean="0"/>
              <a:t>4</a:t>
            </a:fld>
            <a:endParaRPr kumimoji="1" lang="ja-JP" altLang="en-US"/>
          </a:p>
        </p:txBody>
      </p:sp>
      <p:sp>
        <p:nvSpPr>
          <p:cNvPr id="3" name="タイトル 2">
            <a:extLst>
              <a:ext uri="{FF2B5EF4-FFF2-40B4-BE49-F238E27FC236}">
                <a16:creationId xmlns:a16="http://schemas.microsoft.com/office/drawing/2014/main" id="{3A4B3352-A336-4DA5-95DF-2141FF339867}"/>
              </a:ext>
            </a:extLst>
          </p:cNvPr>
          <p:cNvSpPr>
            <a:spLocks noGrp="1"/>
          </p:cNvSpPr>
          <p:nvPr>
            <p:ph type="title"/>
          </p:nvPr>
        </p:nvSpPr>
        <p:spPr/>
        <p:txBody>
          <a:bodyPr vert="horz"/>
          <a:lstStyle/>
          <a:p>
            <a:r>
              <a:rPr lang="ja-JP" altLang="en-US" dirty="0"/>
              <a:t>申請書 案件概要説明資料④</a:t>
            </a:r>
            <a:endParaRPr kumimoji="1" lang="ja-JP" altLang="en-US" dirty="0"/>
          </a:p>
        </p:txBody>
      </p:sp>
      <p:sp>
        <p:nvSpPr>
          <p:cNvPr id="40" name="テキスト ボックス 39">
            <a:extLst>
              <a:ext uri="{FF2B5EF4-FFF2-40B4-BE49-F238E27FC236}">
                <a16:creationId xmlns:a16="http://schemas.microsoft.com/office/drawing/2014/main" id="{4C24A26C-5350-4A57-936C-77031DC4BDA7}"/>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要素１｜クライメート・トランジション戦略</a:t>
            </a:r>
          </a:p>
        </p:txBody>
      </p:sp>
      <p:sp>
        <p:nvSpPr>
          <p:cNvPr id="7" name="正方形/長方形 6">
            <a:extLst>
              <a:ext uri="{FF2B5EF4-FFF2-40B4-BE49-F238E27FC236}">
                <a16:creationId xmlns:a16="http://schemas.microsoft.com/office/drawing/2014/main" id="{94E1C7D4-5F78-4912-BD10-C35FD8899E76}"/>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ガバナンスについて記載をしてください。その際、以下の項目を含んでください</a:t>
            </a:r>
            <a:br>
              <a:rPr kumimoji="0" lang="en-US" altLang="ja-JP" sz="1000" dirty="0">
                <a:latin typeface="Meiryo UI" panose="020B0604030504040204" pitchFamily="50" charset="-128"/>
                <a:ea typeface="Meiryo UI" panose="020B0604030504040204" pitchFamily="50" charset="-128"/>
              </a:rPr>
            </a:br>
            <a:r>
              <a:rPr kumimoji="0" lang="ja-JP" altLang="en-US" sz="1000" dirty="0">
                <a:latin typeface="Meiryo UI" panose="020B0604030504040204" pitchFamily="50" charset="-128"/>
                <a:ea typeface="Meiryo UI" panose="020B0604030504040204" pitchFamily="50" charset="-128"/>
              </a:rPr>
              <a:t>－体制、経営陣の役割</a:t>
            </a:r>
            <a:endParaRPr kumimoji="0"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9451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オブジェクト 9" hidden="1">
            <a:extLst>
              <a:ext uri="{FF2B5EF4-FFF2-40B4-BE49-F238E27FC236}">
                <a16:creationId xmlns:a16="http://schemas.microsoft.com/office/drawing/2014/main" id="{24D68871-0575-4C31-9D7A-45D9B0F1AB5B}"/>
              </a:ext>
            </a:extLst>
          </p:cNvPr>
          <p:cNvGraphicFramePr>
            <a:graphicFrameLocks noChangeAspect="1"/>
          </p:cNvGraphicFramePr>
          <p:nvPr>
            <p:custDataLst>
              <p:tags r:id="rId1"/>
            </p:custDataLst>
            <p:extLst>
              <p:ext uri="{D42A27DB-BD31-4B8C-83A1-F6EECF244321}">
                <p14:modId xmlns:p14="http://schemas.microsoft.com/office/powerpoint/2010/main" val="20264343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53" imgH="318" progId="TCLayout.ActiveDocument.1">
                  <p:embed/>
                </p:oleObj>
              </mc:Choice>
              <mc:Fallback>
                <p:oleObj name="think-cell スライド" r:id="rId3" imgW="353" imgH="318" progId="TCLayout.ActiveDocument.1">
                  <p:embed/>
                  <p:pic>
                    <p:nvPicPr>
                      <p:cNvPr id="10" name="オブジェクト 9" hidden="1">
                        <a:extLst>
                          <a:ext uri="{FF2B5EF4-FFF2-40B4-BE49-F238E27FC236}">
                            <a16:creationId xmlns:a16="http://schemas.microsoft.com/office/drawing/2014/main" id="{24D68871-0575-4C31-9D7A-45D9B0F1AB5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a:extLst>
              <a:ext uri="{FF2B5EF4-FFF2-40B4-BE49-F238E27FC236}">
                <a16:creationId xmlns:a16="http://schemas.microsoft.com/office/drawing/2014/main" id="{5A4AB494-8F30-46A0-B613-40A9064EB85D}"/>
              </a:ext>
            </a:extLst>
          </p:cNvPr>
          <p:cNvSpPr>
            <a:spLocks noGrp="1"/>
          </p:cNvSpPr>
          <p:nvPr>
            <p:ph type="sldNum" sz="quarter" idx="12"/>
          </p:nvPr>
        </p:nvSpPr>
        <p:spPr/>
        <p:txBody>
          <a:bodyPr/>
          <a:lstStyle/>
          <a:p>
            <a:fld id="{D9550142-B990-490A-A107-ED7302A7FD52}" type="slidenum">
              <a:rPr kumimoji="1" lang="ja-JP" altLang="en-US" smtClean="0"/>
              <a:t>5</a:t>
            </a:fld>
            <a:endParaRPr kumimoji="1" lang="ja-JP" altLang="en-US"/>
          </a:p>
        </p:txBody>
      </p:sp>
      <p:sp>
        <p:nvSpPr>
          <p:cNvPr id="3" name="タイトル 2">
            <a:extLst>
              <a:ext uri="{FF2B5EF4-FFF2-40B4-BE49-F238E27FC236}">
                <a16:creationId xmlns:a16="http://schemas.microsoft.com/office/drawing/2014/main" id="{3A4B3352-A336-4DA5-95DF-2141FF339867}"/>
              </a:ext>
            </a:extLst>
          </p:cNvPr>
          <p:cNvSpPr>
            <a:spLocks noGrp="1"/>
          </p:cNvSpPr>
          <p:nvPr>
            <p:ph type="title"/>
          </p:nvPr>
        </p:nvSpPr>
        <p:spPr/>
        <p:txBody>
          <a:bodyPr vert="horz"/>
          <a:lstStyle/>
          <a:p>
            <a:r>
              <a:rPr lang="ja-JP" altLang="en-US" dirty="0"/>
              <a:t>申請書 案件概要説明資料⑤</a:t>
            </a:r>
            <a:endParaRPr kumimoji="1" lang="ja-JP" altLang="en-US" dirty="0"/>
          </a:p>
        </p:txBody>
      </p:sp>
      <p:sp>
        <p:nvSpPr>
          <p:cNvPr id="40" name="テキスト ボックス 39">
            <a:extLst>
              <a:ext uri="{FF2B5EF4-FFF2-40B4-BE49-F238E27FC236}">
                <a16:creationId xmlns:a16="http://schemas.microsoft.com/office/drawing/2014/main" id="{4C24A26C-5350-4A57-936C-77031DC4BDA7}"/>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要素２｜ビジネスモデルにおける環境面でのマテリアリティ</a:t>
            </a:r>
          </a:p>
        </p:txBody>
      </p:sp>
      <p:sp>
        <p:nvSpPr>
          <p:cNvPr id="7" name="正方形/長方形 6">
            <a:extLst>
              <a:ext uri="{FF2B5EF4-FFF2-40B4-BE49-F238E27FC236}">
                <a16:creationId xmlns:a16="http://schemas.microsoft.com/office/drawing/2014/main" id="{94E1C7D4-5F78-4912-BD10-C35FD8899E76}"/>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マテリアリティ及び対象事業の中核性について記載をしてください。</a:t>
            </a:r>
            <a:endParaRPr kumimoji="0"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35098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オブジェクト 9" hidden="1">
            <a:extLst>
              <a:ext uri="{FF2B5EF4-FFF2-40B4-BE49-F238E27FC236}">
                <a16:creationId xmlns:a16="http://schemas.microsoft.com/office/drawing/2014/main" id="{24D68871-0575-4C31-9D7A-45D9B0F1AB5B}"/>
              </a:ext>
            </a:extLst>
          </p:cNvPr>
          <p:cNvGraphicFramePr>
            <a:graphicFrameLocks noChangeAspect="1"/>
          </p:cNvGraphicFramePr>
          <p:nvPr>
            <p:custDataLst>
              <p:tags r:id="rId1"/>
            </p:custDataLst>
            <p:extLst>
              <p:ext uri="{D42A27DB-BD31-4B8C-83A1-F6EECF244321}">
                <p14:modId xmlns:p14="http://schemas.microsoft.com/office/powerpoint/2010/main" val="167667178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53" imgH="318" progId="TCLayout.ActiveDocument.1">
                  <p:embed/>
                </p:oleObj>
              </mc:Choice>
              <mc:Fallback>
                <p:oleObj name="think-cell スライド" r:id="rId3" imgW="353" imgH="318" progId="TCLayout.ActiveDocument.1">
                  <p:embed/>
                  <p:pic>
                    <p:nvPicPr>
                      <p:cNvPr id="10" name="オブジェクト 9" hidden="1">
                        <a:extLst>
                          <a:ext uri="{FF2B5EF4-FFF2-40B4-BE49-F238E27FC236}">
                            <a16:creationId xmlns:a16="http://schemas.microsoft.com/office/drawing/2014/main" id="{24D68871-0575-4C31-9D7A-45D9B0F1AB5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a:extLst>
              <a:ext uri="{FF2B5EF4-FFF2-40B4-BE49-F238E27FC236}">
                <a16:creationId xmlns:a16="http://schemas.microsoft.com/office/drawing/2014/main" id="{5A4AB494-8F30-46A0-B613-40A9064EB85D}"/>
              </a:ext>
            </a:extLst>
          </p:cNvPr>
          <p:cNvSpPr>
            <a:spLocks noGrp="1"/>
          </p:cNvSpPr>
          <p:nvPr>
            <p:ph type="sldNum" sz="quarter" idx="12"/>
          </p:nvPr>
        </p:nvSpPr>
        <p:spPr/>
        <p:txBody>
          <a:bodyPr/>
          <a:lstStyle/>
          <a:p>
            <a:fld id="{D9550142-B990-490A-A107-ED7302A7FD52}" type="slidenum">
              <a:rPr kumimoji="1" lang="ja-JP" altLang="en-US" smtClean="0"/>
              <a:t>6</a:t>
            </a:fld>
            <a:endParaRPr kumimoji="1" lang="ja-JP" altLang="en-US"/>
          </a:p>
        </p:txBody>
      </p:sp>
      <p:sp>
        <p:nvSpPr>
          <p:cNvPr id="3" name="タイトル 2">
            <a:extLst>
              <a:ext uri="{FF2B5EF4-FFF2-40B4-BE49-F238E27FC236}">
                <a16:creationId xmlns:a16="http://schemas.microsoft.com/office/drawing/2014/main" id="{3A4B3352-A336-4DA5-95DF-2141FF339867}"/>
              </a:ext>
            </a:extLst>
          </p:cNvPr>
          <p:cNvSpPr>
            <a:spLocks noGrp="1"/>
          </p:cNvSpPr>
          <p:nvPr>
            <p:ph type="title"/>
          </p:nvPr>
        </p:nvSpPr>
        <p:spPr/>
        <p:txBody>
          <a:bodyPr vert="horz"/>
          <a:lstStyle/>
          <a:p>
            <a:r>
              <a:rPr lang="ja-JP" altLang="en-US" dirty="0"/>
              <a:t>申請書 案件概要説明資料⑥</a:t>
            </a:r>
            <a:endParaRPr kumimoji="1" lang="ja-JP" altLang="en-US" dirty="0"/>
          </a:p>
        </p:txBody>
      </p:sp>
      <p:sp>
        <p:nvSpPr>
          <p:cNvPr id="40" name="テキスト ボックス 39">
            <a:extLst>
              <a:ext uri="{FF2B5EF4-FFF2-40B4-BE49-F238E27FC236}">
                <a16:creationId xmlns:a16="http://schemas.microsoft.com/office/drawing/2014/main" id="{4C24A26C-5350-4A57-936C-77031DC4BDA7}"/>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要素３｜科学的根拠のあるクライメート・トランジション戦略（目標と経路を含む）</a:t>
            </a:r>
          </a:p>
        </p:txBody>
      </p:sp>
      <p:sp>
        <p:nvSpPr>
          <p:cNvPr id="7" name="正方形/長方形 6">
            <a:extLst>
              <a:ext uri="{FF2B5EF4-FFF2-40B4-BE49-F238E27FC236}">
                <a16:creationId xmlns:a16="http://schemas.microsoft.com/office/drawing/2014/main" id="{94E1C7D4-5F78-4912-BD10-C35FD8899E76}"/>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トランジション戦略・計画及び目標の科学的根拠について記載をしてください。その際、以下の項目を含んでください</a:t>
            </a:r>
            <a:br>
              <a:rPr kumimoji="0" lang="en-US" altLang="ja-JP" sz="1000" dirty="0">
                <a:latin typeface="Meiryo UI" panose="020B0604030504040204" pitchFamily="50" charset="-128"/>
                <a:ea typeface="Meiryo UI" panose="020B0604030504040204" pitchFamily="50" charset="-128"/>
              </a:rPr>
            </a:br>
            <a:r>
              <a:rPr kumimoji="0" lang="ja-JP" altLang="en-US" sz="1000" dirty="0">
                <a:latin typeface="Meiryo UI" panose="020B0604030504040204" pitchFamily="50" charset="-128"/>
                <a:ea typeface="Meiryo UI" panose="020B0604030504040204" pitchFamily="50" charset="-128"/>
              </a:rPr>
              <a:t>－参照した材料との整合性</a:t>
            </a:r>
            <a:endParaRPr kumimoji="0"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73796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オブジェクト 9" hidden="1">
            <a:extLst>
              <a:ext uri="{FF2B5EF4-FFF2-40B4-BE49-F238E27FC236}">
                <a16:creationId xmlns:a16="http://schemas.microsoft.com/office/drawing/2014/main" id="{24D68871-0575-4C31-9D7A-45D9B0F1AB5B}"/>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53" imgH="318" progId="TCLayout.ActiveDocument.1">
                  <p:embed/>
                </p:oleObj>
              </mc:Choice>
              <mc:Fallback>
                <p:oleObj name="think-cell スライド" r:id="rId3" imgW="353" imgH="318" progId="TCLayout.ActiveDocument.1">
                  <p:embed/>
                  <p:pic>
                    <p:nvPicPr>
                      <p:cNvPr id="10" name="オブジェクト 9" hidden="1">
                        <a:extLst>
                          <a:ext uri="{FF2B5EF4-FFF2-40B4-BE49-F238E27FC236}">
                            <a16:creationId xmlns:a16="http://schemas.microsoft.com/office/drawing/2014/main" id="{24D68871-0575-4C31-9D7A-45D9B0F1AB5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a:extLst>
              <a:ext uri="{FF2B5EF4-FFF2-40B4-BE49-F238E27FC236}">
                <a16:creationId xmlns:a16="http://schemas.microsoft.com/office/drawing/2014/main" id="{5A4AB494-8F30-46A0-B613-40A9064EB85D}"/>
              </a:ext>
            </a:extLst>
          </p:cNvPr>
          <p:cNvSpPr>
            <a:spLocks noGrp="1"/>
          </p:cNvSpPr>
          <p:nvPr>
            <p:ph type="sldNum" sz="quarter" idx="12"/>
          </p:nvPr>
        </p:nvSpPr>
        <p:spPr/>
        <p:txBody>
          <a:bodyPr/>
          <a:lstStyle/>
          <a:p>
            <a:fld id="{D9550142-B990-490A-A107-ED7302A7FD52}" type="slidenum">
              <a:rPr kumimoji="1" lang="ja-JP" altLang="en-US" smtClean="0"/>
              <a:t>7</a:t>
            </a:fld>
            <a:endParaRPr kumimoji="1" lang="ja-JP" altLang="en-US"/>
          </a:p>
        </p:txBody>
      </p:sp>
      <p:sp>
        <p:nvSpPr>
          <p:cNvPr id="3" name="タイトル 2">
            <a:extLst>
              <a:ext uri="{FF2B5EF4-FFF2-40B4-BE49-F238E27FC236}">
                <a16:creationId xmlns:a16="http://schemas.microsoft.com/office/drawing/2014/main" id="{3A4B3352-A336-4DA5-95DF-2141FF339867}"/>
              </a:ext>
            </a:extLst>
          </p:cNvPr>
          <p:cNvSpPr>
            <a:spLocks noGrp="1"/>
          </p:cNvSpPr>
          <p:nvPr>
            <p:ph type="title"/>
          </p:nvPr>
        </p:nvSpPr>
        <p:spPr/>
        <p:txBody>
          <a:bodyPr vert="horz"/>
          <a:lstStyle/>
          <a:p>
            <a:r>
              <a:rPr lang="ja-JP" altLang="en-US" dirty="0"/>
              <a:t>申請書 案件概要説明資料⑦</a:t>
            </a:r>
            <a:endParaRPr kumimoji="1" lang="ja-JP" altLang="en-US" dirty="0"/>
          </a:p>
        </p:txBody>
      </p:sp>
      <p:sp>
        <p:nvSpPr>
          <p:cNvPr id="40" name="テキスト ボックス 39">
            <a:extLst>
              <a:ext uri="{FF2B5EF4-FFF2-40B4-BE49-F238E27FC236}">
                <a16:creationId xmlns:a16="http://schemas.microsoft.com/office/drawing/2014/main" id="{4C24A26C-5350-4A57-936C-77031DC4BDA7}"/>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要素３｜科学的根拠のあるクライメート・トランジション戦略（目標と経路を含む）</a:t>
            </a:r>
          </a:p>
        </p:txBody>
      </p:sp>
      <p:sp>
        <p:nvSpPr>
          <p:cNvPr id="7" name="正方形/長方形 6">
            <a:extLst>
              <a:ext uri="{FF2B5EF4-FFF2-40B4-BE49-F238E27FC236}">
                <a16:creationId xmlns:a16="http://schemas.microsoft.com/office/drawing/2014/main" id="{94E1C7D4-5F78-4912-BD10-C35FD8899E76}"/>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（資金使途不特定の場合）</a:t>
            </a:r>
            <a:r>
              <a:rPr lang="ja-JP" altLang="en-US" sz="1000" dirty="0"/>
              <a:t> </a:t>
            </a:r>
            <a:r>
              <a:rPr lang="en-US" altLang="ja-JP" sz="1000" dirty="0"/>
              <a:t>KPI/SPTs</a:t>
            </a:r>
            <a:r>
              <a:rPr kumimoji="0" lang="ja-JP" altLang="en-US" sz="1000" dirty="0">
                <a:latin typeface="Meiryo UI" panose="020B0604030504040204" pitchFamily="50" charset="-128"/>
                <a:ea typeface="Meiryo UI" panose="020B0604030504040204" pitchFamily="50" charset="-128"/>
              </a:rPr>
              <a:t>について記載をしてください。その際、以下の項目を含んでください</a:t>
            </a:r>
            <a:br>
              <a:rPr kumimoji="0" lang="en-US" altLang="ja-JP" sz="1000" dirty="0">
                <a:latin typeface="Meiryo UI" panose="020B0604030504040204" pitchFamily="50" charset="-128"/>
                <a:ea typeface="Meiryo UI" panose="020B0604030504040204" pitchFamily="50" charset="-128"/>
              </a:rPr>
            </a:br>
            <a:r>
              <a:rPr kumimoji="0" lang="ja-JP" altLang="en-US" sz="1000" dirty="0">
                <a:latin typeface="Meiryo UI" panose="020B0604030504040204" pitchFamily="50" charset="-128"/>
                <a:ea typeface="Meiryo UI" panose="020B0604030504040204" pitchFamily="50" charset="-128"/>
              </a:rPr>
              <a:t>－サステナビリティ・リンク・ボンド原則または</a:t>
            </a:r>
            <a:r>
              <a:rPr kumimoji="0" lang="ja-JP" altLang="en-US" sz="1050" dirty="0">
                <a:latin typeface="Meiryo UI" panose="020B0604030504040204" pitchFamily="50" charset="-128"/>
                <a:ea typeface="Meiryo UI" panose="020B0604030504040204" pitchFamily="50" charset="-128"/>
              </a:rPr>
              <a:t>サステナビリティ・リンク・ローン</a:t>
            </a:r>
            <a:r>
              <a:rPr lang="ja-JP" altLang="en-US" sz="1050" dirty="0"/>
              <a:t>原則との整合性</a:t>
            </a:r>
            <a:endParaRPr kumimoji="0"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70441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オブジェクト 9" hidden="1">
            <a:extLst>
              <a:ext uri="{FF2B5EF4-FFF2-40B4-BE49-F238E27FC236}">
                <a16:creationId xmlns:a16="http://schemas.microsoft.com/office/drawing/2014/main" id="{24D68871-0575-4C31-9D7A-45D9B0F1AB5B}"/>
              </a:ext>
            </a:extLst>
          </p:cNvPr>
          <p:cNvGraphicFramePr>
            <a:graphicFrameLocks noChangeAspect="1"/>
          </p:cNvGraphicFramePr>
          <p:nvPr>
            <p:custDataLst>
              <p:tags r:id="rId1"/>
            </p:custDataLst>
            <p:extLst>
              <p:ext uri="{D42A27DB-BD31-4B8C-83A1-F6EECF244321}">
                <p14:modId xmlns:p14="http://schemas.microsoft.com/office/powerpoint/2010/main" val="250336584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53" imgH="318" progId="TCLayout.ActiveDocument.1">
                  <p:embed/>
                </p:oleObj>
              </mc:Choice>
              <mc:Fallback>
                <p:oleObj name="think-cell スライド" r:id="rId3" imgW="353" imgH="318" progId="TCLayout.ActiveDocument.1">
                  <p:embed/>
                  <p:pic>
                    <p:nvPicPr>
                      <p:cNvPr id="10" name="オブジェクト 9" hidden="1">
                        <a:extLst>
                          <a:ext uri="{FF2B5EF4-FFF2-40B4-BE49-F238E27FC236}">
                            <a16:creationId xmlns:a16="http://schemas.microsoft.com/office/drawing/2014/main" id="{24D68871-0575-4C31-9D7A-45D9B0F1AB5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a:extLst>
              <a:ext uri="{FF2B5EF4-FFF2-40B4-BE49-F238E27FC236}">
                <a16:creationId xmlns:a16="http://schemas.microsoft.com/office/drawing/2014/main" id="{5A4AB494-8F30-46A0-B613-40A9064EB85D}"/>
              </a:ext>
            </a:extLst>
          </p:cNvPr>
          <p:cNvSpPr>
            <a:spLocks noGrp="1"/>
          </p:cNvSpPr>
          <p:nvPr>
            <p:ph type="sldNum" sz="quarter" idx="12"/>
          </p:nvPr>
        </p:nvSpPr>
        <p:spPr/>
        <p:txBody>
          <a:bodyPr/>
          <a:lstStyle/>
          <a:p>
            <a:fld id="{D9550142-B990-490A-A107-ED7302A7FD52}" type="slidenum">
              <a:rPr kumimoji="1" lang="ja-JP" altLang="en-US" smtClean="0"/>
              <a:t>8</a:t>
            </a:fld>
            <a:endParaRPr kumimoji="1" lang="ja-JP" altLang="en-US"/>
          </a:p>
        </p:txBody>
      </p:sp>
      <p:sp>
        <p:nvSpPr>
          <p:cNvPr id="3" name="タイトル 2">
            <a:extLst>
              <a:ext uri="{FF2B5EF4-FFF2-40B4-BE49-F238E27FC236}">
                <a16:creationId xmlns:a16="http://schemas.microsoft.com/office/drawing/2014/main" id="{3A4B3352-A336-4DA5-95DF-2141FF339867}"/>
              </a:ext>
            </a:extLst>
          </p:cNvPr>
          <p:cNvSpPr>
            <a:spLocks noGrp="1"/>
          </p:cNvSpPr>
          <p:nvPr>
            <p:ph type="title"/>
          </p:nvPr>
        </p:nvSpPr>
        <p:spPr/>
        <p:txBody>
          <a:bodyPr vert="horz"/>
          <a:lstStyle/>
          <a:p>
            <a:r>
              <a:rPr lang="ja-JP" altLang="en-US" dirty="0"/>
              <a:t>申請書 案件概要説明資料⑧</a:t>
            </a:r>
            <a:endParaRPr kumimoji="1" lang="ja-JP" altLang="en-US" dirty="0"/>
          </a:p>
        </p:txBody>
      </p:sp>
      <p:sp>
        <p:nvSpPr>
          <p:cNvPr id="40" name="テキスト ボックス 39">
            <a:extLst>
              <a:ext uri="{FF2B5EF4-FFF2-40B4-BE49-F238E27FC236}">
                <a16:creationId xmlns:a16="http://schemas.microsoft.com/office/drawing/2014/main" id="{4C24A26C-5350-4A57-936C-77031DC4BDA7}"/>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要素４｜実施の透明性</a:t>
            </a:r>
          </a:p>
        </p:txBody>
      </p:sp>
      <p:sp>
        <p:nvSpPr>
          <p:cNvPr id="11" name="正方形/長方形 10">
            <a:extLst>
              <a:ext uri="{FF2B5EF4-FFF2-40B4-BE49-F238E27FC236}">
                <a16:creationId xmlns:a16="http://schemas.microsoft.com/office/drawing/2014/main" id="{52C70197-3B3C-4B30-9D72-F21EBFD22A71}"/>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投資計画とについて記載をしてください。その際、以下の項目を含んでください</a:t>
            </a:r>
            <a:br>
              <a:rPr kumimoji="0" lang="en-US" altLang="ja-JP" sz="1000" dirty="0">
                <a:latin typeface="Meiryo UI" panose="020B0604030504040204" pitchFamily="50" charset="-128"/>
                <a:ea typeface="Meiryo UI" panose="020B0604030504040204" pitchFamily="50" charset="-128"/>
              </a:rPr>
            </a:br>
            <a:r>
              <a:rPr kumimoji="0" lang="ja-JP" altLang="en-US" sz="1000" dirty="0">
                <a:latin typeface="Meiryo UI" panose="020B0604030504040204" pitchFamily="50" charset="-128"/>
                <a:ea typeface="Meiryo UI" panose="020B0604030504040204" pitchFamily="50" charset="-128"/>
              </a:rPr>
              <a:t>－トランジション関連の投資額</a:t>
            </a:r>
            <a:endParaRPr kumimoji="0"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7554364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4ixnUZPM5joDPGwU4DSbf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UyaYd3qT3aggeQ2u68G8WA"/>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テーマ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テーマ2" id="{4906512C-9CAE-4A86-B11C-D3030C355E7E}" vid="{46F77359-9D0C-40DC-97EC-714A03E07DF9}"/>
    </a:ext>
  </a:extLst>
</a:theme>
</file>

<file path=ppt/theme/theme2.xml><?xml version="1.0" encoding="utf-8"?>
<a:theme xmlns:a="http://schemas.openxmlformats.org/drawingml/2006/main" name="1_【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ヘッダー修正（PPT）.pptx" id="{BA91829E-AC79-4E60-8307-CE9768C582EC}" vid="{3DAD78C8-E631-4243-AE77-7CF5444DEDC9}"/>
    </a:ext>
  </a:extLst>
</a:theme>
</file>

<file path=ppt/theme/theme3.xml><?xml version="1.0" encoding="utf-8"?>
<a:theme xmlns:a="http://schemas.openxmlformats.org/drawingml/2006/main" name="2_【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プレゼンテーション1" id="{47E8D531-E34C-4740-AB44-3BD5F7CDFBFD}" vid="{262B2C7E-AE49-4178-8763-F8B4DBF22385}"/>
    </a:ext>
  </a:extLst>
</a:theme>
</file>

<file path=ppt/theme/theme4.xml><?xml version="1.0" encoding="utf-8"?>
<a:theme xmlns:a="http://schemas.openxmlformats.org/drawingml/2006/main" name="3_【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ヘッダー修正（PPT）.pptx" id="{BA91829E-AC79-4E60-8307-CE9768C582EC}" vid="{3DAD78C8-E631-4243-AE77-7CF5444DEDC9}"/>
    </a:ext>
  </a:ext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214b20f3-dc60-4cab-848d-340fa6b0231d">
      <Terms xmlns="http://schemas.microsoft.com/office/infopath/2007/PartnerControls"/>
    </lcf76f155ced4ddcb4097134ff3c332f>
    <TaxCatchAll xmlns="623cf6b6-8c1c-4441-af41-7baf7c9a28aa"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4D73D1BFE876BF43A760BAD664AB1D72" ma:contentTypeVersion="12" ma:contentTypeDescription="新しいドキュメントを作成します。" ma:contentTypeScope="" ma:versionID="0729bd51bcec81954ac5ce70775d762b">
  <xsd:schema xmlns:xsd="http://www.w3.org/2001/XMLSchema" xmlns:xs="http://www.w3.org/2001/XMLSchema" xmlns:p="http://schemas.microsoft.com/office/2006/metadata/properties" xmlns:ns2="214b20f3-dc60-4cab-848d-340fa6b0231d" xmlns:ns3="623cf6b6-8c1c-4441-af41-7baf7c9a28aa" targetNamespace="http://schemas.microsoft.com/office/2006/metadata/properties" ma:root="true" ma:fieldsID="a5d3caba6d58e7946b739fc6e78ce4fe" ns2:_="" ns3:_="">
    <xsd:import namespace="214b20f3-dc60-4cab-848d-340fa6b0231d"/>
    <xsd:import namespace="623cf6b6-8c1c-4441-af41-7baf7c9a28a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4b20f3-dc60-4cab-848d-340fa6b0231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f6a3f5ef-cd54-4ef7-b1b9-4a46cb3bb5a8"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23cf6b6-8c1c-4441-af41-7baf7c9a28aa"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eee52b66-7f8f-4b3d-99f6-ab1b8af1adfc}" ma:internalName="TaxCatchAll" ma:showField="CatchAllData" ma:web="623cf6b6-8c1c-4441-af41-7baf7c9a28a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7476435-7EB8-4F10-B990-465AEF9CCC01}">
  <ds:schemaRefs>
    <ds:schemaRef ds:uri="http://schemas.microsoft.com/sharepoint/v3/contenttype/forms"/>
  </ds:schemaRefs>
</ds:datastoreItem>
</file>

<file path=customXml/itemProps2.xml><?xml version="1.0" encoding="utf-8"?>
<ds:datastoreItem xmlns:ds="http://schemas.openxmlformats.org/officeDocument/2006/customXml" ds:itemID="{85705A58-65AA-4AA0-920B-E4078F60D7C5}">
  <ds:schemaRefs>
    <ds:schemaRef ds:uri="http://purl.org/dc/terms/"/>
    <ds:schemaRef ds:uri="http://purl.org/dc/dcmitype/"/>
    <ds:schemaRef ds:uri="defeb99c-54c2-479c-8efd-65da4624a0a7"/>
    <ds:schemaRef ds:uri="http://www.w3.org/XML/1998/namespace"/>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http://schemas.microsoft.com/office/2006/metadata/properties"/>
    <ds:schemaRef ds:uri="214b20f3-dc60-4cab-848d-340fa6b0231d"/>
    <ds:schemaRef ds:uri="623cf6b6-8c1c-4441-af41-7baf7c9a28aa"/>
  </ds:schemaRefs>
</ds:datastoreItem>
</file>

<file path=customXml/itemProps3.xml><?xml version="1.0" encoding="utf-8"?>
<ds:datastoreItem xmlns:ds="http://schemas.openxmlformats.org/officeDocument/2006/customXml" ds:itemID="{2BE479B7-081F-47B1-8DC9-3C79396E05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4b20f3-dc60-4cab-848d-340fa6b0231d"/>
    <ds:schemaRef ds:uri="623cf6b6-8c1c-4441-af41-7baf7c9a28a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テーマ2</Template>
  <TotalTime>1735</TotalTime>
  <Words>419</Words>
  <Application>Microsoft Office PowerPoint</Application>
  <PresentationFormat>A4 210 x 297 mm</PresentationFormat>
  <Paragraphs>43</Paragraphs>
  <Slides>8</Slides>
  <Notes>1</Notes>
  <HiddenSlides>0</HiddenSlides>
  <MMClips>0</MMClips>
  <ScaleCrop>false</ScaleCrop>
  <HeadingPairs>
    <vt:vector size="8" baseType="variant">
      <vt:variant>
        <vt:lpstr>使用されているフォント</vt:lpstr>
      </vt:variant>
      <vt:variant>
        <vt:i4>5</vt:i4>
      </vt:variant>
      <vt:variant>
        <vt:lpstr>テーマ</vt:lpstr>
      </vt:variant>
      <vt:variant>
        <vt:i4>4</vt:i4>
      </vt:variant>
      <vt:variant>
        <vt:lpstr>埋め込まれた OLE サーバー</vt:lpstr>
      </vt:variant>
      <vt:variant>
        <vt:i4>1</vt:i4>
      </vt:variant>
      <vt:variant>
        <vt:lpstr>スライド タイトル</vt:lpstr>
      </vt:variant>
      <vt:variant>
        <vt:i4>8</vt:i4>
      </vt:variant>
    </vt:vector>
  </HeadingPairs>
  <TitlesOfParts>
    <vt:vector size="18" baseType="lpstr">
      <vt:lpstr>Meiryo UI</vt:lpstr>
      <vt:lpstr>游ゴシック</vt:lpstr>
      <vt:lpstr>Arial</vt:lpstr>
      <vt:lpstr>Calibri</vt:lpstr>
      <vt:lpstr>Wingdings</vt:lpstr>
      <vt:lpstr>テーマ2</vt:lpstr>
      <vt:lpstr>1_【機○・記載例なし】</vt:lpstr>
      <vt:lpstr>2_【機○・記載例なし】</vt:lpstr>
      <vt:lpstr>3_【機○・記載例なし】</vt:lpstr>
      <vt:lpstr>think-cell スライド</vt:lpstr>
      <vt:lpstr>申請書 案件概要説明資料①</vt:lpstr>
      <vt:lpstr>申請書 案件概要説明資料②</vt:lpstr>
      <vt:lpstr>申請書 案件概要説明資料③</vt:lpstr>
      <vt:lpstr>申請書 案件概要説明資料④</vt:lpstr>
      <vt:lpstr>申請書 案件概要説明資料⑤</vt:lpstr>
      <vt:lpstr>申請書 案件概要説明資料⑥</vt:lpstr>
      <vt:lpstr>申請書 案件概要説明資料⑦</vt:lpstr>
      <vt:lpstr>申請書 案件概要説明資料⑧</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株式会社商船三井（MOL）｜案件概要</dc:title>
  <dc:creator>新美　雄太郎(864319)サステナビリティ事業コンサルティング部</dc:creator>
  <cp:lastModifiedBy>GIO井関</cp:lastModifiedBy>
  <cp:revision>133</cp:revision>
  <dcterms:created xsi:type="dcterms:W3CDTF">2021-08-09T23:50:09Z</dcterms:created>
  <dcterms:modified xsi:type="dcterms:W3CDTF">2024-06-26T05:15:20Z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0x0101004D73D1BFE876BF43A760BAD664AB1D72</vt:lpwstr>
  </property>
  <property fmtid="{D5CDD505-2E9C-101B-9397-08002B2CF9AE}" pid="3" name="Order">
    <vt:r8>3730200</vt:r8>
  </property>
  <property fmtid="{D5CDD505-2E9C-101B-9397-08002B2CF9AE}" pid="4" name="MediaServiceImageTags">
    <vt:lpwstr/>
  </property>
</Properties>
</file>