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61" r:id="rId1"/>
    <p:sldMasterId id="2147483753" r:id="rId2"/>
  </p:sldMasterIdLst>
  <p:notesMasterIdLst>
    <p:notesMasterId r:id="rId14"/>
  </p:notesMasterIdLst>
  <p:handoutMasterIdLst>
    <p:handoutMasterId r:id="rId15"/>
  </p:handoutMasterIdLst>
  <p:sldIdLst>
    <p:sldId id="676" r:id="rId3"/>
    <p:sldId id="706" r:id="rId4"/>
    <p:sldId id="693" r:id="rId5"/>
    <p:sldId id="691" r:id="rId6"/>
    <p:sldId id="695" r:id="rId7"/>
    <p:sldId id="694" r:id="rId8"/>
    <p:sldId id="689" r:id="rId9"/>
    <p:sldId id="696" r:id="rId10"/>
    <p:sldId id="687" r:id="rId11"/>
    <p:sldId id="700" r:id="rId12"/>
    <p:sldId id="704" r:id="rId13"/>
  </p:sldIdLst>
  <p:sldSz cx="9906000" cy="6858000" type="A4"/>
  <p:notesSz cx="7099300" cy="102346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">
          <p15:clr>
            <a:srgbClr val="A4A3A4"/>
          </p15:clr>
        </p15:guide>
        <p15:guide id="2" pos="6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CCFFCC"/>
    <a:srgbClr val="FFD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97" autoAdjust="0"/>
    <p:restoredTop sz="97885" autoAdjust="0"/>
  </p:normalViewPr>
  <p:slideViewPr>
    <p:cSldViewPr>
      <p:cViewPr varScale="1">
        <p:scale>
          <a:sx n="68" d="100"/>
          <a:sy n="68" d="100"/>
        </p:scale>
        <p:origin x="1350" y="72"/>
      </p:cViewPr>
      <p:guideLst>
        <p:guide orient="horz" pos="28"/>
        <p:guide pos="6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90" d="100"/>
          <a:sy n="90" d="100"/>
        </p:scale>
        <p:origin x="2148" y="-1098"/>
      </p:cViewPr>
      <p:guideLst>
        <p:guide orient="horz" pos="3224"/>
        <p:guide pos="223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3076977" cy="512143"/>
          </a:xfrm>
          <a:prstGeom prst="rect">
            <a:avLst/>
          </a:prstGeom>
        </p:spPr>
        <p:txBody>
          <a:bodyPr vert="horz" lIns="95412" tIns="47707" rIns="95412" bIns="47707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4020650" y="4"/>
            <a:ext cx="3076976" cy="512143"/>
          </a:xfrm>
          <a:prstGeom prst="rect">
            <a:avLst/>
          </a:prstGeom>
        </p:spPr>
        <p:txBody>
          <a:bodyPr vert="horz" lIns="95412" tIns="47707" rIns="95412" bIns="47707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5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4" y="9720824"/>
            <a:ext cx="3076977" cy="512142"/>
          </a:xfrm>
          <a:prstGeom prst="rect">
            <a:avLst/>
          </a:prstGeom>
        </p:spPr>
        <p:txBody>
          <a:bodyPr vert="horz" lIns="95412" tIns="47707" rIns="95412" bIns="47707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4020650" y="9720824"/>
            <a:ext cx="3076976" cy="512142"/>
          </a:xfrm>
          <a:prstGeom prst="rect">
            <a:avLst/>
          </a:prstGeom>
        </p:spPr>
        <p:txBody>
          <a:bodyPr vert="horz" lIns="95412" tIns="47707" rIns="95412" bIns="47707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fld id="{1EC4FBD0-7633-4554-A01D-57EBE408A74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79507270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3076977" cy="512143"/>
          </a:xfrm>
          <a:prstGeom prst="rect">
            <a:avLst/>
          </a:prstGeom>
        </p:spPr>
        <p:txBody>
          <a:bodyPr vert="horz" lIns="95412" tIns="47707" rIns="95412" bIns="47707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0650" y="4"/>
            <a:ext cx="3076976" cy="512143"/>
          </a:xfrm>
          <a:prstGeom prst="rect">
            <a:avLst/>
          </a:prstGeom>
        </p:spPr>
        <p:txBody>
          <a:bodyPr vert="horz" lIns="95412" tIns="47707" rIns="95412" bIns="47707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5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766763"/>
            <a:ext cx="554355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12" tIns="47707" rIns="95412" bIns="47707" rtlCol="0" anchor="ctr"/>
          <a:lstStyle/>
          <a:p>
            <a:pPr lvl="0"/>
            <a:endParaRPr lang="ja-JP" altLang="en-US" noProof="0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431" y="4861235"/>
            <a:ext cx="5680444" cy="4605988"/>
          </a:xfrm>
          <a:prstGeom prst="rect">
            <a:avLst/>
          </a:prstGeom>
        </p:spPr>
        <p:txBody>
          <a:bodyPr vert="horz" lIns="95412" tIns="47707" rIns="95412" bIns="47707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720824"/>
            <a:ext cx="3076977" cy="512142"/>
          </a:xfrm>
          <a:prstGeom prst="rect">
            <a:avLst/>
          </a:prstGeom>
        </p:spPr>
        <p:txBody>
          <a:bodyPr vert="horz" lIns="95412" tIns="47707" rIns="95412" bIns="47707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0650" y="9720824"/>
            <a:ext cx="3076976" cy="512142"/>
          </a:xfrm>
          <a:prstGeom prst="rect">
            <a:avLst/>
          </a:prstGeom>
        </p:spPr>
        <p:txBody>
          <a:bodyPr vert="horz" lIns="95412" tIns="47707" rIns="95412" bIns="47707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fld id="{9AE3D2EF-E1DA-43A1-AAB5-1C750E1C492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92927990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ja-JP" altLang="en-US"/>
              <a:t>●事業計画策定の策定</a:t>
            </a:r>
          </a:p>
        </p:txBody>
      </p:sp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7A75B58-0C3E-6B88-C7E5-487C55781C68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688081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E01ED-68A0-08AB-D76A-DF55593AAF7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29609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58565" y="1052736"/>
            <a:ext cx="8420100" cy="1470025"/>
          </a:xfrm>
        </p:spPr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7" name="正方形/長方形 6"/>
          <p:cNvSpPr/>
          <p:nvPr userDrawn="1"/>
        </p:nvSpPr>
        <p:spPr>
          <a:xfrm>
            <a:off x="9202" y="2063375"/>
            <a:ext cx="9912350" cy="4571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31775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令和５年度　無人自動運転等の</a:t>
            </a:r>
            <a:r>
              <a:rPr kumimoji="1" lang="en-US" altLang="ja-JP" dirty="0"/>
              <a:t>CASE</a:t>
            </a:r>
            <a:r>
              <a:rPr kumimoji="1" lang="ja-JP" altLang="en-US"/>
              <a:t>対応に向けた実証・支援事業費補助金（健全な製品エコシステム構築・ルール形成促進事業）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2853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令和５年度　無人自動運転等の</a:t>
            </a:r>
            <a:r>
              <a:rPr kumimoji="1" lang="en-US" altLang="ja-JP" dirty="0"/>
              <a:t>CASE</a:t>
            </a:r>
            <a:r>
              <a:rPr kumimoji="1" lang="ja-JP" altLang="en-US"/>
              <a:t>対応に向けた実証・支援事業費補助金（健全な製品エコシステム構築・ルール形成促進事業）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95351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令和５年度　無人自動運転等の</a:t>
            </a:r>
            <a:r>
              <a:rPr kumimoji="1" lang="en-US" altLang="ja-JP" dirty="0"/>
              <a:t>CASE</a:t>
            </a:r>
            <a:r>
              <a:rPr kumimoji="1" lang="ja-JP" altLang="en-US"/>
              <a:t>対応に向けた実証・支援事業費補助金（健全な製品エコシステム構築・ルール形成促進事業）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35001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令和５年度　無人自動運転等の</a:t>
            </a:r>
            <a:r>
              <a:rPr kumimoji="1" lang="en-US" altLang="ja-JP" dirty="0"/>
              <a:t>CASE</a:t>
            </a:r>
            <a:r>
              <a:rPr kumimoji="1" lang="ja-JP" altLang="en-US"/>
              <a:t>対応に向けた実証・支援事業費補助金（健全な製品エコシステム構築・ルール形成促進事業）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1469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 userDrawn="1"/>
        </p:nvSpPr>
        <p:spPr>
          <a:xfrm>
            <a:off x="-6350" y="539750"/>
            <a:ext cx="9912350" cy="7143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8464" y="39688"/>
            <a:ext cx="8915400" cy="500062"/>
          </a:xfrm>
        </p:spPr>
        <p:txBody>
          <a:bodyPr/>
          <a:lstStyle>
            <a:lvl1pPr algn="l">
              <a:defRPr sz="18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8877989" y="6597352"/>
            <a:ext cx="1043563" cy="256470"/>
          </a:xfrm>
          <a:prstGeom prst="rect">
            <a:avLst/>
          </a:prstGeom>
        </p:spPr>
        <p:txBody>
          <a:bodyPr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92290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 dirty="0"/>
              <a:t>令和５年度　無人自動運転等の</a:t>
            </a:r>
            <a:r>
              <a:rPr kumimoji="1" lang="en-US" altLang="ja-JP" dirty="0"/>
              <a:t>CASE</a:t>
            </a:r>
            <a:r>
              <a:rPr kumimoji="1" lang="ja-JP" altLang="en-US" dirty="0"/>
              <a:t>対応に向けた実証・支援事業費補助金（健全な製品エコシステム構築・ルール形成促進事業）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971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令和５年度　無人自動運転等の</a:t>
            </a:r>
            <a:r>
              <a:rPr kumimoji="1" lang="en-US" altLang="ja-JP" dirty="0"/>
              <a:t>CASE</a:t>
            </a:r>
            <a:r>
              <a:rPr kumimoji="1" lang="ja-JP" altLang="en-US"/>
              <a:t>対応に向けた実証・支援事業費補助金（健全な製品エコシステム構築・ルール形成促進事業）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597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令和５年度　無人自動運転等の</a:t>
            </a:r>
            <a:r>
              <a:rPr kumimoji="1" lang="en-US" altLang="ja-JP" dirty="0"/>
              <a:t>CASE</a:t>
            </a:r>
            <a:r>
              <a:rPr kumimoji="1" lang="ja-JP" altLang="en-US"/>
              <a:t>対応に向けた実証・支援事業費補助金（健全な製品エコシステム構築・ルール形成促進事業）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9724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令和５年度　無人自動運転等の</a:t>
            </a:r>
            <a:r>
              <a:rPr kumimoji="1" lang="en-US" altLang="ja-JP" dirty="0"/>
              <a:t>CASE</a:t>
            </a:r>
            <a:r>
              <a:rPr kumimoji="1" lang="ja-JP" altLang="en-US"/>
              <a:t>対応に向けた実証・支援事業費補助金（健全な製品エコシステム構築・ルール形成促進事業）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6150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令和５年度　無人自動運転等の</a:t>
            </a:r>
            <a:r>
              <a:rPr kumimoji="1" lang="en-US" altLang="ja-JP" dirty="0"/>
              <a:t>CASE</a:t>
            </a:r>
            <a:r>
              <a:rPr kumimoji="1" lang="ja-JP" altLang="en-US"/>
              <a:t>対応に向けた実証・支援事業費補助金（健全な製品エコシステム構築・ルール形成促進事業）</a:t>
            </a: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551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令和５年度　無人自動運転等の</a:t>
            </a:r>
            <a:r>
              <a:rPr kumimoji="1" lang="en-US" altLang="ja-JP" dirty="0"/>
              <a:t>CASE</a:t>
            </a:r>
            <a:r>
              <a:rPr kumimoji="1" lang="ja-JP" altLang="en-US"/>
              <a:t>対応に向けた実証・支援事業費補助金（健全な製品エコシステム構築・ルール形成促進事業）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7128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令和５年度　無人自動運転等の</a:t>
            </a:r>
            <a:r>
              <a:rPr kumimoji="1" lang="en-US" altLang="ja-JP" dirty="0"/>
              <a:t>CASE</a:t>
            </a:r>
            <a:r>
              <a:rPr kumimoji="1" lang="ja-JP" altLang="en-US"/>
              <a:t>対応に向けた実証・支援事業費補助金（健全な製品エコシステム構築・ルール形成促進事業）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3885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8" name="タイトル 1"/>
          <p:cNvSpPr txBox="1">
            <a:spLocks/>
          </p:cNvSpPr>
          <p:nvPr userDrawn="1"/>
        </p:nvSpPr>
        <p:spPr>
          <a:xfrm>
            <a:off x="-3175" y="6691313"/>
            <a:ext cx="9420225" cy="166687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ja-JP" altLang="en-US" sz="1000" i="1" dirty="0">
                <a:solidFill>
                  <a:schemeClr val="bg1">
                    <a:lumMod val="50000"/>
                  </a:schemeClr>
                </a:solidFill>
              </a:rPr>
              <a:t>令和５年度無人自動運転等の</a:t>
            </a:r>
            <a:r>
              <a:rPr lang="en-US" altLang="ja-JP" sz="1000" i="1" dirty="0">
                <a:solidFill>
                  <a:schemeClr val="bg1">
                    <a:lumMod val="50000"/>
                  </a:schemeClr>
                </a:solidFill>
              </a:rPr>
              <a:t>CASE</a:t>
            </a:r>
            <a:r>
              <a:rPr lang="ja-JP" altLang="en-US" sz="1000" i="1" dirty="0">
                <a:solidFill>
                  <a:schemeClr val="bg1">
                    <a:lumMod val="50000"/>
                  </a:schemeClr>
                </a:solidFill>
              </a:rPr>
              <a:t>対応に向けた実証・支援事業（健全な製品エコシステム構築・ルール形成促進事業）　事業概要書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ja-JP" altLang="en-US" dirty="0"/>
              <a:t>令和５年度　無人自動運転等の</a:t>
            </a:r>
            <a:r>
              <a:rPr kumimoji="1" lang="en-US" altLang="ja-JP" dirty="0"/>
              <a:t>CASE</a:t>
            </a:r>
            <a:r>
              <a:rPr kumimoji="1" lang="ja-JP" altLang="en-US" dirty="0"/>
              <a:t>対応に向けた実証・支援事業費補助金（健全な製品エコシステム構築・ルール形成促進事業）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5747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0" r:id="rId7"/>
    <p:sldLayoutId id="2147483761" r:id="rId8"/>
    <p:sldLayoutId id="2147483762" r:id="rId9"/>
    <p:sldLayoutId id="2147483763" r:id="rId10"/>
    <p:sldLayoutId id="2147483764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4197697"/>
              </p:ext>
            </p:extLst>
          </p:nvPr>
        </p:nvGraphicFramePr>
        <p:xfrm>
          <a:off x="1424508" y="2851383"/>
          <a:ext cx="7200900" cy="933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2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126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77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○</a:t>
                      </a: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代表申請者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○○○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77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◎</a:t>
                      </a: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共同申請者</a:t>
                      </a:r>
                      <a:endParaRPr lang="en-US" altLang="ja-JP" sz="14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○○○</a:t>
                      </a:r>
                      <a:endParaRPr lang="en-US" altLang="ja-JP" sz="14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9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◎</a:t>
                      </a: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共同申請者</a:t>
                      </a:r>
                      <a:endParaRPr lang="en-US" altLang="ja-JP" sz="14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○○○</a:t>
                      </a: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344488" y="4293096"/>
            <a:ext cx="9216727" cy="223224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FF0000"/>
            </a:solidFill>
            <a:prstDash val="sysDash"/>
          </a:ln>
          <a:effectLst/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b="1" dirty="0">
                <a:solidFill>
                  <a:srgbClr val="FF0000"/>
                </a:solidFill>
              </a:rPr>
              <a:t>【</a:t>
            </a:r>
            <a:r>
              <a:rPr lang="ja-JP" altLang="en-US" sz="1400" b="1" dirty="0">
                <a:solidFill>
                  <a:srgbClr val="FF0000"/>
                </a:solidFill>
              </a:rPr>
              <a:t>本資料作成上の注意（共通）</a:t>
            </a:r>
            <a:r>
              <a:rPr lang="en-US" altLang="ja-JP" sz="1400" b="1" dirty="0">
                <a:solidFill>
                  <a:srgbClr val="FF0000"/>
                </a:solidFill>
              </a:rPr>
              <a:t>】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本資料は</a:t>
            </a:r>
            <a:r>
              <a:rPr lang="ja-JP" altLang="en-US" sz="1400" u="sng" dirty="0">
                <a:solidFill>
                  <a:srgbClr val="FF0000"/>
                </a:solidFill>
              </a:rPr>
              <a:t>評価委員が申請内容の評価を実施するための重要な資料</a:t>
            </a:r>
            <a:r>
              <a:rPr lang="ja-JP" altLang="en-US" sz="1400" dirty="0">
                <a:solidFill>
                  <a:srgbClr val="FF0000"/>
                </a:solidFill>
              </a:rPr>
              <a:t>となりますので、</a:t>
            </a:r>
            <a:r>
              <a:rPr lang="ja-JP" altLang="en-US" sz="1400" b="1" dirty="0">
                <a:solidFill>
                  <a:srgbClr val="FF0000"/>
                </a:solidFill>
              </a:rPr>
              <a:t>各注意事項を熟読のうえ</a:t>
            </a:r>
            <a:r>
              <a:rPr lang="ja-JP" altLang="en-US" sz="1400" dirty="0">
                <a:solidFill>
                  <a:srgbClr val="FF0000"/>
                </a:solidFill>
              </a:rPr>
              <a:t>作成を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　行って下さい。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539750" indent="-357188" eaLnBrk="1" fontAlgn="auto" hangingPunct="1">
              <a:spcBef>
                <a:spcPts val="0"/>
              </a:spcBef>
              <a:spcAft>
                <a:spcPts val="0"/>
              </a:spcAft>
              <a:buFont typeface="+mj-ea"/>
              <a:buAutoNum type="circleNumDbPlain"/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文字の大きさは</a:t>
            </a:r>
            <a:r>
              <a:rPr lang="en-US" altLang="ja-JP" sz="1400" dirty="0">
                <a:solidFill>
                  <a:srgbClr val="FF0000"/>
                </a:solidFill>
              </a:rPr>
              <a:t>14pt</a:t>
            </a:r>
            <a:r>
              <a:rPr lang="ja-JP" altLang="en-US" sz="1400" dirty="0">
                <a:solidFill>
                  <a:srgbClr val="FF0000"/>
                </a:solidFill>
              </a:rPr>
              <a:t>以上とすること（図表内は</a:t>
            </a:r>
            <a:r>
              <a:rPr lang="en-US" altLang="ja-JP" sz="1400" dirty="0">
                <a:solidFill>
                  <a:srgbClr val="FF0000"/>
                </a:solidFill>
              </a:rPr>
              <a:t>12pt</a:t>
            </a:r>
            <a:r>
              <a:rPr lang="ja-JP" altLang="en-US" sz="1400" dirty="0">
                <a:solidFill>
                  <a:srgbClr val="FF0000"/>
                </a:solidFill>
              </a:rPr>
              <a:t>以上）。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539750" indent="-357188" eaLnBrk="1" fontAlgn="auto" hangingPunct="1">
              <a:spcBef>
                <a:spcPts val="0"/>
              </a:spcBef>
              <a:spcAft>
                <a:spcPts val="0"/>
              </a:spcAft>
              <a:buFont typeface="+mj-ea"/>
              <a:buAutoNum type="circleNumDbPlain"/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既定のフォント（</a:t>
            </a:r>
            <a:r>
              <a:rPr lang="en-US" altLang="ja-JP" sz="1400" dirty="0" err="1">
                <a:solidFill>
                  <a:srgbClr val="FF0000"/>
                </a:solidFill>
              </a:rPr>
              <a:t>Meiryo</a:t>
            </a:r>
            <a:r>
              <a:rPr lang="en-US" altLang="ja-JP" sz="1400" dirty="0">
                <a:solidFill>
                  <a:srgbClr val="FF0000"/>
                </a:solidFill>
              </a:rPr>
              <a:t> UI</a:t>
            </a:r>
            <a:r>
              <a:rPr lang="ja-JP" altLang="en-US" sz="1400" dirty="0">
                <a:solidFill>
                  <a:srgbClr val="FF0000"/>
                </a:solidFill>
              </a:rPr>
              <a:t>）を使用すること。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539750" indent="-357188" eaLnBrk="1" fontAlgn="auto" hangingPunct="1">
              <a:spcBef>
                <a:spcPts val="0"/>
              </a:spcBef>
              <a:spcAft>
                <a:spcPts val="0"/>
              </a:spcAft>
              <a:buFont typeface="+mj-ea"/>
              <a:buAutoNum type="circleNumDbPlain"/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各項目の枚数については、各ページ右上部に指定された上限に収まる形で記載を行うこと。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539750" indent="-357188" eaLnBrk="1" fontAlgn="auto" hangingPunct="1">
              <a:spcBef>
                <a:spcPts val="0"/>
              </a:spcBef>
              <a:spcAft>
                <a:spcPts val="0"/>
              </a:spcAft>
              <a:buFont typeface="+mj-ea"/>
              <a:buAutoNum type="circleNumDbPlain"/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図表（写真、パース、位置図、区域図、配置図、エネルギーフロー、体制図、スキーム図、グラフ、線表等）などを用い、ヴィジュアルに表現すること。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539750" indent="-357188" eaLnBrk="1" fontAlgn="auto" hangingPunct="1">
              <a:spcBef>
                <a:spcPts val="0"/>
              </a:spcBef>
              <a:spcAft>
                <a:spcPts val="0"/>
              </a:spcAft>
              <a:buFont typeface="+mj-ea"/>
              <a:buAutoNum type="circleNumDbPlain"/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説明にあたっては可能な限り定量的な説明を行うこと。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539750" indent="-357188" eaLnBrk="1" fontAlgn="auto" hangingPunct="1">
              <a:spcBef>
                <a:spcPts val="0"/>
              </a:spcBef>
              <a:spcAft>
                <a:spcPts val="0"/>
              </a:spcAft>
              <a:buFont typeface="+mj-ea"/>
              <a:buAutoNum type="circleNumDbPlain"/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枠線については、適宜変更を行い、行の追加等を行うこと。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3" name="タイトル 2"/>
          <p:cNvSpPr>
            <a:spLocks noGrp="1"/>
          </p:cNvSpPr>
          <p:nvPr>
            <p:ph type="ctrTitle"/>
          </p:nvPr>
        </p:nvSpPr>
        <p:spPr>
          <a:xfrm>
            <a:off x="658565" y="1298470"/>
            <a:ext cx="8420100" cy="834386"/>
          </a:xfrm>
        </p:spPr>
        <p:txBody>
          <a:bodyPr/>
          <a:lstStyle/>
          <a:p>
            <a:r>
              <a:rPr kumimoji="1" lang="ja-JP" altLang="en-US" dirty="0">
                <a:solidFill>
                  <a:srgbClr val="0000C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補助事業の名称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8592" y="366233"/>
            <a:ext cx="5544319" cy="67410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FF0000"/>
            </a:solidFill>
            <a:prstDash val="sysDash"/>
          </a:ln>
          <a:effectLst/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b="1" dirty="0">
                <a:solidFill>
                  <a:srgbClr val="FF0000"/>
                </a:solidFill>
              </a:rPr>
              <a:t>【</a:t>
            </a:r>
            <a:r>
              <a:rPr lang="ja-JP" altLang="en-US" sz="1400" b="1" dirty="0">
                <a:solidFill>
                  <a:srgbClr val="FF0000"/>
                </a:solidFill>
              </a:rPr>
              <a:t>提出時の注意事項</a:t>
            </a:r>
            <a:r>
              <a:rPr lang="en-US" altLang="ja-JP" sz="1400" b="1" dirty="0">
                <a:solidFill>
                  <a:srgbClr val="FF0000"/>
                </a:solidFill>
              </a:rPr>
              <a:t>】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本書式の</a:t>
            </a:r>
            <a:r>
              <a:rPr lang="en-US" altLang="ja-JP" sz="1400" dirty="0">
                <a:solidFill>
                  <a:srgbClr val="FF0000"/>
                </a:solidFill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</a:rPr>
              <a:t>注意</a:t>
            </a:r>
            <a:r>
              <a:rPr lang="en-US" altLang="ja-JP" sz="1400" dirty="0">
                <a:solidFill>
                  <a:srgbClr val="FF0000"/>
                </a:solidFill>
              </a:rPr>
              <a:t>】</a:t>
            </a:r>
            <a:r>
              <a:rPr lang="ja-JP" altLang="en-US" sz="1400" dirty="0">
                <a:solidFill>
                  <a:srgbClr val="FF0000"/>
                </a:solidFill>
              </a:rPr>
              <a:t>等、「赤字」「青字の例」は、削除の上で、ご提出ください。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960403" y="2112718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/>
              <a:t>申請日：</a:t>
            </a:r>
            <a:r>
              <a:rPr lang="ja-JP" altLang="en-US" dirty="0"/>
              <a:t>令和６</a:t>
            </a:r>
            <a:r>
              <a:rPr kumimoji="1" lang="ja-JP" altLang="en-US" dirty="0"/>
              <a:t>年○○月○○日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6456" y="14556"/>
            <a:ext cx="56886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/>
              <a:t>(</a:t>
            </a:r>
            <a:r>
              <a:rPr kumimoji="1" lang="ja-JP" altLang="en-US" sz="1600" dirty="0"/>
              <a:t>別紙⑫</a:t>
            </a:r>
            <a:r>
              <a:rPr kumimoji="1" lang="en-US" altLang="ja-JP" sz="1600" dirty="0"/>
              <a:t>)</a:t>
            </a:r>
            <a:r>
              <a:rPr kumimoji="1" lang="ja-JP" altLang="en-US" sz="1600" dirty="0"/>
              <a:t>事業概要書</a:t>
            </a:r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9761770"/>
              </p:ext>
            </p:extLst>
          </p:nvPr>
        </p:nvGraphicFramePr>
        <p:xfrm>
          <a:off x="6249144" y="83096"/>
          <a:ext cx="3528392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04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79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補助金申請額</a:t>
                      </a:r>
                      <a:endParaRPr kumimoji="1" lang="en-US" altLang="ja-JP" sz="1400" b="0" cap="none" spc="0" dirty="0">
                        <a:ln w="0"/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00,000,000</a:t>
                      </a:r>
                      <a:r>
                        <a:rPr kumimoji="1" lang="ja-JP" altLang="en-US" sz="14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円</a:t>
                      </a:r>
                      <a:endParaRPr kumimoji="1" lang="en-US" altLang="ja-JP" sz="1400" b="0" cap="none" spc="0" dirty="0">
                        <a:ln w="0"/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28588" y="2204864"/>
            <a:ext cx="9648825" cy="424594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詳細</a:t>
            </a:r>
            <a:r>
              <a:rPr lang="en-US" altLang="ja-JP" sz="1600" dirty="0"/>
              <a:t>】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31825" y="2624934"/>
            <a:ext cx="8569647" cy="3609975"/>
          </a:xfrm>
          <a:prstGeom prst="rect">
            <a:avLst/>
          </a:prstGeom>
          <a:noFill/>
          <a:ln w="3175">
            <a:noFill/>
            <a:prstDash val="sysDash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【</a:t>
            </a:r>
            <a:r>
              <a:rPr lang="ja-JP" altLang="en-US" sz="1600" b="1" dirty="0">
                <a:solidFill>
                  <a:srgbClr val="FF0000"/>
                </a:solidFill>
              </a:rPr>
              <a:t>記入上の注意</a:t>
            </a:r>
            <a:r>
              <a:rPr lang="en-US" altLang="ja-JP" sz="1600" b="1" dirty="0">
                <a:solidFill>
                  <a:srgbClr val="FF0000"/>
                </a:solidFill>
              </a:rPr>
              <a:t>】</a:t>
            </a:r>
            <a:r>
              <a:rPr lang="ja-JP" altLang="en-US" sz="1600" b="1" dirty="0">
                <a:solidFill>
                  <a:srgbClr val="FF0000"/>
                </a:solidFill>
              </a:rPr>
              <a:t>　以下の視点で、図等も用いてわかりやすく具体的に記載してください。</a:t>
            </a:r>
            <a:endParaRPr lang="en-US" altLang="ja-JP" sz="160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　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２枚以内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8588" y="1101711"/>
            <a:ext cx="9648825" cy="101044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要旨</a:t>
            </a:r>
            <a:r>
              <a:rPr lang="en-US" altLang="ja-JP" sz="1600" dirty="0"/>
              <a:t>】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○○○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△△△</a:t>
            </a:r>
            <a:endParaRPr lang="en-US" altLang="ja-JP" sz="1400" dirty="0"/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□□□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1856656" y="1165211"/>
            <a:ext cx="347558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</a:rPr>
              <a:t>記入上の注意</a:t>
            </a:r>
            <a:r>
              <a:rPr lang="en-US" altLang="ja-JP" sz="1400" dirty="0">
                <a:solidFill>
                  <a:srgbClr val="FF0000"/>
                </a:solidFill>
              </a:rPr>
              <a:t>】</a:t>
            </a: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箇条書きとすること。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※3</a:t>
            </a:r>
            <a:r>
              <a:rPr lang="ja-JP" altLang="en-US" sz="1400" dirty="0">
                <a:solidFill>
                  <a:srgbClr val="FF0000"/>
                </a:solidFill>
              </a:rPr>
              <a:t>項目以内にまとめること。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85D1569-F5C0-4DCD-B771-719B518C0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9</a:t>
            </a:fld>
            <a:endParaRPr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6EF5F4E-0658-42C4-97A7-E3942D2407DE}"/>
              </a:ext>
            </a:extLst>
          </p:cNvPr>
          <p:cNvSpPr/>
          <p:nvPr/>
        </p:nvSpPr>
        <p:spPr>
          <a:xfrm>
            <a:off x="-124726" y="647026"/>
            <a:ext cx="824607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（６）その他特筆すべき事項等</a:t>
            </a:r>
          </a:p>
        </p:txBody>
      </p:sp>
      <p:sp>
        <p:nvSpPr>
          <p:cNvPr id="11" name="タイトル 1">
            <a:extLst>
              <a:ext uri="{FF2B5EF4-FFF2-40B4-BE49-F238E27FC236}">
                <a16:creationId xmlns:a16="http://schemas.microsoft.com/office/drawing/2014/main" id="{9D1522CD-A64E-49B3-B091-ED788AA8A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88" y="39688"/>
            <a:ext cx="8915400" cy="500062"/>
          </a:xfrm>
        </p:spPr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４．事業内容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2300BC4C-D870-C3D5-2303-629F65D861DA}"/>
              </a:ext>
            </a:extLst>
          </p:cNvPr>
          <p:cNvSpPr/>
          <p:nvPr/>
        </p:nvSpPr>
        <p:spPr>
          <a:xfrm>
            <a:off x="5529064" y="16596"/>
            <a:ext cx="237626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900" dirty="0">
                <a:solidFill>
                  <a:srgbClr val="FF0000"/>
                </a:solidFill>
              </a:rPr>
              <a:t>【</a:t>
            </a:r>
            <a:r>
              <a:rPr lang="ja-JP" altLang="en-US" sz="900" dirty="0">
                <a:solidFill>
                  <a:srgbClr val="FF0000"/>
                </a:solidFill>
              </a:rPr>
              <a:t>記入上の注意</a:t>
            </a:r>
            <a:r>
              <a:rPr lang="en-US" altLang="ja-JP" sz="900" dirty="0">
                <a:solidFill>
                  <a:srgbClr val="FF0000"/>
                </a:solidFill>
              </a:rPr>
              <a:t>】</a:t>
            </a: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00" dirty="0">
                <a:solidFill>
                  <a:srgbClr val="FF0000"/>
                </a:solidFill>
              </a:rPr>
              <a:t>　</a:t>
            </a:r>
            <a:r>
              <a:rPr lang="en-US" altLang="ja-JP" sz="900" dirty="0">
                <a:solidFill>
                  <a:srgbClr val="FF0000"/>
                </a:solidFill>
              </a:rPr>
              <a:t>※</a:t>
            </a:r>
            <a:r>
              <a:rPr lang="ja-JP" altLang="en-US" sz="900" dirty="0">
                <a:solidFill>
                  <a:srgbClr val="FF0000"/>
                </a:solidFill>
              </a:rPr>
              <a:t>タイトルは該当する事業の方を残し、</a:t>
            </a:r>
            <a:endParaRPr lang="en-US" altLang="ja-JP" sz="900" dirty="0">
              <a:solidFill>
                <a:srgbClr val="FF0000"/>
              </a:solidFill>
            </a:endParaRP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00" dirty="0">
                <a:solidFill>
                  <a:srgbClr val="FF0000"/>
                </a:solidFill>
              </a:rPr>
              <a:t>　　　該当しない方は削除する。</a:t>
            </a:r>
            <a:endParaRPr lang="en-US" altLang="ja-JP" sz="9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11628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２枚以内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8586" y="1089998"/>
            <a:ext cx="9648825" cy="349113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/>
              <a:t>　　賃上げに関し</a:t>
            </a: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/>
              <a:t>　　取り組み予定：　</a:t>
            </a:r>
            <a:r>
              <a:rPr lang="ja-JP" altLang="en-US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 □</a:t>
            </a:r>
            <a:r>
              <a:rPr lang="ja-JP" altLang="en-US" sz="1400" dirty="0"/>
              <a:t>あり（　　　　）％以上、　</a:t>
            </a:r>
            <a:r>
              <a:rPr lang="ja-JP" altLang="en-US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 □</a:t>
            </a:r>
            <a:r>
              <a:rPr lang="ja-JP" altLang="en-US" sz="1400" dirty="0"/>
              <a:t>なし</a:t>
            </a: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/>
              <a:t>　　　　　　取り組み予定がある場合は、以下のいずれかにチェックをしてください。</a:t>
            </a:r>
            <a:endParaRPr lang="en-US" altLang="ja-JP" sz="1400" dirty="0"/>
          </a:p>
          <a:p>
            <a:pPr marL="629920" indent="-181610" algn="just"/>
            <a:r>
              <a:rPr lang="ja-JP" altLang="en-US" sz="16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□ 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① 令和</a:t>
            </a:r>
            <a:r>
              <a:rPr lang="ja-JP" altLang="en-US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５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年以降に開始する申請者の事業年度において、対前年度比で「給与等受給者一人当たりの平均受給額」を</a:t>
            </a:r>
            <a:endParaRPr lang="en-US" altLang="ja-JP" sz="1400" kern="100" dirty="0">
              <a:effectLst/>
              <a:latin typeface="+mn-ea"/>
              <a:ea typeface="+mn-ea"/>
              <a:cs typeface="Times New Roman" panose="02020603050405020304" pitchFamily="18" charset="0"/>
            </a:endParaRPr>
          </a:p>
          <a:p>
            <a:pPr marL="629920" indent="-181610" algn="just"/>
            <a:r>
              <a:rPr lang="ja-JP" altLang="en-US" sz="1400" kern="100" dirty="0">
                <a:latin typeface="+mn-ea"/>
                <a:ea typeface="+mn-ea"/>
                <a:cs typeface="Times New Roman" panose="02020603050405020304" pitchFamily="18" charset="0"/>
              </a:rPr>
              <a:t>　　　　　</a:t>
            </a:r>
            <a:r>
              <a:rPr lang="en-US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[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大企業：</a:t>
            </a:r>
            <a:r>
              <a:rPr lang="en-US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3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％・中小企業： </a:t>
            </a:r>
            <a:r>
              <a:rPr lang="en-US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1.5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％</a:t>
            </a:r>
            <a:r>
              <a:rPr lang="en-US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]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以上増加させる旨を従業員に表明していること。</a:t>
            </a:r>
            <a:endParaRPr lang="en-US" altLang="ja-JP" sz="1400" kern="100" dirty="0">
              <a:effectLst/>
              <a:latin typeface="+mn-ea"/>
              <a:ea typeface="+mn-ea"/>
              <a:cs typeface="Times New Roman" panose="02020603050405020304" pitchFamily="18" charset="0"/>
            </a:endParaRPr>
          </a:p>
          <a:p>
            <a:pPr marL="629920" indent="-181610" algn="just"/>
            <a:endParaRPr lang="ja-JP" altLang="ja-JP" sz="1200" kern="100" dirty="0">
              <a:effectLst/>
              <a:latin typeface="+mn-ea"/>
              <a:ea typeface="+mn-ea"/>
              <a:cs typeface="Times New Roman" panose="02020603050405020304" pitchFamily="18" charset="0"/>
            </a:endParaRPr>
          </a:p>
          <a:p>
            <a:pPr marL="629920" indent="-181610" algn="just"/>
            <a:r>
              <a:rPr lang="ja-JP" altLang="en-US" sz="16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□</a:t>
            </a:r>
            <a:r>
              <a:rPr lang="ja-JP" altLang="en-US" sz="12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 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② 令和</a:t>
            </a:r>
            <a:r>
              <a:rPr lang="ja-JP" altLang="en-US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５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年以降の暦年において、対前年比で「給与等受給者一人当たりの平均受給額」を</a:t>
            </a:r>
            <a:endParaRPr lang="en-US" altLang="ja-JP" sz="1400" kern="100" dirty="0">
              <a:effectLst/>
              <a:latin typeface="+mn-ea"/>
              <a:ea typeface="+mn-ea"/>
              <a:cs typeface="Times New Roman" panose="02020603050405020304" pitchFamily="18" charset="0"/>
            </a:endParaRPr>
          </a:p>
          <a:p>
            <a:pPr marL="629920" indent="-181610" algn="just"/>
            <a:r>
              <a:rPr lang="ja-JP" altLang="en-US" sz="1400" kern="100" dirty="0">
                <a:latin typeface="+mn-ea"/>
                <a:ea typeface="+mn-ea"/>
                <a:cs typeface="Times New Roman" panose="02020603050405020304" pitchFamily="18" charset="0"/>
              </a:rPr>
              <a:t>　　　　　</a:t>
            </a:r>
            <a:r>
              <a:rPr lang="en-US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[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大企業：</a:t>
            </a:r>
            <a:r>
              <a:rPr lang="en-US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3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％・中小企業：</a:t>
            </a:r>
            <a:r>
              <a:rPr lang="en-US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1.5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％</a:t>
            </a:r>
            <a:r>
              <a:rPr lang="en-US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]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以上増加させる旨を従業員に表明していること。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/>
              <a:t>　　　　</a:t>
            </a: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　　　　　　　　　　　　　　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　　</a:t>
            </a: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ja-JP" sz="1400" dirty="0">
                <a:solidFill>
                  <a:srgbClr val="FF0000"/>
                </a:solidFill>
              </a:rPr>
              <a:t>大企業は</a:t>
            </a:r>
            <a:r>
              <a:rPr lang="en-US" altLang="ja-JP" sz="1400" dirty="0">
                <a:solidFill>
                  <a:srgbClr val="FF0000"/>
                </a:solidFill>
              </a:rPr>
              <a:t>3</a:t>
            </a:r>
            <a:r>
              <a:rPr lang="ja-JP" altLang="ja-JP" sz="1400" dirty="0">
                <a:solidFill>
                  <a:srgbClr val="FF0000"/>
                </a:solidFill>
              </a:rPr>
              <a:t>％以上、中小企業等は</a:t>
            </a:r>
            <a:r>
              <a:rPr lang="en-US" altLang="ja-JP" sz="1400" dirty="0">
                <a:solidFill>
                  <a:srgbClr val="FF0000"/>
                </a:solidFill>
              </a:rPr>
              <a:t>1.5</a:t>
            </a:r>
            <a:r>
              <a:rPr lang="ja-JP" altLang="ja-JP" sz="1400" dirty="0">
                <a:solidFill>
                  <a:srgbClr val="FF0000"/>
                </a:solidFill>
              </a:rPr>
              <a:t>％以上の賃上げに取り組む予定があるか。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85D1569-F5C0-4DCD-B771-719B518C0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10</a:t>
            </a:fld>
            <a:endParaRPr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6EF5F4E-0658-42C4-97A7-E3942D2407DE}"/>
              </a:ext>
            </a:extLst>
          </p:cNvPr>
          <p:cNvSpPr/>
          <p:nvPr/>
        </p:nvSpPr>
        <p:spPr>
          <a:xfrm>
            <a:off x="-124726" y="647026"/>
            <a:ext cx="824607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（７）賃上げに関する取組</a:t>
            </a:r>
          </a:p>
        </p:txBody>
      </p:sp>
      <p:sp>
        <p:nvSpPr>
          <p:cNvPr id="11" name="タイトル 1">
            <a:extLst>
              <a:ext uri="{FF2B5EF4-FFF2-40B4-BE49-F238E27FC236}">
                <a16:creationId xmlns:a16="http://schemas.microsoft.com/office/drawing/2014/main" id="{9D1522CD-A64E-49B3-B091-ED788AA8A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88" y="39688"/>
            <a:ext cx="8915400" cy="500062"/>
          </a:xfrm>
        </p:spPr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４．事業内容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16EED20-062E-C2A1-9541-8AECFD2D9F43}"/>
              </a:ext>
            </a:extLst>
          </p:cNvPr>
          <p:cNvSpPr/>
          <p:nvPr/>
        </p:nvSpPr>
        <p:spPr>
          <a:xfrm>
            <a:off x="5529064" y="16596"/>
            <a:ext cx="237626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900" dirty="0">
                <a:solidFill>
                  <a:srgbClr val="FF0000"/>
                </a:solidFill>
              </a:rPr>
              <a:t>【</a:t>
            </a:r>
            <a:r>
              <a:rPr lang="ja-JP" altLang="en-US" sz="900" dirty="0">
                <a:solidFill>
                  <a:srgbClr val="FF0000"/>
                </a:solidFill>
              </a:rPr>
              <a:t>記入上の注意</a:t>
            </a:r>
            <a:r>
              <a:rPr lang="en-US" altLang="ja-JP" sz="900" dirty="0">
                <a:solidFill>
                  <a:srgbClr val="FF0000"/>
                </a:solidFill>
              </a:rPr>
              <a:t>】</a:t>
            </a: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00" dirty="0">
                <a:solidFill>
                  <a:srgbClr val="FF0000"/>
                </a:solidFill>
              </a:rPr>
              <a:t>　</a:t>
            </a:r>
            <a:r>
              <a:rPr lang="en-US" altLang="ja-JP" sz="900" dirty="0">
                <a:solidFill>
                  <a:srgbClr val="FF0000"/>
                </a:solidFill>
              </a:rPr>
              <a:t>※</a:t>
            </a:r>
            <a:r>
              <a:rPr lang="ja-JP" altLang="en-US" sz="900" dirty="0">
                <a:solidFill>
                  <a:srgbClr val="FF0000"/>
                </a:solidFill>
              </a:rPr>
              <a:t>タイトルは該当する事業の方を残し、</a:t>
            </a:r>
            <a:endParaRPr lang="en-US" altLang="ja-JP" sz="900" dirty="0">
              <a:solidFill>
                <a:srgbClr val="FF0000"/>
              </a:solidFill>
            </a:endParaRP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00" dirty="0">
                <a:solidFill>
                  <a:srgbClr val="FF0000"/>
                </a:solidFill>
              </a:rPr>
              <a:t>　　　該当しない方は削除する。</a:t>
            </a:r>
            <a:endParaRPr lang="en-US" altLang="ja-JP" sz="9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3724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8465" y="95302"/>
            <a:ext cx="4464496" cy="377179"/>
          </a:xfrm>
        </p:spPr>
        <p:txBody>
          <a:bodyPr/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１．</a:t>
            </a:r>
            <a:r>
              <a:rPr kumimoji="1" lang="zh-TW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補助事業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の概要</a:t>
            </a:r>
          </a:p>
        </p:txBody>
      </p:sp>
      <p:sp>
        <p:nvSpPr>
          <p:cNvPr id="34" name="正方形/長方形 33"/>
          <p:cNvSpPr/>
          <p:nvPr/>
        </p:nvSpPr>
        <p:spPr>
          <a:xfrm>
            <a:off x="-124726" y="604482"/>
            <a:ext cx="42224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（１）事業概要</a:t>
            </a:r>
          </a:p>
        </p:txBody>
      </p:sp>
      <p:sp>
        <p:nvSpPr>
          <p:cNvPr id="20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１枚</a:t>
            </a:r>
          </a:p>
        </p:txBody>
      </p:sp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8913695"/>
              </p:ext>
            </p:extLst>
          </p:nvPr>
        </p:nvGraphicFramePr>
        <p:xfrm>
          <a:off x="200006" y="999801"/>
          <a:ext cx="5281976" cy="29509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41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3572665178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1418403791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1574638420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454957622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230291538"/>
                    </a:ext>
                  </a:extLst>
                </a:gridCol>
              </a:tblGrid>
              <a:tr h="628999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事業者</a:t>
                      </a:r>
                    </a:p>
                  </a:txBody>
                  <a:tcPr marL="99060" marR="99060" anchor="ctr"/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rgbClr val="0000CC"/>
                          </a:solidFill>
                          <a:latin typeface="+mn-ea"/>
                          <a:ea typeface="+mn-ea"/>
                        </a:rPr>
                        <a:t>◎　主申請者</a:t>
                      </a:r>
                      <a:endParaRPr kumimoji="1" lang="en-US" altLang="ja-JP" sz="1200" dirty="0">
                        <a:solidFill>
                          <a:srgbClr val="0000CC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rgbClr val="0000CC"/>
                          </a:solidFill>
                          <a:latin typeface="+mn-ea"/>
                          <a:ea typeface="+mn-ea"/>
                        </a:rPr>
                        <a:t>〇　共同申請者</a:t>
                      </a:r>
                      <a:endParaRPr kumimoji="1" lang="en-US" altLang="ja-JP" sz="1200" dirty="0">
                        <a:solidFill>
                          <a:srgbClr val="0000CC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rgbClr val="0000CC"/>
                          </a:solidFill>
                          <a:latin typeface="+mn-ea"/>
                          <a:ea typeface="+mn-ea"/>
                        </a:rPr>
                        <a:t>〇　共同申請者</a:t>
                      </a:r>
                    </a:p>
                  </a:txBody>
                  <a:tcPr marL="99060" marR="9906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0364753"/>
                  </a:ext>
                </a:extLst>
              </a:tr>
              <a:tr h="310270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事業地</a:t>
                      </a:r>
                    </a:p>
                  </a:txBody>
                  <a:tcPr marL="99060" marR="99060" anchor="ctr"/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rgbClr val="0000CC"/>
                          </a:solidFill>
                          <a:latin typeface="+mn-ea"/>
                          <a:ea typeface="+mn-ea"/>
                        </a:rPr>
                        <a:t>〇〇県△△市□□町</a:t>
                      </a:r>
                    </a:p>
                  </a:txBody>
                  <a:tcPr marL="99060" marR="9906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921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実証テーマ</a:t>
                      </a:r>
                      <a:br>
                        <a:rPr kumimoji="1" lang="en-US" altLang="ja-JP" sz="1200" b="0" dirty="0">
                          <a:latin typeface="+mn-ea"/>
                          <a:ea typeface="+mn-ea"/>
                        </a:rPr>
                      </a:b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（事業の区分）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①</a:t>
                      </a:r>
                      <a:r>
                        <a:rPr kumimoji="1" lang="en-US" altLang="ja-JP" sz="1100" dirty="0"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ア</a:t>
                      </a:r>
                      <a:r>
                        <a:rPr kumimoji="1" lang="en-US" altLang="ja-JP" sz="1100" dirty="0">
                          <a:latin typeface="+mn-ea"/>
                          <a:ea typeface="+mn-ea"/>
                        </a:rPr>
                        <a:t>)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99060" marR="9906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①</a:t>
                      </a:r>
                      <a:r>
                        <a:rPr kumimoji="1" lang="en-US" altLang="ja-JP" sz="1100" dirty="0"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イ</a:t>
                      </a:r>
                      <a:r>
                        <a:rPr kumimoji="1" lang="en-US" altLang="ja-JP" sz="1100" dirty="0">
                          <a:latin typeface="+mn-ea"/>
                          <a:ea typeface="+mn-ea"/>
                        </a:rPr>
                        <a:t>)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②</a:t>
                      </a:r>
                      <a:r>
                        <a:rPr kumimoji="1" lang="en-US" altLang="ja-JP" sz="1100" dirty="0"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ア</a:t>
                      </a:r>
                      <a:r>
                        <a:rPr kumimoji="1" lang="en-US" altLang="ja-JP" sz="1100" dirty="0">
                          <a:latin typeface="+mn-ea"/>
                          <a:ea typeface="+mn-ea"/>
                        </a:rPr>
                        <a:t>)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②</a:t>
                      </a:r>
                      <a:r>
                        <a:rPr kumimoji="1" lang="en-US" altLang="ja-JP" sz="1100" dirty="0"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イ</a:t>
                      </a:r>
                      <a:r>
                        <a:rPr kumimoji="1" lang="en-US" altLang="ja-JP" sz="1100" dirty="0">
                          <a:latin typeface="+mn-ea"/>
                          <a:ea typeface="+mn-ea"/>
                        </a:rPr>
                        <a:t>)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②</a:t>
                      </a:r>
                      <a:r>
                        <a:rPr kumimoji="1" lang="en-US" altLang="ja-JP" sz="1100" dirty="0"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ウ</a:t>
                      </a:r>
                      <a:r>
                        <a:rPr kumimoji="1" lang="en-US" altLang="ja-JP" sz="1100" dirty="0">
                          <a:latin typeface="+mn-ea"/>
                          <a:ea typeface="+mn-ea"/>
                        </a:rPr>
                        <a:t>)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②</a:t>
                      </a:r>
                      <a:r>
                        <a:rPr kumimoji="1" lang="en-US" altLang="ja-JP" sz="1100" dirty="0"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エ</a:t>
                      </a:r>
                      <a:r>
                        <a:rPr kumimoji="1" lang="en-US" altLang="ja-JP" sz="1100" dirty="0">
                          <a:latin typeface="+mn-ea"/>
                          <a:ea typeface="+mn-ea"/>
                        </a:rPr>
                        <a:t>)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892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marL="99060" marR="9906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rgbClr val="0000CC"/>
                          </a:solidFill>
                          <a:latin typeface="+mn-ea"/>
                          <a:ea typeface="+mn-ea"/>
                        </a:rPr>
                        <a:t>✓</a:t>
                      </a: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106967768"/>
                  </a:ext>
                </a:extLst>
              </a:tr>
              <a:tr h="310270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事業期間（稼働予定）</a:t>
                      </a:r>
                    </a:p>
                  </a:txBody>
                  <a:tcPr marL="99060" marR="99060" anchor="ctr"/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rgbClr val="0000CC"/>
                          </a:solidFill>
                          <a:latin typeface="+mn-ea"/>
                          <a:ea typeface="+mn-ea"/>
                        </a:rPr>
                        <a:t>〇年〇月～〇年〇月（〇年〇月稼働予定）</a:t>
                      </a:r>
                    </a:p>
                  </a:txBody>
                  <a:tcPr marL="99060" marR="9906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0270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r>
                        <a:rPr kumimoji="1" lang="zh-TW" altLang="en-US" sz="1200" b="0" dirty="0">
                          <a:latin typeface="+mn-ea"/>
                          <a:ea typeface="+mn-ea"/>
                        </a:rPr>
                        <a:t>補助事業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に要する経費</a:t>
                      </a:r>
                    </a:p>
                  </a:txBody>
                  <a:tcPr marL="99060" marR="99060" anchor="ctr"/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　　　　　　　　　　　　　　　　千円（税抜き）</a:t>
                      </a:r>
                    </a:p>
                  </a:txBody>
                  <a:tcPr marL="99060" marR="9906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0270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補助対象経費</a:t>
                      </a:r>
                    </a:p>
                  </a:txBody>
                  <a:tcPr marL="99060" marR="99060" anchor="ctr"/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　　　　　　　　　　　　　　　　千円（税抜き）</a:t>
                      </a:r>
                    </a:p>
                  </a:txBody>
                  <a:tcPr marL="99060" marR="9906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0270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補助金額</a:t>
                      </a:r>
                    </a:p>
                  </a:txBody>
                  <a:tcPr marL="99060" marR="99060" anchor="ctr"/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　　　　　　　　　　　　　　　　千円</a:t>
                      </a:r>
                    </a:p>
                  </a:txBody>
                  <a:tcPr marL="99060" marR="9906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7" name="テキスト ボックス 16"/>
          <p:cNvSpPr txBox="1"/>
          <p:nvPr/>
        </p:nvSpPr>
        <p:spPr>
          <a:xfrm>
            <a:off x="5229072" y="648680"/>
            <a:ext cx="49337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（２）実証テーマの特徴</a:t>
            </a:r>
            <a:endParaRPr kumimoji="1" lang="ja-JP" altLang="en-US" sz="1400" dirty="0"/>
          </a:p>
        </p:txBody>
      </p:sp>
      <p:sp>
        <p:nvSpPr>
          <p:cNvPr id="29" name="正方形/長方形 28"/>
          <p:cNvSpPr/>
          <p:nvPr/>
        </p:nvSpPr>
        <p:spPr>
          <a:xfrm>
            <a:off x="2432720" y="428856"/>
            <a:ext cx="1282701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rgbClr val="0000CC"/>
                </a:solidFill>
              </a:rPr>
              <a:t>青字は例</a:t>
            </a:r>
            <a:endParaRPr lang="en-US" altLang="ja-JP" sz="1400" dirty="0">
              <a:solidFill>
                <a:srgbClr val="0000CC"/>
              </a:solidFill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06C58077-1965-47F0-A7B3-74E37C3B278C}"/>
              </a:ext>
            </a:extLst>
          </p:cNvPr>
          <p:cNvSpPr txBox="1"/>
          <p:nvPr/>
        </p:nvSpPr>
        <p:spPr>
          <a:xfrm>
            <a:off x="-106887" y="3954542"/>
            <a:ext cx="49337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/>
              <a:t>（３）</a:t>
            </a:r>
            <a:r>
              <a:rPr lang="zh-TW" altLang="en-US" sz="1600" dirty="0"/>
              <a:t>補助事業</a:t>
            </a:r>
            <a:r>
              <a:rPr lang="ja-JP" altLang="en-US" sz="1600" dirty="0"/>
              <a:t>の達成目標</a:t>
            </a:r>
            <a:endParaRPr lang="en-US" altLang="ja-JP" sz="1600" dirty="0"/>
          </a:p>
        </p:txBody>
      </p:sp>
      <p:graphicFrame>
        <p:nvGraphicFramePr>
          <p:cNvPr id="24" name="表 23"/>
          <p:cNvGraphicFramePr>
            <a:graphicFrameLocks noGrp="1"/>
          </p:cNvGraphicFramePr>
          <p:nvPr/>
        </p:nvGraphicFramePr>
        <p:xfrm>
          <a:off x="245496" y="4330238"/>
          <a:ext cx="9099992" cy="219510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79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5686">
                <a:tc>
                  <a:txBody>
                    <a:bodyPr/>
                    <a:lstStyle/>
                    <a:p>
                      <a:pPr marL="0" algn="ctr">
                        <a:lnSpc>
                          <a:spcPts val="1300"/>
                        </a:lnSpc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指標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今年度終了時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稼働後（〇〇年度）</a:t>
                      </a: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140364753"/>
                  </a:ext>
                </a:extLst>
              </a:tr>
              <a:tr h="599807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①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ja-JP" altLang="en-US" sz="1200" dirty="0">
                        <a:solidFill>
                          <a:srgbClr val="0000CC"/>
                        </a:solidFill>
                        <a:latin typeface="+mn-ea"/>
                        <a:ea typeface="+mn-ea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ja-JP" altLang="en-US" sz="1200" dirty="0">
                        <a:solidFill>
                          <a:srgbClr val="0000CC"/>
                        </a:solidFill>
                        <a:latin typeface="+mn-ea"/>
                        <a:ea typeface="+mn-ea"/>
                      </a:endParaRP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98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②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9807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③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ja-JP" altLang="en-US" sz="1200" dirty="0">
                        <a:solidFill>
                          <a:srgbClr val="0000CC"/>
                        </a:solidFill>
                        <a:latin typeface="+mn-ea"/>
                        <a:ea typeface="+mn-ea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ja-JP" altLang="en-US" sz="1200" dirty="0">
                        <a:solidFill>
                          <a:srgbClr val="0000CC"/>
                        </a:solidFill>
                        <a:latin typeface="+mn-ea"/>
                        <a:ea typeface="+mn-ea"/>
                      </a:endParaRP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3FBC6E18-ABC2-4D13-A876-A05CF7BAE1C4}"/>
              </a:ext>
            </a:extLst>
          </p:cNvPr>
          <p:cNvSpPr/>
          <p:nvPr/>
        </p:nvSpPr>
        <p:spPr>
          <a:xfrm>
            <a:off x="3044789" y="5157192"/>
            <a:ext cx="3096344" cy="8506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記入上の注意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実証による達成目標および達成度を　</a:t>
            </a:r>
            <a:endParaRPr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項目以内にまとめること。</a:t>
            </a:r>
            <a:endParaRPr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31" name="表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4229999"/>
              </p:ext>
            </p:extLst>
          </p:nvPr>
        </p:nvGraphicFramePr>
        <p:xfrm>
          <a:off x="5601072" y="980729"/>
          <a:ext cx="3744416" cy="18715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44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23841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140364753"/>
                  </a:ext>
                </a:extLst>
              </a:tr>
              <a:tr h="623841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38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3FBC6E18-ABC2-4D13-A876-A05CF7BAE1C4}"/>
              </a:ext>
            </a:extLst>
          </p:cNvPr>
          <p:cNvSpPr/>
          <p:nvPr/>
        </p:nvSpPr>
        <p:spPr>
          <a:xfrm>
            <a:off x="6482342" y="1808088"/>
            <a:ext cx="2520280" cy="8506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記入上の注意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実証テーマの特徴を簡潔に</a:t>
            </a:r>
            <a:endParaRPr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項目以内にまとめること。</a:t>
            </a:r>
            <a:endParaRPr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テキスト ボックス 4">
            <a:extLst>
              <a:ext uri="{FF2B5EF4-FFF2-40B4-BE49-F238E27FC236}">
                <a16:creationId xmlns:a16="http://schemas.microsoft.com/office/drawing/2014/main" id="{9F34B127-74C3-448C-871C-96996366A93B}"/>
              </a:ext>
            </a:extLst>
          </p:cNvPr>
          <p:cNvSpPr txBox="1"/>
          <p:nvPr/>
        </p:nvSpPr>
        <p:spPr>
          <a:xfrm>
            <a:off x="5716867" y="2857319"/>
            <a:ext cx="3989127" cy="1401591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ja-JP" altLang="en-US" sz="900" dirty="0">
                <a:latin typeface="+mj-lt"/>
              </a:rPr>
              <a:t>①</a:t>
            </a:r>
            <a:r>
              <a:rPr lang="en-US" altLang="ja-JP" sz="900" dirty="0">
                <a:latin typeface="+mj-lt"/>
              </a:rPr>
              <a:t>(</a:t>
            </a:r>
            <a:r>
              <a:rPr lang="ja-JP" altLang="en-US" sz="900" dirty="0">
                <a:latin typeface="+mj-lt"/>
              </a:rPr>
              <a:t>ア</a:t>
            </a:r>
            <a:r>
              <a:rPr lang="en-US" altLang="ja-JP" sz="900" dirty="0">
                <a:latin typeface="+mj-lt"/>
              </a:rPr>
              <a:t>) </a:t>
            </a:r>
            <a:r>
              <a:rPr lang="ja-JP" altLang="en-US" sz="900" dirty="0">
                <a:latin typeface="+mj-lt"/>
              </a:rPr>
              <a:t>蓄電池のトレーサビリティ管理システム</a:t>
            </a:r>
          </a:p>
          <a:p>
            <a:pPr lvl="0"/>
            <a:r>
              <a:rPr lang="ja-JP" altLang="en-US" sz="900" dirty="0">
                <a:latin typeface="+mj-lt"/>
              </a:rPr>
              <a:t>①</a:t>
            </a:r>
            <a:r>
              <a:rPr lang="en-US" altLang="ja-JP" sz="900" dirty="0">
                <a:latin typeface="+mj-lt"/>
              </a:rPr>
              <a:t>(</a:t>
            </a:r>
            <a:r>
              <a:rPr lang="ja-JP" altLang="en-US" sz="900" dirty="0">
                <a:latin typeface="+mj-lt"/>
              </a:rPr>
              <a:t>イ</a:t>
            </a:r>
            <a:r>
              <a:rPr lang="en-US" altLang="ja-JP" sz="900" dirty="0">
                <a:latin typeface="+mj-lt"/>
              </a:rPr>
              <a:t>) </a:t>
            </a:r>
            <a:r>
              <a:rPr lang="ja-JP" altLang="en-US" sz="900" dirty="0">
                <a:latin typeface="+mj-lt"/>
              </a:rPr>
              <a:t>アプリケーション</a:t>
            </a:r>
          </a:p>
          <a:p>
            <a:pPr lvl="0"/>
            <a:r>
              <a:rPr lang="ja-JP" altLang="en-US" sz="900" dirty="0">
                <a:latin typeface="+mj-lt"/>
              </a:rPr>
              <a:t>②</a:t>
            </a:r>
            <a:r>
              <a:rPr lang="en-US" altLang="ja-JP" sz="900" dirty="0">
                <a:latin typeface="+mj-lt"/>
              </a:rPr>
              <a:t>(</a:t>
            </a:r>
            <a:r>
              <a:rPr lang="ja-JP" altLang="en-US" sz="900" dirty="0">
                <a:latin typeface="+mj-lt"/>
              </a:rPr>
              <a:t>ア</a:t>
            </a:r>
            <a:r>
              <a:rPr lang="en-US" altLang="ja-JP" sz="900" dirty="0">
                <a:latin typeface="+mj-lt"/>
              </a:rPr>
              <a:t>)</a:t>
            </a:r>
            <a:r>
              <a:rPr lang="ja-JP" altLang="en-US" sz="900" dirty="0">
                <a:latin typeface="+mj-lt"/>
              </a:rPr>
              <a:t>電池の回収等の状況の </a:t>
            </a:r>
            <a:r>
              <a:rPr lang="en-US" altLang="ja-JP" sz="900" dirty="0">
                <a:latin typeface="+mj-lt"/>
              </a:rPr>
              <a:t>(</a:t>
            </a:r>
            <a:r>
              <a:rPr lang="ja-JP" altLang="en-US" sz="900" dirty="0">
                <a:latin typeface="+mj-lt"/>
              </a:rPr>
              <a:t>中略</a:t>
            </a:r>
            <a:r>
              <a:rPr lang="en-US" altLang="ja-JP" sz="900" dirty="0">
                <a:latin typeface="+mj-lt"/>
              </a:rPr>
              <a:t>) </a:t>
            </a:r>
            <a:r>
              <a:rPr lang="ja-JP" altLang="en-US" sz="900" dirty="0">
                <a:latin typeface="+mj-lt"/>
              </a:rPr>
              <a:t>使用後の電池の回収・有効活用</a:t>
            </a:r>
            <a:endParaRPr lang="en-US" altLang="ja-JP" sz="900" dirty="0">
              <a:latin typeface="+mj-lt"/>
            </a:endParaRPr>
          </a:p>
          <a:p>
            <a:pPr lvl="0"/>
            <a:r>
              <a:rPr lang="ja-JP" altLang="en-US" sz="900" dirty="0">
                <a:latin typeface="+mj-lt"/>
              </a:rPr>
              <a:t>　　　　に資する取組</a:t>
            </a:r>
          </a:p>
          <a:p>
            <a:pPr lvl="0"/>
            <a:r>
              <a:rPr lang="ja-JP" altLang="en-US" sz="900" dirty="0">
                <a:latin typeface="+mj-lt"/>
              </a:rPr>
              <a:t>②</a:t>
            </a:r>
            <a:r>
              <a:rPr lang="en-US" altLang="ja-JP" sz="900" dirty="0">
                <a:latin typeface="+mj-lt"/>
              </a:rPr>
              <a:t>(</a:t>
            </a:r>
            <a:r>
              <a:rPr lang="ja-JP" altLang="en-US" sz="900" dirty="0">
                <a:latin typeface="+mj-lt"/>
              </a:rPr>
              <a:t>イ</a:t>
            </a:r>
            <a:r>
              <a:rPr lang="en-US" altLang="ja-JP" sz="900" dirty="0">
                <a:latin typeface="+mj-lt"/>
              </a:rPr>
              <a:t>)</a:t>
            </a:r>
            <a:r>
              <a:rPr lang="ja-JP" altLang="en-US" sz="900" dirty="0">
                <a:latin typeface="+mj-lt"/>
              </a:rPr>
              <a:t>中古電動車流通時の </a:t>
            </a:r>
            <a:r>
              <a:rPr lang="en-US" altLang="ja-JP" sz="900" dirty="0">
                <a:latin typeface="+mj-lt"/>
              </a:rPr>
              <a:t>(</a:t>
            </a:r>
            <a:r>
              <a:rPr lang="ja-JP" altLang="en-US" sz="900" dirty="0">
                <a:latin typeface="+mj-lt"/>
              </a:rPr>
              <a:t>中略</a:t>
            </a:r>
            <a:r>
              <a:rPr lang="en-US" altLang="ja-JP" sz="900" dirty="0">
                <a:latin typeface="+mj-lt"/>
              </a:rPr>
              <a:t>) </a:t>
            </a:r>
            <a:r>
              <a:rPr lang="ja-JP" altLang="en-US" sz="900" dirty="0">
                <a:latin typeface="+mj-lt"/>
              </a:rPr>
              <a:t>適正な中古電動車市場の創出に</a:t>
            </a:r>
            <a:endParaRPr lang="en-US" altLang="ja-JP" sz="900" dirty="0">
              <a:latin typeface="+mj-lt"/>
            </a:endParaRPr>
          </a:p>
          <a:p>
            <a:pPr lvl="0"/>
            <a:r>
              <a:rPr lang="ja-JP" altLang="en-US" sz="900" dirty="0">
                <a:latin typeface="+mj-lt"/>
              </a:rPr>
              <a:t>　　　　資する取組</a:t>
            </a:r>
          </a:p>
          <a:p>
            <a:pPr lvl="0"/>
            <a:r>
              <a:rPr lang="ja-JP" altLang="en-US" sz="900" dirty="0">
                <a:latin typeface="+mj-lt"/>
              </a:rPr>
              <a:t>②</a:t>
            </a:r>
            <a:r>
              <a:rPr lang="en-US" altLang="ja-JP" sz="900" dirty="0">
                <a:latin typeface="+mj-lt"/>
              </a:rPr>
              <a:t>(</a:t>
            </a:r>
            <a:r>
              <a:rPr lang="ja-JP" altLang="en-US" sz="900" dirty="0">
                <a:latin typeface="+mj-lt"/>
              </a:rPr>
              <a:t>ウ</a:t>
            </a:r>
            <a:r>
              <a:rPr lang="en-US" altLang="ja-JP" sz="900" dirty="0">
                <a:latin typeface="+mj-lt"/>
              </a:rPr>
              <a:t>)</a:t>
            </a:r>
            <a:r>
              <a:rPr lang="ja-JP" altLang="en-US" sz="900" dirty="0">
                <a:latin typeface="+mj-lt"/>
              </a:rPr>
              <a:t>二次利用電池の安全性確保 </a:t>
            </a:r>
            <a:r>
              <a:rPr lang="en-US" altLang="ja-JP" sz="900" dirty="0">
                <a:latin typeface="+mj-lt"/>
              </a:rPr>
              <a:t>(</a:t>
            </a:r>
            <a:r>
              <a:rPr lang="ja-JP" altLang="en-US" sz="900" dirty="0">
                <a:latin typeface="+mj-lt"/>
              </a:rPr>
              <a:t>中略</a:t>
            </a:r>
            <a:r>
              <a:rPr lang="en-US" altLang="ja-JP" sz="900" dirty="0">
                <a:latin typeface="+mj-lt"/>
              </a:rPr>
              <a:t>) </a:t>
            </a:r>
            <a:r>
              <a:rPr lang="ja-JP" altLang="en-US" sz="900" dirty="0">
                <a:latin typeface="+mj-lt"/>
              </a:rPr>
              <a:t>基本的な考え方や事例を</a:t>
            </a:r>
            <a:endParaRPr lang="en-US" altLang="ja-JP" sz="900" dirty="0">
              <a:latin typeface="+mj-lt"/>
            </a:endParaRPr>
          </a:p>
          <a:p>
            <a:pPr lvl="0"/>
            <a:r>
              <a:rPr lang="ja-JP" altLang="en-US" sz="900" dirty="0">
                <a:latin typeface="+mj-lt"/>
              </a:rPr>
              <a:t>　　　　参考に、課題の定義や提案を行うこと。</a:t>
            </a:r>
          </a:p>
          <a:p>
            <a:pPr lvl="0"/>
            <a:r>
              <a:rPr lang="ja-JP" altLang="en-US" sz="900" dirty="0">
                <a:latin typeface="+mj-lt"/>
              </a:rPr>
              <a:t>②</a:t>
            </a:r>
            <a:r>
              <a:rPr lang="en-US" altLang="ja-JP" sz="900" dirty="0">
                <a:latin typeface="+mj-lt"/>
              </a:rPr>
              <a:t>(</a:t>
            </a:r>
            <a:r>
              <a:rPr lang="ja-JP" altLang="en-US" sz="900" dirty="0">
                <a:latin typeface="+mj-lt"/>
              </a:rPr>
              <a:t>エ</a:t>
            </a:r>
            <a:r>
              <a:rPr lang="en-US" altLang="ja-JP" sz="900" dirty="0">
                <a:latin typeface="+mj-lt"/>
              </a:rPr>
              <a:t>)</a:t>
            </a:r>
            <a:r>
              <a:rPr lang="ja-JP" altLang="en-US" sz="900" dirty="0">
                <a:latin typeface="+mj-lt"/>
              </a:rPr>
              <a:t>有用資源の回収やリサイクル材料の使用促進のため、 </a:t>
            </a:r>
            <a:r>
              <a:rPr lang="en-US" altLang="ja-JP" sz="900" dirty="0">
                <a:latin typeface="+mj-lt"/>
              </a:rPr>
              <a:t>(</a:t>
            </a:r>
            <a:r>
              <a:rPr lang="ja-JP" altLang="en-US" sz="900" dirty="0">
                <a:latin typeface="+mj-lt"/>
              </a:rPr>
              <a:t>中略</a:t>
            </a:r>
            <a:r>
              <a:rPr lang="en-US" altLang="ja-JP" sz="900" dirty="0">
                <a:latin typeface="+mj-lt"/>
              </a:rPr>
              <a:t>) </a:t>
            </a:r>
            <a:r>
              <a:rPr lang="ja-JP" altLang="en-US" sz="900" dirty="0">
                <a:latin typeface="+mj-lt"/>
              </a:rPr>
              <a:t>リサ</a:t>
            </a:r>
            <a:endParaRPr lang="en-US" altLang="ja-JP" sz="900" dirty="0">
              <a:latin typeface="+mj-lt"/>
            </a:endParaRPr>
          </a:p>
          <a:p>
            <a:pPr lvl="0"/>
            <a:r>
              <a:rPr lang="ja-JP" altLang="en-US" sz="900" dirty="0">
                <a:latin typeface="+mj-lt"/>
              </a:rPr>
              <a:t>　　　　イクル材料の市場創出に資する取組。</a:t>
            </a:r>
            <a:endParaRPr lang="en-US" altLang="ja-JP" sz="900" dirty="0">
              <a:latin typeface="+mj-lt"/>
            </a:endParaRPr>
          </a:p>
        </p:txBody>
      </p:sp>
      <p:sp>
        <p:nvSpPr>
          <p:cNvPr id="23" name="テキスト ボックス 5">
            <a:extLst>
              <a:ext uri="{FF2B5EF4-FFF2-40B4-BE49-F238E27FC236}">
                <a16:creationId xmlns:a16="http://schemas.microsoft.com/office/drawing/2014/main" id="{9C6E62FB-1DBA-4C27-B7F3-A4D31B9D2643}"/>
              </a:ext>
            </a:extLst>
          </p:cNvPr>
          <p:cNvSpPr txBox="1"/>
          <p:nvPr/>
        </p:nvSpPr>
        <p:spPr>
          <a:xfrm>
            <a:off x="5508542" y="3045090"/>
            <a:ext cx="243416" cy="1132417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ja-JP" altLang="en-US" sz="1100" dirty="0">
                <a:solidFill>
                  <a:schemeClr val="dk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事業の区分</a:t>
            </a:r>
            <a:endParaRPr lang="ja-JP" altLang="ja-JP" sz="1100" dirty="0">
              <a:solidFill>
                <a:schemeClr val="dk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  <a:p>
            <a:endParaRPr kumimoji="1" lang="ja-JP" altLang="en-US" sz="1100" dirty="0"/>
          </a:p>
        </p:txBody>
      </p:sp>
    </p:spTree>
    <p:extLst>
      <p:ext uri="{BB962C8B-B14F-4D97-AF65-F5344CB8AC3E}">
        <p14:creationId xmlns:p14="http://schemas.microsoft.com/office/powerpoint/2010/main" val="2144450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8464" y="103932"/>
            <a:ext cx="4464496" cy="377179"/>
          </a:xfrm>
        </p:spPr>
        <p:txBody>
          <a:bodyPr/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２．実証事業イメージ（全体像）</a:t>
            </a:r>
          </a:p>
        </p:txBody>
      </p:sp>
      <p:sp>
        <p:nvSpPr>
          <p:cNvPr id="20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１枚</a:t>
            </a:r>
          </a:p>
        </p:txBody>
      </p:sp>
      <p:sp>
        <p:nvSpPr>
          <p:cNvPr id="104" name="正方形/長方形 103"/>
          <p:cNvSpPr/>
          <p:nvPr/>
        </p:nvSpPr>
        <p:spPr bwMode="auto">
          <a:xfrm>
            <a:off x="6813292" y="697359"/>
            <a:ext cx="397408" cy="235708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105" name="テキスト ボックス 104"/>
          <p:cNvSpPr txBox="1"/>
          <p:nvPr/>
        </p:nvSpPr>
        <p:spPr>
          <a:xfrm>
            <a:off x="7210821" y="675635"/>
            <a:ext cx="17235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>
                <a:cs typeface="メイリオ" panose="020B0604030504040204" pitchFamily="50" charset="-128"/>
              </a:rPr>
              <a:t>：補助対象経費の範囲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214" name="テキスト ボックス 213">
            <a:extLst>
              <a:ext uri="{FF2B5EF4-FFF2-40B4-BE49-F238E27FC236}">
                <a16:creationId xmlns:a16="http://schemas.microsoft.com/office/drawing/2014/main" id="{77CC7F27-A545-445F-8A8E-DDF79CD87C33}"/>
              </a:ext>
            </a:extLst>
          </p:cNvPr>
          <p:cNvSpPr txBox="1"/>
          <p:nvPr/>
        </p:nvSpPr>
        <p:spPr>
          <a:xfrm>
            <a:off x="1709857" y="1690532"/>
            <a:ext cx="6343151" cy="107529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accent6">
                <a:lumMod val="75000"/>
              </a:schemeClr>
            </a:solidFill>
            <a:prstDash val="soli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【</a:t>
            </a:r>
            <a:r>
              <a:rPr lang="ja-JP" altLang="en-US" sz="1600" b="1" dirty="0">
                <a:solidFill>
                  <a:srgbClr val="FF0000"/>
                </a:solidFill>
              </a:rPr>
              <a:t>記入上の注意</a:t>
            </a:r>
            <a:r>
              <a:rPr lang="en-US" altLang="ja-JP" sz="1600" b="1" dirty="0">
                <a:solidFill>
                  <a:srgbClr val="FF0000"/>
                </a:solidFill>
              </a:rPr>
              <a:t>】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9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実証事業のイメージをわかりやすく図示し、簡潔な説明文を記載すること。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補助対象となる設備・インフラ等をバックハッチングするなどして、明示すること。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12D7FD3-C745-4F53-92E0-871FADE0A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24588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8464" y="39688"/>
            <a:ext cx="7128792" cy="500061"/>
          </a:xfrm>
        </p:spPr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３．補助事業到達イメージ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枚以内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-114988" y="714182"/>
            <a:ext cx="62201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（１）実証事業の到達イメージ（</a:t>
            </a:r>
            <a:r>
              <a:rPr kumimoji="1" lang="ja-JP" altLang="en-US" sz="1600" b="0" dirty="0">
                <a:solidFill>
                  <a:schemeClr val="tx1"/>
                </a:solidFill>
                <a:latin typeface="+mn-ea"/>
                <a:ea typeface="+mn-ea"/>
              </a:rPr>
              <a:t>令和</a:t>
            </a:r>
            <a:r>
              <a:rPr lang="ja-JP" altLang="en-US" sz="1600" dirty="0">
                <a:latin typeface="+mn-ea"/>
                <a:ea typeface="+mn-ea"/>
              </a:rPr>
              <a:t>５</a:t>
            </a:r>
            <a:r>
              <a:rPr kumimoji="1" lang="ja-JP" altLang="en-US" sz="1600" b="0" dirty="0">
                <a:solidFill>
                  <a:schemeClr val="tx1"/>
                </a:solidFill>
                <a:latin typeface="+mn-ea"/>
                <a:ea typeface="+mn-ea"/>
              </a:rPr>
              <a:t>年度 終了時</a:t>
            </a:r>
            <a:r>
              <a:rPr lang="ja-JP" altLang="en-US" sz="1600" b="0" dirty="0">
                <a:solidFill>
                  <a:schemeClr val="tx1"/>
                </a:solidFill>
                <a:latin typeface="+mn-ea"/>
                <a:ea typeface="+mn-ea"/>
              </a:rPr>
              <a:t>）</a:t>
            </a:r>
            <a:endParaRPr kumimoji="1" lang="ja-JP" altLang="en-US" sz="1600" b="0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F568F6C-F23E-4270-869C-5026EE85E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3</a:t>
            </a:fld>
            <a:endParaRPr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BE29417F-0682-4A46-A1EA-2A6882F1F294}"/>
              </a:ext>
            </a:extLst>
          </p:cNvPr>
          <p:cNvSpPr txBox="1"/>
          <p:nvPr/>
        </p:nvSpPr>
        <p:spPr>
          <a:xfrm>
            <a:off x="2120921" y="1794685"/>
            <a:ext cx="4992320" cy="89445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accent6">
                <a:lumMod val="75000"/>
              </a:schemeClr>
            </a:solidFill>
            <a:prstDash val="soli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【</a:t>
            </a:r>
            <a:r>
              <a:rPr lang="ja-JP" altLang="en-US" sz="1600" b="1" dirty="0">
                <a:solidFill>
                  <a:srgbClr val="FF0000"/>
                </a:solidFill>
              </a:rPr>
              <a:t>記入上の注意</a:t>
            </a:r>
            <a:r>
              <a:rPr lang="en-US" altLang="ja-JP" sz="1600" b="1" dirty="0">
                <a:solidFill>
                  <a:srgbClr val="FF0000"/>
                </a:solidFill>
              </a:rPr>
              <a:t>】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9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実証事業の到達イメージをわかりやすく記載すること。</a:t>
            </a:r>
          </a:p>
        </p:txBody>
      </p:sp>
    </p:spTree>
    <p:extLst>
      <p:ext uri="{BB962C8B-B14F-4D97-AF65-F5344CB8AC3E}">
        <p14:creationId xmlns:p14="http://schemas.microsoft.com/office/powerpoint/2010/main" val="2498512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8464" y="39688"/>
            <a:ext cx="7128792" cy="500061"/>
          </a:xfrm>
        </p:spPr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４．事業内容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8588" y="2013680"/>
            <a:ext cx="9648825" cy="446107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詳細</a:t>
            </a:r>
            <a:r>
              <a:rPr lang="en-US" altLang="ja-JP" sz="1600" dirty="0"/>
              <a:t>】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93329" y="2133658"/>
            <a:ext cx="8640191" cy="1295342"/>
          </a:xfrm>
          <a:prstGeom prst="rect">
            <a:avLst/>
          </a:prstGeom>
          <a:noFill/>
          <a:ln w="3175">
            <a:noFill/>
            <a:prstDash val="sysDash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【</a:t>
            </a:r>
            <a:r>
              <a:rPr lang="ja-JP" altLang="en-US" sz="1600" b="1" dirty="0">
                <a:solidFill>
                  <a:srgbClr val="FF0000"/>
                </a:solidFill>
              </a:rPr>
              <a:t>記入上の注意</a:t>
            </a:r>
            <a:r>
              <a:rPr lang="en-US" altLang="ja-JP" sz="1600" b="1" dirty="0">
                <a:solidFill>
                  <a:srgbClr val="FF0000"/>
                </a:solidFill>
              </a:rPr>
              <a:t>】</a:t>
            </a:r>
            <a:r>
              <a:rPr lang="ja-JP" altLang="en-US" sz="1600" b="1" dirty="0">
                <a:solidFill>
                  <a:srgbClr val="FF0000"/>
                </a:solidFill>
              </a:rPr>
              <a:t>　　図表等も用いてわかりやすく具体的に記載してください。</a:t>
            </a:r>
            <a:endParaRPr lang="en-US" altLang="ja-JP" sz="160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　</a:t>
            </a:r>
            <a:endParaRPr lang="en-US" altLang="ja-JP" sz="1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２枚以内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8465" y="962842"/>
            <a:ext cx="9673974" cy="95684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要旨</a:t>
            </a:r>
            <a:r>
              <a:rPr lang="en-US" altLang="ja-JP" sz="1600" dirty="0"/>
              <a:t>】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○○○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△△△</a:t>
            </a:r>
            <a:endParaRPr lang="en-US" altLang="ja-JP" sz="1400" dirty="0"/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□□□</a:t>
            </a:r>
            <a:endParaRPr lang="en-US" altLang="ja-JP" sz="1400" dirty="0"/>
          </a:p>
        </p:txBody>
      </p:sp>
      <p:sp>
        <p:nvSpPr>
          <p:cNvPr id="9" name="正方形/長方形 8"/>
          <p:cNvSpPr/>
          <p:nvPr/>
        </p:nvSpPr>
        <p:spPr>
          <a:xfrm>
            <a:off x="1928664" y="1077916"/>
            <a:ext cx="583264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</a:rPr>
              <a:t>記入上の注意</a:t>
            </a:r>
            <a:r>
              <a:rPr lang="en-US" altLang="ja-JP" sz="1400" dirty="0">
                <a:solidFill>
                  <a:srgbClr val="FF0000"/>
                </a:solidFill>
              </a:rPr>
              <a:t>】</a:t>
            </a: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箇条書きとすること。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３項目以内にまとめること。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124726" y="647026"/>
            <a:ext cx="824607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（１）実効性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FDFD85D-D4BE-4418-A3D2-28EE1E19E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4</a:t>
            </a:fld>
            <a:endParaRPr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4BF0B8B-69EE-40CA-21C1-E8CD97366D0C}"/>
              </a:ext>
            </a:extLst>
          </p:cNvPr>
          <p:cNvSpPr/>
          <p:nvPr/>
        </p:nvSpPr>
        <p:spPr>
          <a:xfrm>
            <a:off x="5529064" y="44755"/>
            <a:ext cx="237626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900" dirty="0">
                <a:solidFill>
                  <a:srgbClr val="FF0000"/>
                </a:solidFill>
              </a:rPr>
              <a:t>【</a:t>
            </a:r>
            <a:r>
              <a:rPr lang="ja-JP" altLang="en-US" sz="900" dirty="0">
                <a:solidFill>
                  <a:srgbClr val="FF0000"/>
                </a:solidFill>
              </a:rPr>
              <a:t>記入上の注意</a:t>
            </a:r>
            <a:r>
              <a:rPr lang="en-US" altLang="ja-JP" sz="900" dirty="0">
                <a:solidFill>
                  <a:srgbClr val="FF0000"/>
                </a:solidFill>
              </a:rPr>
              <a:t>】</a:t>
            </a: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00" dirty="0">
                <a:solidFill>
                  <a:srgbClr val="FF0000"/>
                </a:solidFill>
              </a:rPr>
              <a:t>　</a:t>
            </a:r>
            <a:r>
              <a:rPr lang="en-US" altLang="ja-JP" sz="900" dirty="0">
                <a:solidFill>
                  <a:srgbClr val="FF0000"/>
                </a:solidFill>
              </a:rPr>
              <a:t>※</a:t>
            </a:r>
            <a:r>
              <a:rPr lang="ja-JP" altLang="en-US" sz="900" dirty="0">
                <a:solidFill>
                  <a:srgbClr val="FF0000"/>
                </a:solidFill>
              </a:rPr>
              <a:t>タイトルは該当する事業の方を残し、</a:t>
            </a:r>
            <a:endParaRPr lang="en-US" altLang="ja-JP" sz="900" dirty="0">
              <a:solidFill>
                <a:srgbClr val="FF0000"/>
              </a:solidFill>
            </a:endParaRP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00" dirty="0">
                <a:solidFill>
                  <a:srgbClr val="FF0000"/>
                </a:solidFill>
              </a:rPr>
              <a:t>　　　該当しない方は削除する。</a:t>
            </a:r>
            <a:endParaRPr lang="en-US" altLang="ja-JP" sz="9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6619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8464" y="39688"/>
            <a:ext cx="7128792" cy="500061"/>
          </a:xfrm>
        </p:spPr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４．事業内容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8463" y="2060848"/>
            <a:ext cx="9648825" cy="446107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詳細</a:t>
            </a:r>
            <a:r>
              <a:rPr lang="en-US" altLang="ja-JP" sz="1600" dirty="0"/>
              <a:t>】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93329" y="2133658"/>
            <a:ext cx="8640191" cy="1871406"/>
          </a:xfrm>
          <a:prstGeom prst="rect">
            <a:avLst/>
          </a:prstGeom>
          <a:noFill/>
          <a:ln w="3175">
            <a:noFill/>
            <a:prstDash val="sysDash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【</a:t>
            </a:r>
            <a:r>
              <a:rPr lang="ja-JP" altLang="en-US" sz="1600" b="1" dirty="0">
                <a:solidFill>
                  <a:srgbClr val="FF0000"/>
                </a:solidFill>
              </a:rPr>
              <a:t>記入上の注意</a:t>
            </a:r>
            <a:r>
              <a:rPr lang="en-US" altLang="ja-JP" sz="1600" b="1" dirty="0">
                <a:solidFill>
                  <a:srgbClr val="FF0000"/>
                </a:solidFill>
              </a:rPr>
              <a:t>】</a:t>
            </a:r>
            <a:r>
              <a:rPr lang="ja-JP" altLang="en-US" sz="1600" b="1" dirty="0">
                <a:solidFill>
                  <a:srgbClr val="FF0000"/>
                </a:solidFill>
              </a:rPr>
              <a:t>　　図表等も用いてわかりやすく具体的に記載してください。</a:t>
            </a:r>
            <a:endParaRPr lang="en-US" altLang="ja-JP" sz="160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80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　　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３枚以内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8464" y="982336"/>
            <a:ext cx="9648825" cy="95684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要旨</a:t>
            </a:r>
            <a:r>
              <a:rPr lang="en-US" altLang="ja-JP" sz="1600" dirty="0"/>
              <a:t>】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○○○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△△△</a:t>
            </a:r>
            <a:endParaRPr lang="en-US" altLang="ja-JP" sz="1400" dirty="0"/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□□□</a:t>
            </a:r>
            <a:endParaRPr lang="en-US" altLang="ja-JP" sz="1400" dirty="0"/>
          </a:p>
        </p:txBody>
      </p:sp>
      <p:sp>
        <p:nvSpPr>
          <p:cNvPr id="9" name="正方形/長方形 8"/>
          <p:cNvSpPr/>
          <p:nvPr/>
        </p:nvSpPr>
        <p:spPr>
          <a:xfrm>
            <a:off x="1928664" y="1077916"/>
            <a:ext cx="583264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</a:rPr>
              <a:t>記入上の注意</a:t>
            </a:r>
            <a:r>
              <a:rPr lang="en-US" altLang="ja-JP" sz="1400" dirty="0">
                <a:solidFill>
                  <a:srgbClr val="FF0000"/>
                </a:solidFill>
              </a:rPr>
              <a:t>】</a:t>
            </a: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箇条書きとすること。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３項目以内にまとめること。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124726" y="647026"/>
            <a:ext cx="824607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（２）新規性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FDFD85D-D4BE-4418-A3D2-28EE1E19E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5</a:t>
            </a:fld>
            <a:endParaRPr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16176B7-D51F-FD70-3EC9-6DC26545D318}"/>
              </a:ext>
            </a:extLst>
          </p:cNvPr>
          <p:cNvSpPr/>
          <p:nvPr/>
        </p:nvSpPr>
        <p:spPr>
          <a:xfrm>
            <a:off x="5529064" y="16596"/>
            <a:ext cx="237626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900" dirty="0">
                <a:solidFill>
                  <a:srgbClr val="FF0000"/>
                </a:solidFill>
              </a:rPr>
              <a:t>【</a:t>
            </a:r>
            <a:r>
              <a:rPr lang="ja-JP" altLang="en-US" sz="900" dirty="0">
                <a:solidFill>
                  <a:srgbClr val="FF0000"/>
                </a:solidFill>
              </a:rPr>
              <a:t>記入上の注意</a:t>
            </a:r>
            <a:r>
              <a:rPr lang="en-US" altLang="ja-JP" sz="900" dirty="0">
                <a:solidFill>
                  <a:srgbClr val="FF0000"/>
                </a:solidFill>
              </a:rPr>
              <a:t>】</a:t>
            </a: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00" dirty="0">
                <a:solidFill>
                  <a:srgbClr val="FF0000"/>
                </a:solidFill>
              </a:rPr>
              <a:t>　</a:t>
            </a:r>
            <a:r>
              <a:rPr lang="en-US" altLang="ja-JP" sz="900" dirty="0">
                <a:solidFill>
                  <a:srgbClr val="FF0000"/>
                </a:solidFill>
              </a:rPr>
              <a:t>※</a:t>
            </a:r>
            <a:r>
              <a:rPr lang="ja-JP" altLang="en-US" sz="900" dirty="0">
                <a:solidFill>
                  <a:srgbClr val="FF0000"/>
                </a:solidFill>
              </a:rPr>
              <a:t>タイトルは該当する事業の方を残し、</a:t>
            </a:r>
            <a:endParaRPr lang="en-US" altLang="ja-JP" sz="900" dirty="0">
              <a:solidFill>
                <a:srgbClr val="FF0000"/>
              </a:solidFill>
            </a:endParaRP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00" dirty="0">
                <a:solidFill>
                  <a:srgbClr val="FF0000"/>
                </a:solidFill>
              </a:rPr>
              <a:t>　　　該当しない方は削除する。</a:t>
            </a:r>
            <a:endParaRPr lang="en-US" altLang="ja-JP" sz="9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57335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４．事業内容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28588" y="2194229"/>
            <a:ext cx="9648825" cy="425181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詳細</a:t>
            </a:r>
            <a:r>
              <a:rPr lang="en-US" altLang="ja-JP" sz="1600" dirty="0"/>
              <a:t>】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68176" y="2558332"/>
            <a:ext cx="8569647" cy="3750987"/>
          </a:xfrm>
          <a:prstGeom prst="rect">
            <a:avLst/>
          </a:prstGeom>
          <a:noFill/>
          <a:ln w="3175">
            <a:noFill/>
            <a:prstDash val="sysDash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【</a:t>
            </a:r>
            <a:r>
              <a:rPr lang="ja-JP" altLang="en-US" sz="1600" b="1" dirty="0">
                <a:solidFill>
                  <a:srgbClr val="FF0000"/>
                </a:solidFill>
              </a:rPr>
              <a:t>記入上の注意</a:t>
            </a:r>
            <a:r>
              <a:rPr lang="en-US" altLang="ja-JP" sz="1600" b="1" dirty="0">
                <a:solidFill>
                  <a:srgbClr val="FF0000"/>
                </a:solidFill>
              </a:rPr>
              <a:t>】</a:t>
            </a:r>
            <a:r>
              <a:rPr lang="ja-JP" altLang="en-US" sz="1600" b="1" dirty="0">
                <a:solidFill>
                  <a:srgbClr val="FF0000"/>
                </a:solidFill>
              </a:rPr>
              <a:t>　以下の視点で、図表等も用いてわかりやすく簡潔に記載してください。</a:t>
            </a:r>
            <a:endParaRPr lang="en-US" altLang="ja-JP" sz="160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marL="133350" indent="-133350" algn="l"/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２枚以内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1245" y="1092855"/>
            <a:ext cx="9648825" cy="994099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要旨</a:t>
            </a:r>
            <a:r>
              <a:rPr lang="en-US" altLang="ja-JP" sz="1600" dirty="0"/>
              <a:t>】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○○○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△△△</a:t>
            </a:r>
            <a:endParaRPr lang="en-US" altLang="ja-JP" sz="1400" dirty="0"/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□□□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2072680" y="1151431"/>
            <a:ext cx="347558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</a:rPr>
              <a:t>記入上の注意</a:t>
            </a:r>
            <a:r>
              <a:rPr lang="en-US" altLang="ja-JP" sz="1400" dirty="0">
                <a:solidFill>
                  <a:srgbClr val="FF0000"/>
                </a:solidFill>
              </a:rPr>
              <a:t>】</a:t>
            </a: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箇条書きとすること。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※3</a:t>
            </a:r>
            <a:r>
              <a:rPr lang="ja-JP" altLang="en-US" sz="1400" dirty="0">
                <a:solidFill>
                  <a:srgbClr val="FF0000"/>
                </a:solidFill>
              </a:rPr>
              <a:t>項目以内にまとめること。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DE9DF75-F614-4B81-AAAB-63DEED641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6</a:t>
            </a:fld>
            <a:endParaRPr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53F9BB4A-2100-4311-B319-151BC94177E1}"/>
              </a:ext>
            </a:extLst>
          </p:cNvPr>
          <p:cNvSpPr/>
          <p:nvPr/>
        </p:nvSpPr>
        <p:spPr>
          <a:xfrm>
            <a:off x="-124726" y="647026"/>
            <a:ext cx="824607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（３）事業実施体制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4B81209D-5345-818B-4445-61353BF867ED}"/>
              </a:ext>
            </a:extLst>
          </p:cNvPr>
          <p:cNvSpPr/>
          <p:nvPr/>
        </p:nvSpPr>
        <p:spPr>
          <a:xfrm>
            <a:off x="5529064" y="16596"/>
            <a:ext cx="237626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900" dirty="0">
                <a:solidFill>
                  <a:srgbClr val="FF0000"/>
                </a:solidFill>
              </a:rPr>
              <a:t>【</a:t>
            </a:r>
            <a:r>
              <a:rPr lang="ja-JP" altLang="en-US" sz="900" dirty="0">
                <a:solidFill>
                  <a:srgbClr val="FF0000"/>
                </a:solidFill>
              </a:rPr>
              <a:t>記入上の注意</a:t>
            </a:r>
            <a:r>
              <a:rPr lang="en-US" altLang="ja-JP" sz="900" dirty="0">
                <a:solidFill>
                  <a:srgbClr val="FF0000"/>
                </a:solidFill>
              </a:rPr>
              <a:t>】</a:t>
            </a: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00" dirty="0">
                <a:solidFill>
                  <a:srgbClr val="FF0000"/>
                </a:solidFill>
              </a:rPr>
              <a:t>　</a:t>
            </a:r>
            <a:r>
              <a:rPr lang="en-US" altLang="ja-JP" sz="900" dirty="0">
                <a:solidFill>
                  <a:srgbClr val="FF0000"/>
                </a:solidFill>
              </a:rPr>
              <a:t>※</a:t>
            </a:r>
            <a:r>
              <a:rPr lang="ja-JP" altLang="en-US" sz="900" dirty="0">
                <a:solidFill>
                  <a:srgbClr val="FF0000"/>
                </a:solidFill>
              </a:rPr>
              <a:t>タイトルは該当する事業の方を残し、</a:t>
            </a:r>
            <a:endParaRPr lang="en-US" altLang="ja-JP" sz="900" dirty="0">
              <a:solidFill>
                <a:srgbClr val="FF0000"/>
              </a:solidFill>
            </a:endParaRP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00" dirty="0">
                <a:solidFill>
                  <a:srgbClr val="FF0000"/>
                </a:solidFill>
              </a:rPr>
              <a:t>　　　該当しない方は削除する。</a:t>
            </a:r>
            <a:endParaRPr lang="en-US" altLang="ja-JP" sz="9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7855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４．事業内容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28588" y="2194229"/>
            <a:ext cx="9648825" cy="425181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詳細</a:t>
            </a:r>
            <a:r>
              <a:rPr lang="en-US" altLang="ja-JP" sz="1600" dirty="0"/>
              <a:t>】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68176" y="2558332"/>
            <a:ext cx="8569647" cy="3750987"/>
          </a:xfrm>
          <a:prstGeom prst="rect">
            <a:avLst/>
          </a:prstGeom>
          <a:noFill/>
          <a:ln w="3175">
            <a:noFill/>
            <a:prstDash val="sysDash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【</a:t>
            </a:r>
            <a:r>
              <a:rPr lang="ja-JP" altLang="en-US" sz="1600" b="1" dirty="0">
                <a:solidFill>
                  <a:srgbClr val="FF0000"/>
                </a:solidFill>
              </a:rPr>
              <a:t>記入上の注意</a:t>
            </a:r>
            <a:r>
              <a:rPr lang="en-US" altLang="ja-JP" sz="1600" b="1" dirty="0">
                <a:solidFill>
                  <a:srgbClr val="FF0000"/>
                </a:solidFill>
              </a:rPr>
              <a:t>】</a:t>
            </a:r>
            <a:r>
              <a:rPr lang="ja-JP" altLang="en-US" sz="1600" b="1" dirty="0">
                <a:solidFill>
                  <a:srgbClr val="FF0000"/>
                </a:solidFill>
              </a:rPr>
              <a:t>　以下の視点で、図表等も用いてわかりやすく簡潔に記載してください。</a:t>
            </a:r>
            <a:endParaRPr lang="en-US" altLang="ja-JP" sz="160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２枚以内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1245" y="1092855"/>
            <a:ext cx="9648825" cy="9941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要旨</a:t>
            </a:r>
            <a:r>
              <a:rPr lang="en-US" altLang="ja-JP" sz="1600" dirty="0"/>
              <a:t>】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○○○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△△△</a:t>
            </a:r>
            <a:endParaRPr lang="en-US" altLang="ja-JP" sz="1400" dirty="0"/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□□□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2072680" y="1151431"/>
            <a:ext cx="347558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</a:rPr>
              <a:t>記入上の注意</a:t>
            </a:r>
            <a:r>
              <a:rPr lang="en-US" altLang="ja-JP" sz="1400" dirty="0">
                <a:solidFill>
                  <a:srgbClr val="FF0000"/>
                </a:solidFill>
              </a:rPr>
              <a:t>】</a:t>
            </a: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箇条書きとすること。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※3</a:t>
            </a:r>
            <a:r>
              <a:rPr lang="ja-JP" altLang="en-US" sz="1400" dirty="0">
                <a:solidFill>
                  <a:srgbClr val="FF0000"/>
                </a:solidFill>
              </a:rPr>
              <a:t>項目以内にまとめること。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DE9DF75-F614-4B81-AAAB-63DEED641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7</a:t>
            </a:fld>
            <a:endParaRPr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53F9BB4A-2100-4311-B319-151BC94177E1}"/>
              </a:ext>
            </a:extLst>
          </p:cNvPr>
          <p:cNvSpPr/>
          <p:nvPr/>
        </p:nvSpPr>
        <p:spPr>
          <a:xfrm>
            <a:off x="-124726" y="647026"/>
            <a:ext cx="824607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（４）事業実施確実性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B2346710-E992-0CFE-12BD-1FCAB13D8E35}"/>
              </a:ext>
            </a:extLst>
          </p:cNvPr>
          <p:cNvSpPr/>
          <p:nvPr/>
        </p:nvSpPr>
        <p:spPr>
          <a:xfrm>
            <a:off x="5529064" y="16596"/>
            <a:ext cx="237626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900" dirty="0">
                <a:solidFill>
                  <a:srgbClr val="FF0000"/>
                </a:solidFill>
              </a:rPr>
              <a:t>【</a:t>
            </a:r>
            <a:r>
              <a:rPr lang="ja-JP" altLang="en-US" sz="900" dirty="0">
                <a:solidFill>
                  <a:srgbClr val="FF0000"/>
                </a:solidFill>
              </a:rPr>
              <a:t>記入上の注意</a:t>
            </a:r>
            <a:r>
              <a:rPr lang="en-US" altLang="ja-JP" sz="900" dirty="0">
                <a:solidFill>
                  <a:srgbClr val="FF0000"/>
                </a:solidFill>
              </a:rPr>
              <a:t>】</a:t>
            </a: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00" dirty="0">
                <a:solidFill>
                  <a:srgbClr val="FF0000"/>
                </a:solidFill>
              </a:rPr>
              <a:t>　</a:t>
            </a:r>
            <a:r>
              <a:rPr lang="en-US" altLang="ja-JP" sz="900" dirty="0">
                <a:solidFill>
                  <a:srgbClr val="FF0000"/>
                </a:solidFill>
              </a:rPr>
              <a:t>※</a:t>
            </a:r>
            <a:r>
              <a:rPr lang="ja-JP" altLang="en-US" sz="900" dirty="0">
                <a:solidFill>
                  <a:srgbClr val="FF0000"/>
                </a:solidFill>
              </a:rPr>
              <a:t>タイトルは該当する事業の方を残し、</a:t>
            </a:r>
            <a:endParaRPr lang="en-US" altLang="ja-JP" sz="900" dirty="0">
              <a:solidFill>
                <a:srgbClr val="FF0000"/>
              </a:solidFill>
            </a:endParaRP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00" dirty="0">
                <a:solidFill>
                  <a:srgbClr val="FF0000"/>
                </a:solidFill>
              </a:rPr>
              <a:t>　　　該当しない方は削除する。</a:t>
            </a:r>
            <a:endParaRPr lang="en-US" altLang="ja-JP" sz="9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11247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28588" y="2204864"/>
            <a:ext cx="9648825" cy="424594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詳細</a:t>
            </a:r>
            <a:r>
              <a:rPr lang="en-US" altLang="ja-JP" sz="1600" dirty="0"/>
              <a:t>】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31825" y="2624934"/>
            <a:ext cx="8569647" cy="3609975"/>
          </a:xfrm>
          <a:prstGeom prst="rect">
            <a:avLst/>
          </a:prstGeom>
          <a:noFill/>
          <a:ln w="3175">
            <a:noFill/>
            <a:prstDash val="sysDash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【</a:t>
            </a:r>
            <a:r>
              <a:rPr lang="ja-JP" altLang="en-US" sz="1600" b="1" dirty="0">
                <a:solidFill>
                  <a:srgbClr val="FF0000"/>
                </a:solidFill>
              </a:rPr>
              <a:t>記入上の注意</a:t>
            </a:r>
            <a:r>
              <a:rPr lang="en-US" altLang="ja-JP" sz="1600" b="1" dirty="0">
                <a:solidFill>
                  <a:srgbClr val="FF0000"/>
                </a:solidFill>
              </a:rPr>
              <a:t>】</a:t>
            </a:r>
            <a:r>
              <a:rPr lang="ja-JP" altLang="en-US" sz="1600" b="1" dirty="0">
                <a:solidFill>
                  <a:srgbClr val="FF0000"/>
                </a:solidFill>
              </a:rPr>
              <a:t>　以下の視点で、図等も用いてわかりやすく具体的に記載してください。</a:t>
            </a:r>
            <a:endParaRPr lang="en-US" altLang="ja-JP" sz="160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marL="133350" indent="-133350" algn="l"/>
            <a:r>
              <a:rPr lang="ja-JP" altLang="en-US" sz="1400" dirty="0">
                <a:solidFill>
                  <a:srgbClr val="FF0000"/>
                </a:solidFill>
              </a:rPr>
              <a:t>　</a:t>
            </a:r>
            <a:endParaRPr lang="ja-JP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２枚以内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8588" y="1101711"/>
            <a:ext cx="9648825" cy="101044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要旨</a:t>
            </a:r>
            <a:r>
              <a:rPr lang="en-US" altLang="ja-JP" sz="1600" dirty="0"/>
              <a:t>】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○○○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△△△</a:t>
            </a:r>
            <a:endParaRPr lang="en-US" altLang="ja-JP" sz="1400" dirty="0"/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□□□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1856656" y="1165211"/>
            <a:ext cx="347558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</a:rPr>
              <a:t>記入上の注意</a:t>
            </a:r>
            <a:r>
              <a:rPr lang="en-US" altLang="ja-JP" sz="1400" dirty="0">
                <a:solidFill>
                  <a:srgbClr val="FF0000"/>
                </a:solidFill>
              </a:rPr>
              <a:t>】</a:t>
            </a: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箇条書きとすること。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※3</a:t>
            </a:r>
            <a:r>
              <a:rPr lang="ja-JP" altLang="en-US" sz="1400" dirty="0">
                <a:solidFill>
                  <a:srgbClr val="FF0000"/>
                </a:solidFill>
              </a:rPr>
              <a:t>項目以内にまとめること。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85D1569-F5C0-4DCD-B771-719B518C0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8</a:t>
            </a:fld>
            <a:endParaRPr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6EF5F4E-0658-42C4-97A7-E3942D2407DE}"/>
              </a:ext>
            </a:extLst>
          </p:cNvPr>
          <p:cNvSpPr/>
          <p:nvPr/>
        </p:nvSpPr>
        <p:spPr>
          <a:xfrm>
            <a:off x="-124726" y="647026"/>
            <a:ext cx="824607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（５）課題解決</a:t>
            </a:r>
          </a:p>
        </p:txBody>
      </p:sp>
      <p:sp>
        <p:nvSpPr>
          <p:cNvPr id="11" name="タイトル 1">
            <a:extLst>
              <a:ext uri="{FF2B5EF4-FFF2-40B4-BE49-F238E27FC236}">
                <a16:creationId xmlns:a16="http://schemas.microsoft.com/office/drawing/2014/main" id="{9D1522CD-A64E-49B3-B091-ED788AA8A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88" y="39688"/>
            <a:ext cx="8915400" cy="500062"/>
          </a:xfrm>
        </p:spPr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４．事業内容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2678C337-1D24-DD07-1A9B-A68ED84096AF}"/>
              </a:ext>
            </a:extLst>
          </p:cNvPr>
          <p:cNvSpPr/>
          <p:nvPr/>
        </p:nvSpPr>
        <p:spPr>
          <a:xfrm>
            <a:off x="5529064" y="16596"/>
            <a:ext cx="237626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900" dirty="0">
                <a:solidFill>
                  <a:srgbClr val="FF0000"/>
                </a:solidFill>
              </a:rPr>
              <a:t>【</a:t>
            </a:r>
            <a:r>
              <a:rPr lang="ja-JP" altLang="en-US" sz="900" dirty="0">
                <a:solidFill>
                  <a:srgbClr val="FF0000"/>
                </a:solidFill>
              </a:rPr>
              <a:t>記入上の注意</a:t>
            </a:r>
            <a:r>
              <a:rPr lang="en-US" altLang="ja-JP" sz="900" dirty="0">
                <a:solidFill>
                  <a:srgbClr val="FF0000"/>
                </a:solidFill>
              </a:rPr>
              <a:t>】</a:t>
            </a: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00" dirty="0">
                <a:solidFill>
                  <a:srgbClr val="FF0000"/>
                </a:solidFill>
              </a:rPr>
              <a:t>　</a:t>
            </a:r>
            <a:r>
              <a:rPr lang="en-US" altLang="ja-JP" sz="900" dirty="0">
                <a:solidFill>
                  <a:srgbClr val="FF0000"/>
                </a:solidFill>
              </a:rPr>
              <a:t>※</a:t>
            </a:r>
            <a:r>
              <a:rPr lang="ja-JP" altLang="en-US" sz="900" dirty="0">
                <a:solidFill>
                  <a:srgbClr val="FF0000"/>
                </a:solidFill>
              </a:rPr>
              <a:t>タイトルは該当する事業の方を残し、</a:t>
            </a:r>
            <a:endParaRPr lang="en-US" altLang="ja-JP" sz="900" dirty="0">
              <a:solidFill>
                <a:srgbClr val="FF0000"/>
              </a:solidFill>
            </a:endParaRP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00" dirty="0">
                <a:solidFill>
                  <a:srgbClr val="FF0000"/>
                </a:solidFill>
              </a:rPr>
              <a:t>　　　該当しない方は削除する。</a:t>
            </a:r>
            <a:endParaRPr lang="en-US" altLang="ja-JP" sz="9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66982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iryo UI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chemeClr val="accent3"/>
            </a:gs>
            <a:gs pos="50000">
              <a:schemeClr val="accent3"/>
            </a:gs>
            <a:gs pos="100000">
              <a:schemeClr val="accent3"/>
            </a:gs>
          </a:gsLst>
          <a:lin ang="0" scaled="1"/>
          <a:tileRect/>
        </a:gradFill>
        <a:ln>
          <a:noFill/>
        </a:ln>
      </a:spPr>
      <a:bodyPr anchor="ctr"/>
      <a:lstStyle>
        <a:defPPr algn="ctr" eaLnBrk="1" fontAlgn="auto" hangingPunct="1">
          <a:spcBef>
            <a:spcPts val="0"/>
          </a:spcBef>
          <a:spcAft>
            <a:spcPts val="0"/>
          </a:spcAft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11345</TotalTime>
  <Words>1401</Words>
  <Application>Microsoft Office PowerPoint</Application>
  <PresentationFormat>A4 210 x 297 mm</PresentationFormat>
  <Paragraphs>223</Paragraphs>
  <Slides>11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11</vt:i4>
      </vt:variant>
    </vt:vector>
  </HeadingPairs>
  <TitlesOfParts>
    <vt:vector size="20" baseType="lpstr">
      <vt:lpstr>HG丸ｺﾞｼｯｸM-PRO</vt:lpstr>
      <vt:lpstr>Meiryo UI</vt:lpstr>
      <vt:lpstr>ＭＳ Ｐゴシック</vt:lpstr>
      <vt:lpstr>メイリオ</vt:lpstr>
      <vt:lpstr>Arial</vt:lpstr>
      <vt:lpstr>Calibri</vt:lpstr>
      <vt:lpstr>Wingdings</vt:lpstr>
      <vt:lpstr>Office ​​テーマ</vt:lpstr>
      <vt:lpstr>デザインの設定</vt:lpstr>
      <vt:lpstr>補助事業の名称</vt:lpstr>
      <vt:lpstr>１．補助事業の概要</vt:lpstr>
      <vt:lpstr>２．実証事業イメージ（全体像）</vt:lpstr>
      <vt:lpstr>３．補助事業到達イメージ</vt:lpstr>
      <vt:lpstr>４．事業内容</vt:lpstr>
      <vt:lpstr>４．事業内容</vt:lpstr>
      <vt:lpstr>４．事業内容</vt:lpstr>
      <vt:lpstr>４．事業内容</vt:lpstr>
      <vt:lpstr>４．事業内容</vt:lpstr>
      <vt:lpstr>４．事業内容</vt:lpstr>
      <vt:lpstr>４．事業内容</vt:lpstr>
    </vt:vector>
  </TitlesOfParts>
  <Company>METI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GIO吉田</cp:lastModifiedBy>
  <cp:revision>592</cp:revision>
  <cp:lastPrinted>2024-02-13T05:04:23Z</cp:lastPrinted>
  <dcterms:created xsi:type="dcterms:W3CDTF">2013-09-09T14:53:54Z</dcterms:created>
  <dcterms:modified xsi:type="dcterms:W3CDTF">2024-02-26T02:48:50Z</dcterms:modified>
</cp:coreProperties>
</file>