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4"/>
    <p:sldMasterId id="2147483673" r:id="rId5"/>
  </p:sldMasterIdLst>
  <p:notesMasterIdLst>
    <p:notesMasterId r:id="rId25"/>
  </p:notesMasterIdLst>
  <p:handoutMasterIdLst>
    <p:handoutMasterId r:id="rId26"/>
  </p:handoutMasterIdLst>
  <p:sldIdLst>
    <p:sldId id="577" r:id="rId6"/>
    <p:sldId id="575" r:id="rId7"/>
    <p:sldId id="554" r:id="rId8"/>
    <p:sldId id="558" r:id="rId9"/>
    <p:sldId id="569" r:id="rId10"/>
    <p:sldId id="559" r:id="rId11"/>
    <p:sldId id="560" r:id="rId12"/>
    <p:sldId id="561" r:id="rId13"/>
    <p:sldId id="578" r:id="rId14"/>
    <p:sldId id="571" r:id="rId15"/>
    <p:sldId id="572" r:id="rId16"/>
    <p:sldId id="573" r:id="rId17"/>
    <p:sldId id="579" r:id="rId18"/>
    <p:sldId id="568" r:id="rId19"/>
    <p:sldId id="576" r:id="rId20"/>
    <p:sldId id="567" r:id="rId21"/>
    <p:sldId id="565" r:id="rId22"/>
    <p:sldId id="566" r:id="rId23"/>
    <p:sldId id="563" r:id="rId24"/>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6000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77" autoAdjust="0"/>
    <p:restoredTop sz="95701" autoAdjust="0"/>
  </p:normalViewPr>
  <p:slideViewPr>
    <p:cSldViewPr snapToGrid="0" snapToObjects="1" showGuides="1">
      <p:cViewPr varScale="1">
        <p:scale>
          <a:sx n="104" d="100"/>
          <a:sy n="104" d="100"/>
        </p:scale>
        <p:origin x="784" y="68"/>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1016"/>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11/24/2023 2:35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11/24/2023 2:35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11/24/2023 2:35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404878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1082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814242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103913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88018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325295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067861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132639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7443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193099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50699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978852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042011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166772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20929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582953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751820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99713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11/24/2023 2:35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749599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8.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1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1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1.emf"/></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2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16380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Line/Bar 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ja-JP" altLang="en-US" sz="600" baseline="0" dirty="0"/>
              <a:t>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39845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Line/Bar サブ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サブセクションタイトル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ja-JP" altLang="en-US" sz="600" baseline="0" dirty="0"/>
              <a:t>サブセクション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421552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Line/Bar Appendix">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en-US" altLang="ja-JP" dirty="0"/>
              <a:t>Appendix</a:t>
            </a:r>
            <a:r>
              <a:rPr lang="ja-JP" altLang="en-US" dirty="0"/>
              <a:t>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Appendix</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094524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ine 目次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LINE</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3562"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3440148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Bar 目次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BAR</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1973"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954228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裏表紙 1行">
    <p:spTree>
      <p:nvGrpSpPr>
        <p:cNvPr id="1" name=""/>
        <p:cNvGrpSpPr/>
        <p:nvPr/>
      </p:nvGrpSpPr>
      <p:grpSpPr>
        <a:xfrm>
          <a:off x="0" y="0"/>
          <a:ext cx="0" cy="0"/>
          <a:chOff x="0" y="0"/>
          <a:chExt cx="0" cy="0"/>
        </a:xfrm>
      </p:grpSpPr>
      <p:sp>
        <p:nvSpPr>
          <p:cNvPr id="2" name="Title 1"/>
          <p:cNvSpPr>
            <a:spLocks noGrp="1"/>
          </p:cNvSpPr>
          <p:nvPr>
            <p:ph type="title"/>
          </p:nvPr>
        </p:nvSpPr>
        <p:spPr>
          <a:xfrm>
            <a:off x="414000" y="2846131"/>
            <a:ext cx="4441297" cy="2398891"/>
          </a:xfrm>
        </p:spPr>
        <p:txBody>
          <a:bodyPr lIns="0" rIns="0" anchor="t"/>
          <a:lstStyle>
            <a:lvl1pPr>
              <a:lnSpc>
                <a:spcPts val="1192"/>
              </a:lnSpc>
              <a:defRPr sz="900"/>
            </a:lvl1pPr>
          </a:lstStyle>
          <a:p>
            <a:r>
              <a:rPr lang="ja-JP" altLang="en-US"/>
              <a:t>マスター タイトルの書式設定</a:t>
            </a:r>
            <a:endParaRPr lang="en-US" dirty="0"/>
          </a:p>
        </p:txBody>
      </p:sp>
      <p:sp>
        <p:nvSpPr>
          <p:cNvPr id="5" name="Rectangle 4"/>
          <p:cNvSpPr/>
          <p:nvPr/>
        </p:nvSpPr>
        <p:spPr>
          <a:xfrm>
            <a:off x="1" y="1817687"/>
            <a:ext cx="9498012" cy="630936"/>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8" name="テキスト ボックス 7"/>
          <p:cNvSpPr txBox="1"/>
          <p:nvPr/>
        </p:nvSpPr>
        <p:spPr>
          <a:xfrm>
            <a:off x="9346191" y="-133708"/>
            <a:ext cx="559809" cy="99682"/>
          </a:xfrm>
          <a:prstGeom prst="rect">
            <a:avLst/>
          </a:prstGeom>
          <a:noFill/>
        </p:spPr>
        <p:txBody>
          <a:bodyPr wrap="square" lIns="0" tIns="0" rIns="0" bIns="0" rtlCol="0" anchor="ctr">
            <a:normAutofit/>
          </a:bodyPr>
          <a:lstStyle/>
          <a:p>
            <a:pPr algn="r"/>
            <a:r>
              <a:rPr kumimoji="1" lang="en-US" altLang="ja-JP" sz="600" baseline="0"/>
              <a:t>Back Cover 1</a:t>
            </a:r>
            <a:endParaRPr kumimoji="1" lang="ja-JP" altLang="en-US" sz="600" baseline="0" dirty="0"/>
          </a:p>
        </p:txBody>
      </p:sp>
      <p:sp>
        <p:nvSpPr>
          <p:cNvPr id="3" name="正方形/長方形 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5245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8461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Tree>
    <p:extLst>
      <p:ext uri="{BB962C8B-B14F-4D97-AF65-F5344CB8AC3E}">
        <p14:creationId xmlns:p14="http://schemas.microsoft.com/office/powerpoint/2010/main" val="3984577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裏表紙 2～3行">
    <p:spTree>
      <p:nvGrpSpPr>
        <p:cNvPr id="1" name=""/>
        <p:cNvGrpSpPr/>
        <p:nvPr/>
      </p:nvGrpSpPr>
      <p:grpSpPr>
        <a:xfrm>
          <a:off x="0" y="0"/>
          <a:ext cx="0" cy="0"/>
          <a:chOff x="0" y="0"/>
          <a:chExt cx="0" cy="0"/>
        </a:xfrm>
      </p:grpSpPr>
      <p:sp>
        <p:nvSpPr>
          <p:cNvPr id="7" name="Rectangle 4"/>
          <p:cNvSpPr/>
          <p:nvPr/>
        </p:nvSpPr>
        <p:spPr>
          <a:xfrm>
            <a:off x="1" y="1817687"/>
            <a:ext cx="9498012" cy="121351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1"/>
            <a:ext cx="6769099" cy="910800"/>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Back Cover 2</a:t>
            </a:r>
            <a:endParaRPr kumimoji="1" lang="ja-JP" altLang="en-US" sz="600" baseline="0" dirty="0"/>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sp>
        <p:nvSpPr>
          <p:cNvPr id="15" name="Line 112"/>
          <p:cNvSpPr>
            <a:spLocks noChangeShapeType="1"/>
          </p:cNvSpPr>
          <p:nvPr/>
        </p:nvSpPr>
        <p:spPr bwMode="auto">
          <a:xfrm>
            <a:off x="-105884" y="29656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正方形/長方形 11"/>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30657956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裏表紙 3行以上">
    <p:spTree>
      <p:nvGrpSpPr>
        <p:cNvPr id="1" name=""/>
        <p:cNvGrpSpPr/>
        <p:nvPr/>
      </p:nvGrpSpPr>
      <p:grpSpPr>
        <a:xfrm>
          <a:off x="0" y="0"/>
          <a:ext cx="0" cy="0"/>
          <a:chOff x="0" y="0"/>
          <a:chExt cx="0" cy="0"/>
        </a:xfrm>
      </p:grpSpPr>
      <p:sp>
        <p:nvSpPr>
          <p:cNvPr id="5" name="Rectangle 4"/>
          <p:cNvSpPr/>
          <p:nvPr/>
        </p:nvSpPr>
        <p:spPr>
          <a:xfrm>
            <a:off x="1" y="1817687"/>
            <a:ext cx="9498012" cy="234400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Back Cover 3</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1825864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白紙">
    <p:spTree>
      <p:nvGrpSpPr>
        <p:cNvPr id="1" name=""/>
        <p:cNvGrpSpPr/>
        <p:nvPr/>
      </p:nvGrpSpPr>
      <p:grpSpPr>
        <a:xfrm>
          <a:off x="0" y="0"/>
          <a:ext cx="0" cy="0"/>
          <a:chOff x="0" y="0"/>
          <a:chExt cx="0" cy="0"/>
        </a:xfrm>
      </p:grpSpPr>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ja-JP" altLang="en-US" sz="600" baseline="0" dirty="0"/>
              <a:t>白紙ページ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1" name="Group 83"/>
          <p:cNvGrpSpPr/>
          <p:nvPr>
            <p:custDataLst>
              <p:tags r:id="rId1"/>
            </p:custDataLst>
          </p:nvPr>
        </p:nvGrpSpPr>
        <p:grpSpPr>
          <a:xfrm>
            <a:off x="413544" y="6879384"/>
            <a:ext cx="9076531" cy="85104"/>
            <a:chOff x="413544" y="-261938"/>
            <a:chExt cx="9076531" cy="247650"/>
          </a:xfrm>
        </p:grpSpPr>
        <p:sp>
          <p:nvSpPr>
            <p:cNvPr id="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4" name="Group 83"/>
          <p:cNvGrpSpPr/>
          <p:nvPr>
            <p:custDataLst>
              <p:tags r:id="rId2"/>
            </p:custDataLst>
          </p:nvPr>
        </p:nvGrpSpPr>
        <p:grpSpPr>
          <a:xfrm>
            <a:off x="413544" y="-105585"/>
            <a:ext cx="9074150" cy="85104"/>
            <a:chOff x="413544" y="-261938"/>
            <a:chExt cx="9074150" cy="247650"/>
          </a:xfrm>
        </p:grpSpPr>
        <p:sp>
          <p:nvSpPr>
            <p:cNvPr id="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7" name="Group 136"/>
          <p:cNvGrpSpPr/>
          <p:nvPr>
            <p:custDataLst>
              <p:tags r:id="rId3"/>
            </p:custDataLst>
          </p:nvPr>
        </p:nvGrpSpPr>
        <p:grpSpPr>
          <a:xfrm>
            <a:off x="-102316" y="321469"/>
            <a:ext cx="80962" cy="6326462"/>
            <a:chOff x="9926638" y="321469"/>
            <a:chExt cx="282575" cy="6326462"/>
          </a:xfrm>
        </p:grpSpPr>
        <p:sp>
          <p:nvSpPr>
            <p:cNvPr id="3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6" name="Group 136"/>
          <p:cNvGrpSpPr/>
          <p:nvPr>
            <p:custDataLst>
              <p:tags r:id="rId4"/>
            </p:custDataLst>
          </p:nvPr>
        </p:nvGrpSpPr>
        <p:grpSpPr>
          <a:xfrm>
            <a:off x="9926639" y="321469"/>
            <a:ext cx="80962" cy="6326462"/>
            <a:chOff x="9926638" y="321469"/>
            <a:chExt cx="282575" cy="6326462"/>
          </a:xfrm>
        </p:grpSpPr>
        <p:sp>
          <p:nvSpPr>
            <p:cNvPr id="57"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8"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334833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表紙 大規模会場講演用">
    <p:spTree>
      <p:nvGrpSpPr>
        <p:cNvPr id="1" name=""/>
        <p:cNvGrpSpPr/>
        <p:nvPr/>
      </p:nvGrpSpPr>
      <p:grpSpPr>
        <a:xfrm>
          <a:off x="0" y="0"/>
          <a:ext cx="0" cy="0"/>
          <a:chOff x="0" y="0"/>
          <a:chExt cx="0" cy="0"/>
        </a:xfrm>
      </p:grpSpPr>
      <p:sp>
        <p:nvSpPr>
          <p:cNvPr id="27" name="Rectangle 4"/>
          <p:cNvSpPr/>
          <p:nvPr/>
        </p:nvSpPr>
        <p:spPr>
          <a:xfrm rot="10800000">
            <a:off x="409351" y="-5"/>
            <a:ext cx="9496647" cy="5622929"/>
          </a:xfrm>
          <a:prstGeom prst="rect">
            <a:avLst/>
          </a:prstGeom>
          <a:gradFill flip="none" rotWithShape="1">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hasCustomPrompt="1"/>
          </p:nvPr>
        </p:nvSpPr>
        <p:spPr>
          <a:xfrm>
            <a:off x="1424511" y="1390087"/>
            <a:ext cx="8065563" cy="2869175"/>
          </a:xfrm>
          <a:prstGeom prst="rect">
            <a:avLst/>
          </a:prstGeom>
        </p:spPr>
        <p:txBody>
          <a:bodyPr lIns="0" tIns="0" rIns="0" bIns="0" anchor="t"/>
          <a:lstStyle>
            <a:lvl1pPr>
              <a:lnSpc>
                <a:spcPct val="100000"/>
              </a:lnSpc>
              <a:spcBef>
                <a:spcPct val="0"/>
              </a:spcBef>
              <a:spcAft>
                <a:spcPct val="0"/>
              </a:spcAft>
              <a:defRPr sz="4400">
                <a:solidFill>
                  <a:schemeClr val="bg1"/>
                </a:solidFill>
              </a:defRPr>
            </a:lvl1pPr>
          </a:lstStyle>
          <a:p>
            <a:r>
              <a:rPr lang="ja-JP" altLang="en-US" dirty="0"/>
              <a:t>タイトル </a:t>
            </a:r>
            <a:br>
              <a:rPr lang="en-US" altLang="ja-JP" dirty="0"/>
            </a:br>
            <a:r>
              <a:rPr lang="en-US" altLang="ja-JP" dirty="0"/>
              <a:t>MSP</a:t>
            </a:r>
            <a:r>
              <a:rPr lang="ja-JP" altLang="en-US" dirty="0"/>
              <a:t>ゴシック </a:t>
            </a:r>
            <a:r>
              <a:rPr lang="en-US" altLang="ja-JP" dirty="0"/>
              <a:t>44pt</a:t>
            </a:r>
            <a:br>
              <a:rPr lang="en-US" altLang="ja-JP" dirty="0"/>
            </a:br>
            <a:r>
              <a:rPr lang="en-US" altLang="ja-JP" dirty="0"/>
              <a:t>Title Arial Regular 44pt</a:t>
            </a:r>
            <a:br>
              <a:rPr lang="en-US" altLang="ja-JP" dirty="0"/>
            </a:br>
            <a:r>
              <a:rPr lang="en-US" altLang="ja-JP" dirty="0"/>
              <a:t>4</a:t>
            </a:r>
            <a:r>
              <a:rPr lang="ja-JP" altLang="en-US" dirty="0"/>
              <a:t>行まで可能</a:t>
            </a:r>
            <a:endParaRPr lang="en-US" dirty="0"/>
          </a:p>
        </p:txBody>
      </p:sp>
      <p:sp>
        <p:nvSpPr>
          <p:cNvPr id="10" name="テキスト プレースホルダー 3"/>
          <p:cNvSpPr>
            <a:spLocks noGrp="1"/>
          </p:cNvSpPr>
          <p:nvPr>
            <p:ph type="body" sz="quarter" idx="13" hasCustomPrompt="1"/>
          </p:nvPr>
        </p:nvSpPr>
        <p:spPr>
          <a:xfrm>
            <a:off x="1424513" y="4259263"/>
            <a:ext cx="8065563" cy="996678"/>
          </a:xfrm>
          <a:prstGeom prst="rect">
            <a:avLst/>
          </a:prstGeom>
        </p:spPr>
        <p:txBody>
          <a:bodyPr vert="horz" wrap="square" lIns="0" tIns="0" rIns="0" bIns="0" rtlCol="0" anchor="t">
            <a:noAutofit/>
          </a:bodyPr>
          <a:lstStyle>
            <a:lvl1pPr>
              <a:lnSpc>
                <a:spcPct val="110000"/>
              </a:lnSpc>
              <a:spcAft>
                <a:spcPts val="0"/>
              </a:spcAft>
              <a:defRPr lang="ja-JP" altLang="en-US" sz="2000" b="0" i="0" cap="none" baseline="0" dirty="0" smtClean="0">
                <a:solidFill>
                  <a:schemeClr val="bg1"/>
                </a:solidFill>
                <a:latin typeface="+mn-lt"/>
                <a:ea typeface="+mn-ea"/>
                <a:cs typeface="+mn-cs"/>
              </a:defRPr>
            </a:lvl1pPr>
          </a:lstStyle>
          <a:p>
            <a:r>
              <a:rPr lang="ja-JP" altLang="en-US" dirty="0"/>
              <a:t>□□□□年□□月□□日</a:t>
            </a:r>
            <a:br>
              <a:rPr lang="en-US" altLang="ja-JP" dirty="0"/>
            </a:br>
            <a:r>
              <a:rPr lang="ja-JP" altLang="en-US" dirty="0"/>
              <a:t>部署名</a:t>
            </a:r>
            <a:br>
              <a:rPr lang="en-US" altLang="ja-JP" dirty="0"/>
            </a:br>
            <a:r>
              <a:rPr lang="ja-JP" altLang="en-US" dirty="0"/>
              <a:t>氏名</a:t>
            </a:r>
            <a:endParaRPr kumimoji="1" lang="ja-JP" altLang="en-US" dirty="0"/>
          </a:p>
        </p:txBody>
      </p:sp>
      <p:sp>
        <p:nvSpPr>
          <p:cNvPr id="7" name="テキスト プレースホルダー 10"/>
          <p:cNvSpPr>
            <a:spLocks noGrp="1"/>
          </p:cNvSpPr>
          <p:nvPr>
            <p:ph type="body" sz="quarter" idx="12" hasCustomPrompt="1"/>
          </p:nvPr>
        </p:nvSpPr>
        <p:spPr>
          <a:xfrm>
            <a:off x="1424511" y="369887"/>
            <a:ext cx="8065563" cy="865188"/>
          </a:xfrm>
          <a:prstGeom prst="rect">
            <a:avLst/>
          </a:prstGeom>
          <a:noFill/>
        </p:spPr>
        <p:txBody>
          <a:bodyPr wrap="square" lIns="0" tIns="0" rIns="0" bIns="0" rtlCol="0" anchor="b">
            <a:noAutofit/>
          </a:bodyPr>
          <a:lstStyle>
            <a:lvl1pPr>
              <a:lnSpc>
                <a:spcPct val="100000"/>
              </a:lnSpc>
              <a:defRPr lang="ja-JP" altLang="en-US" sz="2400" b="0" smtClean="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イベント名 </a:t>
            </a:r>
            <a:r>
              <a:rPr lang="en-US" altLang="ja-JP" dirty="0"/>
              <a:t>MSP</a:t>
            </a:r>
            <a:r>
              <a:rPr lang="ja-JP" altLang="en-US" dirty="0"/>
              <a:t>ゴシック </a:t>
            </a:r>
            <a:r>
              <a:rPr lang="en-US" altLang="ja-JP" dirty="0"/>
              <a:t>24pt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Cover L</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8"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図 28">
            <a:extLst>
              <a:ext uri="{FF2B5EF4-FFF2-40B4-BE49-F238E27FC236}">
                <a16:creationId xmlns:a16="http://schemas.microsoft.com/office/drawing/2014/main" id="{AF29843C-5D5E-47E4-8DBD-49D12623B79B}"/>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9040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大規模会場講演用　目次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目次</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大規模講演用目次ページ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235075"/>
            <a:ext cx="9075600" cy="1853071"/>
          </a:xfrm>
        </p:spPr>
        <p:txBody>
          <a:bodyPr vert="horz" lIns="53975" tIns="53975" rIns="53975" bIns="53975" rtlCol="0">
            <a:spAutoFit/>
          </a:bodyPr>
          <a:lstStyle>
            <a:lvl1pPr>
              <a:lnSpc>
                <a:spcPct val="100000"/>
              </a:lnSpc>
              <a:spcBef>
                <a:spcPts val="0"/>
              </a:spcBef>
              <a:spcAft>
                <a:spcPts val="0"/>
              </a:spcAft>
              <a:defRPr lang="ja-JP" altLang="en-US" sz="2000" b="0" dirty="0" smtClean="0"/>
            </a:lvl1pPr>
            <a:lvl2pPr marL="586800" indent="-284400">
              <a:lnSpc>
                <a:spcPct val="100000"/>
              </a:lnSpc>
              <a:spcBef>
                <a:spcPts val="0"/>
              </a:spcBef>
              <a:spcAft>
                <a:spcPts val="0"/>
              </a:spcAft>
              <a:buClr>
                <a:srgbClr val="969696"/>
              </a:buClr>
              <a:defRPr lang="ja-JP" altLang="en-US" sz="2000" b="0" dirty="0" smtClean="0"/>
            </a:lvl2pPr>
            <a:lvl3pPr marL="903600" indent="-313200">
              <a:lnSpc>
                <a:spcPct val="100000"/>
              </a:lnSpc>
              <a:spcBef>
                <a:spcPts val="0"/>
              </a:spcBef>
              <a:spcAft>
                <a:spcPts val="0"/>
              </a:spcAft>
              <a:defRPr lang="ja-JP" altLang="en-US" sz="2000" b="0" dirty="0" smtClean="0"/>
            </a:lvl3pPr>
            <a:lvl4pPr marL="1195200" indent="-288000">
              <a:lnSpc>
                <a:spcPct val="100000"/>
              </a:lnSpc>
              <a:spcBef>
                <a:spcPts val="0"/>
              </a:spcBef>
              <a:spcAft>
                <a:spcPts val="0"/>
              </a:spcAft>
              <a:defRPr lang="ja-JP" altLang="en-US" sz="2000" b="0" dirty="0" smtClean="0"/>
            </a:lvl4pPr>
            <a:lvl5pPr marL="1483200" indent="-288000">
              <a:lnSpc>
                <a:spcPct val="100000"/>
              </a:lnSpc>
              <a:spcBef>
                <a:spcPts val="0"/>
              </a:spcBef>
              <a:spcAft>
                <a:spcPts val="0"/>
              </a:spcAft>
              <a:defRPr lang="ja-JP" altLang="en-US" sz="2000" b="0"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069437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大規模会場講演用 章区切り">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vert="horz" lIns="54000" tIns="0" rIns="54000" bIns="0" rtlCol="0" anchor="t" anchorCtr="0">
            <a:noAutofit/>
          </a:bodyPr>
          <a:lstStyle>
            <a:lvl1pPr>
              <a:lnSpc>
                <a:spcPct val="100000"/>
              </a:lnSpc>
              <a:spcBef>
                <a:spcPct val="0"/>
              </a:spcBef>
              <a:spcAft>
                <a:spcPct val="0"/>
              </a:spcAft>
              <a:defRPr lang="en-US" sz="3400" b="0" dirty="0">
                <a:latin typeface="+mj-lt"/>
                <a:ea typeface="+mj-ea"/>
                <a:cs typeface="+mj-cs"/>
              </a:defRPr>
            </a:lvl1pPr>
          </a:lstStyle>
          <a:p>
            <a:pPr lvl="0" defTabSz="457200">
              <a:lnSpc>
                <a:spcPct val="100000"/>
              </a:lnSpc>
            </a:pPr>
            <a:r>
              <a:rPr lang="ja-JP" altLang="en-US" dirty="0"/>
              <a:t>セクションタイトル </a:t>
            </a:r>
            <a:r>
              <a:rPr lang="en-US" altLang="ja-JP" dirty="0"/>
              <a:t>MSP</a:t>
            </a:r>
            <a:r>
              <a:rPr lang="ja-JP" altLang="en-US" dirty="0"/>
              <a:t>ゴシック </a:t>
            </a:r>
            <a:r>
              <a:rPr lang="en-US" altLang="ja-JP" dirty="0"/>
              <a:t>34pt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lIns="54000" rIns="54000">
            <a:noAutofit/>
          </a:bodyPr>
          <a:lstStyle>
            <a:lvl1pPr marL="0" indent="0">
              <a:lnSpc>
                <a:spcPts val="1733"/>
              </a:lnSpc>
              <a:spcBef>
                <a:spcPts val="0"/>
              </a:spcBef>
              <a:buFontTx/>
              <a:buNone/>
              <a:defRPr sz="1600" b="1" i="0" cap="none" baseline="0">
                <a:solidFill>
                  <a:schemeClr val="tx1"/>
                </a:solidFill>
              </a:defRPr>
            </a:lvl1pPr>
            <a:lvl2pPr marL="0" indent="0">
              <a:lnSpc>
                <a:spcPts val="1733"/>
              </a:lnSpc>
              <a:spcBef>
                <a:spcPts val="0"/>
              </a:spcBef>
              <a:buFontTx/>
              <a:buNone/>
              <a:defRPr sz="1600" b="1" i="0" cap="none" baseline="0">
                <a:solidFill>
                  <a:schemeClr val="tx1"/>
                </a:solidFill>
              </a:defRPr>
            </a:lvl2pPr>
            <a:lvl3pPr marL="0" indent="0">
              <a:lnSpc>
                <a:spcPts val="1733"/>
              </a:lnSpc>
              <a:spcBef>
                <a:spcPts val="0"/>
              </a:spcBef>
              <a:buFontTx/>
              <a:buNone/>
              <a:defRPr sz="1600" b="1" i="0" cap="none" baseline="0">
                <a:solidFill>
                  <a:schemeClr val="tx1"/>
                </a:solidFill>
              </a:defRPr>
            </a:lvl3pPr>
            <a:lvl4pPr marL="0" indent="0">
              <a:lnSpc>
                <a:spcPts val="1733"/>
              </a:lnSpc>
              <a:spcBef>
                <a:spcPts val="0"/>
              </a:spcBef>
              <a:buFontTx/>
              <a:buNone/>
              <a:defRPr sz="1600" b="1" i="0" cap="none" baseline="0">
                <a:solidFill>
                  <a:schemeClr val="tx1"/>
                </a:solidFill>
              </a:defRPr>
            </a:lvl4pPr>
            <a:lvl5pPr marL="0" indent="0">
              <a:lnSpc>
                <a:spcPts val="1733"/>
              </a:lnSpc>
              <a:spcBef>
                <a:spcPts val="0"/>
              </a:spcBef>
              <a:buFontTx/>
              <a:buNone/>
              <a:defRPr sz="16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117806" y="-133708"/>
            <a:ext cx="788195" cy="99682"/>
          </a:xfrm>
          <a:prstGeom prst="rect">
            <a:avLst/>
          </a:prstGeom>
          <a:noFill/>
        </p:spPr>
        <p:txBody>
          <a:bodyPr wrap="square" lIns="0" tIns="0" rIns="0" bIns="0" rtlCol="0" anchor="ctr">
            <a:noAutofit/>
          </a:bodyPr>
          <a:lstStyle/>
          <a:p>
            <a:pPr algn="r"/>
            <a:r>
              <a:rPr kumimoji="1" lang="ja-JP" altLang="en-US" sz="600" baseline="0" dirty="0"/>
              <a:t>大規模講演用 章区切り</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19" name="グループ化 18"/>
          <p:cNvGrpSpPr/>
          <p:nvPr/>
        </p:nvGrpSpPr>
        <p:grpSpPr>
          <a:xfrm>
            <a:off x="-105884" y="2044640"/>
            <a:ext cx="80962" cy="2457511"/>
            <a:chOff x="-105884" y="2044640"/>
            <a:chExt cx="80962" cy="2457511"/>
          </a:xfrm>
        </p:grpSpPr>
        <p:sp>
          <p:nvSpPr>
            <p:cNvPr id="20"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767152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大規模会場講演用　本文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タイトルの書式設定</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大規模講演用本文ページ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028700"/>
            <a:ext cx="9075600" cy="1853071"/>
          </a:xfrm>
        </p:spPr>
        <p:txBody>
          <a:bodyPr vert="horz" lIns="53975" tIns="53975" rIns="53975" bIns="53975" rtlCol="0">
            <a:spAutoFit/>
          </a:bodyPr>
          <a:lstStyle>
            <a:lvl1pPr>
              <a:lnSpc>
                <a:spcPct val="100000"/>
              </a:lnSpc>
              <a:spcBef>
                <a:spcPts val="0"/>
              </a:spcBef>
              <a:spcAft>
                <a:spcPts val="0"/>
              </a:spcAft>
              <a:defRPr lang="ja-JP" altLang="en-US" sz="2000" b="1" dirty="0" smtClean="0"/>
            </a:lvl1pPr>
            <a:lvl2pPr marL="586800" indent="-284400">
              <a:lnSpc>
                <a:spcPct val="100000"/>
              </a:lnSpc>
              <a:spcBef>
                <a:spcPts val="0"/>
              </a:spcBef>
              <a:spcAft>
                <a:spcPts val="0"/>
              </a:spcAft>
              <a:buClr>
                <a:srgbClr val="969696"/>
              </a:buClr>
              <a:defRPr lang="ja-JP" altLang="en-US" sz="2000" b="1" dirty="0" smtClean="0"/>
            </a:lvl2pPr>
            <a:lvl3pPr marL="903600" indent="-313200">
              <a:lnSpc>
                <a:spcPct val="100000"/>
              </a:lnSpc>
              <a:spcBef>
                <a:spcPts val="0"/>
              </a:spcBef>
              <a:spcAft>
                <a:spcPts val="0"/>
              </a:spcAft>
              <a:defRPr lang="ja-JP" altLang="en-US" sz="2000" b="1" dirty="0" smtClean="0"/>
            </a:lvl3pPr>
            <a:lvl4pPr marL="1195200" indent="-288000">
              <a:lnSpc>
                <a:spcPct val="100000"/>
              </a:lnSpc>
              <a:spcBef>
                <a:spcPts val="0"/>
              </a:spcBef>
              <a:spcAft>
                <a:spcPts val="0"/>
              </a:spcAft>
              <a:defRPr lang="ja-JP" altLang="en-US" sz="2000" b="1" dirty="0" smtClean="0"/>
            </a:lvl4pPr>
            <a:lvl5pPr marL="1483200" indent="-288000">
              <a:lnSpc>
                <a:spcPct val="100000"/>
              </a:lnSpc>
              <a:spcBef>
                <a:spcPts val="0"/>
              </a:spcBef>
              <a:spcAft>
                <a:spcPts val="0"/>
              </a:spcAft>
              <a:defRPr lang="ja-JP" altLang="en-US" sz="2000" b="1"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7175043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裏表紙 大規模会場講演用">
    <p:spTree>
      <p:nvGrpSpPr>
        <p:cNvPr id="1" name=""/>
        <p:cNvGrpSpPr/>
        <p:nvPr/>
      </p:nvGrpSpPr>
      <p:grpSpPr>
        <a:xfrm>
          <a:off x="0" y="0"/>
          <a:ext cx="0" cy="0"/>
          <a:chOff x="0" y="0"/>
          <a:chExt cx="0" cy="0"/>
        </a:xfrm>
      </p:grpSpPr>
      <p:sp>
        <p:nvSpPr>
          <p:cNvPr id="5" name="Rectangle 4"/>
          <p:cNvSpPr/>
          <p:nvPr/>
        </p:nvSpPr>
        <p:spPr>
          <a:xfrm>
            <a:off x="1" y="1"/>
            <a:ext cx="9498012" cy="5622924"/>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ct val="100000"/>
              </a:lnSpc>
              <a:spcBef>
                <a:spcPct val="0"/>
              </a:spcBef>
              <a:spcAft>
                <a:spcPct val="0"/>
              </a:spcAft>
              <a:defRPr sz="20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Back Cover L</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2762339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_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nchor="ctr"/>
          <a:lstStyle>
            <a:lvl1pPr>
              <a:defRPr sz="2600"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0756569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Large_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nchor="ctr"/>
          <a:lstStyle>
            <a:lvl1pPr>
              <a:defRPr sz="260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72671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表紙 1行">
    <p:spTree>
      <p:nvGrpSpPr>
        <p:cNvPr id="1" name=""/>
        <p:cNvGrpSpPr/>
        <p:nvPr/>
      </p:nvGrpSpPr>
      <p:grpSpPr>
        <a:xfrm>
          <a:off x="0" y="0"/>
          <a:ext cx="0" cy="0"/>
          <a:chOff x="0" y="0"/>
          <a:chExt cx="0" cy="0"/>
        </a:xfrm>
      </p:grpSpPr>
      <p:pic>
        <p:nvPicPr>
          <p:cNvPr id="5" name="Picture 4" descr="Cover1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640080"/>
          </a:xfrm>
          <a:prstGeom prst="rect">
            <a:avLst/>
          </a:prstGeom>
        </p:spPr>
      </p:pic>
      <p:sp>
        <p:nvSpPr>
          <p:cNvPr id="2" name="Title 1"/>
          <p:cNvSpPr>
            <a:spLocks noGrp="1"/>
          </p:cNvSpPr>
          <p:nvPr>
            <p:ph type="title" hasCustomPrompt="1"/>
          </p:nvPr>
        </p:nvSpPr>
        <p:spPr>
          <a:xfrm>
            <a:off x="1424512" y="1817688"/>
            <a:ext cx="4607988" cy="640080"/>
          </a:xfrm>
          <a:prstGeom prst="rect">
            <a:avLst/>
          </a:prstGeom>
        </p:spPr>
        <p:txBody>
          <a:bodyPr anchor="ctr" anchorCtr="0"/>
          <a:lstStyle>
            <a:lvl1pPr>
              <a:lnSpc>
                <a:spcPct val="110000"/>
              </a:lnSpc>
              <a:defRPr sz="2600" baseline="0">
                <a:solidFill>
                  <a:schemeClr val="tx1"/>
                </a:solidFill>
              </a:defRPr>
            </a:lvl1pPr>
          </a:lstStyle>
          <a:p>
            <a:r>
              <a:rPr lang="ja-JP" altLang="en-US" dirty="0"/>
              <a:t>タイトル</a:t>
            </a:r>
            <a:r>
              <a:rPr lang="en-US" altLang="ja-JP" dirty="0"/>
              <a:t>1</a:t>
            </a:r>
            <a:r>
              <a:rPr lang="ja-JP" altLang="en-US" dirty="0"/>
              <a:t>行 </a:t>
            </a:r>
            <a:r>
              <a:rPr lang="en-US" altLang="ja-JP" dirty="0"/>
              <a:t>MSP</a:t>
            </a:r>
            <a:r>
              <a:rPr lang="ja-JP" altLang="en-US" dirty="0"/>
              <a:t>ゴシック </a:t>
            </a:r>
            <a:r>
              <a:rPr lang="en-US" altLang="ja-JP" dirty="0"/>
              <a:t>26pt</a:t>
            </a:r>
            <a:endParaRPr lang="en-US" dirty="0"/>
          </a:p>
        </p:txBody>
      </p:sp>
      <p:sp>
        <p:nvSpPr>
          <p:cNvPr id="4"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3975" tIns="0" rIns="53975"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3" name="テキスト ボックス 2"/>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Cover 1</a:t>
            </a:r>
            <a:endParaRPr kumimoji="1" lang="ja-JP" altLang="en-US" sz="600" baseline="0" dirty="0"/>
          </a:p>
        </p:txBody>
      </p:sp>
      <p:grpSp>
        <p:nvGrpSpPr>
          <p:cNvPr id="10" name="グループ化 9"/>
          <p:cNvGrpSpPr/>
          <p:nvPr/>
        </p:nvGrpSpPr>
        <p:grpSpPr>
          <a:xfrm>
            <a:off x="1427495" y="-113318"/>
            <a:ext cx="4747260" cy="92724"/>
            <a:chOff x="1427495" y="-138636"/>
            <a:chExt cx="4747260" cy="92724"/>
          </a:xfrm>
        </p:grpSpPr>
        <p:sp>
          <p:nvSpPr>
            <p:cNvPr id="11"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2"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3"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4" name="グループ化 13"/>
          <p:cNvGrpSpPr/>
          <p:nvPr/>
        </p:nvGrpSpPr>
        <p:grpSpPr>
          <a:xfrm>
            <a:off x="1427495" y="6878749"/>
            <a:ext cx="4747260" cy="92724"/>
            <a:chOff x="1427495" y="6879384"/>
            <a:chExt cx="4747260" cy="92724"/>
          </a:xfrm>
        </p:grpSpPr>
        <p:sp>
          <p:nvSpPr>
            <p:cNvPr id="15"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8" name="グループ化 17"/>
          <p:cNvGrpSpPr/>
          <p:nvPr/>
        </p:nvGrpSpPr>
        <p:grpSpPr>
          <a:xfrm>
            <a:off x="-105884" y="350838"/>
            <a:ext cx="80962" cy="3809184"/>
            <a:chOff x="9926638" y="350838"/>
            <a:chExt cx="282575" cy="3809184"/>
          </a:xfrm>
        </p:grpSpPr>
        <p:sp>
          <p:nvSpPr>
            <p:cNvPr id="19" name="Line 247"/>
            <p:cNvSpPr>
              <a:spLocks noChangeShapeType="1"/>
            </p:cNvSpPr>
            <p:nvPr userDrawn="1"/>
          </p:nvSpPr>
          <p:spPr bwMode="auto">
            <a:xfrm>
              <a:off x="9926638" y="4160022"/>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0" name="Line 110"/>
            <p:cNvSpPr>
              <a:spLocks noChangeShapeType="1"/>
            </p:cNvSpPr>
            <p:nvPr userDrawn="1"/>
          </p:nvSpPr>
          <p:spPr bwMode="auto">
            <a:xfrm>
              <a:off x="9926638" y="1038003"/>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9926638" y="328235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9926638" y="245776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0"/>
            <p:cNvSpPr>
              <a:spLocks noChangeShapeType="1"/>
            </p:cNvSpPr>
            <p:nvPr userDrawn="1"/>
          </p:nvSpPr>
          <p:spPr bwMode="auto">
            <a:xfrm>
              <a:off x="9926638" y="35083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9926638" y="1812301"/>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5"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図 25">
            <a:extLst>
              <a:ext uri="{FF2B5EF4-FFF2-40B4-BE49-F238E27FC236}">
                <a16:creationId xmlns:a16="http://schemas.microsoft.com/office/drawing/2014/main" id="{7768D562-3A2C-4E17-AFD5-69FBD0C50350}"/>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265789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表紙 2～3行">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24512" y="1763062"/>
            <a:ext cx="4968688" cy="1449914"/>
          </a:xfrm>
          <a:prstGeom prst="rect">
            <a:avLst/>
          </a:prstGeom>
        </p:spPr>
        <p:txBody>
          <a:bodyPr anchor="t"/>
          <a:lstStyle>
            <a:lvl1pPr>
              <a:lnSpc>
                <a:spcPct val="110000"/>
              </a:lnSpc>
              <a:defRPr sz="2600" baseline="0">
                <a:solidFill>
                  <a:schemeClr val="tx1"/>
                </a:solidFill>
              </a:defRPr>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2</a:t>
            </a:r>
            <a:r>
              <a:rPr lang="ja-JP" altLang="en-US" dirty="0"/>
              <a:t>～</a:t>
            </a:r>
            <a:r>
              <a:rPr lang="en-US" altLang="ja-JP" dirty="0"/>
              <a:t>3</a:t>
            </a:r>
            <a:r>
              <a:rPr lang="ja-JP" altLang="en-US" dirty="0"/>
              <a:t>行まで</a:t>
            </a:r>
            <a:endParaRPr lang="en-US" dirty="0"/>
          </a:p>
        </p:txBody>
      </p:sp>
      <p:sp>
        <p:nvSpPr>
          <p:cNvPr id="13" name="正方形/長方形 7"/>
          <p:cNvSpPr/>
          <p:nvPr/>
        </p:nvSpPr>
        <p:spPr>
          <a:xfrm>
            <a:off x="415925" y="1818003"/>
            <a:ext cx="9490076" cy="1213200"/>
          </a:xfrm>
          <a:custGeom>
            <a:avLst/>
            <a:gdLst/>
            <a:ahLst/>
            <a:cxnLst/>
            <a:rect l="l" t="t" r="r" b="b"/>
            <a:pathLst>
              <a:path w="8688360" h="1213200">
                <a:moveTo>
                  <a:pt x="5639998" y="0"/>
                </a:moveTo>
                <a:lnTo>
                  <a:pt x="8688360" y="0"/>
                </a:lnTo>
                <a:lnTo>
                  <a:pt x="8688360" y="1213200"/>
                </a:lnTo>
                <a:lnTo>
                  <a:pt x="5639998" y="1213200"/>
                </a:lnTo>
                <a:cubicBezTo>
                  <a:pt x="5691031" y="1019406"/>
                  <a:pt x="5716561" y="815984"/>
                  <a:pt x="5716561" y="606600"/>
                </a:cubicBezTo>
                <a:cubicBezTo>
                  <a:pt x="5716561" y="397216"/>
                  <a:pt x="5691031" y="193794"/>
                  <a:pt x="5639998" y="0"/>
                </a:cubicBezTo>
                <a:close/>
                <a:moveTo>
                  <a:pt x="0" y="0"/>
                </a:moveTo>
                <a:lnTo>
                  <a:pt x="751780" y="0"/>
                </a:lnTo>
                <a:cubicBezTo>
                  <a:pt x="700747" y="193794"/>
                  <a:pt x="675217" y="397216"/>
                  <a:pt x="675217" y="606600"/>
                </a:cubicBezTo>
                <a:cubicBezTo>
                  <a:pt x="675217" y="815984"/>
                  <a:pt x="700747" y="1019406"/>
                  <a:pt x="751780" y="1213200"/>
                </a:cubicBezTo>
                <a:lnTo>
                  <a:pt x="0" y="1213200"/>
                </a:lnTo>
                <a:close/>
              </a:path>
            </a:pathLst>
          </a:custGeom>
          <a:gradFill flip="none" rotWithShape="1">
            <a:gsLst>
              <a:gs pos="62000">
                <a:schemeClr val="bg2"/>
              </a:gs>
              <a:gs pos="0">
                <a:srgbClr val="820000"/>
              </a:gs>
              <a:gs pos="100000">
                <a:srgbClr val="E60000"/>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265"/>
            <a:endParaRPr kumimoji="1" lang="ja-JP" altLang="en-US" sz="2000">
              <a:solidFill>
                <a:srgbClr val="FFFFFF"/>
              </a:solidFill>
            </a:endParaRPr>
          </a:p>
        </p:txBody>
      </p:sp>
      <p:sp>
        <p:nvSpPr>
          <p:cNvPr id="8"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4000" tIns="0" rIns="54000"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Cover 2</a:t>
            </a:r>
            <a:endParaRPr kumimoji="1" lang="ja-JP" altLang="en-US" sz="600" baseline="0" dirty="0"/>
          </a:p>
        </p:txBody>
      </p:sp>
      <p:grpSp>
        <p:nvGrpSpPr>
          <p:cNvPr id="11" name="グループ化 10"/>
          <p:cNvGrpSpPr/>
          <p:nvPr/>
        </p:nvGrpSpPr>
        <p:grpSpPr>
          <a:xfrm>
            <a:off x="1427495" y="-113318"/>
            <a:ext cx="4747260" cy="92724"/>
            <a:chOff x="1427495" y="-138636"/>
            <a:chExt cx="4747260" cy="92724"/>
          </a:xfrm>
        </p:grpSpPr>
        <p:sp>
          <p:nvSpPr>
            <p:cNvPr id="12"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4" name="グループ化 3"/>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28235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1297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306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319BA965-E0D8-48CB-A7E2-13AA2BEE8A37}"/>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131459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3</a:t>
            </a:r>
            <a:r>
              <a:rPr lang="ja-JP" altLang="en-US" dirty="0"/>
              <a:t>行以上</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Cover 3</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654122F1-B46B-476F-99B5-4A624550BB5A}"/>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3496140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英文 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en-US" altLang="ja-JP" dirty="0"/>
              <a:t>Document title</a:t>
            </a:r>
            <a:br>
              <a:rPr lang="en-US" altLang="ja-JP" dirty="0"/>
            </a:br>
            <a:r>
              <a:rPr lang="en-US" altLang="ja-JP" dirty="0"/>
              <a:t>Arial Regular 26 pt.</a:t>
            </a:r>
            <a:br>
              <a:rPr lang="en-US" altLang="ja-JP" dirty="0"/>
            </a:br>
            <a:r>
              <a:rPr lang="en-US" altLang="ja-JP" dirty="0"/>
              <a:t>Third line</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en-US" altLang="ja-JP" dirty="0"/>
              <a:t>Document Subhead Arial Bold 12 pt.</a:t>
            </a:r>
          </a:p>
          <a:p>
            <a:r>
              <a:rPr lang="en-US" altLang="ja-JP" dirty="0"/>
              <a:t>Department</a:t>
            </a:r>
            <a:r>
              <a:rPr lang="ja-JP" altLang="en-US" dirty="0"/>
              <a:t> </a:t>
            </a:r>
            <a:r>
              <a:rPr lang="en-US" altLang="ja-JP" dirty="0"/>
              <a:t>Name</a:t>
            </a:r>
          </a:p>
          <a:p>
            <a:r>
              <a:rPr lang="en-US" altLang="ja-JP" dirty="0"/>
              <a:t>Day month year</a:t>
            </a:r>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en-US" altLang="ja-JP" dirty="0"/>
              <a:t>Client name Arial Regular 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ENG Cover 3</a:t>
            </a:r>
            <a:endParaRPr kumimoji="1" lang="ja-JP" altLang="en-US" sz="600" baseline="0"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5908" y="6134100"/>
            <a:ext cx="1448465" cy="336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
        <p:nvSpPr>
          <p:cNvPr id="27" name="テキスト ボックス 26"/>
          <p:cNvSpPr txBox="1"/>
          <p:nvPr/>
        </p:nvSpPr>
        <p:spPr bwMode="auto">
          <a:xfrm>
            <a:off x="414000" y="6202936"/>
            <a:ext cx="2520563" cy="230832"/>
          </a:xfrm>
          <a:prstGeom prst="rect">
            <a:avLst/>
          </a:prstGeom>
          <a:noFill/>
        </p:spPr>
        <p:txBody>
          <a:bodyPr wrap="square" lIns="0" tIns="0" rIns="0" bIns="0" rtlCol="0" anchor="b">
            <a:spAutoFit/>
          </a:bodyPr>
          <a:lstStyle/>
          <a:p>
            <a:r>
              <a:rPr kumimoji="1" lang="en-US" altLang="ja-JP" sz="800" b="1" baseline="0" dirty="0">
                <a:solidFill>
                  <a:schemeClr val="tx1"/>
                </a:solidFill>
              </a:rPr>
              <a:t>Mitsubishi UFJ Research and Consulting</a:t>
            </a:r>
          </a:p>
          <a:p>
            <a:r>
              <a:rPr kumimoji="1" lang="en-US" altLang="ja-JP" sz="700" baseline="0" dirty="0">
                <a:solidFill>
                  <a:schemeClr val="tx1"/>
                </a:solidFill>
              </a:rPr>
              <a:t>A</a:t>
            </a:r>
            <a:r>
              <a:rPr kumimoji="1" lang="ja-JP" altLang="en-US" sz="700" baseline="0" dirty="0">
                <a:solidFill>
                  <a:schemeClr val="tx1"/>
                </a:solidFill>
              </a:rPr>
              <a:t> </a:t>
            </a:r>
            <a:r>
              <a:rPr kumimoji="1" lang="en-US" altLang="ja-JP" sz="700" baseline="0" dirty="0">
                <a:solidFill>
                  <a:schemeClr val="tx1"/>
                </a:solidFill>
              </a:rPr>
              <a:t>member</a:t>
            </a:r>
            <a:r>
              <a:rPr kumimoji="1" lang="ja-JP" altLang="en-US" sz="700" baseline="0" dirty="0">
                <a:solidFill>
                  <a:schemeClr val="tx1"/>
                </a:solidFill>
              </a:rPr>
              <a:t> </a:t>
            </a:r>
            <a:r>
              <a:rPr kumimoji="1" lang="en-US" altLang="ja-JP" sz="700" baseline="0" dirty="0">
                <a:solidFill>
                  <a:schemeClr val="tx1"/>
                </a:solidFill>
              </a:rPr>
              <a:t>of</a:t>
            </a:r>
            <a:r>
              <a:rPr kumimoji="1" lang="ja-JP" altLang="en-US" sz="700" baseline="0" dirty="0">
                <a:solidFill>
                  <a:schemeClr val="tx1"/>
                </a:solidFill>
              </a:rPr>
              <a:t> </a:t>
            </a:r>
            <a:r>
              <a:rPr kumimoji="1" lang="en-US" altLang="ja-JP" sz="700" baseline="0" dirty="0">
                <a:solidFill>
                  <a:schemeClr val="tx1"/>
                </a:solidFill>
              </a:rPr>
              <a:t>MUFG,</a:t>
            </a:r>
            <a:r>
              <a:rPr kumimoji="1" lang="ja-JP" altLang="en-US" sz="700" baseline="0" dirty="0">
                <a:solidFill>
                  <a:schemeClr val="tx1"/>
                </a:solidFill>
              </a:rPr>
              <a:t> </a:t>
            </a:r>
            <a:r>
              <a:rPr kumimoji="1" lang="en-US" altLang="ja-JP" sz="700" baseline="0" dirty="0">
                <a:solidFill>
                  <a:schemeClr val="tx1"/>
                </a:solidFill>
              </a:rPr>
              <a:t>a global financial group </a:t>
            </a:r>
          </a:p>
        </p:txBody>
      </p:sp>
    </p:spTree>
    <p:extLst>
      <p:ext uri="{BB962C8B-B14F-4D97-AF65-F5344CB8AC3E}">
        <p14:creationId xmlns:p14="http://schemas.microsoft.com/office/powerpoint/2010/main" val="182519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884855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26" Type="http://schemas.openxmlformats.org/officeDocument/2006/relationships/tags" Target="../tags/tag3.xml"/><Relationship Id="rId3" Type="http://schemas.openxmlformats.org/officeDocument/2006/relationships/slideLayout" Target="../slideLayouts/slideLayout7.xml"/><Relationship Id="rId21" Type="http://schemas.openxmlformats.org/officeDocument/2006/relationships/slideLayout" Target="../slideLayouts/slideLayout25.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5" Type="http://schemas.openxmlformats.org/officeDocument/2006/relationships/tags" Target="../tags/tag2.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slideLayout" Target="../slideLayouts/slideLayout24.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24" Type="http://schemas.openxmlformats.org/officeDocument/2006/relationships/tags" Target="../tags/tag1.xml"/><Relationship Id="rId5" Type="http://schemas.openxmlformats.org/officeDocument/2006/relationships/slideLayout" Target="../slideLayouts/slideLayout9.xml"/><Relationship Id="rId15" Type="http://schemas.openxmlformats.org/officeDocument/2006/relationships/slideLayout" Target="../slideLayouts/slideLayout19.xml"/><Relationship Id="rId23" Type="http://schemas.openxmlformats.org/officeDocument/2006/relationships/theme" Target="../theme/theme2.xml"/><Relationship Id="rId28" Type="http://schemas.openxmlformats.org/officeDocument/2006/relationships/image" Target="../media/image1.emf"/><Relationship Id="rId10" Type="http://schemas.openxmlformats.org/officeDocument/2006/relationships/slideLayout" Target="../slideLayouts/slideLayout14.xml"/><Relationship Id="rId19" Type="http://schemas.openxmlformats.org/officeDocument/2006/relationships/slideLayout" Target="../slideLayouts/slideLayout23.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 Id="rId22" Type="http://schemas.openxmlformats.org/officeDocument/2006/relationships/slideLayout" Target="../slideLayouts/slideLayout26.xml"/><Relationship Id="rId27"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5200" y="323849"/>
            <a:ext cx="9075600" cy="379414"/>
          </a:xfrm>
          <a:prstGeom prst="rect">
            <a:avLst/>
          </a:prstGeom>
        </p:spPr>
        <p:txBody>
          <a:bodyPr vert="horz" lIns="54000" tIns="0" rIns="54000" bIns="0" rtlCol="0" anchor="b" anchorCtr="0">
            <a:noAutofit/>
          </a:bodyPr>
          <a:lstStyle/>
          <a:p>
            <a:r>
              <a:rPr lang="ja-JP" altLang="en-US" dirty="0"/>
              <a:t>タイトルの書式設定</a:t>
            </a:r>
            <a:endParaRPr lang="en-US" dirty="0"/>
          </a:p>
        </p:txBody>
      </p:sp>
      <p:sp>
        <p:nvSpPr>
          <p:cNvPr id="5" name="テキスト プレースホルダー 4"/>
          <p:cNvSpPr>
            <a:spLocks noGrp="1"/>
          </p:cNvSpPr>
          <p:nvPr>
            <p:ph type="body" idx="1"/>
          </p:nvPr>
        </p:nvSpPr>
        <p:spPr bwMode="gray">
          <a:xfrm>
            <a:off x="415200" y="1028700"/>
            <a:ext cx="9075600" cy="1154162"/>
          </a:xfrm>
          <a:prstGeom prst="rect">
            <a:avLst/>
          </a:prstGeom>
        </p:spPr>
        <p:txBody>
          <a:bodyPr vert="horz" lIns="54000" tIns="0" rIns="54000" bIns="0" rtlCol="0">
            <a:spAutoFit/>
          </a:bodyPr>
          <a:lstStyle/>
          <a:p>
            <a:pPr lvl="0"/>
            <a:r>
              <a:rPr kumimoji="1" lang="ja-JP" altLang="en-US" dirty="0"/>
              <a:t>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p:txBody>
      </p:sp>
      <p:sp>
        <p:nvSpPr>
          <p:cNvPr id="8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31171"/>
            <a:ext cx="1963322" cy="117404"/>
          </a:xfrm>
          <a:prstGeom prst="rect">
            <a:avLst/>
          </a:prstGeom>
          <a:noFill/>
        </p:spPr>
        <p:txBody>
          <a:bodyPr wrap="square" lIns="0" tIns="0" rIns="0" bIns="0" rtlCol="0" anchor="b">
            <a:spAutoFit/>
          </a:bodyPr>
          <a:lstStyle/>
          <a:p>
            <a:r>
              <a:rPr kumimoji="1" lang="en-US" altLang="ja-JP" sz="700" baseline="0">
                <a:solidFill>
                  <a:schemeClr val="tx1"/>
                </a:solidFill>
              </a:rPr>
              <a:t>Mitsubishi UFJ Research and Consulting</a:t>
            </a:r>
            <a:endParaRPr kumimoji="1" lang="ja-JP" altLang="en-US" sz="700" baseline="0" dirty="0">
              <a:solidFill>
                <a:schemeClr val="tx1"/>
              </a:solidFill>
            </a:endParaRPr>
          </a:p>
        </p:txBody>
      </p:sp>
      <p:cxnSp>
        <p:nvCxnSpPr>
          <p:cNvPr id="11" name="Straight Connector 7"/>
          <p:cNvCxnSpPr/>
          <p:nvPr/>
        </p:nvCxnSpPr>
        <p:spPr>
          <a:xfrm>
            <a:off x="415200" y="908558"/>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grpSp>
        <p:nvGrpSpPr>
          <p:cNvPr id="111" name="Group 83"/>
          <p:cNvGrpSpPr/>
          <p:nvPr>
            <p:custDataLst>
              <p:tags r:id="rId24"/>
            </p:custDataLst>
          </p:nvPr>
        </p:nvGrpSpPr>
        <p:grpSpPr>
          <a:xfrm>
            <a:off x="413544" y="6879384"/>
            <a:ext cx="9076531" cy="85104"/>
            <a:chOff x="413544" y="-261938"/>
            <a:chExt cx="9076531" cy="247650"/>
          </a:xfrm>
        </p:grpSpPr>
        <p:sp>
          <p:nvSpPr>
            <p:cNvPr id="1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124" name="Group 83"/>
          <p:cNvGrpSpPr/>
          <p:nvPr>
            <p:custDataLst>
              <p:tags r:id="rId25"/>
            </p:custDataLst>
          </p:nvPr>
        </p:nvGrpSpPr>
        <p:grpSpPr>
          <a:xfrm>
            <a:off x="413544" y="-105585"/>
            <a:ext cx="9074150" cy="85104"/>
            <a:chOff x="413544" y="-261938"/>
            <a:chExt cx="9074150" cy="247650"/>
          </a:xfrm>
        </p:grpSpPr>
        <p:sp>
          <p:nvSpPr>
            <p:cNvPr id="1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90" name="Group 136"/>
          <p:cNvGrpSpPr/>
          <p:nvPr>
            <p:custDataLst>
              <p:tags r:id="rId26"/>
            </p:custDataLst>
          </p:nvPr>
        </p:nvGrpSpPr>
        <p:grpSpPr>
          <a:xfrm>
            <a:off x="-102316" y="321469"/>
            <a:ext cx="80962" cy="6326462"/>
            <a:chOff x="9926638" y="321469"/>
            <a:chExt cx="282575" cy="6326462"/>
          </a:xfrm>
        </p:grpSpPr>
        <p:sp>
          <p:nvSpPr>
            <p:cNvPr id="91"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2"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3"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4"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5"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6"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7"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8"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9"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0"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1"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2"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3"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4"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5"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6"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7"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8"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109" name="Group 136"/>
          <p:cNvGrpSpPr/>
          <p:nvPr>
            <p:custDataLst>
              <p:tags r:id="rId27"/>
            </p:custDataLst>
          </p:nvPr>
        </p:nvGrpSpPr>
        <p:grpSpPr>
          <a:xfrm>
            <a:off x="9926639" y="321469"/>
            <a:ext cx="80962" cy="6326462"/>
            <a:chOff x="9926638" y="321469"/>
            <a:chExt cx="282575" cy="6326462"/>
          </a:xfrm>
        </p:grpSpPr>
        <p:sp>
          <p:nvSpPr>
            <p:cNvPr id="110"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5"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6"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7"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8"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9"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0"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1"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2"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3"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4"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5"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6"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7"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8"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9"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0"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1"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
        <p:nvSpPr>
          <p:cNvPr id="72" name="テキスト ボックス 71">
            <a:extLst>
              <a:ext uri="{FF2B5EF4-FFF2-40B4-BE49-F238E27FC236}">
                <a16:creationId xmlns:a16="http://schemas.microsoft.com/office/drawing/2014/main" id="{F99F7B62-E287-45FF-8E99-28EED02D6BDA}"/>
              </a:ext>
            </a:extLst>
          </p:cNvPr>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73" name="テキスト ボックス 72">
            <a:extLst>
              <a:ext uri="{FF2B5EF4-FFF2-40B4-BE49-F238E27FC236}">
                <a16:creationId xmlns:a16="http://schemas.microsoft.com/office/drawing/2014/main" id="{B15D10EB-086A-4687-8FDA-FA9B4848623F}"/>
              </a:ext>
            </a:extLst>
          </p:cNvPr>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74" name="Rectangle 35">
            <a:extLst>
              <a:ext uri="{FF2B5EF4-FFF2-40B4-BE49-F238E27FC236}">
                <a16:creationId xmlns:a16="http://schemas.microsoft.com/office/drawing/2014/main" id="{CFB65EE7-5D20-4963-986C-FC2A770B81BE}"/>
              </a:ext>
            </a:extLst>
          </p:cNvPr>
          <p:cNvSpPr>
            <a:spLocks noGrp="1" noChangeArrowheads="1"/>
          </p:cNvSpPr>
          <p:nvPr>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75" name="Rectangle 37">
            <a:extLst>
              <a:ext uri="{FF2B5EF4-FFF2-40B4-BE49-F238E27FC236}">
                <a16:creationId xmlns:a16="http://schemas.microsoft.com/office/drawing/2014/main" id="{ED45F2C4-CC99-4997-9799-C65FF60FBDFF}"/>
              </a:ext>
            </a:extLst>
          </p:cNvPr>
          <p:cNvSpPr>
            <a:spLocks noGrp="1" noChangeArrowheads="1"/>
          </p:cNvSpPr>
          <p:nvPr>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76" name="Line 36">
            <a:extLst>
              <a:ext uri="{FF2B5EF4-FFF2-40B4-BE49-F238E27FC236}">
                <a16:creationId xmlns:a16="http://schemas.microsoft.com/office/drawing/2014/main" id="{E689C1A1-5F90-43EA-9C6A-DB707BC301C7}"/>
              </a:ext>
            </a:extLst>
          </p:cNvPr>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7" name="Line 41">
            <a:extLst>
              <a:ext uri="{FF2B5EF4-FFF2-40B4-BE49-F238E27FC236}">
                <a16:creationId xmlns:a16="http://schemas.microsoft.com/office/drawing/2014/main" id="{62A9EBFD-C5D9-4943-920C-85431CAC880F}"/>
              </a:ext>
            </a:extLst>
          </p:cNvPr>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8" name="Line 89">
            <a:extLst>
              <a:ext uri="{FF2B5EF4-FFF2-40B4-BE49-F238E27FC236}">
                <a16:creationId xmlns:a16="http://schemas.microsoft.com/office/drawing/2014/main" id="{C8096E1E-58B4-4336-A7EC-1B0C062DA6DE}"/>
              </a:ext>
            </a:extLst>
          </p:cNvPr>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9" name="Line 90">
            <a:extLst>
              <a:ext uri="{FF2B5EF4-FFF2-40B4-BE49-F238E27FC236}">
                <a16:creationId xmlns:a16="http://schemas.microsoft.com/office/drawing/2014/main" id="{6B1D6794-9C0D-4E94-88C8-DF18F174CE7C}"/>
              </a:ext>
            </a:extLst>
          </p:cNvPr>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0" name="Line 91">
            <a:extLst>
              <a:ext uri="{FF2B5EF4-FFF2-40B4-BE49-F238E27FC236}">
                <a16:creationId xmlns:a16="http://schemas.microsoft.com/office/drawing/2014/main" id="{05CC259C-90AF-43DC-A80B-CA39061A1EBC}"/>
              </a:ext>
            </a:extLst>
          </p:cNvPr>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1" name="Line 92">
            <a:extLst>
              <a:ext uri="{FF2B5EF4-FFF2-40B4-BE49-F238E27FC236}">
                <a16:creationId xmlns:a16="http://schemas.microsoft.com/office/drawing/2014/main" id="{4C6B2082-A32F-41B1-8BFD-3E1DC58CF464}"/>
              </a:ext>
            </a:extLst>
          </p:cNvPr>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2" name="Line 93">
            <a:extLst>
              <a:ext uri="{FF2B5EF4-FFF2-40B4-BE49-F238E27FC236}">
                <a16:creationId xmlns:a16="http://schemas.microsoft.com/office/drawing/2014/main" id="{E89F4DF3-01C2-4EDE-AB66-14AE1A679680}"/>
              </a:ext>
            </a:extLst>
          </p:cNvPr>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3" name="Line 94">
            <a:extLst>
              <a:ext uri="{FF2B5EF4-FFF2-40B4-BE49-F238E27FC236}">
                <a16:creationId xmlns:a16="http://schemas.microsoft.com/office/drawing/2014/main" id="{2A85183A-EF34-4E5E-9A59-CEBD7FCD4EDE}"/>
              </a:ext>
            </a:extLst>
          </p:cNvPr>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4" name="Line 95">
            <a:extLst>
              <a:ext uri="{FF2B5EF4-FFF2-40B4-BE49-F238E27FC236}">
                <a16:creationId xmlns:a16="http://schemas.microsoft.com/office/drawing/2014/main" id="{A380E435-9E4F-4141-BF58-1DB9E710DD6A}"/>
              </a:ext>
            </a:extLst>
          </p:cNvPr>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5" name="Line 96">
            <a:extLst>
              <a:ext uri="{FF2B5EF4-FFF2-40B4-BE49-F238E27FC236}">
                <a16:creationId xmlns:a16="http://schemas.microsoft.com/office/drawing/2014/main" id="{A23D4F28-81F8-4F5E-8F75-415F40B571F5}"/>
              </a:ext>
            </a:extLst>
          </p:cNvPr>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6" name="Line 97">
            <a:extLst>
              <a:ext uri="{FF2B5EF4-FFF2-40B4-BE49-F238E27FC236}">
                <a16:creationId xmlns:a16="http://schemas.microsoft.com/office/drawing/2014/main" id="{381DAFA8-A1F4-4E02-B56F-CD659DCF1429}"/>
              </a:ext>
            </a:extLst>
          </p:cNvPr>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8" name="Line 98">
            <a:extLst>
              <a:ext uri="{FF2B5EF4-FFF2-40B4-BE49-F238E27FC236}">
                <a16:creationId xmlns:a16="http://schemas.microsoft.com/office/drawing/2014/main" id="{8F7B5CB8-93FF-46E8-B95F-0F147E3E7957}"/>
              </a:ext>
            </a:extLst>
          </p:cNvPr>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9" name="Line 99">
            <a:extLst>
              <a:ext uri="{FF2B5EF4-FFF2-40B4-BE49-F238E27FC236}">
                <a16:creationId xmlns:a16="http://schemas.microsoft.com/office/drawing/2014/main" id="{C2A8AA67-4D61-4C55-A5DD-5F6EDD02FB65}"/>
              </a:ext>
            </a:extLst>
          </p:cNvPr>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7" name="Line 100">
            <a:extLst>
              <a:ext uri="{FF2B5EF4-FFF2-40B4-BE49-F238E27FC236}">
                <a16:creationId xmlns:a16="http://schemas.microsoft.com/office/drawing/2014/main" id="{C48A1AA6-E7DA-41DA-9F1D-F0AAD50C4473}"/>
              </a:ext>
            </a:extLst>
          </p:cNvPr>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8" name="Line 101">
            <a:extLst>
              <a:ext uri="{FF2B5EF4-FFF2-40B4-BE49-F238E27FC236}">
                <a16:creationId xmlns:a16="http://schemas.microsoft.com/office/drawing/2014/main" id="{BD12E378-4BBC-4F13-8BE7-95EDA5000756}"/>
              </a:ext>
            </a:extLst>
          </p:cNvPr>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9" name="Line 102">
            <a:extLst>
              <a:ext uri="{FF2B5EF4-FFF2-40B4-BE49-F238E27FC236}">
                <a16:creationId xmlns:a16="http://schemas.microsoft.com/office/drawing/2014/main" id="{C93BBBC1-208B-421C-856B-84D49017D551}"/>
              </a:ext>
            </a:extLst>
          </p:cNvPr>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0" name="Line 103">
            <a:extLst>
              <a:ext uri="{FF2B5EF4-FFF2-40B4-BE49-F238E27FC236}">
                <a16:creationId xmlns:a16="http://schemas.microsoft.com/office/drawing/2014/main" id="{3A651348-8162-4A5B-BE6E-997F669D1F45}"/>
              </a:ext>
            </a:extLst>
          </p:cNvPr>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1" name="Line 104">
            <a:extLst>
              <a:ext uri="{FF2B5EF4-FFF2-40B4-BE49-F238E27FC236}">
                <a16:creationId xmlns:a16="http://schemas.microsoft.com/office/drawing/2014/main" id="{E20EE8ED-DDFA-4E58-91C2-7FA9525D114D}"/>
              </a:ext>
            </a:extLst>
          </p:cNvPr>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2" name="Line 105">
            <a:extLst>
              <a:ext uri="{FF2B5EF4-FFF2-40B4-BE49-F238E27FC236}">
                <a16:creationId xmlns:a16="http://schemas.microsoft.com/office/drawing/2014/main" id="{C98721FF-4017-4045-AE1E-5859CC840C86}"/>
              </a:ext>
            </a:extLst>
          </p:cNvPr>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3" name="Line 106">
            <a:extLst>
              <a:ext uri="{FF2B5EF4-FFF2-40B4-BE49-F238E27FC236}">
                <a16:creationId xmlns:a16="http://schemas.microsoft.com/office/drawing/2014/main" id="{F6FC4875-49BC-42D6-85D9-C7739146078E}"/>
              </a:ext>
            </a:extLst>
          </p:cNvPr>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4" name="Line 107">
            <a:extLst>
              <a:ext uri="{FF2B5EF4-FFF2-40B4-BE49-F238E27FC236}">
                <a16:creationId xmlns:a16="http://schemas.microsoft.com/office/drawing/2014/main" id="{331A83F6-56CF-439F-8C06-532E78EC51D2}"/>
              </a:ext>
            </a:extLst>
          </p:cNvPr>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5" name="Line 108">
            <a:extLst>
              <a:ext uri="{FF2B5EF4-FFF2-40B4-BE49-F238E27FC236}">
                <a16:creationId xmlns:a16="http://schemas.microsoft.com/office/drawing/2014/main" id="{CDB21A6E-4B45-4599-A747-CE25004ADF55}"/>
              </a:ext>
            </a:extLst>
          </p:cNvPr>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6" name="Line 110">
            <a:extLst>
              <a:ext uri="{FF2B5EF4-FFF2-40B4-BE49-F238E27FC236}">
                <a16:creationId xmlns:a16="http://schemas.microsoft.com/office/drawing/2014/main" id="{83BFD3B0-2049-4886-9886-2336664BC684}"/>
              </a:ext>
            </a:extLst>
          </p:cNvPr>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7" name="Line 111">
            <a:extLst>
              <a:ext uri="{FF2B5EF4-FFF2-40B4-BE49-F238E27FC236}">
                <a16:creationId xmlns:a16="http://schemas.microsoft.com/office/drawing/2014/main" id="{6F06D25C-A646-4B9F-A703-96092C0664B3}"/>
              </a:ext>
            </a:extLst>
          </p:cNvPr>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8" name="Line 112">
            <a:extLst>
              <a:ext uri="{FF2B5EF4-FFF2-40B4-BE49-F238E27FC236}">
                <a16:creationId xmlns:a16="http://schemas.microsoft.com/office/drawing/2014/main" id="{C2E9A383-8E3D-4A5C-A69C-ED6DC8BDF26B}"/>
              </a:ext>
            </a:extLst>
          </p:cNvPr>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9" name="Line 113">
            <a:extLst>
              <a:ext uri="{FF2B5EF4-FFF2-40B4-BE49-F238E27FC236}">
                <a16:creationId xmlns:a16="http://schemas.microsoft.com/office/drawing/2014/main" id="{059A712B-4C2C-4DBF-8852-F1E07AC75D23}"/>
              </a:ext>
            </a:extLst>
          </p:cNvPr>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0" name="Line 114">
            <a:extLst>
              <a:ext uri="{FF2B5EF4-FFF2-40B4-BE49-F238E27FC236}">
                <a16:creationId xmlns:a16="http://schemas.microsoft.com/office/drawing/2014/main" id="{F4320F98-B53E-4E1B-8090-087626B312B7}"/>
              </a:ext>
            </a:extLst>
          </p:cNvPr>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1" name="Line 115">
            <a:extLst>
              <a:ext uri="{FF2B5EF4-FFF2-40B4-BE49-F238E27FC236}">
                <a16:creationId xmlns:a16="http://schemas.microsoft.com/office/drawing/2014/main" id="{767D8C98-12CD-454B-B083-5BBB7F4114E3}"/>
              </a:ext>
            </a:extLst>
          </p:cNvPr>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2" name="Line 116">
            <a:extLst>
              <a:ext uri="{FF2B5EF4-FFF2-40B4-BE49-F238E27FC236}">
                <a16:creationId xmlns:a16="http://schemas.microsoft.com/office/drawing/2014/main" id="{802190FC-3B2F-4BAE-9E3E-ABA83CAE691D}"/>
              </a:ext>
            </a:extLst>
          </p:cNvPr>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3" name="Line 110">
            <a:extLst>
              <a:ext uri="{FF2B5EF4-FFF2-40B4-BE49-F238E27FC236}">
                <a16:creationId xmlns:a16="http://schemas.microsoft.com/office/drawing/2014/main" id="{E075D15C-590B-4F95-A516-5849EDD27019}"/>
              </a:ext>
            </a:extLst>
          </p:cNvPr>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154" name="グループ化 153">
            <a:extLst>
              <a:ext uri="{FF2B5EF4-FFF2-40B4-BE49-F238E27FC236}">
                <a16:creationId xmlns:a16="http://schemas.microsoft.com/office/drawing/2014/main" id="{FF90E82E-D8F7-40B3-972D-D018D4259F98}"/>
              </a:ext>
            </a:extLst>
          </p:cNvPr>
          <p:cNvGrpSpPr/>
          <p:nvPr userDrawn="1"/>
        </p:nvGrpSpPr>
        <p:grpSpPr>
          <a:xfrm>
            <a:off x="9483725" y="-261938"/>
            <a:ext cx="1587" cy="247650"/>
            <a:chOff x="9483725" y="-510339"/>
            <a:chExt cx="1587" cy="496050"/>
          </a:xfrm>
        </p:grpSpPr>
        <p:sp>
          <p:nvSpPr>
            <p:cNvPr id="172" name="Line 110">
              <a:extLst>
                <a:ext uri="{FF2B5EF4-FFF2-40B4-BE49-F238E27FC236}">
                  <a16:creationId xmlns:a16="http://schemas.microsoft.com/office/drawing/2014/main" id="{2CDB7DE8-3A30-4DCD-B0A8-E602ACB21A10}"/>
                </a:ext>
              </a:extLst>
            </p:cNvPr>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173" name="Line 110">
              <a:extLst>
                <a:ext uri="{FF2B5EF4-FFF2-40B4-BE49-F238E27FC236}">
                  <a16:creationId xmlns:a16="http://schemas.microsoft.com/office/drawing/2014/main" id="{387EDBAA-AA44-4B8F-AF85-BE4E00836B4F}"/>
                </a:ext>
              </a:extLst>
            </p:cNvPr>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174" name="Line 110">
            <a:extLst>
              <a:ext uri="{FF2B5EF4-FFF2-40B4-BE49-F238E27FC236}">
                <a16:creationId xmlns:a16="http://schemas.microsoft.com/office/drawing/2014/main" id="{0BCA5BC1-4272-4A97-80D2-DA28DE519313}"/>
              </a:ext>
            </a:extLst>
          </p:cNvPr>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5" name="Line 95">
            <a:extLst>
              <a:ext uri="{FF2B5EF4-FFF2-40B4-BE49-F238E27FC236}">
                <a16:creationId xmlns:a16="http://schemas.microsoft.com/office/drawing/2014/main" id="{0813B829-A44D-4942-8638-9184C1C97826}"/>
              </a:ext>
            </a:extLst>
          </p:cNvPr>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493968613"/>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 id="2147483696" r:id="rId21"/>
    <p:sldLayoutId id="2147483697" r:id="rId22"/>
  </p:sldLayoutIdLst>
  <p:hf hdr="0" ftr="0" dt="0"/>
  <p:txStyles>
    <p:titleStyle>
      <a:lvl1pPr algn="l" defTabSz="495330" rtl="0" eaLnBrk="1" latinLnBrk="0" hangingPunct="1">
        <a:lnSpc>
          <a:spcPts val="2817"/>
        </a:lnSpc>
        <a:spcBef>
          <a:spcPct val="0"/>
        </a:spcBef>
        <a:buNone/>
        <a:defRPr kumimoji="1" sz="2000" kern="1200" baseline="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p:titleStyle>
    <p:bodyStyle>
      <a:lvl1pPr marL="0" indent="0" algn="l" defTabSz="495330" rtl="0" eaLnBrk="1" latinLnBrk="0" hangingPunct="1">
        <a:lnSpc>
          <a:spcPct val="100000"/>
        </a:lnSpc>
        <a:spcBef>
          <a:spcPts val="300"/>
        </a:spcBef>
        <a:spcAft>
          <a:spcPts val="300"/>
        </a:spcAft>
        <a:buClr>
          <a:srgbClr val="5A5A5A"/>
        </a:buClr>
        <a:buFont typeface="Wingdings" panose="05000000000000000000" pitchFamily="2" charset="2"/>
        <a:buNone/>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360000" indent="-180000" algn="l" defTabSz="495330" rtl="0" eaLnBrk="1" latinLnBrk="0" hangingPunct="1">
        <a:lnSpc>
          <a:spcPct val="100000"/>
        </a:lnSpc>
        <a:spcBef>
          <a:spcPts val="300"/>
        </a:spcBef>
        <a:spcAft>
          <a:spcPts val="300"/>
        </a:spcAft>
        <a:buClr>
          <a:srgbClr val="838383"/>
        </a:buClr>
        <a:buSzPct val="70000"/>
        <a:buFont typeface="Wingdings" panose="05000000000000000000" pitchFamily="2" charset="2"/>
        <a:buChar char="l"/>
        <a:tabLst>
          <a:tab pos="9000000" algn="r"/>
        </a:tabLst>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540000" indent="-180000" algn="l" defTabSz="495330" rtl="0" eaLnBrk="1" latinLnBrk="0" hangingPunct="1">
        <a:lnSpc>
          <a:spcPct val="100000"/>
        </a:lnSpc>
        <a:spcBef>
          <a:spcPts val="300"/>
        </a:spcBef>
        <a:spcAft>
          <a:spcPts val="300"/>
        </a:spcAft>
        <a:buClr>
          <a:schemeClr val="tx1"/>
        </a:buClr>
        <a:buSzPct val="100000"/>
        <a:buFont typeface="ＭＳ Ｐゴシック" panose="020B0600070205080204" pitchFamily="50" charset="-128"/>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712800" indent="-176400" algn="l" defTabSz="495330" rtl="0" eaLnBrk="1" latinLnBrk="0" hangingPunct="1">
        <a:lnSpc>
          <a:spcPct val="100000"/>
        </a:lnSpc>
        <a:spcBef>
          <a:spcPts val="300"/>
        </a:spcBef>
        <a:spcAft>
          <a:spcPts val="300"/>
        </a:spcAft>
        <a:buClr>
          <a:schemeClr val="tx1"/>
        </a:buClr>
        <a:buFont typeface="Wingdings" panose="05000000000000000000" pitchFamily="2" charset="2"/>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900000" indent="-174625" algn="l" defTabSz="495330" rtl="0" eaLnBrk="1" latinLnBrk="0" hangingPunct="1">
        <a:lnSpc>
          <a:spcPct val="100000"/>
        </a:lnSpc>
        <a:spcBef>
          <a:spcPts val="300"/>
        </a:spcBef>
        <a:spcAft>
          <a:spcPts val="300"/>
        </a:spcAft>
        <a:buClr>
          <a:schemeClr val="tx1"/>
        </a:buClr>
        <a:buFont typeface="ＭＳ Ｐゴシック" panose="020B0600070205080204" pitchFamily="50" charset="-128"/>
        <a:buChar char="-"/>
        <a:tabLst/>
        <a:defRPr kumimoji="1" lang="ja-JP" altLang="en-US" sz="1100" b="0" i="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1080000" indent="-176400" algn="l" defTabSz="-429974" rtl="0" eaLnBrk="1" latinLnBrk="0" hangingPunct="1">
        <a:lnSpc>
          <a:spcPts val="1083"/>
        </a:lnSpc>
        <a:spcBef>
          <a:spcPts val="650"/>
        </a:spcBef>
        <a:buClr>
          <a:schemeClr val="tx1"/>
        </a:buClr>
        <a:buFont typeface="Wingdings" panose="05000000000000000000" pitchFamily="2" charset="2"/>
        <a:buChar char=""/>
        <a:defRPr kumimoji="1" sz="1100" kern="1200">
          <a:solidFill>
            <a:schemeClr val="tx1"/>
          </a:solidFill>
          <a:latin typeface="+mn-lt"/>
          <a:ea typeface="+mn-ea"/>
          <a:cs typeface="+mn-cs"/>
        </a:defRPr>
      </a:lvl6pPr>
      <a:lvl7pPr marL="1260000" indent="-176400" algn="l" defTabSz="495330" rtl="0" eaLnBrk="1" latinLnBrk="0" hangingPunct="1">
        <a:lnSpc>
          <a:spcPts val="1517"/>
        </a:lnSpc>
        <a:spcBef>
          <a:spcPts val="650"/>
        </a:spcBef>
        <a:buFont typeface="ＭＳ Ｐゴシック" panose="020B0600070205080204" pitchFamily="50" charset="-128"/>
        <a:buChar char="-"/>
        <a:defRPr kumimoji="1" sz="1100" b="0" i="0" kern="1200">
          <a:solidFill>
            <a:schemeClr val="tx1"/>
          </a:solidFill>
          <a:latin typeface="+mn-lt"/>
          <a:ea typeface="+mn-ea"/>
          <a:cs typeface="+mn-cs"/>
        </a:defRPr>
      </a:lvl7pPr>
      <a:lvl8pPr marL="371497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8pPr>
      <a:lvl9pPr marL="421030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9pPr>
    </p:bodyStyle>
    <p:otherStyle>
      <a:defPPr>
        <a:defRPr lang="en-US"/>
      </a:defPPr>
      <a:lvl1pPr marL="0" algn="l" defTabSz="495330" rtl="0" eaLnBrk="1" latinLnBrk="0" hangingPunct="1">
        <a:defRPr kumimoji="1" sz="2000" kern="1200">
          <a:solidFill>
            <a:schemeClr val="tx1"/>
          </a:solidFill>
          <a:latin typeface="+mn-lt"/>
          <a:ea typeface="+mn-ea"/>
          <a:cs typeface="+mn-cs"/>
        </a:defRPr>
      </a:lvl1pPr>
      <a:lvl2pPr marL="495330" algn="l" defTabSz="495330" rtl="0" eaLnBrk="1" latinLnBrk="0" hangingPunct="1">
        <a:defRPr kumimoji="1" sz="2000" kern="1200">
          <a:solidFill>
            <a:schemeClr val="tx1"/>
          </a:solidFill>
          <a:latin typeface="+mn-lt"/>
          <a:ea typeface="+mn-ea"/>
          <a:cs typeface="+mn-cs"/>
        </a:defRPr>
      </a:lvl2pPr>
      <a:lvl3pPr marL="990661" algn="l" defTabSz="495330" rtl="0" eaLnBrk="1" latinLnBrk="0" hangingPunct="1">
        <a:defRPr kumimoji="1" sz="2000" kern="1200">
          <a:solidFill>
            <a:schemeClr val="tx1"/>
          </a:solidFill>
          <a:latin typeface="+mn-lt"/>
          <a:ea typeface="+mn-ea"/>
          <a:cs typeface="+mn-cs"/>
        </a:defRPr>
      </a:lvl3pPr>
      <a:lvl4pPr marL="1485991" algn="l" defTabSz="495330" rtl="0" eaLnBrk="1" latinLnBrk="0" hangingPunct="1">
        <a:defRPr kumimoji="1" sz="2000" kern="1200">
          <a:solidFill>
            <a:schemeClr val="tx1"/>
          </a:solidFill>
          <a:latin typeface="+mn-lt"/>
          <a:ea typeface="+mn-ea"/>
          <a:cs typeface="+mn-cs"/>
        </a:defRPr>
      </a:lvl4pPr>
      <a:lvl5pPr marL="1981322" algn="l" defTabSz="495330" rtl="0" eaLnBrk="1" latinLnBrk="0" hangingPunct="1">
        <a:defRPr kumimoji="1" sz="2000" kern="1200">
          <a:solidFill>
            <a:schemeClr val="tx1"/>
          </a:solidFill>
          <a:latin typeface="+mn-lt"/>
          <a:ea typeface="+mn-ea"/>
          <a:cs typeface="+mn-cs"/>
        </a:defRPr>
      </a:lvl5pPr>
      <a:lvl6pPr marL="2476652" algn="l" defTabSz="495330" rtl="0" eaLnBrk="1" latinLnBrk="0" hangingPunct="1">
        <a:defRPr kumimoji="1" sz="2000" kern="1200">
          <a:solidFill>
            <a:schemeClr val="tx1"/>
          </a:solidFill>
          <a:latin typeface="+mn-lt"/>
          <a:ea typeface="+mn-ea"/>
          <a:cs typeface="+mn-cs"/>
        </a:defRPr>
      </a:lvl6pPr>
      <a:lvl7pPr marL="2971983" algn="l" defTabSz="495330" rtl="0" eaLnBrk="1" latinLnBrk="0" hangingPunct="1">
        <a:defRPr kumimoji="1" sz="2000" kern="1200">
          <a:solidFill>
            <a:schemeClr val="tx1"/>
          </a:solidFill>
          <a:latin typeface="+mn-lt"/>
          <a:ea typeface="+mn-ea"/>
          <a:cs typeface="+mn-cs"/>
        </a:defRPr>
      </a:lvl7pPr>
      <a:lvl8pPr marL="3467313" algn="l" defTabSz="495330" rtl="0" eaLnBrk="1" latinLnBrk="0" hangingPunct="1">
        <a:defRPr kumimoji="1" sz="2000" kern="1200">
          <a:solidFill>
            <a:schemeClr val="tx1"/>
          </a:solidFill>
          <a:latin typeface="+mn-lt"/>
          <a:ea typeface="+mn-ea"/>
          <a:cs typeface="+mn-cs"/>
        </a:defRPr>
      </a:lvl8pPr>
      <a:lvl9pPr marL="3962644" algn="l" defTabSz="49533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1109504" y="3033918"/>
            <a:ext cx="7529141"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提出日：令和○年○月○日</a:t>
            </a:r>
          </a:p>
          <a:p>
            <a:r>
              <a:rPr lang="ja-JP" altLang="en-US" sz="1800" dirty="0">
                <a:latin typeface="Arial" panose="020B0604020202020204" pitchFamily="34" charset="0"/>
                <a:ea typeface="ＭＳ Ｐゴシック" panose="020B0600070205080204" pitchFamily="50" charset="-128"/>
              </a:rPr>
              <a:t>応募者：○○株式会社</a:t>
            </a:r>
            <a:endParaRPr lang="en-US" altLang="ja-JP" sz="1800" dirty="0">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5" y="3842013"/>
            <a:ext cx="9074149" cy="2575394"/>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4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rPr>
              <a:t>プロジェクトサマリー</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は応募者が作成をしてください。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必要に応じてグラフ、図、写真等を挿入して作成をしてください。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【3-3</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：実施体制・実施拠点</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について、コンソーシアムによる申請の場合は、コンソーシアムの実施体制を記載してください。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：コンソーシアムの概要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はコンソーシアムによる申請の場合のみ記載してください。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記載事項が</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枚に収まりきらない場合、ページを追加してください。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2" name="Rectangle 2">
            <a:extLst>
              <a:ext uri="{FF2B5EF4-FFF2-40B4-BE49-F238E27FC236}">
                <a16:creationId xmlns:a16="http://schemas.microsoft.com/office/drawing/2014/main" id="{05CEF05F-B2AE-4A92-878B-F565BA6C5311}"/>
              </a:ext>
            </a:extLst>
          </p:cNvPr>
          <p:cNvSpPr>
            <a:spLocks noGrp="1" noChangeArrowheads="1"/>
          </p:cNvSpPr>
          <p:nvPr>
            <p:ph type="ctrTitle"/>
          </p:nvPr>
        </p:nvSpPr>
        <p:spPr>
          <a:xfrm>
            <a:off x="1116013" y="1573493"/>
            <a:ext cx="7531100" cy="1107996"/>
          </a:xfrm>
          <a:solidFill>
            <a:srgbClr val="C6D2DE"/>
          </a:solidFill>
          <a:ln>
            <a:solidFill>
              <a:srgbClr val="C6D2DE"/>
            </a:solidFill>
          </a:ln>
        </p:spPr>
        <p:txBody>
          <a:bodyPr/>
          <a:lstStyle/>
          <a:p>
            <a:pPr algn="ctr" eaLnBrk="1">
              <a:spcAft>
                <a:spcPts val="600"/>
              </a:spcAft>
            </a:pPr>
            <a:r>
              <a:rPr lang="ja-JP" altLang="en-US" sz="2400" b="0" dirty="0">
                <a:solidFill>
                  <a:srgbClr val="000000"/>
                </a:solidFill>
                <a:cs typeface="Arial" panose="020B0604020202020204" pitchFamily="34" charset="0"/>
              </a:rPr>
              <a:t>●●省　</a:t>
            </a: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中小企業イノベーション創出推進事業</a:t>
            </a: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プロジェクト計画書</a:t>
            </a: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4" y="549275"/>
            <a:ext cx="4465639" cy="491481"/>
          </a:xfrm>
          <a:prstGeom prst="rect">
            <a:avLst/>
          </a:prstGeom>
          <a:noFill/>
          <a:ln>
            <a:solidFill>
              <a:schemeClr val="tx1">
                <a:lumMod val="95000"/>
                <a:lumOff val="5000"/>
              </a:schemeClr>
            </a:solidFill>
          </a:ln>
        </p:spPr>
        <p:txBody>
          <a:bodyPr wrap="square" rtlCol="0">
            <a:spAutoFit/>
          </a:bodyPr>
          <a:lstStyle/>
          <a:p>
            <a:r>
              <a:rPr lang="ja-JP" altLang="en-US" sz="2400" b="0" dirty="0">
                <a:solidFill>
                  <a:srgbClr val="000000"/>
                </a:solidFill>
                <a:cs typeface="Arial" panose="020B0604020202020204" pitchFamily="34" charset="0"/>
              </a:rPr>
              <a:t>様式</a:t>
            </a:r>
            <a:r>
              <a:rPr lang="en-US" altLang="ja-JP" sz="2400" b="0" dirty="0">
                <a:solidFill>
                  <a:srgbClr val="000000"/>
                </a:solidFill>
                <a:cs typeface="Arial" panose="020B0604020202020204" pitchFamily="34" charset="0"/>
              </a:rPr>
              <a:t>1-2</a:t>
            </a:r>
            <a:r>
              <a:rPr lang="ja-JP" altLang="en-US" sz="2400" b="0" dirty="0">
                <a:solidFill>
                  <a:srgbClr val="000000"/>
                </a:solidFill>
                <a:cs typeface="Arial" panose="020B0604020202020204" pitchFamily="34" charset="0"/>
              </a:rPr>
              <a:t>（プロジェクト計画書）</a:t>
            </a:r>
            <a:endParaRPr kumimoji="1" lang="ja-JP" altLang="en-US" sz="2400" dirty="0">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810861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実施体制としてメンバー単位でプロジェクトに参画するメンバー名とその具体的な役割や専門性を記載してください。</a:t>
            </a:r>
            <a:r>
              <a:rPr lang="en-US" altLang="ja-JP"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3938917361"/>
              </p:ext>
            </p:extLst>
          </p:nvPr>
        </p:nvGraphicFramePr>
        <p:xfrm>
          <a:off x="422275" y="2055223"/>
          <a:ext cx="9080198" cy="4244873"/>
        </p:xfrm>
        <a:graphic>
          <a:graphicData uri="http://schemas.openxmlformats.org/drawingml/2006/table">
            <a:tbl>
              <a:tblPr firstRow="1" bandRow="1">
                <a:tableStyleId>{5C22544A-7EE6-4342-B048-85BDC9FD1C3A}</a:tableStyleId>
              </a:tblPr>
              <a:tblGrid>
                <a:gridCol w="304410">
                  <a:extLst>
                    <a:ext uri="{9D8B030D-6E8A-4147-A177-3AD203B41FA5}">
                      <a16:colId xmlns:a16="http://schemas.microsoft.com/office/drawing/2014/main" val="3869676710"/>
                    </a:ext>
                  </a:extLst>
                </a:gridCol>
                <a:gridCol w="591127">
                  <a:extLst>
                    <a:ext uri="{9D8B030D-6E8A-4147-A177-3AD203B41FA5}">
                      <a16:colId xmlns:a16="http://schemas.microsoft.com/office/drawing/2014/main" val="1597186657"/>
                    </a:ext>
                  </a:extLst>
                </a:gridCol>
                <a:gridCol w="1384493">
                  <a:extLst>
                    <a:ext uri="{9D8B030D-6E8A-4147-A177-3AD203B41FA5}">
                      <a16:colId xmlns:a16="http://schemas.microsoft.com/office/drawing/2014/main" val="3475050913"/>
                    </a:ext>
                  </a:extLst>
                </a:gridCol>
                <a:gridCol w="987810">
                  <a:extLst>
                    <a:ext uri="{9D8B030D-6E8A-4147-A177-3AD203B41FA5}">
                      <a16:colId xmlns:a16="http://schemas.microsoft.com/office/drawing/2014/main" val="600985326"/>
                    </a:ext>
                  </a:extLst>
                </a:gridCol>
                <a:gridCol w="987810">
                  <a:extLst>
                    <a:ext uri="{9D8B030D-6E8A-4147-A177-3AD203B41FA5}">
                      <a16:colId xmlns:a16="http://schemas.microsoft.com/office/drawing/2014/main" val="1966921460"/>
                    </a:ext>
                  </a:extLst>
                </a:gridCol>
                <a:gridCol w="2412274">
                  <a:extLst>
                    <a:ext uri="{9D8B030D-6E8A-4147-A177-3AD203B41FA5}">
                      <a16:colId xmlns:a16="http://schemas.microsoft.com/office/drawing/2014/main" val="1572781711"/>
                    </a:ext>
                  </a:extLst>
                </a:gridCol>
                <a:gridCol w="2412274">
                  <a:extLst>
                    <a:ext uri="{9D8B030D-6E8A-4147-A177-3AD203B41FA5}">
                      <a16:colId xmlns:a16="http://schemas.microsoft.com/office/drawing/2014/main" val="920714911"/>
                    </a:ext>
                  </a:extLst>
                </a:gridCol>
              </a:tblGrid>
              <a:tr h="454577">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専属</a:t>
                      </a:r>
                      <a:r>
                        <a:rPr kumimoji="1" lang="en-US" altLang="ja-JP"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氏名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役職</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専門性</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56438315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4</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47236890"/>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5</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802610077"/>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6</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055989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7</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2474377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8</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9985009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9</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12538366"/>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88621"/>
            <a:ext cx="6150695" cy="385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行が不足する場合は追加してください</a:t>
            </a:r>
            <a:endParaRPr lang="en-US" altLang="ja-JP" sz="900" dirty="0"/>
          </a:p>
          <a:p>
            <a:pPr algn="l"/>
            <a:r>
              <a:rPr lang="ja-JP" altLang="en-US" sz="900" dirty="0"/>
              <a:t>　　　</a:t>
            </a:r>
            <a:r>
              <a:rPr lang="en-US" altLang="ja-JP" sz="900" dirty="0"/>
              <a:t>2.</a:t>
            </a:r>
            <a:r>
              <a:rPr lang="ja-JP" altLang="en-US" sz="900" dirty="0"/>
              <a:t>当事業以外に従事しない従業員がいる場合は、「専属」に「◯」を記入してください</a:t>
            </a:r>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323311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実施体制として関係図を記載してください。</a:t>
            </a:r>
            <a:endParaRPr lang="en-US" altLang="ja-JP" kern="0" baseline="3000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sp>
        <p:nvSpPr>
          <p:cNvPr id="11" name="正方形/長方形 10">
            <a:extLst>
              <a:ext uri="{FF2B5EF4-FFF2-40B4-BE49-F238E27FC236}">
                <a16:creationId xmlns:a16="http://schemas.microsoft.com/office/drawing/2014/main" id="{F0C631BF-36FC-4C9F-9DA5-33169379AEF1}"/>
              </a:ext>
            </a:extLst>
          </p:cNvPr>
          <p:cNvSpPr/>
          <p:nvPr/>
        </p:nvSpPr>
        <p:spPr bwMode="auto">
          <a:xfrm>
            <a:off x="2626088"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a:t>
            </a:r>
            <a:r>
              <a:rPr lang="en-US" altLang="ja-JP" sz="1100" i="1" dirty="0">
                <a:solidFill>
                  <a:srgbClr val="0070C0"/>
                </a:solidFill>
                <a:latin typeface="Arial" panose="020B0604020202020204" pitchFamily="34" charset="0"/>
                <a:ea typeface="ＭＳ Ｐゴシック" panose="020B0600070205080204" pitchFamily="50" charset="-128"/>
              </a:rPr>
              <a:t>CTO</a:t>
            </a: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株式会社にて○○の事業に携わり、△△を歴任。</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1DFCB64F-E62B-4F5C-BB1E-03783A6EE415}"/>
              </a:ext>
            </a:extLst>
          </p:cNvPr>
          <p:cNvSpPr/>
          <p:nvPr/>
        </p:nvSpPr>
        <p:spPr bwMode="auto">
          <a:xfrm>
            <a:off x="3619172"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3" name="正方形/長方形 12">
            <a:extLst>
              <a:ext uri="{FF2B5EF4-FFF2-40B4-BE49-F238E27FC236}">
                <a16:creationId xmlns:a16="http://schemas.microsoft.com/office/drawing/2014/main" id="{A5BC8B4A-1021-4C17-9030-D3FD9A5C1335}"/>
              </a:ext>
            </a:extLst>
          </p:cNvPr>
          <p:cNvSpPr/>
          <p:nvPr/>
        </p:nvSpPr>
        <p:spPr bwMode="auto">
          <a:xfrm>
            <a:off x="7362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i="1" dirty="0">
                <a:solidFill>
                  <a:srgbClr val="0070C0"/>
                </a:solidFill>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4" name="カギ線コネクタ 38">
            <a:extLst>
              <a:ext uri="{FF2B5EF4-FFF2-40B4-BE49-F238E27FC236}">
                <a16:creationId xmlns:a16="http://schemas.microsoft.com/office/drawing/2014/main" id="{4E03232A-EE8B-4068-B828-3EE32EFF3796}"/>
              </a:ext>
            </a:extLst>
          </p:cNvPr>
          <p:cNvCxnSpPr>
            <a:cxnSpLocks/>
            <a:stCxn id="11" idx="2"/>
            <a:endCxn id="13" idx="0"/>
          </p:cNvCxnSpPr>
          <p:nvPr/>
        </p:nvCxnSpPr>
        <p:spPr bwMode="auto">
          <a:xfrm rot="5400000">
            <a:off x="2561537" y="3639817"/>
            <a:ext cx="666221" cy="1889794"/>
          </a:xfrm>
          <a:prstGeom prst="bentConnector3">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5" name="正方形/長方形 14">
            <a:extLst>
              <a:ext uri="{FF2B5EF4-FFF2-40B4-BE49-F238E27FC236}">
                <a16:creationId xmlns:a16="http://schemas.microsoft.com/office/drawing/2014/main" id="{E762E6B8-6DA1-4116-98D3-D61140241135}"/>
              </a:ext>
            </a:extLst>
          </p:cNvPr>
          <p:cNvSpPr/>
          <p:nvPr/>
        </p:nvSpPr>
        <p:spPr bwMode="auto">
          <a:xfrm>
            <a:off x="6736444"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本部長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6" name="直線コネクタ 15">
            <a:extLst>
              <a:ext uri="{FF2B5EF4-FFF2-40B4-BE49-F238E27FC236}">
                <a16:creationId xmlns:a16="http://schemas.microsoft.com/office/drawing/2014/main" id="{A02127A8-4A5F-4C38-B5EB-42169AF36C30}"/>
              </a:ext>
            </a:extLst>
          </p:cNvPr>
          <p:cNvCxnSpPr>
            <a:cxnSpLocks/>
          </p:cNvCxnSpPr>
          <p:nvPr/>
        </p:nvCxnSpPr>
        <p:spPr bwMode="auto">
          <a:xfrm>
            <a:off x="7956250" y="4251604"/>
            <a:ext cx="0" cy="666221"/>
          </a:xfrm>
          <a:prstGeom prst="line">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7" name="正方形/長方形 16">
            <a:extLst>
              <a:ext uri="{FF2B5EF4-FFF2-40B4-BE49-F238E27FC236}">
                <a16:creationId xmlns:a16="http://schemas.microsoft.com/office/drawing/2014/main" id="{12842775-5F68-4DA9-B56D-223842709F08}"/>
              </a:ext>
            </a:extLst>
          </p:cNvPr>
          <p:cNvSpPr/>
          <p:nvPr/>
        </p:nvSpPr>
        <p:spPr bwMode="auto">
          <a:xfrm>
            <a:off x="67427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8" name="フローチャート: 結合子 17">
            <a:extLst>
              <a:ext uri="{FF2B5EF4-FFF2-40B4-BE49-F238E27FC236}">
                <a16:creationId xmlns:a16="http://schemas.microsoft.com/office/drawing/2014/main" id="{851C9A57-E0D2-4C1D-B603-FFA977E7D062}"/>
              </a:ext>
            </a:extLst>
          </p:cNvPr>
          <p:cNvSpPr/>
          <p:nvPr/>
        </p:nvSpPr>
        <p:spPr bwMode="auto">
          <a:xfrm>
            <a:off x="2227208"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当社</a:t>
            </a:r>
          </a:p>
        </p:txBody>
      </p:sp>
      <p:sp>
        <p:nvSpPr>
          <p:cNvPr id="19" name="フローチャート: 結合子 18">
            <a:extLst>
              <a:ext uri="{FF2B5EF4-FFF2-40B4-BE49-F238E27FC236}">
                <a16:creationId xmlns:a16="http://schemas.microsoft.com/office/drawing/2014/main" id="{5D8A0934-D709-4A73-861F-799179FB0114}"/>
              </a:ext>
            </a:extLst>
          </p:cNvPr>
          <p:cNvSpPr/>
          <p:nvPr/>
        </p:nvSpPr>
        <p:spPr bwMode="auto">
          <a:xfrm>
            <a:off x="6275494"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連携先</a:t>
            </a:r>
          </a:p>
        </p:txBody>
      </p:sp>
      <p:cxnSp>
        <p:nvCxnSpPr>
          <p:cNvPr id="20" name="カギ線コネクタ 38">
            <a:extLst>
              <a:ext uri="{FF2B5EF4-FFF2-40B4-BE49-F238E27FC236}">
                <a16:creationId xmlns:a16="http://schemas.microsoft.com/office/drawing/2014/main" id="{3E8ABE01-7B69-47AA-B8E5-4700FFEBEA74}"/>
              </a:ext>
            </a:extLst>
          </p:cNvPr>
          <p:cNvCxnSpPr>
            <a:cxnSpLocks/>
            <a:stCxn id="11" idx="2"/>
            <a:endCxn id="12" idx="0"/>
          </p:cNvCxnSpPr>
          <p:nvPr/>
        </p:nvCxnSpPr>
        <p:spPr bwMode="auto">
          <a:xfrm rot="16200000" flipH="1">
            <a:off x="4002976" y="4088172"/>
            <a:ext cx="666221" cy="993084"/>
          </a:xfrm>
          <a:prstGeom prst="bentConnector3">
            <a:avLst>
              <a:gd name="adj1" fmla="val 50000"/>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cxnSp>
        <p:nvCxnSpPr>
          <p:cNvPr id="21" name="コネクタ: カギ線 20">
            <a:extLst>
              <a:ext uri="{FF2B5EF4-FFF2-40B4-BE49-F238E27FC236}">
                <a16:creationId xmlns:a16="http://schemas.microsoft.com/office/drawing/2014/main" id="{B07A832B-0932-4FA4-B0E6-DC550C8C5997}"/>
              </a:ext>
            </a:extLst>
          </p:cNvPr>
          <p:cNvCxnSpPr>
            <a:cxnSpLocks/>
          </p:cNvCxnSpPr>
          <p:nvPr/>
        </p:nvCxnSpPr>
        <p:spPr bwMode="auto">
          <a:xfrm rot="5400000" flipH="1" flipV="1">
            <a:off x="5786719" y="1101052"/>
            <a:ext cx="12700" cy="4110356"/>
          </a:xfrm>
          <a:prstGeom prst="bentConnector3">
            <a:avLst>
              <a:gd name="adj1" fmla="val 3501819"/>
            </a:avLst>
          </a:prstGeom>
          <a:solidFill>
            <a:schemeClr val="accent1"/>
          </a:solidFill>
          <a:ln w="12700" cap="flat" cmpd="sng" algn="ctr">
            <a:solidFill>
              <a:schemeClr val="bg2"/>
            </a:solidFill>
            <a:prstDash val="solid"/>
            <a:round/>
            <a:headEnd type="none" w="med" len="med"/>
            <a:tailEnd type="none" w="med" len="med"/>
          </a:ln>
          <a:effectLst/>
        </p:spPr>
      </p:cxnSp>
      <p:sp>
        <p:nvSpPr>
          <p:cNvPr id="24" name="正方形/長方形 23">
            <a:extLst>
              <a:ext uri="{FF2B5EF4-FFF2-40B4-BE49-F238E27FC236}">
                <a16:creationId xmlns:a16="http://schemas.microsoft.com/office/drawing/2014/main" id="{846760C9-A4D9-47A5-8F78-0F3736EB13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1844440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3-4</a:t>
            </a:r>
            <a:r>
              <a:rPr lang="ja-JP" altLang="en-US" dirty="0">
                <a:solidFill>
                  <a:schemeClr val="tx1"/>
                </a:solidFill>
                <a:latin typeface="Arial" panose="020B0604020202020204" pitchFamily="34" charset="0"/>
                <a:ea typeface="ＭＳ Ｐゴシック" panose="020B0600070205080204" pitchFamily="50" charset="-128"/>
              </a:rPr>
              <a:t>：プロジェクトに必要な経費、資金計画</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5180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プロジェクトに必要な対象経費と使途、プロジェクトに必要な資金の確保手段と計画を記載してください。</a:t>
            </a:r>
          </a:p>
          <a:p>
            <a:pPr marL="0" indent="0" eaLnBrk="1" hangingPunct="1">
              <a:spcBef>
                <a:spcPct val="0"/>
              </a:spcBef>
              <a:buClr>
                <a:srgbClr val="5A5A5A"/>
              </a:buClr>
              <a:buSzPct val="100000"/>
              <a:buFont typeface="Wingdings" pitchFamily="2" charset="2"/>
              <a:buNone/>
            </a:pP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DFBF0368-09E4-42ED-AC9E-2EDB88C3322D}"/>
              </a:ext>
            </a:extLst>
          </p:cNvPr>
          <p:cNvSpPr/>
          <p:nvPr/>
        </p:nvSpPr>
        <p:spPr bwMode="auto">
          <a:xfrm>
            <a:off x="415925" y="1734688"/>
            <a:ext cx="9067800" cy="4467981"/>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marR="0" indent="-171450" algn="l" defTabSz="914400" rtl="0" eaLnBrk="1" fontAlgn="base" latinLnBrk="0" hangingPunct="1">
              <a:lnSpc>
                <a:spcPct val="120000"/>
              </a:lnSpc>
              <a:spcBef>
                <a:spcPct val="0"/>
              </a:spcBef>
              <a:spcAft>
                <a:spcPct val="0"/>
              </a:spcAft>
              <a:buClr>
                <a:schemeClr val="bg2"/>
              </a:buClr>
              <a:buSzTx/>
              <a:buFont typeface="Arial" panose="020B0604020202020204" pitchFamily="34" charset="0"/>
              <a:buChar char="•"/>
              <a:tabLst/>
            </a:pPr>
            <a:endParaRPr kumimoji="1" lang="ja-JP" altLang="en-US" sz="1100" b="0" i="0" u="none" strike="noStrike" cap="none" normalizeH="0" baseline="0" dirty="0">
              <a:ln>
                <a:noFill/>
              </a:ln>
              <a:solidFill>
                <a:srgbClr val="000000"/>
              </a:solidFill>
              <a:effectLst/>
              <a:latin typeface="Arial" charset="0"/>
              <a:ea typeface="ＭＳ Ｐゴシック" charset="-128"/>
            </a:endParaRPr>
          </a:p>
        </p:txBody>
      </p:sp>
      <p:graphicFrame>
        <p:nvGraphicFramePr>
          <p:cNvPr id="6" name="表 5">
            <a:extLst>
              <a:ext uri="{FF2B5EF4-FFF2-40B4-BE49-F238E27FC236}">
                <a16:creationId xmlns:a16="http://schemas.microsoft.com/office/drawing/2014/main" id="{3E4511D0-8838-4427-AC86-210642AA9446}"/>
              </a:ext>
            </a:extLst>
          </p:cNvPr>
          <p:cNvGraphicFramePr>
            <a:graphicFrameLocks noGrp="1"/>
          </p:cNvGraphicFramePr>
          <p:nvPr>
            <p:extLst>
              <p:ext uri="{D42A27DB-BD31-4B8C-83A1-F6EECF244321}">
                <p14:modId xmlns:p14="http://schemas.microsoft.com/office/powerpoint/2010/main" val="3767517891"/>
              </p:ext>
            </p:extLst>
          </p:nvPr>
        </p:nvGraphicFramePr>
        <p:xfrm>
          <a:off x="455351" y="4135545"/>
          <a:ext cx="4100536" cy="2011680"/>
        </p:xfrm>
        <a:graphic>
          <a:graphicData uri="http://schemas.openxmlformats.org/drawingml/2006/table">
            <a:tbl>
              <a:tblPr firstRow="1" firstCol="1" bandRow="1"/>
              <a:tblGrid>
                <a:gridCol w="235299">
                  <a:extLst>
                    <a:ext uri="{9D8B030D-6E8A-4147-A177-3AD203B41FA5}">
                      <a16:colId xmlns:a16="http://schemas.microsoft.com/office/drawing/2014/main" val="1348369346"/>
                    </a:ext>
                  </a:extLst>
                </a:gridCol>
                <a:gridCol w="1364978">
                  <a:extLst>
                    <a:ext uri="{9D8B030D-6E8A-4147-A177-3AD203B41FA5}">
                      <a16:colId xmlns:a16="http://schemas.microsoft.com/office/drawing/2014/main" val="1553214119"/>
                    </a:ext>
                  </a:extLst>
                </a:gridCol>
                <a:gridCol w="2500259">
                  <a:extLst>
                    <a:ext uri="{9D8B030D-6E8A-4147-A177-3AD203B41FA5}">
                      <a16:colId xmlns:a16="http://schemas.microsoft.com/office/drawing/2014/main" val="267808582"/>
                    </a:ext>
                  </a:extLst>
                </a:gridCol>
              </a:tblGrid>
              <a:tr h="0">
                <a:tc gridSpan="2">
                  <a:txBody>
                    <a:bodyPr/>
                    <a:lstStyle/>
                    <a:p>
                      <a:pPr algn="ctr"/>
                      <a:r>
                        <a:rPr lang="ja-JP" alt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選択（複数回答可）</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hMerge="1">
                  <a:txBody>
                    <a:bodyPr/>
                    <a:lstStyle/>
                    <a:p>
                      <a:pPr algn="ctr"/>
                      <a:endParaRPr lang="ja-JP" sz="1100" kern="100" dirty="0">
                        <a:effectLst/>
                        <a:latin typeface="+mn-ea"/>
                        <a:ea typeface="+mn-ea"/>
                        <a:cs typeface="Times New Roman" panose="02020603050405020304" pitchFamily="18" charset="0"/>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ja-JP" alt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相談先名称や種別（金融機関等）</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311383891"/>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調達先の検討未了</a:t>
                      </a:r>
                      <a:endPar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p>
                      <a:pPr algn="l"/>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706322732"/>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調達先の検討済</a:t>
                      </a:r>
                      <a:endPar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p>
                      <a:pPr algn="l"/>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65686281"/>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金融機関等の</a:t>
                      </a:r>
                      <a:br>
                        <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専門家への相談済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82581357"/>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金融機関から</a:t>
                      </a:r>
                      <a:br>
                        <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借入内諾済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76322175"/>
                  </a:ext>
                </a:extLst>
              </a:tr>
              <a:tr h="0">
                <a:tc>
                  <a:txBody>
                    <a:bodyPr/>
                    <a:lstStyle/>
                    <a:p>
                      <a:pPr algn="ctr"/>
                      <a:endParaRPr lang="ja-JP" sz="1200" b="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l"/>
                      <a:r>
                        <a:rPr lang="zh-TW" altLang="en-US" sz="1200" b="0" kern="100" dirty="0">
                          <a:effectLst/>
                          <a:latin typeface="Arial" panose="020B0604020202020204" pitchFamily="34" charset="0"/>
                          <a:ea typeface="ＭＳ Ｐゴシック" panose="020B0600070205080204" pitchFamily="50" charset="-128"/>
                          <a:cs typeface="Times New Roman" panose="02020603050405020304" pitchFamily="18" charset="0"/>
                        </a:rPr>
                        <a:t>補助金以外</a:t>
                      </a:r>
                      <a:br>
                        <a:rPr lang="en-US" altLang="zh-TW" sz="1200" b="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zh-TW" altLang="en-US" sz="1200" b="0" kern="100" dirty="0">
                          <a:effectLst/>
                          <a:latin typeface="Arial" panose="020B0604020202020204" pitchFamily="34" charset="0"/>
                          <a:ea typeface="ＭＳ Ｐゴシック" panose="020B0600070205080204" pitchFamily="50" charset="-128"/>
                          <a:cs typeface="Times New Roman" panose="02020603050405020304" pitchFamily="18" charset="0"/>
                        </a:rPr>
                        <a:t>全額自己資金対応</a:t>
                      </a:r>
                      <a:endParaRPr lang="ja-JP" sz="1200" b="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209851073"/>
                  </a:ext>
                </a:extLst>
              </a:tr>
            </a:tbl>
          </a:graphicData>
        </a:graphic>
      </p:graphicFrame>
      <p:graphicFrame>
        <p:nvGraphicFramePr>
          <p:cNvPr id="10" name="表 9">
            <a:extLst>
              <a:ext uri="{FF2B5EF4-FFF2-40B4-BE49-F238E27FC236}">
                <a16:creationId xmlns:a16="http://schemas.microsoft.com/office/drawing/2014/main" id="{9B597F98-F13D-46BA-9F9F-B144D92C2FF9}"/>
              </a:ext>
            </a:extLst>
          </p:cNvPr>
          <p:cNvGraphicFramePr>
            <a:graphicFrameLocks noGrp="1"/>
          </p:cNvGraphicFramePr>
          <p:nvPr>
            <p:extLst>
              <p:ext uri="{D42A27DB-BD31-4B8C-83A1-F6EECF244321}">
                <p14:modId xmlns:p14="http://schemas.microsoft.com/office/powerpoint/2010/main" val="3518231348"/>
              </p:ext>
            </p:extLst>
          </p:nvPr>
        </p:nvGraphicFramePr>
        <p:xfrm>
          <a:off x="4694464" y="2229362"/>
          <a:ext cx="4764533" cy="1097280"/>
        </p:xfrm>
        <a:graphic>
          <a:graphicData uri="http://schemas.openxmlformats.org/drawingml/2006/table">
            <a:tbl>
              <a:tblPr firstRow="1" firstCol="1" bandRow="1"/>
              <a:tblGrid>
                <a:gridCol w="1091061">
                  <a:extLst>
                    <a:ext uri="{9D8B030D-6E8A-4147-A177-3AD203B41FA5}">
                      <a16:colId xmlns:a16="http://schemas.microsoft.com/office/drawing/2014/main" val="1348369346"/>
                    </a:ext>
                  </a:extLst>
                </a:gridCol>
                <a:gridCol w="1350417">
                  <a:extLst>
                    <a:ext uri="{9D8B030D-6E8A-4147-A177-3AD203B41FA5}">
                      <a16:colId xmlns:a16="http://schemas.microsoft.com/office/drawing/2014/main" val="1553214119"/>
                    </a:ext>
                  </a:extLst>
                </a:gridCol>
                <a:gridCol w="2323055">
                  <a:extLst>
                    <a:ext uri="{9D8B030D-6E8A-4147-A177-3AD203B41FA5}">
                      <a16:colId xmlns:a16="http://schemas.microsoft.com/office/drawing/2014/main" val="267808582"/>
                    </a:ext>
                  </a:extLst>
                </a:gridCol>
              </a:tblGrid>
              <a:tr h="0">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区　分</a:t>
                      </a: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予算額</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調達先（金額の内訳）</a:t>
                      </a: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311383891"/>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自己資金</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706322732"/>
                  </a:ext>
                </a:extLst>
              </a:tr>
              <a:tr h="0">
                <a:tc>
                  <a:txBody>
                    <a:bodyPr/>
                    <a:lstStyle/>
                    <a:p>
                      <a:pPr algn="ctr"/>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借　入</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65686281"/>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その他</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82581357"/>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補助金申請額</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76322175"/>
                  </a:ext>
                </a:extLst>
              </a:tr>
              <a:tr h="0">
                <a:tc>
                  <a:txBody>
                    <a:bodyPr/>
                    <a:lstStyle/>
                    <a:p>
                      <a:pPr algn="ctr"/>
                      <a:r>
                        <a:rPr lang="ja-JP" sz="1200" b="1"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合　計</a:t>
                      </a:r>
                      <a:endParaRPr lang="ja-JP" sz="1200" b="1"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209851073"/>
                  </a:ext>
                </a:extLst>
              </a:tr>
            </a:tbl>
          </a:graphicData>
        </a:graphic>
      </p:graphicFrame>
      <p:graphicFrame>
        <p:nvGraphicFramePr>
          <p:cNvPr id="11" name="表 10">
            <a:extLst>
              <a:ext uri="{FF2B5EF4-FFF2-40B4-BE49-F238E27FC236}">
                <a16:creationId xmlns:a16="http://schemas.microsoft.com/office/drawing/2014/main" id="{AA6855DD-AE9B-4938-A1FD-A63977D749CE}"/>
              </a:ext>
            </a:extLst>
          </p:cNvPr>
          <p:cNvGraphicFramePr>
            <a:graphicFrameLocks noGrp="1"/>
          </p:cNvGraphicFramePr>
          <p:nvPr>
            <p:extLst>
              <p:ext uri="{D42A27DB-BD31-4B8C-83A1-F6EECF244321}">
                <p14:modId xmlns:p14="http://schemas.microsoft.com/office/powerpoint/2010/main" val="95923334"/>
              </p:ext>
            </p:extLst>
          </p:nvPr>
        </p:nvGraphicFramePr>
        <p:xfrm>
          <a:off x="4695033" y="3777165"/>
          <a:ext cx="4755616" cy="2370060"/>
        </p:xfrm>
        <a:graphic>
          <a:graphicData uri="http://schemas.openxmlformats.org/drawingml/2006/table">
            <a:tbl>
              <a:tblPr firstRow="1" firstCol="1" bandRow="1"/>
              <a:tblGrid>
                <a:gridCol w="238178">
                  <a:extLst>
                    <a:ext uri="{9D8B030D-6E8A-4147-A177-3AD203B41FA5}">
                      <a16:colId xmlns:a16="http://schemas.microsoft.com/office/drawing/2014/main" val="4191014491"/>
                    </a:ext>
                  </a:extLst>
                </a:gridCol>
                <a:gridCol w="1141305">
                  <a:extLst>
                    <a:ext uri="{9D8B030D-6E8A-4147-A177-3AD203B41FA5}">
                      <a16:colId xmlns:a16="http://schemas.microsoft.com/office/drawing/2014/main" val="4138452893"/>
                    </a:ext>
                  </a:extLst>
                </a:gridCol>
                <a:gridCol w="1172205">
                  <a:extLst>
                    <a:ext uri="{9D8B030D-6E8A-4147-A177-3AD203B41FA5}">
                      <a16:colId xmlns:a16="http://schemas.microsoft.com/office/drawing/2014/main" val="3948310193"/>
                    </a:ext>
                  </a:extLst>
                </a:gridCol>
                <a:gridCol w="1095668">
                  <a:extLst>
                    <a:ext uri="{9D8B030D-6E8A-4147-A177-3AD203B41FA5}">
                      <a16:colId xmlns:a16="http://schemas.microsoft.com/office/drawing/2014/main" val="3384095174"/>
                    </a:ext>
                  </a:extLst>
                </a:gridCol>
                <a:gridCol w="1108260">
                  <a:extLst>
                    <a:ext uri="{9D8B030D-6E8A-4147-A177-3AD203B41FA5}">
                      <a16:colId xmlns:a16="http://schemas.microsoft.com/office/drawing/2014/main" val="3275261991"/>
                    </a:ext>
                  </a:extLst>
                </a:gridCol>
              </a:tblGrid>
              <a:tr h="197505">
                <a:tc>
                  <a:txBody>
                    <a:bodyPr/>
                    <a:lstStyle/>
                    <a:p>
                      <a:pPr algn="ctr"/>
                      <a:r>
                        <a:rPr 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経費区分</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経費全体額</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補助対象経費</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補助金申請額</a:t>
                      </a: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748979327"/>
                  </a:ext>
                </a:extLst>
              </a:tr>
              <a:tr h="197505">
                <a:tc rowSpan="9">
                  <a:txBody>
                    <a:bodyPr/>
                    <a:lstStyle/>
                    <a:p>
                      <a:pPr marL="266700" indent="-266700" algn="just"/>
                      <a:r>
                        <a:rPr lang="en-US"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just"/>
                      <a:r>
                        <a:rPr lang="en-US"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just"/>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１</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直</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接</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経</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270"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①施設工事費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90955814"/>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②機械設備費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67890926"/>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③調査設計費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452308818"/>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④人件費</a:t>
                      </a:r>
                      <a:r>
                        <a:rPr lang="ja-JP" alt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・謝金</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034410272"/>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⑤材料費等</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180054751"/>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⑥外注費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648916220"/>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⑦委託費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91157969"/>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⑧その他諸経費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6542990"/>
                  </a:ext>
                </a:extLst>
              </a:tr>
              <a:tr h="197505">
                <a:tc vMerge="1">
                  <a:txBody>
                    <a:bodyPr/>
                    <a:lstStyle/>
                    <a:p>
                      <a:endParaRPr kumimoji="1" lang="ja-JP" altLang="en-US"/>
                    </a:p>
                  </a:txBody>
                  <a:tcPr/>
                </a:tc>
                <a:tc>
                  <a:txBody>
                    <a:bodyPr/>
                    <a:lstStyle/>
                    <a:p>
                      <a:pPr algn="ctr"/>
                      <a:r>
                        <a:rPr lang="ja-JP" sz="1200" b="1"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小　計</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093615522"/>
                  </a:ext>
                </a:extLst>
              </a:tr>
              <a:tr h="197505">
                <a:tc gridSpan="2">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２ 間 接 経 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307496604"/>
                  </a:ext>
                </a:extLst>
              </a:tr>
              <a:tr h="197505">
                <a:tc gridSpan="2">
                  <a:txBody>
                    <a:bodyPr/>
                    <a:lstStyle/>
                    <a:p>
                      <a:pPr algn="ctr"/>
                      <a:r>
                        <a:rPr lang="ja-JP" sz="1200" b="1"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合　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141860309"/>
                  </a:ext>
                </a:extLst>
              </a:tr>
            </a:tbl>
          </a:graphicData>
        </a:graphic>
      </p:graphicFrame>
      <p:sp>
        <p:nvSpPr>
          <p:cNvPr id="12" name="テキスト ボックス 11">
            <a:extLst>
              <a:ext uri="{FF2B5EF4-FFF2-40B4-BE49-F238E27FC236}">
                <a16:creationId xmlns:a16="http://schemas.microsoft.com/office/drawing/2014/main" id="{105C58C5-1975-405A-8DE9-E9946D198D76}"/>
              </a:ext>
            </a:extLst>
          </p:cNvPr>
          <p:cNvSpPr txBox="1"/>
          <p:nvPr/>
        </p:nvSpPr>
        <p:spPr>
          <a:xfrm>
            <a:off x="4694464" y="1964011"/>
            <a:ext cx="4818258" cy="272310"/>
          </a:xfrm>
          <a:prstGeom prst="rect">
            <a:avLst/>
          </a:prstGeom>
          <a:noFill/>
        </p:spPr>
        <p:txBody>
          <a:bodyPr wrap="square" lIns="0" tIns="36000" rIns="36000" bIns="36000" rtlCol="0">
            <a:spAutoFit/>
          </a:bodyPr>
          <a:lstStyle/>
          <a:p>
            <a:r>
              <a:rPr kumimoji="1" lang="ja-JP" altLang="en-US" sz="1200" dirty="0"/>
              <a:t>（収入の部）　　　　　　　　　　　　　　　　　　　　　　　　　　　　　　　　　</a:t>
            </a:r>
            <a:r>
              <a:rPr kumimoji="1" lang="en-US" altLang="ja-JP" sz="1200" dirty="0"/>
              <a:t>[</a:t>
            </a:r>
            <a:r>
              <a:rPr kumimoji="1" lang="ja-JP" altLang="en-US" sz="1200" dirty="0"/>
              <a:t>単位：円</a:t>
            </a:r>
            <a:r>
              <a:rPr kumimoji="1" lang="en-US" altLang="ja-JP" sz="1200" dirty="0"/>
              <a:t>]</a:t>
            </a:r>
            <a:endParaRPr kumimoji="1" lang="ja-JP" altLang="en-US" sz="1200" dirty="0"/>
          </a:p>
        </p:txBody>
      </p:sp>
      <p:sp>
        <p:nvSpPr>
          <p:cNvPr id="13" name="テキスト ボックス 12">
            <a:extLst>
              <a:ext uri="{FF2B5EF4-FFF2-40B4-BE49-F238E27FC236}">
                <a16:creationId xmlns:a16="http://schemas.microsoft.com/office/drawing/2014/main" id="{BC6CB917-0A16-4BC2-A6DD-D510E689D5F2}"/>
              </a:ext>
            </a:extLst>
          </p:cNvPr>
          <p:cNvSpPr txBox="1"/>
          <p:nvPr/>
        </p:nvSpPr>
        <p:spPr>
          <a:xfrm>
            <a:off x="4694464" y="3476358"/>
            <a:ext cx="4818258" cy="272310"/>
          </a:xfrm>
          <a:prstGeom prst="rect">
            <a:avLst/>
          </a:prstGeom>
          <a:noFill/>
        </p:spPr>
        <p:txBody>
          <a:bodyPr wrap="square" lIns="0" tIns="36000" rIns="36000" bIns="36000" rtlCol="0">
            <a:spAutoFit/>
          </a:bodyPr>
          <a:lstStyle/>
          <a:p>
            <a:r>
              <a:rPr kumimoji="1" lang="ja-JP" altLang="en-US" sz="1200" dirty="0"/>
              <a:t>（支出の部）　　　　　　　　　　　　　　　　　　　　　　　　　　　　　　　　　</a:t>
            </a:r>
            <a:r>
              <a:rPr kumimoji="1" lang="en-US" altLang="ja-JP" sz="1200" dirty="0"/>
              <a:t>[</a:t>
            </a:r>
            <a:r>
              <a:rPr kumimoji="1" lang="ja-JP" altLang="en-US" sz="1200" dirty="0"/>
              <a:t>単位：円</a:t>
            </a:r>
            <a:r>
              <a:rPr kumimoji="1" lang="en-US" altLang="ja-JP" sz="1200" dirty="0"/>
              <a:t>]</a:t>
            </a:r>
            <a:endParaRPr kumimoji="1" lang="ja-JP" altLang="en-US" sz="1200" dirty="0"/>
          </a:p>
        </p:txBody>
      </p:sp>
      <p:sp>
        <p:nvSpPr>
          <p:cNvPr id="14" name="テキスト ボックス 13">
            <a:extLst>
              <a:ext uri="{FF2B5EF4-FFF2-40B4-BE49-F238E27FC236}">
                <a16:creationId xmlns:a16="http://schemas.microsoft.com/office/drawing/2014/main" id="{C5ABD3BA-280C-4A32-8FA7-08CC192222F4}"/>
              </a:ext>
            </a:extLst>
          </p:cNvPr>
          <p:cNvSpPr txBox="1"/>
          <p:nvPr/>
        </p:nvSpPr>
        <p:spPr>
          <a:xfrm>
            <a:off x="4694463" y="1734688"/>
            <a:ext cx="4756157" cy="272310"/>
          </a:xfrm>
          <a:prstGeom prst="rect">
            <a:avLst/>
          </a:prstGeom>
          <a:noFill/>
        </p:spPr>
        <p:txBody>
          <a:bodyPr wrap="square" lIns="0" tIns="36000" rIns="36000" bIns="36000" rtlCol="0">
            <a:spAutoFit/>
          </a:bodyPr>
          <a:lstStyle/>
          <a:p>
            <a:pPr algn="ctr"/>
            <a:r>
              <a:rPr kumimoji="1" lang="ja-JP" altLang="en-US" sz="1200" dirty="0"/>
              <a:t>＜収支明細書＞</a:t>
            </a:r>
          </a:p>
        </p:txBody>
      </p:sp>
      <p:sp>
        <p:nvSpPr>
          <p:cNvPr id="16" name="テキスト ボックス 15">
            <a:extLst>
              <a:ext uri="{FF2B5EF4-FFF2-40B4-BE49-F238E27FC236}">
                <a16:creationId xmlns:a16="http://schemas.microsoft.com/office/drawing/2014/main" id="{6BAE57C5-3DE0-4239-9E64-C7DA76F45299}"/>
              </a:ext>
            </a:extLst>
          </p:cNvPr>
          <p:cNvSpPr txBox="1"/>
          <p:nvPr/>
        </p:nvSpPr>
        <p:spPr>
          <a:xfrm>
            <a:off x="592345" y="1814984"/>
            <a:ext cx="3737648" cy="2073251"/>
          </a:xfrm>
          <a:prstGeom prst="rect">
            <a:avLst/>
          </a:prstGeom>
          <a:noFill/>
          <a:ln w="3175">
            <a:noFill/>
            <a:prstDash val="sysDash"/>
          </a:ln>
          <a:effectLst/>
        </p:spPr>
        <p:txBody>
          <a:bodyPr wrap="square" lIns="36000" tIns="36000" rIns="36000" bIns="36000" rtlCol="0" anchor="t">
            <a:spAutoFit/>
          </a:bodyPr>
          <a:lstStyle/>
          <a:p>
            <a:pPr algn="l" eaLnBrk="1">
              <a:lnSpc>
                <a:spcPts val="1400"/>
              </a:lnSpc>
              <a:spcBef>
                <a:spcPts val="420"/>
              </a:spcBef>
            </a:pPr>
            <a:r>
              <a:rPr lang="en-US" altLang="ja-JP" sz="1200" b="1" i="1" dirty="0">
                <a:solidFill>
                  <a:srgbClr val="0070C0"/>
                </a:solidFill>
                <a:latin typeface="+mn-ea"/>
                <a:ea typeface="+mn-ea"/>
              </a:rPr>
              <a:t>【</a:t>
            </a:r>
            <a:r>
              <a:rPr lang="ja-JP" altLang="en-US" sz="1200" b="1" i="1" dirty="0">
                <a:solidFill>
                  <a:srgbClr val="0070C0"/>
                </a:solidFill>
                <a:latin typeface="+mn-ea"/>
                <a:ea typeface="+mn-ea"/>
              </a:rPr>
              <a:t>記入上の注意</a:t>
            </a:r>
            <a:r>
              <a:rPr lang="en-US" altLang="ja-JP" sz="1200" b="1" i="1" dirty="0">
                <a:solidFill>
                  <a:srgbClr val="0070C0"/>
                </a:solidFill>
                <a:latin typeface="+mn-ea"/>
                <a:ea typeface="+mn-ea"/>
              </a:rPr>
              <a:t>】</a:t>
            </a: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事業者の財務基盤、事業実績、当期決算見込み等について、具体的かつ詳細に記載してください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本事業の実施に必要な資金を調整済みであることについて、具体的かつ詳細に記載してください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金融機関等から借入や出資をうける等を予定している場合には、そのスケジュールや確度等について、下表に記載してください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u="sng" dirty="0">
                <a:solidFill>
                  <a:srgbClr val="0070C0"/>
                </a:solidFill>
                <a:latin typeface="+mn-ea"/>
              </a:rPr>
              <a:t>委託費を必要経費として計上している場合は実施内容及び必要性について記載</a:t>
            </a:r>
            <a:r>
              <a:rPr lang="ja-JP" altLang="en-US" sz="1200" i="1" dirty="0">
                <a:solidFill>
                  <a:srgbClr val="0070C0"/>
                </a:solidFill>
                <a:latin typeface="+mn-ea"/>
              </a:rPr>
              <a:t>してください</a:t>
            </a:r>
            <a:endParaRPr lang="en-US" altLang="ja-JP" sz="1200" i="1" dirty="0">
              <a:solidFill>
                <a:srgbClr val="0070C0"/>
              </a:solidFill>
              <a:latin typeface="+mn-ea"/>
            </a:endParaRPr>
          </a:p>
        </p:txBody>
      </p:sp>
      <p:sp>
        <p:nvSpPr>
          <p:cNvPr id="15" name="正方形/長方形 14">
            <a:extLst>
              <a:ext uri="{FF2B5EF4-FFF2-40B4-BE49-F238E27FC236}">
                <a16:creationId xmlns:a16="http://schemas.microsoft.com/office/drawing/2014/main" id="{640B237B-454A-4459-A4E7-5CB3DE3251BA}"/>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729007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4-1</a:t>
            </a:r>
            <a:r>
              <a:rPr lang="ja-JP" altLang="en-US" dirty="0">
                <a:solidFill>
                  <a:schemeClr val="tx1"/>
                </a:solidFill>
                <a:latin typeface="Arial" panose="020B0604020202020204" pitchFamily="34" charset="0"/>
                <a:ea typeface="ＭＳ Ｐゴシック" panose="020B0600070205080204" pitchFamily="50" charset="-128"/>
              </a:rPr>
              <a:t>：プロジェクト成果の社会実装に向けた絵姿</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終了後にプロジェクト成果を社会実装していく絵姿（社会実装に向けて解決すべき課題及び課題解決に向けて事業期間中及び事業終了後にとるべきアクション、及びプロジェクト終了後のプロジェクトの成果の社会実装に向けたスケジュールの見通し）を記載してください。</a:t>
            </a:r>
          </a:p>
        </p:txBody>
      </p:sp>
      <p:sp>
        <p:nvSpPr>
          <p:cNvPr id="5" name="正方形/長方形 4">
            <a:extLst>
              <a:ext uri="{FF2B5EF4-FFF2-40B4-BE49-F238E27FC236}">
                <a16:creationId xmlns:a16="http://schemas.microsoft.com/office/drawing/2014/main" id="{C9C1DF6C-071F-46C2-9339-1458E696E1FD}"/>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Tree>
    <p:extLst>
      <p:ext uri="{BB962C8B-B14F-4D97-AF65-F5344CB8AC3E}">
        <p14:creationId xmlns:p14="http://schemas.microsoft.com/office/powerpoint/2010/main" val="4013666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4-2</a:t>
            </a:r>
            <a:r>
              <a:rPr lang="ja-JP" altLang="en-US" dirty="0">
                <a:solidFill>
                  <a:schemeClr val="tx1"/>
                </a:solidFill>
                <a:latin typeface="Arial" panose="020B0604020202020204" pitchFamily="34" charset="0"/>
                <a:ea typeface="ＭＳ Ｐゴシック" panose="020B0600070205080204" pitchFamily="50" charset="-128"/>
              </a:rPr>
              <a:t>：プロジェクト成果（自社ビジネスへの効果）の詳細</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1034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補助事業者としてのプロジェクト成果の詳細（プロジェクト終了後に得られる自社への成果（収益貢献）のインパクトの見通し及びその考え方</a:t>
            </a:r>
            <a:r>
              <a:rPr lang="en-US" altLang="ja-JP" kern="0" baseline="30000" dirty="0">
                <a:solidFill>
                  <a:schemeClr val="tx1"/>
                </a:solidFill>
              </a:rPr>
              <a:t>1</a:t>
            </a:r>
            <a:r>
              <a:rPr lang="ja-JP" altLang="en-US" kern="0" dirty="0">
                <a:solidFill>
                  <a:schemeClr val="tx1"/>
                </a:solidFill>
              </a:rPr>
              <a:t>）を記</a:t>
            </a:r>
            <a:r>
              <a:rPr lang="ja-JP" altLang="en-US" sz="1400" kern="0" dirty="0">
                <a:solidFill>
                  <a:schemeClr val="tx1"/>
                </a:solidFill>
              </a:rPr>
              <a:t>載してください。</a:t>
            </a:r>
            <a:endParaRPr lang="ja-JP" altLang="en-US" kern="0" dirty="0">
              <a:solidFill>
                <a:schemeClr val="tx1"/>
              </a:solidFill>
            </a:endParaRPr>
          </a:p>
          <a:p>
            <a:pPr marL="0" indent="0" eaLnBrk="1" hangingPunct="1">
              <a:spcBef>
                <a:spcPct val="0"/>
              </a:spcBef>
              <a:buClr>
                <a:srgbClr val="5A5A5A"/>
              </a:buClr>
              <a:buSzPct val="100000"/>
              <a:buFont typeface="Wingdings" pitchFamily="2" charset="2"/>
              <a:buNone/>
            </a:pPr>
            <a:endParaRPr lang="en-US" altLang="ja-JP"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071"/>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
        <p:nvSpPr>
          <p:cNvPr id="8" name="FootNote1">
            <a:extLst>
              <a:ext uri="{FF2B5EF4-FFF2-40B4-BE49-F238E27FC236}">
                <a16:creationId xmlns:a16="http://schemas.microsoft.com/office/drawing/2014/main" id="{98B06C71-2981-4B30-AB8B-AB37A4CBBD62}"/>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採択金額の●倍以上の売上増加額を、事業終了後</a:t>
            </a:r>
            <a:r>
              <a:rPr lang="en-US" altLang="ja-JP" sz="900" dirty="0"/>
              <a:t>5</a:t>
            </a:r>
            <a:r>
              <a:rPr lang="ja-JP" altLang="en-US" sz="900" dirty="0"/>
              <a:t>年以内に計上</a:t>
            </a:r>
          </a:p>
        </p:txBody>
      </p:sp>
      <p:graphicFrame>
        <p:nvGraphicFramePr>
          <p:cNvPr id="11" name="表 5">
            <a:extLst>
              <a:ext uri="{FF2B5EF4-FFF2-40B4-BE49-F238E27FC236}">
                <a16:creationId xmlns:a16="http://schemas.microsoft.com/office/drawing/2014/main" id="{877FE7DA-6253-4F17-B323-D350542EC2A0}"/>
              </a:ext>
            </a:extLst>
          </p:cNvPr>
          <p:cNvGraphicFramePr>
            <a:graphicFrameLocks noGrp="1"/>
          </p:cNvGraphicFramePr>
          <p:nvPr>
            <p:extLst>
              <p:ext uri="{D42A27DB-BD31-4B8C-83A1-F6EECF244321}">
                <p14:modId xmlns:p14="http://schemas.microsoft.com/office/powerpoint/2010/main" val="3013358238"/>
              </p:ext>
            </p:extLst>
          </p:nvPr>
        </p:nvGraphicFramePr>
        <p:xfrm>
          <a:off x="428451" y="2032768"/>
          <a:ext cx="9055272" cy="2532988"/>
        </p:xfrm>
        <a:graphic>
          <a:graphicData uri="http://schemas.openxmlformats.org/drawingml/2006/table">
            <a:tbl>
              <a:tblPr firstRow="1" bandRow="1">
                <a:tableStyleId>{5C22544A-7EE6-4342-B048-85BDC9FD1C3A}</a:tableStyleId>
              </a:tblPr>
              <a:tblGrid>
                <a:gridCol w="1295616">
                  <a:extLst>
                    <a:ext uri="{9D8B030D-6E8A-4147-A177-3AD203B41FA5}">
                      <a16:colId xmlns:a16="http://schemas.microsoft.com/office/drawing/2014/main" val="3428763244"/>
                    </a:ext>
                  </a:extLst>
                </a:gridCol>
                <a:gridCol w="1272706">
                  <a:extLst>
                    <a:ext uri="{9D8B030D-6E8A-4147-A177-3AD203B41FA5}">
                      <a16:colId xmlns:a16="http://schemas.microsoft.com/office/drawing/2014/main" val="1817939334"/>
                    </a:ext>
                  </a:extLst>
                </a:gridCol>
                <a:gridCol w="1297390">
                  <a:extLst>
                    <a:ext uri="{9D8B030D-6E8A-4147-A177-3AD203B41FA5}">
                      <a16:colId xmlns:a16="http://schemas.microsoft.com/office/drawing/2014/main" val="3965697307"/>
                    </a:ext>
                  </a:extLst>
                </a:gridCol>
                <a:gridCol w="1297390">
                  <a:extLst>
                    <a:ext uri="{9D8B030D-6E8A-4147-A177-3AD203B41FA5}">
                      <a16:colId xmlns:a16="http://schemas.microsoft.com/office/drawing/2014/main" val="4094096247"/>
                    </a:ext>
                  </a:extLst>
                </a:gridCol>
                <a:gridCol w="1297390">
                  <a:extLst>
                    <a:ext uri="{9D8B030D-6E8A-4147-A177-3AD203B41FA5}">
                      <a16:colId xmlns:a16="http://schemas.microsoft.com/office/drawing/2014/main" val="2810599656"/>
                    </a:ext>
                  </a:extLst>
                </a:gridCol>
                <a:gridCol w="1297390">
                  <a:extLst>
                    <a:ext uri="{9D8B030D-6E8A-4147-A177-3AD203B41FA5}">
                      <a16:colId xmlns:a16="http://schemas.microsoft.com/office/drawing/2014/main" val="3937835942"/>
                    </a:ext>
                  </a:extLst>
                </a:gridCol>
                <a:gridCol w="1297390">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基準年度</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1</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2</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3</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4</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5</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b)</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●倍</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（目標値）</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gridSpan="5">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15255793"/>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売上増加額</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（単価</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数量）</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780116872"/>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d)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達成率（</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c/b</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358976354"/>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販売チャネル</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 typeface="+mj-lt"/>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lvl="0" indent="-228600" algn="l" defTabSz="914400" rtl="0" eaLnBrk="0" fontAlgn="base" latinLnBrk="0" hangingPunct="0">
                        <a:spcBef>
                          <a:spcPct val="0"/>
                        </a:spcBef>
                        <a:spcAft>
                          <a:spcPct val="0"/>
                        </a:spcAft>
                        <a:buClr>
                          <a:srgbClr val="0070C0"/>
                        </a:buClr>
                        <a:buSzPct val="100000"/>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購買に至る根拠</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Tree>
    <p:extLst>
      <p:ext uri="{BB962C8B-B14F-4D97-AF65-F5344CB8AC3E}">
        <p14:creationId xmlns:p14="http://schemas.microsoft.com/office/powerpoint/2010/main" val="1557708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4-3</a:t>
            </a:r>
            <a:r>
              <a:rPr lang="ja-JP" altLang="en-US" dirty="0">
                <a:solidFill>
                  <a:schemeClr val="tx1"/>
                </a:solidFill>
                <a:latin typeface="Arial" panose="020B0604020202020204" pitchFamily="34" charset="0"/>
                <a:ea typeface="ＭＳ Ｐゴシック" panose="020B0600070205080204" pitchFamily="50" charset="-128"/>
              </a:rPr>
              <a:t>：波及効果（プロジェクト成果による市場の創出）の詳細（</a:t>
            </a:r>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プロジェクト全体としての波及効果の詳細（プロジェクト成果の社会実装による市場創出のインパクトの見通しやその考え方</a:t>
            </a:r>
            <a:r>
              <a:rPr lang="en-US" altLang="ja-JP" kern="0" baseline="30000" dirty="0">
                <a:solidFill>
                  <a:schemeClr val="tx1"/>
                </a:solidFill>
              </a:rPr>
              <a:t>1</a:t>
            </a:r>
            <a:r>
              <a:rPr lang="ja-JP" altLang="en-US" kern="0" dirty="0">
                <a:solidFill>
                  <a:schemeClr val="tx1"/>
                </a:solidFill>
              </a:rPr>
              <a:t>）を記載してください</a:t>
            </a:r>
            <a:endParaRPr lang="en-US" altLang="ja-JP"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427"/>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graphicFrame>
        <p:nvGraphicFramePr>
          <p:cNvPr id="11" name="表 5">
            <a:extLst>
              <a:ext uri="{FF2B5EF4-FFF2-40B4-BE49-F238E27FC236}">
                <a16:creationId xmlns:a16="http://schemas.microsoft.com/office/drawing/2014/main" id="{E3692FF6-D484-4DCC-AB3A-927D50F815EE}"/>
              </a:ext>
            </a:extLst>
          </p:cNvPr>
          <p:cNvGraphicFramePr>
            <a:graphicFrameLocks noGrp="1"/>
          </p:cNvGraphicFramePr>
          <p:nvPr>
            <p:extLst>
              <p:ext uri="{D42A27DB-BD31-4B8C-83A1-F6EECF244321}">
                <p14:modId xmlns:p14="http://schemas.microsoft.com/office/powerpoint/2010/main" val="3599920463"/>
              </p:ext>
            </p:extLst>
          </p:nvPr>
        </p:nvGraphicFramePr>
        <p:xfrm>
          <a:off x="428451" y="2035064"/>
          <a:ext cx="9055274" cy="3338705"/>
        </p:xfrm>
        <a:graphic>
          <a:graphicData uri="http://schemas.openxmlformats.org/drawingml/2006/table">
            <a:tbl>
              <a:tblPr firstRow="1" bandRow="1">
                <a:tableStyleId>{5C22544A-7EE6-4342-B048-85BDC9FD1C3A}</a:tableStyleId>
              </a:tblPr>
              <a:tblGrid>
                <a:gridCol w="295449">
                  <a:extLst>
                    <a:ext uri="{9D8B030D-6E8A-4147-A177-3AD203B41FA5}">
                      <a16:colId xmlns:a16="http://schemas.microsoft.com/office/drawing/2014/main" val="456203385"/>
                    </a:ext>
                  </a:extLst>
                </a:gridCol>
                <a:gridCol w="1308100">
                  <a:extLst>
                    <a:ext uri="{9D8B030D-6E8A-4147-A177-3AD203B41FA5}">
                      <a16:colId xmlns:a16="http://schemas.microsoft.com/office/drawing/2014/main" val="3428763244"/>
                    </a:ext>
                  </a:extLst>
                </a:gridCol>
                <a:gridCol w="1470025">
                  <a:extLst>
                    <a:ext uri="{9D8B030D-6E8A-4147-A177-3AD203B41FA5}">
                      <a16:colId xmlns:a16="http://schemas.microsoft.com/office/drawing/2014/main" val="1817939334"/>
                    </a:ext>
                  </a:extLst>
                </a:gridCol>
                <a:gridCol w="1495425">
                  <a:extLst>
                    <a:ext uri="{9D8B030D-6E8A-4147-A177-3AD203B41FA5}">
                      <a16:colId xmlns:a16="http://schemas.microsoft.com/office/drawing/2014/main" val="4094096247"/>
                    </a:ext>
                  </a:extLst>
                </a:gridCol>
                <a:gridCol w="1495425">
                  <a:extLst>
                    <a:ext uri="{9D8B030D-6E8A-4147-A177-3AD203B41FA5}">
                      <a16:colId xmlns:a16="http://schemas.microsoft.com/office/drawing/2014/main" val="2810599656"/>
                    </a:ext>
                  </a:extLst>
                </a:gridCol>
                <a:gridCol w="1495425">
                  <a:extLst>
                    <a:ext uri="{9D8B030D-6E8A-4147-A177-3AD203B41FA5}">
                      <a16:colId xmlns:a16="http://schemas.microsoft.com/office/drawing/2014/main" val="3937835942"/>
                    </a:ext>
                  </a:extLst>
                </a:gridCol>
                <a:gridCol w="1495425">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実施項目</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rowSpan="5">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投資金額</a:t>
                      </a:r>
                      <a:endParaRPr kumimoji="1" lang="ja-JP" altLang="en-US" sz="1200" b="0" kern="1200" baseline="30000" dirty="0">
                        <a:solidFill>
                          <a:schemeClr val="tx1"/>
                        </a:solidFill>
                        <a:latin typeface="ＭＳ Ｐゴシック" panose="020B0600070205080204" pitchFamily="50" charset="-128"/>
                        <a:ea typeface="ＭＳ Ｐゴシック" panose="020B0600070205080204" pitchFamily="50" charset="-128"/>
                        <a:cs typeface="+mn-cs"/>
                      </a:endParaRPr>
                    </a:p>
                  </a:txBody>
                  <a:tcPr marL="36000" marR="36000" marT="36000" marB="36000" vert="eaVert"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3662161"/>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58976354"/>
                  </a:ext>
                </a:extLst>
              </a:tr>
              <a:tr h="167200">
                <a:tc vMerge="1">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96354597"/>
                  </a:ext>
                </a:extLst>
              </a:tr>
              <a:tr h="121480">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投資金額総額</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 typeface="+mj-lt"/>
                        <a:buNone/>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74181949"/>
                  </a:ext>
                </a:extLst>
              </a:tr>
              <a:tr h="446414">
                <a:tc rowSpan="4">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世界市場規模</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（推計）</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7846712"/>
                  </a:ext>
                </a:extLst>
              </a:tr>
              <a:tr h="446414">
                <a:tc vMerge="1">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売上高</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70183">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市場シェア（</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b/a</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 typeface="+mj-lt"/>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508424857"/>
                  </a:ext>
                </a:extLst>
              </a:tr>
              <a:tr h="446414">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新規雇用者数（人）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
        <p:nvSpPr>
          <p:cNvPr id="10" name="FootNote1">
            <a:extLst>
              <a:ext uri="{FF2B5EF4-FFF2-40B4-BE49-F238E27FC236}">
                <a16:creationId xmlns:a16="http://schemas.microsoft.com/office/drawing/2014/main" id="{F517B29D-E6E1-4136-95CB-5688B6F1757C}"/>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●●年時点で推計される市場規模、同市場内で自社が獲得するシェア</a:t>
            </a:r>
          </a:p>
        </p:txBody>
      </p:sp>
    </p:spTree>
    <p:extLst>
      <p:ext uri="{BB962C8B-B14F-4D97-AF65-F5344CB8AC3E}">
        <p14:creationId xmlns:p14="http://schemas.microsoft.com/office/powerpoint/2010/main" val="454517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5-1</a:t>
            </a:r>
            <a:r>
              <a:rPr lang="ja-JP" altLang="en-US" dirty="0">
                <a:solidFill>
                  <a:schemeClr val="tx1"/>
                </a:solidFill>
                <a:latin typeface="Arial" panose="020B0604020202020204" pitchFamily="34" charset="0"/>
                <a:ea typeface="ＭＳ Ｐゴシック" panose="020B0600070205080204" pitchFamily="50" charset="-128"/>
              </a:rPr>
              <a:t>：コンソーシアムの構成員情報・連携体制</a:t>
            </a:r>
            <a:endParaRPr lang="en-US" altLang="ja-JP" dirty="0">
              <a:solidFill>
                <a:srgbClr val="FF0000"/>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連携先の概要（連携先名、担当部署、担当者名、連絡先）、コンソーシアム構成員との調整状況を記載してください。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F966F3DC-3B76-4143-A216-C1D1DB8B1E62}"/>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1772880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5-2</a:t>
            </a:r>
            <a:r>
              <a:rPr lang="ja-JP" altLang="en-US" dirty="0">
                <a:solidFill>
                  <a:schemeClr val="tx1"/>
                </a:solidFill>
                <a:latin typeface="Arial" panose="020B0604020202020204" pitchFamily="34" charset="0"/>
                <a:ea typeface="ＭＳ Ｐゴシック" panose="020B0600070205080204" pitchFamily="50" charset="-128"/>
              </a:rPr>
              <a:t>：スタートアップに対する支援・関与事項</a:t>
            </a:r>
            <a:endParaRPr lang="en-US" altLang="ja-JP" dirty="0">
              <a:solidFill>
                <a:srgbClr val="FF0000"/>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コンソーシアム構成員がスタートアップに対して提供する支援の内容を記載してください。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BE450A8A-F21A-436E-B5A3-32CD1C1E9DD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3958909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77475"/>
            <a:ext cx="9061450" cy="276999"/>
          </a:xfrm>
        </p:spPr>
        <p:txBody>
          <a:bodyPr wrap="square">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5-3</a:t>
            </a:r>
            <a:r>
              <a:rPr lang="ja-JP" altLang="en-US" sz="1800" dirty="0">
                <a:solidFill>
                  <a:schemeClr val="tx1"/>
                </a:solidFill>
                <a:latin typeface="Arial" panose="020B0604020202020204" pitchFamily="34" charset="0"/>
                <a:ea typeface="ＭＳ Ｐゴシック" panose="020B0600070205080204" pitchFamily="50" charset="-128"/>
              </a:rPr>
              <a:t>：（プロジェクト実証期間中の）プロジェクトが加速化、プロジェクト成果が最大化される理由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307239"/>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a:t>
            </a:r>
            <a:r>
              <a:rPr lang="en-US" altLang="ja-JP" kern="0" dirty="0">
                <a:solidFill>
                  <a:schemeClr val="tx1"/>
                </a:solidFill>
              </a:rPr>
              <a:t>5-2</a:t>
            </a:r>
            <a:r>
              <a:rPr lang="ja-JP" altLang="en-US" kern="0" dirty="0">
                <a:solidFill>
                  <a:schemeClr val="tx1"/>
                </a:solidFill>
              </a:rPr>
              <a:t>：スタートアップに対する支援・関与事項」によって、プロジェクト実証期間中に、プロジェクトが加速化、プロジェクト成果が最大化される理由を記載してください。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140C642B-1204-4B40-9EBC-967335441AF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622591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538976"/>
            <a:ext cx="9061450" cy="553998"/>
          </a:xfrm>
        </p:spPr>
        <p:txBody>
          <a:bodyPr>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5-4</a:t>
            </a:r>
            <a:r>
              <a:rPr lang="ja-JP" altLang="en-US" sz="1800" dirty="0">
                <a:solidFill>
                  <a:schemeClr val="tx1"/>
                </a:solidFill>
                <a:latin typeface="Arial" panose="020B0604020202020204" pitchFamily="34" charset="0"/>
                <a:ea typeface="ＭＳ Ｐゴシック" panose="020B0600070205080204" pitchFamily="50" charset="-128"/>
              </a:rPr>
              <a:t>：（プロジェクト終了後の）プロジェクト成果を社会実装することが加速化、社会実装による</a:t>
            </a:r>
            <a:br>
              <a:rPr lang="en-US" altLang="ja-JP" sz="1800" dirty="0">
                <a:solidFill>
                  <a:schemeClr val="tx1"/>
                </a:solidFill>
                <a:latin typeface="Arial" panose="020B0604020202020204" pitchFamily="34" charset="0"/>
                <a:ea typeface="ＭＳ Ｐゴシック" panose="020B0600070205080204" pitchFamily="50" charset="-128"/>
              </a:rPr>
            </a:br>
            <a:r>
              <a:rPr lang="ja-JP" altLang="en-US" sz="1800" dirty="0">
                <a:solidFill>
                  <a:schemeClr val="tx1"/>
                </a:solidFill>
                <a:latin typeface="Arial" panose="020B0604020202020204" pitchFamily="34" charset="0"/>
                <a:ea typeface="ＭＳ Ｐゴシック" panose="020B0600070205080204" pitchFamily="50" charset="-128"/>
              </a:rPr>
              <a:t>市場創出のインパクトが最大化される理由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b="1"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rgbClr val="FF0000"/>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a:t>
            </a:r>
            <a:r>
              <a:rPr lang="en-US" altLang="ja-JP" kern="0" dirty="0">
                <a:solidFill>
                  <a:schemeClr val="tx1"/>
                </a:solidFill>
              </a:rPr>
              <a:t>5-2</a:t>
            </a:r>
            <a:r>
              <a:rPr lang="ja-JP" altLang="en-US" kern="0" dirty="0">
                <a:solidFill>
                  <a:schemeClr val="tx1"/>
                </a:solidFill>
              </a:rPr>
              <a:t>：スタートアップに対する支援・関与事項」によって、プロジェクト終了後に、プロジェクト成果を社会実装することが加速化、社会実装による市場創出のインパクト</a:t>
            </a:r>
            <a:r>
              <a:rPr lang="en-US" altLang="ja-JP" kern="0" baseline="30000" dirty="0">
                <a:solidFill>
                  <a:schemeClr val="tx1"/>
                </a:solidFill>
              </a:rPr>
              <a:t>1</a:t>
            </a:r>
            <a:r>
              <a:rPr lang="ja-JP" altLang="en-US" kern="0" dirty="0">
                <a:solidFill>
                  <a:schemeClr val="tx1"/>
                </a:solidFill>
              </a:rPr>
              <a:t>が最大化される理由を記載してください。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6D5B33BC-0D79-46DA-B48D-23CE89FD9CB6}"/>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
        <p:nvSpPr>
          <p:cNvPr id="7" name="FootNote1">
            <a:extLst>
              <a:ext uri="{FF2B5EF4-FFF2-40B4-BE49-F238E27FC236}">
                <a16:creationId xmlns:a16="http://schemas.microsoft.com/office/drawing/2014/main" id="{844CC02B-FBC0-4724-A9C2-1B6811A2AEF7}"/>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採択金額の●倍以上の売上増加額を、事業終了後</a:t>
            </a:r>
            <a:r>
              <a:rPr lang="en-US" altLang="ja-JP" sz="900" dirty="0"/>
              <a:t>5</a:t>
            </a:r>
            <a:r>
              <a:rPr lang="ja-JP" altLang="en-US" sz="900" dirty="0"/>
              <a:t>年以内に計上した上で、●●年時点で推計される市場規模、同市場内で自社が獲得するシェア</a:t>
            </a:r>
          </a:p>
        </p:txBody>
      </p:sp>
    </p:spTree>
    <p:extLst>
      <p:ext uri="{BB962C8B-B14F-4D97-AF65-F5344CB8AC3E}">
        <p14:creationId xmlns:p14="http://schemas.microsoft.com/office/powerpoint/2010/main" val="2896871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latin typeface="Arial" panose="020B0604020202020204" pitchFamily="34" charset="0"/>
                <a:ea typeface="ＭＳ Ｐゴシック" panose="020B0600070205080204" pitchFamily="50" charset="-128"/>
              </a:rPr>
              <a:t>1</a:t>
            </a:r>
            <a:r>
              <a:rPr lang="ja-JP" altLang="en-US" dirty="0">
                <a:latin typeface="Arial" panose="020B0604020202020204" pitchFamily="34" charset="0"/>
                <a:ea typeface="ＭＳ Ｐゴシック" panose="020B0600070205080204" pitchFamily="50" charset="-128"/>
              </a:rPr>
              <a:t>：</a:t>
            </a:r>
            <a:r>
              <a:rPr lang="ja-JP" altLang="en-US" dirty="0">
                <a:solidFill>
                  <a:schemeClr val="tx1"/>
                </a:solidFill>
                <a:latin typeface="Arial" panose="020B0604020202020204" pitchFamily="34" charset="0"/>
                <a:ea typeface="ＭＳ Ｐゴシック" panose="020B0600070205080204" pitchFamily="50" charset="-128"/>
              </a:rPr>
              <a:t>プロジェクトサマリー</a:t>
            </a:r>
            <a:endParaRPr lang="en-US" altLang="ja-JP" dirty="0">
              <a:latin typeface="Arial" panose="020B0604020202020204" pitchFamily="34" charset="0"/>
              <a:ea typeface="ＭＳ Ｐゴシック" panose="020B0600070205080204" pitchFamily="50" charset="-128"/>
            </a:endParaRPr>
          </a:p>
        </p:txBody>
      </p:sp>
      <p:graphicFrame>
        <p:nvGraphicFramePr>
          <p:cNvPr id="2" name="表 1">
            <a:extLst>
              <a:ext uri="{FF2B5EF4-FFF2-40B4-BE49-F238E27FC236}">
                <a16:creationId xmlns:a16="http://schemas.microsoft.com/office/drawing/2014/main" id="{49C4D4A2-9CF6-4062-9FAF-4181756B5245}"/>
              </a:ext>
            </a:extLst>
          </p:cNvPr>
          <p:cNvGraphicFramePr>
            <a:graphicFrameLocks noGrp="1"/>
          </p:cNvGraphicFramePr>
          <p:nvPr>
            <p:extLst>
              <p:ext uri="{D42A27DB-BD31-4B8C-83A1-F6EECF244321}">
                <p14:modId xmlns:p14="http://schemas.microsoft.com/office/powerpoint/2010/main" val="3560840499"/>
              </p:ext>
            </p:extLst>
          </p:nvPr>
        </p:nvGraphicFramePr>
        <p:xfrm>
          <a:off x="419100" y="1140635"/>
          <a:ext cx="9067800" cy="5516496"/>
        </p:xfrm>
        <a:graphic>
          <a:graphicData uri="http://schemas.openxmlformats.org/drawingml/2006/table">
            <a:tbl>
              <a:tblPr firstRow="1" bandRow="1">
                <a:tableStyleId>{5C22544A-7EE6-4342-B048-85BDC9FD1C3A}</a:tableStyleId>
              </a:tblPr>
              <a:tblGrid>
                <a:gridCol w="3221083">
                  <a:extLst>
                    <a:ext uri="{9D8B030D-6E8A-4147-A177-3AD203B41FA5}">
                      <a16:colId xmlns:a16="http://schemas.microsoft.com/office/drawing/2014/main" val="2942136435"/>
                    </a:ext>
                  </a:extLst>
                </a:gridCol>
                <a:gridCol w="5846717">
                  <a:extLst>
                    <a:ext uri="{9D8B030D-6E8A-4147-A177-3AD203B41FA5}">
                      <a16:colId xmlns:a16="http://schemas.microsoft.com/office/drawing/2014/main" val="3516959153"/>
                    </a:ext>
                  </a:extLst>
                </a:gridCol>
              </a:tblGrid>
              <a:tr h="301198">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提案を求める事項</a:t>
                      </a:r>
                    </a:p>
                  </a:txBody>
                  <a:tcPr marL="72000" marR="72000" marT="72000" marB="72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内容</a:t>
                      </a:r>
                    </a:p>
                  </a:txBody>
                  <a:tcPr marL="72000" marR="72000" marT="72000" marB="72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302460052"/>
                  </a:ext>
                </a:extLst>
              </a:tr>
              <a:tr h="1486488">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プロジェクトの背景・目的</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本プロジェクトの実施が必要な理由や経緯（背景）、及びプロジェクトによって得たい成果（目的）のサマリを記載してください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07932170"/>
                  </a:ext>
                </a:extLst>
              </a:tr>
              <a:tr h="1486488">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プロジェクトの概要</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プロジェクトの目標、内容のサマリを記載してください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53216485"/>
                  </a:ext>
                </a:extLst>
              </a:tr>
              <a:tr h="1705463">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プロジェクト成果（自社ビジネスへの効果）及び波及効果（プロジェクト成果による市場の創出）</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プロジェクト成果のサマリ（プロジェクト終了後に得られる自社への成果（収益貢献）のインパクトの見通し及びその考え方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br>
                        <a:rPr lang="en-US" altLang="ja-JP" sz="1000" i="1" kern="0" dirty="0">
                          <a:solidFill>
                            <a:schemeClr val="tx1"/>
                          </a:solidFill>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採択金額の●倍以上の売上増加額を、事業終了後</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5</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年以内に計上</a:t>
                      </a: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波及効果のサマリ（プロジェクト成果の社会実装による市場創出のインパクトの見通しやその考え方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b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●●年時点で推計される市場規模、同市場内で自社が獲得するシェア</a:t>
                      </a: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38317701"/>
                  </a:ext>
                </a:extLst>
              </a:tr>
            </a:tbl>
          </a:graphicData>
        </a:graphic>
      </p:graphicFrame>
      <p:sp>
        <p:nvSpPr>
          <p:cNvPr id="6" name="正方形/長方形 5">
            <a:extLst>
              <a:ext uri="{FF2B5EF4-FFF2-40B4-BE49-F238E27FC236}">
                <a16:creationId xmlns:a16="http://schemas.microsoft.com/office/drawing/2014/main" id="{D3D471B3-A507-4A8C-82D5-0B3C7B346C9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28600" marR="0" indent="-228600" defTabSz="914400" rtl="0" eaLnBrk="1" fontAlgn="base" latinLnBrk="0" hangingPunct="1">
              <a:lnSpc>
                <a:spcPct val="120000"/>
              </a:lnSpc>
              <a:spcBef>
                <a:spcPct val="50000"/>
              </a:spcBef>
              <a:spcAft>
                <a:spcPct val="0"/>
              </a:spcAft>
              <a:buClr>
                <a:schemeClr val="bg1"/>
              </a:buClr>
              <a:buSzTx/>
              <a:buFont typeface="+mj-lt"/>
              <a:buAutoNum type="arabicPeriod"/>
              <a:tabLst/>
            </a:pPr>
            <a:r>
              <a:rPr lang="ja-JP" altLang="en-US" sz="1400" dirty="0">
                <a:solidFill>
                  <a:srgbClr val="FFFFFF"/>
                </a:solidFill>
              </a:rPr>
              <a:t>プロジェクトサマリー</a:t>
            </a:r>
            <a:endParaRPr kumimoji="1" lang="ja-JP" altLang="en-US" sz="1400" b="0" i="0" u="none" strike="noStrike" cap="none" normalizeH="0" baseline="0" dirty="0">
              <a:ln>
                <a:noFill/>
              </a:ln>
              <a:solidFill>
                <a:srgbClr val="FFFFFF"/>
              </a:solidFill>
              <a:effectLst/>
              <a:latin typeface="Arial" charset="0"/>
              <a:ea typeface="ＭＳ Ｐゴシック" charset="-128"/>
            </a:endParaRPr>
          </a:p>
        </p:txBody>
      </p:sp>
    </p:spTree>
    <p:extLst>
      <p:ext uri="{BB962C8B-B14F-4D97-AF65-F5344CB8AC3E}">
        <p14:creationId xmlns:p14="http://schemas.microsoft.com/office/powerpoint/2010/main" val="4054104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2-1</a:t>
            </a:r>
            <a:r>
              <a:rPr lang="ja-JP" altLang="en-US" dirty="0">
                <a:solidFill>
                  <a:schemeClr val="tx1"/>
                </a:solidFill>
                <a:latin typeface="Arial" panose="020B0604020202020204" pitchFamily="34" charset="0"/>
                <a:ea typeface="ＭＳ Ｐゴシック" panose="020B0600070205080204" pitchFamily="50" charset="-128"/>
              </a:rPr>
              <a:t>：市場規模・市場の成長性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本プロジェクトがターゲットとする市場規模（</a:t>
            </a:r>
            <a:r>
              <a:rPr lang="en-US" altLang="ja-JP" kern="0" dirty="0">
                <a:solidFill>
                  <a:schemeClr val="tx1"/>
                </a:solidFill>
              </a:rPr>
              <a:t>TAM/SAM/SOM</a:t>
            </a:r>
            <a:r>
              <a:rPr lang="ja-JP" altLang="en-US" kern="0" dirty="0">
                <a:solidFill>
                  <a:schemeClr val="tx1"/>
                </a:solidFill>
              </a:rPr>
              <a:t>等）の考え方と算出方法を記載してください。</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また、市場のトレンド・推移（成長の見込み含む）の考え方及びその妥当性について記載してください。</a:t>
            </a:r>
          </a:p>
        </p:txBody>
      </p:sp>
      <p:sp>
        <p:nvSpPr>
          <p:cNvPr id="6" name="正方形/長方形 5">
            <a:extLst>
              <a:ext uri="{FF2B5EF4-FFF2-40B4-BE49-F238E27FC236}">
                <a16:creationId xmlns:a16="http://schemas.microsoft.com/office/drawing/2014/main" id="{073CD4C3-1F0A-4E62-9310-9EE96BCFA7E7}"/>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2544495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：ターゲット及び、ターゲットのニーズの強さ</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本プロジェクトの具体的なターゲット（業界、職種、規模感、保有アセット等）、販売予定先を示した上で、ターゲットのニーズ及びそれらが生じている根本的課題について記載してください。</a:t>
            </a:r>
          </a:p>
        </p:txBody>
      </p:sp>
      <p:sp>
        <p:nvSpPr>
          <p:cNvPr id="6" name="正方形/長方形 5">
            <a:extLst>
              <a:ext uri="{FF2B5EF4-FFF2-40B4-BE49-F238E27FC236}">
                <a16:creationId xmlns:a16="http://schemas.microsoft.com/office/drawing/2014/main" id="{81F6CA10-7049-40C5-9BD9-D3C9D6261A4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3875846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：ターゲットのニーズに対する解決手段</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本プロジェクトのターゲットの課題・ニーズに対するプロダクト</a:t>
            </a:r>
            <a:r>
              <a:rPr lang="en-US" altLang="ja-JP" kern="0" dirty="0">
                <a:solidFill>
                  <a:schemeClr val="tx1"/>
                </a:solidFill>
              </a:rPr>
              <a:t>/</a:t>
            </a:r>
            <a:r>
              <a:rPr lang="ja-JP" altLang="en-US" kern="0" dirty="0">
                <a:solidFill>
                  <a:schemeClr val="tx1"/>
                </a:solidFill>
              </a:rPr>
              <a:t>サービス（ソリューション）の内容、及び想定顧客の課題・ニーズに与える提供価値について記載してください。</a:t>
            </a:r>
          </a:p>
        </p:txBody>
      </p:sp>
      <p:sp>
        <p:nvSpPr>
          <p:cNvPr id="6" name="正方形/長方形 5">
            <a:extLst>
              <a:ext uri="{FF2B5EF4-FFF2-40B4-BE49-F238E27FC236}">
                <a16:creationId xmlns:a16="http://schemas.microsoft.com/office/drawing/2014/main" id="{D946F3CF-5073-4E0C-9D45-FA472D1B6A4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53163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2-4</a:t>
            </a:r>
            <a:r>
              <a:rPr lang="ja-JP" altLang="en-US" dirty="0">
                <a:solidFill>
                  <a:schemeClr val="tx1"/>
                </a:solidFill>
                <a:latin typeface="Arial" panose="020B0604020202020204" pitchFamily="34" charset="0"/>
                <a:ea typeface="ＭＳ Ｐゴシック" panose="020B0600070205080204" pitchFamily="50" charset="-128"/>
              </a:rPr>
              <a:t>：競争優位性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技術的な模倣障壁（知財戦略等含む）やビジネスモデルの優位性、競合のプロダクト</a:t>
            </a:r>
            <a:r>
              <a:rPr lang="en-US" altLang="ja-JP" kern="0" dirty="0">
                <a:solidFill>
                  <a:schemeClr val="tx1"/>
                </a:solidFill>
              </a:rPr>
              <a:t>/</a:t>
            </a:r>
            <a:r>
              <a:rPr lang="ja-JP" altLang="en-US" kern="0" dirty="0">
                <a:solidFill>
                  <a:schemeClr val="tx1"/>
                </a:solidFill>
              </a:rPr>
              <a:t>サービス（ソリューション）の開発状況と自社の優位性について記載してください。</a:t>
            </a:r>
          </a:p>
        </p:txBody>
      </p:sp>
      <p:sp>
        <p:nvSpPr>
          <p:cNvPr id="10" name="正方形/長方形 9">
            <a:extLst>
              <a:ext uri="{FF2B5EF4-FFF2-40B4-BE49-F238E27FC236}">
                <a16:creationId xmlns:a16="http://schemas.microsoft.com/office/drawing/2014/main" id="{A933C169-B4CD-40A4-BE4B-C7C804FD0C04}"/>
              </a:ext>
            </a:extLst>
          </p:cNvPr>
          <p:cNvSpPr/>
          <p:nvPr/>
        </p:nvSpPr>
        <p:spPr bwMode="auto">
          <a:xfrm>
            <a:off x="5024439"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pPr>
            <a:r>
              <a:rPr lang="en-US" altLang="ja-JP" sz="1200" dirty="0"/>
              <a:t>【</a:t>
            </a:r>
            <a:r>
              <a:rPr lang="ja-JP" altLang="en-US" sz="1200" dirty="0"/>
              <a:t>ビジネスモデルの優位性</a:t>
            </a:r>
            <a:r>
              <a:rPr lang="en-US" altLang="ja-JP" sz="1200" dirty="0"/>
              <a:t>】</a:t>
            </a:r>
          </a:p>
          <a:p>
            <a:pPr marL="323056" lvl="1" indent="-155707"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ビジネスモデルに新規性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独自性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優位性があり、</a:t>
            </a:r>
            <a:r>
              <a:rPr lang="ja-JP" altLang="en-US" i="1" dirty="0">
                <a:solidFill>
                  <a:schemeClr val="tx1"/>
                </a:solidFill>
              </a:rPr>
              <a:t>他社と比較して</a:t>
            </a:r>
            <a:r>
              <a:rPr kumimoji="1" lang="ja-JP" altLang="en-US" i="1" strike="noStrike" cap="none" normalizeH="0" baseline="0" dirty="0">
                <a:ln>
                  <a:noFill/>
                </a:ln>
                <a:solidFill>
                  <a:schemeClr val="tx1"/>
                </a:solidFill>
                <a:effectLst/>
                <a:latin typeface="Arial" charset="0"/>
                <a:ea typeface="ＭＳ Ｐゴシック" charset="-128"/>
              </a:rPr>
              <a:t>競争力確保が期待できるかという観点で記載してください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a:p>
            <a:pPr marL="323056" lvl="1" indent="-155707"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ターゲットとする市場において、売上の拡大や収益性の確保、シェアを獲得するための戦略がが適切に講じられているかという観点で記載してください</a:t>
            </a:r>
            <a:endParaRPr kumimoji="1" lang="ja-JP" altLang="en-US" b="0" i="0" u="none" strike="noStrike" cap="none" normalizeH="0" baseline="0" dirty="0">
              <a:ln>
                <a:noFill/>
              </a:ln>
              <a:solidFill>
                <a:schemeClr val="tx1"/>
              </a:solidFill>
              <a:effectLst/>
              <a:latin typeface="Arial" charset="0"/>
              <a:ea typeface="ＭＳ Ｐゴシック" charset="-128"/>
            </a:endParaRPr>
          </a:p>
        </p:txBody>
      </p:sp>
      <p:sp>
        <p:nvSpPr>
          <p:cNvPr id="11" name="正方形/長方形 10">
            <a:extLst>
              <a:ext uri="{FF2B5EF4-FFF2-40B4-BE49-F238E27FC236}">
                <a16:creationId xmlns:a16="http://schemas.microsoft.com/office/drawing/2014/main" id="{C24803BA-24A2-42B6-8DF1-1EA091016011}"/>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
        <p:nvSpPr>
          <p:cNvPr id="8" name="正方形/長方形 7">
            <a:extLst>
              <a:ext uri="{FF2B5EF4-FFF2-40B4-BE49-F238E27FC236}">
                <a16:creationId xmlns:a16="http://schemas.microsoft.com/office/drawing/2014/main" id="{DFBF0368-09E4-42ED-AC9E-2EDB88C3322D}"/>
              </a:ext>
            </a:extLst>
          </p:cNvPr>
          <p:cNvSpPr/>
          <p:nvPr/>
        </p:nvSpPr>
        <p:spPr bwMode="auto">
          <a:xfrm>
            <a:off x="415925"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buClr>
                <a:srgbClr val="5A5A5A"/>
              </a:buClr>
              <a:buSzPct val="100000"/>
            </a:pPr>
            <a:r>
              <a:rPr lang="en-US" altLang="ja-JP" sz="1200" dirty="0"/>
              <a:t>【</a:t>
            </a:r>
            <a:r>
              <a:rPr lang="ja-JP" altLang="en-US" sz="1200" dirty="0"/>
              <a:t>技術的優位性</a:t>
            </a:r>
            <a:r>
              <a:rPr lang="en-US" altLang="ja-JP" sz="1200" dirty="0"/>
              <a:t>】</a:t>
            </a: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保有技術に新規性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先進性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独自性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優位性があり、</a:t>
            </a:r>
            <a:r>
              <a:rPr lang="ja-JP" altLang="en-US" i="1" dirty="0">
                <a:solidFill>
                  <a:schemeClr val="tx1"/>
                </a:solidFill>
              </a:rPr>
              <a:t>他社と比較して</a:t>
            </a:r>
            <a:r>
              <a:rPr kumimoji="1" lang="ja-JP" altLang="en-US" i="1" strike="noStrike" cap="none" normalizeH="0" baseline="0" dirty="0">
                <a:ln>
                  <a:noFill/>
                </a:ln>
                <a:solidFill>
                  <a:schemeClr val="tx1"/>
                </a:solidFill>
                <a:effectLst/>
                <a:latin typeface="Arial" charset="0"/>
                <a:ea typeface="ＭＳ Ｐゴシック" charset="-128"/>
              </a:rPr>
              <a:t>競争力確保が期待できるかという観点で記載してください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実証成果を活用したプロダクト</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サービスへの模倣障壁を築くための戦略（知財戦略など）が適切に講じられているかという観点で記載してください</a:t>
            </a: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技術的な模倣障壁を構築することができているか、もしくは実証を通して構築できる見込みがあるかという観点で記載してください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4281746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a:t>
            </a:r>
            <a:r>
              <a:rPr lang="ja-JP" altLang="en-US" dirty="0">
                <a:solidFill>
                  <a:schemeClr val="tx1"/>
                </a:solidFill>
                <a:latin typeface="Arial" panose="020B0604020202020204" pitchFamily="34" charset="0"/>
                <a:ea typeface="ＭＳ Ｐゴシック" panose="020B0600070205080204" pitchFamily="50" charset="-128"/>
              </a:rPr>
              <a:t>：プロジェクトの目標と計画内容</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プロジェクトの目標、目標に対する実施事項、プロジェクト実施に際して想定される課題・リスクと対応策について記載してください。</a:t>
            </a:r>
            <a:endParaRPr lang="en-US" altLang="ja-JP" kern="0" dirty="0">
              <a:solidFill>
                <a:schemeClr val="tx1"/>
              </a:solidFill>
            </a:endParaRPr>
          </a:p>
        </p:txBody>
      </p:sp>
      <p:sp>
        <p:nvSpPr>
          <p:cNvPr id="10" name="正方形/長方形 9">
            <a:extLst>
              <a:ext uri="{FF2B5EF4-FFF2-40B4-BE49-F238E27FC236}">
                <a16:creationId xmlns:a16="http://schemas.microsoft.com/office/drawing/2014/main" id="{A05A28D3-DECB-406B-8354-9E81A823770E}"/>
              </a:ext>
            </a:extLst>
          </p:cNvPr>
          <p:cNvSpPr/>
          <p:nvPr/>
        </p:nvSpPr>
        <p:spPr bwMode="auto">
          <a:xfrm>
            <a:off x="415925"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buClr>
                <a:srgbClr val="5A5A5A"/>
              </a:buClr>
              <a:buSzPct val="100000"/>
            </a:pPr>
            <a:r>
              <a:rPr lang="en-US" altLang="ja-JP" sz="1200" dirty="0"/>
              <a:t>【</a:t>
            </a:r>
            <a:r>
              <a:rPr lang="ja-JP" altLang="en-US" sz="1200" dirty="0"/>
              <a:t>プロジェクトの目標・実施事項</a:t>
            </a:r>
            <a:r>
              <a:rPr lang="en-US" altLang="ja-JP" sz="1200" dirty="0"/>
              <a:t>】</a:t>
            </a:r>
          </a:p>
          <a:p>
            <a:pPr marL="352425" lvl="1" indent="-169862" algn="l">
              <a:spcBef>
                <a:spcPct val="0"/>
              </a:spcBef>
              <a:buClr>
                <a:srgbClr val="969696"/>
              </a:buClr>
              <a:buSzPct val="70000"/>
              <a:buFont typeface="Wingdings" panose="05000000000000000000" pitchFamily="2" charset="2"/>
              <a:buChar char="l"/>
            </a:pPr>
            <a:r>
              <a:rPr lang="ja-JP" altLang="en-US" i="1" dirty="0">
                <a:solidFill>
                  <a:schemeClr val="tx1"/>
                </a:solidFill>
              </a:rPr>
              <a:t>プロジェクトの目標（開発・実証の成果の目標）及びその妥当性を明確に記載してください</a:t>
            </a:r>
            <a:endParaRPr lang="en-US" altLang="ja-JP" i="1" dirty="0">
              <a:solidFill>
                <a:schemeClr val="tx1"/>
              </a:solidFill>
            </a:endParaRPr>
          </a:p>
          <a:p>
            <a:pPr marL="352425" lvl="1" indent="-169862" algn="l">
              <a:spcBef>
                <a:spcPct val="0"/>
              </a:spcBef>
              <a:buClr>
                <a:srgbClr val="969696"/>
              </a:buClr>
              <a:buSzPct val="70000"/>
              <a:buFont typeface="Wingdings" panose="05000000000000000000" pitchFamily="2" charset="2"/>
              <a:buChar char="l"/>
            </a:pPr>
            <a:r>
              <a:rPr lang="ja-JP" altLang="en-US" i="1" dirty="0">
                <a:solidFill>
                  <a:schemeClr val="tx1"/>
                </a:solidFill>
              </a:rPr>
              <a:t>プロジェクトの目標達成に向けた実施事項を記載してください</a:t>
            </a:r>
            <a:endParaRPr lang="en-US" altLang="ja-JP" i="1" dirty="0">
              <a:solidFill>
                <a:schemeClr val="tx1"/>
              </a:solidFill>
            </a:endParaRPr>
          </a:p>
          <a:p>
            <a:pPr marL="352425" lvl="1" indent="-169862" algn="l">
              <a:spcBef>
                <a:spcPct val="0"/>
              </a:spcBef>
              <a:buClr>
                <a:srgbClr val="969696"/>
              </a:buClr>
              <a:buSzPct val="70000"/>
              <a:buFont typeface="Wingdings" panose="05000000000000000000" pitchFamily="2" charset="2"/>
              <a:buChar char="l"/>
            </a:pPr>
            <a:endParaRPr kumimoji="1" lang="ja-JP" altLang="en-US" sz="1200" i="0" strike="noStrike" cap="none" normalizeH="0" baseline="0" dirty="0">
              <a:ln>
                <a:noFill/>
              </a:ln>
              <a:solidFill>
                <a:srgbClr val="000000"/>
              </a:solidFill>
              <a:effectLst/>
              <a:latin typeface="Arial" charset="0"/>
              <a:ea typeface="ＭＳ Ｐゴシック" charset="-128"/>
            </a:endParaRPr>
          </a:p>
        </p:txBody>
      </p:sp>
      <p:sp>
        <p:nvSpPr>
          <p:cNvPr id="11" name="正方形/長方形 10">
            <a:extLst>
              <a:ext uri="{FF2B5EF4-FFF2-40B4-BE49-F238E27FC236}">
                <a16:creationId xmlns:a16="http://schemas.microsoft.com/office/drawing/2014/main" id="{282903A0-BEF8-46C1-A083-FF6AEBCD068D}"/>
              </a:ext>
            </a:extLst>
          </p:cNvPr>
          <p:cNvSpPr/>
          <p:nvPr/>
        </p:nvSpPr>
        <p:spPr bwMode="auto">
          <a:xfrm>
            <a:off x="5024439"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pPr>
            <a:r>
              <a:rPr lang="en-US" altLang="ja-JP" sz="1200" dirty="0"/>
              <a:t>【</a:t>
            </a:r>
            <a:r>
              <a:rPr lang="ja-JP" altLang="en-US" sz="1200" dirty="0"/>
              <a:t>想定される課題・リスクと対応策</a:t>
            </a:r>
            <a:r>
              <a:rPr lang="en-US" altLang="ja-JP" sz="1200" dirty="0"/>
              <a:t>】</a:t>
            </a:r>
          </a:p>
          <a:p>
            <a:pPr marL="323056" lvl="1" indent="-155707" algn="l">
              <a:spcBef>
                <a:spcPct val="0"/>
              </a:spcBef>
              <a:buClr>
                <a:srgbClr val="969696"/>
              </a:buClr>
              <a:buSzPct val="70000"/>
              <a:buFont typeface="Wingdings" panose="05000000000000000000" pitchFamily="2" charset="2"/>
              <a:buChar char="l"/>
            </a:pPr>
            <a:r>
              <a:rPr lang="ja-JP" altLang="en-US" i="1" dirty="0">
                <a:solidFill>
                  <a:schemeClr val="tx1"/>
                </a:solidFill>
              </a:rPr>
              <a:t>目標達成に向けて想定される課題・リスクへの対策を記載してください</a:t>
            </a:r>
            <a:endParaRPr lang="en-US" altLang="ja-JP" i="1" dirty="0">
              <a:solidFill>
                <a:schemeClr val="tx1"/>
              </a:solidFill>
            </a:endParaRPr>
          </a:p>
        </p:txBody>
      </p:sp>
      <p:sp>
        <p:nvSpPr>
          <p:cNvPr id="12" name="正方形/長方形 11">
            <a:extLst>
              <a:ext uri="{FF2B5EF4-FFF2-40B4-BE49-F238E27FC236}">
                <a16:creationId xmlns:a16="http://schemas.microsoft.com/office/drawing/2014/main" id="{B787FB5B-380E-401C-B060-BFFA84CA10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1489945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3-2</a:t>
            </a:r>
            <a:r>
              <a:rPr lang="ja-JP" altLang="en-US" dirty="0">
                <a:solidFill>
                  <a:schemeClr val="tx1"/>
                </a:solidFill>
                <a:latin typeface="Arial" panose="020B0604020202020204" pitchFamily="34" charset="0"/>
                <a:ea typeface="ＭＳ Ｐゴシック" panose="020B0600070205080204" pitchFamily="50" charset="-128"/>
              </a:rPr>
              <a:t>：スケジュール</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プロジェクトの実施スケジュール（準備</a:t>
            </a:r>
            <a:r>
              <a:rPr lang="en-US" altLang="ja-JP" kern="0" dirty="0">
                <a:solidFill>
                  <a:schemeClr val="tx1"/>
                </a:solidFill>
              </a:rPr>
              <a:t>-</a:t>
            </a:r>
            <a:r>
              <a:rPr lang="ja-JP" altLang="en-US" kern="0" dirty="0">
                <a:solidFill>
                  <a:schemeClr val="tx1"/>
                </a:solidFill>
              </a:rPr>
              <a:t>実施</a:t>
            </a:r>
            <a:r>
              <a:rPr lang="en-US" altLang="ja-JP" kern="0" dirty="0">
                <a:solidFill>
                  <a:schemeClr val="tx1"/>
                </a:solidFill>
              </a:rPr>
              <a:t>-</a:t>
            </a:r>
            <a:r>
              <a:rPr lang="ja-JP" altLang="en-US" kern="0" dirty="0">
                <a:solidFill>
                  <a:schemeClr val="tx1"/>
                </a:solidFill>
              </a:rPr>
              <a:t>効果検証における実施事項</a:t>
            </a:r>
            <a:r>
              <a:rPr lang="en-US" altLang="ja-JP" kern="0" dirty="0">
                <a:solidFill>
                  <a:schemeClr val="tx1"/>
                </a:solidFill>
              </a:rPr>
              <a:t>/</a:t>
            </a:r>
            <a:r>
              <a:rPr lang="ja-JP" altLang="en-US" kern="0" dirty="0">
                <a:solidFill>
                  <a:schemeClr val="tx1"/>
                </a:solidFill>
              </a:rPr>
              <a:t>実施期間）を記載してください。</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また、原則として</a:t>
            </a:r>
            <a:r>
              <a:rPr lang="en-US" altLang="ja-JP" kern="0" dirty="0">
                <a:solidFill>
                  <a:schemeClr val="tx1"/>
                </a:solidFill>
              </a:rPr>
              <a:t>TRL</a:t>
            </a:r>
            <a:r>
              <a:rPr lang="ja-JP" altLang="en-US" kern="0" dirty="0">
                <a:solidFill>
                  <a:schemeClr val="tx1"/>
                </a:solidFill>
              </a:rPr>
              <a:t>レベルが上がる段階等、一定の技術の確立がされた段階でステージゲート審査を設定し、そのステージゲート審査までに解決している技術的な課題や達成している技術レベルを記載してください。</a:t>
            </a:r>
          </a:p>
        </p:txBody>
      </p:sp>
      <p:sp>
        <p:nvSpPr>
          <p:cNvPr id="6" name="正方形/長方形 5">
            <a:extLst>
              <a:ext uri="{FF2B5EF4-FFF2-40B4-BE49-F238E27FC236}">
                <a16:creationId xmlns:a16="http://schemas.microsoft.com/office/drawing/2014/main" id="{44F0711D-B5FB-46B0-8AC6-82765FC07A1B}"/>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3370722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1/3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実施体制として法人単位でプロジェクトに参画する法人名とその具体的な役割（役割に応じて経営力、事業開発力、対外折衝力、資金管理体制が備わっていることを含む）を記載してください。</a:t>
            </a:r>
            <a:r>
              <a:rPr lang="en-US" altLang="ja-JP"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90866125"/>
              </p:ext>
            </p:extLst>
          </p:nvPr>
        </p:nvGraphicFramePr>
        <p:xfrm>
          <a:off x="422275" y="2403566"/>
          <a:ext cx="9067800" cy="3836897"/>
        </p:xfrm>
        <a:graphic>
          <a:graphicData uri="http://schemas.openxmlformats.org/drawingml/2006/table">
            <a:tbl>
              <a:tblPr firstRow="1" bandRow="1">
                <a:tableStyleId>{5C22544A-7EE6-4342-B048-85BDC9FD1C3A}</a:tableStyleId>
              </a:tblPr>
              <a:tblGrid>
                <a:gridCol w="779508">
                  <a:extLst>
                    <a:ext uri="{9D8B030D-6E8A-4147-A177-3AD203B41FA5}">
                      <a16:colId xmlns:a16="http://schemas.microsoft.com/office/drawing/2014/main" val="3869676710"/>
                    </a:ext>
                  </a:extLst>
                </a:gridCol>
                <a:gridCol w="2325188">
                  <a:extLst>
                    <a:ext uri="{9D8B030D-6E8A-4147-A177-3AD203B41FA5}">
                      <a16:colId xmlns:a16="http://schemas.microsoft.com/office/drawing/2014/main" val="1597186657"/>
                    </a:ext>
                  </a:extLst>
                </a:gridCol>
                <a:gridCol w="5963104">
                  <a:extLst>
                    <a:ext uri="{9D8B030D-6E8A-4147-A177-3AD203B41FA5}">
                      <a16:colId xmlns:a16="http://schemas.microsoft.com/office/drawing/2014/main" val="1572781711"/>
                    </a:ext>
                  </a:extLst>
                </a:gridCol>
              </a:tblGrid>
              <a:tr h="415439">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baseline="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91631355"/>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88621"/>
            <a:ext cx="6150695" cy="385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行が不足する場合は追加してください</a:t>
            </a:r>
            <a:endParaRPr lang="en-US" altLang="ja-JP" sz="900" dirty="0"/>
          </a:p>
          <a:p>
            <a:pPr algn="l"/>
            <a:r>
              <a:rPr lang="ja-JP" altLang="en-US" sz="900" dirty="0"/>
              <a:t>　　　</a:t>
            </a:r>
            <a:r>
              <a:rPr lang="en-US" altLang="ja-JP" sz="900" dirty="0"/>
              <a:t>2.</a:t>
            </a:r>
            <a:r>
              <a:rPr lang="ja-JP" altLang="en-US" sz="900" dirty="0"/>
              <a:t>当事業以外に従事しない従業員がいる場合は、「専属」に「◯」を記入してください</a:t>
            </a:r>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2466691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URC2016">
  <a:themeElements>
    <a:clrScheme name="海外テンプレート">
      <a:dk1>
        <a:sysClr val="windowText" lastClr="000000"/>
      </a:dk1>
      <a:lt1>
        <a:sysClr val="window" lastClr="FFFFFF"/>
      </a:lt1>
      <a:dk2>
        <a:srgbClr val="5A5A5A"/>
      </a:dk2>
      <a:lt2>
        <a:srgbClr val="E60000"/>
      </a:lt2>
      <a:accent1>
        <a:srgbClr val="6367B4"/>
      </a:accent1>
      <a:accent2>
        <a:srgbClr val="D29B00"/>
      </a:accent2>
      <a:accent3>
        <a:srgbClr val="739A89"/>
      </a:accent3>
      <a:accent4>
        <a:srgbClr val="742B56"/>
      </a:accent4>
      <a:accent5>
        <a:srgbClr val="CB5A19"/>
      </a:accent5>
      <a:accent6>
        <a:srgbClr val="1B4B7D"/>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D2DE"/>
        </a:solidFill>
        <a:ln w="12700" cap="flat" cmpd="sng" algn="ctr">
          <a:solidFill>
            <a:srgbClr val="C6D2DE"/>
          </a:solidFill>
          <a:prstDash val="solid"/>
          <a:round/>
          <a:headEnd type="none" w="med" len="med"/>
          <a:tailEnd type="none" w="med" len="med"/>
        </a:ln>
        <a:effectLst/>
      </a:spPr>
      <a:bodyPr rot="0" spcFirstLastPara="0" vertOverflow="overflow" horzOverflow="overflow" vert="horz" wrap="square" lIns="53975" tIns="53975" rIns="53975" bIns="53975" numCol="1" spcCol="0" rtlCol="0" fromWordArt="0" anchor="ctr" anchorCtr="0" forceAA="0" compatLnSpc="1">
        <a:prstTxWarp prst="textNoShape">
          <a:avLst/>
        </a:prstTxWarp>
        <a:noAutofit/>
      </a:bodyPr>
      <a:lstStyle>
        <a:defPPr algn="ctr">
          <a:defRPr kumimoji="1" sz="1100" dirty="0" smtClean="0">
            <a:solidFill>
              <a:srgbClr val="000000"/>
            </a:solidFill>
            <a:latin typeface="Arial" panose="020B0604020202020204" pitchFamily="34" charset="0"/>
            <a:ea typeface="ＭＳ Ｐゴシック" panose="020B0600070205080204" pitchFamily="50" charset="-128"/>
          </a:defRPr>
        </a:defPPr>
      </a:lstStyle>
      <a:style>
        <a:lnRef idx="1">
          <a:schemeClr val="accent1"/>
        </a:lnRef>
        <a:fillRef idx="3">
          <a:schemeClr val="accent1"/>
        </a:fillRef>
        <a:effectRef idx="2">
          <a:schemeClr val="accent1"/>
        </a:effectRef>
        <a:fontRef idx="minor">
          <a:schemeClr val="lt1"/>
        </a:fontRef>
      </a:style>
    </a:spDef>
    <a:lnDef>
      <a:spPr>
        <a:ln w="952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ln w="12700">
          <a:noFill/>
        </a:ln>
      </a:spPr>
      <a:bodyPr wrap="square" lIns="54000" tIns="54000" rIns="54000" bIns="54000" rtlCol="0" anchor="t" anchorCtr="0">
        <a:noAutofit/>
      </a:bodyPr>
      <a:lstStyle>
        <a:defPPr defTabSz="495330">
          <a:spcBef>
            <a:spcPts val="528"/>
          </a:spcBef>
          <a:spcAft>
            <a:spcPct val="0"/>
          </a:spcAft>
          <a:defRPr kumimoji="1" sz="1100" dirty="0" smtClean="0">
            <a:solidFill>
              <a:prstClr val="black"/>
            </a:solidFill>
            <a:latin typeface="Arial"/>
            <a:ea typeface="ＭＳ Ｐゴシック"/>
          </a:defRPr>
        </a:defPPr>
      </a:lstStyle>
    </a:txDef>
  </a:objectDefaults>
  <a:extraClrSchemeLst/>
  <a:extLst>
    <a:ext uri="{05A4C25C-085E-4340-85A3-A5531E510DB2}">
      <thm15:themeFamily xmlns:thm15="http://schemas.microsoft.com/office/thememl/2012/main" name="15.PPTX" id="{E5466BE2-E1FD-466D-B1D0-18BB32089B11}" vid="{077DD66F-F7A5-4E7F-B83B-9D35896D51D9}"/>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4fca366-81b3-4a94-a4ef-f578883d3b8f">
      <Terms xmlns="http://schemas.microsoft.com/office/infopath/2007/PartnerControls"/>
    </lcf76f155ced4ddcb4097134ff3c332f>
    <TaxCatchAll xmlns="c3d0f517-be94-47e5-a224-50332926ac8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F1D16939E905D4C8D69A339DBD65B15" ma:contentTypeVersion="10" ma:contentTypeDescription="新しいドキュメントを作成します。" ma:contentTypeScope="" ma:versionID="c8f39545d1259ef5bab696e9888499b9">
  <xsd:schema xmlns:xsd="http://www.w3.org/2001/XMLSchema" xmlns:xs="http://www.w3.org/2001/XMLSchema" xmlns:p="http://schemas.microsoft.com/office/2006/metadata/properties" xmlns:ns2="c4fca366-81b3-4a94-a4ef-f578883d3b8f" xmlns:ns3="c3d0f517-be94-47e5-a224-50332926ac84" targetNamespace="http://schemas.microsoft.com/office/2006/metadata/properties" ma:root="true" ma:fieldsID="69d71d2aaccdcf2d6b76bbbdb18bee3f" ns2:_="" ns3:_="">
    <xsd:import namespace="c4fca366-81b3-4a94-a4ef-f578883d3b8f"/>
    <xsd:import namespace="c3d0f517-be94-47e5-a224-50332926ac8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fca366-81b3-4a94-a4ef-f578883d3b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8e93605e-8189-4175-a667-c1447a41dacc"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d0f517-be94-47e5-a224-50332926ac8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7abae46-870b-4aef-807b-fd9285b8468d}" ma:internalName="TaxCatchAll" ma:showField="CatchAllData" ma:web="c3d0f517-be94-47e5-a224-50332926ac8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9C6677-7C4B-49D2-856A-F09E6A78A750}">
  <ds:schemaRefs>
    <ds:schemaRef ds:uri="c4fca366-81b3-4a94-a4ef-f578883d3b8f"/>
    <ds:schemaRef ds:uri="http://purl.org/dc/terms/"/>
    <ds:schemaRef ds:uri="http://purl.org/dc/dcmitype/"/>
    <ds:schemaRef ds:uri="c3d0f517-be94-47e5-a224-50332926ac84"/>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E2B33AE3-82CC-4F78-9DF5-1F83C269C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fca366-81b3-4a94-a4ef-f578883d3b8f"/>
    <ds:schemaRef ds:uri="c3d0f517-be94-47e5-a224-50332926ac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7C44292-717A-4F75-99B7-F66F678A42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2729</Words>
  <Application>Microsoft Office PowerPoint</Application>
  <PresentationFormat>A4 210 x 297 mm</PresentationFormat>
  <Paragraphs>323</Paragraphs>
  <Slides>19</Slides>
  <Notes>19</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19</vt:i4>
      </vt:variant>
    </vt:vector>
  </HeadingPairs>
  <TitlesOfParts>
    <vt:vector size="26" baseType="lpstr">
      <vt:lpstr>ＭＳ Ｐゴシック</vt:lpstr>
      <vt:lpstr>ＭＳ Ｐ明朝</vt:lpstr>
      <vt:lpstr>Arial</vt:lpstr>
      <vt:lpstr>Times New Roman</vt:lpstr>
      <vt:lpstr>Wingdings</vt:lpstr>
      <vt:lpstr>1_新しいﾌﾟﾚｾﾞﾝﾃｰｼｮﾝ</vt:lpstr>
      <vt:lpstr>MURC2016</vt:lpstr>
      <vt:lpstr>●●省　中小企業イノベーション創出推進事業  プロジェクト計画書</vt:lpstr>
      <vt:lpstr>1：プロジェクトサマリー</vt:lpstr>
      <vt:lpstr>2-1：市場規模・市場の成長性</vt:lpstr>
      <vt:lpstr>2-2：ターゲット及び、ターゲットのニーズの強さ</vt:lpstr>
      <vt:lpstr>2-3：ターゲットのニーズに対する解決手段</vt:lpstr>
      <vt:lpstr>2-4：競争優位性</vt:lpstr>
      <vt:lpstr>3-1：プロジェクトの目標と計画内容</vt:lpstr>
      <vt:lpstr>3-2：スケジュール</vt:lpstr>
      <vt:lpstr>3-3：実施体制・実施拠点（1/3）</vt:lpstr>
      <vt:lpstr>3-3：実施体制・実施拠点（2/3）</vt:lpstr>
      <vt:lpstr>3-3：実施体制・実施拠点（3/3）</vt:lpstr>
      <vt:lpstr>3-4：プロジェクトに必要な経費、資金計画</vt:lpstr>
      <vt:lpstr>4-1：プロジェクト成果の社会実装に向けた絵姿</vt:lpstr>
      <vt:lpstr>4-2：プロジェクト成果（自社ビジネスへの効果）の詳細</vt:lpstr>
      <vt:lpstr>4-3：波及効果（プロジェクト成果による市場の創出）の詳細（2/2）</vt:lpstr>
      <vt:lpstr>5-1：コンソーシアムの構成員情報・連携体制</vt:lpstr>
      <vt:lpstr>5-2：スタートアップに対する支援・関与事項</vt:lpstr>
      <vt:lpstr>5-3：（プロジェクト実証期間中の）プロジェクトが加速化、プロジェクト成果が最大化される理由</vt:lpstr>
      <vt:lpstr>5-4：（プロジェクト終了後の）プロジェクト成果を社会実装することが加速化、社会実装による 市場創出のインパクトが最大化される理由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2023-11-24T05:35:49Z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