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4"/>
  </p:notesMasterIdLst>
  <p:handoutMasterIdLst>
    <p:handoutMasterId r:id="rId15"/>
  </p:handoutMasterIdLst>
  <p:sldIdLst>
    <p:sldId id="676" r:id="rId3"/>
    <p:sldId id="706" r:id="rId4"/>
    <p:sldId id="693" r:id="rId5"/>
    <p:sldId id="691" r:id="rId6"/>
    <p:sldId id="695" r:id="rId7"/>
    <p:sldId id="688" r:id="rId8"/>
    <p:sldId id="689" r:id="rId9"/>
    <p:sldId id="696" r:id="rId10"/>
    <p:sldId id="687" r:id="rId11"/>
    <p:sldId id="704" r:id="rId12"/>
    <p:sldId id="698" r:id="rId13"/>
  </p:sldIdLst>
  <p:sldSz cx="9906000" cy="6858000" type="A4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110" d="100"/>
          <a:sy n="110" d="100"/>
        </p:scale>
        <p:origin x="1482" y="90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3726" y="-42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3076977" cy="512143"/>
          </a:xfrm>
          <a:prstGeom prst="rect">
            <a:avLst/>
          </a:prstGeom>
        </p:spPr>
        <p:txBody>
          <a:bodyPr vert="horz" lIns="95397" tIns="47699" rIns="95397" bIns="4769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5"/>
            <a:ext cx="3076976" cy="512143"/>
          </a:xfrm>
          <a:prstGeom prst="rect">
            <a:avLst/>
          </a:prstGeom>
        </p:spPr>
        <p:txBody>
          <a:bodyPr vert="horz" lIns="95397" tIns="47699" rIns="95397" bIns="4769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720824"/>
            <a:ext cx="3076977" cy="512142"/>
          </a:xfrm>
          <a:prstGeom prst="rect">
            <a:avLst/>
          </a:prstGeom>
        </p:spPr>
        <p:txBody>
          <a:bodyPr vert="horz" lIns="95397" tIns="47699" rIns="95397" bIns="4769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397" tIns="47699" rIns="95397" bIns="4769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3076977" cy="512143"/>
          </a:xfrm>
          <a:prstGeom prst="rect">
            <a:avLst/>
          </a:prstGeom>
        </p:spPr>
        <p:txBody>
          <a:bodyPr vert="horz" lIns="95397" tIns="47699" rIns="95397" bIns="4769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5"/>
            <a:ext cx="3076976" cy="512143"/>
          </a:xfrm>
          <a:prstGeom prst="rect">
            <a:avLst/>
          </a:prstGeom>
        </p:spPr>
        <p:txBody>
          <a:bodyPr vert="horz" lIns="95397" tIns="47699" rIns="95397" bIns="4769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97" tIns="47699" rIns="95397" bIns="47699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2" y="4861235"/>
            <a:ext cx="5680444" cy="4605988"/>
          </a:xfrm>
          <a:prstGeom prst="rect">
            <a:avLst/>
          </a:prstGeom>
        </p:spPr>
        <p:txBody>
          <a:bodyPr vert="horz" lIns="95397" tIns="47699" rIns="95397" bIns="47699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0824"/>
            <a:ext cx="3076977" cy="512142"/>
          </a:xfrm>
          <a:prstGeom prst="rect">
            <a:avLst/>
          </a:prstGeom>
        </p:spPr>
        <p:txBody>
          <a:bodyPr vert="horz" lIns="95397" tIns="47699" rIns="95397" bIns="4769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2142"/>
          </a:xfrm>
          <a:prstGeom prst="rect">
            <a:avLst/>
          </a:prstGeom>
        </p:spPr>
        <p:txBody>
          <a:bodyPr vert="horz" lIns="95397" tIns="47699" rIns="95397" bIns="4769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53CE8-3EAA-D1E7-FBA5-9C0A059B85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C21D89D-9C12-C57B-235D-725601183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 dirty="0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令和４年度無人自動運転等の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対応に向けた実証・支援事業（健全な製品エコシステム構築・ルール形成促進事業）（デューディリジェンス）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dirty="0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 dirty="0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27624"/>
              </p:ext>
            </p:extLst>
          </p:nvPr>
        </p:nvGraphicFramePr>
        <p:xfrm>
          <a:off x="1424508" y="2851383"/>
          <a:ext cx="7189853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令和５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事業概要書（④デュ－・ディリジェンス）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021868"/>
              </p:ext>
            </p:extLst>
          </p:nvPr>
        </p:nvGraphicFramePr>
        <p:xfrm>
          <a:off x="6249144" y="376740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08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kumimoji="1" lang="ja-JP" altLang="en-US" sz="1800" dirty="0"/>
              <a:t>④デュ－・ディリジェンス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3183" y="3176386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令和５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387196" y="2335801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451654" y="1637147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u="sng" dirty="0">
                <a:cs typeface="メイリオ" panose="020B0604030504040204" pitchFamily="50" charset="-128"/>
              </a:rPr>
              <a:t>検証開始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55438" y="1590487"/>
            <a:ext cx="13218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u="sng" dirty="0">
                <a:cs typeface="メイリオ" panose="020B0604030504040204" pitchFamily="50" charset="-128"/>
              </a:rPr>
              <a:t>実績報告</a:t>
            </a:r>
            <a:r>
              <a:rPr lang="ja-JP" altLang="en-US" sz="1200" u="sng" dirty="0">
                <a:cs typeface="メイリオ" panose="020B0604030504040204" pitchFamily="50" charset="-128"/>
              </a:rPr>
              <a:t>提出</a:t>
            </a:r>
            <a:endParaRPr kumimoji="1" lang="ja-JP" altLang="en-US" sz="1200" u="sng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388906" y="1807762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u="sng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190443" y="177907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u="sng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u="sng" dirty="0">
              <a:cs typeface="メイリオ" panose="020B0604030504040204" pitchFamily="50" charset="-128"/>
            </a:endParaRP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423409" y="2096433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二等辺三角形 41"/>
          <p:cNvSpPr/>
          <p:nvPr/>
        </p:nvSpPr>
        <p:spPr bwMode="auto">
          <a:xfrm flipV="1">
            <a:off x="8637604" y="2096433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7627699" y="2096433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472436" y="1779079"/>
            <a:ext cx="755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～</a:t>
            </a:r>
            <a:r>
              <a:rPr lang="en-US" altLang="ja-JP" sz="1200" dirty="0">
                <a:cs typeface="メイリオ" panose="020B0604030504040204" pitchFamily="50" charset="-128"/>
              </a:rPr>
              <a:t>2/2</a:t>
            </a:r>
            <a:r>
              <a:rPr lang="ja-JP" altLang="en-US" sz="1200" dirty="0">
                <a:cs typeface="メイリオ" panose="020B0604030504040204" pitchFamily="50" charset="-128"/>
              </a:rPr>
              <a:t>９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706816" y="2177811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513847" y="1833206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〇</a:t>
            </a:r>
            <a:r>
              <a:rPr lang="en-US" altLang="ja-JP" sz="1200" dirty="0">
                <a:cs typeface="メイリオ" panose="020B0604030504040204" pitchFamily="50" charset="-128"/>
              </a:rPr>
              <a:t>/</a:t>
            </a:r>
            <a:r>
              <a:rPr lang="ja-JP" altLang="en-US" sz="1200" dirty="0">
                <a:cs typeface="メイリオ" panose="020B0604030504040204" pitchFamily="50" charset="-128"/>
              </a:rPr>
              <a:t>〇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061371" y="215807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85097" y="1855753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〇</a:t>
            </a:r>
            <a:r>
              <a:rPr kumimoji="1" lang="en-US" altLang="ja-JP" sz="1200" dirty="0">
                <a:cs typeface="メイリオ" panose="020B0604030504040204" pitchFamily="50" charset="-128"/>
              </a:rPr>
              <a:t>/</a:t>
            </a:r>
            <a:r>
              <a:rPr kumimoji="1" lang="ja-JP" altLang="en-US" sz="1200" dirty="0">
                <a:cs typeface="メイリオ" panose="020B0604030504040204" pitchFamily="50" charset="-128"/>
              </a:rPr>
              <a:t>〇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940370" y="842383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30891"/>
              </p:ext>
            </p:extLst>
          </p:nvPr>
        </p:nvGraphicFramePr>
        <p:xfrm>
          <a:off x="901407" y="3827948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５年度計画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66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</p:spPr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0AEBA6A3-FDAA-FF5F-96EB-3A66E58487A0}"/>
              </a:ext>
            </a:extLst>
          </p:cNvPr>
          <p:cNvSpPr/>
          <p:nvPr/>
        </p:nvSpPr>
        <p:spPr bwMode="auto">
          <a:xfrm flipV="1">
            <a:off x="3896708" y="217598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E86742-7597-0039-48D1-7E158CB7C9F6}"/>
              </a:ext>
            </a:extLst>
          </p:cNvPr>
          <p:cNvSpPr txBox="1"/>
          <p:nvPr/>
        </p:nvSpPr>
        <p:spPr>
          <a:xfrm>
            <a:off x="3720434" y="1873659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〇</a:t>
            </a:r>
            <a:r>
              <a:rPr kumimoji="1" lang="en-US" altLang="ja-JP" sz="1200" dirty="0">
                <a:cs typeface="メイリオ" panose="020B0604030504040204" pitchFamily="50" charset="-128"/>
              </a:rPr>
              <a:t>/</a:t>
            </a:r>
            <a:r>
              <a:rPr kumimoji="1" lang="ja-JP" altLang="en-US" sz="1200" dirty="0">
                <a:cs typeface="メイリオ" panose="020B0604030504040204" pitchFamily="50" charset="-128"/>
              </a:rPr>
              <a:t>〇</a:t>
            </a:r>
          </a:p>
        </p:txBody>
      </p:sp>
      <p:sp>
        <p:nvSpPr>
          <p:cNvPr id="5" name="二等辺三角形 4">
            <a:extLst>
              <a:ext uri="{FF2B5EF4-FFF2-40B4-BE49-F238E27FC236}">
                <a16:creationId xmlns:a16="http://schemas.microsoft.com/office/drawing/2014/main" id="{CC4CC06C-9073-0CA3-6882-68CC8199719E}"/>
              </a:ext>
            </a:extLst>
          </p:cNvPr>
          <p:cNvSpPr/>
          <p:nvPr/>
        </p:nvSpPr>
        <p:spPr bwMode="auto">
          <a:xfrm flipV="1">
            <a:off x="6106813" y="215807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35613F-7C86-8584-7D2E-8EB054593C7C}"/>
              </a:ext>
            </a:extLst>
          </p:cNvPr>
          <p:cNvSpPr txBox="1"/>
          <p:nvPr/>
        </p:nvSpPr>
        <p:spPr>
          <a:xfrm>
            <a:off x="5930539" y="1855753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〇</a:t>
            </a:r>
            <a:r>
              <a:rPr kumimoji="1" lang="en-US" altLang="ja-JP" sz="1200" dirty="0">
                <a:cs typeface="メイリオ" panose="020B0604030504040204" pitchFamily="50" charset="-128"/>
              </a:rPr>
              <a:t>/</a:t>
            </a:r>
            <a:r>
              <a:rPr kumimoji="1" lang="ja-JP" altLang="en-US" sz="1200" dirty="0">
                <a:cs typeface="メイリオ" panose="020B0604030504040204" pitchFamily="50" charset="-128"/>
              </a:rPr>
              <a:t>〇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C05909-B569-D195-7663-917C7972E20C}"/>
              </a:ext>
            </a:extLst>
          </p:cNvPr>
          <p:cNvSpPr txBox="1"/>
          <p:nvPr/>
        </p:nvSpPr>
        <p:spPr>
          <a:xfrm>
            <a:off x="3649701" y="1633507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u="sng" dirty="0">
                <a:cs typeface="メイリオ" panose="020B0604030504040204" pitchFamily="50" charset="-128"/>
              </a:rPr>
              <a:t>　　　　　</a:t>
            </a:r>
            <a:endParaRPr kumimoji="1" lang="ja-JP" altLang="en-US" sz="1200" u="sng" dirty="0"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18E5224-0562-3425-7E92-F2EF731115BA}"/>
              </a:ext>
            </a:extLst>
          </p:cNvPr>
          <p:cNvSpPr txBox="1"/>
          <p:nvPr/>
        </p:nvSpPr>
        <p:spPr>
          <a:xfrm>
            <a:off x="4807724" y="1629382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u="sng" dirty="0">
                <a:cs typeface="メイリオ" panose="020B0604030504040204" pitchFamily="50" charset="-128"/>
              </a:rPr>
              <a:t>　　　　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8ADF00-D080-7625-9402-FC08101FAF70}"/>
              </a:ext>
            </a:extLst>
          </p:cNvPr>
          <p:cNvSpPr txBox="1"/>
          <p:nvPr/>
        </p:nvSpPr>
        <p:spPr>
          <a:xfrm>
            <a:off x="5862412" y="159782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u="sng" dirty="0">
                <a:cs typeface="メイリオ" panose="020B0604030504040204" pitchFamily="50" charset="-128"/>
              </a:rPr>
              <a:t>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58190"/>
              </p:ext>
            </p:extLst>
          </p:nvPr>
        </p:nvGraphicFramePr>
        <p:xfrm>
          <a:off x="200006" y="999801"/>
          <a:ext cx="5281976" cy="2601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代表申請者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補助事業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</a:t>
            </a:r>
            <a:r>
              <a:rPr lang="zh-TW" altLang="en-US" sz="1600" dirty="0"/>
              <a:t>補助事業</a:t>
            </a:r>
            <a:r>
              <a:rPr lang="ja-JP" altLang="en-US" sz="1600" dirty="0"/>
              <a:t>の達成目標</a:t>
            </a:r>
            <a:endParaRPr lang="en-US" altLang="ja-JP" sz="16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29999"/>
              </p:ext>
            </p:extLst>
          </p:nvPr>
        </p:nvGraphicFramePr>
        <p:xfrm>
          <a:off x="5601072" y="980729"/>
          <a:ext cx="3744416" cy="1871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73945E8E-04C9-641C-032E-6BBBB52875A1}"/>
              </a:ext>
            </a:extLst>
          </p:cNvPr>
          <p:cNvSpPr txBox="1"/>
          <p:nvPr/>
        </p:nvSpPr>
        <p:spPr>
          <a:xfrm>
            <a:off x="6019425" y="2991402"/>
            <a:ext cx="243416" cy="113241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2CCB653D-FC30-A70B-2783-5F956CB536FC}"/>
              </a:ext>
            </a:extLst>
          </p:cNvPr>
          <p:cNvSpPr txBox="1"/>
          <p:nvPr/>
        </p:nvSpPr>
        <p:spPr>
          <a:xfrm>
            <a:off x="6377765" y="3040318"/>
            <a:ext cx="2729434" cy="84338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dirty="0">
                <a:latin typeface="+mn-ea"/>
                <a:ea typeface="HG丸ｺﾞｼｯｸM-PRO" panose="020F0600000000000000" pitchFamily="50" charset="-128"/>
              </a:rPr>
              <a:t>④</a:t>
            </a:r>
            <a:r>
              <a:rPr kumimoji="1" lang="ja-JP" altLang="en-US" sz="1100" dirty="0"/>
              <a:t>デュー・ディリジェンス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B0F7E28-E328-C71D-3925-4E7CADF4B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202" y="1965089"/>
            <a:ext cx="432792" cy="38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4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</a:t>
            </a:r>
            <a:r>
              <a:rPr lang="ja-JP" altLang="en-US" sz="1600" dirty="0">
                <a:latin typeface="+mn-ea"/>
                <a:ea typeface="+mn-ea"/>
              </a:rPr>
              <a:t>５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kumimoji="1" lang="ja-JP" altLang="en-US" sz="1800" dirty="0"/>
              <a:t>④デュ－・ディリジェンス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7" y="2150589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295342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5" y="962842"/>
            <a:ext cx="9673974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kumimoji="1" lang="ja-JP" altLang="en-US" sz="1800" dirty="0"/>
              <a:t>④デュ－・ディリジェンス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kumimoji="1" lang="ja-JP" altLang="en-US" sz="1800" dirty="0"/>
              <a:t>④デュ－・ディリジェンス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0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（３）事業実施体制</a:t>
            </a: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kumimoji="1" lang="ja-JP" altLang="en-US" sz="1800" dirty="0"/>
              <a:t>④デュ－・ディリジェンス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1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（４）事業実施確実性</a:t>
            </a: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ja-JP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（５）課題解決、その他特筆すべき事項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kumimoji="1" lang="ja-JP" altLang="en-US" sz="1800" dirty="0"/>
              <a:t>④デュ－・ディリジェンス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11462</TotalTime>
  <Words>1126</Words>
  <Application>Microsoft Office PowerPoint</Application>
  <PresentationFormat>A4 210 x 297 mm</PresentationFormat>
  <Paragraphs>201</Paragraphs>
  <Slides>11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４．事業内容（④デュ－・ディリジェンス）</vt:lpstr>
      <vt:lpstr>４．事業内容（④デュ－・ディリジェンス）</vt:lpstr>
      <vt:lpstr>４．事業内容（④デュ－・ディリジェンス）</vt:lpstr>
      <vt:lpstr>４．事業内容（④デュ－・ディリジェンス）</vt:lpstr>
      <vt:lpstr>４．事業内容（④デュ－・ディリジェンス）</vt:lpstr>
      <vt:lpstr>４．事業内容（④デュ－・ディリジェンス）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GIO吉田</cp:lastModifiedBy>
  <cp:revision>602</cp:revision>
  <cp:lastPrinted>2023-10-04T04:09:48Z</cp:lastPrinted>
  <dcterms:created xsi:type="dcterms:W3CDTF">2013-09-09T14:53:54Z</dcterms:created>
  <dcterms:modified xsi:type="dcterms:W3CDTF">2023-10-31T07:09:02Z</dcterms:modified>
</cp:coreProperties>
</file>