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15"/>
  </p:notesMasterIdLst>
  <p:handoutMasterIdLst>
    <p:handoutMasterId r:id="rId16"/>
  </p:handoutMasterIdLst>
  <p:sldIdLst>
    <p:sldId id="676" r:id="rId3"/>
    <p:sldId id="685" r:id="rId4"/>
    <p:sldId id="693" r:id="rId5"/>
    <p:sldId id="691" r:id="rId6"/>
    <p:sldId id="695" r:id="rId7"/>
    <p:sldId id="688" r:id="rId8"/>
    <p:sldId id="694" r:id="rId9"/>
    <p:sldId id="689" r:id="rId10"/>
    <p:sldId id="696" r:id="rId11"/>
    <p:sldId id="700" r:id="rId12"/>
    <p:sldId id="704" r:id="rId13"/>
    <p:sldId id="705" r:id="rId14"/>
  </p:sldIdLst>
  <p:sldSz cx="9906000" cy="6858000" type="A4"/>
  <p:notesSz cx="7104063" cy="10234613"/>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pos="28">
          <p15:clr>
            <a:srgbClr val="A4A3A4"/>
          </p15:clr>
        </p15:guide>
        <p15:guide id="2" pos="6204">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CC"/>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97" autoAdjust="0"/>
    <p:restoredTop sz="97885" autoAdjust="0"/>
  </p:normalViewPr>
  <p:slideViewPr>
    <p:cSldViewPr>
      <p:cViewPr varScale="1">
        <p:scale>
          <a:sx n="68" d="100"/>
          <a:sy n="68" d="100"/>
        </p:scale>
        <p:origin x="1350" y="72"/>
      </p:cViewPr>
      <p:guideLst>
        <p:guide orient="horz" pos="28"/>
        <p:guide pos="62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90" d="100"/>
          <a:sy n="90" d="100"/>
        </p:scale>
        <p:origin x="2148" y="-1098"/>
      </p:cViewPr>
      <p:guideLst>
        <p:guide orient="horz" pos="3224"/>
        <p:guide pos="22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9041" cy="512143"/>
          </a:xfrm>
          <a:prstGeom prst="rect">
            <a:avLst/>
          </a:prstGeom>
        </p:spPr>
        <p:txBody>
          <a:bodyPr vert="horz" lIns="95463" tIns="47732" rIns="95463" bIns="47732" rtlCol="0"/>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4023348" y="1"/>
            <a:ext cx="3079040" cy="512143"/>
          </a:xfrm>
          <a:prstGeom prst="rect">
            <a:avLst/>
          </a:prstGeom>
        </p:spPr>
        <p:txBody>
          <a:bodyPr vert="horz" lIns="95463" tIns="47732" rIns="95463" bIns="47732" rtlCol="0"/>
          <a:lstStyle>
            <a:lvl1pPr algn="r" eaLnBrk="1" fontAlgn="auto" hangingPunct="1">
              <a:spcBef>
                <a:spcPts val="0"/>
              </a:spcBef>
              <a:spcAft>
                <a:spcPts val="0"/>
              </a:spcAft>
              <a:defRPr sz="1500">
                <a:latin typeface="ＭＳ Ｐゴシック" pitchFamily="50" charset="-128"/>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2"/>
          </p:nvPr>
        </p:nvSpPr>
        <p:spPr>
          <a:xfrm>
            <a:off x="2" y="9720824"/>
            <a:ext cx="3079041" cy="512142"/>
          </a:xfrm>
          <a:prstGeom prst="rect">
            <a:avLst/>
          </a:prstGeom>
        </p:spPr>
        <p:txBody>
          <a:bodyPr vert="horz" lIns="95463" tIns="47732" rIns="95463" bIns="47732" rtlCol="0" anchor="b"/>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4023348" y="9720824"/>
            <a:ext cx="3079040" cy="512142"/>
          </a:xfrm>
          <a:prstGeom prst="rect">
            <a:avLst/>
          </a:prstGeom>
        </p:spPr>
        <p:txBody>
          <a:bodyPr vert="horz" lIns="95463" tIns="47732" rIns="95463" bIns="47732" rtlCol="0" anchor="b"/>
          <a:lstStyle>
            <a:lvl1pPr algn="r" eaLnBrk="1" fontAlgn="auto" hangingPunct="1">
              <a:spcBef>
                <a:spcPts val="0"/>
              </a:spcBef>
              <a:spcAft>
                <a:spcPts val="0"/>
              </a:spcAft>
              <a:defRPr sz="1300">
                <a:latin typeface="+mn-lt"/>
                <a:ea typeface="+mn-ea"/>
              </a:defRPr>
            </a:lvl1pPr>
          </a:lstStyle>
          <a:p>
            <a:pPr>
              <a:defRPr/>
            </a:pPr>
            <a:fld id="{1EC4FBD0-7633-4554-A01D-57EBE408A745}" type="slidenum">
              <a:rPr lang="ja-JP" altLang="en-US"/>
              <a:pPr>
                <a:defRPr/>
              </a:pPr>
              <a:t>‹#›</a:t>
            </a:fld>
            <a:endParaRPr lang="ja-JP" altLang="en-US"/>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9041" cy="512143"/>
          </a:xfrm>
          <a:prstGeom prst="rect">
            <a:avLst/>
          </a:prstGeom>
        </p:spPr>
        <p:txBody>
          <a:bodyPr vert="horz" lIns="95463" tIns="47732" rIns="95463" bIns="47732" rtlCol="0"/>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4023348" y="1"/>
            <a:ext cx="3079040" cy="512143"/>
          </a:xfrm>
          <a:prstGeom prst="rect">
            <a:avLst/>
          </a:prstGeom>
        </p:spPr>
        <p:txBody>
          <a:bodyPr vert="horz" lIns="95463" tIns="47732" rIns="95463" bIns="47732" rtlCol="0"/>
          <a:lstStyle>
            <a:lvl1pPr algn="r" eaLnBrk="1" fontAlgn="auto" hangingPunct="1">
              <a:spcBef>
                <a:spcPts val="0"/>
              </a:spcBef>
              <a:spcAft>
                <a:spcPts val="0"/>
              </a:spcAft>
              <a:defRPr sz="1500">
                <a:latin typeface="ＭＳ Ｐゴシック" pitchFamily="50" charset="-128"/>
                <a:ea typeface="ＭＳ Ｐゴシック" pitchFamily="50" charset="-128"/>
              </a:defRPr>
            </a:lvl1pPr>
          </a:lstStyle>
          <a:p>
            <a:pPr>
              <a:defRPr/>
            </a:pPr>
            <a:endParaRPr lang="en-US" altLang="ja-JP"/>
          </a:p>
        </p:txBody>
      </p:sp>
      <p:sp>
        <p:nvSpPr>
          <p:cNvPr id="4" name="スライド イメージ プレースホルダー 3"/>
          <p:cNvSpPr>
            <a:spLocks noGrp="1" noRot="1" noChangeAspect="1"/>
          </p:cNvSpPr>
          <p:nvPr>
            <p:ph type="sldImg" idx="2"/>
          </p:nvPr>
        </p:nvSpPr>
        <p:spPr>
          <a:xfrm>
            <a:off x="779463" y="766763"/>
            <a:ext cx="5545137" cy="3838575"/>
          </a:xfrm>
          <a:prstGeom prst="rect">
            <a:avLst/>
          </a:prstGeom>
          <a:noFill/>
          <a:ln w="12700">
            <a:solidFill>
              <a:prstClr val="black"/>
            </a:solidFill>
          </a:ln>
        </p:spPr>
        <p:txBody>
          <a:bodyPr vert="horz" lIns="95463" tIns="47732" rIns="95463" bIns="47732" rtlCol="0" anchor="ctr"/>
          <a:lstStyle/>
          <a:p>
            <a:pPr lvl="0"/>
            <a:endParaRPr lang="ja-JP" altLang="en-US" noProof="0" dirty="0"/>
          </a:p>
        </p:txBody>
      </p:sp>
      <p:sp>
        <p:nvSpPr>
          <p:cNvPr id="5" name="ノート プレースホルダー 4"/>
          <p:cNvSpPr>
            <a:spLocks noGrp="1"/>
          </p:cNvSpPr>
          <p:nvPr>
            <p:ph type="body" sz="quarter" idx="3"/>
          </p:nvPr>
        </p:nvSpPr>
        <p:spPr>
          <a:xfrm>
            <a:off x="709905" y="4861235"/>
            <a:ext cx="5684255" cy="4605988"/>
          </a:xfrm>
          <a:prstGeom prst="rect">
            <a:avLst/>
          </a:prstGeom>
        </p:spPr>
        <p:txBody>
          <a:bodyPr vert="horz" lIns="95463" tIns="47732" rIns="95463" bIns="4773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2" y="9720824"/>
            <a:ext cx="3079041" cy="512142"/>
          </a:xfrm>
          <a:prstGeom prst="rect">
            <a:avLst/>
          </a:prstGeom>
        </p:spPr>
        <p:txBody>
          <a:bodyPr vert="horz" lIns="95463" tIns="47732" rIns="95463" bIns="47732" rtlCol="0" anchor="b"/>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4023348" y="9720824"/>
            <a:ext cx="3079040" cy="512142"/>
          </a:xfrm>
          <a:prstGeom prst="rect">
            <a:avLst/>
          </a:prstGeom>
        </p:spPr>
        <p:txBody>
          <a:bodyPr vert="horz" lIns="95463" tIns="47732" rIns="95463" bIns="47732" rtlCol="0" anchor="b"/>
          <a:lstStyle>
            <a:lvl1pPr algn="r" eaLnBrk="1" fontAlgn="auto" hangingPunct="1">
              <a:spcBef>
                <a:spcPts val="0"/>
              </a:spcBef>
              <a:spcAft>
                <a:spcPts val="0"/>
              </a:spcAft>
              <a:defRPr sz="1300">
                <a:latin typeface="+mn-lt"/>
                <a:ea typeface="+mn-ea"/>
              </a:defRPr>
            </a:lvl1pPr>
          </a:lstStyle>
          <a:p>
            <a:pPr>
              <a:defRPr/>
            </a:pPr>
            <a:fld id="{9AE3D2EF-E1DA-43A1-AAB5-1C750E1C4922}" type="slidenum">
              <a:rPr lang="ja-JP" altLang="en-US"/>
              <a:pPr>
                <a:defRPr/>
              </a:pPr>
              <a:t>‹#›</a:t>
            </a:fld>
            <a:endParaRPr lang="ja-JP" altLang="en-US"/>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●事業計画策定の策定</a:t>
            </a:r>
          </a:p>
        </p:txBody>
      </p:sp>
      <p:sp>
        <p:nvSpPr>
          <p:cNvPr id="2" name="日付プレースホルダー 1">
            <a:extLst>
              <a:ext uri="{FF2B5EF4-FFF2-40B4-BE49-F238E27FC236}">
                <a16:creationId xmlns:a16="http://schemas.microsoft.com/office/drawing/2014/main" id="{C69D785F-5A3B-8764-CD15-84570F4C3C65}"/>
              </a:ext>
            </a:extLst>
          </p:cNvPr>
          <p:cNvSpPr>
            <a:spLocks noGrp="1"/>
          </p:cNvSpPr>
          <p:nvPr>
            <p:ph type="dt" idx="1"/>
          </p:nvPr>
        </p:nvSpPr>
        <p:spPr/>
        <p:txBody>
          <a:bodyPr/>
          <a:lstStyle/>
          <a:p>
            <a:pPr>
              <a:defRPr/>
            </a:pPr>
            <a:endParaRPr lang="en-US" altLang="ja-JP"/>
          </a:p>
        </p:txBody>
      </p:sp>
    </p:spTree>
    <p:extLst>
      <p:ext uri="{BB962C8B-B14F-4D97-AF65-F5344CB8AC3E}">
        <p14:creationId xmlns:p14="http://schemas.microsoft.com/office/powerpoint/2010/main" val="106880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D15670B7-5DBD-7CA3-505A-F820CE2A961E}"/>
              </a:ext>
            </a:extLst>
          </p:cNvPr>
          <p:cNvSpPr>
            <a:spLocks noGrp="1"/>
          </p:cNvSpPr>
          <p:nvPr>
            <p:ph type="dt" idx="1"/>
          </p:nvPr>
        </p:nvSpPr>
        <p:spPr/>
        <p:txBody>
          <a:bodyPr/>
          <a:lstStyle/>
          <a:p>
            <a:pPr>
              <a:defRPr/>
            </a:pPr>
            <a:endParaRPr lang="en-US" altLang="ja-JP"/>
          </a:p>
        </p:txBody>
      </p:sp>
    </p:spTree>
    <p:extLst>
      <p:ext uri="{BB962C8B-B14F-4D97-AF65-F5344CB8AC3E}">
        <p14:creationId xmlns:p14="http://schemas.microsoft.com/office/powerpoint/2010/main" val="12960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A6D53CE8-3EAA-D1E7-FBA5-9C0A059B8563}"/>
              </a:ext>
            </a:extLst>
          </p:cNvPr>
          <p:cNvSpPr>
            <a:spLocks noGrp="1"/>
          </p:cNvSpPr>
          <p:nvPr>
            <p:ph type="dt" idx="1"/>
          </p:nvPr>
        </p:nvSpPr>
        <p:spPr/>
        <p:txBody>
          <a:bodyPr/>
          <a:lstStyle/>
          <a:p>
            <a:pPr>
              <a:defRPr/>
            </a:pPr>
            <a:endParaRPr lang="en-US" altLang="ja-JP" dirty="0"/>
          </a:p>
        </p:txBody>
      </p:sp>
    </p:spTree>
    <p:extLst>
      <p:ext uri="{BB962C8B-B14F-4D97-AF65-F5344CB8AC3E}">
        <p14:creationId xmlns:p14="http://schemas.microsoft.com/office/powerpoint/2010/main" val="4131598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9202" y="2063375"/>
            <a:ext cx="9912350"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extLst>
      <p:ext uri="{BB962C8B-B14F-4D97-AF65-F5344CB8AC3E}">
        <p14:creationId xmlns:p14="http://schemas.microsoft.com/office/powerpoint/2010/main" val="53177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a:t>マスター タイトルの書式設定</a:t>
            </a:r>
          </a:p>
        </p:txBody>
      </p:sp>
      <p:sp>
        <p:nvSpPr>
          <p:cNvPr id="7" name="スライド番号プレースホルダー 5"/>
          <p:cNvSpPr>
            <a:spLocks noGrp="1"/>
          </p:cNvSpPr>
          <p:nvPr>
            <p:ph type="sldNum" sz="quarter" idx="12"/>
          </p:nvPr>
        </p:nvSpPr>
        <p:spPr>
          <a:xfrm>
            <a:off x="8877989" y="6597352"/>
            <a:ext cx="1043563"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42922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8" name="タイトル 1"/>
          <p:cNvSpPr txBox="1">
            <a:spLocks/>
          </p:cNvSpPr>
          <p:nvPr userDrawn="1"/>
        </p:nvSpPr>
        <p:spPr>
          <a:xfrm>
            <a:off x="-3175" y="6691313"/>
            <a:ext cx="9420225" cy="166687"/>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fontAlgn="auto">
              <a:spcAft>
                <a:spcPts val="0"/>
              </a:spcAft>
              <a:defRPr/>
            </a:pPr>
            <a:r>
              <a:rPr lang="ja-JP" altLang="en-US" sz="1000" i="1" dirty="0">
                <a:solidFill>
                  <a:schemeClr val="bg1">
                    <a:lumMod val="50000"/>
                  </a:schemeClr>
                </a:solidFill>
              </a:rPr>
              <a:t>令和</a:t>
            </a:r>
            <a:r>
              <a:rPr lang="en-US" altLang="ja-JP" sz="1000" i="1" dirty="0">
                <a:solidFill>
                  <a:schemeClr val="bg1">
                    <a:lumMod val="50000"/>
                  </a:schemeClr>
                </a:solidFill>
              </a:rPr>
              <a:t>4</a:t>
            </a:r>
            <a:r>
              <a:rPr lang="ja-JP" altLang="en-US" sz="1000" i="1" dirty="0">
                <a:solidFill>
                  <a:schemeClr val="bg1">
                    <a:lumMod val="50000"/>
                  </a:schemeClr>
                </a:solidFill>
              </a:rPr>
              <a:t>年度無人自動運転等の</a:t>
            </a:r>
            <a:r>
              <a:rPr lang="en-US" altLang="ja-JP" sz="1000" i="1" dirty="0">
                <a:solidFill>
                  <a:schemeClr val="bg1">
                    <a:lumMod val="50000"/>
                  </a:schemeClr>
                </a:solidFill>
              </a:rPr>
              <a:t>CASE</a:t>
            </a:r>
            <a:r>
              <a:rPr lang="ja-JP" altLang="en-US" sz="1000" i="1" dirty="0">
                <a:solidFill>
                  <a:schemeClr val="bg1">
                    <a:lumMod val="50000"/>
                  </a:schemeClr>
                </a:solidFill>
              </a:rPr>
              <a:t>対応に向けた実証・支援事業費補助金（健全な製品エコシステム構築・ルール形成促進事業）　事業概要書</a:t>
            </a:r>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Lst>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894197697"/>
              </p:ext>
            </p:extLst>
          </p:nvPr>
        </p:nvGraphicFramePr>
        <p:xfrm>
          <a:off x="1424508" y="2851383"/>
          <a:ext cx="7200900" cy="933475"/>
        </p:xfrm>
        <a:graphic>
          <a:graphicData uri="http://schemas.openxmlformats.org/drawingml/2006/table">
            <a:tbl>
              <a:tblPr firstRow="1" bandRow="1">
                <a:tableStyleId>{5C22544A-7EE6-4342-B048-85BDC9FD1C3A}</a:tableStyleId>
              </a:tblPr>
              <a:tblGrid>
                <a:gridCol w="432054">
                  <a:extLst>
                    <a:ext uri="{9D8B030D-6E8A-4147-A177-3AD203B41FA5}">
                      <a16:colId xmlns:a16="http://schemas.microsoft.com/office/drawing/2014/main" val="20000"/>
                    </a:ext>
                  </a:extLst>
                </a:gridCol>
                <a:gridCol w="1656207">
                  <a:extLst>
                    <a:ext uri="{9D8B030D-6E8A-4147-A177-3AD203B41FA5}">
                      <a16:colId xmlns:a16="http://schemas.microsoft.com/office/drawing/2014/main" val="20001"/>
                    </a:ext>
                  </a:extLst>
                </a:gridCol>
                <a:gridCol w="5112639">
                  <a:extLst>
                    <a:ext uri="{9D8B030D-6E8A-4147-A177-3AD203B41FA5}">
                      <a16:colId xmlns:a16="http://schemas.microsoft.com/office/drawing/2014/main" val="20002"/>
                    </a:ext>
                  </a:extLst>
                </a:gridCol>
              </a:tblGrid>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代表申請者</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共同申請者</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390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共同申請者</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テキスト ボックス 5"/>
          <p:cNvSpPr txBox="1"/>
          <p:nvPr/>
        </p:nvSpPr>
        <p:spPr>
          <a:xfrm>
            <a:off x="344488" y="4293096"/>
            <a:ext cx="9216727" cy="2232248"/>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本資料作成上の注意（共通）</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本資料は</a:t>
            </a:r>
            <a:r>
              <a:rPr lang="ja-JP" altLang="en-US" sz="1400" u="sng" dirty="0">
                <a:solidFill>
                  <a:srgbClr val="FF0000"/>
                </a:solidFill>
              </a:rPr>
              <a:t>評価委員が申請内容の評価を実施するための重要な資料</a:t>
            </a:r>
            <a:r>
              <a:rPr lang="ja-JP" altLang="en-US" sz="1400" dirty="0">
                <a:solidFill>
                  <a:srgbClr val="FF0000"/>
                </a:solidFill>
              </a:rPr>
              <a:t>となりますので、</a:t>
            </a:r>
            <a:r>
              <a:rPr lang="ja-JP" altLang="en-US" sz="1400" b="1" dirty="0">
                <a:solidFill>
                  <a:srgbClr val="FF0000"/>
                </a:solidFill>
              </a:rPr>
              <a:t>各注意事項を熟読のうえ</a:t>
            </a:r>
            <a:r>
              <a:rPr lang="ja-JP" altLang="en-US" sz="1400" dirty="0">
                <a:solidFill>
                  <a:srgbClr val="FF0000"/>
                </a:solidFill>
              </a:rPr>
              <a:t>作成を</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行って下さい。</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文字の大きさは</a:t>
            </a:r>
            <a:r>
              <a:rPr lang="en-US" altLang="ja-JP" sz="1400" dirty="0">
                <a:solidFill>
                  <a:srgbClr val="FF0000"/>
                </a:solidFill>
              </a:rPr>
              <a:t>14pt</a:t>
            </a:r>
            <a:r>
              <a:rPr lang="ja-JP" altLang="en-US" sz="1400" dirty="0">
                <a:solidFill>
                  <a:srgbClr val="FF0000"/>
                </a:solidFill>
              </a:rPr>
              <a:t>以上とすること（図表内は</a:t>
            </a:r>
            <a:r>
              <a:rPr lang="en-US" altLang="ja-JP" sz="1400" dirty="0">
                <a:solidFill>
                  <a:srgbClr val="FF0000"/>
                </a:solidFill>
              </a:rPr>
              <a:t>12pt</a:t>
            </a:r>
            <a:r>
              <a:rPr lang="ja-JP" altLang="en-US" sz="1400" dirty="0">
                <a:solidFill>
                  <a:srgbClr val="FF0000"/>
                </a:solidFill>
              </a:rPr>
              <a:t>以上）。</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既定のフォント（</a:t>
            </a:r>
            <a:r>
              <a:rPr lang="en-US" altLang="ja-JP" sz="1400" dirty="0" err="1">
                <a:solidFill>
                  <a:srgbClr val="FF0000"/>
                </a:solidFill>
              </a:rPr>
              <a:t>Meiryo</a:t>
            </a:r>
            <a:r>
              <a:rPr lang="en-US" altLang="ja-JP" sz="1400" dirty="0">
                <a:solidFill>
                  <a:srgbClr val="FF0000"/>
                </a:solidFill>
              </a:rPr>
              <a:t> UI</a:t>
            </a:r>
            <a:r>
              <a:rPr lang="ja-JP" altLang="en-US" sz="1400" dirty="0">
                <a:solidFill>
                  <a:srgbClr val="FF0000"/>
                </a:solidFill>
              </a:rPr>
              <a:t>）を使用すること。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各項目の枚数については、各ページ右上部に指定された上限に収まる形で記載を行うこと。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図表（写真、パース、位置図、区域図、配置図、エネルギーフロー、体制図、スキーム図、グラフ、線表等）などを用い、ヴィジュアルに表現すること。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説明にあたっては可能な限り定量的な説明を行うこと。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枠線については、適宜変更を行い、行の追加等を行うこと。</a:t>
            </a:r>
            <a:endParaRPr lang="en-US" altLang="ja-JP" sz="1400" dirty="0">
              <a:solidFill>
                <a:srgbClr val="FF0000"/>
              </a:solidFill>
            </a:endParaRPr>
          </a:p>
        </p:txBody>
      </p:sp>
      <p:sp>
        <p:nvSpPr>
          <p:cNvPr id="3" name="タイトル 2"/>
          <p:cNvSpPr>
            <a:spLocks noGrp="1"/>
          </p:cNvSpPr>
          <p:nvPr>
            <p:ph type="ctrTitle"/>
          </p:nvPr>
        </p:nvSpPr>
        <p:spPr>
          <a:xfrm>
            <a:off x="658565" y="1298470"/>
            <a:ext cx="8420100" cy="834386"/>
          </a:xfrm>
        </p:spPr>
        <p:txBody>
          <a:bodyPr/>
          <a:lstStyle/>
          <a:p>
            <a:r>
              <a:rPr kumimoji="1" lang="ja-JP" altLang="en-US" dirty="0">
                <a:solidFill>
                  <a:srgbClr val="0000CC"/>
                </a:solidFill>
                <a:latin typeface="Meiryo UI" panose="020B0604030504040204" pitchFamily="50" charset="-128"/>
                <a:ea typeface="Meiryo UI" panose="020B0604030504040204" pitchFamily="50" charset="-128"/>
              </a:rPr>
              <a:t>補助事業の名称</a:t>
            </a:r>
          </a:p>
        </p:txBody>
      </p:sp>
      <p:sp>
        <p:nvSpPr>
          <p:cNvPr id="7" name="テキスト ボックス 6"/>
          <p:cNvSpPr txBox="1"/>
          <p:nvPr/>
        </p:nvSpPr>
        <p:spPr>
          <a:xfrm>
            <a:off x="38592" y="366233"/>
            <a:ext cx="5544319" cy="674104"/>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提出時の注意事項</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本書式の</a:t>
            </a:r>
            <a:r>
              <a:rPr lang="en-US" altLang="ja-JP" sz="1400" dirty="0">
                <a:solidFill>
                  <a:srgbClr val="FF0000"/>
                </a:solidFill>
              </a:rPr>
              <a:t>【</a:t>
            </a:r>
            <a:r>
              <a:rPr lang="ja-JP" altLang="en-US" sz="1400" dirty="0">
                <a:solidFill>
                  <a:srgbClr val="FF0000"/>
                </a:solidFill>
              </a:rPr>
              <a:t>注意</a:t>
            </a:r>
            <a:r>
              <a:rPr lang="en-US" altLang="ja-JP" sz="1400" dirty="0">
                <a:solidFill>
                  <a:srgbClr val="FF0000"/>
                </a:solidFill>
              </a:rPr>
              <a:t>】</a:t>
            </a:r>
            <a:r>
              <a:rPr lang="ja-JP" altLang="en-US" sz="1400" dirty="0">
                <a:solidFill>
                  <a:srgbClr val="FF0000"/>
                </a:solidFill>
              </a:rPr>
              <a:t>等、「赤字」「青字の例」は、削除の上で、ご提出ください。</a:t>
            </a:r>
            <a:endParaRPr lang="en-US" altLang="ja-JP" sz="1400" dirty="0">
              <a:solidFill>
                <a:srgbClr val="FF0000"/>
              </a:solidFill>
            </a:endParaRPr>
          </a:p>
        </p:txBody>
      </p:sp>
      <p:sp>
        <p:nvSpPr>
          <p:cNvPr id="2" name="テキスト ボックス 1"/>
          <p:cNvSpPr txBox="1"/>
          <p:nvPr/>
        </p:nvSpPr>
        <p:spPr>
          <a:xfrm>
            <a:off x="2960403" y="2112718"/>
            <a:ext cx="3816424" cy="369332"/>
          </a:xfrm>
          <a:prstGeom prst="rect">
            <a:avLst/>
          </a:prstGeom>
          <a:noFill/>
        </p:spPr>
        <p:txBody>
          <a:bodyPr wrap="square" rtlCol="0">
            <a:spAutoFit/>
          </a:bodyPr>
          <a:lstStyle/>
          <a:p>
            <a:pPr algn="ctr"/>
            <a:r>
              <a:rPr kumimoji="1" lang="ja-JP" altLang="en-US" dirty="0"/>
              <a:t>申請日：</a:t>
            </a:r>
            <a:r>
              <a:rPr lang="ja-JP" altLang="en-US" dirty="0"/>
              <a:t>令和５</a:t>
            </a:r>
            <a:r>
              <a:rPr kumimoji="1" lang="ja-JP" altLang="en-US" dirty="0"/>
              <a:t>年○○月○○日</a:t>
            </a:r>
          </a:p>
        </p:txBody>
      </p:sp>
      <p:sp>
        <p:nvSpPr>
          <p:cNvPr id="4" name="テキスト ボックス 3"/>
          <p:cNvSpPr txBox="1"/>
          <p:nvPr/>
        </p:nvSpPr>
        <p:spPr>
          <a:xfrm>
            <a:off x="56456" y="14556"/>
            <a:ext cx="4248472" cy="338554"/>
          </a:xfrm>
          <a:prstGeom prst="rect">
            <a:avLst/>
          </a:prstGeom>
          <a:noFill/>
        </p:spPr>
        <p:txBody>
          <a:bodyPr wrap="square" rtlCol="0">
            <a:spAutoFit/>
          </a:bodyPr>
          <a:lstStyle/>
          <a:p>
            <a:r>
              <a:rPr kumimoji="1" lang="en-US" altLang="ja-JP" sz="1600" dirty="0"/>
              <a:t>(</a:t>
            </a:r>
            <a:r>
              <a:rPr kumimoji="1" lang="ja-JP" altLang="en-US" sz="1600" dirty="0"/>
              <a:t>別紙⑫</a:t>
            </a:r>
            <a:r>
              <a:rPr kumimoji="1" lang="en-US" altLang="ja-JP" sz="1600" dirty="0"/>
              <a:t>)</a:t>
            </a:r>
            <a:r>
              <a:rPr kumimoji="1" lang="ja-JP" altLang="en-US" sz="1600" dirty="0"/>
              <a:t>事業概要書（①カーボンフットプリント）</a:t>
            </a:r>
          </a:p>
        </p:txBody>
      </p:sp>
      <p:graphicFrame>
        <p:nvGraphicFramePr>
          <p:cNvPr id="10" name="表 9"/>
          <p:cNvGraphicFramePr>
            <a:graphicFrameLocks noGrp="1"/>
          </p:cNvGraphicFramePr>
          <p:nvPr>
            <p:extLst>
              <p:ext uri="{D42A27DB-BD31-4B8C-83A1-F6EECF244321}">
                <p14:modId xmlns:p14="http://schemas.microsoft.com/office/powerpoint/2010/main" val="4140105645"/>
              </p:ext>
            </p:extLst>
          </p:nvPr>
        </p:nvGraphicFramePr>
        <p:xfrm>
          <a:off x="6177136" y="353110"/>
          <a:ext cx="3528392" cy="304800"/>
        </p:xfrm>
        <a:graphic>
          <a:graphicData uri="http://schemas.openxmlformats.org/drawingml/2006/table">
            <a:tbl>
              <a:tblPr firstRow="1" bandRow="1">
                <a:tableStyleId>{5C22544A-7EE6-4342-B048-85BDC9FD1C3A}</a:tableStyleId>
              </a:tblPr>
              <a:tblGrid>
                <a:gridCol w="1660419">
                  <a:extLst>
                    <a:ext uri="{9D8B030D-6E8A-4147-A177-3AD203B41FA5}">
                      <a16:colId xmlns:a16="http://schemas.microsoft.com/office/drawing/2014/main" val="20000"/>
                    </a:ext>
                  </a:extLst>
                </a:gridCol>
                <a:gridCol w="1867973">
                  <a:extLst>
                    <a:ext uri="{9D8B030D-6E8A-4147-A177-3AD203B41FA5}">
                      <a16:colId xmlns:a16="http://schemas.microsoft.com/office/drawing/2014/main" val="20001"/>
                    </a:ext>
                  </a:extLst>
                </a:gridCol>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dirty="0">
                          <a:ln w="0"/>
                          <a:solidFill>
                            <a:schemeClr val="tx1"/>
                          </a:solidFill>
                          <a:effectLst/>
                          <a:latin typeface="+mn-ea"/>
                          <a:ea typeface="+mn-ea"/>
                        </a:rPr>
                        <a:t>　補助金申請額</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dirty="0">
                          <a:ln w="0"/>
                          <a:solidFill>
                            <a:schemeClr val="tx1"/>
                          </a:solidFill>
                          <a:effectLst/>
                          <a:latin typeface="+mn-ea"/>
                          <a:ea typeface="+mn-ea"/>
                        </a:rPr>
                        <a:t>00,000,000</a:t>
                      </a:r>
                      <a:r>
                        <a:rPr kumimoji="1" lang="ja-JP" altLang="en-US" sz="1400" b="0" cap="none" spc="0" dirty="0">
                          <a:ln w="0"/>
                          <a:solidFill>
                            <a:schemeClr val="tx1"/>
                          </a:solidFill>
                          <a:effectLst/>
                          <a:latin typeface="+mn-ea"/>
                          <a:ea typeface="+mn-ea"/>
                        </a:rPr>
                        <a:t>円</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8588" y="2204864"/>
            <a:ext cx="9648825" cy="42459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5" name="テキスト ボックス 4"/>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以下の視点で、図等も用いてわかりやすく具体的に記載してください。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本事業における取組が、製品エコシステム構築、制度検証に貢献できること</a:t>
            </a:r>
            <a:endParaRPr lang="en-US" altLang="ja-JP" sz="1400" dirty="0">
              <a:solidFill>
                <a:srgbClr val="FF0000"/>
              </a:solidFill>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28588" y="110171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p>
        </p:txBody>
      </p:sp>
      <p:sp>
        <p:nvSpPr>
          <p:cNvPr id="9" name="正方形/長方形 8"/>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※3</a:t>
            </a:r>
            <a:r>
              <a:rPr lang="ja-JP" altLang="en-US" sz="1400" dirty="0">
                <a:solidFill>
                  <a:srgbClr val="FF0000"/>
                </a:solidFill>
              </a:rPr>
              <a:t>項目以内にまとめること。</a:t>
            </a:r>
            <a:endParaRPr lang="en-US" altLang="ja-JP" sz="1400" dirty="0">
              <a:solidFill>
                <a:srgbClr val="FF0000"/>
              </a:solidFill>
            </a:endParaRPr>
          </a:p>
        </p:txBody>
      </p:sp>
      <p:sp>
        <p:nvSpPr>
          <p:cNvPr id="3" name="スライド番号プレースホルダー 2">
            <a:extLst>
              <a:ext uri="{FF2B5EF4-FFF2-40B4-BE49-F238E27FC236}">
                <a16:creationId xmlns:a16="http://schemas.microsoft.com/office/drawing/2014/main" id="{B85D1569-F5C0-4DCD-B771-719B518C0B02}"/>
              </a:ext>
            </a:extLst>
          </p:cNvPr>
          <p:cNvSpPr>
            <a:spLocks noGrp="1"/>
          </p:cNvSpPr>
          <p:nvPr>
            <p:ph type="sldNum" sz="quarter" idx="12"/>
          </p:nvPr>
        </p:nvSpPr>
        <p:spPr/>
        <p:txBody>
          <a:bodyPr/>
          <a:lstStyle/>
          <a:p>
            <a:pPr>
              <a:defRPr/>
            </a:pPr>
            <a:fld id="{CA8D4A6D-85F2-41B7-A27E-54BD60322951}" type="slidenum">
              <a:rPr lang="ja-JP" altLang="en-US" smtClean="0"/>
              <a:pPr>
                <a:defRPr/>
              </a:pPr>
              <a:t>9</a:t>
            </a:fld>
            <a:endParaRPr lang="ja-JP" altLang="en-US" dirty="0"/>
          </a:p>
        </p:txBody>
      </p:sp>
      <p:sp>
        <p:nvSpPr>
          <p:cNvPr id="10" name="正方形/長方形 9">
            <a:extLst>
              <a:ext uri="{FF2B5EF4-FFF2-40B4-BE49-F238E27FC236}">
                <a16:creationId xmlns:a16="http://schemas.microsoft.com/office/drawing/2014/main" id="{26EF5F4E-0658-42C4-97A7-E3942D2407DE}"/>
              </a:ext>
            </a:extLst>
          </p:cNvPr>
          <p:cNvSpPr/>
          <p:nvPr/>
        </p:nvSpPr>
        <p:spPr>
          <a:xfrm>
            <a:off x="-124726" y="647026"/>
            <a:ext cx="8246078" cy="338554"/>
          </a:xfrm>
          <a:prstGeom prst="rect">
            <a:avLst/>
          </a:prstGeom>
        </p:spPr>
        <p:txBody>
          <a:bodyPr wrap="square">
            <a:spAutoFit/>
          </a:bodyPr>
          <a:lstStyle/>
          <a:p>
            <a:r>
              <a:rPr lang="ja-JP" altLang="en-US" sz="1600" dirty="0"/>
              <a:t>（６）その他特筆すべき事項</a:t>
            </a:r>
          </a:p>
        </p:txBody>
      </p:sp>
      <p:sp>
        <p:nvSpPr>
          <p:cNvPr id="11" name="タイトル 1">
            <a:extLst>
              <a:ext uri="{FF2B5EF4-FFF2-40B4-BE49-F238E27FC236}">
                <a16:creationId xmlns:a16="http://schemas.microsoft.com/office/drawing/2014/main" id="{9D1522CD-A64E-49B3-B091-ED788AA8A74A}"/>
              </a:ext>
            </a:extLst>
          </p:cNvPr>
          <p:cNvSpPr>
            <a:spLocks noGrp="1"/>
          </p:cNvSpPr>
          <p:nvPr>
            <p:ph type="title"/>
          </p:nvPr>
        </p:nvSpPr>
        <p:spPr>
          <a:xfrm>
            <a:off x="128588" y="39688"/>
            <a:ext cx="8915400" cy="500062"/>
          </a:xfrm>
        </p:spPr>
        <p:txBody>
          <a:bodyPr/>
          <a:lstStyle/>
          <a:p>
            <a:r>
              <a:rPr lang="ja-JP" altLang="en-US" dirty="0">
                <a:latin typeface="Meiryo UI" panose="020B0604030504040204" pitchFamily="50" charset="-128"/>
                <a:ea typeface="Meiryo UI" panose="020B0604030504040204" pitchFamily="50" charset="-128"/>
              </a:rPr>
              <a:t>４．事業内容</a:t>
            </a:r>
            <a:r>
              <a:rPr lang="ja-JP" altLang="en-US" sz="1800" dirty="0">
                <a:latin typeface="Meiryo UI" panose="020B0604030504040204" pitchFamily="50" charset="-128"/>
                <a:ea typeface="Meiryo UI" panose="020B0604030504040204" pitchFamily="50" charset="-128"/>
              </a:rPr>
              <a:t>（①カーボンフットプリント）</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1162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3" name="スライド番号プレースホルダー 2">
            <a:extLst>
              <a:ext uri="{FF2B5EF4-FFF2-40B4-BE49-F238E27FC236}">
                <a16:creationId xmlns:a16="http://schemas.microsoft.com/office/drawing/2014/main" id="{B85D1569-F5C0-4DCD-B771-719B518C0B02}"/>
              </a:ext>
            </a:extLst>
          </p:cNvPr>
          <p:cNvSpPr>
            <a:spLocks noGrp="1"/>
          </p:cNvSpPr>
          <p:nvPr>
            <p:ph type="sldNum" sz="quarter" idx="12"/>
          </p:nvPr>
        </p:nvSpPr>
        <p:spPr/>
        <p:txBody>
          <a:bodyPr/>
          <a:lstStyle/>
          <a:p>
            <a:pPr>
              <a:defRPr/>
            </a:pPr>
            <a:fld id="{CA8D4A6D-85F2-41B7-A27E-54BD60322951}" type="slidenum">
              <a:rPr lang="ja-JP" altLang="en-US" smtClean="0"/>
              <a:pPr>
                <a:defRPr/>
              </a:pPr>
              <a:t>10</a:t>
            </a:fld>
            <a:endParaRPr lang="ja-JP" altLang="en-US" dirty="0"/>
          </a:p>
        </p:txBody>
      </p:sp>
      <p:sp>
        <p:nvSpPr>
          <p:cNvPr id="10" name="正方形/長方形 9">
            <a:extLst>
              <a:ext uri="{FF2B5EF4-FFF2-40B4-BE49-F238E27FC236}">
                <a16:creationId xmlns:a16="http://schemas.microsoft.com/office/drawing/2014/main" id="{26EF5F4E-0658-42C4-97A7-E3942D2407DE}"/>
              </a:ext>
            </a:extLst>
          </p:cNvPr>
          <p:cNvSpPr/>
          <p:nvPr/>
        </p:nvSpPr>
        <p:spPr>
          <a:xfrm>
            <a:off x="-124726" y="647026"/>
            <a:ext cx="8246078" cy="338554"/>
          </a:xfrm>
          <a:prstGeom prst="rect">
            <a:avLst/>
          </a:prstGeom>
        </p:spPr>
        <p:txBody>
          <a:bodyPr wrap="square">
            <a:spAutoFit/>
          </a:bodyPr>
          <a:lstStyle/>
          <a:p>
            <a:r>
              <a:rPr lang="ja-JP" altLang="en-US" sz="1600" dirty="0"/>
              <a:t>（７）賃上げに関する取組</a:t>
            </a:r>
          </a:p>
        </p:txBody>
      </p:sp>
      <p:sp>
        <p:nvSpPr>
          <p:cNvPr id="11" name="タイトル 1">
            <a:extLst>
              <a:ext uri="{FF2B5EF4-FFF2-40B4-BE49-F238E27FC236}">
                <a16:creationId xmlns:a16="http://schemas.microsoft.com/office/drawing/2014/main" id="{9D1522CD-A64E-49B3-B091-ED788AA8A74A}"/>
              </a:ext>
            </a:extLst>
          </p:cNvPr>
          <p:cNvSpPr>
            <a:spLocks noGrp="1"/>
          </p:cNvSpPr>
          <p:nvPr>
            <p:ph type="title"/>
          </p:nvPr>
        </p:nvSpPr>
        <p:spPr>
          <a:xfrm>
            <a:off x="128588" y="39688"/>
            <a:ext cx="8915400" cy="500062"/>
          </a:xfrm>
        </p:spPr>
        <p:txBody>
          <a:bodyPr/>
          <a:lstStyle/>
          <a:p>
            <a:r>
              <a:rPr lang="ja-JP" altLang="en-US" dirty="0">
                <a:latin typeface="Meiryo UI" panose="020B0604030504040204" pitchFamily="50" charset="-128"/>
                <a:ea typeface="Meiryo UI" panose="020B0604030504040204" pitchFamily="50" charset="-128"/>
              </a:rPr>
              <a:t>４．事業内容</a:t>
            </a:r>
            <a:r>
              <a:rPr lang="ja-JP" altLang="en-US" sz="1800" dirty="0">
                <a:latin typeface="Meiryo UI" panose="020B0604030504040204" pitchFamily="50" charset="-128"/>
                <a:ea typeface="Meiryo UI" panose="020B0604030504040204" pitchFamily="50" charset="-128"/>
              </a:rPr>
              <a:t>（①カーボンフットプリント）</a:t>
            </a:r>
            <a:endParaRPr kumimoji="1" lang="ja-JP" altLang="en-US"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0F7AE77-AD73-678F-AE67-C8707095DB66}"/>
              </a:ext>
            </a:extLst>
          </p:cNvPr>
          <p:cNvSpPr txBox="1"/>
          <p:nvPr/>
        </p:nvSpPr>
        <p:spPr>
          <a:xfrm>
            <a:off x="128586" y="1089998"/>
            <a:ext cx="9648825" cy="3491130"/>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endParaRPr lang="en-US" altLang="ja-JP" sz="1600" dirty="0"/>
          </a:p>
          <a:p>
            <a:pPr eaLnBrk="1" fontAlgn="auto" hangingPunct="1">
              <a:spcBef>
                <a:spcPts val="0"/>
              </a:spcBef>
              <a:spcAft>
                <a:spcPts val="0"/>
              </a:spcAft>
              <a:defRPr/>
            </a:pPr>
            <a:r>
              <a:rPr lang="ja-JP" altLang="en-US" sz="1400" dirty="0"/>
              <a:t>　　賃上げに関し</a:t>
            </a: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r>
              <a:rPr lang="ja-JP" altLang="en-US" sz="1400" dirty="0"/>
              <a:t>　　取り組み予定：　</a:t>
            </a:r>
            <a:r>
              <a:rPr lang="ja-JP" altLang="en-US" sz="1400" kern="100" dirty="0">
                <a:effectLst/>
                <a:latin typeface="+mn-ea"/>
                <a:ea typeface="+mn-ea"/>
                <a:cs typeface="Times New Roman" panose="02020603050405020304" pitchFamily="18" charset="0"/>
              </a:rPr>
              <a:t> □</a:t>
            </a:r>
            <a:r>
              <a:rPr lang="ja-JP" altLang="en-US" sz="1400" dirty="0"/>
              <a:t>あり（　　　　）％以上、　</a:t>
            </a:r>
            <a:r>
              <a:rPr lang="ja-JP" altLang="en-US" sz="1400" kern="100" dirty="0">
                <a:effectLst/>
                <a:latin typeface="+mn-ea"/>
                <a:ea typeface="+mn-ea"/>
                <a:cs typeface="Times New Roman" panose="02020603050405020304" pitchFamily="18" charset="0"/>
              </a:rPr>
              <a:t> □</a:t>
            </a:r>
            <a:r>
              <a:rPr lang="ja-JP" altLang="en-US" sz="1400" dirty="0"/>
              <a:t>なし</a:t>
            </a: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r>
              <a:rPr lang="ja-JP" altLang="en-US" sz="1400" dirty="0"/>
              <a:t>　　　　　　取り組み予定がある場合は、以下のいずれかにチェックをしてください。</a:t>
            </a:r>
            <a:endParaRPr lang="en-US" altLang="ja-JP" sz="1400" dirty="0"/>
          </a:p>
          <a:p>
            <a:pPr marL="629920" indent="-181610" algn="just"/>
            <a:r>
              <a:rPr lang="ja-JP" altLang="en-US" sz="1600" kern="100" dirty="0">
                <a:effectLst/>
                <a:latin typeface="+mn-ea"/>
                <a:ea typeface="+mn-ea"/>
                <a:cs typeface="Times New Roman" panose="02020603050405020304" pitchFamily="18" charset="0"/>
              </a:rPr>
              <a:t>□ </a:t>
            </a:r>
            <a:r>
              <a:rPr lang="ja-JP" altLang="ja-JP" sz="1400" kern="100" dirty="0">
                <a:effectLst/>
                <a:latin typeface="+mn-ea"/>
                <a:ea typeface="+mn-ea"/>
                <a:cs typeface="Times New Roman" panose="02020603050405020304" pitchFamily="18" charset="0"/>
              </a:rPr>
              <a:t>① 令和</a:t>
            </a:r>
            <a:r>
              <a:rPr lang="ja-JP" altLang="en-US" sz="1400" kern="100" dirty="0">
                <a:effectLst/>
                <a:latin typeface="+mn-ea"/>
                <a:ea typeface="+mn-ea"/>
                <a:cs typeface="Times New Roman" panose="02020603050405020304" pitchFamily="18" charset="0"/>
              </a:rPr>
              <a:t>５</a:t>
            </a:r>
            <a:r>
              <a:rPr lang="ja-JP" altLang="ja-JP" sz="1400" kern="100" dirty="0">
                <a:effectLst/>
                <a:latin typeface="+mn-ea"/>
                <a:ea typeface="+mn-ea"/>
                <a:cs typeface="Times New Roman" panose="02020603050405020304" pitchFamily="18" charset="0"/>
              </a:rPr>
              <a:t>年以降に開始する申請者の事業年度において、対前年度比で「給与等受給者一人当たりの平均受給額」を</a:t>
            </a:r>
            <a:endParaRPr lang="en-US" altLang="ja-JP" sz="1400" kern="100" dirty="0">
              <a:effectLst/>
              <a:latin typeface="+mn-ea"/>
              <a:ea typeface="+mn-ea"/>
              <a:cs typeface="Times New Roman" panose="02020603050405020304" pitchFamily="18" charset="0"/>
            </a:endParaRPr>
          </a:p>
          <a:p>
            <a:pPr marL="629920" indent="-181610" algn="just"/>
            <a:r>
              <a:rPr lang="ja-JP" altLang="en-US" sz="1400" kern="100" dirty="0">
                <a:latin typeface="+mn-ea"/>
                <a:ea typeface="+mn-ea"/>
                <a:cs typeface="Times New Roman" panose="02020603050405020304" pitchFamily="18" charset="0"/>
              </a:rPr>
              <a:t>　　　　　</a:t>
            </a:r>
            <a:r>
              <a:rPr lang="en-US" altLang="ja-JP" sz="1400" kern="100" dirty="0">
                <a:effectLst/>
                <a:latin typeface="+mn-ea"/>
                <a:ea typeface="+mn-ea"/>
                <a:cs typeface="Times New Roman" panose="02020603050405020304" pitchFamily="18" charset="0"/>
              </a:rPr>
              <a:t>[</a:t>
            </a:r>
            <a:r>
              <a:rPr lang="ja-JP" altLang="ja-JP" sz="1400" kern="100" dirty="0">
                <a:effectLst/>
                <a:latin typeface="+mn-ea"/>
                <a:ea typeface="+mn-ea"/>
                <a:cs typeface="Times New Roman" panose="02020603050405020304" pitchFamily="18" charset="0"/>
              </a:rPr>
              <a:t>大企業：</a:t>
            </a:r>
            <a:r>
              <a:rPr lang="en-US" altLang="ja-JP" sz="1400" kern="100" dirty="0">
                <a:effectLst/>
                <a:latin typeface="+mn-ea"/>
                <a:ea typeface="+mn-ea"/>
                <a:cs typeface="Times New Roman" panose="02020603050405020304" pitchFamily="18" charset="0"/>
              </a:rPr>
              <a:t>3</a:t>
            </a:r>
            <a:r>
              <a:rPr lang="ja-JP" altLang="ja-JP" sz="1400" kern="100" dirty="0">
                <a:effectLst/>
                <a:latin typeface="+mn-ea"/>
                <a:ea typeface="+mn-ea"/>
                <a:cs typeface="Times New Roman" panose="02020603050405020304" pitchFamily="18" charset="0"/>
              </a:rPr>
              <a:t>％・中小企業： </a:t>
            </a:r>
            <a:r>
              <a:rPr lang="en-US" altLang="ja-JP" sz="1400" kern="100" dirty="0">
                <a:effectLst/>
                <a:latin typeface="+mn-ea"/>
                <a:ea typeface="+mn-ea"/>
                <a:cs typeface="Times New Roman" panose="02020603050405020304" pitchFamily="18" charset="0"/>
              </a:rPr>
              <a:t>1.5</a:t>
            </a:r>
            <a:r>
              <a:rPr lang="ja-JP" altLang="ja-JP" sz="1400" kern="100" dirty="0">
                <a:effectLst/>
                <a:latin typeface="+mn-ea"/>
                <a:ea typeface="+mn-ea"/>
                <a:cs typeface="Times New Roman" panose="02020603050405020304" pitchFamily="18" charset="0"/>
              </a:rPr>
              <a:t>％</a:t>
            </a:r>
            <a:r>
              <a:rPr lang="en-US" altLang="ja-JP" sz="1400" kern="100" dirty="0">
                <a:effectLst/>
                <a:latin typeface="+mn-ea"/>
                <a:ea typeface="+mn-ea"/>
                <a:cs typeface="Times New Roman" panose="02020603050405020304" pitchFamily="18" charset="0"/>
              </a:rPr>
              <a:t>]</a:t>
            </a:r>
            <a:r>
              <a:rPr lang="ja-JP" altLang="ja-JP" sz="1400" kern="100" dirty="0">
                <a:effectLst/>
                <a:latin typeface="+mn-ea"/>
                <a:ea typeface="+mn-ea"/>
                <a:cs typeface="Times New Roman" panose="02020603050405020304" pitchFamily="18" charset="0"/>
              </a:rPr>
              <a:t>以上増加させる旨を従業員に表明していること。</a:t>
            </a:r>
            <a:endParaRPr lang="en-US" altLang="ja-JP" sz="1400" kern="100" dirty="0">
              <a:effectLst/>
              <a:latin typeface="+mn-ea"/>
              <a:ea typeface="+mn-ea"/>
              <a:cs typeface="Times New Roman" panose="02020603050405020304" pitchFamily="18" charset="0"/>
            </a:endParaRPr>
          </a:p>
          <a:p>
            <a:pPr marL="629920" indent="-181610" algn="just"/>
            <a:endParaRPr lang="ja-JP" altLang="ja-JP" sz="1200" kern="100" dirty="0">
              <a:effectLst/>
              <a:latin typeface="+mn-ea"/>
              <a:ea typeface="+mn-ea"/>
              <a:cs typeface="Times New Roman" panose="02020603050405020304" pitchFamily="18" charset="0"/>
            </a:endParaRPr>
          </a:p>
          <a:p>
            <a:pPr marL="629920" indent="-181610" algn="just"/>
            <a:r>
              <a:rPr lang="ja-JP" altLang="en-US" sz="1600" kern="100" dirty="0">
                <a:effectLst/>
                <a:latin typeface="+mn-ea"/>
                <a:ea typeface="+mn-ea"/>
                <a:cs typeface="Times New Roman" panose="02020603050405020304" pitchFamily="18" charset="0"/>
              </a:rPr>
              <a:t>□</a:t>
            </a:r>
            <a:r>
              <a:rPr lang="ja-JP" altLang="en-US" sz="1200" kern="100" dirty="0">
                <a:effectLst/>
                <a:latin typeface="+mn-ea"/>
                <a:ea typeface="+mn-ea"/>
                <a:cs typeface="Times New Roman" panose="02020603050405020304" pitchFamily="18" charset="0"/>
              </a:rPr>
              <a:t> </a:t>
            </a:r>
            <a:r>
              <a:rPr lang="ja-JP" altLang="ja-JP" sz="1400" kern="100" dirty="0">
                <a:effectLst/>
                <a:latin typeface="+mn-ea"/>
                <a:ea typeface="+mn-ea"/>
                <a:cs typeface="Times New Roman" panose="02020603050405020304" pitchFamily="18" charset="0"/>
              </a:rPr>
              <a:t>② 令和</a:t>
            </a:r>
            <a:r>
              <a:rPr lang="ja-JP" altLang="en-US" sz="1400" kern="100" dirty="0">
                <a:effectLst/>
                <a:latin typeface="+mn-ea"/>
                <a:ea typeface="+mn-ea"/>
                <a:cs typeface="Times New Roman" panose="02020603050405020304" pitchFamily="18" charset="0"/>
              </a:rPr>
              <a:t>５</a:t>
            </a:r>
            <a:r>
              <a:rPr lang="ja-JP" altLang="ja-JP" sz="1400" kern="100" dirty="0">
                <a:effectLst/>
                <a:latin typeface="+mn-ea"/>
                <a:ea typeface="+mn-ea"/>
                <a:cs typeface="Times New Roman" panose="02020603050405020304" pitchFamily="18" charset="0"/>
              </a:rPr>
              <a:t>年以降の暦年において、対前年比で「給与等受給者一人当たりの平均受給額」を</a:t>
            </a:r>
            <a:endParaRPr lang="en-US" altLang="ja-JP" sz="1400" kern="100" dirty="0">
              <a:effectLst/>
              <a:latin typeface="+mn-ea"/>
              <a:ea typeface="+mn-ea"/>
              <a:cs typeface="Times New Roman" panose="02020603050405020304" pitchFamily="18" charset="0"/>
            </a:endParaRPr>
          </a:p>
          <a:p>
            <a:pPr marL="629920" indent="-181610" algn="just"/>
            <a:r>
              <a:rPr lang="ja-JP" altLang="en-US" sz="1400" kern="100" dirty="0">
                <a:latin typeface="+mn-ea"/>
                <a:ea typeface="+mn-ea"/>
                <a:cs typeface="Times New Roman" panose="02020603050405020304" pitchFamily="18" charset="0"/>
              </a:rPr>
              <a:t>　　　　　</a:t>
            </a:r>
            <a:r>
              <a:rPr lang="en-US" altLang="ja-JP" sz="1400" kern="100" dirty="0">
                <a:effectLst/>
                <a:latin typeface="+mn-ea"/>
                <a:ea typeface="+mn-ea"/>
                <a:cs typeface="Times New Roman" panose="02020603050405020304" pitchFamily="18" charset="0"/>
              </a:rPr>
              <a:t>[</a:t>
            </a:r>
            <a:r>
              <a:rPr lang="ja-JP" altLang="ja-JP" sz="1400" kern="100" dirty="0">
                <a:effectLst/>
                <a:latin typeface="+mn-ea"/>
                <a:ea typeface="+mn-ea"/>
                <a:cs typeface="Times New Roman" panose="02020603050405020304" pitchFamily="18" charset="0"/>
              </a:rPr>
              <a:t>大企業：</a:t>
            </a:r>
            <a:r>
              <a:rPr lang="en-US" altLang="ja-JP" sz="1400" kern="100" dirty="0">
                <a:effectLst/>
                <a:latin typeface="+mn-ea"/>
                <a:ea typeface="+mn-ea"/>
                <a:cs typeface="Times New Roman" panose="02020603050405020304" pitchFamily="18" charset="0"/>
              </a:rPr>
              <a:t>3</a:t>
            </a:r>
            <a:r>
              <a:rPr lang="ja-JP" altLang="ja-JP" sz="1400" kern="100" dirty="0">
                <a:effectLst/>
                <a:latin typeface="+mn-ea"/>
                <a:ea typeface="+mn-ea"/>
                <a:cs typeface="Times New Roman" panose="02020603050405020304" pitchFamily="18" charset="0"/>
              </a:rPr>
              <a:t>％・中小企業：</a:t>
            </a:r>
            <a:r>
              <a:rPr lang="en-US" altLang="ja-JP" sz="1400" kern="100" dirty="0">
                <a:effectLst/>
                <a:latin typeface="+mn-ea"/>
                <a:ea typeface="+mn-ea"/>
                <a:cs typeface="Times New Roman" panose="02020603050405020304" pitchFamily="18" charset="0"/>
              </a:rPr>
              <a:t>1.5</a:t>
            </a:r>
            <a:r>
              <a:rPr lang="ja-JP" altLang="ja-JP" sz="1400" kern="100" dirty="0">
                <a:effectLst/>
                <a:latin typeface="+mn-ea"/>
                <a:ea typeface="+mn-ea"/>
                <a:cs typeface="Times New Roman" panose="02020603050405020304" pitchFamily="18" charset="0"/>
              </a:rPr>
              <a:t>％</a:t>
            </a:r>
            <a:r>
              <a:rPr lang="en-US" altLang="ja-JP" sz="1400" kern="100" dirty="0">
                <a:effectLst/>
                <a:latin typeface="+mn-ea"/>
                <a:ea typeface="+mn-ea"/>
                <a:cs typeface="Times New Roman" panose="02020603050405020304" pitchFamily="18" charset="0"/>
              </a:rPr>
              <a:t>]</a:t>
            </a:r>
            <a:r>
              <a:rPr lang="ja-JP" altLang="ja-JP" sz="1400" kern="100" dirty="0">
                <a:effectLst/>
                <a:latin typeface="+mn-ea"/>
                <a:ea typeface="+mn-ea"/>
                <a:cs typeface="Times New Roman" panose="02020603050405020304" pitchFamily="18" charset="0"/>
              </a:rPr>
              <a:t>以上増加させる旨を従業員に表明していること。</a:t>
            </a:r>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r>
              <a:rPr lang="ja-JP" altLang="en-US" sz="1400" dirty="0"/>
              <a:t>　　　　</a:t>
            </a:r>
            <a:endParaRPr lang="en-US" altLang="ja-JP" sz="1400" dirty="0"/>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大企業は</a:t>
            </a:r>
            <a:r>
              <a:rPr lang="en-US" altLang="ja-JP" sz="1400" dirty="0">
                <a:solidFill>
                  <a:srgbClr val="FF0000"/>
                </a:solidFill>
              </a:rPr>
              <a:t>3</a:t>
            </a:r>
            <a:r>
              <a:rPr lang="ja-JP" altLang="ja-JP" sz="1400" dirty="0">
                <a:solidFill>
                  <a:srgbClr val="FF0000"/>
                </a:solidFill>
              </a:rPr>
              <a:t>％以上、中小企業等は</a:t>
            </a:r>
            <a:r>
              <a:rPr lang="en-US" altLang="ja-JP" sz="1400" dirty="0">
                <a:solidFill>
                  <a:srgbClr val="FF0000"/>
                </a:solidFill>
              </a:rPr>
              <a:t>1.5</a:t>
            </a:r>
            <a:r>
              <a:rPr lang="ja-JP" altLang="ja-JP" sz="1400" dirty="0">
                <a:solidFill>
                  <a:srgbClr val="FF0000"/>
                </a:solidFill>
              </a:rPr>
              <a:t>％以上の賃上げに取り組む予定があるか。</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p:txBody>
      </p:sp>
    </p:spTree>
    <p:extLst>
      <p:ext uri="{BB962C8B-B14F-4D97-AF65-F5344CB8AC3E}">
        <p14:creationId xmlns:p14="http://schemas.microsoft.com/office/powerpoint/2010/main" val="4033724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５．年間の実施スケジュール・経費　等</a:t>
            </a:r>
            <a:endParaRPr kumimoji="1" lang="ja-JP" altLang="en-US"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a:t>
            </a:r>
          </a:p>
        </p:txBody>
      </p:sp>
      <p:sp>
        <p:nvSpPr>
          <p:cNvPr id="25" name="テキスト ボックス 24"/>
          <p:cNvSpPr txBox="1"/>
          <p:nvPr/>
        </p:nvSpPr>
        <p:spPr>
          <a:xfrm>
            <a:off x="83183" y="3176386"/>
            <a:ext cx="9073008" cy="338554"/>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b="1" dirty="0"/>
              <a:t>補助対象経費及び補助金の配分額</a:t>
            </a:r>
            <a:r>
              <a:rPr kumimoji="1" lang="ja-JP" altLang="en-US" sz="1600" dirty="0"/>
              <a:t>（補助率：</a:t>
            </a:r>
            <a:r>
              <a:rPr kumimoji="1" lang="en-US" altLang="ja-JP" sz="1600" dirty="0"/>
              <a:t>2/3</a:t>
            </a:r>
            <a:r>
              <a:rPr kumimoji="1" lang="ja-JP" altLang="en-US" sz="1600" dirty="0"/>
              <a:t>）</a:t>
            </a:r>
            <a:endParaRPr kumimoji="1" lang="en-US" altLang="ja-JP" sz="1600" dirty="0"/>
          </a:p>
        </p:txBody>
      </p:sp>
      <p:sp>
        <p:nvSpPr>
          <p:cNvPr id="28" name="テキスト ボックス 27"/>
          <p:cNvSpPr txBox="1"/>
          <p:nvPr/>
        </p:nvSpPr>
        <p:spPr>
          <a:xfrm>
            <a:off x="83183" y="692696"/>
            <a:ext cx="5157579" cy="338554"/>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b="1" dirty="0"/>
              <a:t>令和５</a:t>
            </a:r>
            <a:r>
              <a:rPr kumimoji="1" lang="ja-JP" altLang="en-US" sz="1600" b="1" dirty="0"/>
              <a:t>年度事業スケジュール</a:t>
            </a:r>
            <a:endParaRPr kumimoji="1" lang="en-US" altLang="ja-JP" sz="1600" b="1" dirty="0"/>
          </a:p>
        </p:txBody>
      </p:sp>
      <p:cxnSp>
        <p:nvCxnSpPr>
          <p:cNvPr id="29" name="直線矢印コネクタ 28"/>
          <p:cNvCxnSpPr/>
          <p:nvPr/>
        </p:nvCxnSpPr>
        <p:spPr>
          <a:xfrm>
            <a:off x="1387196" y="2335801"/>
            <a:ext cx="784887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0" name="テキスト ボックス 29"/>
          <p:cNvSpPr txBox="1"/>
          <p:nvPr/>
        </p:nvSpPr>
        <p:spPr>
          <a:xfrm>
            <a:off x="2451654" y="1637147"/>
            <a:ext cx="800219" cy="276999"/>
          </a:xfrm>
          <a:prstGeom prst="rect">
            <a:avLst/>
          </a:prstGeom>
          <a:noFill/>
        </p:spPr>
        <p:txBody>
          <a:bodyPr wrap="none" rtlCol="0">
            <a:spAutoFit/>
          </a:bodyPr>
          <a:lstStyle/>
          <a:p>
            <a:pPr algn="ctr"/>
            <a:r>
              <a:rPr kumimoji="1" lang="ja-JP" altLang="en-US" sz="1200" u="sng" dirty="0">
                <a:cs typeface="メイリオ" panose="020B0604030504040204" pitchFamily="50" charset="-128"/>
              </a:rPr>
              <a:t>検証開始</a:t>
            </a:r>
          </a:p>
        </p:txBody>
      </p:sp>
      <p:sp>
        <p:nvSpPr>
          <p:cNvPr id="32" name="テキスト ボックス 31"/>
          <p:cNvSpPr txBox="1"/>
          <p:nvPr/>
        </p:nvSpPr>
        <p:spPr>
          <a:xfrm>
            <a:off x="7055438" y="1590487"/>
            <a:ext cx="1321837" cy="276999"/>
          </a:xfrm>
          <a:prstGeom prst="rect">
            <a:avLst/>
          </a:prstGeom>
          <a:noFill/>
        </p:spPr>
        <p:txBody>
          <a:bodyPr wrap="square" rtlCol="0">
            <a:spAutoFit/>
          </a:bodyPr>
          <a:lstStyle/>
          <a:p>
            <a:pPr algn="ctr"/>
            <a:r>
              <a:rPr kumimoji="1" lang="ja-JP" altLang="en-US" sz="1200" u="sng" dirty="0">
                <a:cs typeface="メイリオ" panose="020B0604030504040204" pitchFamily="50" charset="-128"/>
              </a:rPr>
              <a:t>実績報告</a:t>
            </a:r>
            <a:r>
              <a:rPr lang="ja-JP" altLang="en-US" sz="1200" u="sng" dirty="0">
                <a:cs typeface="メイリオ" panose="020B0604030504040204" pitchFamily="50" charset="-128"/>
              </a:rPr>
              <a:t>提出</a:t>
            </a:r>
            <a:endParaRPr kumimoji="1" lang="ja-JP" altLang="en-US" sz="1200" u="sng" dirty="0">
              <a:cs typeface="メイリオ" panose="020B0604030504040204" pitchFamily="50" charset="-128"/>
            </a:endParaRPr>
          </a:p>
        </p:txBody>
      </p:sp>
      <p:sp>
        <p:nvSpPr>
          <p:cNvPr id="33" name="テキスト ボックス 32"/>
          <p:cNvSpPr txBox="1"/>
          <p:nvPr/>
        </p:nvSpPr>
        <p:spPr>
          <a:xfrm>
            <a:off x="8388906" y="1807762"/>
            <a:ext cx="800219" cy="276999"/>
          </a:xfrm>
          <a:prstGeom prst="rect">
            <a:avLst/>
          </a:prstGeom>
          <a:noFill/>
        </p:spPr>
        <p:txBody>
          <a:bodyPr wrap="none" rtlCol="0">
            <a:spAutoFit/>
          </a:bodyPr>
          <a:lstStyle/>
          <a:p>
            <a:r>
              <a:rPr kumimoji="1" lang="ja-JP" altLang="en-US" sz="1200" u="sng" dirty="0">
                <a:cs typeface="メイリオ" panose="020B0604030504040204" pitchFamily="50" charset="-128"/>
              </a:rPr>
              <a:t>確定検査</a:t>
            </a:r>
          </a:p>
        </p:txBody>
      </p:sp>
      <p:sp>
        <p:nvSpPr>
          <p:cNvPr id="35" name="テキスト ボックス 34"/>
          <p:cNvSpPr txBox="1"/>
          <p:nvPr/>
        </p:nvSpPr>
        <p:spPr>
          <a:xfrm>
            <a:off x="1190443" y="1779078"/>
            <a:ext cx="800219" cy="276999"/>
          </a:xfrm>
          <a:prstGeom prst="rect">
            <a:avLst/>
          </a:prstGeom>
          <a:noFill/>
        </p:spPr>
        <p:txBody>
          <a:bodyPr wrap="none" rtlCol="0">
            <a:spAutoFit/>
          </a:bodyPr>
          <a:lstStyle/>
          <a:p>
            <a:r>
              <a:rPr lang="ja-JP" altLang="en-US" sz="1200" u="sng" dirty="0">
                <a:cs typeface="メイリオ" panose="020B0604030504040204" pitchFamily="50" charset="-128"/>
              </a:rPr>
              <a:t>交付決定</a:t>
            </a:r>
            <a:endParaRPr kumimoji="1" lang="ja-JP" altLang="en-US" sz="1200" u="sng" dirty="0">
              <a:cs typeface="メイリオ" panose="020B0604030504040204" pitchFamily="50" charset="-128"/>
            </a:endParaRPr>
          </a:p>
        </p:txBody>
      </p:sp>
      <p:sp>
        <p:nvSpPr>
          <p:cNvPr id="39" name="二等辺三角形 38"/>
          <p:cNvSpPr/>
          <p:nvPr/>
        </p:nvSpPr>
        <p:spPr bwMode="auto">
          <a:xfrm flipV="1">
            <a:off x="1423409" y="2096433"/>
            <a:ext cx="250588" cy="216024"/>
          </a:xfrm>
          <a:prstGeom prst="triangle">
            <a:avLst/>
          </a:prstGeom>
          <a:solidFill>
            <a:srgbClr val="FF000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42" name="二等辺三角形 41"/>
          <p:cNvSpPr/>
          <p:nvPr/>
        </p:nvSpPr>
        <p:spPr bwMode="auto">
          <a:xfrm flipV="1">
            <a:off x="8637604" y="2096433"/>
            <a:ext cx="250588" cy="216024"/>
          </a:xfrm>
          <a:prstGeom prst="triangle">
            <a:avLst/>
          </a:prstGeom>
          <a:solidFill>
            <a:srgbClr val="FF000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44" name="二等辺三角形 43"/>
          <p:cNvSpPr/>
          <p:nvPr/>
        </p:nvSpPr>
        <p:spPr bwMode="auto">
          <a:xfrm flipV="1">
            <a:off x="7627699" y="2096433"/>
            <a:ext cx="250588" cy="216024"/>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7472436" y="1779079"/>
            <a:ext cx="755913" cy="276999"/>
          </a:xfrm>
          <a:prstGeom prst="rect">
            <a:avLst/>
          </a:prstGeom>
          <a:noFill/>
        </p:spPr>
        <p:txBody>
          <a:bodyPr wrap="none" rtlCol="0">
            <a:spAutoFit/>
          </a:bodyPr>
          <a:lstStyle/>
          <a:p>
            <a:r>
              <a:rPr lang="ja-JP" altLang="en-US" sz="1200" dirty="0">
                <a:cs typeface="メイリオ" panose="020B0604030504040204" pitchFamily="50" charset="-128"/>
              </a:rPr>
              <a:t>～</a:t>
            </a:r>
            <a:r>
              <a:rPr lang="en-US" altLang="ja-JP" sz="1200" dirty="0">
                <a:cs typeface="メイリオ" panose="020B0604030504040204" pitchFamily="50" charset="-128"/>
              </a:rPr>
              <a:t>2/2</a:t>
            </a:r>
            <a:r>
              <a:rPr lang="ja-JP" altLang="en-US" sz="1200" dirty="0">
                <a:cs typeface="メイリオ" panose="020B0604030504040204" pitchFamily="50" charset="-128"/>
              </a:rPr>
              <a:t>９</a:t>
            </a:r>
            <a:endParaRPr kumimoji="1" lang="ja-JP" altLang="en-US" sz="1200" dirty="0">
              <a:cs typeface="メイリオ" panose="020B0604030504040204" pitchFamily="50" charset="-128"/>
            </a:endParaRPr>
          </a:p>
        </p:txBody>
      </p:sp>
      <p:sp>
        <p:nvSpPr>
          <p:cNvPr id="47" name="二等辺三角形 46"/>
          <p:cNvSpPr/>
          <p:nvPr/>
        </p:nvSpPr>
        <p:spPr bwMode="auto">
          <a:xfrm flipV="1">
            <a:off x="2706816" y="2177811"/>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2513847" y="1833206"/>
            <a:ext cx="561372" cy="276999"/>
          </a:xfrm>
          <a:prstGeom prst="rect">
            <a:avLst/>
          </a:prstGeom>
          <a:noFill/>
        </p:spPr>
        <p:txBody>
          <a:bodyPr wrap="none" rtlCol="0">
            <a:spAutoFit/>
          </a:bodyPr>
          <a:lstStyle/>
          <a:p>
            <a:r>
              <a:rPr lang="ja-JP" altLang="en-US" sz="1200" dirty="0">
                <a:cs typeface="メイリオ" panose="020B0604030504040204" pitchFamily="50" charset="-128"/>
              </a:rPr>
              <a:t>〇</a:t>
            </a:r>
            <a:r>
              <a:rPr lang="en-US" altLang="ja-JP" sz="1200" dirty="0">
                <a:cs typeface="メイリオ" panose="020B0604030504040204" pitchFamily="50" charset="-128"/>
              </a:rPr>
              <a:t>/</a:t>
            </a:r>
            <a:r>
              <a:rPr lang="ja-JP" altLang="en-US" sz="1200" dirty="0">
                <a:cs typeface="メイリオ" panose="020B0604030504040204" pitchFamily="50" charset="-128"/>
              </a:rPr>
              <a:t>〇</a:t>
            </a:r>
            <a:endParaRPr kumimoji="1" lang="ja-JP" altLang="en-US" sz="1200" dirty="0">
              <a:cs typeface="メイリオ" panose="020B0604030504040204" pitchFamily="50" charset="-128"/>
            </a:endParaRPr>
          </a:p>
        </p:txBody>
      </p:sp>
      <p:sp>
        <p:nvSpPr>
          <p:cNvPr id="57" name="二等辺三角形 56"/>
          <p:cNvSpPr/>
          <p:nvPr/>
        </p:nvSpPr>
        <p:spPr bwMode="auto">
          <a:xfrm flipV="1">
            <a:off x="5061371" y="2158076"/>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4885097" y="1855753"/>
            <a:ext cx="561372" cy="276999"/>
          </a:xfrm>
          <a:prstGeom prst="rect">
            <a:avLst/>
          </a:prstGeom>
          <a:noFill/>
        </p:spPr>
        <p:txBody>
          <a:bodyPr wrap="none" rtlCol="0">
            <a:spAutoFit/>
          </a:bodyPr>
          <a:lstStyle/>
          <a:p>
            <a:r>
              <a:rPr kumimoji="1" lang="ja-JP" altLang="en-US" sz="1200" dirty="0">
                <a:cs typeface="メイリオ" panose="020B0604030504040204" pitchFamily="50" charset="-128"/>
              </a:rPr>
              <a:t>〇</a:t>
            </a:r>
            <a:r>
              <a:rPr kumimoji="1" lang="en-US" altLang="ja-JP" sz="1200" dirty="0">
                <a:cs typeface="メイリオ" panose="020B0604030504040204" pitchFamily="50" charset="-128"/>
              </a:rPr>
              <a:t>/</a:t>
            </a:r>
            <a:r>
              <a:rPr kumimoji="1" lang="ja-JP" altLang="en-US" sz="1200" dirty="0">
                <a:cs typeface="メイリオ" panose="020B0604030504040204" pitchFamily="50" charset="-128"/>
              </a:rPr>
              <a:t>〇</a:t>
            </a:r>
          </a:p>
        </p:txBody>
      </p:sp>
      <p:sp>
        <p:nvSpPr>
          <p:cNvPr id="71" name="テキスト ボックス 70"/>
          <p:cNvSpPr txBox="1"/>
          <p:nvPr/>
        </p:nvSpPr>
        <p:spPr>
          <a:xfrm>
            <a:off x="3940370" y="842383"/>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a:solidFill>
                  <a:srgbClr val="FF0000"/>
                </a:solidFill>
                <a:cs typeface="メイリオ" panose="020B0604030504040204" pitchFamily="50" charset="-128"/>
              </a:rPr>
              <a:t>記入例</a:t>
            </a:r>
            <a:endParaRPr kumimoji="1" lang="ja-JP" altLang="en-US" dirty="0">
              <a:solidFill>
                <a:srgbClr val="FF0000"/>
              </a:solidFill>
              <a:cs typeface="メイリオ" panose="020B0604030504040204" pitchFamily="50" charset="-128"/>
            </a:endParaRPr>
          </a:p>
        </p:txBody>
      </p:sp>
      <p:graphicFrame>
        <p:nvGraphicFramePr>
          <p:cNvPr id="75" name="表 74"/>
          <p:cNvGraphicFramePr>
            <a:graphicFrameLocks noGrp="1"/>
          </p:cNvGraphicFramePr>
          <p:nvPr/>
        </p:nvGraphicFramePr>
        <p:xfrm>
          <a:off x="901407" y="3827948"/>
          <a:ext cx="2952327" cy="2377440"/>
        </p:xfrm>
        <a:graphic>
          <a:graphicData uri="http://schemas.openxmlformats.org/drawingml/2006/table">
            <a:tbl>
              <a:tblPr firstRow="1" bandRow="1">
                <a:tableStyleId>{5940675A-B579-460E-94D1-54222C63F5DA}</a:tableStyleId>
              </a:tblPr>
              <a:tblGrid>
                <a:gridCol w="984109">
                  <a:extLst>
                    <a:ext uri="{9D8B030D-6E8A-4147-A177-3AD203B41FA5}">
                      <a16:colId xmlns:a16="http://schemas.microsoft.com/office/drawing/2014/main" val="20000"/>
                    </a:ext>
                  </a:extLst>
                </a:gridCol>
                <a:gridCol w="984109">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tblGrid>
              <a:tr h="174877">
                <a:tc rowSpan="2">
                  <a:txBody>
                    <a:bodyPr/>
                    <a:lstStyle/>
                    <a:p>
                      <a:pPr algn="ctr"/>
                      <a:r>
                        <a:rPr kumimoji="1" lang="ja-JP" altLang="en-US" sz="1200" dirty="0"/>
                        <a:t>（千円）</a:t>
                      </a:r>
                    </a:p>
                  </a:txBody>
                  <a:tcPr anchor="ctr"/>
                </a:tc>
                <a:tc gridSpan="2">
                  <a:txBody>
                    <a:bodyPr/>
                    <a:lstStyle/>
                    <a:p>
                      <a:pPr algn="ctr"/>
                      <a:r>
                        <a:rPr kumimoji="1" lang="en-US" altLang="ja-JP" sz="1200" dirty="0"/>
                        <a:t>R</a:t>
                      </a:r>
                      <a:r>
                        <a:rPr kumimoji="1" lang="ja-JP" altLang="en-US" sz="1200" dirty="0"/>
                        <a:t>５年度計画</a:t>
                      </a:r>
                    </a:p>
                  </a:txBody>
                  <a:tcPr anchor="ctr">
                    <a:solidFill>
                      <a:schemeClr val="accent6">
                        <a:lumMod val="20000"/>
                        <a:lumOff val="80000"/>
                      </a:schemeClr>
                    </a:solidFill>
                  </a:tcPr>
                </a:tc>
                <a:tc hMerge="1">
                  <a:txBody>
                    <a:bodyPr/>
                    <a:lstStyle/>
                    <a:p>
                      <a:endParaRPr kumimoji="1" lang="ja-JP" altLang="en-US" sz="1200" dirty="0"/>
                    </a:p>
                  </a:txBody>
                  <a:tcPr/>
                </a:tc>
                <a:extLst>
                  <a:ext uri="{0D108BD9-81ED-4DB2-BD59-A6C34878D82A}">
                    <a16:rowId xmlns:a16="http://schemas.microsoft.com/office/drawing/2014/main" val="10000"/>
                  </a:ext>
                </a:extLst>
              </a:tr>
              <a:tr h="174877">
                <a:tc vMerge="1">
                  <a:txBody>
                    <a:bodyPr/>
                    <a:lstStyle/>
                    <a:p>
                      <a:pPr algn="ctr"/>
                      <a:endParaRPr kumimoji="1" lang="ja-JP" altLang="en-US" sz="1200" dirty="0"/>
                    </a:p>
                  </a:txBody>
                  <a:tcPr anchor="ctr"/>
                </a:tc>
                <a:tc>
                  <a:txBody>
                    <a:bodyPr/>
                    <a:lstStyle/>
                    <a:p>
                      <a:pPr algn="ctr"/>
                      <a:r>
                        <a:rPr kumimoji="1" lang="ja-JP" altLang="en-US" sz="1200" dirty="0"/>
                        <a:t>補助対象</a:t>
                      </a:r>
                      <a:endParaRPr kumimoji="1" lang="en-US" altLang="ja-JP" sz="1200" dirty="0"/>
                    </a:p>
                    <a:p>
                      <a:pPr algn="ctr"/>
                      <a:r>
                        <a:rPr kumimoji="1" lang="ja-JP" altLang="en-US" sz="1200" dirty="0"/>
                        <a:t>経費</a:t>
                      </a:r>
                      <a:r>
                        <a:rPr kumimoji="1" lang="en-US" altLang="ja-JP" sz="1200" dirty="0"/>
                        <a:t>(</a:t>
                      </a:r>
                      <a:r>
                        <a:rPr kumimoji="1" lang="ja-JP" altLang="en-US" sz="1200" dirty="0"/>
                        <a:t>税抜</a:t>
                      </a:r>
                      <a:r>
                        <a:rPr kumimoji="1" lang="en-US" altLang="ja-JP" sz="1200" dirty="0"/>
                        <a:t>)</a:t>
                      </a:r>
                      <a:endParaRPr kumimoji="1" lang="ja-JP" altLang="en-US" sz="1200" dirty="0"/>
                    </a:p>
                  </a:txBody>
                  <a:tcPr anchor="ctr">
                    <a:solidFill>
                      <a:schemeClr val="accent6">
                        <a:lumMod val="20000"/>
                        <a:lumOff val="80000"/>
                      </a:schemeClr>
                    </a:solidFill>
                  </a:tcPr>
                </a:tc>
                <a:tc>
                  <a:txBody>
                    <a:bodyPr/>
                    <a:lstStyle/>
                    <a:p>
                      <a:pPr algn="ctr"/>
                      <a:r>
                        <a:rPr kumimoji="1" lang="ja-JP" altLang="en-US" sz="1200" dirty="0"/>
                        <a:t>補助金額</a:t>
                      </a:r>
                    </a:p>
                  </a:txBody>
                  <a:tcPr anchor="ctr">
                    <a:solidFill>
                      <a:schemeClr val="accent6">
                        <a:lumMod val="20000"/>
                        <a:lumOff val="80000"/>
                      </a:schemeClr>
                    </a:solidFill>
                  </a:tcPr>
                </a:tc>
                <a:extLst>
                  <a:ext uri="{0D108BD9-81ED-4DB2-BD59-A6C34878D82A}">
                    <a16:rowId xmlns:a16="http://schemas.microsoft.com/office/drawing/2014/main" val="10001"/>
                  </a:ext>
                </a:extLst>
              </a:tr>
              <a:tr h="174877">
                <a:tc>
                  <a:txBody>
                    <a:bodyPr/>
                    <a:lstStyle/>
                    <a:p>
                      <a:pPr algn="ctr"/>
                      <a:r>
                        <a:rPr kumimoji="1" lang="ja-JP" altLang="en-US" sz="1200" dirty="0"/>
                        <a:t>人件費</a:t>
                      </a:r>
                    </a:p>
                  </a:txBody>
                  <a:tcPr anchor="ct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7"/>
                  </a:ext>
                </a:extLst>
              </a:tr>
              <a:tr h="174877">
                <a:tc>
                  <a:txBody>
                    <a:bodyPr/>
                    <a:lstStyle/>
                    <a:p>
                      <a:pPr algn="ctr"/>
                      <a:r>
                        <a:rPr kumimoji="1" lang="ja-JP" altLang="en-US" sz="1200" dirty="0">
                          <a:solidFill>
                            <a:schemeClr val="bg1">
                              <a:lumMod val="75000"/>
                            </a:schemeClr>
                          </a:solidFill>
                        </a:rPr>
                        <a:t>設計費</a:t>
                      </a:r>
                    </a:p>
                  </a:txBody>
                  <a:tcPr anchor="ctr"/>
                </a:tc>
                <a:tc>
                  <a:txBody>
                    <a:bodyPr/>
                    <a:lstStyle/>
                    <a:p>
                      <a:pPr algn="r"/>
                      <a:endParaRPr kumimoji="1" lang="ja-JP" altLang="en-US" sz="1200" dirty="0"/>
                    </a:p>
                  </a:txBody>
                  <a:tcPr anchor="ctr">
                    <a:solidFill>
                      <a:schemeClr val="bg1">
                        <a:lumMod val="75000"/>
                      </a:schemeClr>
                    </a:solidFill>
                  </a:tcPr>
                </a:tc>
                <a:tc>
                  <a:txBody>
                    <a:bodyPr/>
                    <a:lstStyle/>
                    <a:p>
                      <a:pPr algn="r"/>
                      <a:endParaRPr kumimoji="1" lang="ja-JP" altLang="en-US" sz="1200" dirty="0"/>
                    </a:p>
                  </a:txBody>
                  <a:tcPr anchor="ctr">
                    <a:solidFill>
                      <a:schemeClr val="bg1">
                        <a:lumMod val="75000"/>
                      </a:schemeClr>
                    </a:solidFill>
                  </a:tcPr>
                </a:tc>
                <a:extLst>
                  <a:ext uri="{0D108BD9-81ED-4DB2-BD59-A6C34878D82A}">
                    <a16:rowId xmlns:a16="http://schemas.microsoft.com/office/drawing/2014/main" val="10002"/>
                  </a:ext>
                </a:extLst>
              </a:tr>
              <a:tr h="174877">
                <a:tc>
                  <a:txBody>
                    <a:bodyPr/>
                    <a:lstStyle/>
                    <a:p>
                      <a:pPr algn="ctr"/>
                      <a:r>
                        <a:rPr kumimoji="1" lang="ja-JP" altLang="en-US" sz="1200" dirty="0">
                          <a:solidFill>
                            <a:schemeClr val="bg1">
                              <a:lumMod val="75000"/>
                            </a:schemeClr>
                          </a:solidFill>
                        </a:rPr>
                        <a:t>設備費</a:t>
                      </a:r>
                    </a:p>
                  </a:txBody>
                  <a:tcPr anchor="ctr"/>
                </a:tc>
                <a:tc>
                  <a:txBody>
                    <a:bodyPr/>
                    <a:lstStyle/>
                    <a:p>
                      <a:pPr algn="r"/>
                      <a:endParaRPr kumimoji="1" lang="ja-JP" altLang="en-US" sz="1200" dirty="0"/>
                    </a:p>
                  </a:txBody>
                  <a:tcPr anchor="ctr">
                    <a:solidFill>
                      <a:schemeClr val="bg1">
                        <a:lumMod val="75000"/>
                      </a:schemeClr>
                    </a:solidFill>
                  </a:tcPr>
                </a:tc>
                <a:tc>
                  <a:txBody>
                    <a:bodyPr/>
                    <a:lstStyle/>
                    <a:p>
                      <a:pPr algn="r"/>
                      <a:endParaRPr kumimoji="1" lang="ja-JP" altLang="en-US" sz="1200" dirty="0"/>
                    </a:p>
                  </a:txBody>
                  <a:tcPr anchor="ctr">
                    <a:solidFill>
                      <a:schemeClr val="bg1">
                        <a:lumMod val="75000"/>
                      </a:schemeClr>
                    </a:solidFill>
                  </a:tcPr>
                </a:tc>
                <a:extLst>
                  <a:ext uri="{0D108BD9-81ED-4DB2-BD59-A6C34878D82A}">
                    <a16:rowId xmlns:a16="http://schemas.microsoft.com/office/drawing/2014/main" val="10003"/>
                  </a:ext>
                </a:extLst>
              </a:tr>
              <a:tr h="174877">
                <a:tc>
                  <a:txBody>
                    <a:bodyPr/>
                    <a:lstStyle/>
                    <a:p>
                      <a:pPr algn="ctr"/>
                      <a:r>
                        <a:rPr kumimoji="1" lang="ja-JP" altLang="en-US" sz="1200" dirty="0">
                          <a:solidFill>
                            <a:schemeClr val="bg1">
                              <a:lumMod val="75000"/>
                            </a:schemeClr>
                          </a:solidFill>
                        </a:rPr>
                        <a:t>工事費</a:t>
                      </a:r>
                    </a:p>
                  </a:txBody>
                  <a:tcPr anchor="ctr"/>
                </a:tc>
                <a:tc>
                  <a:txBody>
                    <a:bodyPr/>
                    <a:lstStyle/>
                    <a:p>
                      <a:pPr algn="r"/>
                      <a:endParaRPr kumimoji="1" lang="ja-JP" altLang="en-US" sz="1200"/>
                    </a:p>
                  </a:txBody>
                  <a:tcPr anchor="ctr">
                    <a:solidFill>
                      <a:schemeClr val="bg1">
                        <a:lumMod val="75000"/>
                      </a:schemeClr>
                    </a:solidFill>
                  </a:tcPr>
                </a:tc>
                <a:tc>
                  <a:txBody>
                    <a:bodyPr/>
                    <a:lstStyle/>
                    <a:p>
                      <a:pPr algn="r"/>
                      <a:endParaRPr kumimoji="1" lang="ja-JP" altLang="en-US" sz="1200" dirty="0"/>
                    </a:p>
                  </a:txBody>
                  <a:tcPr anchor="ctr">
                    <a:solidFill>
                      <a:schemeClr val="bg1">
                        <a:lumMod val="75000"/>
                      </a:schemeClr>
                    </a:solidFill>
                  </a:tcPr>
                </a:tc>
                <a:extLst>
                  <a:ext uri="{0D108BD9-81ED-4DB2-BD59-A6C34878D82A}">
                    <a16:rowId xmlns:a16="http://schemas.microsoft.com/office/drawing/2014/main" val="10004"/>
                  </a:ext>
                </a:extLst>
              </a:tr>
              <a:tr h="174877">
                <a:tc>
                  <a:txBody>
                    <a:bodyPr/>
                    <a:lstStyle/>
                    <a:p>
                      <a:pPr algn="ctr"/>
                      <a:r>
                        <a:rPr kumimoji="1" lang="ja-JP" altLang="en-US" sz="1200" dirty="0"/>
                        <a:t>諸経費</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5"/>
                  </a:ext>
                </a:extLst>
              </a:tr>
              <a:tr h="174877">
                <a:tc>
                  <a:txBody>
                    <a:bodyPr/>
                    <a:lstStyle/>
                    <a:p>
                      <a:pPr algn="ctr"/>
                      <a:r>
                        <a:rPr kumimoji="1" lang="ja-JP" altLang="en-US" sz="1200" dirty="0"/>
                        <a:t>合計</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76" name="テキスト ボックス 75"/>
          <p:cNvSpPr txBox="1"/>
          <p:nvPr/>
        </p:nvSpPr>
        <p:spPr>
          <a:xfrm>
            <a:off x="4802180" y="4840998"/>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a:solidFill>
                  <a:srgbClr val="FF0000"/>
                </a:solidFill>
                <a:cs typeface="メイリオ" panose="020B0604030504040204" pitchFamily="50" charset="-128"/>
              </a:rPr>
              <a:t>記入例</a:t>
            </a:r>
            <a:endParaRPr kumimoji="1" lang="ja-JP" altLang="en-US" dirty="0">
              <a:solidFill>
                <a:srgbClr val="FF0000"/>
              </a:solidFill>
              <a:cs typeface="メイリオ" panose="020B0604030504040204" pitchFamily="50" charset="-128"/>
            </a:endParaRPr>
          </a:p>
        </p:txBody>
      </p:sp>
      <p:sp>
        <p:nvSpPr>
          <p:cNvPr id="66" name="スライド番号プレースホルダー 2">
            <a:extLst>
              <a:ext uri="{FF2B5EF4-FFF2-40B4-BE49-F238E27FC236}">
                <a16:creationId xmlns:a16="http://schemas.microsoft.com/office/drawing/2014/main" id="{B85D1569-F5C0-4DCD-B771-719B518C0B02}"/>
              </a:ext>
            </a:extLst>
          </p:cNvPr>
          <p:cNvSpPr>
            <a:spLocks noGrp="1"/>
          </p:cNvSpPr>
          <p:nvPr>
            <p:ph type="sldNum" sz="quarter" idx="12"/>
          </p:nvPr>
        </p:nvSpPr>
        <p:spPr>
          <a:xfrm>
            <a:off x="8877989" y="6597352"/>
            <a:ext cx="1043563" cy="256470"/>
          </a:xfrm>
        </p:spPr>
        <p:txBody>
          <a:bodyPr/>
          <a:lstStyle/>
          <a:p>
            <a:pPr>
              <a:defRPr/>
            </a:pPr>
            <a:fld id="{CA8D4A6D-85F2-41B7-A27E-54BD60322951}" type="slidenum">
              <a:rPr lang="ja-JP" altLang="en-US" smtClean="0"/>
              <a:pPr>
                <a:defRPr/>
              </a:pPr>
              <a:t>11</a:t>
            </a:fld>
            <a:endParaRPr lang="ja-JP" altLang="en-US" dirty="0"/>
          </a:p>
        </p:txBody>
      </p:sp>
      <p:sp>
        <p:nvSpPr>
          <p:cNvPr id="3" name="二等辺三角形 2">
            <a:extLst>
              <a:ext uri="{FF2B5EF4-FFF2-40B4-BE49-F238E27FC236}">
                <a16:creationId xmlns:a16="http://schemas.microsoft.com/office/drawing/2014/main" id="{0AEBA6A3-FDAA-FF5F-96EB-3A66E58487A0}"/>
              </a:ext>
            </a:extLst>
          </p:cNvPr>
          <p:cNvSpPr/>
          <p:nvPr/>
        </p:nvSpPr>
        <p:spPr bwMode="auto">
          <a:xfrm flipV="1">
            <a:off x="3896708" y="2175982"/>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8E86742-7597-0039-48D1-7E158CB7C9F6}"/>
              </a:ext>
            </a:extLst>
          </p:cNvPr>
          <p:cNvSpPr txBox="1"/>
          <p:nvPr/>
        </p:nvSpPr>
        <p:spPr>
          <a:xfrm>
            <a:off x="3720434" y="1873659"/>
            <a:ext cx="561372" cy="276999"/>
          </a:xfrm>
          <a:prstGeom prst="rect">
            <a:avLst/>
          </a:prstGeom>
          <a:noFill/>
        </p:spPr>
        <p:txBody>
          <a:bodyPr wrap="none" rtlCol="0">
            <a:spAutoFit/>
          </a:bodyPr>
          <a:lstStyle/>
          <a:p>
            <a:r>
              <a:rPr kumimoji="1" lang="ja-JP" altLang="en-US" sz="1200" dirty="0">
                <a:cs typeface="メイリオ" panose="020B0604030504040204" pitchFamily="50" charset="-128"/>
              </a:rPr>
              <a:t>〇</a:t>
            </a:r>
            <a:r>
              <a:rPr kumimoji="1" lang="en-US" altLang="ja-JP" sz="1200" dirty="0">
                <a:cs typeface="メイリオ" panose="020B0604030504040204" pitchFamily="50" charset="-128"/>
              </a:rPr>
              <a:t>/</a:t>
            </a:r>
            <a:r>
              <a:rPr kumimoji="1" lang="ja-JP" altLang="en-US" sz="1200" dirty="0">
                <a:cs typeface="メイリオ" panose="020B0604030504040204" pitchFamily="50" charset="-128"/>
              </a:rPr>
              <a:t>〇</a:t>
            </a:r>
          </a:p>
        </p:txBody>
      </p:sp>
      <p:sp>
        <p:nvSpPr>
          <p:cNvPr id="5" name="二等辺三角形 4">
            <a:extLst>
              <a:ext uri="{FF2B5EF4-FFF2-40B4-BE49-F238E27FC236}">
                <a16:creationId xmlns:a16="http://schemas.microsoft.com/office/drawing/2014/main" id="{CC4CC06C-9073-0CA3-6882-68CC8199719E}"/>
              </a:ext>
            </a:extLst>
          </p:cNvPr>
          <p:cNvSpPr/>
          <p:nvPr/>
        </p:nvSpPr>
        <p:spPr bwMode="auto">
          <a:xfrm flipV="1">
            <a:off x="6106813" y="2158076"/>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435613F-7C86-8584-7D2E-8EB054593C7C}"/>
              </a:ext>
            </a:extLst>
          </p:cNvPr>
          <p:cNvSpPr txBox="1"/>
          <p:nvPr/>
        </p:nvSpPr>
        <p:spPr>
          <a:xfrm>
            <a:off x="5930539" y="1855753"/>
            <a:ext cx="561372" cy="276999"/>
          </a:xfrm>
          <a:prstGeom prst="rect">
            <a:avLst/>
          </a:prstGeom>
          <a:noFill/>
        </p:spPr>
        <p:txBody>
          <a:bodyPr wrap="none" rtlCol="0">
            <a:spAutoFit/>
          </a:bodyPr>
          <a:lstStyle/>
          <a:p>
            <a:r>
              <a:rPr kumimoji="1" lang="ja-JP" altLang="en-US" sz="1200" dirty="0">
                <a:cs typeface="メイリオ" panose="020B0604030504040204" pitchFamily="50" charset="-128"/>
              </a:rPr>
              <a:t>〇</a:t>
            </a:r>
            <a:r>
              <a:rPr kumimoji="1" lang="en-US" altLang="ja-JP" sz="1200" dirty="0">
                <a:cs typeface="メイリオ" panose="020B0604030504040204" pitchFamily="50" charset="-128"/>
              </a:rPr>
              <a:t>/</a:t>
            </a:r>
            <a:r>
              <a:rPr kumimoji="1" lang="ja-JP" altLang="en-US" sz="1200" dirty="0">
                <a:cs typeface="メイリオ" panose="020B0604030504040204" pitchFamily="50" charset="-128"/>
              </a:rPr>
              <a:t>〇</a:t>
            </a:r>
          </a:p>
        </p:txBody>
      </p:sp>
      <p:sp>
        <p:nvSpPr>
          <p:cNvPr id="8" name="テキスト ボックス 7">
            <a:extLst>
              <a:ext uri="{FF2B5EF4-FFF2-40B4-BE49-F238E27FC236}">
                <a16:creationId xmlns:a16="http://schemas.microsoft.com/office/drawing/2014/main" id="{D0C05909-B569-D195-7663-917C7972E20C}"/>
              </a:ext>
            </a:extLst>
          </p:cNvPr>
          <p:cNvSpPr txBox="1"/>
          <p:nvPr/>
        </p:nvSpPr>
        <p:spPr>
          <a:xfrm>
            <a:off x="3649701" y="1633507"/>
            <a:ext cx="697627" cy="276999"/>
          </a:xfrm>
          <a:prstGeom prst="rect">
            <a:avLst/>
          </a:prstGeom>
          <a:noFill/>
        </p:spPr>
        <p:txBody>
          <a:bodyPr wrap="none" rtlCol="0">
            <a:spAutoFit/>
          </a:bodyPr>
          <a:lstStyle/>
          <a:p>
            <a:pPr algn="ctr"/>
            <a:r>
              <a:rPr lang="ja-JP" altLang="en-US" sz="1200" u="sng" dirty="0">
                <a:cs typeface="メイリオ" panose="020B0604030504040204" pitchFamily="50" charset="-128"/>
              </a:rPr>
              <a:t>　　　　　</a:t>
            </a:r>
            <a:endParaRPr kumimoji="1" lang="ja-JP" altLang="en-US" sz="1200" u="sng" dirty="0">
              <a:cs typeface="メイリオ" panose="020B0604030504040204" pitchFamily="50" charset="-128"/>
            </a:endParaRPr>
          </a:p>
        </p:txBody>
      </p:sp>
      <p:sp>
        <p:nvSpPr>
          <p:cNvPr id="9" name="テキスト ボックス 8">
            <a:extLst>
              <a:ext uri="{FF2B5EF4-FFF2-40B4-BE49-F238E27FC236}">
                <a16:creationId xmlns:a16="http://schemas.microsoft.com/office/drawing/2014/main" id="{718E5224-0562-3425-7E92-F2EF731115BA}"/>
              </a:ext>
            </a:extLst>
          </p:cNvPr>
          <p:cNvSpPr txBox="1"/>
          <p:nvPr/>
        </p:nvSpPr>
        <p:spPr>
          <a:xfrm>
            <a:off x="4807724" y="1629382"/>
            <a:ext cx="697627" cy="276999"/>
          </a:xfrm>
          <a:prstGeom prst="rect">
            <a:avLst/>
          </a:prstGeom>
          <a:noFill/>
        </p:spPr>
        <p:txBody>
          <a:bodyPr wrap="none" rtlCol="0">
            <a:spAutoFit/>
          </a:bodyPr>
          <a:lstStyle/>
          <a:p>
            <a:pPr algn="ctr"/>
            <a:r>
              <a:rPr kumimoji="1" lang="ja-JP" altLang="en-US" sz="1200" u="sng" dirty="0">
                <a:cs typeface="メイリオ" panose="020B0604030504040204" pitchFamily="50" charset="-128"/>
              </a:rPr>
              <a:t>　　　　　</a:t>
            </a:r>
          </a:p>
        </p:txBody>
      </p:sp>
      <p:sp>
        <p:nvSpPr>
          <p:cNvPr id="10" name="テキスト ボックス 9">
            <a:extLst>
              <a:ext uri="{FF2B5EF4-FFF2-40B4-BE49-F238E27FC236}">
                <a16:creationId xmlns:a16="http://schemas.microsoft.com/office/drawing/2014/main" id="{438ADF00-D080-7625-9402-FC08101FAF70}"/>
              </a:ext>
            </a:extLst>
          </p:cNvPr>
          <p:cNvSpPr txBox="1"/>
          <p:nvPr/>
        </p:nvSpPr>
        <p:spPr>
          <a:xfrm>
            <a:off x="5862412" y="1597820"/>
            <a:ext cx="697627" cy="276999"/>
          </a:xfrm>
          <a:prstGeom prst="rect">
            <a:avLst/>
          </a:prstGeom>
          <a:noFill/>
        </p:spPr>
        <p:txBody>
          <a:bodyPr wrap="none" rtlCol="0">
            <a:spAutoFit/>
          </a:bodyPr>
          <a:lstStyle/>
          <a:p>
            <a:pPr algn="ctr"/>
            <a:r>
              <a:rPr kumimoji="1" lang="ja-JP" altLang="en-US" sz="1200" u="sng" dirty="0">
                <a:cs typeface="メイリオ" panose="020B0604030504040204" pitchFamily="50" charset="-128"/>
              </a:rPr>
              <a:t>　　　　　</a:t>
            </a:r>
          </a:p>
        </p:txBody>
      </p:sp>
    </p:spTree>
    <p:extLst>
      <p:ext uri="{BB962C8B-B14F-4D97-AF65-F5344CB8AC3E}">
        <p14:creationId xmlns:p14="http://schemas.microsoft.com/office/powerpoint/2010/main" val="1325377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5" y="95302"/>
            <a:ext cx="4464496" cy="377179"/>
          </a:xfrm>
        </p:spPr>
        <p:txBody>
          <a:bodyPr/>
          <a:lstStyle/>
          <a:p>
            <a:r>
              <a:rPr kumimoji="1" lang="ja-JP" altLang="en-US" dirty="0">
                <a:latin typeface="Meiryo UI" panose="020B0604030504040204" pitchFamily="50" charset="-128"/>
                <a:ea typeface="Meiryo UI" panose="020B0604030504040204" pitchFamily="50" charset="-128"/>
              </a:rPr>
              <a:t>１．補助事業の概要</a:t>
            </a:r>
          </a:p>
        </p:txBody>
      </p:sp>
      <p:sp>
        <p:nvSpPr>
          <p:cNvPr id="34" name="正方形/長方形 33"/>
          <p:cNvSpPr/>
          <p:nvPr/>
        </p:nvSpPr>
        <p:spPr>
          <a:xfrm>
            <a:off x="-124726" y="604482"/>
            <a:ext cx="4222400" cy="338554"/>
          </a:xfrm>
          <a:prstGeom prst="rect">
            <a:avLst/>
          </a:prstGeom>
        </p:spPr>
        <p:txBody>
          <a:bodyPr wrap="square">
            <a:spAutoFit/>
          </a:bodyPr>
          <a:lstStyle/>
          <a:p>
            <a:r>
              <a:rPr lang="ja-JP" altLang="en-US" sz="1600" dirty="0"/>
              <a:t>（１）事業概要</a:t>
            </a: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graphicFrame>
        <p:nvGraphicFramePr>
          <p:cNvPr id="16" name="表 15"/>
          <p:cNvGraphicFramePr>
            <a:graphicFrameLocks noGrp="1"/>
          </p:cNvGraphicFramePr>
          <p:nvPr>
            <p:extLst>
              <p:ext uri="{D42A27DB-BD31-4B8C-83A1-F6EECF244321}">
                <p14:modId xmlns:p14="http://schemas.microsoft.com/office/powerpoint/2010/main" val="2664073210"/>
              </p:ext>
            </p:extLst>
          </p:nvPr>
        </p:nvGraphicFramePr>
        <p:xfrm>
          <a:off x="200008" y="999801"/>
          <a:ext cx="4897008" cy="2878191"/>
        </p:xfrm>
        <a:graphic>
          <a:graphicData uri="http://schemas.openxmlformats.org/drawingml/2006/table">
            <a:tbl>
              <a:tblPr firstRow="1" bandRow="1">
                <a:tableStyleId>{5940675A-B579-460E-94D1-54222C63F5DA}</a:tableStyleId>
              </a:tblPr>
              <a:tblGrid>
                <a:gridCol w="1781034">
                  <a:extLst>
                    <a:ext uri="{9D8B030D-6E8A-4147-A177-3AD203B41FA5}">
                      <a16:colId xmlns:a16="http://schemas.microsoft.com/office/drawing/2014/main" val="20000"/>
                    </a:ext>
                  </a:extLst>
                </a:gridCol>
                <a:gridCol w="3115974">
                  <a:extLst>
                    <a:ext uri="{9D8B030D-6E8A-4147-A177-3AD203B41FA5}">
                      <a16:colId xmlns:a16="http://schemas.microsoft.com/office/drawing/2014/main" val="20001"/>
                    </a:ext>
                  </a:extLst>
                </a:gridCol>
              </a:tblGrid>
              <a:tr h="628999">
                <a:tc>
                  <a:txBody>
                    <a:bodyPr/>
                    <a:lstStyle/>
                    <a:p>
                      <a:pPr marL="0">
                        <a:lnSpc>
                          <a:spcPts val="1300"/>
                        </a:lnSpc>
                      </a:pPr>
                      <a:r>
                        <a:rPr kumimoji="1" lang="ja-JP" altLang="en-US" sz="1200" b="0" dirty="0">
                          <a:latin typeface="+mn-ea"/>
                          <a:ea typeface="+mn-ea"/>
                        </a:rPr>
                        <a:t>事業者</a:t>
                      </a:r>
                    </a:p>
                  </a:txBody>
                  <a:tcPr marL="99060" marR="99060" anchor="ctr"/>
                </a:tc>
                <a:tc>
                  <a:txBody>
                    <a:bodyPr/>
                    <a:lstStyle/>
                    <a:p>
                      <a:pPr>
                        <a:lnSpc>
                          <a:spcPts val="1300"/>
                        </a:lnSpc>
                      </a:pPr>
                      <a:r>
                        <a:rPr kumimoji="1" lang="ja-JP" altLang="en-US" sz="1200" dirty="0">
                          <a:solidFill>
                            <a:srgbClr val="0000CC"/>
                          </a:solidFill>
                          <a:latin typeface="+mn-ea"/>
                          <a:ea typeface="+mn-ea"/>
                        </a:rPr>
                        <a:t>〇　代表申請者</a:t>
                      </a:r>
                      <a:endParaRPr kumimoji="1" lang="en-US" altLang="ja-JP" sz="1200" dirty="0">
                        <a:solidFill>
                          <a:srgbClr val="0000CC"/>
                        </a:solidFill>
                        <a:latin typeface="+mn-ea"/>
                        <a:ea typeface="+mn-ea"/>
                      </a:endParaRPr>
                    </a:p>
                    <a:p>
                      <a:pPr>
                        <a:lnSpc>
                          <a:spcPts val="1300"/>
                        </a:lnSpc>
                      </a:pPr>
                      <a:r>
                        <a:rPr kumimoji="1" lang="ja-JP" altLang="en-US" sz="1200" dirty="0">
                          <a:solidFill>
                            <a:srgbClr val="0000CC"/>
                          </a:solidFill>
                          <a:latin typeface="+mn-ea"/>
                          <a:ea typeface="+mn-ea"/>
                        </a:rPr>
                        <a:t>◎　共同申請者</a:t>
                      </a:r>
                      <a:endParaRPr kumimoji="1" lang="en-US" altLang="ja-JP" sz="1200" dirty="0">
                        <a:solidFill>
                          <a:srgbClr val="0000CC"/>
                        </a:solidFill>
                        <a:latin typeface="+mn-ea"/>
                        <a:ea typeface="+mn-ea"/>
                      </a:endParaRPr>
                    </a:p>
                    <a:p>
                      <a:pPr>
                        <a:lnSpc>
                          <a:spcPts val="1300"/>
                        </a:lnSpc>
                      </a:pPr>
                      <a:r>
                        <a:rPr kumimoji="1" lang="ja-JP" altLang="en-US" sz="1200" dirty="0">
                          <a:solidFill>
                            <a:srgbClr val="0000CC"/>
                          </a:solidFill>
                          <a:latin typeface="+mn-ea"/>
                          <a:ea typeface="+mn-ea"/>
                        </a:rPr>
                        <a:t>◎　共同申請者</a:t>
                      </a:r>
                    </a:p>
                  </a:txBody>
                  <a:tcPr marL="99060" marR="99060" anchor="ctr"/>
                </a:tc>
                <a:extLst>
                  <a:ext uri="{0D108BD9-81ED-4DB2-BD59-A6C34878D82A}">
                    <a16:rowId xmlns:a16="http://schemas.microsoft.com/office/drawing/2014/main" val="1140364753"/>
                  </a:ext>
                </a:extLst>
              </a:tr>
              <a:tr h="310270">
                <a:tc>
                  <a:txBody>
                    <a:bodyPr/>
                    <a:lstStyle/>
                    <a:p>
                      <a:pPr marL="0">
                        <a:lnSpc>
                          <a:spcPts val="1300"/>
                        </a:lnSpc>
                      </a:pPr>
                      <a:r>
                        <a:rPr kumimoji="1" lang="ja-JP" altLang="en-US" sz="1200" b="0" dirty="0">
                          <a:latin typeface="+mn-ea"/>
                          <a:ea typeface="+mn-ea"/>
                        </a:rPr>
                        <a:t>事業地</a:t>
                      </a:r>
                    </a:p>
                  </a:txBody>
                  <a:tcPr marL="99060" marR="99060" anchor="ctr"/>
                </a:tc>
                <a:tc>
                  <a:txBody>
                    <a:bodyPr/>
                    <a:lstStyle/>
                    <a:p>
                      <a:pPr>
                        <a:lnSpc>
                          <a:spcPts val="1300"/>
                        </a:lnSpc>
                      </a:pPr>
                      <a:r>
                        <a:rPr kumimoji="1" lang="ja-JP" altLang="en-US" sz="1200" dirty="0">
                          <a:solidFill>
                            <a:srgbClr val="0000CC"/>
                          </a:solidFill>
                          <a:latin typeface="+mn-ea"/>
                          <a:ea typeface="+mn-ea"/>
                        </a:rPr>
                        <a:t>〇〇県△△市□□町</a:t>
                      </a:r>
                    </a:p>
                  </a:txBody>
                  <a:tcPr marL="99060" marR="99060" anchor="ctr"/>
                </a:tc>
                <a:extLst>
                  <a:ext uri="{0D108BD9-81ED-4DB2-BD59-A6C34878D82A}">
                    <a16:rowId xmlns:a16="http://schemas.microsoft.com/office/drawing/2014/main" val="10000"/>
                  </a:ext>
                </a:extLst>
              </a:tr>
              <a:tr h="697842">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dirty="0">
                          <a:latin typeface="+mn-ea"/>
                          <a:ea typeface="+mn-ea"/>
                        </a:rPr>
                        <a:t>実証テーマ</a:t>
                      </a:r>
                      <a:br>
                        <a:rPr kumimoji="1" lang="en-US" altLang="ja-JP" sz="1200" b="0" dirty="0">
                          <a:latin typeface="+mn-ea"/>
                          <a:ea typeface="+mn-ea"/>
                        </a:rPr>
                      </a:br>
                      <a:r>
                        <a:rPr kumimoji="1" lang="ja-JP" altLang="en-US" sz="1200" b="0" dirty="0">
                          <a:latin typeface="+mn-ea"/>
                          <a:ea typeface="+mn-ea"/>
                        </a:rPr>
                        <a:t>（事業の区分）</a:t>
                      </a:r>
                    </a:p>
                  </a:txBody>
                  <a:tcPr marL="99060" marR="99060" anchor="ctr"/>
                </a:tc>
                <a:tc>
                  <a:txBody>
                    <a:bodyPr/>
                    <a:lstStyle/>
                    <a:p>
                      <a:pPr>
                        <a:lnSpc>
                          <a:spcPts val="1300"/>
                        </a:lnSpc>
                      </a:pPr>
                      <a:endParaRPr kumimoji="1" lang="ja-JP" altLang="en-US" sz="1200" dirty="0">
                        <a:latin typeface="+mn-ea"/>
                        <a:ea typeface="+mn-ea"/>
                      </a:endParaRPr>
                    </a:p>
                  </a:txBody>
                  <a:tcPr marL="99060" marR="99060" anchor="ctr"/>
                </a:tc>
                <a:extLst>
                  <a:ext uri="{0D108BD9-81ED-4DB2-BD59-A6C34878D82A}">
                    <a16:rowId xmlns:a16="http://schemas.microsoft.com/office/drawing/2014/main" val="10001"/>
                  </a:ext>
                </a:extLst>
              </a:tr>
              <a:tr h="310270">
                <a:tc>
                  <a:txBody>
                    <a:bodyPr/>
                    <a:lstStyle/>
                    <a:p>
                      <a:pPr marL="0">
                        <a:lnSpc>
                          <a:spcPts val="1300"/>
                        </a:lnSpc>
                      </a:pPr>
                      <a:r>
                        <a:rPr kumimoji="1" lang="ja-JP" altLang="en-US" sz="1200" b="0" dirty="0">
                          <a:latin typeface="+mn-ea"/>
                          <a:ea typeface="+mn-ea"/>
                        </a:rPr>
                        <a:t>事業期間（稼働予定）</a:t>
                      </a:r>
                    </a:p>
                  </a:txBody>
                  <a:tcPr marL="99060" marR="99060" anchor="ctr"/>
                </a:tc>
                <a:tc>
                  <a:txBody>
                    <a:bodyPr/>
                    <a:lstStyle/>
                    <a:p>
                      <a:pPr>
                        <a:lnSpc>
                          <a:spcPts val="1300"/>
                        </a:lnSpc>
                      </a:pPr>
                      <a:r>
                        <a:rPr kumimoji="1" lang="ja-JP" altLang="en-US" sz="1200" dirty="0">
                          <a:solidFill>
                            <a:srgbClr val="0000CC"/>
                          </a:solidFill>
                          <a:latin typeface="+mn-ea"/>
                          <a:ea typeface="+mn-ea"/>
                        </a:rPr>
                        <a:t>〇年〇月～〇年〇月</a:t>
                      </a:r>
                    </a:p>
                  </a:txBody>
                  <a:tcPr marL="99060" marR="99060" anchor="ctr"/>
                </a:tc>
                <a:extLst>
                  <a:ext uri="{0D108BD9-81ED-4DB2-BD59-A6C34878D82A}">
                    <a16:rowId xmlns:a16="http://schemas.microsoft.com/office/drawing/2014/main" val="10007"/>
                  </a:ext>
                </a:extLst>
              </a:tr>
              <a:tr h="310270">
                <a:tc>
                  <a:txBody>
                    <a:bodyPr/>
                    <a:lstStyle/>
                    <a:p>
                      <a:pPr marL="0">
                        <a:lnSpc>
                          <a:spcPts val="1300"/>
                        </a:lnSpc>
                      </a:pPr>
                      <a:r>
                        <a:rPr kumimoji="1" lang="ja-JP" altLang="en-US" sz="1200" b="0" dirty="0">
                          <a:latin typeface="+mn-ea"/>
                          <a:ea typeface="+mn-ea"/>
                        </a:rPr>
                        <a:t>補助事業に要する経費</a:t>
                      </a:r>
                    </a:p>
                  </a:txBody>
                  <a:tcPr marL="99060" marR="99060" anchor="ctr"/>
                </a:tc>
                <a:tc>
                  <a:txBody>
                    <a:bodyPr/>
                    <a:lstStyle/>
                    <a:p>
                      <a:pPr>
                        <a:lnSpc>
                          <a:spcPts val="1300"/>
                        </a:lnSpc>
                      </a:pPr>
                      <a:r>
                        <a:rPr kumimoji="1" lang="ja-JP" altLang="en-US" sz="1200" dirty="0">
                          <a:solidFill>
                            <a:schemeClr val="tx1"/>
                          </a:solidFill>
                          <a:latin typeface="+mn-ea"/>
                          <a:ea typeface="+mn-ea"/>
                        </a:rPr>
                        <a:t>　　　　　　　　　　　　　　　　　　千円（税抜き）</a:t>
                      </a:r>
                    </a:p>
                  </a:txBody>
                  <a:tcPr marL="99060" marR="99060" anchor="ctr"/>
                </a:tc>
                <a:extLst>
                  <a:ext uri="{0D108BD9-81ED-4DB2-BD59-A6C34878D82A}">
                    <a16:rowId xmlns:a16="http://schemas.microsoft.com/office/drawing/2014/main" val="10004"/>
                  </a:ext>
                </a:extLst>
              </a:tr>
              <a:tr h="310270">
                <a:tc>
                  <a:txBody>
                    <a:bodyPr/>
                    <a:lstStyle/>
                    <a:p>
                      <a:pPr marL="0">
                        <a:lnSpc>
                          <a:spcPts val="1300"/>
                        </a:lnSpc>
                      </a:pPr>
                      <a:r>
                        <a:rPr kumimoji="1" lang="ja-JP" altLang="en-US" sz="1200" b="0" dirty="0">
                          <a:latin typeface="+mn-ea"/>
                          <a:ea typeface="+mn-ea"/>
                        </a:rPr>
                        <a:t>補助対象経費</a:t>
                      </a:r>
                    </a:p>
                  </a:txBody>
                  <a:tcPr marL="99060" marR="99060" anchor="ctr"/>
                </a:tc>
                <a:tc>
                  <a:txBody>
                    <a:bodyPr/>
                    <a:lstStyle/>
                    <a:p>
                      <a:pPr>
                        <a:lnSpc>
                          <a:spcPts val="1300"/>
                        </a:lnSpc>
                      </a:pPr>
                      <a:r>
                        <a:rPr kumimoji="1" lang="ja-JP" altLang="en-US" sz="1200" dirty="0">
                          <a:solidFill>
                            <a:schemeClr val="tx1"/>
                          </a:solidFill>
                          <a:latin typeface="+mn-ea"/>
                          <a:ea typeface="+mn-ea"/>
                        </a:rPr>
                        <a:t>　　　　　　　　　　　　　　　　　　千円（税抜き）</a:t>
                      </a:r>
                    </a:p>
                  </a:txBody>
                  <a:tcPr marL="99060" marR="99060" anchor="ctr"/>
                </a:tc>
                <a:extLst>
                  <a:ext uri="{0D108BD9-81ED-4DB2-BD59-A6C34878D82A}">
                    <a16:rowId xmlns:a16="http://schemas.microsoft.com/office/drawing/2014/main" val="10005"/>
                  </a:ext>
                </a:extLst>
              </a:tr>
              <a:tr h="310270">
                <a:tc>
                  <a:txBody>
                    <a:bodyPr/>
                    <a:lstStyle/>
                    <a:p>
                      <a:pPr marL="0">
                        <a:lnSpc>
                          <a:spcPts val="1300"/>
                        </a:lnSpc>
                      </a:pPr>
                      <a:r>
                        <a:rPr kumimoji="1" lang="ja-JP" altLang="en-US" sz="1200" b="0" dirty="0">
                          <a:latin typeface="+mn-ea"/>
                          <a:ea typeface="+mn-ea"/>
                        </a:rPr>
                        <a:t>補助金額</a:t>
                      </a:r>
                    </a:p>
                  </a:txBody>
                  <a:tcPr marL="99060" marR="99060" anchor="ctr"/>
                </a:tc>
                <a:tc>
                  <a:txBody>
                    <a:bodyPr/>
                    <a:lstStyle/>
                    <a:p>
                      <a:pPr>
                        <a:lnSpc>
                          <a:spcPts val="1300"/>
                        </a:lnSpc>
                      </a:pPr>
                      <a:r>
                        <a:rPr kumimoji="1" lang="ja-JP" altLang="en-US" sz="1200" dirty="0">
                          <a:solidFill>
                            <a:schemeClr val="tx1"/>
                          </a:solidFill>
                          <a:latin typeface="+mn-ea"/>
                          <a:ea typeface="+mn-ea"/>
                        </a:rPr>
                        <a:t>　　　　　　　　　　　　　　　　　　千円</a:t>
                      </a:r>
                    </a:p>
                  </a:txBody>
                  <a:tcPr marL="99060" marR="99060" anchor="ctr"/>
                </a:tc>
                <a:extLst>
                  <a:ext uri="{0D108BD9-81ED-4DB2-BD59-A6C34878D82A}">
                    <a16:rowId xmlns:a16="http://schemas.microsoft.com/office/drawing/2014/main" val="10006"/>
                  </a:ext>
                </a:extLst>
              </a:tr>
            </a:tbl>
          </a:graphicData>
        </a:graphic>
      </p:graphicFrame>
      <p:sp>
        <p:nvSpPr>
          <p:cNvPr id="17" name="テキスト ボックス 16"/>
          <p:cNvSpPr txBox="1"/>
          <p:nvPr/>
        </p:nvSpPr>
        <p:spPr>
          <a:xfrm>
            <a:off x="5229072" y="648680"/>
            <a:ext cx="4933710" cy="338554"/>
          </a:xfrm>
          <a:prstGeom prst="rect">
            <a:avLst/>
          </a:prstGeom>
          <a:noFill/>
        </p:spPr>
        <p:txBody>
          <a:bodyPr wrap="square" rtlCol="0">
            <a:spAutoFit/>
          </a:bodyPr>
          <a:lstStyle/>
          <a:p>
            <a:r>
              <a:rPr kumimoji="1" lang="ja-JP" altLang="en-US" sz="1600" dirty="0"/>
              <a:t>（２）実証テーマの特徴</a:t>
            </a:r>
            <a:endParaRPr kumimoji="1" lang="ja-JP" altLang="en-US" sz="1400" dirty="0"/>
          </a:p>
        </p:txBody>
      </p:sp>
      <p:sp>
        <p:nvSpPr>
          <p:cNvPr id="29" name="正方形/長方形 28"/>
          <p:cNvSpPr/>
          <p:nvPr/>
        </p:nvSpPr>
        <p:spPr>
          <a:xfrm>
            <a:off x="2432720" y="428856"/>
            <a:ext cx="1282701" cy="307777"/>
          </a:xfrm>
          <a:prstGeom prst="rect">
            <a:avLst/>
          </a:prstGeom>
          <a:solidFill>
            <a:schemeClr val="bg1"/>
          </a:solidFill>
          <a:ln>
            <a:solidFill>
              <a:schemeClr val="tx1"/>
            </a:solidFill>
            <a:prstDash val="sysDot"/>
          </a:ln>
        </p:spPr>
        <p:txBody>
          <a:bodyPr wrap="square">
            <a:spAutoFit/>
          </a:bodyPr>
          <a:lstStyle/>
          <a:p>
            <a:pPr marL="182562" eaLnBrk="1" fontAlgn="auto" hangingPunct="1">
              <a:spcBef>
                <a:spcPts val="0"/>
              </a:spcBef>
              <a:spcAft>
                <a:spcPts val="0"/>
              </a:spcAft>
              <a:defRPr/>
            </a:pPr>
            <a:r>
              <a:rPr lang="ja-JP" altLang="en-US" sz="1400" dirty="0">
                <a:solidFill>
                  <a:srgbClr val="0000CC"/>
                </a:solidFill>
              </a:rPr>
              <a:t>青字は例</a:t>
            </a:r>
            <a:endParaRPr lang="en-US" altLang="ja-JP" sz="1400" dirty="0">
              <a:solidFill>
                <a:srgbClr val="0000CC"/>
              </a:solidFill>
            </a:endParaRPr>
          </a:p>
        </p:txBody>
      </p:sp>
      <p:sp>
        <p:nvSpPr>
          <p:cNvPr id="30" name="テキスト ボックス 29">
            <a:extLst>
              <a:ext uri="{FF2B5EF4-FFF2-40B4-BE49-F238E27FC236}">
                <a16:creationId xmlns:a16="http://schemas.microsoft.com/office/drawing/2014/main" id="{06C58077-1965-47F0-A7B3-74E37C3B278C}"/>
              </a:ext>
            </a:extLst>
          </p:cNvPr>
          <p:cNvSpPr txBox="1"/>
          <p:nvPr/>
        </p:nvSpPr>
        <p:spPr>
          <a:xfrm>
            <a:off x="-106887" y="3954542"/>
            <a:ext cx="4933710" cy="338554"/>
          </a:xfrm>
          <a:prstGeom prst="rect">
            <a:avLst/>
          </a:prstGeom>
          <a:noFill/>
        </p:spPr>
        <p:txBody>
          <a:bodyPr wrap="square" rtlCol="0">
            <a:spAutoFit/>
          </a:bodyPr>
          <a:lstStyle/>
          <a:p>
            <a:r>
              <a:rPr lang="ja-JP" altLang="en-US" sz="1600" dirty="0"/>
              <a:t>（３）補助事業の達成目標</a:t>
            </a:r>
            <a:endParaRPr lang="en-US" altLang="ja-JP" sz="1600" dirty="0"/>
          </a:p>
        </p:txBody>
      </p:sp>
      <p:sp>
        <p:nvSpPr>
          <p:cNvPr id="4" name="スライド番号プレースホルダー 3">
            <a:extLst>
              <a:ext uri="{FF2B5EF4-FFF2-40B4-BE49-F238E27FC236}">
                <a16:creationId xmlns:a16="http://schemas.microsoft.com/office/drawing/2014/main" id="{24FA6292-95F7-4070-BB38-2B008A36A70D}"/>
              </a:ext>
            </a:extLst>
          </p:cNvPr>
          <p:cNvSpPr>
            <a:spLocks noGrp="1"/>
          </p:cNvSpPr>
          <p:nvPr>
            <p:ph type="sldNum" sz="quarter" idx="12"/>
          </p:nvPr>
        </p:nvSpPr>
        <p:spPr/>
        <p:txBody>
          <a:bodyPr/>
          <a:lstStyle/>
          <a:p>
            <a:pPr>
              <a:defRPr/>
            </a:pPr>
            <a:fld id="{CA8D4A6D-85F2-41B7-A27E-54BD60322951}" type="slidenum">
              <a:rPr lang="ja-JP" altLang="en-US" smtClean="0"/>
              <a:pPr>
                <a:defRPr/>
              </a:pPr>
              <a:t>1</a:t>
            </a:fld>
            <a:endParaRPr lang="ja-JP" altLang="en-US"/>
          </a:p>
        </p:txBody>
      </p:sp>
      <p:graphicFrame>
        <p:nvGraphicFramePr>
          <p:cNvPr id="24" name="表 23"/>
          <p:cNvGraphicFramePr>
            <a:graphicFrameLocks noGrp="1"/>
          </p:cNvGraphicFramePr>
          <p:nvPr>
            <p:extLst>
              <p:ext uri="{D42A27DB-BD31-4B8C-83A1-F6EECF244321}">
                <p14:modId xmlns:p14="http://schemas.microsoft.com/office/powerpoint/2010/main" val="2817424653"/>
              </p:ext>
            </p:extLst>
          </p:nvPr>
        </p:nvGraphicFramePr>
        <p:xfrm>
          <a:off x="245496" y="4330238"/>
          <a:ext cx="9099992" cy="2195107"/>
        </p:xfrm>
        <a:graphic>
          <a:graphicData uri="http://schemas.openxmlformats.org/drawingml/2006/table">
            <a:tbl>
              <a:tblPr firstRow="1" bandRow="1">
                <a:tableStyleId>{5940675A-B579-460E-94D1-54222C63F5DA}</a:tableStyleId>
              </a:tblPr>
              <a:tblGrid>
                <a:gridCol w="2979312">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3096344">
                  <a:extLst>
                    <a:ext uri="{9D8B030D-6E8A-4147-A177-3AD203B41FA5}">
                      <a16:colId xmlns:a16="http://schemas.microsoft.com/office/drawing/2014/main" val="20002"/>
                    </a:ext>
                  </a:extLst>
                </a:gridCol>
              </a:tblGrid>
              <a:tr h="395686">
                <a:tc>
                  <a:txBody>
                    <a:bodyPr/>
                    <a:lstStyle/>
                    <a:p>
                      <a:pPr marL="0" algn="ctr">
                        <a:lnSpc>
                          <a:spcPts val="1300"/>
                        </a:lnSpc>
                      </a:pPr>
                      <a:r>
                        <a:rPr kumimoji="1" lang="ja-JP" altLang="en-US" sz="1200" b="0" dirty="0">
                          <a:latin typeface="+mn-ea"/>
                          <a:ea typeface="+mn-ea"/>
                        </a:rPr>
                        <a:t>指標</a:t>
                      </a:r>
                    </a:p>
                  </a:txBody>
                  <a:tcPr marL="99060" marR="99060" anchor="ctr"/>
                </a:tc>
                <a:tc>
                  <a:txBody>
                    <a:bodyPr/>
                    <a:lstStyle/>
                    <a:p>
                      <a:pPr algn="ctr">
                        <a:lnSpc>
                          <a:spcPts val="1300"/>
                        </a:lnSpc>
                      </a:pPr>
                      <a:r>
                        <a:rPr kumimoji="1" lang="ja-JP" altLang="en-US" sz="1200" dirty="0">
                          <a:solidFill>
                            <a:schemeClr val="tx1"/>
                          </a:solidFill>
                          <a:latin typeface="+mn-ea"/>
                          <a:ea typeface="+mn-ea"/>
                        </a:rPr>
                        <a:t>今年度終了時</a:t>
                      </a:r>
                    </a:p>
                  </a:txBody>
                  <a:tcPr marL="99060" marR="99060" anchor="ctr"/>
                </a:tc>
                <a:tc>
                  <a:txBody>
                    <a:bodyPr/>
                    <a:lstStyle/>
                    <a:p>
                      <a:pPr algn="ctr">
                        <a:lnSpc>
                          <a:spcPts val="1300"/>
                        </a:lnSpc>
                      </a:pPr>
                      <a:r>
                        <a:rPr kumimoji="1" lang="ja-JP" altLang="en-US" sz="1200" dirty="0">
                          <a:solidFill>
                            <a:schemeClr val="tx1"/>
                          </a:solidFill>
                          <a:latin typeface="+mn-ea"/>
                          <a:ea typeface="+mn-ea"/>
                        </a:rPr>
                        <a:t>稼働後（〇〇年度）</a:t>
                      </a:r>
                    </a:p>
                  </a:txBody>
                  <a:tcPr marL="99060" marR="99060" anchor="ctr"/>
                </a:tc>
                <a:extLst>
                  <a:ext uri="{0D108BD9-81ED-4DB2-BD59-A6C34878D82A}">
                    <a16:rowId xmlns:a16="http://schemas.microsoft.com/office/drawing/2014/main" val="1140364753"/>
                  </a:ext>
                </a:extLst>
              </a:tr>
              <a:tr h="599807">
                <a:tc>
                  <a:txBody>
                    <a:bodyPr/>
                    <a:lstStyle/>
                    <a:p>
                      <a:pPr marL="0">
                        <a:lnSpc>
                          <a:spcPts val="1300"/>
                        </a:lnSpc>
                      </a:pPr>
                      <a:r>
                        <a:rPr kumimoji="1" lang="ja-JP" altLang="en-US" sz="1200" b="0" dirty="0">
                          <a:latin typeface="+mn-ea"/>
                          <a:ea typeface="+mn-ea"/>
                        </a:rPr>
                        <a:t>①</a:t>
                      </a: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extLst>
                  <a:ext uri="{0D108BD9-81ED-4DB2-BD59-A6C34878D82A}">
                    <a16:rowId xmlns:a16="http://schemas.microsoft.com/office/drawing/2014/main" val="10000"/>
                  </a:ext>
                </a:extLst>
              </a:tr>
              <a:tr h="599807">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dirty="0">
                          <a:latin typeface="+mn-ea"/>
                          <a:ea typeface="+mn-ea"/>
                        </a:rPr>
                        <a:t>②</a:t>
                      </a:r>
                    </a:p>
                  </a:txBody>
                  <a:tcPr marL="99060" marR="99060" anchor="ctr"/>
                </a:tc>
                <a:tc>
                  <a:txBody>
                    <a:bodyPr/>
                    <a:lstStyle/>
                    <a:p>
                      <a:pPr>
                        <a:lnSpc>
                          <a:spcPts val="1300"/>
                        </a:lnSpc>
                      </a:pPr>
                      <a:endParaRPr kumimoji="1" lang="ja-JP" altLang="en-US" sz="1200" dirty="0">
                        <a:latin typeface="+mn-ea"/>
                        <a:ea typeface="+mn-ea"/>
                      </a:endParaRPr>
                    </a:p>
                  </a:txBody>
                  <a:tcPr marL="99060" marR="99060" anchor="ctr"/>
                </a:tc>
                <a:tc>
                  <a:txBody>
                    <a:bodyPr/>
                    <a:lstStyle/>
                    <a:p>
                      <a:pPr>
                        <a:lnSpc>
                          <a:spcPts val="1300"/>
                        </a:lnSpc>
                      </a:pPr>
                      <a:endParaRPr kumimoji="1" lang="ja-JP" altLang="en-US" sz="1200" dirty="0">
                        <a:latin typeface="+mn-ea"/>
                        <a:ea typeface="+mn-ea"/>
                      </a:endParaRPr>
                    </a:p>
                  </a:txBody>
                  <a:tcPr marL="99060" marR="99060" anchor="ctr"/>
                </a:tc>
                <a:extLst>
                  <a:ext uri="{0D108BD9-81ED-4DB2-BD59-A6C34878D82A}">
                    <a16:rowId xmlns:a16="http://schemas.microsoft.com/office/drawing/2014/main" val="10001"/>
                  </a:ext>
                </a:extLst>
              </a:tr>
              <a:tr h="599807">
                <a:tc>
                  <a:txBody>
                    <a:bodyPr/>
                    <a:lstStyle/>
                    <a:p>
                      <a:pPr marL="0">
                        <a:lnSpc>
                          <a:spcPts val="1300"/>
                        </a:lnSpc>
                      </a:pPr>
                      <a:r>
                        <a:rPr kumimoji="1" lang="ja-JP" altLang="en-US" sz="1200" b="0" dirty="0">
                          <a:latin typeface="+mn-ea"/>
                          <a:ea typeface="+mn-ea"/>
                        </a:rPr>
                        <a:t>③</a:t>
                      </a: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extLst>
                  <a:ext uri="{0D108BD9-81ED-4DB2-BD59-A6C34878D82A}">
                    <a16:rowId xmlns:a16="http://schemas.microsoft.com/office/drawing/2014/main" val="10007"/>
                  </a:ext>
                </a:extLst>
              </a:tr>
            </a:tbl>
          </a:graphicData>
        </a:graphic>
      </p:graphicFrame>
      <p:sp>
        <p:nvSpPr>
          <p:cNvPr id="32" name="正方形/長方形 31">
            <a:extLst>
              <a:ext uri="{FF2B5EF4-FFF2-40B4-BE49-F238E27FC236}">
                <a16:creationId xmlns:a16="http://schemas.microsoft.com/office/drawing/2014/main" id="{3FBC6E18-ABC2-4D13-A876-A05CF7BAE1C4}"/>
              </a:ext>
            </a:extLst>
          </p:cNvPr>
          <p:cNvSpPr/>
          <p:nvPr/>
        </p:nvSpPr>
        <p:spPr>
          <a:xfrm>
            <a:off x="3044789" y="5157192"/>
            <a:ext cx="3096344"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実証による達成目標および達成度を　</a:t>
            </a:r>
            <a:endParaRPr lang="en-US" altLang="ja-JP" sz="1400" dirty="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3</a:t>
            </a:r>
            <a:r>
              <a:rPr lang="ja-JP" altLang="en-US" sz="1400" dirty="0">
                <a:solidFill>
                  <a:srgbClr val="FF0000"/>
                </a:solidFill>
                <a:latin typeface="Meiryo UI" panose="020B0604030504040204" pitchFamily="50" charset="-128"/>
                <a:ea typeface="Meiryo UI" panose="020B0604030504040204" pitchFamily="50" charset="-128"/>
              </a:rPr>
              <a:t>項目以内にまとめること。</a:t>
            </a:r>
            <a:endParaRPr lang="en-US" altLang="ja-JP" sz="1400" dirty="0">
              <a:solidFill>
                <a:srgbClr val="FF0000"/>
              </a:solidFill>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4213323125"/>
              </p:ext>
            </p:extLst>
          </p:nvPr>
        </p:nvGraphicFramePr>
        <p:xfrm>
          <a:off x="5265774" y="980729"/>
          <a:ext cx="4079714" cy="1944216"/>
        </p:xfrm>
        <a:graphic>
          <a:graphicData uri="http://schemas.openxmlformats.org/drawingml/2006/table">
            <a:tbl>
              <a:tblPr firstRow="1" bandRow="1">
                <a:tableStyleId>{5940675A-B579-460E-94D1-54222C63F5DA}</a:tableStyleId>
              </a:tblPr>
              <a:tblGrid>
                <a:gridCol w="4079714">
                  <a:extLst>
                    <a:ext uri="{9D8B030D-6E8A-4147-A177-3AD203B41FA5}">
                      <a16:colId xmlns:a16="http://schemas.microsoft.com/office/drawing/2014/main" val="20000"/>
                    </a:ext>
                  </a:extLst>
                </a:gridCol>
              </a:tblGrid>
              <a:tr h="648072">
                <a:tc>
                  <a:txBody>
                    <a:bodyPr/>
                    <a:lstStyle/>
                    <a:p>
                      <a:pPr marL="0">
                        <a:lnSpc>
                          <a:spcPts val="1300"/>
                        </a:lnSpc>
                      </a:pPr>
                      <a:endParaRPr kumimoji="1" lang="ja-JP" altLang="en-US" sz="1200" b="0" dirty="0">
                        <a:latin typeface="+mn-ea"/>
                        <a:ea typeface="+mn-ea"/>
                      </a:endParaRPr>
                    </a:p>
                  </a:txBody>
                  <a:tcPr marL="99060" marR="99060" anchor="ctr"/>
                </a:tc>
                <a:extLst>
                  <a:ext uri="{0D108BD9-81ED-4DB2-BD59-A6C34878D82A}">
                    <a16:rowId xmlns:a16="http://schemas.microsoft.com/office/drawing/2014/main" val="1140364753"/>
                  </a:ext>
                </a:extLst>
              </a:tr>
              <a:tr h="648072">
                <a:tc>
                  <a:txBody>
                    <a:bodyPr/>
                    <a:lstStyle/>
                    <a:p>
                      <a:pPr marL="0">
                        <a:lnSpc>
                          <a:spcPts val="1300"/>
                        </a:lnSpc>
                      </a:pPr>
                      <a:endParaRPr kumimoji="1" lang="ja-JP" altLang="en-US" sz="1200" b="0" dirty="0">
                        <a:latin typeface="+mn-ea"/>
                        <a:ea typeface="+mn-ea"/>
                      </a:endParaRPr>
                    </a:p>
                  </a:txBody>
                  <a:tcPr marL="99060" marR="99060" anchor="ctr"/>
                </a:tc>
                <a:extLst>
                  <a:ext uri="{0D108BD9-81ED-4DB2-BD59-A6C34878D82A}">
                    <a16:rowId xmlns:a16="http://schemas.microsoft.com/office/drawing/2014/main" val="10000"/>
                  </a:ext>
                </a:extLst>
              </a:tr>
              <a:tr h="648072">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endParaRPr kumimoji="1" lang="ja-JP" altLang="en-US" sz="1200" b="0" dirty="0">
                        <a:latin typeface="+mn-ea"/>
                        <a:ea typeface="+mn-ea"/>
                      </a:endParaRPr>
                    </a:p>
                  </a:txBody>
                  <a:tcPr marL="99060" marR="99060" anchor="ctr"/>
                </a:tc>
                <a:extLst>
                  <a:ext uri="{0D108BD9-81ED-4DB2-BD59-A6C34878D82A}">
                    <a16:rowId xmlns:a16="http://schemas.microsoft.com/office/drawing/2014/main" val="10001"/>
                  </a:ext>
                </a:extLst>
              </a:tr>
            </a:tbl>
          </a:graphicData>
        </a:graphic>
      </p:graphicFrame>
      <p:sp>
        <p:nvSpPr>
          <p:cNvPr id="33" name="正方形/長方形 32">
            <a:extLst>
              <a:ext uri="{FF2B5EF4-FFF2-40B4-BE49-F238E27FC236}">
                <a16:creationId xmlns:a16="http://schemas.microsoft.com/office/drawing/2014/main" id="{3FBC6E18-ABC2-4D13-A876-A05CF7BAE1C4}"/>
              </a:ext>
            </a:extLst>
          </p:cNvPr>
          <p:cNvSpPr/>
          <p:nvPr/>
        </p:nvSpPr>
        <p:spPr>
          <a:xfrm>
            <a:off x="6482342" y="1808088"/>
            <a:ext cx="2520280"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実証テーマの特徴を簡潔に</a:t>
            </a:r>
            <a:endParaRPr lang="en-US" altLang="ja-JP" sz="1400" dirty="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3</a:t>
            </a:r>
            <a:r>
              <a:rPr lang="ja-JP" altLang="en-US" sz="1400" dirty="0">
                <a:solidFill>
                  <a:srgbClr val="FF0000"/>
                </a:solidFill>
                <a:latin typeface="Meiryo UI" panose="020B0604030504040204" pitchFamily="50" charset="-128"/>
                <a:ea typeface="Meiryo UI" panose="020B0604030504040204" pitchFamily="50" charset="-128"/>
              </a:rPr>
              <a:t>項目以内にまとめること。</a:t>
            </a:r>
            <a:endParaRPr lang="en-US" altLang="ja-JP" sz="14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8A4DB331-ED79-4DDF-B76F-614F932C354F}"/>
              </a:ext>
            </a:extLst>
          </p:cNvPr>
          <p:cNvGraphicFramePr>
            <a:graphicFrameLocks noGrp="1"/>
          </p:cNvGraphicFramePr>
          <p:nvPr>
            <p:extLst>
              <p:ext uri="{D42A27DB-BD31-4B8C-83A1-F6EECF244321}">
                <p14:modId xmlns:p14="http://schemas.microsoft.com/office/powerpoint/2010/main" val="1161909184"/>
              </p:ext>
            </p:extLst>
          </p:nvPr>
        </p:nvGraphicFramePr>
        <p:xfrm>
          <a:off x="2125425" y="2011878"/>
          <a:ext cx="1850652" cy="542324"/>
        </p:xfrm>
        <a:graphic>
          <a:graphicData uri="http://schemas.openxmlformats.org/drawingml/2006/table">
            <a:tbl>
              <a:tblPr firstRow="1" bandRow="1">
                <a:tableStyleId>{2D5ABB26-0587-4C30-8999-92F81FD0307C}</a:tableStyleId>
              </a:tblPr>
              <a:tblGrid>
                <a:gridCol w="616884">
                  <a:extLst>
                    <a:ext uri="{9D8B030D-6E8A-4147-A177-3AD203B41FA5}">
                      <a16:colId xmlns:a16="http://schemas.microsoft.com/office/drawing/2014/main" val="3982589465"/>
                    </a:ext>
                  </a:extLst>
                </a:gridCol>
                <a:gridCol w="616884">
                  <a:extLst>
                    <a:ext uri="{9D8B030D-6E8A-4147-A177-3AD203B41FA5}">
                      <a16:colId xmlns:a16="http://schemas.microsoft.com/office/drawing/2014/main" val="2671997819"/>
                    </a:ext>
                  </a:extLst>
                </a:gridCol>
                <a:gridCol w="616884">
                  <a:extLst>
                    <a:ext uri="{9D8B030D-6E8A-4147-A177-3AD203B41FA5}">
                      <a16:colId xmlns:a16="http://schemas.microsoft.com/office/drawing/2014/main" val="664082008"/>
                    </a:ext>
                  </a:extLst>
                </a:gridCol>
              </a:tblGrid>
              <a:tr h="271162">
                <a:tc>
                  <a:txBody>
                    <a:bodyPr/>
                    <a:lstStyle/>
                    <a:p>
                      <a:pPr algn="ctr"/>
                      <a:r>
                        <a:rPr kumimoji="1" lang="ja-JP" altLang="en-US" sz="1000" dirty="0"/>
                        <a:t>①</a:t>
                      </a:r>
                      <a:r>
                        <a:rPr kumimoji="1" lang="en-US" altLang="ja-JP" sz="1000" dirty="0"/>
                        <a:t>a</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t>①</a:t>
                      </a:r>
                      <a:r>
                        <a:rPr kumimoji="1" lang="en-US" altLang="ja-JP" sz="1000" dirty="0"/>
                        <a:t>b</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t>①</a:t>
                      </a:r>
                      <a:r>
                        <a:rPr kumimoji="1" lang="en-US" altLang="ja-JP" sz="1000" dirty="0"/>
                        <a:t>c</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68326734"/>
                  </a:ext>
                </a:extLst>
              </a:tr>
              <a:tr h="271162">
                <a:tc>
                  <a:txBody>
                    <a:bodyPr/>
                    <a:lstStyle/>
                    <a:p>
                      <a:pPr algn="ctr"/>
                      <a:endParaRPr kumimoji="1" lang="ja-JP"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6406085"/>
                  </a:ext>
                </a:extLst>
              </a:tr>
            </a:tbl>
          </a:graphicData>
        </a:graphic>
      </p:graphicFrame>
      <p:sp>
        <p:nvSpPr>
          <p:cNvPr id="18" name="正方形/長方形 17">
            <a:extLst>
              <a:ext uri="{FF2B5EF4-FFF2-40B4-BE49-F238E27FC236}">
                <a16:creationId xmlns:a16="http://schemas.microsoft.com/office/drawing/2014/main" id="{5D82CEB6-AAEE-43EF-8327-EF4151DD580A}"/>
              </a:ext>
            </a:extLst>
          </p:cNvPr>
          <p:cNvSpPr/>
          <p:nvPr/>
        </p:nvSpPr>
        <p:spPr>
          <a:xfrm>
            <a:off x="3231678" y="1084865"/>
            <a:ext cx="2520280"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取り組む補助事業の番号に</a:t>
            </a:r>
            <a:br>
              <a:rPr lang="en-US" altLang="ja-JP" sz="1400" dirty="0">
                <a:solidFill>
                  <a:srgbClr val="FF0000"/>
                </a:solidFill>
                <a:latin typeface="Meiryo UI" panose="020B0604030504040204" pitchFamily="50" charset="-128"/>
                <a:ea typeface="Meiryo UI" panose="020B0604030504040204" pitchFamily="50" charset="-128"/>
              </a:rPr>
            </a:br>
            <a:r>
              <a:rPr lang="ja-JP" altLang="en-US" sz="1400" dirty="0">
                <a:solidFill>
                  <a:srgbClr val="FF0000"/>
                </a:solidFill>
                <a:latin typeface="Meiryo UI" panose="020B0604030504040204" pitchFamily="50" charset="-128"/>
                <a:ea typeface="Meiryo UI" panose="020B0604030504040204" pitchFamily="50" charset="-128"/>
              </a:rPr>
              <a:t>　　〇をすること（複数可）。</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1" name="テキスト ボックス 4">
            <a:extLst>
              <a:ext uri="{FF2B5EF4-FFF2-40B4-BE49-F238E27FC236}">
                <a16:creationId xmlns:a16="http://schemas.microsoft.com/office/drawing/2014/main" id="{9F34B127-74C3-448C-871C-96996366A93B}"/>
              </a:ext>
            </a:extLst>
          </p:cNvPr>
          <p:cNvSpPr txBox="1"/>
          <p:nvPr/>
        </p:nvSpPr>
        <p:spPr>
          <a:xfrm>
            <a:off x="5751958" y="3135484"/>
            <a:ext cx="2729434" cy="843382"/>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lang="ja-JP" altLang="en-US" sz="1100" dirty="0">
                <a:solidFill>
                  <a:schemeClr val="dk1"/>
                </a:solidFill>
                <a:effectLst/>
                <a:latin typeface="+mn-ea"/>
                <a:cs typeface="+mn-cs"/>
              </a:rPr>
              <a:t>①</a:t>
            </a:r>
            <a:r>
              <a:rPr lang="en-US" altLang="ja-JP" sz="1100" dirty="0">
                <a:solidFill>
                  <a:schemeClr val="dk1"/>
                </a:solidFill>
                <a:effectLst/>
                <a:latin typeface="+mn-ea"/>
                <a:cs typeface="+mn-cs"/>
              </a:rPr>
              <a:t>a</a:t>
            </a:r>
            <a:r>
              <a:rPr lang="ja-JP" altLang="en-US" sz="1100" dirty="0">
                <a:solidFill>
                  <a:schemeClr val="dk1"/>
                </a:solidFill>
                <a:effectLst/>
                <a:latin typeface="+mn-ea"/>
                <a:cs typeface="+mn-cs"/>
              </a:rPr>
              <a:t> </a:t>
            </a:r>
            <a:r>
              <a:rPr lang="ja-JP" altLang="ja-JP" sz="1100" dirty="0">
                <a:solidFill>
                  <a:schemeClr val="dk1"/>
                </a:solidFill>
                <a:effectLst/>
                <a:latin typeface="+mn-ea"/>
                <a:cs typeface="+mn-cs"/>
              </a:rPr>
              <a:t>カーボンフットプリント</a:t>
            </a:r>
            <a:r>
              <a:rPr lang="ja-JP" altLang="en-US" sz="1100" dirty="0">
                <a:solidFill>
                  <a:schemeClr val="dk1"/>
                </a:solidFill>
                <a:effectLst/>
                <a:latin typeface="+mn-ea"/>
                <a:cs typeface="+mn-cs"/>
              </a:rPr>
              <a:t>（分類</a:t>
            </a:r>
            <a:r>
              <a:rPr lang="en-US" altLang="ja-JP" sz="1100" dirty="0">
                <a:solidFill>
                  <a:schemeClr val="dk1"/>
                </a:solidFill>
                <a:effectLst/>
                <a:latin typeface="+mn-ea"/>
                <a:cs typeface="+mn-cs"/>
              </a:rPr>
              <a:t>A</a:t>
            </a:r>
            <a:r>
              <a:rPr lang="ja-JP" altLang="en-US" sz="1100" dirty="0">
                <a:solidFill>
                  <a:schemeClr val="dk1"/>
                </a:solidFill>
                <a:effectLst/>
                <a:latin typeface="+mn-ea"/>
                <a:cs typeface="+mn-cs"/>
              </a:rPr>
              <a:t>）</a:t>
            </a:r>
            <a:endParaRPr lang="ja-JP" altLang="ja-JP" sz="1100" dirty="0">
              <a:solidFill>
                <a:schemeClr val="dk1"/>
              </a:solidFill>
              <a:effectLst/>
              <a:latin typeface="+mn-ea"/>
              <a:cs typeface="+mn-cs"/>
            </a:endParaRPr>
          </a:p>
          <a:p>
            <a:r>
              <a:rPr lang="ja-JP" altLang="en-US" sz="1100" dirty="0">
                <a:solidFill>
                  <a:schemeClr val="dk1"/>
                </a:solidFill>
                <a:effectLst/>
                <a:latin typeface="+mn-ea"/>
                <a:cs typeface="+mn-cs"/>
              </a:rPr>
              <a:t>①</a:t>
            </a:r>
            <a:r>
              <a:rPr lang="en-US" altLang="ja-JP" sz="1100" dirty="0">
                <a:solidFill>
                  <a:schemeClr val="dk1"/>
                </a:solidFill>
                <a:effectLst/>
                <a:latin typeface="+mn-ea"/>
                <a:cs typeface="+mn-cs"/>
              </a:rPr>
              <a:t>b</a:t>
            </a:r>
            <a:r>
              <a:rPr lang="ja-JP" altLang="en-US" sz="1100" dirty="0">
                <a:solidFill>
                  <a:schemeClr val="dk1"/>
                </a:solidFill>
                <a:effectLst/>
                <a:latin typeface="+mn-ea"/>
                <a:cs typeface="+mn-cs"/>
              </a:rPr>
              <a:t> </a:t>
            </a:r>
            <a:r>
              <a:rPr lang="ja-JP" altLang="ja-JP" sz="1100" dirty="0">
                <a:solidFill>
                  <a:schemeClr val="dk1"/>
                </a:solidFill>
                <a:effectLst/>
                <a:latin typeface="+mn-ea"/>
                <a:cs typeface="+mn-cs"/>
              </a:rPr>
              <a:t>カーボンフットプリント</a:t>
            </a:r>
            <a:r>
              <a:rPr lang="ja-JP" altLang="en-US" sz="1100" dirty="0">
                <a:solidFill>
                  <a:schemeClr val="dk1"/>
                </a:solidFill>
                <a:effectLst/>
                <a:latin typeface="+mn-ea"/>
                <a:cs typeface="+mn-cs"/>
              </a:rPr>
              <a:t>（分類</a:t>
            </a:r>
            <a:r>
              <a:rPr lang="en-US" altLang="ja-JP" sz="1100" dirty="0">
                <a:solidFill>
                  <a:schemeClr val="dk1"/>
                </a:solidFill>
                <a:effectLst/>
                <a:latin typeface="+mn-ea"/>
                <a:cs typeface="+mn-cs"/>
              </a:rPr>
              <a:t>B</a:t>
            </a:r>
            <a:r>
              <a:rPr lang="ja-JP" altLang="en-US" sz="1100" dirty="0">
                <a:solidFill>
                  <a:schemeClr val="dk1"/>
                </a:solidFill>
                <a:effectLst/>
                <a:latin typeface="+mn-ea"/>
                <a:cs typeface="+mn-cs"/>
              </a:rPr>
              <a:t>）</a:t>
            </a:r>
            <a:endParaRPr lang="ja-JP" altLang="ja-JP" sz="1100" dirty="0">
              <a:solidFill>
                <a:schemeClr val="dk1"/>
              </a:solidFill>
              <a:effectLst/>
              <a:latin typeface="+mn-ea"/>
              <a:cs typeface="+mn-cs"/>
            </a:endParaRPr>
          </a:p>
          <a:p>
            <a:r>
              <a:rPr lang="ja-JP" altLang="en-US" sz="1100" dirty="0">
                <a:solidFill>
                  <a:schemeClr val="dk1"/>
                </a:solidFill>
                <a:effectLst/>
                <a:latin typeface="+mn-ea"/>
                <a:cs typeface="+mn-cs"/>
              </a:rPr>
              <a:t>①</a:t>
            </a:r>
            <a:r>
              <a:rPr lang="en-US" altLang="ja-JP" sz="1100" dirty="0">
                <a:solidFill>
                  <a:schemeClr val="dk1"/>
                </a:solidFill>
                <a:effectLst/>
                <a:latin typeface="+mn-ea"/>
                <a:cs typeface="+mn-cs"/>
              </a:rPr>
              <a:t>c</a:t>
            </a:r>
            <a:r>
              <a:rPr lang="ja-JP" altLang="en-US" sz="1100" dirty="0">
                <a:solidFill>
                  <a:schemeClr val="dk1"/>
                </a:solidFill>
                <a:effectLst/>
                <a:latin typeface="+mn-ea"/>
                <a:cs typeface="+mn-cs"/>
              </a:rPr>
              <a:t> </a:t>
            </a:r>
            <a:r>
              <a:rPr lang="ja-JP" altLang="ja-JP" sz="1100" dirty="0">
                <a:solidFill>
                  <a:schemeClr val="dk1"/>
                </a:solidFill>
                <a:effectLst/>
                <a:latin typeface="+mn-ea"/>
                <a:cs typeface="+mn-cs"/>
              </a:rPr>
              <a:t>カーボンフットプリント</a:t>
            </a:r>
            <a:r>
              <a:rPr lang="ja-JP" altLang="en-US" sz="1100" dirty="0">
                <a:solidFill>
                  <a:schemeClr val="dk1"/>
                </a:solidFill>
                <a:effectLst/>
                <a:latin typeface="+mn-ea"/>
                <a:cs typeface="+mn-cs"/>
              </a:rPr>
              <a:t>（分類</a:t>
            </a:r>
            <a:r>
              <a:rPr lang="en-US" altLang="ja-JP" sz="1100" dirty="0">
                <a:solidFill>
                  <a:schemeClr val="dk1"/>
                </a:solidFill>
                <a:effectLst/>
                <a:latin typeface="+mn-ea"/>
                <a:cs typeface="+mn-cs"/>
              </a:rPr>
              <a:t>C</a:t>
            </a:r>
            <a:r>
              <a:rPr lang="ja-JP" altLang="en-US" sz="1100" dirty="0">
                <a:solidFill>
                  <a:schemeClr val="dk1"/>
                </a:solidFill>
                <a:effectLst/>
                <a:latin typeface="+mn-ea"/>
                <a:cs typeface="+mn-cs"/>
              </a:rPr>
              <a:t>）</a:t>
            </a:r>
            <a:endParaRPr lang="ja-JP" altLang="ja-JP" sz="1100" dirty="0">
              <a:solidFill>
                <a:schemeClr val="dk1"/>
              </a:solidFill>
              <a:effectLst/>
              <a:latin typeface="+mn-ea"/>
              <a:cs typeface="+mn-cs"/>
            </a:endParaRPr>
          </a:p>
          <a:p>
            <a:pPr lvl="0"/>
            <a:endParaRPr lang="ja-JP" altLang="ja-JP" sz="1100" dirty="0">
              <a:solidFill>
                <a:schemeClr val="dk1"/>
              </a:solidFill>
              <a:effectLst/>
              <a:latin typeface="HG丸ｺﾞｼｯｸM-PRO" panose="020F0600000000000000" pitchFamily="50" charset="-128"/>
              <a:ea typeface="HG丸ｺﾞｼｯｸM-PRO" panose="020F0600000000000000" pitchFamily="50" charset="-128"/>
              <a:cs typeface="+mn-cs"/>
            </a:endParaRPr>
          </a:p>
          <a:p>
            <a:endParaRPr kumimoji="1" lang="ja-JP" altLang="en-US" sz="1100" dirty="0"/>
          </a:p>
        </p:txBody>
      </p:sp>
      <p:sp>
        <p:nvSpPr>
          <p:cNvPr id="23" name="テキスト ボックス 5">
            <a:extLst>
              <a:ext uri="{FF2B5EF4-FFF2-40B4-BE49-F238E27FC236}">
                <a16:creationId xmlns:a16="http://schemas.microsoft.com/office/drawing/2014/main" id="{9C6E62FB-1DBA-4C27-B7F3-A4D31B9D2643}"/>
              </a:ext>
            </a:extLst>
          </p:cNvPr>
          <p:cNvSpPr txBox="1"/>
          <p:nvPr/>
        </p:nvSpPr>
        <p:spPr>
          <a:xfrm>
            <a:off x="5508542" y="3045090"/>
            <a:ext cx="243416" cy="1132417"/>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lang="ja-JP" altLang="en-US" sz="1100" dirty="0">
                <a:solidFill>
                  <a:schemeClr val="dk1"/>
                </a:solidFill>
                <a:effectLst/>
                <a:latin typeface="HG丸ｺﾞｼｯｸM-PRO" panose="020F0600000000000000" pitchFamily="50" charset="-128"/>
                <a:ea typeface="HG丸ｺﾞｼｯｸM-PRO" panose="020F0600000000000000" pitchFamily="50" charset="-128"/>
                <a:cs typeface="+mn-cs"/>
              </a:rPr>
              <a:t>事業の区分</a:t>
            </a:r>
            <a:endParaRPr lang="ja-JP" altLang="ja-JP" sz="1100" dirty="0">
              <a:solidFill>
                <a:schemeClr val="dk1"/>
              </a:solidFill>
              <a:effectLst/>
              <a:latin typeface="HG丸ｺﾞｼｯｸM-PRO" panose="020F0600000000000000" pitchFamily="50" charset="-128"/>
              <a:ea typeface="HG丸ｺﾞｼｯｸM-PRO" panose="020F0600000000000000" pitchFamily="50" charset="-128"/>
              <a:cs typeface="+mn-cs"/>
            </a:endParaRPr>
          </a:p>
          <a:p>
            <a:endParaRPr kumimoji="1" lang="ja-JP" altLang="en-US" sz="1100" dirty="0"/>
          </a:p>
        </p:txBody>
      </p:sp>
    </p:spTree>
    <p:extLst>
      <p:ext uri="{BB962C8B-B14F-4D97-AF65-F5344CB8AC3E}">
        <p14:creationId xmlns:p14="http://schemas.microsoft.com/office/powerpoint/2010/main" val="352573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103932"/>
            <a:ext cx="4464496" cy="377179"/>
          </a:xfrm>
        </p:spPr>
        <p:txBody>
          <a:bodyPr/>
          <a:lstStyle/>
          <a:p>
            <a:r>
              <a:rPr kumimoji="1" lang="ja-JP" altLang="en-US" dirty="0">
                <a:latin typeface="Meiryo UI" panose="020B0604030504040204" pitchFamily="50" charset="-128"/>
                <a:ea typeface="Meiryo UI" panose="020B0604030504040204" pitchFamily="50" charset="-128"/>
              </a:rPr>
              <a:t>２．実証事業イメージ（全体像）</a:t>
            </a: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104" name="正方形/長方形 103"/>
          <p:cNvSpPr/>
          <p:nvPr/>
        </p:nvSpPr>
        <p:spPr bwMode="auto">
          <a:xfrm>
            <a:off x="6813292" y="697359"/>
            <a:ext cx="397408" cy="235708"/>
          </a:xfrm>
          <a:prstGeom prst="rect">
            <a:avLst/>
          </a:prstGeom>
          <a:solidFill>
            <a:srgbClr val="FFCCFF"/>
          </a:solidFill>
          <a:ln w="9525">
            <a:noFill/>
            <a:miter lim="800000"/>
            <a:headEnd/>
            <a:tailEnd/>
          </a:ln>
          <a:effectLst/>
        </p:spPr>
        <p:txBody>
          <a:bodyPr wrap="none" rtlCol="0" anchor="ctr"/>
          <a:lstStyle/>
          <a:p>
            <a:pPr algn="l"/>
            <a:endParaRPr kumimoji="0" lang="ja-JP" altLang="en-US" sz="1800" dirty="0"/>
          </a:p>
        </p:txBody>
      </p:sp>
      <p:sp>
        <p:nvSpPr>
          <p:cNvPr id="105" name="テキスト ボックス 104"/>
          <p:cNvSpPr txBox="1"/>
          <p:nvPr/>
        </p:nvSpPr>
        <p:spPr>
          <a:xfrm>
            <a:off x="7210821" y="675635"/>
            <a:ext cx="1723549" cy="276999"/>
          </a:xfrm>
          <a:prstGeom prst="rect">
            <a:avLst/>
          </a:prstGeom>
          <a:noFill/>
        </p:spPr>
        <p:txBody>
          <a:bodyPr wrap="none" rtlCol="0">
            <a:spAutoFit/>
          </a:bodyPr>
          <a:lstStyle/>
          <a:p>
            <a:r>
              <a:rPr lang="ja-JP" altLang="en-US" sz="1200" dirty="0">
                <a:cs typeface="メイリオ" panose="020B0604030504040204" pitchFamily="50" charset="-128"/>
              </a:rPr>
              <a:t>：補助対象経費の範囲</a:t>
            </a:r>
            <a:endParaRPr kumimoji="1" lang="ja-JP" altLang="en-US" sz="1200" dirty="0">
              <a:cs typeface="メイリオ" panose="020B0604030504040204" pitchFamily="50" charset="-128"/>
            </a:endParaRPr>
          </a:p>
        </p:txBody>
      </p:sp>
      <p:sp>
        <p:nvSpPr>
          <p:cNvPr id="214" name="テキスト ボックス 213">
            <a:extLst>
              <a:ext uri="{FF2B5EF4-FFF2-40B4-BE49-F238E27FC236}">
                <a16:creationId xmlns:a16="http://schemas.microsoft.com/office/drawing/2014/main" id="{77CC7F27-A545-445F-8A8E-DDF79CD87C33}"/>
              </a:ext>
            </a:extLst>
          </p:cNvPr>
          <p:cNvSpPr txBox="1"/>
          <p:nvPr/>
        </p:nvSpPr>
        <p:spPr>
          <a:xfrm>
            <a:off x="1709857" y="1690532"/>
            <a:ext cx="6343151" cy="1075292"/>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実証事業のイメージをわかりやすく図示し、簡潔な説明文を記載すること。</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補助対象となる設備・インフラ等をバックハッチングするなどして、明示すること。</a:t>
            </a:r>
            <a:endParaRPr lang="en-US" altLang="ja-JP" sz="1400" dirty="0">
              <a:solidFill>
                <a:srgbClr val="FF0000"/>
              </a:solidFill>
            </a:endParaRPr>
          </a:p>
        </p:txBody>
      </p:sp>
      <p:sp>
        <p:nvSpPr>
          <p:cNvPr id="4" name="スライド番号プレースホルダー 3">
            <a:extLst>
              <a:ext uri="{FF2B5EF4-FFF2-40B4-BE49-F238E27FC236}">
                <a16:creationId xmlns:a16="http://schemas.microsoft.com/office/drawing/2014/main" id="{C12D7FD3-C745-4F53-92E0-871FADE0A682}"/>
              </a:ext>
            </a:extLst>
          </p:cNvPr>
          <p:cNvSpPr>
            <a:spLocks noGrp="1"/>
          </p:cNvSpPr>
          <p:nvPr>
            <p:ph type="sldNum" sz="quarter" idx="12"/>
          </p:nvPr>
        </p:nvSpPr>
        <p:spPr/>
        <p:txBody>
          <a:bodyPr/>
          <a:lstStyle/>
          <a:p>
            <a:pPr>
              <a:defRPr/>
            </a:pPr>
            <a:fld id="{CA8D4A6D-85F2-41B7-A27E-54BD60322951}" type="slidenum">
              <a:rPr lang="ja-JP" altLang="en-US" smtClean="0"/>
              <a:pPr>
                <a:defRPr/>
              </a:pPr>
              <a:t>2</a:t>
            </a:fld>
            <a:endParaRPr lang="ja-JP" altLang="en-US"/>
          </a:p>
        </p:txBody>
      </p:sp>
    </p:spTree>
    <p:extLst>
      <p:ext uri="{BB962C8B-B14F-4D97-AF65-F5344CB8AC3E}">
        <p14:creationId xmlns:p14="http://schemas.microsoft.com/office/powerpoint/2010/main" val="4024588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３．補助事業到達イメージ</a:t>
            </a:r>
            <a:endParaRPr kumimoji="1" lang="ja-JP" altLang="en-US"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枚以内</a:t>
            </a:r>
          </a:p>
        </p:txBody>
      </p:sp>
      <p:sp>
        <p:nvSpPr>
          <p:cNvPr id="20" name="テキスト ボックス 19"/>
          <p:cNvSpPr txBox="1"/>
          <p:nvPr/>
        </p:nvSpPr>
        <p:spPr>
          <a:xfrm>
            <a:off x="-114988" y="714182"/>
            <a:ext cx="6220116" cy="338554"/>
          </a:xfrm>
          <a:prstGeom prst="rect">
            <a:avLst/>
          </a:prstGeom>
          <a:noFill/>
        </p:spPr>
        <p:txBody>
          <a:bodyPr wrap="square" rtlCol="0">
            <a:spAutoFit/>
          </a:bodyPr>
          <a:lstStyle/>
          <a:p>
            <a:r>
              <a:rPr kumimoji="1" lang="ja-JP" altLang="en-US" sz="1600" dirty="0"/>
              <a:t>（１）実証事業の到達イメージ（</a:t>
            </a:r>
            <a:r>
              <a:rPr kumimoji="1" lang="ja-JP" altLang="en-US" sz="1600" b="0" dirty="0">
                <a:solidFill>
                  <a:schemeClr val="tx1"/>
                </a:solidFill>
                <a:latin typeface="+mn-ea"/>
                <a:ea typeface="+mn-ea"/>
              </a:rPr>
              <a:t>令和５年度 終了時</a:t>
            </a:r>
            <a:r>
              <a:rPr lang="ja-JP" altLang="en-US" sz="1600" b="0" dirty="0">
                <a:solidFill>
                  <a:schemeClr val="tx1"/>
                </a:solidFill>
                <a:latin typeface="+mn-ea"/>
                <a:ea typeface="+mn-ea"/>
              </a:rPr>
              <a:t>）</a:t>
            </a:r>
            <a:endParaRPr kumimoji="1" lang="ja-JP" altLang="en-US" sz="1600" b="0" dirty="0">
              <a:solidFill>
                <a:schemeClr val="tx1"/>
              </a:solidFill>
              <a:latin typeface="+mn-ea"/>
              <a:ea typeface="+mn-ea"/>
            </a:endParaRPr>
          </a:p>
        </p:txBody>
      </p:sp>
      <p:sp>
        <p:nvSpPr>
          <p:cNvPr id="3" name="スライド番号プレースホルダー 2">
            <a:extLst>
              <a:ext uri="{FF2B5EF4-FFF2-40B4-BE49-F238E27FC236}">
                <a16:creationId xmlns:a16="http://schemas.microsoft.com/office/drawing/2014/main" id="{AF568F6C-F23E-4270-869C-5026EE85E402}"/>
              </a:ext>
            </a:extLst>
          </p:cNvPr>
          <p:cNvSpPr>
            <a:spLocks noGrp="1"/>
          </p:cNvSpPr>
          <p:nvPr>
            <p:ph type="sldNum" sz="quarter" idx="12"/>
          </p:nvPr>
        </p:nvSpPr>
        <p:spPr/>
        <p:txBody>
          <a:bodyPr/>
          <a:lstStyle/>
          <a:p>
            <a:pPr>
              <a:defRPr/>
            </a:pPr>
            <a:fld id="{CA8D4A6D-85F2-41B7-A27E-54BD60322951}" type="slidenum">
              <a:rPr lang="ja-JP" altLang="en-US" smtClean="0"/>
              <a:pPr>
                <a:defRPr/>
              </a:pPr>
              <a:t>3</a:t>
            </a:fld>
            <a:endParaRPr lang="ja-JP" altLang="en-US"/>
          </a:p>
        </p:txBody>
      </p:sp>
      <p:sp>
        <p:nvSpPr>
          <p:cNvPr id="18" name="テキスト ボックス 17">
            <a:extLst>
              <a:ext uri="{FF2B5EF4-FFF2-40B4-BE49-F238E27FC236}">
                <a16:creationId xmlns:a16="http://schemas.microsoft.com/office/drawing/2014/main" id="{BE29417F-0682-4A46-A1EA-2A6882F1F294}"/>
              </a:ext>
            </a:extLst>
          </p:cNvPr>
          <p:cNvSpPr txBox="1"/>
          <p:nvPr/>
        </p:nvSpPr>
        <p:spPr>
          <a:xfrm>
            <a:off x="2120921" y="1794685"/>
            <a:ext cx="4992320" cy="894456"/>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実証事業の到達イメージをわかりやすく記載すること。</a:t>
            </a:r>
          </a:p>
        </p:txBody>
      </p:sp>
    </p:spTree>
    <p:extLst>
      <p:ext uri="{BB962C8B-B14F-4D97-AF65-F5344CB8AC3E}">
        <p14:creationId xmlns:p14="http://schemas.microsoft.com/office/powerpoint/2010/main" val="249851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４．事業内容（①カーボンフットプリント）</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993329" y="2133658"/>
            <a:ext cx="864019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図表等も用いてわかりやすく具体的に記載してください。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800" b="1"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本事業で実証される健全な製品エコシステムに関して、</a:t>
            </a:r>
            <a:r>
              <a:rPr lang="ja-JP" altLang="ja-JP" sz="1400" dirty="0">
                <a:solidFill>
                  <a:srgbClr val="FF0000"/>
                </a:solidFill>
              </a:rPr>
              <a:t>具体的かつ実現可能な目標設定がされていること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8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endParaRPr lang="en-US" altLang="ja-JP" sz="1400" dirty="0">
              <a:solidFill>
                <a:schemeClr val="tx2">
                  <a:lumMod val="60000"/>
                  <a:lumOff val="40000"/>
                </a:schemeClr>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３項目以内にまとめること。</a:t>
            </a:r>
            <a:endParaRPr lang="en-US" altLang="ja-JP" sz="1400" dirty="0">
              <a:solidFill>
                <a:srgbClr val="FF0000"/>
              </a:solidFill>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dirty="0"/>
              <a:t>（１）実効性</a:t>
            </a:r>
          </a:p>
        </p:txBody>
      </p:sp>
      <p:sp>
        <p:nvSpPr>
          <p:cNvPr id="3" name="スライド番号プレースホルダー 2">
            <a:extLst>
              <a:ext uri="{FF2B5EF4-FFF2-40B4-BE49-F238E27FC236}">
                <a16:creationId xmlns:a16="http://schemas.microsoft.com/office/drawing/2014/main" id="{8FDFD85D-D4BE-4418-A3D2-28EE1E19EE26}"/>
              </a:ext>
            </a:extLst>
          </p:cNvPr>
          <p:cNvSpPr>
            <a:spLocks noGrp="1"/>
          </p:cNvSpPr>
          <p:nvPr>
            <p:ph type="sldNum" sz="quarter" idx="12"/>
          </p:nvPr>
        </p:nvSpPr>
        <p:spPr/>
        <p:txBody>
          <a:bodyPr/>
          <a:lstStyle/>
          <a:p>
            <a:pPr>
              <a:defRPr/>
            </a:pPr>
            <a:fld id="{CA8D4A6D-85F2-41B7-A27E-54BD60322951}" type="slidenum">
              <a:rPr lang="ja-JP" altLang="en-US" smtClean="0"/>
              <a:pPr>
                <a:defRPr/>
              </a:pPr>
              <a:t>4</a:t>
            </a:fld>
            <a:endParaRPr lang="ja-JP" altLang="en-US"/>
          </a:p>
        </p:txBody>
      </p:sp>
    </p:spTree>
    <p:extLst>
      <p:ext uri="{BB962C8B-B14F-4D97-AF65-F5344CB8AC3E}">
        <p14:creationId xmlns:p14="http://schemas.microsoft.com/office/powerpoint/2010/main" val="3556619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４．事業内容（①カーボンフットプリント）</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993329" y="2133658"/>
            <a:ext cx="864019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図表等も用いてわかりやすく具体的に記載してください。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800" b="1"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本事業で実証される健全な製品エコシステムに関して、</a:t>
            </a:r>
            <a:r>
              <a:rPr lang="ja-JP" altLang="ja-JP" sz="1400" dirty="0">
                <a:solidFill>
                  <a:srgbClr val="FF0000"/>
                </a:solidFill>
              </a:rPr>
              <a:t>実証に関する技術力を有していること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8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３項目以内にまとめること。</a:t>
            </a:r>
            <a:endParaRPr lang="en-US" altLang="ja-JP" sz="1400" dirty="0">
              <a:solidFill>
                <a:srgbClr val="FF0000"/>
              </a:solidFill>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dirty="0"/>
              <a:t>（２）技術力</a:t>
            </a:r>
          </a:p>
        </p:txBody>
      </p:sp>
      <p:sp>
        <p:nvSpPr>
          <p:cNvPr id="3" name="スライド番号プレースホルダー 2">
            <a:extLst>
              <a:ext uri="{FF2B5EF4-FFF2-40B4-BE49-F238E27FC236}">
                <a16:creationId xmlns:a16="http://schemas.microsoft.com/office/drawing/2014/main" id="{8FDFD85D-D4BE-4418-A3D2-28EE1E19EE26}"/>
              </a:ext>
            </a:extLst>
          </p:cNvPr>
          <p:cNvSpPr>
            <a:spLocks noGrp="1"/>
          </p:cNvSpPr>
          <p:nvPr>
            <p:ph type="sldNum" sz="quarter" idx="12"/>
          </p:nvPr>
        </p:nvSpPr>
        <p:spPr/>
        <p:txBody>
          <a:bodyPr/>
          <a:lstStyle/>
          <a:p>
            <a:pPr>
              <a:defRPr/>
            </a:pPr>
            <a:fld id="{CA8D4A6D-85F2-41B7-A27E-54BD60322951}" type="slidenum">
              <a:rPr lang="ja-JP" altLang="en-US" smtClean="0"/>
              <a:pPr>
                <a:defRPr/>
              </a:pPr>
              <a:t>5</a:t>
            </a:fld>
            <a:endParaRPr lang="ja-JP" altLang="en-US"/>
          </a:p>
        </p:txBody>
      </p:sp>
    </p:spTree>
    <p:extLst>
      <p:ext uri="{BB962C8B-B14F-4D97-AF65-F5344CB8AC3E}">
        <p14:creationId xmlns:p14="http://schemas.microsoft.com/office/powerpoint/2010/main" val="145250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４．事業内容</a:t>
            </a:r>
            <a:r>
              <a:rPr lang="ja-JP" altLang="en-US" sz="1800" dirty="0">
                <a:latin typeface="Meiryo UI" panose="020B0604030504040204" pitchFamily="50" charset="-128"/>
                <a:ea typeface="Meiryo UI" panose="020B0604030504040204" pitchFamily="50" charset="-128"/>
              </a:rPr>
              <a:t>（①カーボンフットプリント）</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993329" y="2133658"/>
            <a:ext cx="864019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図表等も用いてわかりやすく具体的に記載してください。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800" b="1"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チャレンジングな提案であり、得られる成果が今後の指針となるものや、幅広い成果の活用が期待されること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800" dirty="0">
              <a:solidFill>
                <a:srgbClr val="FF0000"/>
              </a:solidFill>
            </a:endParaRPr>
          </a:p>
          <a:p>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製品エコシステムに関する制度等の整備に活用する技術やシステム、ビジネスモデル等で新規性を有していること</a:t>
            </a:r>
            <a:r>
              <a:rPr lang="ja-JP" altLang="en-US" sz="1400" dirty="0">
                <a:solidFill>
                  <a:srgbClr val="FF0000"/>
                </a:solidFill>
              </a:rPr>
              <a:t>。</a:t>
            </a: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３枚以内</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３項目以内にまとめること。</a:t>
            </a:r>
            <a:endParaRPr lang="en-US" altLang="ja-JP" sz="1400" dirty="0">
              <a:solidFill>
                <a:srgbClr val="FF0000"/>
              </a:solidFill>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dirty="0"/>
              <a:t>（３）新規性</a:t>
            </a:r>
          </a:p>
        </p:txBody>
      </p:sp>
      <p:sp>
        <p:nvSpPr>
          <p:cNvPr id="3" name="スライド番号プレースホルダー 2">
            <a:extLst>
              <a:ext uri="{FF2B5EF4-FFF2-40B4-BE49-F238E27FC236}">
                <a16:creationId xmlns:a16="http://schemas.microsoft.com/office/drawing/2014/main" id="{8FDFD85D-D4BE-4418-A3D2-28EE1E19EE26}"/>
              </a:ext>
            </a:extLst>
          </p:cNvPr>
          <p:cNvSpPr>
            <a:spLocks noGrp="1"/>
          </p:cNvSpPr>
          <p:nvPr>
            <p:ph type="sldNum" sz="quarter" idx="12"/>
          </p:nvPr>
        </p:nvSpPr>
        <p:spPr/>
        <p:txBody>
          <a:bodyPr/>
          <a:lstStyle/>
          <a:p>
            <a:pPr>
              <a:defRPr/>
            </a:pPr>
            <a:fld id="{CA8D4A6D-85F2-41B7-A27E-54BD60322951}" type="slidenum">
              <a:rPr lang="ja-JP" altLang="en-US" smtClean="0"/>
              <a:pPr>
                <a:defRPr/>
              </a:pPr>
              <a:t>6</a:t>
            </a:fld>
            <a:endParaRPr lang="ja-JP" altLang="en-US"/>
          </a:p>
        </p:txBody>
      </p:sp>
    </p:spTree>
    <p:extLst>
      <p:ext uri="{BB962C8B-B14F-4D97-AF65-F5344CB8AC3E}">
        <p14:creationId xmlns:p14="http://schemas.microsoft.com/office/powerpoint/2010/main" val="3455733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４．事業内容</a:t>
            </a:r>
            <a:r>
              <a:rPr lang="ja-JP" altLang="en-US" sz="1800" dirty="0">
                <a:latin typeface="Meiryo UI" panose="020B0604030504040204" pitchFamily="50" charset="-128"/>
                <a:ea typeface="Meiryo UI" panose="020B0604030504040204" pitchFamily="50" charset="-128"/>
              </a:rPr>
              <a:t>（①カーボンフットプリント）</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8588" y="2150455"/>
            <a:ext cx="9648825" cy="42955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668176" y="2558332"/>
            <a:ext cx="8569647" cy="37509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以下の視点で、図表等も用いてわかりやすく簡潔に記載してください。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marL="133350" indent="-133350" algn="l"/>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事業の実施体制図及び役割が明確にされており、かつ事業内容と整合していること</a:t>
            </a: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31245" y="1092856"/>
            <a:ext cx="9648825" cy="90629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p>
        </p:txBody>
      </p:sp>
      <p:sp>
        <p:nvSpPr>
          <p:cNvPr id="9" name="正方形/長方形 8"/>
          <p:cNvSpPr/>
          <p:nvPr/>
        </p:nvSpPr>
        <p:spPr>
          <a:xfrm>
            <a:off x="2072680" y="11514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※3</a:t>
            </a:r>
            <a:r>
              <a:rPr lang="ja-JP" altLang="en-US" sz="1400" dirty="0">
                <a:solidFill>
                  <a:srgbClr val="FF0000"/>
                </a:solidFill>
              </a:rPr>
              <a:t>項目以内にまとめること。</a:t>
            </a:r>
            <a:endParaRPr lang="en-US" altLang="ja-JP" sz="1400" dirty="0">
              <a:solidFill>
                <a:srgbClr val="FF0000"/>
              </a:solidFill>
            </a:endParaRPr>
          </a:p>
        </p:txBody>
      </p:sp>
      <p:sp>
        <p:nvSpPr>
          <p:cNvPr id="3" name="スライド番号プレースホルダー 2">
            <a:extLst>
              <a:ext uri="{FF2B5EF4-FFF2-40B4-BE49-F238E27FC236}">
                <a16:creationId xmlns:a16="http://schemas.microsoft.com/office/drawing/2014/main" id="{6DE9DF75-F614-4B81-AAAB-63DEED641D6E}"/>
              </a:ext>
            </a:extLst>
          </p:cNvPr>
          <p:cNvSpPr>
            <a:spLocks noGrp="1"/>
          </p:cNvSpPr>
          <p:nvPr>
            <p:ph type="sldNum" sz="quarter" idx="12"/>
          </p:nvPr>
        </p:nvSpPr>
        <p:spPr/>
        <p:txBody>
          <a:bodyPr/>
          <a:lstStyle/>
          <a:p>
            <a:pPr>
              <a:defRPr/>
            </a:pPr>
            <a:fld id="{CA8D4A6D-85F2-41B7-A27E-54BD60322951}" type="slidenum">
              <a:rPr lang="ja-JP" altLang="en-US" smtClean="0"/>
              <a:pPr>
                <a:defRPr/>
              </a:pPr>
              <a:t>7</a:t>
            </a:fld>
            <a:endParaRPr lang="ja-JP" altLang="en-US"/>
          </a:p>
        </p:txBody>
      </p:sp>
      <p:sp>
        <p:nvSpPr>
          <p:cNvPr id="11" name="正方形/長方形 10">
            <a:extLst>
              <a:ext uri="{FF2B5EF4-FFF2-40B4-BE49-F238E27FC236}">
                <a16:creationId xmlns:a16="http://schemas.microsoft.com/office/drawing/2014/main" id="{53F9BB4A-2100-4311-B319-151BC94177E1}"/>
              </a:ext>
            </a:extLst>
          </p:cNvPr>
          <p:cNvSpPr/>
          <p:nvPr/>
        </p:nvSpPr>
        <p:spPr>
          <a:xfrm>
            <a:off x="-124726" y="647026"/>
            <a:ext cx="8246078" cy="338554"/>
          </a:xfrm>
          <a:prstGeom prst="rect">
            <a:avLst/>
          </a:prstGeom>
        </p:spPr>
        <p:txBody>
          <a:bodyPr wrap="square">
            <a:spAutoFit/>
          </a:bodyPr>
          <a:lstStyle/>
          <a:p>
            <a:r>
              <a:rPr lang="ja-JP" altLang="en-US" sz="1600" dirty="0"/>
              <a:t>（４）事業実施体制</a:t>
            </a:r>
          </a:p>
        </p:txBody>
      </p:sp>
    </p:spTree>
    <p:extLst>
      <p:ext uri="{BB962C8B-B14F-4D97-AF65-F5344CB8AC3E}">
        <p14:creationId xmlns:p14="http://schemas.microsoft.com/office/powerpoint/2010/main" val="1917855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４．事業内容</a:t>
            </a:r>
            <a:r>
              <a:rPr lang="ja-JP" altLang="en-US" sz="1800" dirty="0">
                <a:latin typeface="Meiryo UI" panose="020B0604030504040204" pitchFamily="50" charset="-128"/>
                <a:ea typeface="Meiryo UI" panose="020B0604030504040204" pitchFamily="50" charset="-128"/>
              </a:rPr>
              <a:t>（①カーボンフットプリント）</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8588" y="2150455"/>
            <a:ext cx="9648825" cy="42955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668176" y="2558332"/>
            <a:ext cx="8569647" cy="37509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以下の視点で、図表等も用いてわかりやすく簡潔に記載してください。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事業内容が具体的に記載されており、かつ実施体制、方法、スケジュールが効率的かつ確実に実施可能なもの</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ja-JP" altLang="ja-JP" sz="1400" dirty="0">
                <a:solidFill>
                  <a:srgbClr val="FF0000"/>
                </a:solidFill>
              </a:rPr>
              <a:t>であること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補助</a:t>
            </a:r>
            <a:r>
              <a:rPr lang="ja-JP" altLang="ja-JP" sz="1400" dirty="0">
                <a:solidFill>
                  <a:srgbClr val="FF0000"/>
                </a:solidFill>
              </a:rPr>
              <a:t>事業の目的・内容・実施方法に対して、工程・作業手順等が効率的であること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本事業終了後も当該分野のビジネスを自律的に継続する計画となっていること。</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31245" y="1092856"/>
            <a:ext cx="9648825" cy="90629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p>
        </p:txBody>
      </p:sp>
      <p:sp>
        <p:nvSpPr>
          <p:cNvPr id="9" name="正方形/長方形 8"/>
          <p:cNvSpPr/>
          <p:nvPr/>
        </p:nvSpPr>
        <p:spPr>
          <a:xfrm>
            <a:off x="2072680" y="11514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※3</a:t>
            </a:r>
            <a:r>
              <a:rPr lang="ja-JP" altLang="en-US" sz="1400" dirty="0">
                <a:solidFill>
                  <a:srgbClr val="FF0000"/>
                </a:solidFill>
              </a:rPr>
              <a:t>項目以内にまとめること。</a:t>
            </a:r>
            <a:endParaRPr lang="en-US" altLang="ja-JP" sz="1400" dirty="0">
              <a:solidFill>
                <a:srgbClr val="FF0000"/>
              </a:solidFill>
            </a:endParaRPr>
          </a:p>
        </p:txBody>
      </p:sp>
      <p:sp>
        <p:nvSpPr>
          <p:cNvPr id="3" name="スライド番号プレースホルダー 2">
            <a:extLst>
              <a:ext uri="{FF2B5EF4-FFF2-40B4-BE49-F238E27FC236}">
                <a16:creationId xmlns:a16="http://schemas.microsoft.com/office/drawing/2014/main" id="{6DE9DF75-F614-4B81-AAAB-63DEED641D6E}"/>
              </a:ext>
            </a:extLst>
          </p:cNvPr>
          <p:cNvSpPr>
            <a:spLocks noGrp="1"/>
          </p:cNvSpPr>
          <p:nvPr>
            <p:ph type="sldNum" sz="quarter" idx="12"/>
          </p:nvPr>
        </p:nvSpPr>
        <p:spPr/>
        <p:txBody>
          <a:bodyPr/>
          <a:lstStyle/>
          <a:p>
            <a:pPr>
              <a:defRPr/>
            </a:pPr>
            <a:fld id="{CA8D4A6D-85F2-41B7-A27E-54BD60322951}" type="slidenum">
              <a:rPr lang="ja-JP" altLang="en-US" smtClean="0"/>
              <a:pPr>
                <a:defRPr/>
              </a:pPr>
              <a:t>8</a:t>
            </a:fld>
            <a:endParaRPr lang="ja-JP" altLang="en-US"/>
          </a:p>
        </p:txBody>
      </p:sp>
      <p:sp>
        <p:nvSpPr>
          <p:cNvPr id="11" name="正方形/長方形 10">
            <a:extLst>
              <a:ext uri="{FF2B5EF4-FFF2-40B4-BE49-F238E27FC236}">
                <a16:creationId xmlns:a16="http://schemas.microsoft.com/office/drawing/2014/main" id="{53F9BB4A-2100-4311-B319-151BC94177E1}"/>
              </a:ext>
            </a:extLst>
          </p:cNvPr>
          <p:cNvSpPr/>
          <p:nvPr/>
        </p:nvSpPr>
        <p:spPr>
          <a:xfrm>
            <a:off x="-124726" y="647026"/>
            <a:ext cx="8246078" cy="338554"/>
          </a:xfrm>
          <a:prstGeom prst="rect">
            <a:avLst/>
          </a:prstGeom>
        </p:spPr>
        <p:txBody>
          <a:bodyPr wrap="square">
            <a:spAutoFit/>
          </a:bodyPr>
          <a:lstStyle/>
          <a:p>
            <a:r>
              <a:rPr lang="ja-JP" altLang="en-US" sz="1600" dirty="0"/>
              <a:t>（５）事業実施確実性</a:t>
            </a:r>
          </a:p>
        </p:txBody>
      </p:sp>
    </p:spTree>
    <p:extLst>
      <p:ext uri="{BB962C8B-B14F-4D97-AF65-F5344CB8AC3E}">
        <p14:creationId xmlns:p14="http://schemas.microsoft.com/office/powerpoint/2010/main" val="23611247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11306</TotalTime>
  <Words>1438</Words>
  <Application>Microsoft Office PowerPoint</Application>
  <PresentationFormat>A4 210 x 297 mm</PresentationFormat>
  <Paragraphs>239</Paragraphs>
  <Slides>12</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12</vt:i4>
      </vt:variant>
    </vt:vector>
  </HeadingPairs>
  <TitlesOfParts>
    <vt:vector size="21" baseType="lpstr">
      <vt:lpstr>HG丸ｺﾞｼｯｸM-PRO</vt:lpstr>
      <vt:lpstr>Meiryo UI</vt:lpstr>
      <vt:lpstr>ＭＳ Ｐゴシック</vt:lpstr>
      <vt:lpstr>メイリオ</vt:lpstr>
      <vt:lpstr>Arial</vt:lpstr>
      <vt:lpstr>Calibri</vt:lpstr>
      <vt:lpstr>Wingdings</vt:lpstr>
      <vt:lpstr>Office ​​テーマ</vt:lpstr>
      <vt:lpstr>デザインの設定</vt:lpstr>
      <vt:lpstr>補助事業の名称</vt:lpstr>
      <vt:lpstr>１．補助事業の概要</vt:lpstr>
      <vt:lpstr>２．実証事業イメージ（全体像）</vt:lpstr>
      <vt:lpstr>３．補助事業到達イメージ</vt:lpstr>
      <vt:lpstr>４．事業内容（①カーボンフットプリント）</vt:lpstr>
      <vt:lpstr>４．事業内容（①カーボンフットプリント）</vt:lpstr>
      <vt:lpstr>４．事業内容（①カーボンフットプリント）</vt:lpstr>
      <vt:lpstr>４．事業内容（①カーボンフットプリント）</vt:lpstr>
      <vt:lpstr>４．事業内容（①カーボンフットプリント）</vt:lpstr>
      <vt:lpstr>４．事業内容（①カーボンフットプリント）</vt:lpstr>
      <vt:lpstr>４．事業内容（①カーボンフットプリント）</vt:lpstr>
      <vt:lpstr>５．年間の実施スケジュール・経費　等</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GIO吉田</cp:lastModifiedBy>
  <cp:revision>580</cp:revision>
  <cp:lastPrinted>2022-09-09T08:00:53Z</cp:lastPrinted>
  <dcterms:created xsi:type="dcterms:W3CDTF">2013-09-09T14:53:54Z</dcterms:created>
  <dcterms:modified xsi:type="dcterms:W3CDTF">2023-11-07T01:46:53Z</dcterms:modified>
</cp:coreProperties>
</file>