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1" r:id="rId1"/>
    <p:sldMasterId id="2147483753" r:id="rId2"/>
  </p:sldMasterIdLst>
  <p:notesMasterIdLst>
    <p:notesMasterId r:id="rId17"/>
  </p:notesMasterIdLst>
  <p:handoutMasterIdLst>
    <p:handoutMasterId r:id="rId18"/>
  </p:handoutMasterIdLst>
  <p:sldIdLst>
    <p:sldId id="676" r:id="rId3"/>
    <p:sldId id="685" r:id="rId4"/>
    <p:sldId id="693" r:id="rId5"/>
    <p:sldId id="691" r:id="rId6"/>
    <p:sldId id="695" r:id="rId7"/>
    <p:sldId id="688" r:id="rId8"/>
    <p:sldId id="694" r:id="rId9"/>
    <p:sldId id="689" r:id="rId10"/>
    <p:sldId id="696" r:id="rId11"/>
    <p:sldId id="687" r:id="rId12"/>
    <p:sldId id="700" r:id="rId13"/>
    <p:sldId id="704" r:id="rId14"/>
    <p:sldId id="705" r:id="rId15"/>
    <p:sldId id="698" r:id="rId16"/>
  </p:sldIdLst>
  <p:sldSz cx="9906000" cy="6858000" type="A4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">
          <p15:clr>
            <a:srgbClr val="A4A3A4"/>
          </p15:clr>
        </p15:guide>
        <p15:guide id="2" pos="6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FFCC"/>
    <a:srgbClr val="FF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7" autoAdjust="0"/>
    <p:restoredTop sz="97885" autoAdjust="0"/>
  </p:normalViewPr>
  <p:slideViewPr>
    <p:cSldViewPr>
      <p:cViewPr varScale="1">
        <p:scale>
          <a:sx n="107" d="100"/>
          <a:sy n="107" d="100"/>
        </p:scale>
        <p:origin x="1500" y="78"/>
      </p:cViewPr>
      <p:guideLst>
        <p:guide orient="horz" pos="28"/>
        <p:guide pos="6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2148" y="-1098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3076977" cy="512143"/>
          </a:xfrm>
          <a:prstGeom prst="rect">
            <a:avLst/>
          </a:prstGeom>
        </p:spPr>
        <p:txBody>
          <a:bodyPr vert="horz" lIns="95420" tIns="47711" rIns="95420" bIns="4771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0650" y="4"/>
            <a:ext cx="3076976" cy="512143"/>
          </a:xfrm>
          <a:prstGeom prst="rect">
            <a:avLst/>
          </a:prstGeom>
        </p:spPr>
        <p:txBody>
          <a:bodyPr vert="horz" lIns="95420" tIns="47711" rIns="95420" bIns="4771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720824"/>
            <a:ext cx="3076977" cy="512142"/>
          </a:xfrm>
          <a:prstGeom prst="rect">
            <a:avLst/>
          </a:prstGeom>
        </p:spPr>
        <p:txBody>
          <a:bodyPr vert="horz" lIns="95420" tIns="47711" rIns="95420" bIns="4771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0650" y="9720824"/>
            <a:ext cx="3076976" cy="512142"/>
          </a:xfrm>
          <a:prstGeom prst="rect">
            <a:avLst/>
          </a:prstGeom>
        </p:spPr>
        <p:txBody>
          <a:bodyPr vert="horz" lIns="95420" tIns="47711" rIns="95420" bIns="47711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1EC4FBD0-7633-4554-A01D-57EBE408A7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950727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3076977" cy="512143"/>
          </a:xfrm>
          <a:prstGeom prst="rect">
            <a:avLst/>
          </a:prstGeom>
        </p:spPr>
        <p:txBody>
          <a:bodyPr vert="horz" lIns="95420" tIns="47711" rIns="95420" bIns="4771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0650" y="4"/>
            <a:ext cx="3076976" cy="512143"/>
          </a:xfrm>
          <a:prstGeom prst="rect">
            <a:avLst/>
          </a:prstGeom>
        </p:spPr>
        <p:txBody>
          <a:bodyPr vert="horz" lIns="95420" tIns="47711" rIns="95420" bIns="4771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6763"/>
            <a:ext cx="554355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20" tIns="47711" rIns="95420" bIns="47711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431" y="4861235"/>
            <a:ext cx="5680444" cy="4605988"/>
          </a:xfrm>
          <a:prstGeom prst="rect">
            <a:avLst/>
          </a:prstGeom>
        </p:spPr>
        <p:txBody>
          <a:bodyPr vert="horz" lIns="95420" tIns="47711" rIns="95420" bIns="47711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720824"/>
            <a:ext cx="3076977" cy="512142"/>
          </a:xfrm>
          <a:prstGeom prst="rect">
            <a:avLst/>
          </a:prstGeom>
        </p:spPr>
        <p:txBody>
          <a:bodyPr vert="horz" lIns="95420" tIns="47711" rIns="95420" bIns="4771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0650" y="9720824"/>
            <a:ext cx="3076976" cy="512142"/>
          </a:xfrm>
          <a:prstGeom prst="rect">
            <a:avLst/>
          </a:prstGeom>
        </p:spPr>
        <p:txBody>
          <a:bodyPr vert="horz" lIns="95420" tIns="47711" rIns="95420" bIns="47711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9AE3D2EF-E1DA-43A1-AAB5-1C750E1C49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292799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/>
              <a:t>●事業計画策定の策定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7A75B58-0C3E-6B88-C7E5-487C55781C6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8808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E01ED-68A0-08AB-D76A-DF55593AAF7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609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D53CE8-3EAA-D1E7-FBA5-9C0A059B85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1598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8565" y="1052736"/>
            <a:ext cx="8420100" cy="1470025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9202" y="2063375"/>
            <a:ext cx="9912350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177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5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535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500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46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-6350" y="539750"/>
            <a:ext cx="9912350" cy="7143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8915400" cy="500062"/>
          </a:xfrm>
        </p:spPr>
        <p:txBody>
          <a:bodyPr/>
          <a:lstStyle>
            <a:lvl1pPr algn="l"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877989" y="6597352"/>
            <a:ext cx="1043563" cy="256470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229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7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9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724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15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5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12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88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8" name="タイトル 1"/>
          <p:cNvSpPr txBox="1">
            <a:spLocks/>
          </p:cNvSpPr>
          <p:nvPr userDrawn="1"/>
        </p:nvSpPr>
        <p:spPr>
          <a:xfrm>
            <a:off x="-3175" y="6691313"/>
            <a:ext cx="9420225" cy="166687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ja-JP" altLang="en-US" sz="1000" i="1" dirty="0">
                <a:solidFill>
                  <a:schemeClr val="bg1">
                    <a:lumMod val="50000"/>
                  </a:schemeClr>
                </a:solidFill>
              </a:rPr>
              <a:t>資源自律に向けた資源循環システム強靭化実証事業　事業概要書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74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782622"/>
              </p:ext>
            </p:extLst>
          </p:nvPr>
        </p:nvGraphicFramePr>
        <p:xfrm>
          <a:off x="1424508" y="2851383"/>
          <a:ext cx="7189853" cy="933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2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7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◎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代表申請者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○○○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〇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共同申請者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○○○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9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〇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共同申請者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○○○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44488" y="4293096"/>
            <a:ext cx="9216727" cy="22322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FF0000"/>
            </a:solidFill>
            <a:prstDash val="sysDash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>
                <a:solidFill>
                  <a:srgbClr val="FF0000"/>
                </a:solidFill>
              </a:rPr>
              <a:t>【</a:t>
            </a:r>
            <a:r>
              <a:rPr lang="ja-JP" altLang="en-US" sz="1400" b="1" dirty="0">
                <a:solidFill>
                  <a:srgbClr val="FF0000"/>
                </a:solidFill>
              </a:rPr>
              <a:t>本資料作成上の注意（共通）</a:t>
            </a:r>
            <a:r>
              <a:rPr lang="en-US" altLang="ja-JP" sz="14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本資料は</a:t>
            </a:r>
            <a:r>
              <a:rPr lang="ja-JP" altLang="en-US" sz="1400" u="sng" dirty="0">
                <a:solidFill>
                  <a:srgbClr val="FF0000"/>
                </a:solidFill>
              </a:rPr>
              <a:t>評価委員が申請内容の評価を実施するための重要な資料</a:t>
            </a:r>
            <a:r>
              <a:rPr lang="ja-JP" altLang="en-US" sz="1400" dirty="0">
                <a:solidFill>
                  <a:srgbClr val="FF0000"/>
                </a:solidFill>
              </a:rPr>
              <a:t>となりますので、</a:t>
            </a:r>
            <a:r>
              <a:rPr lang="ja-JP" altLang="en-US" sz="1400" b="1" dirty="0">
                <a:solidFill>
                  <a:srgbClr val="FF0000"/>
                </a:solidFill>
              </a:rPr>
              <a:t>各注意事項を熟読のうえ</a:t>
            </a:r>
            <a:r>
              <a:rPr lang="ja-JP" altLang="en-US" sz="1400" dirty="0">
                <a:solidFill>
                  <a:srgbClr val="FF0000"/>
                </a:solidFill>
              </a:rPr>
              <a:t>作成を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行って下さい。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文字の大きさは</a:t>
            </a:r>
            <a:r>
              <a:rPr lang="en-US" altLang="ja-JP" sz="1400" dirty="0">
                <a:solidFill>
                  <a:srgbClr val="FF0000"/>
                </a:solidFill>
              </a:rPr>
              <a:t>14pt</a:t>
            </a:r>
            <a:r>
              <a:rPr lang="ja-JP" altLang="en-US" sz="1400" dirty="0">
                <a:solidFill>
                  <a:srgbClr val="FF0000"/>
                </a:solidFill>
              </a:rPr>
              <a:t>以上とすること（図表内は</a:t>
            </a:r>
            <a:r>
              <a:rPr lang="en-US" altLang="ja-JP" sz="1400" dirty="0">
                <a:solidFill>
                  <a:srgbClr val="FF0000"/>
                </a:solidFill>
              </a:rPr>
              <a:t>12pt</a:t>
            </a:r>
            <a:r>
              <a:rPr lang="ja-JP" altLang="en-US" sz="1400" dirty="0">
                <a:solidFill>
                  <a:srgbClr val="FF0000"/>
                </a:solidFill>
              </a:rPr>
              <a:t>以上）。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既定のフォント（</a:t>
            </a:r>
            <a:r>
              <a:rPr lang="en-US" altLang="ja-JP" sz="1400" dirty="0" err="1">
                <a:solidFill>
                  <a:srgbClr val="FF0000"/>
                </a:solidFill>
              </a:rPr>
              <a:t>Meiryo</a:t>
            </a:r>
            <a:r>
              <a:rPr lang="en-US" altLang="ja-JP" sz="1400" dirty="0">
                <a:solidFill>
                  <a:srgbClr val="FF0000"/>
                </a:solidFill>
              </a:rPr>
              <a:t> UI</a:t>
            </a:r>
            <a:r>
              <a:rPr lang="ja-JP" altLang="en-US" sz="1400" dirty="0">
                <a:solidFill>
                  <a:srgbClr val="FF0000"/>
                </a:solidFill>
              </a:rPr>
              <a:t>）を使用すること。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各項目の枚数については、各ページ右上部に指定された上限に収まる形で記載を行うこと。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図表（写真、パース、位置図、区域図、配置図、エネルギーフロー、体制図、スキーム図、グラフ、線表等）などを用い、ヴィジュアルに表現すること。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説明にあたっては可能な限り定量的な説明を行うこと。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枠線については、適宜変更を行い、行の追加等を行うこと。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658565" y="1298470"/>
            <a:ext cx="8420100" cy="834386"/>
          </a:xfrm>
        </p:spPr>
        <p:txBody>
          <a:bodyPr/>
          <a:lstStyle/>
          <a:p>
            <a:r>
              <a:rPr kumimoji="1" lang="zh-TW" altLang="en-US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間接補助事業</a:t>
            </a:r>
            <a:r>
              <a:rPr kumimoji="1" lang="ja-JP" altLang="en-US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の名称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8592" y="366233"/>
            <a:ext cx="5544319" cy="674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FF0000"/>
            </a:solidFill>
            <a:prstDash val="sysDash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>
                <a:solidFill>
                  <a:srgbClr val="FF0000"/>
                </a:solidFill>
              </a:rPr>
              <a:t>【</a:t>
            </a:r>
            <a:r>
              <a:rPr lang="ja-JP" altLang="en-US" sz="1400" b="1" dirty="0">
                <a:solidFill>
                  <a:srgbClr val="FF0000"/>
                </a:solidFill>
              </a:rPr>
              <a:t>提出時の注意事項</a:t>
            </a:r>
            <a:r>
              <a:rPr lang="en-US" altLang="ja-JP" sz="14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本書式の</a:t>
            </a: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  <a:r>
              <a:rPr lang="ja-JP" altLang="en-US" sz="1400" dirty="0">
                <a:solidFill>
                  <a:srgbClr val="FF0000"/>
                </a:solidFill>
              </a:rPr>
              <a:t>等、「赤字」「青字の例」は、削除の上で、ご提出ください。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960403" y="211271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申請日：</a:t>
            </a:r>
            <a:r>
              <a:rPr lang="ja-JP" altLang="en-US" dirty="0"/>
              <a:t>令和</a:t>
            </a:r>
            <a:r>
              <a:rPr lang="en-US" altLang="ja-JP" dirty="0"/>
              <a:t>5</a:t>
            </a:r>
            <a:r>
              <a:rPr kumimoji="1" lang="ja-JP" altLang="en-US" dirty="0"/>
              <a:t>年○○月○○日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456" y="14556"/>
            <a:ext cx="475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(</a:t>
            </a:r>
            <a:r>
              <a:rPr kumimoji="1" lang="ja-JP" altLang="en-US" sz="1600" dirty="0"/>
              <a:t>別紙⑫</a:t>
            </a:r>
            <a:r>
              <a:rPr kumimoji="1" lang="en-US" altLang="ja-JP" sz="1600" dirty="0"/>
              <a:t>)</a:t>
            </a:r>
            <a:r>
              <a:rPr kumimoji="1" lang="ja-JP" altLang="en-US" sz="1600" dirty="0"/>
              <a:t>事業概要書（資源循環強靭化）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761770"/>
              </p:ext>
            </p:extLst>
          </p:nvPr>
        </p:nvGraphicFramePr>
        <p:xfrm>
          <a:off x="6249144" y="83096"/>
          <a:ext cx="352839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7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補助金申請額</a:t>
                      </a:r>
                      <a:endParaRPr kumimoji="1" lang="en-US" altLang="ja-JP" sz="14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00,000,000</a:t>
                      </a:r>
                      <a:r>
                        <a:rPr kumimoji="1" lang="ja-JP" altLang="en-US" sz="1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kumimoji="1" lang="en-US" altLang="ja-JP" sz="14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8588" y="2204864"/>
            <a:ext cx="9648825" cy="42459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1825" y="2624934"/>
            <a:ext cx="8569647" cy="3609975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marL="133350" indent="-133350" algn="l"/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8" y="1101711"/>
            <a:ext cx="9648825" cy="10104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856656" y="116521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（６）出口戦略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1522CD-A64E-49B3-B091-ED788AA8A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39688"/>
            <a:ext cx="8915400" cy="5000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8C3F19C-C724-4C7D-FE2E-DA4C6BCA8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9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6698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8588" y="2204864"/>
            <a:ext cx="9648825" cy="42459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1825" y="2624934"/>
            <a:ext cx="8569647" cy="3609975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p"/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8" y="1101711"/>
            <a:ext cx="9648825" cy="10104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856656" y="116521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（７）</a:t>
            </a:r>
            <a:r>
              <a:rPr lang="zh-TW" altLang="en-US" sz="1600" dirty="0"/>
              <a:t>間接補助事業</a:t>
            </a:r>
            <a:r>
              <a:rPr lang="ja-JP" altLang="en-US" sz="1600" dirty="0"/>
              <a:t>の波及効果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1522CD-A64E-49B3-B091-ED788AA8A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39688"/>
            <a:ext cx="8915400" cy="5000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2DA4BD5-AB7C-7F02-3606-6F24EB84D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10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1162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１枚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6" y="1089998"/>
            <a:ext cx="9648825" cy="349113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賃上げに関し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取り組み予定：　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□</a:t>
            </a:r>
            <a:r>
              <a:rPr lang="ja-JP" altLang="en-US" sz="1400" dirty="0"/>
              <a:t>あり（　　　　）％以上、　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□</a:t>
            </a:r>
            <a:r>
              <a:rPr lang="ja-JP" altLang="en-US" sz="1400" dirty="0"/>
              <a:t>なし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　　　　取り組み予定がある場合は、以下のいずれかにチェックをしてください。</a:t>
            </a:r>
            <a:endParaRPr lang="en-US" altLang="ja-JP" sz="1400" dirty="0"/>
          </a:p>
          <a:p>
            <a:pPr marL="629920" indent="-181610" algn="just"/>
            <a:r>
              <a:rPr lang="ja-JP" altLang="en-US" sz="16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□ 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① 令和４年以降に開始する申請者の事業年度において、対前年度比で「給与等受給者一人当たりの平均受給額」を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400" kern="100" dirty="0">
                <a:latin typeface="+mn-ea"/>
                <a:ea typeface="+mn-ea"/>
                <a:cs typeface="Times New Roman" panose="02020603050405020304" pitchFamily="18" charset="0"/>
              </a:rPr>
              <a:t>　　　　　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[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大企業：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3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％・中小企業： 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1.5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]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以上増加させる旨を従業員に表明していること。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endParaRPr lang="ja-JP" altLang="ja-JP" sz="12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6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□</a:t>
            </a:r>
            <a:r>
              <a:rPr lang="ja-JP" altLang="en-US" sz="12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② 令和４年以降の暦年において、対前年比で「給与等受給者一人当たりの平均受給額」を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400" kern="100" dirty="0">
                <a:latin typeface="+mn-ea"/>
                <a:ea typeface="+mn-ea"/>
                <a:cs typeface="Times New Roman" panose="02020603050405020304" pitchFamily="18" charset="0"/>
              </a:rPr>
              <a:t>　　　　　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[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大企業：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3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％・中小企業：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1.5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]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以上増加させる旨を従業員に表明していること。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　　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　　　　　　　　　　　　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</a:t>
            </a: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ja-JP" sz="1400" dirty="0">
                <a:solidFill>
                  <a:srgbClr val="FF0000"/>
                </a:solidFill>
              </a:rPr>
              <a:t>大企業は</a:t>
            </a:r>
            <a:r>
              <a:rPr lang="en-US" altLang="ja-JP" sz="1400" dirty="0">
                <a:solidFill>
                  <a:srgbClr val="FF0000"/>
                </a:solidFill>
              </a:rPr>
              <a:t>3</a:t>
            </a:r>
            <a:r>
              <a:rPr lang="ja-JP" altLang="ja-JP" sz="1400" dirty="0">
                <a:solidFill>
                  <a:srgbClr val="FF0000"/>
                </a:solidFill>
              </a:rPr>
              <a:t>％以上、中小企業等は</a:t>
            </a:r>
            <a:r>
              <a:rPr lang="en-US" altLang="ja-JP" sz="1400" dirty="0">
                <a:solidFill>
                  <a:srgbClr val="FF0000"/>
                </a:solidFill>
              </a:rPr>
              <a:t>1.5</a:t>
            </a:r>
            <a:r>
              <a:rPr lang="ja-JP" altLang="ja-JP" sz="1400" dirty="0">
                <a:solidFill>
                  <a:srgbClr val="FF0000"/>
                </a:solidFill>
              </a:rPr>
              <a:t>％以上の賃上げに取り組む予定があるか。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（８）賃上げに関する取組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1522CD-A64E-49B3-B091-ED788AA8A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39688"/>
            <a:ext cx="8915400" cy="5000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79F556E-0A3B-C67B-362A-0ADAF75EF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724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6" y="1089998"/>
            <a:ext cx="9648825" cy="349113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地域未来牽引企業に関し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取り組み：　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□</a:t>
            </a:r>
            <a:r>
              <a:rPr lang="ja-JP" altLang="en-US" sz="1400" dirty="0"/>
              <a:t>あり　　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□</a:t>
            </a:r>
            <a:r>
              <a:rPr lang="ja-JP" altLang="en-US" sz="1400" dirty="0"/>
              <a:t>なし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　　　　取り組みがある場合は、該当するものにチェックをしてください。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marL="629920" indent="-181610" algn="just"/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□ </a:t>
            </a:r>
            <a:r>
              <a:rPr lang="ja-JP" altLang="ja-JP" sz="14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地域未来牽引企業としての「目標」を経済産業省に提出している事業者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endParaRPr lang="ja-JP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□ </a:t>
            </a:r>
            <a:r>
              <a:rPr lang="ja-JP" altLang="ja-JP" sz="14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地域未来投資促進法に基づく地域経済牽引事業計画（公募締切日が当該計画の実施期間であるものに限る）を作成し、都道府県からの承認を受けている事業者</a:t>
            </a:r>
            <a:endParaRPr lang="en-US" altLang="ja-JP" sz="1400" dirty="0">
              <a:latin typeface="+mn-ea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　　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　　　　　　　　　　　　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（９）地域未来牽引企業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1522CD-A64E-49B3-B091-ED788AA8A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39688"/>
            <a:ext cx="8915400" cy="5000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79F556E-0A3B-C67B-362A-0ADAF75EF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6934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５．年間の実施スケジュール・経費　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6456" y="3172248"/>
            <a:ext cx="907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sz="1600" b="1" dirty="0"/>
              <a:t>補助対象経費及び補助金の配分額</a:t>
            </a:r>
            <a:r>
              <a:rPr kumimoji="1" lang="ja-JP" altLang="en-US" sz="1600" dirty="0"/>
              <a:t>（補助率：</a:t>
            </a:r>
            <a:r>
              <a:rPr kumimoji="1" lang="en-US" altLang="ja-JP" sz="1600" dirty="0"/>
              <a:t>1/3</a:t>
            </a:r>
            <a:r>
              <a:rPr kumimoji="1" lang="ja-JP" altLang="en-US" sz="1600" dirty="0"/>
              <a:t>の場合）</a:t>
            </a:r>
            <a:endParaRPr kumimoji="1" lang="en-US" altLang="ja-JP" sz="16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3183" y="692696"/>
            <a:ext cx="5157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sz="1600" b="1" dirty="0"/>
              <a:t>令和</a:t>
            </a:r>
            <a:r>
              <a:rPr lang="en-US" altLang="ja-JP" sz="1600" b="1" dirty="0"/>
              <a:t>5</a:t>
            </a:r>
            <a:r>
              <a:rPr kumimoji="1" lang="ja-JP" altLang="en-US" sz="1600" b="1" dirty="0"/>
              <a:t>年度事業スケジュール</a:t>
            </a:r>
            <a:endParaRPr kumimoji="1" lang="en-US" altLang="ja-JP" sz="1600" b="1" dirty="0"/>
          </a:p>
        </p:txBody>
      </p:sp>
      <p:cxnSp>
        <p:nvCxnSpPr>
          <p:cNvPr id="29" name="直線矢印コネクタ 28"/>
          <p:cNvCxnSpPr/>
          <p:nvPr/>
        </p:nvCxnSpPr>
        <p:spPr>
          <a:xfrm>
            <a:off x="1620213" y="1899114"/>
            <a:ext cx="7848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1961162" y="1173923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３者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見積依頼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798680" y="136295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cs typeface="メイリオ" panose="020B0604030504040204" pitchFamily="50" charset="-128"/>
              </a:rPr>
              <a:t>発注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903152" y="1194321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実績報告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dirty="0">
                <a:cs typeface="メイリオ" panose="020B0604030504040204" pitchFamily="50" charset="-128"/>
              </a:rPr>
              <a:t>提出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657218" y="1373158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cs typeface="メイリオ" panose="020B0604030504040204" pitchFamily="50" charset="-128"/>
              </a:rPr>
              <a:t>確定検査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221940" y="138827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検収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250971" y="1380671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cs typeface="メイリオ" panose="020B0604030504040204" pitchFamily="50" charset="-128"/>
              </a:rPr>
              <a:t>交付決定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744584" y="238001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検収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40244" y="1721080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cs typeface="メイリオ" panose="020B0604030504040204" pitchFamily="50" charset="-128"/>
              </a:rPr>
              <a:t>実施設計</a:t>
            </a:r>
            <a:endParaRPr lang="en-US" altLang="ja-JP" sz="1400" dirty="0"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cs typeface="メイリオ" panose="020B0604030504040204" pitchFamily="50" charset="-128"/>
              </a:rPr>
              <a:t>（＊＊設計社）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40244" y="2201084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cs typeface="メイリオ" panose="020B0604030504040204" pitchFamily="50" charset="-128"/>
              </a:rPr>
              <a:t>設備・工事</a:t>
            </a:r>
            <a:endParaRPr lang="en-US" altLang="ja-JP" sz="1400" dirty="0"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cs typeface="メイリオ" panose="020B0604030504040204" pitchFamily="50" charset="-128"/>
              </a:rPr>
              <a:t>（＊＊設備社）</a:t>
            </a:r>
          </a:p>
        </p:txBody>
      </p:sp>
      <p:sp>
        <p:nvSpPr>
          <p:cNvPr id="39" name="二等辺三角形 38"/>
          <p:cNvSpPr/>
          <p:nvPr/>
        </p:nvSpPr>
        <p:spPr bwMode="auto">
          <a:xfrm flipV="1">
            <a:off x="1656426" y="1659746"/>
            <a:ext cx="250588" cy="216024"/>
          </a:xfrm>
          <a:prstGeom prst="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0" name="直線矢印コネクタ 39"/>
          <p:cNvCxnSpPr/>
          <p:nvPr/>
        </p:nvCxnSpPr>
        <p:spPr>
          <a:xfrm>
            <a:off x="1620213" y="2361528"/>
            <a:ext cx="7848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二等辺三角形 41"/>
          <p:cNvSpPr/>
          <p:nvPr/>
        </p:nvSpPr>
        <p:spPr bwMode="auto">
          <a:xfrm flipV="1">
            <a:off x="8870621" y="1659746"/>
            <a:ext cx="250588" cy="216024"/>
          </a:xfrm>
          <a:prstGeom prst="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二等辺三角形 43"/>
          <p:cNvSpPr/>
          <p:nvPr/>
        </p:nvSpPr>
        <p:spPr bwMode="auto">
          <a:xfrm flipV="1">
            <a:off x="8192026" y="1659746"/>
            <a:ext cx="250588" cy="216024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8317320" y="1679816"/>
            <a:ext cx="544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2/28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598825" y="235765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支払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完了</a:t>
            </a:r>
          </a:p>
        </p:txBody>
      </p:sp>
      <p:sp>
        <p:nvSpPr>
          <p:cNvPr id="47" name="二等辺三角形 46"/>
          <p:cNvSpPr/>
          <p:nvPr/>
        </p:nvSpPr>
        <p:spPr bwMode="auto">
          <a:xfrm flipV="1">
            <a:off x="2288030" y="17213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807807" y="121151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支払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完了</a:t>
            </a:r>
          </a:p>
        </p:txBody>
      </p:sp>
      <p:sp>
        <p:nvSpPr>
          <p:cNvPr id="49" name="二等辺三角形 48"/>
          <p:cNvSpPr/>
          <p:nvPr/>
        </p:nvSpPr>
        <p:spPr bwMode="auto">
          <a:xfrm flipV="1">
            <a:off x="2497583" y="2176646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12717" y="1546089"/>
            <a:ext cx="537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9/10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097473" y="2391271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３者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見積依頼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004038" y="2140613"/>
            <a:ext cx="537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9/15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3" name="二等辺三角形 52"/>
          <p:cNvSpPr/>
          <p:nvPr/>
        </p:nvSpPr>
        <p:spPr bwMode="auto">
          <a:xfrm flipV="1">
            <a:off x="2963861" y="17213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076619" y="1565412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9/20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5" name="二等辺三角形 54"/>
          <p:cNvSpPr/>
          <p:nvPr/>
        </p:nvSpPr>
        <p:spPr bwMode="auto">
          <a:xfrm flipV="1">
            <a:off x="3073907" y="2173962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206269" y="2066043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9/25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7" name="二等辺三角形 56"/>
          <p:cNvSpPr/>
          <p:nvPr/>
        </p:nvSpPr>
        <p:spPr bwMode="auto">
          <a:xfrm flipV="1">
            <a:off x="5410059" y="17213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859410" y="1573647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11/30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9" name="二等辺三角形 58"/>
          <p:cNvSpPr/>
          <p:nvPr/>
        </p:nvSpPr>
        <p:spPr bwMode="auto">
          <a:xfrm flipV="1">
            <a:off x="5975944" y="17213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089941" y="1565378"/>
            <a:ext cx="640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12/30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61" name="二等辺三角形 60"/>
          <p:cNvSpPr/>
          <p:nvPr/>
        </p:nvSpPr>
        <p:spPr bwMode="auto">
          <a:xfrm flipV="1">
            <a:off x="7768170" y="2179630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7237027" y="2137336"/>
            <a:ext cx="544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2/15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63" name="二等辺三角形 62"/>
          <p:cNvSpPr/>
          <p:nvPr/>
        </p:nvSpPr>
        <p:spPr bwMode="auto">
          <a:xfrm flipV="1">
            <a:off x="6888865" y="2183317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367824" y="2137336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1/31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952051" y="246593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cs typeface="メイリオ" panose="020B0604030504040204" pitchFamily="50" charset="-128"/>
              </a:rPr>
              <a:t>発注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5826" y="12292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>
                <a:solidFill>
                  <a:srgbClr val="0070C0"/>
                </a:solidFill>
                <a:cs typeface="メイリオ" panose="020B0604030504040204" pitchFamily="50" charset="-128"/>
              </a:rPr>
              <a:t>事業項目</a:t>
            </a:r>
            <a:endParaRPr lang="en-US" altLang="ja-JP" sz="1400" dirty="0">
              <a:solidFill>
                <a:srgbClr val="0070C0"/>
              </a:solidFill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rgbClr val="0070C0"/>
                </a:solidFill>
                <a:cs typeface="メイリオ" panose="020B0604030504040204" pitchFamily="50" charset="-128"/>
              </a:rPr>
              <a:t>（発注先）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3895802" y="1681304"/>
            <a:ext cx="877163" cy="45185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none" tIns="3600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rgbClr val="FF0000"/>
                </a:solidFill>
                <a:cs typeface="メイリオ" panose="020B0604030504040204" pitchFamily="50" charset="-128"/>
              </a:rPr>
              <a:t>記入例</a:t>
            </a:r>
            <a:endParaRPr kumimoji="1" lang="ja-JP" altLang="en-US" dirty="0">
              <a:solidFill>
                <a:srgbClr val="FF0000"/>
              </a:solidFill>
              <a:cs typeface="メイリオ" panose="020B0604030504040204" pitchFamily="50" charset="-128"/>
            </a:endParaRPr>
          </a:p>
        </p:txBody>
      </p:sp>
      <p:graphicFrame>
        <p:nvGraphicFramePr>
          <p:cNvPr id="75" name="表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780321"/>
              </p:ext>
            </p:extLst>
          </p:nvPr>
        </p:nvGraphicFramePr>
        <p:xfrm>
          <a:off x="901407" y="3827948"/>
          <a:ext cx="2952327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4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487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（千円）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R5</a:t>
                      </a:r>
                      <a:r>
                        <a:rPr kumimoji="1" lang="ja-JP" altLang="en-US" sz="1200" dirty="0"/>
                        <a:t>年度計画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87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補助対象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経費</a:t>
                      </a:r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税抜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補助金額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設計費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6,000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2,000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設備費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工事費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合計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6" name="テキスト ボックス 75"/>
          <p:cNvSpPr txBox="1"/>
          <p:nvPr/>
        </p:nvSpPr>
        <p:spPr>
          <a:xfrm>
            <a:off x="4802180" y="4840998"/>
            <a:ext cx="877163" cy="45185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none" tIns="3600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rgbClr val="FF0000"/>
                </a:solidFill>
                <a:cs typeface="メイリオ" panose="020B0604030504040204" pitchFamily="50" charset="-128"/>
              </a:rPr>
              <a:t>記入例</a:t>
            </a:r>
            <a:endParaRPr kumimoji="1" lang="ja-JP" altLang="en-US" dirty="0">
              <a:solidFill>
                <a:srgbClr val="FF0000"/>
              </a:solidFill>
              <a:cs typeface="メイリオ" panose="020B0604030504040204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31BC262-B506-E793-FD13-6B6209BF2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5734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5" y="95302"/>
            <a:ext cx="4464496" cy="377179"/>
          </a:xfrm>
        </p:spPr>
        <p:txBody>
          <a:bodyPr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１．</a:t>
            </a:r>
            <a:r>
              <a:rPr kumimoji="1" lang="zh-TW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間接補助事業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の概要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-124726" y="604482"/>
            <a:ext cx="4222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（１）事業概要</a:t>
            </a:r>
          </a:p>
        </p:txBody>
      </p:sp>
      <p:sp>
        <p:nvSpPr>
          <p:cNvPr id="20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１枚</a:t>
            </a: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893373"/>
              </p:ext>
            </p:extLst>
          </p:nvPr>
        </p:nvGraphicFramePr>
        <p:xfrm>
          <a:off x="200008" y="999801"/>
          <a:ext cx="5000892" cy="29895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1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883">
                  <a:extLst>
                    <a:ext uri="{9D8B030D-6E8A-4147-A177-3AD203B41FA5}">
                      <a16:colId xmlns:a16="http://schemas.microsoft.com/office/drawing/2014/main" val="3572665178"/>
                    </a:ext>
                  </a:extLst>
                </a:gridCol>
                <a:gridCol w="502532">
                  <a:extLst>
                    <a:ext uri="{9D8B030D-6E8A-4147-A177-3AD203B41FA5}">
                      <a16:colId xmlns:a16="http://schemas.microsoft.com/office/drawing/2014/main" val="1418403791"/>
                    </a:ext>
                  </a:extLst>
                </a:gridCol>
                <a:gridCol w="431320">
                  <a:extLst>
                    <a:ext uri="{9D8B030D-6E8A-4147-A177-3AD203B41FA5}">
                      <a16:colId xmlns:a16="http://schemas.microsoft.com/office/drawing/2014/main" val="1574638420"/>
                    </a:ext>
                  </a:extLst>
                </a:gridCol>
                <a:gridCol w="448574">
                  <a:extLst>
                    <a:ext uri="{9D8B030D-6E8A-4147-A177-3AD203B41FA5}">
                      <a16:colId xmlns:a16="http://schemas.microsoft.com/office/drawing/2014/main" val="454957622"/>
                    </a:ext>
                  </a:extLst>
                </a:gridCol>
                <a:gridCol w="460916">
                  <a:extLst>
                    <a:ext uri="{9D8B030D-6E8A-4147-A177-3AD203B41FA5}">
                      <a16:colId xmlns:a16="http://schemas.microsoft.com/office/drawing/2014/main" val="230291538"/>
                    </a:ext>
                  </a:extLst>
                </a:gridCol>
                <a:gridCol w="460916">
                  <a:extLst>
                    <a:ext uri="{9D8B030D-6E8A-4147-A177-3AD203B41FA5}">
                      <a16:colId xmlns:a16="http://schemas.microsoft.com/office/drawing/2014/main" val="2574532432"/>
                    </a:ext>
                  </a:extLst>
                </a:gridCol>
              </a:tblGrid>
              <a:tr h="628999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事業者</a:t>
                      </a:r>
                    </a:p>
                  </a:txBody>
                  <a:tcPr marL="99060" marR="99060" anchor="ctr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◎　主申請者</a:t>
                      </a:r>
                      <a:endParaRPr kumimoji="1" lang="en-US" altLang="ja-JP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　共同申請者</a:t>
                      </a:r>
                      <a:endParaRPr kumimoji="1" lang="en-US" altLang="ja-JP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　共同申請者</a:t>
                      </a: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364753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事業地</a:t>
                      </a:r>
                    </a:p>
                  </a:txBody>
                  <a:tcPr marL="99060" marR="99060" anchor="ctr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〇〇県△△市□□町</a:t>
                      </a:r>
                    </a:p>
                  </a:txBody>
                  <a:tcPr marL="99060" marR="9906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92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実証テーマ</a:t>
                      </a:r>
                      <a:br>
                        <a:rPr kumimoji="1" lang="en-US" altLang="ja-JP" sz="1200" b="0" dirty="0">
                          <a:latin typeface="+mn-ea"/>
                          <a:ea typeface="+mn-ea"/>
                        </a:rPr>
                      </a:b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（事業の区分）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(1)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(2)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(3)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(4)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(5)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(6)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(7)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✓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06967768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事業期間（稼働予定）</a:t>
                      </a:r>
                    </a:p>
                  </a:txBody>
                  <a:tcPr marL="99060" marR="99060" anchor="ctr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〇年〇月～〇年〇月（〇年〇月稼働予定）</a:t>
                      </a: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zh-TW" altLang="en-US" sz="1200" b="0" dirty="0">
                          <a:latin typeface="+mn-ea"/>
                          <a:ea typeface="+mn-ea"/>
                        </a:rPr>
                        <a:t>間接補助事業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に要する経費</a:t>
                      </a:r>
                    </a:p>
                  </a:txBody>
                  <a:tcPr marL="99060" marR="99060" anchor="ctr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千円（税抜き）</a:t>
                      </a: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補助対象経費</a:t>
                      </a:r>
                    </a:p>
                  </a:txBody>
                  <a:tcPr marL="99060" marR="99060" anchor="ctr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千円（税抜き）</a:t>
                      </a: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補助金額</a:t>
                      </a:r>
                    </a:p>
                  </a:txBody>
                  <a:tcPr marL="99060" marR="99060" anchor="ctr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千円</a:t>
                      </a: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5229072" y="648680"/>
            <a:ext cx="4933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（２）実証テーマの特徴</a:t>
            </a:r>
            <a:endParaRPr kumimoji="1" lang="ja-JP" altLang="en-US" sz="1400" dirty="0"/>
          </a:p>
        </p:txBody>
      </p:sp>
      <p:sp>
        <p:nvSpPr>
          <p:cNvPr id="29" name="正方形/長方形 28"/>
          <p:cNvSpPr/>
          <p:nvPr/>
        </p:nvSpPr>
        <p:spPr>
          <a:xfrm>
            <a:off x="2432720" y="428856"/>
            <a:ext cx="128270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0000CC"/>
                </a:solidFill>
              </a:rPr>
              <a:t>青字は例</a:t>
            </a:r>
            <a:endParaRPr lang="en-US" altLang="ja-JP" sz="1400" dirty="0">
              <a:solidFill>
                <a:srgbClr val="0000CC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6C58077-1965-47F0-A7B3-74E37C3B278C}"/>
              </a:ext>
            </a:extLst>
          </p:cNvPr>
          <p:cNvSpPr txBox="1"/>
          <p:nvPr/>
        </p:nvSpPr>
        <p:spPr>
          <a:xfrm>
            <a:off x="-106887" y="3954542"/>
            <a:ext cx="4933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（３）</a:t>
            </a:r>
            <a:r>
              <a:rPr lang="zh-TW" altLang="en-US" sz="1600" dirty="0"/>
              <a:t>間接補助事業</a:t>
            </a:r>
            <a:r>
              <a:rPr lang="ja-JP" altLang="en-US" sz="1600" dirty="0"/>
              <a:t>の達成目標</a:t>
            </a:r>
            <a:endParaRPr lang="en-US" altLang="ja-JP" sz="1600" dirty="0"/>
          </a:p>
        </p:txBody>
      </p: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424653"/>
              </p:ext>
            </p:extLst>
          </p:nvPr>
        </p:nvGraphicFramePr>
        <p:xfrm>
          <a:off x="245496" y="4330238"/>
          <a:ext cx="9099992" cy="21951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9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686"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指標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今年度終了時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稼働後（〇〇年度）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140364753"/>
                  </a:ext>
                </a:extLst>
              </a:tr>
              <a:tr h="599807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8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807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FBC6E18-ABC2-4D13-A876-A05CF7BAE1C4}"/>
              </a:ext>
            </a:extLst>
          </p:cNvPr>
          <p:cNvSpPr/>
          <p:nvPr/>
        </p:nvSpPr>
        <p:spPr>
          <a:xfrm>
            <a:off x="3044789" y="5157192"/>
            <a:ext cx="3096344" cy="850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実証による達成目標および達成度を　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323125"/>
              </p:ext>
            </p:extLst>
          </p:nvPr>
        </p:nvGraphicFramePr>
        <p:xfrm>
          <a:off x="5265774" y="980729"/>
          <a:ext cx="4079714" cy="19442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79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14036475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FBC6E18-ABC2-4D13-A876-A05CF7BAE1C4}"/>
              </a:ext>
            </a:extLst>
          </p:cNvPr>
          <p:cNvSpPr/>
          <p:nvPr/>
        </p:nvSpPr>
        <p:spPr>
          <a:xfrm>
            <a:off x="6482342" y="1808088"/>
            <a:ext cx="2520280" cy="850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実証テーマの特徴を簡潔に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4">
            <a:extLst>
              <a:ext uri="{FF2B5EF4-FFF2-40B4-BE49-F238E27FC236}">
                <a16:creationId xmlns:a16="http://schemas.microsoft.com/office/drawing/2014/main" id="{9F34B127-74C3-448C-871C-96996366A93B}"/>
              </a:ext>
            </a:extLst>
          </p:cNvPr>
          <p:cNvSpPr txBox="1"/>
          <p:nvPr/>
        </p:nvSpPr>
        <p:spPr>
          <a:xfrm>
            <a:off x="6330280" y="3240464"/>
            <a:ext cx="2079104" cy="612891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ja-JP" altLang="en-US" sz="1200" b="0" i="0" dirty="0">
                <a:solidFill>
                  <a:srgbClr val="1D1C1D"/>
                </a:solidFill>
                <a:effectLst/>
                <a:latin typeface="+mj-lt"/>
              </a:rPr>
              <a:t>公募要領</a:t>
            </a:r>
            <a:r>
              <a:rPr lang="en-US" altLang="ja-JP" sz="1200" b="0" i="0" dirty="0">
                <a:solidFill>
                  <a:srgbClr val="1D1C1D"/>
                </a:solidFill>
                <a:effectLst/>
                <a:latin typeface="+mj-lt"/>
              </a:rPr>
              <a:t>P.57 </a:t>
            </a:r>
          </a:p>
          <a:p>
            <a:pPr lvl="0" algn="ctr"/>
            <a:r>
              <a:rPr lang="ja-JP" altLang="en-US" sz="1200" b="0" i="0" dirty="0">
                <a:solidFill>
                  <a:srgbClr val="1D1C1D"/>
                </a:solidFill>
                <a:effectLst/>
                <a:latin typeface="+mj-lt"/>
              </a:rPr>
              <a:t>別表１ 中の</a:t>
            </a:r>
            <a:r>
              <a:rPr lang="ja-JP" altLang="en-US" sz="1200" dirty="0">
                <a:solidFill>
                  <a:srgbClr val="1D1C1D"/>
                </a:solidFill>
                <a:latin typeface="+mj-lt"/>
              </a:rPr>
              <a:t>内容に</a:t>
            </a:r>
            <a:r>
              <a:rPr lang="ja-JP" altLang="en-US" sz="1200" b="0" i="0" dirty="0">
                <a:solidFill>
                  <a:srgbClr val="1D1C1D"/>
                </a:solidFill>
                <a:effectLst/>
                <a:latin typeface="+mj-lt"/>
              </a:rPr>
              <a:t>記載の</a:t>
            </a:r>
            <a:endParaRPr lang="en-US" altLang="ja-JP" sz="1200" b="0" i="0" dirty="0">
              <a:solidFill>
                <a:srgbClr val="1D1C1D"/>
              </a:solidFill>
              <a:effectLst/>
              <a:latin typeface="+mj-lt"/>
            </a:endParaRPr>
          </a:p>
          <a:p>
            <a:pPr lvl="0" algn="ctr"/>
            <a:r>
              <a:rPr lang="ja-JP" altLang="en-US" sz="1200" b="0" i="0" dirty="0">
                <a:solidFill>
                  <a:srgbClr val="1D1C1D"/>
                </a:solidFill>
                <a:effectLst/>
                <a:latin typeface="+mj-lt"/>
              </a:rPr>
              <a:t>（１）～（７）参照下さい。</a:t>
            </a:r>
            <a:endParaRPr kumimoji="1" lang="ja-JP" altLang="en-US" sz="1200" dirty="0">
              <a:latin typeface="+mj-lt"/>
            </a:endParaRPr>
          </a:p>
        </p:txBody>
      </p:sp>
      <p:sp>
        <p:nvSpPr>
          <p:cNvPr id="23" name="テキスト ボックス 5">
            <a:extLst>
              <a:ext uri="{FF2B5EF4-FFF2-40B4-BE49-F238E27FC236}">
                <a16:creationId xmlns:a16="http://schemas.microsoft.com/office/drawing/2014/main" id="{9C6E62FB-1DBA-4C27-B7F3-A4D31B9D2643}"/>
              </a:ext>
            </a:extLst>
          </p:cNvPr>
          <p:cNvSpPr txBox="1"/>
          <p:nvPr/>
        </p:nvSpPr>
        <p:spPr>
          <a:xfrm>
            <a:off x="5508542" y="3045090"/>
            <a:ext cx="243416" cy="1132417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ja-JP" altLang="en-US" sz="1100" dirty="0">
                <a:solidFill>
                  <a:schemeClr val="dk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事業の区分</a:t>
            </a:r>
            <a:endParaRPr lang="ja-JP" altLang="ja-JP" sz="1100" dirty="0">
              <a:solidFill>
                <a:schemeClr val="dk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endParaRPr kumimoji="1" lang="ja-JP" altLang="en-US" sz="11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B7379C7-77CD-8156-DBCF-C9E869C6B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5735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103932"/>
            <a:ext cx="4464496" cy="377179"/>
          </a:xfrm>
        </p:spPr>
        <p:txBody>
          <a:bodyPr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２．実証事業イメージ（全体像）</a:t>
            </a:r>
          </a:p>
        </p:txBody>
      </p:sp>
      <p:sp>
        <p:nvSpPr>
          <p:cNvPr id="20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１枚</a:t>
            </a:r>
          </a:p>
        </p:txBody>
      </p:sp>
      <p:sp>
        <p:nvSpPr>
          <p:cNvPr id="104" name="正方形/長方形 103"/>
          <p:cNvSpPr/>
          <p:nvPr/>
        </p:nvSpPr>
        <p:spPr bwMode="auto">
          <a:xfrm>
            <a:off x="6813292" y="697359"/>
            <a:ext cx="397408" cy="235708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7210821" y="675635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cs typeface="メイリオ" panose="020B0604030504040204" pitchFamily="50" charset="-128"/>
              </a:rPr>
              <a:t>：補助対象経費の範囲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214" name="テキスト ボックス 213">
            <a:extLst>
              <a:ext uri="{FF2B5EF4-FFF2-40B4-BE49-F238E27FC236}">
                <a16:creationId xmlns:a16="http://schemas.microsoft.com/office/drawing/2014/main" id="{77CC7F27-A545-445F-8A8E-DDF79CD87C33}"/>
              </a:ext>
            </a:extLst>
          </p:cNvPr>
          <p:cNvSpPr txBox="1"/>
          <p:nvPr/>
        </p:nvSpPr>
        <p:spPr>
          <a:xfrm>
            <a:off x="1709857" y="1690532"/>
            <a:ext cx="6343151" cy="10752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実証事業のイメージをわかりやすく図示し、簡潔な説明文を記載すること。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補助対象となる設備・インフラ等をバックハッチングするなどして、明示すること。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52215EF-ACF2-833F-9652-F9FD99332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13AFF35-3306-4982-8CD2-7380A3856394}"/>
              </a:ext>
            </a:extLst>
          </p:cNvPr>
          <p:cNvSpPr txBox="1"/>
          <p:nvPr/>
        </p:nvSpPr>
        <p:spPr>
          <a:xfrm>
            <a:off x="1709856" y="3230832"/>
            <a:ext cx="6343151" cy="10752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事業区分（５）で申請の場合はプラスチックについて、プラスチック資源循環促進法に 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   </a:t>
            </a:r>
            <a:r>
              <a:rPr lang="ja-JP" altLang="en-US" sz="1400" dirty="0">
                <a:solidFill>
                  <a:srgbClr val="FF0000"/>
                </a:solidFill>
              </a:rPr>
              <a:t>基づき回収されるプラスチックであることを説明すること。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588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３．</a:t>
            </a:r>
            <a:r>
              <a:rPr lang="zh-TW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間接補助事業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到達イメージ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-114988" y="714182"/>
            <a:ext cx="6220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（１）実証事業の到達イメージ（</a:t>
            </a:r>
            <a:r>
              <a:rPr kumimoji="1" lang="ja-JP" altLang="en-US" sz="1600" b="0" dirty="0">
                <a:solidFill>
                  <a:schemeClr val="tx1"/>
                </a:solidFill>
                <a:latin typeface="+mn-ea"/>
                <a:ea typeface="+mn-ea"/>
              </a:rPr>
              <a:t>令和５年度 終了時</a:t>
            </a:r>
            <a:r>
              <a:rPr lang="ja-JP" altLang="en-US" sz="1600" b="0" dirty="0">
                <a:solidFill>
                  <a:schemeClr val="tx1"/>
                </a:solidFill>
                <a:latin typeface="+mn-ea"/>
                <a:ea typeface="+mn-ea"/>
              </a:rPr>
              <a:t>）</a:t>
            </a:r>
            <a:endParaRPr kumimoji="1" lang="ja-JP" altLang="en-US" sz="1600" b="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E29417F-0682-4A46-A1EA-2A6882F1F294}"/>
              </a:ext>
            </a:extLst>
          </p:cNvPr>
          <p:cNvSpPr txBox="1"/>
          <p:nvPr/>
        </p:nvSpPr>
        <p:spPr>
          <a:xfrm>
            <a:off x="2120921" y="1794685"/>
            <a:ext cx="4992320" cy="8944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実証事業の到達イメージをわかりやすく記載すること。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576DF8E-13A2-64E1-8CC3-CD6690AB5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8512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４．事業内容（</a:t>
            </a:r>
            <a:r>
              <a:rPr lang="ja-JP" altLang="en-US" sz="1800" dirty="0">
                <a:solidFill>
                  <a:srgbClr val="0000CC"/>
                </a:solidFill>
                <a:effectLst/>
                <a:latin typeface="+mn-ea"/>
                <a:cs typeface="+mn-cs"/>
              </a:rPr>
              <a:t>③選別・解体の自動化技術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8" y="2013680"/>
            <a:ext cx="9648825" cy="44610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  <a:r>
              <a:rPr lang="ja-JP" altLang="en-US" sz="1600" dirty="0"/>
              <a:t>　　　　　　　　　　　令和</a:t>
            </a:r>
            <a:r>
              <a:rPr lang="en-US" altLang="ja-JP" sz="1600" dirty="0"/>
              <a:t>6</a:t>
            </a:r>
            <a:r>
              <a:rPr lang="ja-JP" altLang="en-US" sz="1600" dirty="0"/>
              <a:t>年度</a:t>
            </a:r>
            <a:r>
              <a:rPr lang="en-US" altLang="ja-JP" sz="1600" dirty="0"/>
              <a:t>	</a:t>
            </a:r>
            <a:r>
              <a:rPr lang="ja-JP" altLang="en-US" sz="1600" dirty="0"/>
              <a:t>　　　令和</a:t>
            </a:r>
            <a:r>
              <a:rPr lang="en-US" altLang="ja-JP" sz="1600" dirty="0"/>
              <a:t>7</a:t>
            </a:r>
            <a:r>
              <a:rPr lang="ja-JP" altLang="en-US" sz="1600" dirty="0"/>
              <a:t>年度</a:t>
            </a:r>
            <a:r>
              <a:rPr lang="en-US" altLang="ja-JP" sz="1600" dirty="0"/>
              <a:t>	</a:t>
            </a:r>
            <a:r>
              <a:rPr lang="ja-JP" altLang="en-US" sz="1600" dirty="0"/>
              <a:t>　　　　令和</a:t>
            </a:r>
            <a:r>
              <a:rPr lang="en-US" altLang="ja-JP" sz="1600" dirty="0"/>
              <a:t>8</a:t>
            </a:r>
            <a:r>
              <a:rPr lang="ja-JP" altLang="en-US" sz="1600" dirty="0"/>
              <a:t>年度</a:t>
            </a:r>
            <a:endParaRPr lang="en-US" altLang="ja-JP" sz="16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/>
              <a:t>　　　</a:t>
            </a:r>
            <a:r>
              <a:rPr lang="en-US" altLang="ja-JP" sz="1600" dirty="0"/>
              <a:t>CO2</a:t>
            </a:r>
            <a:r>
              <a:rPr lang="ja-JP" altLang="en-US" sz="1600" dirty="0"/>
              <a:t>排出削減量　　〇〇〇</a:t>
            </a:r>
            <a:r>
              <a:rPr lang="en-US" altLang="ja-JP" sz="1600" dirty="0"/>
              <a:t>t-CO2 /</a:t>
            </a:r>
            <a:r>
              <a:rPr lang="ja-JP" altLang="en-US" sz="1600" dirty="0"/>
              <a:t>年　　　〇〇〇</a:t>
            </a:r>
            <a:r>
              <a:rPr lang="en-US" altLang="ja-JP" sz="1600" dirty="0"/>
              <a:t>t-CO2 /</a:t>
            </a:r>
            <a:r>
              <a:rPr lang="ja-JP" altLang="en-US" sz="1600" dirty="0"/>
              <a:t>年　　　〇〇〇</a:t>
            </a:r>
            <a:r>
              <a:rPr lang="en-US" altLang="ja-JP" sz="1600" dirty="0"/>
              <a:t>t-CO2 /</a:t>
            </a:r>
            <a:r>
              <a:rPr lang="ja-JP" altLang="en-US" sz="1600" dirty="0"/>
              <a:t>年</a:t>
            </a:r>
            <a:endParaRPr lang="en-US" altLang="ja-JP" sz="16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098" y="3068960"/>
            <a:ext cx="8640191" cy="1871406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　図表等も用いてわかりやすく具体的に記載してください。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　</a:t>
            </a:r>
            <a:endParaRPr lang="en-US" altLang="ja-JP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464" y="982336"/>
            <a:ext cx="9648825" cy="95684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  <a:endParaRPr lang="en-US" altLang="ja-JP" sz="1400" dirty="0"/>
          </a:p>
        </p:txBody>
      </p:sp>
      <p:sp>
        <p:nvSpPr>
          <p:cNvPr id="9" name="正方形/長方形 8"/>
          <p:cNvSpPr/>
          <p:nvPr/>
        </p:nvSpPr>
        <p:spPr>
          <a:xfrm>
            <a:off x="1928664" y="1077916"/>
            <a:ext cx="58326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３項目以内にまとめること。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（１）実効性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D96C072-78E5-15FE-5CF7-0732CDB7DCFE}"/>
              </a:ext>
            </a:extLst>
          </p:cNvPr>
          <p:cNvSpPr txBox="1"/>
          <p:nvPr/>
        </p:nvSpPr>
        <p:spPr>
          <a:xfrm>
            <a:off x="1589091" y="-342560"/>
            <a:ext cx="36725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  <a:latin typeface="Open Sans" panose="020B0606030504020204" pitchFamily="34" charset="0"/>
              </a:rPr>
              <a:t>（　）内は対象とする事業区分を記載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274D673-81B3-13A7-1C56-3A4EADF8B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4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6619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8" y="2013680"/>
            <a:ext cx="9648825" cy="44610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3329" y="2133658"/>
            <a:ext cx="8640191" cy="1871406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　図表等も用いてわかりやすく具体的に記載してください。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</a:t>
            </a:r>
            <a:endParaRPr lang="en-US" altLang="ja-JP" sz="8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464" y="982336"/>
            <a:ext cx="9648825" cy="95684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  <a:endParaRPr lang="en-US" altLang="ja-JP" sz="1400" dirty="0"/>
          </a:p>
        </p:txBody>
      </p:sp>
      <p:sp>
        <p:nvSpPr>
          <p:cNvPr id="9" name="正方形/長方形 8"/>
          <p:cNvSpPr/>
          <p:nvPr/>
        </p:nvSpPr>
        <p:spPr>
          <a:xfrm>
            <a:off x="1928664" y="1077916"/>
            <a:ext cx="58326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３項目以内にまとめること。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（２）技術力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2CD9EF7-6B3D-6113-4B02-73306BCF6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2502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8" y="2013680"/>
            <a:ext cx="9648825" cy="44610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3329" y="2133658"/>
            <a:ext cx="8640191" cy="1871406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　図表等も用いてわかりやすく具体的に記載してください。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464" y="982336"/>
            <a:ext cx="9648825" cy="95684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  <a:endParaRPr lang="en-US" altLang="ja-JP" sz="1400" dirty="0"/>
          </a:p>
        </p:txBody>
      </p:sp>
      <p:sp>
        <p:nvSpPr>
          <p:cNvPr id="9" name="正方形/長方形 8"/>
          <p:cNvSpPr/>
          <p:nvPr/>
        </p:nvSpPr>
        <p:spPr>
          <a:xfrm>
            <a:off x="1928664" y="1077916"/>
            <a:ext cx="58326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３項目以内にまとめること。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（３）事業実施体制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DBE1BA-D08C-D390-434A-09F945B3B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6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5733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8" y="2150455"/>
            <a:ext cx="9648825" cy="429559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8176" y="2558332"/>
            <a:ext cx="8569647" cy="3750987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以下の視点で、図表等も用いてわかりやすく簡潔に記載してください。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marL="133350" indent="-133350" algn="l"/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1245" y="1092856"/>
            <a:ext cx="9648825" cy="90629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072680" y="115143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3F9BB4A-2100-4311-B319-151BC94177E1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（４）事業実施確実性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A128A94-246E-7B7D-9276-7F8B80D98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7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7855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464" y="2150455"/>
            <a:ext cx="9648825" cy="429559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8052" y="2547628"/>
            <a:ext cx="8569647" cy="1014684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以下の視点で、図表等も用いてわかりやすく簡潔に記載してください。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1245" y="1092856"/>
            <a:ext cx="9648825" cy="90629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072680" y="115143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3F9BB4A-2100-4311-B319-151BC94177E1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（５）課題解決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184EAAD-A88C-2030-4129-0E9DC0AC3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8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1124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iryo UI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3"/>
            </a:gs>
            <a:gs pos="50000">
              <a:schemeClr val="accent3"/>
            </a:gs>
            <a:gs pos="100000">
              <a:schemeClr val="accent3"/>
            </a:gs>
          </a:gsLst>
          <a:lin ang="0" scaled="1"/>
          <a:tileRect/>
        </a:gra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12588</TotalTime>
  <Words>1491</Words>
  <Application>Microsoft Office PowerPoint</Application>
  <PresentationFormat>A4 210 x 297 mm</PresentationFormat>
  <Paragraphs>293</Paragraphs>
  <Slides>14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14</vt:i4>
      </vt:variant>
    </vt:vector>
  </HeadingPairs>
  <TitlesOfParts>
    <vt:vector size="24" baseType="lpstr">
      <vt:lpstr>HG丸ｺﾞｼｯｸM-PRO</vt:lpstr>
      <vt:lpstr>Meiryo UI</vt:lpstr>
      <vt:lpstr>ＭＳ Ｐゴシック</vt:lpstr>
      <vt:lpstr>メイリオ</vt:lpstr>
      <vt:lpstr>Arial</vt:lpstr>
      <vt:lpstr>Calibri</vt:lpstr>
      <vt:lpstr>Open Sans</vt:lpstr>
      <vt:lpstr>Wingdings</vt:lpstr>
      <vt:lpstr>Office ​​テーマ</vt:lpstr>
      <vt:lpstr>デザインの設定</vt:lpstr>
      <vt:lpstr>間接補助事業の名称</vt:lpstr>
      <vt:lpstr>１．間接補助事業の概要</vt:lpstr>
      <vt:lpstr>２．実証事業イメージ（全体像）</vt:lpstr>
      <vt:lpstr>３．間接補助事業到達イメージ</vt:lpstr>
      <vt:lpstr>４．事業内容（③選別・解体の自動化技術）</vt:lpstr>
      <vt:lpstr>４．事業内容</vt:lpstr>
      <vt:lpstr>４．事業内容</vt:lpstr>
      <vt:lpstr>４．事業内容</vt:lpstr>
      <vt:lpstr>４．事業内容</vt:lpstr>
      <vt:lpstr>４．事業内容</vt:lpstr>
      <vt:lpstr>４．事業内容</vt:lpstr>
      <vt:lpstr>４．事業内容</vt:lpstr>
      <vt:lpstr>４．事業内容</vt:lpstr>
      <vt:lpstr>５．年間の実施スケジュール・経費　等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GIO足立</cp:lastModifiedBy>
  <cp:revision>600</cp:revision>
  <cp:lastPrinted>2023-07-27T00:39:40Z</cp:lastPrinted>
  <dcterms:created xsi:type="dcterms:W3CDTF">2013-09-09T14:53:54Z</dcterms:created>
  <dcterms:modified xsi:type="dcterms:W3CDTF">2023-07-27T00:46:02Z</dcterms:modified>
</cp:coreProperties>
</file>