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1" r:id="rId1"/>
    <p:sldMasterId id="2147483753" r:id="rId2"/>
  </p:sldMasterIdLst>
  <p:notesMasterIdLst>
    <p:notesMasterId r:id="rId16"/>
  </p:notesMasterIdLst>
  <p:handoutMasterIdLst>
    <p:handoutMasterId r:id="rId17"/>
  </p:handoutMasterIdLst>
  <p:sldIdLst>
    <p:sldId id="676" r:id="rId3"/>
    <p:sldId id="706" r:id="rId4"/>
    <p:sldId id="693" r:id="rId5"/>
    <p:sldId id="691" r:id="rId6"/>
    <p:sldId id="695" r:id="rId7"/>
    <p:sldId id="688" r:id="rId8"/>
    <p:sldId id="694" r:id="rId9"/>
    <p:sldId id="689" r:id="rId10"/>
    <p:sldId id="696" r:id="rId11"/>
    <p:sldId id="687" r:id="rId12"/>
    <p:sldId id="700" r:id="rId13"/>
    <p:sldId id="704" r:id="rId14"/>
    <p:sldId id="698" r:id="rId15"/>
  </p:sldIdLst>
  <p:sldSz cx="9906000" cy="6858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>
          <p15:clr>
            <a:srgbClr val="A4A3A4"/>
          </p15:clr>
        </p15:guide>
        <p15:guide id="2" pos="6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FFCC"/>
    <a:srgbClr val="FF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7" autoAdjust="0"/>
    <p:restoredTop sz="97885" autoAdjust="0"/>
  </p:normalViewPr>
  <p:slideViewPr>
    <p:cSldViewPr>
      <p:cViewPr varScale="1">
        <p:scale>
          <a:sx n="107" d="100"/>
          <a:sy n="107" d="100"/>
        </p:scale>
        <p:origin x="1500" y="84"/>
      </p:cViewPr>
      <p:guideLst>
        <p:guide orient="horz" pos="28"/>
        <p:guide pos="6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2148" y="-1098"/>
      </p:cViewPr>
      <p:guideLst>
        <p:guide orient="horz" pos="3108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19413" cy="493713"/>
          </a:xfrm>
          <a:prstGeom prst="rect">
            <a:avLst/>
          </a:prstGeom>
        </p:spPr>
        <p:txBody>
          <a:bodyPr vert="horz" lIns="91391" tIns="45696" rIns="91391" bIns="456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3"/>
            <a:ext cx="2919412" cy="493713"/>
          </a:xfrm>
          <a:prstGeom prst="rect">
            <a:avLst/>
          </a:prstGeom>
        </p:spPr>
        <p:txBody>
          <a:bodyPr vert="horz" lIns="91391" tIns="45696" rIns="91391" bIns="456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371013"/>
            <a:ext cx="2919413" cy="493712"/>
          </a:xfrm>
          <a:prstGeom prst="rect">
            <a:avLst/>
          </a:prstGeom>
        </p:spPr>
        <p:txBody>
          <a:bodyPr vert="horz" lIns="91391" tIns="45696" rIns="91391" bIns="456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391" tIns="45696" rIns="91391" bIns="45696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EC4FBD0-7633-4554-A01D-57EBE408A7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950727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19413" cy="493713"/>
          </a:xfrm>
          <a:prstGeom prst="rect">
            <a:avLst/>
          </a:prstGeom>
        </p:spPr>
        <p:txBody>
          <a:bodyPr vert="horz" lIns="91391" tIns="45696" rIns="91391" bIns="456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3"/>
            <a:ext cx="2919412" cy="493713"/>
          </a:xfrm>
          <a:prstGeom prst="rect">
            <a:avLst/>
          </a:prstGeom>
        </p:spPr>
        <p:txBody>
          <a:bodyPr vert="horz" lIns="91391" tIns="45696" rIns="91391" bIns="456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1" tIns="45696" rIns="91391" bIns="45696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vert="horz" lIns="91391" tIns="45696" rIns="91391" bIns="4569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013"/>
            <a:ext cx="2919413" cy="493712"/>
          </a:xfrm>
          <a:prstGeom prst="rect">
            <a:avLst/>
          </a:prstGeom>
        </p:spPr>
        <p:txBody>
          <a:bodyPr vert="horz" lIns="91391" tIns="45696" rIns="91391" bIns="456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391" tIns="45696" rIns="91391" bIns="45696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AE3D2EF-E1DA-43A1-AAB5-1C750E1C49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292799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/>
              <a:t>●事業計画策定の策定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A75B58-0C3E-6B88-C7E5-487C55781C6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8808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E01ED-68A0-08AB-D76A-DF55593AAF7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9609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D53CE8-3EAA-D1E7-FBA5-9C0A059B85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31598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8565" y="1052736"/>
            <a:ext cx="8420100" cy="1470025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9202" y="2063375"/>
            <a:ext cx="9912350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177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5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535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500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46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-6350" y="539750"/>
            <a:ext cx="9912350" cy="714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8915400" cy="500062"/>
          </a:xfrm>
        </p:spPr>
        <p:txBody>
          <a:bodyPr/>
          <a:lstStyle>
            <a:lvl1pPr algn="l"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877989" y="6597352"/>
            <a:ext cx="1043563" cy="256470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9229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 dirty="0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7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9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72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15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12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88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8" name="タイトル 1"/>
          <p:cNvSpPr txBox="1">
            <a:spLocks/>
          </p:cNvSpPr>
          <p:nvPr userDrawn="1"/>
        </p:nvSpPr>
        <p:spPr>
          <a:xfrm>
            <a:off x="-3175" y="6691313"/>
            <a:ext cx="9420225" cy="16668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令和５年度無人自動運転等の</a:t>
            </a:r>
            <a:r>
              <a:rPr lang="en-US" altLang="ja-JP" sz="1000" i="1" dirty="0">
                <a:solidFill>
                  <a:schemeClr val="bg1">
                    <a:lumMod val="50000"/>
                  </a:schemeClr>
                </a:solidFill>
              </a:rPr>
              <a:t>CASE</a:t>
            </a: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対応に向けた実証・支援事業（健全な製品エコシステム構築・ルール形成促進事業）　事業概要書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dirty="0"/>
              <a:t>令和５年度　無人自動運転等の</a:t>
            </a:r>
            <a:r>
              <a:rPr kumimoji="1" lang="en-US" altLang="ja-JP" dirty="0"/>
              <a:t>CASE</a:t>
            </a:r>
            <a:r>
              <a:rPr kumimoji="1" lang="ja-JP" altLang="en-US" dirty="0"/>
              <a:t>対応に向けた実証・支援事業費補助金（健全な製品エコシステム構築・ルール形成促進事業）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74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197697"/>
              </p:ext>
            </p:extLst>
          </p:nvPr>
        </p:nvGraphicFramePr>
        <p:xfrm>
          <a:off x="1424508" y="2851383"/>
          <a:ext cx="7200900" cy="933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12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代表申請者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◎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9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◎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44488" y="4293096"/>
            <a:ext cx="9216727" cy="22322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FF0000"/>
                </a:solidFill>
              </a:rPr>
              <a:t>【</a:t>
            </a:r>
            <a:r>
              <a:rPr lang="ja-JP" altLang="en-US" sz="1400" b="1" dirty="0">
                <a:solidFill>
                  <a:srgbClr val="FF0000"/>
                </a:solidFill>
              </a:rPr>
              <a:t>本資料作成上の注意（共通）</a:t>
            </a:r>
            <a:r>
              <a:rPr lang="en-US" altLang="ja-JP" sz="14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本資料は</a:t>
            </a:r>
            <a:r>
              <a:rPr lang="ja-JP" altLang="en-US" sz="1400" u="sng" dirty="0">
                <a:solidFill>
                  <a:srgbClr val="FF0000"/>
                </a:solidFill>
              </a:rPr>
              <a:t>評価委員が申請内容の評価を実施するための重要な資料</a:t>
            </a:r>
            <a:r>
              <a:rPr lang="ja-JP" altLang="en-US" sz="1400" dirty="0">
                <a:solidFill>
                  <a:srgbClr val="FF0000"/>
                </a:solidFill>
              </a:rPr>
              <a:t>となりますので、</a:t>
            </a:r>
            <a:r>
              <a:rPr lang="ja-JP" altLang="en-US" sz="1400" b="1" dirty="0">
                <a:solidFill>
                  <a:srgbClr val="FF0000"/>
                </a:solidFill>
              </a:rPr>
              <a:t>各注意事項を熟読のうえ</a:t>
            </a:r>
            <a:r>
              <a:rPr lang="ja-JP" altLang="en-US" sz="1400" dirty="0">
                <a:solidFill>
                  <a:srgbClr val="FF0000"/>
                </a:solidFill>
              </a:rPr>
              <a:t>作成を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行って下さい。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文字の大きさは</a:t>
            </a:r>
            <a:r>
              <a:rPr lang="en-US" altLang="ja-JP" sz="1400" dirty="0">
                <a:solidFill>
                  <a:srgbClr val="FF0000"/>
                </a:solidFill>
              </a:rPr>
              <a:t>14pt</a:t>
            </a:r>
            <a:r>
              <a:rPr lang="ja-JP" altLang="en-US" sz="1400" dirty="0">
                <a:solidFill>
                  <a:srgbClr val="FF0000"/>
                </a:solidFill>
              </a:rPr>
              <a:t>以上とすること（図表内は</a:t>
            </a:r>
            <a:r>
              <a:rPr lang="en-US" altLang="ja-JP" sz="1400" dirty="0">
                <a:solidFill>
                  <a:srgbClr val="FF0000"/>
                </a:solidFill>
              </a:rPr>
              <a:t>12pt</a:t>
            </a:r>
            <a:r>
              <a:rPr lang="ja-JP" altLang="en-US" sz="1400" dirty="0">
                <a:solidFill>
                  <a:srgbClr val="FF0000"/>
                </a:solidFill>
              </a:rPr>
              <a:t>以上）。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既定のフォント（</a:t>
            </a:r>
            <a:r>
              <a:rPr lang="en-US" altLang="ja-JP" sz="1400" dirty="0" err="1">
                <a:solidFill>
                  <a:srgbClr val="FF0000"/>
                </a:solidFill>
              </a:rPr>
              <a:t>Meiryo</a:t>
            </a:r>
            <a:r>
              <a:rPr lang="en-US" altLang="ja-JP" sz="1400" dirty="0">
                <a:solidFill>
                  <a:srgbClr val="FF0000"/>
                </a:solidFill>
              </a:rPr>
              <a:t> UI</a:t>
            </a:r>
            <a:r>
              <a:rPr lang="ja-JP" altLang="en-US" sz="1400" dirty="0">
                <a:solidFill>
                  <a:srgbClr val="FF0000"/>
                </a:solidFill>
              </a:rPr>
              <a:t>）を使用すること。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各項目の枚数については、各ページ右上部に指定された上限に収まる形で記載を行うこと。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図表（写真、パース、位置図、区域図、配置図、エネルギーフロー、体制図、スキーム図、グラフ、線表等）などを用い、ヴィジュアルに表現すること。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説明にあたっては可能な限り定量的な説明を行うこと。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枠線については、適宜変更を行い、行の追加等を行うこと。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658565" y="1298470"/>
            <a:ext cx="8420100" cy="834386"/>
          </a:xfrm>
        </p:spPr>
        <p:txBody>
          <a:bodyPr/>
          <a:lstStyle/>
          <a:p>
            <a:r>
              <a:rPr kumimoji="1" lang="ja-JP" altLang="en-US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補助事業の名称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592" y="366233"/>
            <a:ext cx="5544319" cy="674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FF0000"/>
                </a:solidFill>
              </a:rPr>
              <a:t>【</a:t>
            </a:r>
            <a:r>
              <a:rPr lang="ja-JP" altLang="en-US" sz="1400" b="1" dirty="0">
                <a:solidFill>
                  <a:srgbClr val="FF0000"/>
                </a:solidFill>
              </a:rPr>
              <a:t>提出時の注意事項</a:t>
            </a:r>
            <a:r>
              <a:rPr lang="en-US" altLang="ja-JP" sz="14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本書式の</a:t>
            </a: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  <a:r>
              <a:rPr lang="ja-JP" altLang="en-US" sz="1400" dirty="0">
                <a:solidFill>
                  <a:srgbClr val="FF0000"/>
                </a:solidFill>
              </a:rPr>
              <a:t>等、「赤字」「青字の例」は、削除の上で、ご提出ください。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960403" y="211271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申請日：</a:t>
            </a:r>
            <a:r>
              <a:rPr lang="ja-JP" altLang="en-US" dirty="0"/>
              <a:t>令和５</a:t>
            </a:r>
            <a:r>
              <a:rPr kumimoji="1" lang="ja-JP" altLang="en-US" dirty="0"/>
              <a:t>年○○月○○日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456" y="14556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(</a:t>
            </a:r>
            <a:r>
              <a:rPr kumimoji="1" lang="ja-JP" altLang="en-US" sz="1600" dirty="0"/>
              <a:t>別紙⑫</a:t>
            </a:r>
            <a:r>
              <a:rPr kumimoji="1" lang="en-US" altLang="ja-JP" sz="1600" dirty="0"/>
              <a:t>)</a:t>
            </a:r>
            <a:r>
              <a:rPr kumimoji="1" lang="ja-JP" altLang="en-US" sz="1600" dirty="0"/>
              <a:t>事業概要書（データ連携・蓄電池のリユース・リサイクル）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761770"/>
              </p:ext>
            </p:extLst>
          </p:nvPr>
        </p:nvGraphicFramePr>
        <p:xfrm>
          <a:off x="6249144" y="83096"/>
          <a:ext cx="352839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補助金申請額</a:t>
                      </a:r>
                      <a:endParaRPr kumimoji="1" lang="en-US" altLang="ja-JP" sz="14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00,000,000</a:t>
                      </a:r>
                      <a:r>
                        <a:rPr kumimoji="1" lang="ja-JP" altLang="en-US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kumimoji="1" lang="en-US" altLang="ja-JP" sz="14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133350" indent="-133350" algn="l"/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ja-JP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（６）課題解決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４．事業内容（データ連携／蓄電池のリユース・リサイクル）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678C337-1D24-DD07-1A9B-A68ED84096AF}"/>
              </a:ext>
            </a:extLst>
          </p:cNvPr>
          <p:cNvSpPr/>
          <p:nvPr/>
        </p:nvSpPr>
        <p:spPr>
          <a:xfrm>
            <a:off x="5529064" y="16596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698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10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（７）その他特筆すべき事項等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４．事業内容（データ連携／蓄電池のリユース・リサイクル）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300BC4C-D870-C3D5-2303-629F65D861DA}"/>
              </a:ext>
            </a:extLst>
          </p:cNvPr>
          <p:cNvSpPr/>
          <p:nvPr/>
        </p:nvSpPr>
        <p:spPr>
          <a:xfrm>
            <a:off x="5529064" y="16596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162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6" y="1089998"/>
            <a:ext cx="9648825" cy="34911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賃上げに関し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取り組み予定：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あり（　　　　）％以上、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なし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　　取り組み予定がある場合は、以下のいずれかにチェックをしてください。</a:t>
            </a:r>
            <a:endParaRPr lang="en-US" altLang="ja-JP" sz="1400" dirty="0"/>
          </a:p>
          <a:p>
            <a:pPr marL="629920" indent="-181610" algn="just"/>
            <a:r>
              <a:rPr lang="ja-JP" altLang="en-US" sz="16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 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① 令和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５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年以降に開始する申請者の事業年度において、対前年度比で「給与等受給者一人当たりの平均受給額」を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[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大企業：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％・中小企業： 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1.5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]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以上増加させる旨を従業員に表明していること。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endParaRPr lang="ja-JP" altLang="ja-JP" sz="12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6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</a:t>
            </a:r>
            <a:r>
              <a:rPr lang="ja-JP" altLang="en-US" sz="12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② 令和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５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年以降の暦年において、対前年比で「給与等受給者一人当たりの平均受給額」を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[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大企業：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％・中小企業：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1.5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]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以上増加させる旨を従業員に表明していること。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　　　　　　　　　　　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ja-JP" sz="1400" dirty="0">
                <a:solidFill>
                  <a:srgbClr val="FF0000"/>
                </a:solidFill>
              </a:rPr>
              <a:t>大企業は</a:t>
            </a:r>
            <a:r>
              <a:rPr lang="en-US" altLang="ja-JP" sz="1400" dirty="0">
                <a:solidFill>
                  <a:srgbClr val="FF0000"/>
                </a:solidFill>
              </a:rPr>
              <a:t>3</a:t>
            </a:r>
            <a:r>
              <a:rPr lang="ja-JP" altLang="ja-JP" sz="1400" dirty="0">
                <a:solidFill>
                  <a:srgbClr val="FF0000"/>
                </a:solidFill>
              </a:rPr>
              <a:t>％以上、中小企業等は</a:t>
            </a:r>
            <a:r>
              <a:rPr lang="en-US" altLang="ja-JP" sz="1400" dirty="0">
                <a:solidFill>
                  <a:srgbClr val="FF0000"/>
                </a:solidFill>
              </a:rPr>
              <a:t>1.5</a:t>
            </a:r>
            <a:r>
              <a:rPr lang="ja-JP" altLang="ja-JP" sz="1400" dirty="0">
                <a:solidFill>
                  <a:srgbClr val="FF0000"/>
                </a:solidFill>
              </a:rPr>
              <a:t>％以上の賃上げに取り組む予定があるか。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11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（８）賃上げに関する取組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8" y="39688"/>
            <a:ext cx="8915400" cy="5000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４．事業内容（データ連携／蓄電池のリユース・リサイクル）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16EED20-062E-C2A1-9541-8AECFD2D9F43}"/>
              </a:ext>
            </a:extLst>
          </p:cNvPr>
          <p:cNvSpPr/>
          <p:nvPr/>
        </p:nvSpPr>
        <p:spPr>
          <a:xfrm>
            <a:off x="5529064" y="16596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724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５．年間の実施スケジュール・経費　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6456" y="3172248"/>
            <a:ext cx="907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b="1" dirty="0"/>
              <a:t>補助対象経費及び補助金の配分額</a:t>
            </a:r>
            <a:r>
              <a:rPr kumimoji="1" lang="ja-JP" altLang="en-US" sz="1600" dirty="0"/>
              <a:t>（補助率：</a:t>
            </a:r>
            <a:r>
              <a:rPr kumimoji="1" lang="en-US" altLang="ja-JP" sz="1600" dirty="0"/>
              <a:t>2/3</a:t>
            </a:r>
            <a:r>
              <a:rPr kumimoji="1" lang="ja-JP" altLang="en-US" sz="1600" dirty="0"/>
              <a:t>）</a:t>
            </a:r>
            <a:endParaRPr kumimoji="1" lang="en-US" altLang="ja-JP" sz="16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3183" y="692696"/>
            <a:ext cx="5157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b="1" dirty="0"/>
              <a:t>令和５</a:t>
            </a:r>
            <a:r>
              <a:rPr kumimoji="1" lang="ja-JP" altLang="en-US" sz="1600" b="1" dirty="0"/>
              <a:t>年度事業スケジュール</a:t>
            </a:r>
            <a:endParaRPr kumimoji="1" lang="en-US" altLang="ja-JP" sz="1600" b="1" dirty="0"/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1620213" y="1899114"/>
            <a:ext cx="78488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1961162" y="117392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３者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見積依頼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798680" y="136295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発注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903152" y="119432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実績報告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dirty="0">
                <a:cs typeface="メイリオ" panose="020B0604030504040204" pitchFamily="50" charset="-128"/>
              </a:rPr>
              <a:t>提出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657218" y="1373158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確定検査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221940" y="138827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検収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250971" y="1380671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交付決定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744584" y="238001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検収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40244" y="1721080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cs typeface="メイリオ" panose="020B0604030504040204" pitchFamily="50" charset="-128"/>
              </a:rPr>
              <a:t>実施設計</a:t>
            </a:r>
            <a:endParaRPr lang="en-US" altLang="ja-JP" sz="1400" dirty="0"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cs typeface="メイリオ" panose="020B0604030504040204" pitchFamily="50" charset="-128"/>
              </a:rPr>
              <a:t>（＊＊設計社）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40244" y="2201084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cs typeface="メイリオ" panose="020B0604030504040204" pitchFamily="50" charset="-128"/>
              </a:rPr>
              <a:t>設備・工事</a:t>
            </a:r>
            <a:endParaRPr lang="en-US" altLang="ja-JP" sz="1400" dirty="0"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cs typeface="メイリオ" panose="020B0604030504040204" pitchFamily="50" charset="-128"/>
              </a:rPr>
              <a:t>（＊＊設備社）</a:t>
            </a:r>
          </a:p>
        </p:txBody>
      </p:sp>
      <p:sp>
        <p:nvSpPr>
          <p:cNvPr id="39" name="二等辺三角形 38"/>
          <p:cNvSpPr/>
          <p:nvPr/>
        </p:nvSpPr>
        <p:spPr bwMode="auto">
          <a:xfrm flipV="1">
            <a:off x="1656426" y="1659746"/>
            <a:ext cx="250588" cy="216024"/>
          </a:xfrm>
          <a:prstGeom prst="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1620213" y="2361528"/>
            <a:ext cx="78488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二等辺三角形 41"/>
          <p:cNvSpPr/>
          <p:nvPr/>
        </p:nvSpPr>
        <p:spPr bwMode="auto">
          <a:xfrm flipV="1">
            <a:off x="8870621" y="1659746"/>
            <a:ext cx="250588" cy="216024"/>
          </a:xfrm>
          <a:prstGeom prst="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二等辺三角形 43"/>
          <p:cNvSpPr/>
          <p:nvPr/>
        </p:nvSpPr>
        <p:spPr bwMode="auto">
          <a:xfrm flipV="1">
            <a:off x="8192026" y="1659746"/>
            <a:ext cx="250588" cy="216024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8317320" y="1679816"/>
            <a:ext cx="602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2/2</a:t>
            </a:r>
            <a:r>
              <a:rPr lang="ja-JP" altLang="en-US" sz="1200" dirty="0">
                <a:cs typeface="メイリオ" panose="020B0604030504040204" pitchFamily="50" charset="-128"/>
              </a:rPr>
              <a:t>９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598825" y="235765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支払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完了</a:t>
            </a:r>
          </a:p>
        </p:txBody>
      </p:sp>
      <p:sp>
        <p:nvSpPr>
          <p:cNvPr id="47" name="二等辺三角形 46"/>
          <p:cNvSpPr/>
          <p:nvPr/>
        </p:nvSpPr>
        <p:spPr bwMode="auto">
          <a:xfrm flipV="1">
            <a:off x="2288030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807807" y="121151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支払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完了</a:t>
            </a:r>
          </a:p>
        </p:txBody>
      </p:sp>
      <p:sp>
        <p:nvSpPr>
          <p:cNvPr id="49" name="二等辺三角形 48"/>
          <p:cNvSpPr/>
          <p:nvPr/>
        </p:nvSpPr>
        <p:spPr bwMode="auto">
          <a:xfrm flipV="1">
            <a:off x="2497583" y="2176646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412717" y="1546089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11/10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097473" y="239127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３者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見積依頼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909199" y="2062219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11/15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3" name="二等辺三角形 52"/>
          <p:cNvSpPr/>
          <p:nvPr/>
        </p:nvSpPr>
        <p:spPr bwMode="auto">
          <a:xfrm flipV="1">
            <a:off x="2963861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119893" y="1540157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11/20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5" name="二等辺三角形 54"/>
          <p:cNvSpPr/>
          <p:nvPr/>
        </p:nvSpPr>
        <p:spPr bwMode="auto">
          <a:xfrm flipV="1">
            <a:off x="3073907" y="2173962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206269" y="2066043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11/25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7" name="二等辺三角形 56"/>
          <p:cNvSpPr/>
          <p:nvPr/>
        </p:nvSpPr>
        <p:spPr bwMode="auto">
          <a:xfrm flipV="1">
            <a:off x="5410059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824529" y="1575195"/>
            <a:ext cx="640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cs typeface="メイリオ" panose="020B0604030504040204" pitchFamily="50" charset="-128"/>
              </a:rPr>
              <a:t>12/15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9" name="二等辺三角形 58"/>
          <p:cNvSpPr/>
          <p:nvPr/>
        </p:nvSpPr>
        <p:spPr bwMode="auto">
          <a:xfrm flipV="1">
            <a:off x="5975944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089941" y="1565378"/>
            <a:ext cx="640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12/30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61" name="二等辺三角形 60"/>
          <p:cNvSpPr/>
          <p:nvPr/>
        </p:nvSpPr>
        <p:spPr bwMode="auto">
          <a:xfrm flipV="1">
            <a:off x="7768170" y="2179630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237027" y="2137336"/>
            <a:ext cx="544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2/15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63" name="二等辺三角形 62"/>
          <p:cNvSpPr/>
          <p:nvPr/>
        </p:nvSpPr>
        <p:spPr bwMode="auto">
          <a:xfrm flipV="1">
            <a:off x="6888865" y="2183317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367824" y="2137336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1/31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952051" y="246593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発注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5826" y="12292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>
                <a:solidFill>
                  <a:srgbClr val="0070C0"/>
                </a:solidFill>
                <a:cs typeface="メイリオ" panose="020B0604030504040204" pitchFamily="50" charset="-128"/>
              </a:rPr>
              <a:t>事業項目</a:t>
            </a:r>
            <a:endParaRPr lang="en-US" altLang="ja-JP" sz="1400" dirty="0">
              <a:solidFill>
                <a:srgbClr val="0070C0"/>
              </a:solidFill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rgbClr val="0070C0"/>
                </a:solidFill>
                <a:cs typeface="メイリオ" panose="020B0604030504040204" pitchFamily="50" charset="-128"/>
              </a:rPr>
              <a:t>（発注先）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3895802" y="1681304"/>
            <a:ext cx="877163" cy="45185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tIns="3600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cs typeface="メイリオ" panose="020B0604030504040204" pitchFamily="50" charset="-128"/>
              </a:rPr>
              <a:t>記入例</a:t>
            </a:r>
            <a:endParaRPr kumimoji="1" lang="ja-JP" altLang="en-US" dirty="0">
              <a:solidFill>
                <a:srgbClr val="FF0000"/>
              </a:solidFill>
              <a:cs typeface="メイリオ" panose="020B0604030504040204" pitchFamily="50" charset="-128"/>
            </a:endParaRPr>
          </a:p>
        </p:txBody>
      </p:sp>
      <p:graphicFrame>
        <p:nvGraphicFramePr>
          <p:cNvPr id="75" name="表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957330"/>
              </p:ext>
            </p:extLst>
          </p:nvPr>
        </p:nvGraphicFramePr>
        <p:xfrm>
          <a:off x="901407" y="3827948"/>
          <a:ext cx="2952327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4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87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（千円）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</a:t>
                      </a:r>
                      <a:r>
                        <a:rPr kumimoji="1" lang="ja-JP" altLang="en-US" sz="1200" dirty="0"/>
                        <a:t>５年度計画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8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補助対象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経費</a:t>
                      </a:r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税抜</a:t>
                      </a:r>
                      <a:r>
                        <a:rPr kumimoji="1" lang="en-US" altLang="ja-JP" sz="1200" dirty="0"/>
                        <a:t>)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補助金額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人件費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設計費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6,000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4,000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設備費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工事費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諸経費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合計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6" name="テキスト ボックス 75"/>
          <p:cNvSpPr txBox="1"/>
          <p:nvPr/>
        </p:nvSpPr>
        <p:spPr>
          <a:xfrm>
            <a:off x="4802180" y="4840998"/>
            <a:ext cx="877163" cy="45185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tIns="3600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cs typeface="メイリオ" panose="020B0604030504040204" pitchFamily="50" charset="-128"/>
              </a:rPr>
              <a:t>記入例</a:t>
            </a:r>
            <a:endParaRPr kumimoji="1" lang="ja-JP" altLang="en-US" dirty="0">
              <a:solidFill>
                <a:srgbClr val="FF0000"/>
              </a:solidFill>
              <a:cs typeface="メイリオ" panose="020B0604030504040204" pitchFamily="50" charset="-128"/>
            </a:endParaRPr>
          </a:p>
        </p:txBody>
      </p:sp>
      <p:sp>
        <p:nvSpPr>
          <p:cNvPr id="66" name="スライド番号プレースホルダー 2">
            <a:extLst>
              <a:ext uri="{FF2B5EF4-FFF2-40B4-BE49-F238E27FC236}">
                <a16:creationId xmlns:a16="http://schemas.microsoft.com/office/drawing/2014/main" id="{B85D1569-F5C0-4DCD-B771-719B518C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77989" y="6597352"/>
            <a:ext cx="1043563" cy="256470"/>
          </a:xfrm>
        </p:spPr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573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5" y="95302"/>
            <a:ext cx="4464496" cy="377179"/>
          </a:xfrm>
        </p:spPr>
        <p:txBody>
          <a:bodyPr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１．</a:t>
            </a:r>
            <a:r>
              <a:rPr kumimoji="1" lang="zh-TW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補助事業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の概要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-124726" y="604482"/>
            <a:ext cx="4222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（１）事業概要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913695"/>
              </p:ext>
            </p:extLst>
          </p:nvPr>
        </p:nvGraphicFramePr>
        <p:xfrm>
          <a:off x="200006" y="999801"/>
          <a:ext cx="5281976" cy="29509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1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57266517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41840379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57463842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45495762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30291538"/>
                    </a:ext>
                  </a:extLst>
                </a:gridCol>
              </a:tblGrid>
              <a:tr h="628999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事業者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◎　主申請者</a:t>
                      </a:r>
                      <a:endParaRPr kumimoji="1" lang="en-US" altLang="ja-JP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　共同申請者</a:t>
                      </a:r>
                      <a:endParaRPr kumimoji="1" lang="en-US" altLang="ja-JP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　共同申請者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事業地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〇〇県△△市□□町</a:t>
                      </a:r>
                    </a:p>
                  </a:txBody>
                  <a:tcPr marL="99060" marR="9906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92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実証テーマ</a:t>
                      </a:r>
                      <a:br>
                        <a:rPr kumimoji="1" lang="en-US" altLang="ja-JP" sz="1200" b="0" dirty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（事業の区分）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①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ア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①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イ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②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ア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②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イ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②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ウ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②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エ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✓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06967768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事業期間（稼働予定）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〇年〇月～〇年〇月（〇年〇月稼働予定）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補助事業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に要する経費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千円（税抜き）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補助対象経費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千円（税抜き）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補助金額</a:t>
                      </a:r>
                    </a:p>
                  </a:txBody>
                  <a:tcPr marL="99060" marR="99060" anchor="ctr"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5229072" y="648680"/>
            <a:ext cx="493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（２）実証テーマの特徴</a:t>
            </a:r>
            <a:endParaRPr kumimoji="1" lang="ja-JP" altLang="en-US" sz="1400" dirty="0"/>
          </a:p>
        </p:txBody>
      </p:sp>
      <p:sp>
        <p:nvSpPr>
          <p:cNvPr id="29" name="正方形/長方形 28"/>
          <p:cNvSpPr/>
          <p:nvPr/>
        </p:nvSpPr>
        <p:spPr>
          <a:xfrm>
            <a:off x="2432720" y="428856"/>
            <a:ext cx="12827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0000CC"/>
                </a:solidFill>
              </a:rPr>
              <a:t>青字は例</a:t>
            </a:r>
            <a:endParaRPr lang="en-US" altLang="ja-JP" sz="1400" dirty="0">
              <a:solidFill>
                <a:srgbClr val="0000CC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6C58077-1965-47F0-A7B3-74E37C3B278C}"/>
              </a:ext>
            </a:extLst>
          </p:cNvPr>
          <p:cNvSpPr txBox="1"/>
          <p:nvPr/>
        </p:nvSpPr>
        <p:spPr>
          <a:xfrm>
            <a:off x="-106887" y="3954542"/>
            <a:ext cx="493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（３）</a:t>
            </a:r>
            <a:r>
              <a:rPr lang="zh-TW" altLang="en-US" sz="1600" dirty="0"/>
              <a:t>補助事業</a:t>
            </a:r>
            <a:r>
              <a:rPr lang="ja-JP" altLang="en-US" sz="1600" dirty="0"/>
              <a:t>の達成目標</a:t>
            </a:r>
            <a:endParaRPr lang="en-US" altLang="ja-JP" sz="1600" dirty="0"/>
          </a:p>
        </p:txBody>
      </p:sp>
      <p:graphicFrame>
        <p:nvGraphicFramePr>
          <p:cNvPr id="24" name="表 23"/>
          <p:cNvGraphicFramePr>
            <a:graphicFrameLocks noGrp="1"/>
          </p:cNvGraphicFramePr>
          <p:nvPr/>
        </p:nvGraphicFramePr>
        <p:xfrm>
          <a:off x="245496" y="4330238"/>
          <a:ext cx="9099992" cy="21951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9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5686">
                <a:tc>
                  <a:txBody>
                    <a:bodyPr/>
                    <a:lstStyle/>
                    <a:p>
                      <a:pPr marL="0" algn="ctr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指標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今年度終了時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稼働後（〇〇年度）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3044789" y="5157192"/>
            <a:ext cx="3096344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実証による達成目標および達成度を　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229999"/>
              </p:ext>
            </p:extLst>
          </p:nvPr>
        </p:nvGraphicFramePr>
        <p:xfrm>
          <a:off x="5601072" y="980729"/>
          <a:ext cx="3744416" cy="18715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841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623841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8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6482342" y="1808088"/>
            <a:ext cx="2520280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実証テーマの特徴を簡潔に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4">
            <a:extLst>
              <a:ext uri="{FF2B5EF4-FFF2-40B4-BE49-F238E27FC236}">
                <a16:creationId xmlns:a16="http://schemas.microsoft.com/office/drawing/2014/main" id="{9F34B127-74C3-448C-871C-96996366A93B}"/>
              </a:ext>
            </a:extLst>
          </p:cNvPr>
          <p:cNvSpPr txBox="1"/>
          <p:nvPr/>
        </p:nvSpPr>
        <p:spPr>
          <a:xfrm>
            <a:off x="5716867" y="2857319"/>
            <a:ext cx="3989127" cy="140159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sz="900" dirty="0">
                <a:latin typeface="+mj-lt"/>
              </a:rPr>
              <a:t>①</a:t>
            </a:r>
            <a:r>
              <a:rPr lang="en-US" altLang="ja-JP" sz="900" dirty="0">
                <a:latin typeface="+mj-lt"/>
              </a:rPr>
              <a:t>(</a:t>
            </a:r>
            <a:r>
              <a:rPr lang="ja-JP" altLang="en-US" sz="900" dirty="0">
                <a:latin typeface="+mj-lt"/>
              </a:rPr>
              <a:t>ア</a:t>
            </a:r>
            <a:r>
              <a:rPr lang="en-US" altLang="ja-JP" sz="900" dirty="0">
                <a:latin typeface="+mj-lt"/>
              </a:rPr>
              <a:t>) </a:t>
            </a:r>
            <a:r>
              <a:rPr lang="ja-JP" altLang="en-US" sz="900" dirty="0">
                <a:latin typeface="+mj-lt"/>
              </a:rPr>
              <a:t>蓄電池のトレーサビリティ管理システム</a:t>
            </a:r>
          </a:p>
          <a:p>
            <a:pPr lvl="0"/>
            <a:r>
              <a:rPr lang="ja-JP" altLang="en-US" sz="900" dirty="0">
                <a:latin typeface="+mj-lt"/>
              </a:rPr>
              <a:t>①</a:t>
            </a:r>
            <a:r>
              <a:rPr lang="en-US" altLang="ja-JP" sz="900" dirty="0">
                <a:latin typeface="+mj-lt"/>
              </a:rPr>
              <a:t>(</a:t>
            </a:r>
            <a:r>
              <a:rPr lang="ja-JP" altLang="en-US" sz="900" dirty="0">
                <a:latin typeface="+mj-lt"/>
              </a:rPr>
              <a:t>イ</a:t>
            </a:r>
            <a:r>
              <a:rPr lang="en-US" altLang="ja-JP" sz="900" dirty="0">
                <a:latin typeface="+mj-lt"/>
              </a:rPr>
              <a:t>) </a:t>
            </a:r>
            <a:r>
              <a:rPr lang="ja-JP" altLang="en-US" sz="900" dirty="0">
                <a:latin typeface="+mj-lt"/>
              </a:rPr>
              <a:t>アプリケーション</a:t>
            </a:r>
          </a:p>
          <a:p>
            <a:pPr lvl="0"/>
            <a:r>
              <a:rPr lang="ja-JP" altLang="en-US" sz="900" dirty="0">
                <a:latin typeface="+mj-lt"/>
              </a:rPr>
              <a:t>②</a:t>
            </a:r>
            <a:r>
              <a:rPr lang="en-US" altLang="ja-JP" sz="900" dirty="0">
                <a:latin typeface="+mj-lt"/>
              </a:rPr>
              <a:t>(</a:t>
            </a:r>
            <a:r>
              <a:rPr lang="ja-JP" altLang="en-US" sz="900" dirty="0">
                <a:latin typeface="+mj-lt"/>
              </a:rPr>
              <a:t>ア</a:t>
            </a:r>
            <a:r>
              <a:rPr lang="en-US" altLang="ja-JP" sz="900" dirty="0">
                <a:latin typeface="+mj-lt"/>
              </a:rPr>
              <a:t>)</a:t>
            </a:r>
            <a:r>
              <a:rPr lang="ja-JP" altLang="en-US" sz="900" dirty="0">
                <a:latin typeface="+mj-lt"/>
              </a:rPr>
              <a:t>電池の回収等の状況の </a:t>
            </a:r>
            <a:r>
              <a:rPr lang="en-US" altLang="ja-JP" sz="900" dirty="0">
                <a:latin typeface="+mj-lt"/>
              </a:rPr>
              <a:t>(</a:t>
            </a:r>
            <a:r>
              <a:rPr lang="ja-JP" altLang="en-US" sz="900" dirty="0">
                <a:latin typeface="+mj-lt"/>
              </a:rPr>
              <a:t>中略</a:t>
            </a:r>
            <a:r>
              <a:rPr lang="en-US" altLang="ja-JP" sz="900" dirty="0">
                <a:latin typeface="+mj-lt"/>
              </a:rPr>
              <a:t>) </a:t>
            </a:r>
            <a:r>
              <a:rPr lang="ja-JP" altLang="en-US" sz="900" dirty="0">
                <a:latin typeface="+mj-lt"/>
              </a:rPr>
              <a:t>使用後の電池の回収・有効活用</a:t>
            </a:r>
            <a:endParaRPr lang="en-US" altLang="ja-JP" sz="900" dirty="0">
              <a:latin typeface="+mj-lt"/>
            </a:endParaRPr>
          </a:p>
          <a:p>
            <a:pPr lvl="0"/>
            <a:r>
              <a:rPr lang="ja-JP" altLang="en-US" sz="900" dirty="0">
                <a:latin typeface="+mj-lt"/>
              </a:rPr>
              <a:t>　　　　に資する取組</a:t>
            </a:r>
          </a:p>
          <a:p>
            <a:pPr lvl="0"/>
            <a:r>
              <a:rPr lang="ja-JP" altLang="en-US" sz="900" dirty="0">
                <a:latin typeface="+mj-lt"/>
              </a:rPr>
              <a:t>②</a:t>
            </a:r>
            <a:r>
              <a:rPr lang="en-US" altLang="ja-JP" sz="900" dirty="0">
                <a:latin typeface="+mj-lt"/>
              </a:rPr>
              <a:t>(</a:t>
            </a:r>
            <a:r>
              <a:rPr lang="ja-JP" altLang="en-US" sz="900" dirty="0">
                <a:latin typeface="+mj-lt"/>
              </a:rPr>
              <a:t>イ</a:t>
            </a:r>
            <a:r>
              <a:rPr lang="en-US" altLang="ja-JP" sz="900" dirty="0">
                <a:latin typeface="+mj-lt"/>
              </a:rPr>
              <a:t>)</a:t>
            </a:r>
            <a:r>
              <a:rPr lang="ja-JP" altLang="en-US" sz="900" dirty="0">
                <a:latin typeface="+mj-lt"/>
              </a:rPr>
              <a:t>中古電動車流通時の </a:t>
            </a:r>
            <a:r>
              <a:rPr lang="en-US" altLang="ja-JP" sz="900" dirty="0">
                <a:latin typeface="+mj-lt"/>
              </a:rPr>
              <a:t>(</a:t>
            </a:r>
            <a:r>
              <a:rPr lang="ja-JP" altLang="en-US" sz="900" dirty="0">
                <a:latin typeface="+mj-lt"/>
              </a:rPr>
              <a:t>中略</a:t>
            </a:r>
            <a:r>
              <a:rPr lang="en-US" altLang="ja-JP" sz="900" dirty="0">
                <a:latin typeface="+mj-lt"/>
              </a:rPr>
              <a:t>) </a:t>
            </a:r>
            <a:r>
              <a:rPr lang="ja-JP" altLang="en-US" sz="900" dirty="0">
                <a:latin typeface="+mj-lt"/>
              </a:rPr>
              <a:t>適正な中古電動車市場の創出に</a:t>
            </a:r>
            <a:endParaRPr lang="en-US" altLang="ja-JP" sz="900" dirty="0">
              <a:latin typeface="+mj-lt"/>
            </a:endParaRPr>
          </a:p>
          <a:p>
            <a:pPr lvl="0"/>
            <a:r>
              <a:rPr lang="ja-JP" altLang="en-US" sz="900" dirty="0">
                <a:latin typeface="+mj-lt"/>
              </a:rPr>
              <a:t>　　　　資する取組</a:t>
            </a:r>
          </a:p>
          <a:p>
            <a:pPr lvl="0"/>
            <a:r>
              <a:rPr lang="ja-JP" altLang="en-US" sz="900" dirty="0">
                <a:latin typeface="+mj-lt"/>
              </a:rPr>
              <a:t>②</a:t>
            </a:r>
            <a:r>
              <a:rPr lang="en-US" altLang="ja-JP" sz="900" dirty="0">
                <a:latin typeface="+mj-lt"/>
              </a:rPr>
              <a:t>(</a:t>
            </a:r>
            <a:r>
              <a:rPr lang="ja-JP" altLang="en-US" sz="900" dirty="0">
                <a:latin typeface="+mj-lt"/>
              </a:rPr>
              <a:t>ウ</a:t>
            </a:r>
            <a:r>
              <a:rPr lang="en-US" altLang="ja-JP" sz="900" dirty="0">
                <a:latin typeface="+mj-lt"/>
              </a:rPr>
              <a:t>)</a:t>
            </a:r>
            <a:r>
              <a:rPr lang="ja-JP" altLang="en-US" sz="900" dirty="0">
                <a:latin typeface="+mj-lt"/>
              </a:rPr>
              <a:t>二次利用電池の安全性確保 </a:t>
            </a:r>
            <a:r>
              <a:rPr lang="en-US" altLang="ja-JP" sz="900" dirty="0">
                <a:latin typeface="+mj-lt"/>
              </a:rPr>
              <a:t>(</a:t>
            </a:r>
            <a:r>
              <a:rPr lang="ja-JP" altLang="en-US" sz="900" dirty="0">
                <a:latin typeface="+mj-lt"/>
              </a:rPr>
              <a:t>中略</a:t>
            </a:r>
            <a:r>
              <a:rPr lang="en-US" altLang="ja-JP" sz="900" dirty="0">
                <a:latin typeface="+mj-lt"/>
              </a:rPr>
              <a:t>) </a:t>
            </a:r>
            <a:r>
              <a:rPr lang="ja-JP" altLang="en-US" sz="900" dirty="0">
                <a:latin typeface="+mj-lt"/>
              </a:rPr>
              <a:t>基本的な考え方や事例を</a:t>
            </a:r>
            <a:endParaRPr lang="en-US" altLang="ja-JP" sz="900" dirty="0">
              <a:latin typeface="+mj-lt"/>
            </a:endParaRPr>
          </a:p>
          <a:p>
            <a:pPr lvl="0"/>
            <a:r>
              <a:rPr lang="ja-JP" altLang="en-US" sz="900" dirty="0">
                <a:latin typeface="+mj-lt"/>
              </a:rPr>
              <a:t>　　　　参考に、課題の定義や提案を行うこと。</a:t>
            </a:r>
          </a:p>
          <a:p>
            <a:pPr lvl="0"/>
            <a:r>
              <a:rPr lang="ja-JP" altLang="en-US" sz="900" dirty="0">
                <a:latin typeface="+mj-lt"/>
              </a:rPr>
              <a:t>②</a:t>
            </a:r>
            <a:r>
              <a:rPr lang="en-US" altLang="ja-JP" sz="900" dirty="0">
                <a:latin typeface="+mj-lt"/>
              </a:rPr>
              <a:t>(</a:t>
            </a:r>
            <a:r>
              <a:rPr lang="ja-JP" altLang="en-US" sz="900" dirty="0">
                <a:latin typeface="+mj-lt"/>
              </a:rPr>
              <a:t>エ</a:t>
            </a:r>
            <a:r>
              <a:rPr lang="en-US" altLang="ja-JP" sz="900" dirty="0">
                <a:latin typeface="+mj-lt"/>
              </a:rPr>
              <a:t>)</a:t>
            </a:r>
            <a:r>
              <a:rPr lang="ja-JP" altLang="en-US" sz="900" dirty="0">
                <a:latin typeface="+mj-lt"/>
              </a:rPr>
              <a:t>有用資源の回収やリサイクル材料の使用促進のため、 </a:t>
            </a:r>
            <a:r>
              <a:rPr lang="en-US" altLang="ja-JP" sz="900" dirty="0">
                <a:latin typeface="+mj-lt"/>
              </a:rPr>
              <a:t>(</a:t>
            </a:r>
            <a:r>
              <a:rPr lang="ja-JP" altLang="en-US" sz="900" dirty="0">
                <a:latin typeface="+mj-lt"/>
              </a:rPr>
              <a:t>中略</a:t>
            </a:r>
            <a:r>
              <a:rPr lang="en-US" altLang="ja-JP" sz="900" dirty="0">
                <a:latin typeface="+mj-lt"/>
              </a:rPr>
              <a:t>) </a:t>
            </a:r>
            <a:r>
              <a:rPr lang="ja-JP" altLang="en-US" sz="900" dirty="0">
                <a:latin typeface="+mj-lt"/>
              </a:rPr>
              <a:t>リサ</a:t>
            </a:r>
            <a:endParaRPr lang="en-US" altLang="ja-JP" sz="900" dirty="0">
              <a:latin typeface="+mj-lt"/>
            </a:endParaRPr>
          </a:p>
          <a:p>
            <a:pPr lvl="0"/>
            <a:r>
              <a:rPr lang="ja-JP" altLang="en-US" sz="900" dirty="0">
                <a:latin typeface="+mj-lt"/>
              </a:rPr>
              <a:t>　　　　イクル材料の市場創出に資する取組。</a:t>
            </a:r>
            <a:endParaRPr lang="en-US" altLang="ja-JP" sz="900" dirty="0">
              <a:latin typeface="+mj-lt"/>
            </a:endParaRPr>
          </a:p>
        </p:txBody>
      </p:sp>
      <p:sp>
        <p:nvSpPr>
          <p:cNvPr id="23" name="テキスト ボックス 5">
            <a:extLst>
              <a:ext uri="{FF2B5EF4-FFF2-40B4-BE49-F238E27FC236}">
                <a16:creationId xmlns:a16="http://schemas.microsoft.com/office/drawing/2014/main" id="{9C6E62FB-1DBA-4C27-B7F3-A4D31B9D2643}"/>
              </a:ext>
            </a:extLst>
          </p:cNvPr>
          <p:cNvSpPr txBox="1"/>
          <p:nvPr/>
        </p:nvSpPr>
        <p:spPr>
          <a:xfrm>
            <a:off x="5508542" y="3045090"/>
            <a:ext cx="243416" cy="1132417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sz="1100" dirty="0">
                <a:solidFill>
                  <a:schemeClr val="dk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事業の区分</a:t>
            </a:r>
            <a:endParaRPr lang="ja-JP" altLang="ja-JP" sz="1100" dirty="0">
              <a:solidFill>
                <a:schemeClr val="dk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144450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103932"/>
            <a:ext cx="4464496" cy="377179"/>
          </a:xfrm>
        </p:spPr>
        <p:txBody>
          <a:bodyPr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２．実証事業イメージ（全体像）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sp>
        <p:nvSpPr>
          <p:cNvPr id="104" name="正方形/長方形 103"/>
          <p:cNvSpPr/>
          <p:nvPr/>
        </p:nvSpPr>
        <p:spPr bwMode="auto">
          <a:xfrm>
            <a:off x="6813292" y="697359"/>
            <a:ext cx="397408" cy="235708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7210821" y="675635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：補助対象経費の範囲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214" name="テキスト ボックス 213">
            <a:extLst>
              <a:ext uri="{FF2B5EF4-FFF2-40B4-BE49-F238E27FC236}">
                <a16:creationId xmlns:a16="http://schemas.microsoft.com/office/drawing/2014/main" id="{77CC7F27-A545-445F-8A8E-DDF79CD87C33}"/>
              </a:ext>
            </a:extLst>
          </p:cNvPr>
          <p:cNvSpPr txBox="1"/>
          <p:nvPr/>
        </p:nvSpPr>
        <p:spPr>
          <a:xfrm>
            <a:off x="1709857" y="1690532"/>
            <a:ext cx="6343151" cy="10752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実証事業のイメージをわかりやすく図示し、簡潔な説明文を記載すること。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補助対象となる設備・インフラ等をバックハッチングするなどして、明示すること。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12D7FD3-C745-4F53-92E0-871FADE0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4588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３．補助事業到達イメージ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枚以内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-114988" y="714182"/>
            <a:ext cx="6220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（１）実証事業の到達イメージ（</a:t>
            </a:r>
            <a:r>
              <a:rPr kumimoji="1"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令和</a:t>
            </a:r>
            <a:r>
              <a:rPr lang="ja-JP" altLang="en-US" sz="1600" dirty="0">
                <a:latin typeface="+mn-ea"/>
                <a:ea typeface="+mn-ea"/>
              </a:rPr>
              <a:t>５</a:t>
            </a:r>
            <a:r>
              <a:rPr kumimoji="1"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年度 終了時</a:t>
            </a:r>
            <a:r>
              <a:rPr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）</a:t>
            </a:r>
            <a:endParaRPr kumimoji="1" lang="ja-JP" altLang="en-US" sz="16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F568F6C-F23E-4270-869C-5026EE85E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E29417F-0682-4A46-A1EA-2A6882F1F294}"/>
              </a:ext>
            </a:extLst>
          </p:cNvPr>
          <p:cNvSpPr txBox="1"/>
          <p:nvPr/>
        </p:nvSpPr>
        <p:spPr>
          <a:xfrm>
            <a:off x="2120921" y="1794685"/>
            <a:ext cx="4992320" cy="8944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実証事業の到達イメージをわかりやすく記載すること。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2498512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４．事業内容（データ連携／蓄電池のリユース・リサイクル）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295342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5" y="962842"/>
            <a:ext cx="9673974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（１）実効性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BF0B8B-69EE-40CA-21C1-E8CD97366D0C}"/>
              </a:ext>
            </a:extLst>
          </p:cNvPr>
          <p:cNvSpPr/>
          <p:nvPr/>
        </p:nvSpPr>
        <p:spPr>
          <a:xfrm>
            <a:off x="5529064" y="44755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619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４．事業内容（データ連携／蓄電池のリユース・リサイクル）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endParaRPr lang="en-US" altLang="ja-JP" sz="8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（２）技術力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2F8492D-2BF0-564F-3436-A8AE513AF9BB}"/>
              </a:ext>
            </a:extLst>
          </p:cNvPr>
          <p:cNvSpPr/>
          <p:nvPr/>
        </p:nvSpPr>
        <p:spPr>
          <a:xfrm>
            <a:off x="5529064" y="16596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02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４．事業内容（データ連携／蓄電池のリユース・リサイクル）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463" y="2060848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（３）新規性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DFD85D-D4BE-4418-A3D2-28EE1E19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16176B7-D51F-FD70-3EC9-6DC26545D318}"/>
              </a:ext>
            </a:extLst>
          </p:cNvPr>
          <p:cNvSpPr/>
          <p:nvPr/>
        </p:nvSpPr>
        <p:spPr>
          <a:xfrm>
            <a:off x="5529064" y="16596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733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４．事業内容（データ連携／蓄電池のリユース・リサイクル）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2194229"/>
            <a:ext cx="9648825" cy="425181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176" y="2558332"/>
            <a:ext cx="8569647" cy="3750987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以下の視点で、図表等も用いてわかりやすく簡潔に記載してください。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133350" indent="-133350" algn="l"/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45" y="1092855"/>
            <a:ext cx="9648825" cy="99409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72680" y="115143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DE9DF75-F614-4B81-AAAB-63DEED641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F9BB4A-2100-4311-B319-151BC94177E1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（４）事業実施体制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B81209D-5345-818B-4445-61353BF867ED}"/>
              </a:ext>
            </a:extLst>
          </p:cNvPr>
          <p:cNvSpPr/>
          <p:nvPr/>
        </p:nvSpPr>
        <p:spPr>
          <a:xfrm>
            <a:off x="5529064" y="16596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855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４．事業内容（データ連携／蓄電池のリユース・リサイクル）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2194229"/>
            <a:ext cx="9648825" cy="425181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176" y="2558332"/>
            <a:ext cx="8569647" cy="3750987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以下の視点で、図表等も用いてわかりやすく簡潔に記載してください。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45" y="1092855"/>
            <a:ext cx="9648825" cy="9941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72680" y="115143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DE9DF75-F614-4B81-AAAB-63DEED641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F9BB4A-2100-4311-B319-151BC94177E1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（５）事業実施確実性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2346710-E992-0CFE-12BD-1FCAB13D8E35}"/>
              </a:ext>
            </a:extLst>
          </p:cNvPr>
          <p:cNvSpPr/>
          <p:nvPr/>
        </p:nvSpPr>
        <p:spPr>
          <a:xfrm>
            <a:off x="5529064" y="16596"/>
            <a:ext cx="23762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900" dirty="0">
                <a:solidFill>
                  <a:srgbClr val="FF0000"/>
                </a:solidFill>
              </a:rPr>
              <a:t>【</a:t>
            </a:r>
            <a:r>
              <a:rPr lang="ja-JP" altLang="en-US" sz="900" dirty="0">
                <a:solidFill>
                  <a:srgbClr val="FF0000"/>
                </a:solidFill>
              </a:rPr>
              <a:t>記入上の注意</a:t>
            </a:r>
            <a:r>
              <a:rPr lang="en-US" altLang="ja-JP" sz="9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en-US" altLang="ja-JP" sz="900" dirty="0">
                <a:solidFill>
                  <a:srgbClr val="FF0000"/>
                </a:solidFill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</a:rPr>
              <a:t>タイトルは該当する事業の方を残し、</a:t>
            </a:r>
            <a:endParaRPr lang="en-US" altLang="ja-JP" sz="9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FF0000"/>
                </a:solidFill>
              </a:rPr>
              <a:t>　　　該当しない方は削除する。</a:t>
            </a:r>
            <a:endParaRPr lang="en-US" altLang="ja-JP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124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3"/>
            </a:gs>
            <a:gs pos="50000">
              <a:schemeClr val="accent3"/>
            </a:gs>
            <a:gs pos="100000">
              <a:schemeClr val="accent3"/>
            </a:gs>
          </a:gsLst>
          <a:lin ang="0" scaled="1"/>
          <a:tileRect/>
        </a:gra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11333</TotalTime>
  <Words>1684</Words>
  <Application>Microsoft Office PowerPoint</Application>
  <PresentationFormat>A4 210 x 297 mm</PresentationFormat>
  <Paragraphs>292</Paragraphs>
  <Slides>13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13</vt:i4>
      </vt:variant>
    </vt:vector>
  </HeadingPairs>
  <TitlesOfParts>
    <vt:vector size="22" baseType="lpstr">
      <vt:lpstr>HG丸ｺﾞｼｯｸM-PRO</vt:lpstr>
      <vt:lpstr>Meiryo UI</vt:lpstr>
      <vt:lpstr>ＭＳ Ｐゴシック</vt:lpstr>
      <vt:lpstr>メイリオ</vt:lpstr>
      <vt:lpstr>Arial</vt:lpstr>
      <vt:lpstr>Calibri</vt:lpstr>
      <vt:lpstr>Wingdings</vt:lpstr>
      <vt:lpstr>Office ​​テーマ</vt:lpstr>
      <vt:lpstr>デザインの設定</vt:lpstr>
      <vt:lpstr>補助事業の名称</vt:lpstr>
      <vt:lpstr>１．補助事業の概要</vt:lpstr>
      <vt:lpstr>２．実証事業イメージ（全体像）</vt:lpstr>
      <vt:lpstr>３．補助事業到達イメージ</vt:lpstr>
      <vt:lpstr>４．事業内容（データ連携／蓄電池のリユース・リサイクル）</vt:lpstr>
      <vt:lpstr>４．事業内容（データ連携／蓄電池のリユース・リサイクル）</vt:lpstr>
      <vt:lpstr>４．事業内容（データ連携／蓄電池のリユース・リサイクル）</vt:lpstr>
      <vt:lpstr>４．事業内容（データ連携／蓄電池のリユース・リサイクル）</vt:lpstr>
      <vt:lpstr>４．事業内容（データ連携／蓄電池のリユース・リサイクル）</vt:lpstr>
      <vt:lpstr>４．事業内容（データ連携／蓄電池のリユース・リサイクル）</vt:lpstr>
      <vt:lpstr>４．事業内容（データ連携／蓄電池のリユース・リサイクル）</vt:lpstr>
      <vt:lpstr>４．事業内容（データ連携／蓄電池のリユース・リサイクル）</vt:lpstr>
      <vt:lpstr>５．年間の実施スケジュール・経費　等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GIO足立</cp:lastModifiedBy>
  <cp:revision>590</cp:revision>
  <cp:lastPrinted>2023-07-21T01:30:37Z</cp:lastPrinted>
  <dcterms:created xsi:type="dcterms:W3CDTF">2013-09-09T14:53:54Z</dcterms:created>
  <dcterms:modified xsi:type="dcterms:W3CDTF">2023-07-21T01:31:25Z</dcterms:modified>
</cp:coreProperties>
</file>