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1" r:id="rId1"/>
    <p:sldMasterId id="2147483753" r:id="rId2"/>
  </p:sldMasterIdLst>
  <p:notesMasterIdLst>
    <p:notesMasterId r:id="rId19"/>
  </p:notesMasterIdLst>
  <p:handoutMasterIdLst>
    <p:handoutMasterId r:id="rId20"/>
  </p:handoutMasterIdLst>
  <p:sldIdLst>
    <p:sldId id="676" r:id="rId3"/>
    <p:sldId id="685" r:id="rId4"/>
    <p:sldId id="693" r:id="rId5"/>
    <p:sldId id="691" r:id="rId6"/>
    <p:sldId id="695" r:id="rId7"/>
    <p:sldId id="688" r:id="rId8"/>
    <p:sldId id="694" r:id="rId9"/>
    <p:sldId id="689" r:id="rId10"/>
    <p:sldId id="696" r:id="rId11"/>
    <p:sldId id="687" r:id="rId12"/>
    <p:sldId id="700" r:id="rId13"/>
    <p:sldId id="701" r:id="rId14"/>
    <p:sldId id="702" r:id="rId15"/>
    <p:sldId id="703" r:id="rId16"/>
    <p:sldId id="704" r:id="rId17"/>
    <p:sldId id="698" r:id="rId18"/>
  </p:sldIdLst>
  <p:sldSz cx="9906000" cy="6858000" type="A4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6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CC"/>
    <a:srgbClr val="FF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7885" autoAdjust="0"/>
  </p:normalViewPr>
  <p:slideViewPr>
    <p:cSldViewPr>
      <p:cViewPr varScale="1">
        <p:scale>
          <a:sx n="67" d="100"/>
          <a:sy n="67" d="100"/>
        </p:scale>
        <p:origin x="1164" y="16"/>
      </p:cViewPr>
      <p:guideLst>
        <p:guide orient="horz" pos="28"/>
        <p:guide pos="6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48" y="-109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EC4FBD0-7633-4554-A01D-57EBE408A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950727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214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5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29" y="4861235"/>
            <a:ext cx="5680444" cy="4605988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0824"/>
            <a:ext cx="3076977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2142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9AE3D2EF-E1DA-43A1-AAB5-1C750E1C49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9279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/>
              <a:t>●事業計画策定の策定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9D785F-5A3B-8764-CD15-84570F4C3C6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880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5670B7-5DBD-7CA3-505A-F820CE2A961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0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218306-AA2E-6299-D958-1A9E958F3C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59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8565" y="1052736"/>
            <a:ext cx="84201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9202" y="2063375"/>
            <a:ext cx="991235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177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5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3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500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-6350" y="539750"/>
            <a:ext cx="9912350" cy="714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8915400" cy="500062"/>
          </a:xfrm>
        </p:spPr>
        <p:txBody>
          <a:bodyPr/>
          <a:lstStyle>
            <a:lvl1pPr algn="l">
              <a:defRPr sz="18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92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7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9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72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1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5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12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8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 txBox="1">
            <a:spLocks/>
          </p:cNvSpPr>
          <p:nvPr userDrawn="1"/>
        </p:nvSpPr>
        <p:spPr>
          <a:xfrm>
            <a:off x="-3175" y="6691313"/>
            <a:ext cx="9420225" cy="16668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令和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年度無人自動運転等の</a:t>
            </a:r>
            <a:r>
              <a:rPr lang="en-US" altLang="ja-JP" sz="1000" i="1" dirty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ja-JP" altLang="en-US" sz="1000" i="1" dirty="0">
                <a:solidFill>
                  <a:schemeClr val="bg1">
                    <a:lumMod val="50000"/>
                  </a:schemeClr>
                </a:solidFill>
              </a:rPr>
              <a:t>対応に向けた実証・支援事業費補助金（健全な製品エコシステム構築・ルール形成促進事業）　事業概要書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981B-ECAC-4AAF-A3FD-B78E199E2FE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4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97697"/>
              </p:ext>
            </p:extLst>
          </p:nvPr>
        </p:nvGraphicFramePr>
        <p:xfrm>
          <a:off x="1424508" y="2851383"/>
          <a:ext cx="7200900" cy="93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2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代表申請者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9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◎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共同申請者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○○○</a:t>
                      </a:r>
                    </a:p>
                  </a:txBody>
                  <a:tcPr marL="91441" marR="91441"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44488" y="4293096"/>
            <a:ext cx="9216727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本資料作成上の注意（共通）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本資料は</a:t>
            </a:r>
            <a:r>
              <a:rPr lang="ja-JP" altLang="en-US" sz="1400" u="sng" dirty="0">
                <a:solidFill>
                  <a:srgbClr val="FF0000"/>
                </a:solidFill>
              </a:rPr>
              <a:t>評価委員が申請内容の評価を実施するための重要な資料</a:t>
            </a:r>
            <a:r>
              <a:rPr lang="ja-JP" altLang="en-US" sz="1400" dirty="0">
                <a:solidFill>
                  <a:srgbClr val="FF0000"/>
                </a:solidFill>
              </a:rPr>
              <a:t>となりますので、</a:t>
            </a:r>
            <a:r>
              <a:rPr lang="ja-JP" altLang="en-US" sz="1400" b="1" dirty="0">
                <a:solidFill>
                  <a:srgbClr val="FF0000"/>
                </a:solidFill>
              </a:rPr>
              <a:t>各注意事項を熟読のうえ</a:t>
            </a:r>
            <a:r>
              <a:rPr lang="ja-JP" altLang="en-US" sz="1400" dirty="0">
                <a:solidFill>
                  <a:srgbClr val="FF0000"/>
                </a:solidFill>
              </a:rPr>
              <a:t>作成を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行って下さい。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文字の大きさは</a:t>
            </a:r>
            <a:r>
              <a:rPr lang="en-US" altLang="ja-JP" sz="1400" dirty="0">
                <a:solidFill>
                  <a:srgbClr val="FF0000"/>
                </a:solidFill>
              </a:rPr>
              <a:t>14pt</a:t>
            </a:r>
            <a:r>
              <a:rPr lang="ja-JP" altLang="en-US" sz="1400" dirty="0">
                <a:solidFill>
                  <a:srgbClr val="FF0000"/>
                </a:solidFill>
              </a:rPr>
              <a:t>以上とすること（図表内は</a:t>
            </a:r>
            <a:r>
              <a:rPr lang="en-US" altLang="ja-JP" sz="1400" dirty="0">
                <a:solidFill>
                  <a:srgbClr val="FF0000"/>
                </a:solidFill>
              </a:rPr>
              <a:t>12pt</a:t>
            </a:r>
            <a:r>
              <a:rPr lang="ja-JP" altLang="en-US" sz="1400" dirty="0">
                <a:solidFill>
                  <a:srgbClr val="FF0000"/>
                </a:solidFill>
              </a:rPr>
              <a:t>以上）。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既定のフォント（</a:t>
            </a:r>
            <a:r>
              <a:rPr lang="en-US" altLang="ja-JP" sz="1400" dirty="0" err="1">
                <a:solidFill>
                  <a:srgbClr val="FF0000"/>
                </a:solidFill>
              </a:rPr>
              <a:t>Meiryo</a:t>
            </a:r>
            <a:r>
              <a:rPr lang="en-US" altLang="ja-JP" sz="1400" dirty="0">
                <a:solidFill>
                  <a:srgbClr val="FF0000"/>
                </a:solidFill>
              </a:rPr>
              <a:t> UI</a:t>
            </a:r>
            <a:r>
              <a:rPr lang="ja-JP" altLang="en-US" sz="1400" dirty="0">
                <a:solidFill>
                  <a:srgbClr val="FF0000"/>
                </a:solidFill>
              </a:rPr>
              <a:t>）を使用すること。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各項目の枚数については、各ページ右上部に指定された上限に収まる形で記載を行うこと。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図表（写真、パース、位置図、区域図、配置図、エネルギーフロー、体制図、スキーム図、グラフ、線表等）などを用い、ヴィジュアルに表現すること。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説明にあたっては可能な限り定量的な説明を行うこと。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539750" indent="-357188" eaLnBrk="1" fontAlgn="auto" hangingPunct="1">
              <a:spcBef>
                <a:spcPts val="0"/>
              </a:spcBef>
              <a:spcAft>
                <a:spcPts val="0"/>
              </a:spcAft>
              <a:buFont typeface="+mj-ea"/>
              <a:buAutoNum type="circleNumDbPlain"/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枠線については、適宜変更を行い、行の追加等を行うこと。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58565" y="1298470"/>
            <a:ext cx="8420100" cy="834386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補助事業の名称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92" y="366233"/>
            <a:ext cx="5544319" cy="674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b="1" dirty="0">
                <a:solidFill>
                  <a:srgbClr val="FF0000"/>
                </a:solidFill>
              </a:rPr>
              <a:t>【</a:t>
            </a:r>
            <a:r>
              <a:rPr lang="ja-JP" altLang="en-US" sz="1400" b="1" dirty="0">
                <a:solidFill>
                  <a:srgbClr val="FF0000"/>
                </a:solidFill>
              </a:rPr>
              <a:t>提出時の注意事項</a:t>
            </a:r>
            <a:r>
              <a:rPr lang="en-US" altLang="ja-JP" sz="14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本書式の</a:t>
            </a: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  <a:r>
              <a:rPr lang="ja-JP" altLang="en-US" sz="1400" dirty="0">
                <a:solidFill>
                  <a:srgbClr val="FF0000"/>
                </a:solidFill>
              </a:rPr>
              <a:t>等、「赤字」「青字の例」は、削除の上で、ご提出ください。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0403" y="211271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申請日：</a:t>
            </a:r>
            <a:r>
              <a:rPr lang="ja-JP" altLang="en-US" dirty="0"/>
              <a:t>令和４</a:t>
            </a:r>
            <a:r>
              <a:rPr kumimoji="1" lang="ja-JP" altLang="en-US" dirty="0"/>
              <a:t>年○○月○○日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456" y="14556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(</a:t>
            </a:r>
            <a:r>
              <a:rPr kumimoji="1" lang="ja-JP" altLang="en-US" sz="1600" dirty="0"/>
              <a:t>別紙⑫</a:t>
            </a:r>
            <a:r>
              <a:rPr kumimoji="1" lang="en-US" altLang="ja-JP" sz="1600" dirty="0"/>
              <a:t>)</a:t>
            </a:r>
            <a:r>
              <a:rPr kumimoji="1" lang="ja-JP" altLang="en-US" sz="1600" dirty="0"/>
              <a:t>事業概要書（カーボンフットプリント）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61770"/>
              </p:ext>
            </p:extLst>
          </p:nvPr>
        </p:nvGraphicFramePr>
        <p:xfrm>
          <a:off x="6249144" y="83096"/>
          <a:ext cx="352839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7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補助金申請額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00,000,000</a:t>
                      </a:r>
                      <a:r>
                        <a:rPr kumimoji="1" lang="ja-JP" altLang="en-US" sz="14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endParaRPr kumimoji="1" lang="en-US" altLang="ja-JP" sz="14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（６）課題解決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669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p"/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（７）その他特筆すべき事項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16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（８）原材料調達・製造段階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5594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09220" indent="-89535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（９）流通段階（</a:t>
            </a:r>
            <a:r>
              <a:rPr lang="ja-JP" altLang="ja-JP" sz="1600" dirty="0"/>
              <a:t>分類Ａの事業者のみ</a:t>
            </a:r>
            <a:r>
              <a:rPr lang="ja-JP" altLang="en-US" sz="1600" dirty="0"/>
              <a:t>）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205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8588" y="2204864"/>
            <a:ext cx="9648825" cy="42459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1825" y="2624934"/>
            <a:ext cx="8569647" cy="3609975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588" y="1101711"/>
            <a:ext cx="9648825" cy="1010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56656" y="116521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</a:t>
            </a:r>
            <a:r>
              <a:rPr lang="en-US" altLang="ja-JP" sz="1600" dirty="0"/>
              <a:t>10</a:t>
            </a:r>
            <a:r>
              <a:rPr lang="ja-JP" altLang="en-US" sz="1600" dirty="0"/>
              <a:t>）使用段階（</a:t>
            </a:r>
            <a:r>
              <a:rPr lang="ja-JP" altLang="ja-JP" sz="1600" dirty="0"/>
              <a:t>分類Ａの事業者のみ</a:t>
            </a:r>
            <a:r>
              <a:rPr lang="ja-JP" altLang="en-US" sz="1600" dirty="0"/>
              <a:t>）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5681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14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EF5F4E-0658-42C4-97A7-E3942D2407DE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</a:t>
            </a:r>
            <a:r>
              <a:rPr lang="en-US" altLang="ja-JP" sz="1600" dirty="0"/>
              <a:t>11</a:t>
            </a:r>
            <a:r>
              <a:rPr lang="ja-JP" altLang="en-US" sz="1600" dirty="0"/>
              <a:t>）賃上げに関する取組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9D1522CD-A64E-49B3-B091-ED788AA8A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8" y="39688"/>
            <a:ext cx="8915400" cy="500062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0F7AE77-AD73-678F-AE67-C8707095DB66}"/>
              </a:ext>
            </a:extLst>
          </p:cNvPr>
          <p:cNvSpPr txBox="1"/>
          <p:nvPr/>
        </p:nvSpPr>
        <p:spPr>
          <a:xfrm>
            <a:off x="128586" y="1089998"/>
            <a:ext cx="9648825" cy="349113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賃上げに関し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取り組み予定：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あり（　　　　）％以上、　</a:t>
            </a:r>
            <a:r>
              <a:rPr lang="ja-JP" altLang="en-US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□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　　取り組み予定がある場合は、以下のいずれかにチェックをしてください。</a:t>
            </a:r>
            <a:endParaRPr lang="en-US" altLang="ja-JP" sz="1400" dirty="0"/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 令和４年以降に開始する申請者の事業年度において、対前年度比で「給与等受給者一人当たりの平均受給額」を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 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endParaRPr lang="ja-JP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6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□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 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 令和４年以降の暦年において、対前年比で「給与等受給者一人当たりの平均受給額」を</a:t>
            </a:r>
            <a:endParaRPr lang="en-US" altLang="ja-JP" sz="14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marL="629920" indent="-181610" algn="just"/>
            <a:r>
              <a:rPr lang="ja-JP" altLang="en-US" sz="1400" kern="100" dirty="0">
                <a:latin typeface="+mn-ea"/>
                <a:ea typeface="+mn-ea"/>
                <a:cs typeface="Times New Roman" panose="02020603050405020304" pitchFamily="18" charset="0"/>
              </a:rPr>
              <a:t>　　　　　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[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大企業：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％・中小企業：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1.5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％</a:t>
            </a:r>
            <a:r>
              <a:rPr lang="en-US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]</a:t>
            </a:r>
            <a:r>
              <a:rPr lang="ja-JP" altLang="ja-JP" sz="14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以上増加させる旨を従業員に表明していること。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/>
              <a:t>　　　　</a:t>
            </a: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ja-JP" sz="1400" dirty="0">
                <a:solidFill>
                  <a:srgbClr val="FF0000"/>
                </a:solidFill>
              </a:rPr>
              <a:t>大企業は</a:t>
            </a:r>
            <a:r>
              <a:rPr lang="en-US" altLang="ja-JP" sz="1400" dirty="0">
                <a:solidFill>
                  <a:srgbClr val="FF0000"/>
                </a:solidFill>
              </a:rPr>
              <a:t>3</a:t>
            </a:r>
            <a:r>
              <a:rPr lang="ja-JP" altLang="ja-JP" sz="1400" dirty="0">
                <a:solidFill>
                  <a:srgbClr val="FF0000"/>
                </a:solidFill>
              </a:rPr>
              <a:t>％以上、中小企業等は</a:t>
            </a:r>
            <a:r>
              <a:rPr lang="en-US" altLang="ja-JP" sz="1400" dirty="0">
                <a:solidFill>
                  <a:srgbClr val="FF0000"/>
                </a:solidFill>
              </a:rPr>
              <a:t>1.5</a:t>
            </a:r>
            <a:r>
              <a:rPr lang="ja-JP" altLang="ja-JP" sz="1400" dirty="0">
                <a:solidFill>
                  <a:srgbClr val="FF0000"/>
                </a:solidFill>
              </a:rPr>
              <a:t>％以上の賃上げに取り組む予定があるか。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403372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５．年間の実施スケジュール・経費　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456" y="3172248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補助対象経費及び補助金の配分額</a:t>
            </a:r>
            <a:r>
              <a:rPr kumimoji="1" lang="ja-JP" altLang="en-US" sz="1600" dirty="0"/>
              <a:t>（補助率：</a:t>
            </a:r>
            <a:r>
              <a:rPr kumimoji="1" lang="en-US" altLang="ja-JP" sz="1600" dirty="0"/>
              <a:t>2/3</a:t>
            </a:r>
            <a:r>
              <a:rPr kumimoji="1" lang="ja-JP" altLang="en-US" sz="1600" dirty="0"/>
              <a:t>）</a:t>
            </a:r>
            <a:endParaRPr kumimoji="1" lang="en-US" altLang="ja-JP" sz="1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183" y="692696"/>
            <a:ext cx="5157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b="1" dirty="0"/>
              <a:t>令和４</a:t>
            </a:r>
            <a:r>
              <a:rPr kumimoji="1" lang="ja-JP" altLang="en-US" sz="1600" b="1" dirty="0"/>
              <a:t>年度事業スケジュール</a:t>
            </a:r>
            <a:endParaRPr kumimoji="1" lang="en-US" altLang="ja-JP" sz="1600" b="1" dirty="0"/>
          </a:p>
        </p:txBody>
      </p:sp>
      <p:cxnSp>
        <p:nvCxnSpPr>
          <p:cNvPr id="29" name="直線矢印コネクタ 28"/>
          <p:cNvCxnSpPr/>
          <p:nvPr/>
        </p:nvCxnSpPr>
        <p:spPr>
          <a:xfrm>
            <a:off x="1620213" y="1899114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961162" y="117392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98680" y="136295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03152" y="11943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実績報告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>
                <a:cs typeface="メイリオ" panose="020B0604030504040204" pitchFamily="50" charset="-128"/>
              </a:rPr>
              <a:t>提出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657218" y="137315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確定検査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21940" y="1388278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50971" y="138067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交付決定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44584" y="238001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検収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40244" y="17210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実施設計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（＊＊設計社）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0244" y="2201084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cs typeface="メイリオ" panose="020B0604030504040204" pitchFamily="50" charset="-128"/>
              </a:rPr>
              <a:t>設備・工事</a:t>
            </a:r>
            <a:endParaRPr lang="en-US" altLang="ja-JP" sz="1400" dirty="0">
              <a:cs typeface="メイリオ" panose="020B0604030504040204" pitchFamily="50" charset="-128"/>
            </a:endParaRPr>
          </a:p>
          <a:p>
            <a:r>
              <a:rPr kumimoji="1" lang="ja-JP" altLang="en-US" sz="1400" dirty="0">
                <a:cs typeface="メイリオ" panose="020B0604030504040204" pitchFamily="50" charset="-128"/>
              </a:rPr>
              <a:t>（＊＊設備社）</a:t>
            </a:r>
          </a:p>
        </p:txBody>
      </p:sp>
      <p:sp>
        <p:nvSpPr>
          <p:cNvPr id="39" name="二等辺三角形 38"/>
          <p:cNvSpPr/>
          <p:nvPr/>
        </p:nvSpPr>
        <p:spPr bwMode="auto">
          <a:xfrm flipV="1">
            <a:off x="1656426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1620213" y="2361528"/>
            <a:ext cx="7848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二等辺三角形 41"/>
          <p:cNvSpPr/>
          <p:nvPr/>
        </p:nvSpPr>
        <p:spPr bwMode="auto">
          <a:xfrm flipV="1">
            <a:off x="8870621" y="1659746"/>
            <a:ext cx="250588" cy="216024"/>
          </a:xfrm>
          <a:prstGeom prst="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二等辺三角形 43"/>
          <p:cNvSpPr/>
          <p:nvPr/>
        </p:nvSpPr>
        <p:spPr bwMode="auto">
          <a:xfrm flipV="1">
            <a:off x="8192026" y="1659746"/>
            <a:ext cx="250588" cy="216024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17320" y="167981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2/28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598825" y="235765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7" name="二等辺三角形 46"/>
          <p:cNvSpPr/>
          <p:nvPr/>
        </p:nvSpPr>
        <p:spPr bwMode="auto">
          <a:xfrm flipV="1">
            <a:off x="2288030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807807" y="12115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支払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完了</a:t>
            </a:r>
          </a:p>
        </p:txBody>
      </p:sp>
      <p:sp>
        <p:nvSpPr>
          <p:cNvPr id="49" name="二等辺三角形 48"/>
          <p:cNvSpPr/>
          <p:nvPr/>
        </p:nvSpPr>
        <p:spPr bwMode="auto">
          <a:xfrm flipV="1">
            <a:off x="2497583" y="2176646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2717" y="1546089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97473" y="23912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３者</a:t>
            </a:r>
            <a:endParaRPr kumimoji="1" lang="en-US" altLang="ja-JP" sz="1200" dirty="0"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cs typeface="メイリオ" panose="020B0604030504040204" pitchFamily="50" charset="-128"/>
              </a:rPr>
              <a:t>見積依頼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004038" y="2140613"/>
            <a:ext cx="53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3" name="二等辺三角形 52"/>
          <p:cNvSpPr/>
          <p:nvPr/>
        </p:nvSpPr>
        <p:spPr bwMode="auto">
          <a:xfrm flipV="1">
            <a:off x="2963861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076619" y="1565412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 bwMode="auto">
          <a:xfrm flipV="1">
            <a:off x="3073907" y="2173962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06269" y="2066043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9/25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7" name="二等辺三角形 56"/>
          <p:cNvSpPr/>
          <p:nvPr/>
        </p:nvSpPr>
        <p:spPr bwMode="auto">
          <a:xfrm flipV="1">
            <a:off x="5410059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859410" y="157364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11/30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59" name="二等辺三角形 58"/>
          <p:cNvSpPr/>
          <p:nvPr/>
        </p:nvSpPr>
        <p:spPr bwMode="auto">
          <a:xfrm flipV="1">
            <a:off x="5975944" y="1721389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089941" y="1565378"/>
            <a:ext cx="640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12/30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1" name="二等辺三角形 60"/>
          <p:cNvSpPr/>
          <p:nvPr/>
        </p:nvSpPr>
        <p:spPr bwMode="auto">
          <a:xfrm flipV="1">
            <a:off x="7768170" y="2179630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37027" y="2137336"/>
            <a:ext cx="544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2/15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3" name="二等辺三角形 62"/>
          <p:cNvSpPr/>
          <p:nvPr/>
        </p:nvSpPr>
        <p:spPr bwMode="auto">
          <a:xfrm flipV="1">
            <a:off x="6888865" y="2183317"/>
            <a:ext cx="179082" cy="154381"/>
          </a:xfrm>
          <a:prstGeom prst="triangl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l"/>
            <a:endParaRPr kumimoji="0" lang="ja-JP" altLang="en-US" sz="1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367824" y="2137336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cs typeface="メイリオ" panose="020B0604030504040204" pitchFamily="50" charset="-128"/>
              </a:rPr>
              <a:t>1/31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52051" y="246593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cs typeface="メイリオ" panose="020B0604030504040204" pitchFamily="50" charset="-128"/>
              </a:rPr>
              <a:t>発注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826" y="12292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事業項目</a:t>
            </a:r>
            <a:endParaRPr lang="en-US" altLang="ja-JP" sz="1400" dirty="0">
              <a:solidFill>
                <a:srgbClr val="0070C0"/>
              </a:solidFill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70C0"/>
                </a:solidFill>
                <a:cs typeface="メイリオ" panose="020B0604030504040204" pitchFamily="50" charset="-128"/>
              </a:rPr>
              <a:t>（発注先）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895802" y="1681304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63316"/>
              </p:ext>
            </p:extLst>
          </p:nvPr>
        </p:nvGraphicFramePr>
        <p:xfrm>
          <a:off x="901407" y="3827948"/>
          <a:ext cx="2952327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8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（千円）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R</a:t>
                      </a:r>
                      <a:r>
                        <a:rPr kumimoji="1" lang="ja-JP" altLang="en-US" sz="1200" dirty="0"/>
                        <a:t>４年度計画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税抜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補助金額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設計費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6,000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/>
                        <a:t>4,000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設備費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工事費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諸経費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8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テキスト ボックス 75"/>
          <p:cNvSpPr txBox="1"/>
          <p:nvPr/>
        </p:nvSpPr>
        <p:spPr>
          <a:xfrm>
            <a:off x="4802180" y="4840998"/>
            <a:ext cx="877163" cy="45185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none" tIns="3600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rgbClr val="FF0000"/>
                </a:solidFill>
                <a:cs typeface="メイリオ" panose="020B0604030504040204" pitchFamily="50" charset="-128"/>
              </a:rPr>
              <a:t>記入例</a:t>
            </a:r>
            <a:endParaRPr kumimoji="1" lang="ja-JP" altLang="en-US" dirty="0">
              <a:solidFill>
                <a:srgbClr val="FF0000"/>
              </a:solidFill>
              <a:cs typeface="メイリオ" panose="020B0604030504040204" pitchFamily="50" charset="-128"/>
            </a:endParaRPr>
          </a:p>
        </p:txBody>
      </p:sp>
      <p:sp>
        <p:nvSpPr>
          <p:cNvPr id="66" name="スライド番号プレースホルダー 2">
            <a:extLst>
              <a:ext uri="{FF2B5EF4-FFF2-40B4-BE49-F238E27FC236}">
                <a16:creationId xmlns:a16="http://schemas.microsoft.com/office/drawing/2014/main" id="{B85D1569-F5C0-4DCD-B771-719B518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7989" y="6597352"/>
            <a:ext cx="1043563" cy="256470"/>
          </a:xfrm>
        </p:spPr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7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5" y="9530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１．補助事業の概要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124726" y="604482"/>
            <a:ext cx="422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（１）事業概要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785395"/>
              </p:ext>
            </p:extLst>
          </p:nvPr>
        </p:nvGraphicFramePr>
        <p:xfrm>
          <a:off x="200008" y="999801"/>
          <a:ext cx="4897008" cy="2878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1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8999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事業者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　主申請者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共同申請者</a:t>
                      </a:r>
                      <a:endParaRPr kumimoji="1" lang="en-US" altLang="ja-JP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◎　共同申請者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事業地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〇〇県△△市□□町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実証テーマ</a:t>
                      </a:r>
                      <a:br>
                        <a:rPr kumimoji="1" lang="en-US" altLang="ja-JP" sz="1200" b="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（事業の区分）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事業期間（稼働予定）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rgbClr val="0000CC"/>
                          </a:solidFill>
                          <a:latin typeface="+mn-ea"/>
                          <a:ea typeface="+mn-ea"/>
                        </a:rPr>
                        <a:t>〇年〇月～〇年〇月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補助事業に要する経費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補助対象経費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千円（税抜き）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0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補助金額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　　　　　千円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229072" y="648680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（２）実証テーマの特徴</a:t>
            </a:r>
            <a:endParaRPr kumimoji="1" lang="ja-JP" altLang="en-US" sz="14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432720" y="428856"/>
            <a:ext cx="128270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0000CC"/>
                </a:solidFill>
              </a:rPr>
              <a:t>青字は例</a:t>
            </a:r>
            <a:endParaRPr lang="en-US" altLang="ja-JP" sz="1400" dirty="0">
              <a:solidFill>
                <a:srgbClr val="0000CC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6C58077-1965-47F0-A7B3-74E37C3B278C}"/>
              </a:ext>
            </a:extLst>
          </p:cNvPr>
          <p:cNvSpPr txBox="1"/>
          <p:nvPr/>
        </p:nvSpPr>
        <p:spPr>
          <a:xfrm>
            <a:off x="-106887" y="3954542"/>
            <a:ext cx="4933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（３）補助事業の達成目標</a:t>
            </a:r>
            <a:endParaRPr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FA6292-95F7-4070-BB38-2B008A36A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24653"/>
              </p:ext>
            </p:extLst>
          </p:nvPr>
        </p:nvGraphicFramePr>
        <p:xfrm>
          <a:off x="245496" y="4330238"/>
          <a:ext cx="9099992" cy="2195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686"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指標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今年度終了時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稼働後（〇〇年度）</a:t>
                      </a: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807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endParaRPr kumimoji="1" lang="ja-JP" altLang="en-US" sz="1200" dirty="0">
                        <a:solidFill>
                          <a:srgbClr val="0000CC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3044789" y="5157192"/>
            <a:ext cx="3096344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実証による達成目標および達成度を　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23125"/>
              </p:ext>
            </p:extLst>
          </p:nvPr>
        </p:nvGraphicFramePr>
        <p:xfrm>
          <a:off x="5265774" y="980729"/>
          <a:ext cx="4079714" cy="19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14036475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>
                        <a:lnSpc>
                          <a:spcPts val="1300"/>
                        </a:lnSpc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BC6E18-ABC2-4D13-A876-A05CF7BAE1C4}"/>
              </a:ext>
            </a:extLst>
          </p:cNvPr>
          <p:cNvSpPr/>
          <p:nvPr/>
        </p:nvSpPr>
        <p:spPr>
          <a:xfrm>
            <a:off x="6482342" y="1808088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実証テーマの特徴を簡潔に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8A4DB331-ED79-4DDF-B76F-614F932C3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909184"/>
              </p:ext>
            </p:extLst>
          </p:nvPr>
        </p:nvGraphicFramePr>
        <p:xfrm>
          <a:off x="2125425" y="2011878"/>
          <a:ext cx="1850652" cy="542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6884">
                  <a:extLst>
                    <a:ext uri="{9D8B030D-6E8A-4147-A177-3AD203B41FA5}">
                      <a16:colId xmlns:a16="http://schemas.microsoft.com/office/drawing/2014/main" val="3982589465"/>
                    </a:ext>
                  </a:extLst>
                </a:gridCol>
                <a:gridCol w="616884">
                  <a:extLst>
                    <a:ext uri="{9D8B030D-6E8A-4147-A177-3AD203B41FA5}">
                      <a16:colId xmlns:a16="http://schemas.microsoft.com/office/drawing/2014/main" val="2671997819"/>
                    </a:ext>
                  </a:extLst>
                </a:gridCol>
                <a:gridCol w="616884">
                  <a:extLst>
                    <a:ext uri="{9D8B030D-6E8A-4147-A177-3AD203B41FA5}">
                      <a16:colId xmlns:a16="http://schemas.microsoft.com/office/drawing/2014/main" val="664082008"/>
                    </a:ext>
                  </a:extLst>
                </a:gridCol>
              </a:tblGrid>
              <a:tr h="2711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①</a:t>
                      </a:r>
                      <a:r>
                        <a:rPr kumimoji="1" lang="en-US" altLang="ja-JP" sz="1000" dirty="0"/>
                        <a:t>a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①</a:t>
                      </a:r>
                      <a:r>
                        <a:rPr kumimoji="1" lang="en-US" altLang="ja-JP" sz="1000" dirty="0"/>
                        <a:t>b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①</a:t>
                      </a:r>
                      <a:r>
                        <a:rPr kumimoji="1" lang="en-US" altLang="ja-JP" sz="1000" dirty="0"/>
                        <a:t>c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26734"/>
                  </a:ext>
                </a:extLst>
              </a:tr>
              <a:tr h="271162"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06085"/>
                  </a:ext>
                </a:extLst>
              </a:tr>
            </a:tbl>
          </a:graphicData>
        </a:graphic>
      </p:graphicFrame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D82CEB6-AAEE-43EF-8327-EF4151DD580A}"/>
              </a:ext>
            </a:extLst>
          </p:cNvPr>
          <p:cNvSpPr/>
          <p:nvPr/>
        </p:nvSpPr>
        <p:spPr>
          <a:xfrm>
            <a:off x="3231678" y="1084865"/>
            <a:ext cx="2520280" cy="850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取り組む補助事業の番号に</a:t>
            </a:r>
            <a:b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〇をすること（複数可）。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4">
            <a:extLst>
              <a:ext uri="{FF2B5EF4-FFF2-40B4-BE49-F238E27FC236}">
                <a16:creationId xmlns:a16="http://schemas.microsoft.com/office/drawing/2014/main" id="{9F34B127-74C3-448C-871C-96996366A93B}"/>
              </a:ext>
            </a:extLst>
          </p:cNvPr>
          <p:cNvSpPr txBox="1"/>
          <p:nvPr/>
        </p:nvSpPr>
        <p:spPr>
          <a:xfrm>
            <a:off x="5751958" y="3135484"/>
            <a:ext cx="2729434" cy="84338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①</a:t>
            </a:r>
            <a:r>
              <a:rPr lang="en-US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a</a:t>
            </a:r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 </a:t>
            </a:r>
            <a:r>
              <a:rPr lang="ja-JP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カーボンフットプリント</a:t>
            </a:r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（分類</a:t>
            </a:r>
            <a:r>
              <a:rPr lang="en-US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A</a:t>
            </a:r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）</a:t>
            </a:r>
            <a:endParaRPr lang="ja-JP" altLang="ja-JP" sz="1100" dirty="0">
              <a:solidFill>
                <a:schemeClr val="dk1"/>
              </a:solidFill>
              <a:effectLst/>
              <a:latin typeface="+mn-ea"/>
              <a:cs typeface="+mn-cs"/>
            </a:endParaRPr>
          </a:p>
          <a:p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①</a:t>
            </a:r>
            <a:r>
              <a:rPr lang="en-US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b</a:t>
            </a:r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 </a:t>
            </a:r>
            <a:r>
              <a:rPr lang="ja-JP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カーボンフットプリント</a:t>
            </a:r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（分類</a:t>
            </a:r>
            <a:r>
              <a:rPr lang="en-US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B</a:t>
            </a:r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）</a:t>
            </a:r>
            <a:endParaRPr lang="ja-JP" altLang="ja-JP" sz="1100" dirty="0">
              <a:solidFill>
                <a:schemeClr val="dk1"/>
              </a:solidFill>
              <a:effectLst/>
              <a:latin typeface="+mn-ea"/>
              <a:cs typeface="+mn-cs"/>
            </a:endParaRPr>
          </a:p>
          <a:p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①</a:t>
            </a:r>
            <a:r>
              <a:rPr lang="en-US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c</a:t>
            </a:r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 </a:t>
            </a:r>
            <a:r>
              <a:rPr lang="ja-JP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カーボンフットプリント</a:t>
            </a:r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（分類</a:t>
            </a:r>
            <a:r>
              <a:rPr lang="en-US" altLang="ja-JP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C</a:t>
            </a:r>
            <a:r>
              <a:rPr lang="ja-JP" altLang="en-US" sz="1100" dirty="0">
                <a:solidFill>
                  <a:schemeClr val="dk1"/>
                </a:solidFill>
                <a:effectLst/>
                <a:latin typeface="+mn-ea"/>
                <a:cs typeface="+mn-cs"/>
              </a:rPr>
              <a:t>）</a:t>
            </a:r>
            <a:endParaRPr lang="ja-JP" altLang="ja-JP" sz="1100" dirty="0">
              <a:solidFill>
                <a:schemeClr val="dk1"/>
              </a:solidFill>
              <a:effectLst/>
              <a:latin typeface="+mn-ea"/>
              <a:cs typeface="+mn-cs"/>
            </a:endParaRPr>
          </a:p>
          <a:p>
            <a:pPr lvl="0"/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  <p:sp>
        <p:nvSpPr>
          <p:cNvPr id="23" name="テキスト ボックス 5">
            <a:extLst>
              <a:ext uri="{FF2B5EF4-FFF2-40B4-BE49-F238E27FC236}">
                <a16:creationId xmlns:a16="http://schemas.microsoft.com/office/drawing/2014/main" id="{9C6E62FB-1DBA-4C27-B7F3-A4D31B9D2643}"/>
              </a:ext>
            </a:extLst>
          </p:cNvPr>
          <p:cNvSpPr txBox="1"/>
          <p:nvPr/>
        </p:nvSpPr>
        <p:spPr>
          <a:xfrm>
            <a:off x="5508542" y="3045090"/>
            <a:ext cx="243416" cy="113241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z="1100" dirty="0">
                <a:solidFill>
                  <a:schemeClr val="dk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事業の区分</a:t>
            </a:r>
            <a:endParaRPr lang="ja-JP" altLang="ja-JP" sz="1100" dirty="0">
              <a:solidFill>
                <a:schemeClr val="dk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2573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103932"/>
            <a:ext cx="4464496" cy="377179"/>
          </a:xfrm>
        </p:spPr>
        <p:txBody>
          <a:bodyPr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２．実証事業イメージ（全体像）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１枚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813292" y="697359"/>
            <a:ext cx="397408" cy="23570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210821" y="675635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cs typeface="メイリオ" panose="020B0604030504040204" pitchFamily="50" charset="-128"/>
              </a:rPr>
              <a:t>：補助対象経費の範囲</a:t>
            </a:r>
            <a:endParaRPr kumimoji="1" lang="ja-JP" altLang="en-US" sz="1200" dirty="0">
              <a:cs typeface="メイリオ" panose="020B0604030504040204" pitchFamily="50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77CC7F27-A545-445F-8A8E-DDF79CD87C33}"/>
              </a:ext>
            </a:extLst>
          </p:cNvPr>
          <p:cNvSpPr txBox="1"/>
          <p:nvPr/>
        </p:nvSpPr>
        <p:spPr>
          <a:xfrm>
            <a:off x="1709857" y="1690532"/>
            <a:ext cx="6343151" cy="10752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実証事業のイメージをわかりやすく図示し、簡潔な説明文を記載すること。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補助対象となる設備・インフラ等をバックハッチングするなどして、明示すること。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2D7FD3-C745-4F53-92E0-871FADE0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458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３．補助事業到達イメージ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枚以内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14988" y="714182"/>
            <a:ext cx="6220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（１）実証事業の到達イメージ（</a:t>
            </a:r>
            <a:r>
              <a:rPr kumimoji="1"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令和４年度 終了時</a:t>
            </a:r>
            <a:r>
              <a:rPr lang="ja-JP" altLang="en-US" sz="1600" b="0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kumimoji="1" lang="ja-JP" altLang="en-US" sz="16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568F6C-F23E-4270-869C-5026EE85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29417F-0682-4A46-A1EA-2A6882F1F294}"/>
              </a:ext>
            </a:extLst>
          </p:cNvPr>
          <p:cNvSpPr txBox="1"/>
          <p:nvPr/>
        </p:nvSpPr>
        <p:spPr>
          <a:xfrm>
            <a:off x="2120921" y="1794685"/>
            <a:ext cx="4992320" cy="8944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9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実証事業の到達イメージをわかりやすく記載すること。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498512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　</a:t>
            </a:r>
            <a:endParaRPr lang="en-US" altLang="ja-JP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（１）実効性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66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（２）技術力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250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464" y="39688"/>
            <a:ext cx="7128792" cy="50006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8" y="2013680"/>
            <a:ext cx="9648825" cy="446107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3329" y="2133658"/>
            <a:ext cx="8640191" cy="1871406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　図表等も用いてわかりやすく具体的に記載してください。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8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rgbClr val="FF0000"/>
                </a:solidFill>
              </a:rPr>
              <a:t>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8464" y="982336"/>
            <a:ext cx="9648825" cy="9568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  <a:endParaRPr lang="en-US" altLang="ja-JP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1928664" y="1077916"/>
            <a:ext cx="58326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３項目以内にまとめること。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（３）新規性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DFD85D-D4BE-4418-A3D2-28EE1E19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5733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133350" indent="-133350" algn="l"/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（４）事業実施体制</a:t>
            </a:r>
          </a:p>
        </p:txBody>
      </p:sp>
    </p:spTree>
    <p:extLst>
      <p:ext uri="{BB962C8B-B14F-4D97-AF65-F5344CB8AC3E}">
        <p14:creationId xmlns:p14="http://schemas.microsoft.com/office/powerpoint/2010/main" val="1917855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４．事業内容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（①カーボンフットプリント）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8" y="2150455"/>
            <a:ext cx="9648825" cy="42955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詳細</a:t>
            </a:r>
            <a:r>
              <a:rPr lang="en-US" altLang="ja-JP" sz="1600" dirty="0"/>
              <a:t>】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76" y="2558332"/>
            <a:ext cx="8569647" cy="3750987"/>
          </a:xfrm>
          <a:prstGeom prst="rect">
            <a:avLst/>
          </a:prstGeom>
          <a:noFill/>
          <a:ln w="3175">
            <a:noFill/>
            <a:prstDash val="sysDash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</a:rPr>
              <a:t>記入上の注意</a:t>
            </a:r>
            <a:r>
              <a:rPr lang="en-US" altLang="ja-JP" sz="1600" b="1" dirty="0">
                <a:solidFill>
                  <a:srgbClr val="FF0000"/>
                </a:solidFill>
              </a:rPr>
              <a:t>】</a:t>
            </a:r>
            <a:r>
              <a:rPr lang="ja-JP" altLang="en-US" sz="1600" b="1" dirty="0">
                <a:solidFill>
                  <a:srgbClr val="FF0000"/>
                </a:solidFill>
              </a:rPr>
              <a:t>　以下の視点で、図表等も用いてわかりやすく簡潔に記載してください。</a:t>
            </a:r>
            <a:endParaRPr lang="en-US" altLang="ja-JP" sz="1600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8985250" y="60325"/>
            <a:ext cx="863600" cy="415925"/>
          </a:xfrm>
          <a:prstGeom prst="rect">
            <a:avLst/>
          </a:prstGeom>
          <a:solidFill>
            <a:schemeClr val="bg1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245" y="1092856"/>
            <a:ext cx="9648825" cy="9062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/>
              <a:t>【</a:t>
            </a:r>
            <a:r>
              <a:rPr lang="ja-JP" altLang="en-US" sz="1600" dirty="0"/>
              <a:t>要旨</a:t>
            </a:r>
            <a:r>
              <a:rPr lang="en-US" altLang="ja-JP" sz="1600" dirty="0"/>
              <a:t>】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○○○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△△△</a:t>
            </a:r>
            <a:endParaRPr lang="en-US" altLang="ja-JP" sz="14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ja-JP" altLang="en-US" sz="1400" dirty="0"/>
              <a:t>□□□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72680" y="1151431"/>
            <a:ext cx="34755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【</a:t>
            </a:r>
            <a:r>
              <a:rPr lang="ja-JP" altLang="en-US" sz="1400" dirty="0">
                <a:solidFill>
                  <a:srgbClr val="FF0000"/>
                </a:solidFill>
              </a:rPr>
              <a:t>記入上の注意</a:t>
            </a:r>
            <a:r>
              <a:rPr lang="en-US" altLang="ja-JP" sz="1400" dirty="0">
                <a:solidFill>
                  <a:srgbClr val="FF0000"/>
                </a:solidFill>
              </a:rPr>
              <a:t>】</a:t>
            </a: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</a:rPr>
              <a:t>箇条書きとすること。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18256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>
                <a:solidFill>
                  <a:srgbClr val="FF0000"/>
                </a:solidFill>
              </a:rPr>
              <a:t>※3</a:t>
            </a:r>
            <a:r>
              <a:rPr lang="ja-JP" altLang="en-US" sz="1400" dirty="0">
                <a:solidFill>
                  <a:srgbClr val="FF0000"/>
                </a:solidFill>
              </a:rPr>
              <a:t>項目以内にまとめること。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DE9DF75-F614-4B81-AAAB-63DEED64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4A6D-85F2-41B7-A27E-54BD6032295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F9BB4A-2100-4311-B319-151BC94177E1}"/>
              </a:ext>
            </a:extLst>
          </p:cNvPr>
          <p:cNvSpPr/>
          <p:nvPr/>
        </p:nvSpPr>
        <p:spPr>
          <a:xfrm>
            <a:off x="-124726" y="647026"/>
            <a:ext cx="82460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（５）事業実施確実性</a:t>
            </a:r>
          </a:p>
        </p:txBody>
      </p:sp>
    </p:spTree>
    <p:extLst>
      <p:ext uri="{BB962C8B-B14F-4D97-AF65-F5344CB8AC3E}">
        <p14:creationId xmlns:p14="http://schemas.microsoft.com/office/powerpoint/2010/main" val="2361124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3"/>
            </a:gs>
            <a:gs pos="50000">
              <a:schemeClr val="accent3"/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11252</TotalTime>
  <Words>1554</Words>
  <Application>Microsoft Office PowerPoint</Application>
  <PresentationFormat>A4 210 x 297 mm</PresentationFormat>
  <Paragraphs>307</Paragraphs>
  <Slides>16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Office ​​テーマ</vt:lpstr>
      <vt:lpstr>デザインの設定</vt:lpstr>
      <vt:lpstr>補助事業の名称</vt:lpstr>
      <vt:lpstr>１．補助事業の概要</vt:lpstr>
      <vt:lpstr>２．実証事業イメージ（全体像）</vt:lpstr>
      <vt:lpstr>３．補助事業到達イメージ</vt:lpstr>
      <vt:lpstr>４．事業内容（①カーボンフットプリント）</vt:lpstr>
      <vt:lpstr>４．事業内容（①カーボンフットプリント）</vt:lpstr>
      <vt:lpstr>４．事業内容（①カーボンフットプリント）</vt:lpstr>
      <vt:lpstr>４．事業内容（①カーボンフットプリント）</vt:lpstr>
      <vt:lpstr>４．事業内容（①カーボンフットプリント）</vt:lpstr>
      <vt:lpstr>４．事業内容（①カーボンフットプリント）</vt:lpstr>
      <vt:lpstr>４．事業内容（①カーボンフットプリント）</vt:lpstr>
      <vt:lpstr>４．事業内容（①カーボンフットプリント）</vt:lpstr>
      <vt:lpstr>４．事業内容（①カーボンフットプリント）</vt:lpstr>
      <vt:lpstr>４．事業内容（①カーボンフットプリント）</vt:lpstr>
      <vt:lpstr>４．事業内容（①カーボンフットプリント）</vt:lpstr>
      <vt:lpstr>５．年間の実施スケジュール・経費　等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低炭素投資促進機構</cp:lastModifiedBy>
  <cp:revision>577</cp:revision>
  <cp:lastPrinted>2022-07-13T05:04:38Z</cp:lastPrinted>
  <dcterms:created xsi:type="dcterms:W3CDTF">2013-09-09T14:53:54Z</dcterms:created>
  <dcterms:modified xsi:type="dcterms:W3CDTF">2022-07-14T02:59:40Z</dcterms:modified>
</cp:coreProperties>
</file>