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7"/>
  </p:notesMasterIdLst>
  <p:handoutMasterIdLst>
    <p:handoutMasterId r:id="rId18"/>
  </p:handoutMasterIdLst>
  <p:sldIdLst>
    <p:sldId id="676" r:id="rId3"/>
    <p:sldId id="685" r:id="rId4"/>
    <p:sldId id="693" r:id="rId5"/>
    <p:sldId id="691" r:id="rId6"/>
    <p:sldId id="695" r:id="rId7"/>
    <p:sldId id="688" r:id="rId8"/>
    <p:sldId id="694" r:id="rId9"/>
    <p:sldId id="689" r:id="rId10"/>
    <p:sldId id="696" r:id="rId11"/>
    <p:sldId id="687" r:id="rId12"/>
    <p:sldId id="697" r:id="rId13"/>
    <p:sldId id="700" r:id="rId14"/>
    <p:sldId id="698" r:id="rId15"/>
    <p:sldId id="699" r:id="rId16"/>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p15:clr>
            <a:srgbClr val="A4A3A4"/>
          </p15:clr>
        </p15:guide>
        <p15:guide id="2" pos="6204">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97" autoAdjust="0"/>
    <p:restoredTop sz="97885" autoAdjust="0"/>
  </p:normalViewPr>
  <p:slideViewPr>
    <p:cSldViewPr>
      <p:cViewPr varScale="1">
        <p:scale>
          <a:sx n="95" d="100"/>
          <a:sy n="95" d="100"/>
        </p:scale>
        <p:origin x="78" y="282"/>
      </p:cViewPr>
      <p:guideLst>
        <p:guide orient="horz" pos="28"/>
        <p:guide pos="62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p:scale>
          <a:sx n="90" d="100"/>
          <a:sy n="90" d="100"/>
        </p:scale>
        <p:origin x="2148" y="-109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a:t>機密性○</a:t>
            </a:r>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●事業計画策定の策定</a:t>
            </a:r>
          </a:p>
        </p:txBody>
      </p:sp>
    </p:spTree>
    <p:extLst>
      <p:ext uri="{BB962C8B-B14F-4D97-AF65-F5344CB8AC3E}">
        <p14:creationId xmlns:p14="http://schemas.microsoft.com/office/powerpoint/2010/main" val="106880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9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31598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33426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063375"/>
            <a:ext cx="9912350"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
        <p:nvSpPr>
          <p:cNvPr id="7" name="スライド番号プレースホルダー 5"/>
          <p:cNvSpPr>
            <a:spLocks noGrp="1"/>
          </p:cNvSpPr>
          <p:nvPr>
            <p:ph type="sldNum" sz="quarter" idx="12"/>
          </p:nvPr>
        </p:nvSpPr>
        <p:spPr>
          <a:xfrm>
            <a:off x="8877989" y="6597352"/>
            <a:ext cx="1043563"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8" name="タイトル 1"/>
          <p:cNvSpPr txBox="1">
            <a:spLocks/>
          </p:cNvSpPr>
          <p:nvPr userDrawn="1"/>
        </p:nvSpPr>
        <p:spPr>
          <a:xfrm>
            <a:off x="-3175" y="6691313"/>
            <a:ext cx="9420225"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fontAlgn="auto">
              <a:spcAft>
                <a:spcPts val="0"/>
              </a:spcAft>
              <a:defRPr/>
            </a:pPr>
            <a:r>
              <a:rPr lang="ja-JP" altLang="en-US" sz="1000" i="1" dirty="0">
                <a:solidFill>
                  <a:schemeClr val="bg1">
                    <a:lumMod val="50000"/>
                  </a:schemeClr>
                </a:solidFill>
              </a:rPr>
              <a:t>令和３年度　クリーンエネルギー自動車導入促進補助金</a:t>
            </a:r>
            <a:r>
              <a:rPr lang="ja-JP" altLang="en-US" sz="1000" i="0" dirty="0">
                <a:solidFill>
                  <a:schemeClr val="bg1">
                    <a:lumMod val="50000"/>
                  </a:schemeClr>
                </a:solidFill>
              </a:rPr>
              <a:t>（電動車普及に伴い必要となる社会システムの整備に関する実証）</a:t>
            </a:r>
            <a:r>
              <a:rPr lang="ja-JP" altLang="en-US" sz="1000" i="1" dirty="0">
                <a:solidFill>
                  <a:schemeClr val="bg1">
                    <a:lumMod val="50000"/>
                  </a:schemeClr>
                </a:solidFill>
              </a:rPr>
              <a:t>　事業概要書</a:t>
            </a: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894197697"/>
              </p:ext>
            </p:extLst>
          </p:nvPr>
        </p:nvGraphicFramePr>
        <p:xfrm>
          <a:off x="1424508" y="2851383"/>
          <a:ext cx="7200900" cy="933475"/>
        </p:xfrm>
        <a:graphic>
          <a:graphicData uri="http://schemas.openxmlformats.org/drawingml/2006/table">
            <a:tbl>
              <a:tblPr firstRow="1" bandRow="1">
                <a:tableStyleId>{5C22544A-7EE6-4342-B048-85BDC9FD1C3A}</a:tableStyleId>
              </a:tblPr>
              <a:tblGrid>
                <a:gridCol w="432054">
                  <a:extLst>
                    <a:ext uri="{9D8B030D-6E8A-4147-A177-3AD203B41FA5}">
                      <a16:colId xmlns:a16="http://schemas.microsoft.com/office/drawing/2014/main" val="20000"/>
                    </a:ext>
                  </a:extLst>
                </a:gridCol>
                <a:gridCol w="1656207">
                  <a:extLst>
                    <a:ext uri="{9D8B030D-6E8A-4147-A177-3AD203B41FA5}">
                      <a16:colId xmlns:a16="http://schemas.microsoft.com/office/drawing/2014/main" val="20001"/>
                    </a:ext>
                  </a:extLst>
                </a:gridCol>
                <a:gridCol w="5112639">
                  <a:extLst>
                    <a:ext uri="{9D8B030D-6E8A-4147-A177-3AD203B41FA5}">
                      <a16:colId xmlns:a16="http://schemas.microsoft.com/office/drawing/2014/main" val="20002"/>
                    </a:ext>
                  </a:extLst>
                </a:gridCol>
              </a:tblGrid>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代表申請者</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共同申請者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390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共同申請者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344488" y="4293096"/>
            <a:ext cx="9216727" cy="2232248"/>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本資料作成上の注意（共通）</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本資料は</a:t>
            </a:r>
            <a:r>
              <a:rPr lang="ja-JP" altLang="en-US" sz="1400" u="sng" dirty="0">
                <a:solidFill>
                  <a:srgbClr val="FF0000"/>
                </a:solidFill>
              </a:rPr>
              <a:t>評価委員が申請内容の評価を実施するための重要な資料</a:t>
            </a:r>
            <a:r>
              <a:rPr lang="ja-JP" altLang="en-US" sz="1400" dirty="0">
                <a:solidFill>
                  <a:srgbClr val="FF0000"/>
                </a:solidFill>
              </a:rPr>
              <a:t>となりますので、</a:t>
            </a:r>
            <a:r>
              <a:rPr lang="ja-JP" altLang="en-US" sz="1400" b="1" dirty="0">
                <a:solidFill>
                  <a:srgbClr val="FF0000"/>
                </a:solidFill>
              </a:rPr>
              <a:t>各注意事項を熟読のうえ</a:t>
            </a:r>
            <a:r>
              <a:rPr lang="ja-JP" altLang="en-US" sz="1400" dirty="0">
                <a:solidFill>
                  <a:srgbClr val="FF0000"/>
                </a:solidFill>
              </a:rPr>
              <a:t>作成を</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行って下さい。</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文字の大きさは</a:t>
            </a:r>
            <a:r>
              <a:rPr lang="en-US" altLang="ja-JP" sz="1400" dirty="0">
                <a:solidFill>
                  <a:srgbClr val="FF0000"/>
                </a:solidFill>
              </a:rPr>
              <a:t>14pt</a:t>
            </a:r>
            <a:r>
              <a:rPr lang="ja-JP" altLang="en-US" sz="1400" dirty="0">
                <a:solidFill>
                  <a:srgbClr val="FF0000"/>
                </a:solidFill>
              </a:rPr>
              <a:t>以上とすること（図表内は</a:t>
            </a:r>
            <a:r>
              <a:rPr lang="en-US" altLang="ja-JP" sz="1400" dirty="0">
                <a:solidFill>
                  <a:srgbClr val="FF0000"/>
                </a:solidFill>
              </a:rPr>
              <a:t>12pt</a:t>
            </a:r>
            <a:r>
              <a:rPr lang="ja-JP" altLang="en-US" sz="1400" dirty="0">
                <a:solidFill>
                  <a:srgbClr val="FF0000"/>
                </a:solidFill>
              </a:rPr>
              <a:t>以上）。</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既定のフォント（</a:t>
            </a:r>
            <a:r>
              <a:rPr lang="en-US" altLang="ja-JP" sz="1400" dirty="0" err="1">
                <a:solidFill>
                  <a:srgbClr val="FF0000"/>
                </a:solidFill>
              </a:rPr>
              <a:t>Meiryo</a:t>
            </a:r>
            <a:r>
              <a:rPr lang="en-US" altLang="ja-JP" sz="1400" dirty="0">
                <a:solidFill>
                  <a:srgbClr val="FF0000"/>
                </a:solidFill>
              </a:rPr>
              <a:t> UI</a:t>
            </a:r>
            <a:r>
              <a:rPr lang="ja-JP" altLang="en-US" sz="1400" dirty="0">
                <a:solidFill>
                  <a:srgbClr val="FF0000"/>
                </a:solidFill>
              </a:rPr>
              <a:t>）を使用すること。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各項目の枚数については、各ページ右上部に指定された上限に収まる形で記載を行うこと。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図表（写真、パース、位置図、区域図、配置図、エネルギーフロー、体制図、スキーム図、グラフ、線表等）などを用い、ヴィジュアルに表現すること。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説明にあたっては可能な限り定量的な説明を行うこと。</a:t>
            </a:r>
            <a:endParaRPr lang="en-US" altLang="ja-JP" sz="1400" dirty="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dirty="0">
                <a:solidFill>
                  <a:srgbClr val="FF0000"/>
                </a:solidFill>
              </a:rPr>
              <a:t>枠線については、適宜変更を行い、行の追加等を行うこと。</a:t>
            </a:r>
            <a:endParaRPr lang="en-US" altLang="ja-JP" sz="1400" dirty="0">
              <a:solidFill>
                <a:srgbClr val="FF0000"/>
              </a:solidFill>
            </a:endParaRPr>
          </a:p>
        </p:txBody>
      </p:sp>
      <p:sp>
        <p:nvSpPr>
          <p:cNvPr id="3" name="タイトル 2"/>
          <p:cNvSpPr>
            <a:spLocks noGrp="1"/>
          </p:cNvSpPr>
          <p:nvPr>
            <p:ph type="ctrTitle"/>
          </p:nvPr>
        </p:nvSpPr>
        <p:spPr>
          <a:xfrm>
            <a:off x="658565" y="1298470"/>
            <a:ext cx="8420100" cy="834386"/>
          </a:xfrm>
        </p:spPr>
        <p:txBody>
          <a:bodyPr/>
          <a:lstStyle/>
          <a:p>
            <a:r>
              <a:rPr kumimoji="1" lang="ja-JP" altLang="en-US" dirty="0">
                <a:solidFill>
                  <a:srgbClr val="0000CC"/>
                </a:solidFill>
                <a:latin typeface="Meiryo UI" panose="020B0604030504040204" pitchFamily="50" charset="-128"/>
                <a:ea typeface="Meiryo UI" panose="020B0604030504040204" pitchFamily="50" charset="-128"/>
              </a:rPr>
              <a:t>補助事業の名称</a:t>
            </a:r>
          </a:p>
        </p:txBody>
      </p:sp>
      <p:sp>
        <p:nvSpPr>
          <p:cNvPr id="7" name="テキスト ボックス 6"/>
          <p:cNvSpPr txBox="1"/>
          <p:nvPr/>
        </p:nvSpPr>
        <p:spPr>
          <a:xfrm>
            <a:off x="38592" y="366233"/>
            <a:ext cx="5544319" cy="674104"/>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dirty="0">
                <a:solidFill>
                  <a:srgbClr val="FF0000"/>
                </a:solidFill>
              </a:rPr>
              <a:t>【</a:t>
            </a:r>
            <a:r>
              <a:rPr lang="ja-JP" altLang="en-US" sz="1400" b="1" dirty="0">
                <a:solidFill>
                  <a:srgbClr val="FF0000"/>
                </a:solidFill>
              </a:rPr>
              <a:t>提出時の注意事項</a:t>
            </a:r>
            <a:r>
              <a:rPr lang="en-US" altLang="ja-JP" sz="1400" b="1" dirty="0">
                <a:solidFill>
                  <a:srgbClr val="FF0000"/>
                </a:solidFill>
              </a:rPr>
              <a:t>】</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本書式の</a:t>
            </a:r>
            <a:r>
              <a:rPr lang="en-US" altLang="ja-JP" sz="1400" dirty="0">
                <a:solidFill>
                  <a:srgbClr val="FF0000"/>
                </a:solidFill>
              </a:rPr>
              <a:t>【</a:t>
            </a:r>
            <a:r>
              <a:rPr lang="ja-JP" altLang="en-US" sz="1400" dirty="0">
                <a:solidFill>
                  <a:srgbClr val="FF0000"/>
                </a:solidFill>
              </a:rPr>
              <a:t>注意</a:t>
            </a:r>
            <a:r>
              <a:rPr lang="en-US" altLang="ja-JP" sz="1400" dirty="0">
                <a:solidFill>
                  <a:srgbClr val="FF0000"/>
                </a:solidFill>
              </a:rPr>
              <a:t>】</a:t>
            </a:r>
            <a:r>
              <a:rPr lang="ja-JP" altLang="en-US" sz="1400" dirty="0">
                <a:solidFill>
                  <a:srgbClr val="FF0000"/>
                </a:solidFill>
              </a:rPr>
              <a:t>等、「赤字」「青字の例」は、削除の上で、ご提出ください。</a:t>
            </a:r>
            <a:endParaRPr lang="en-US" altLang="ja-JP" sz="1400" dirty="0">
              <a:solidFill>
                <a:srgbClr val="FF0000"/>
              </a:solidFill>
            </a:endParaRPr>
          </a:p>
        </p:txBody>
      </p:sp>
      <p:sp>
        <p:nvSpPr>
          <p:cNvPr id="2" name="テキスト ボックス 1"/>
          <p:cNvSpPr txBox="1"/>
          <p:nvPr/>
        </p:nvSpPr>
        <p:spPr>
          <a:xfrm>
            <a:off x="2960403" y="2112718"/>
            <a:ext cx="3816424" cy="369332"/>
          </a:xfrm>
          <a:prstGeom prst="rect">
            <a:avLst/>
          </a:prstGeom>
          <a:noFill/>
        </p:spPr>
        <p:txBody>
          <a:bodyPr wrap="square" rtlCol="0">
            <a:spAutoFit/>
          </a:bodyPr>
          <a:lstStyle/>
          <a:p>
            <a:pPr algn="ctr"/>
            <a:r>
              <a:rPr kumimoji="1" lang="ja-JP" altLang="en-US" dirty="0"/>
              <a:t>申請日：</a:t>
            </a:r>
            <a:r>
              <a:rPr lang="ja-JP" altLang="en-US" dirty="0"/>
              <a:t>令和３</a:t>
            </a:r>
            <a:r>
              <a:rPr kumimoji="1" lang="ja-JP" altLang="en-US" dirty="0"/>
              <a:t>年○○月○○日</a:t>
            </a:r>
          </a:p>
        </p:txBody>
      </p:sp>
      <p:sp>
        <p:nvSpPr>
          <p:cNvPr id="4" name="テキスト ボックス 3"/>
          <p:cNvSpPr txBox="1"/>
          <p:nvPr/>
        </p:nvSpPr>
        <p:spPr>
          <a:xfrm>
            <a:off x="56456" y="14556"/>
            <a:ext cx="2448272" cy="338554"/>
          </a:xfrm>
          <a:prstGeom prst="rect">
            <a:avLst/>
          </a:prstGeom>
          <a:noFill/>
        </p:spPr>
        <p:txBody>
          <a:bodyPr wrap="square" rtlCol="0">
            <a:spAutoFit/>
          </a:bodyPr>
          <a:lstStyle/>
          <a:p>
            <a:r>
              <a:rPr kumimoji="1" lang="en-US" altLang="ja-JP" sz="1600" dirty="0"/>
              <a:t>(</a:t>
            </a:r>
            <a:r>
              <a:rPr kumimoji="1" lang="ja-JP" altLang="en-US" sz="1600" dirty="0"/>
              <a:t>別紙</a:t>
            </a:r>
            <a:r>
              <a:rPr lang="ja-JP" altLang="en-US" sz="1600" dirty="0"/>
              <a:t>⑬</a:t>
            </a:r>
            <a:r>
              <a:rPr kumimoji="1" lang="en-US" altLang="ja-JP" sz="1600" dirty="0"/>
              <a:t>)</a:t>
            </a:r>
            <a:r>
              <a:rPr kumimoji="1" lang="ja-JP" altLang="en-US" sz="1600" dirty="0"/>
              <a:t>事業概要書</a:t>
            </a:r>
          </a:p>
        </p:txBody>
      </p:sp>
      <p:graphicFrame>
        <p:nvGraphicFramePr>
          <p:cNvPr id="10" name="表 9"/>
          <p:cNvGraphicFramePr>
            <a:graphicFrameLocks noGrp="1"/>
          </p:cNvGraphicFramePr>
          <p:nvPr>
            <p:extLst>
              <p:ext uri="{D42A27DB-BD31-4B8C-83A1-F6EECF244321}">
                <p14:modId xmlns:p14="http://schemas.microsoft.com/office/powerpoint/2010/main" val="2099761770"/>
              </p:ext>
            </p:extLst>
          </p:nvPr>
        </p:nvGraphicFramePr>
        <p:xfrm>
          <a:off x="6249144" y="83096"/>
          <a:ext cx="3528392" cy="304800"/>
        </p:xfrm>
        <a:graphic>
          <a:graphicData uri="http://schemas.openxmlformats.org/drawingml/2006/table">
            <a:tbl>
              <a:tblPr firstRow="1" bandRow="1">
                <a:tableStyleId>{5C22544A-7EE6-4342-B048-85BDC9FD1C3A}</a:tableStyleId>
              </a:tblPr>
              <a:tblGrid>
                <a:gridCol w="1660419">
                  <a:extLst>
                    <a:ext uri="{9D8B030D-6E8A-4147-A177-3AD203B41FA5}">
                      <a16:colId xmlns:a16="http://schemas.microsoft.com/office/drawing/2014/main" val="20000"/>
                    </a:ext>
                  </a:extLst>
                </a:gridCol>
                <a:gridCol w="1867973">
                  <a:extLst>
                    <a:ext uri="{9D8B030D-6E8A-4147-A177-3AD203B41FA5}">
                      <a16:colId xmlns:a16="http://schemas.microsoft.com/office/drawing/2014/main" val="20001"/>
                    </a:ext>
                  </a:extLst>
                </a:gridCol>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dirty="0">
                          <a:ln w="0"/>
                          <a:solidFill>
                            <a:schemeClr val="tx1"/>
                          </a:solidFill>
                          <a:effectLst/>
                          <a:latin typeface="+mn-ea"/>
                          <a:ea typeface="+mn-ea"/>
                        </a:rPr>
                        <a:t>　補助金申請額</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dirty="0">
                          <a:ln w="0"/>
                          <a:solidFill>
                            <a:schemeClr val="tx1"/>
                          </a:solidFill>
                          <a:effectLst/>
                          <a:latin typeface="+mn-ea"/>
                          <a:ea typeface="+mn-ea"/>
                        </a:rPr>
                        <a:t>00,000,000</a:t>
                      </a:r>
                      <a:r>
                        <a:rPr kumimoji="1" lang="ja-JP" altLang="en-US" sz="1400" b="0" cap="none" spc="0" dirty="0">
                          <a:ln w="0"/>
                          <a:solidFill>
                            <a:schemeClr val="tx1"/>
                          </a:solidFill>
                          <a:effectLst/>
                          <a:latin typeface="+mn-ea"/>
                          <a:ea typeface="+mn-ea"/>
                        </a:rPr>
                        <a:t>円</a:t>
                      </a:r>
                      <a:endParaRPr kumimoji="1" lang="en-US" altLang="ja-JP" sz="1400" b="0" cap="none" spc="0" dirty="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5" name="テキスト ボックス 4"/>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ルール形成や電池・電動車の適正な流通の促進といった業界横断的課題の解決に資する取り組みであること</a:t>
            </a:r>
            <a:r>
              <a:rPr lang="ja-JP" altLang="en-US" sz="1400" dirty="0">
                <a:solidFill>
                  <a:srgbClr val="FF0000"/>
                </a:solidFill>
              </a:rPr>
              <a:t>。</a:t>
            </a:r>
            <a:endParaRPr lang="en-US" altLang="ja-JP" sz="1400" dirty="0">
              <a:solidFill>
                <a:srgbClr val="FF0000"/>
              </a:solidFill>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p:txBody>
          <a:bodyPr/>
          <a:lstStyle/>
          <a:p>
            <a:pPr>
              <a:defRPr/>
            </a:pPr>
            <a:fld id="{CA8D4A6D-85F2-41B7-A27E-54BD60322951}" type="slidenum">
              <a:rPr lang="ja-JP" altLang="en-US" smtClean="0"/>
              <a:pPr>
                <a:defRPr/>
              </a:pPr>
              <a:t>9</a:t>
            </a:fld>
            <a:endParaRPr lang="ja-JP" altLang="en-US"/>
          </a:p>
        </p:txBody>
      </p:sp>
      <p:sp>
        <p:nvSpPr>
          <p:cNvPr id="10" name="正方形/長方形 9">
            <a:extLst>
              <a:ext uri="{FF2B5EF4-FFF2-40B4-BE49-F238E27FC236}">
                <a16:creationId xmlns:a16="http://schemas.microsoft.com/office/drawing/2014/main" id="{26EF5F4E-0658-42C4-97A7-E3942D2407DE}"/>
              </a:ext>
            </a:extLst>
          </p:cNvPr>
          <p:cNvSpPr/>
          <p:nvPr/>
        </p:nvSpPr>
        <p:spPr>
          <a:xfrm>
            <a:off x="-124726" y="647026"/>
            <a:ext cx="8246078" cy="338554"/>
          </a:xfrm>
          <a:prstGeom prst="rect">
            <a:avLst/>
          </a:prstGeom>
        </p:spPr>
        <p:txBody>
          <a:bodyPr wrap="square">
            <a:spAutoFit/>
          </a:bodyPr>
          <a:lstStyle/>
          <a:p>
            <a:r>
              <a:rPr lang="ja-JP" altLang="en-US" sz="1600" dirty="0"/>
              <a:t>（６）課題解決</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6698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588" y="1092856"/>
            <a:ext cx="9648825" cy="535795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資金調達方法</a:t>
            </a:r>
            <a:r>
              <a:rPr lang="en-US" altLang="ja-JP" sz="1600" dirty="0"/>
              <a:t>】</a:t>
            </a:r>
          </a:p>
        </p:txBody>
      </p:sp>
      <p:sp>
        <p:nvSpPr>
          <p:cNvPr id="5" name="テキスト ボックス 4"/>
          <p:cNvSpPr txBox="1"/>
          <p:nvPr/>
        </p:nvSpPr>
        <p:spPr>
          <a:xfrm>
            <a:off x="1768344" y="582384"/>
            <a:ext cx="7103768" cy="616138"/>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共同申請の場合は事業者ごとの予算および合計を記載。</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3"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p:txBody>
          <a:bodyPr/>
          <a:lstStyle/>
          <a:p>
            <a:pPr>
              <a:defRPr/>
            </a:pPr>
            <a:fld id="{CA8D4A6D-85F2-41B7-A27E-54BD60322951}" type="slidenum">
              <a:rPr lang="ja-JP" altLang="en-US" smtClean="0"/>
              <a:pPr>
                <a:defRPr/>
              </a:pPr>
              <a:t>10</a:t>
            </a:fld>
            <a:endParaRPr lang="ja-JP" altLang="en-US"/>
          </a:p>
        </p:txBody>
      </p:sp>
      <p:sp>
        <p:nvSpPr>
          <p:cNvPr id="10" name="正方形/長方形 9">
            <a:extLst>
              <a:ext uri="{FF2B5EF4-FFF2-40B4-BE49-F238E27FC236}">
                <a16:creationId xmlns:a16="http://schemas.microsoft.com/office/drawing/2014/main" id="{26EF5F4E-0658-42C4-97A7-E3942D2407DE}"/>
              </a:ext>
            </a:extLst>
          </p:cNvPr>
          <p:cNvSpPr/>
          <p:nvPr/>
        </p:nvSpPr>
        <p:spPr>
          <a:xfrm>
            <a:off x="-108422" y="647026"/>
            <a:ext cx="8246078" cy="338554"/>
          </a:xfrm>
          <a:prstGeom prst="rect">
            <a:avLst/>
          </a:prstGeom>
        </p:spPr>
        <p:txBody>
          <a:bodyPr wrap="square">
            <a:spAutoFit/>
          </a:bodyPr>
          <a:lstStyle/>
          <a:p>
            <a:r>
              <a:rPr lang="ja-JP" altLang="en-US" sz="1600" dirty="0"/>
              <a:t>（７）資金計画</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2B71A5AA-F3BD-4252-9DB5-5DC5CC4BDED5}"/>
              </a:ext>
            </a:extLst>
          </p:cNvPr>
          <p:cNvGraphicFramePr>
            <a:graphicFrameLocks noGrp="1"/>
          </p:cNvGraphicFramePr>
          <p:nvPr>
            <p:extLst>
              <p:ext uri="{D42A27DB-BD31-4B8C-83A1-F6EECF244321}">
                <p14:modId xmlns:p14="http://schemas.microsoft.com/office/powerpoint/2010/main" val="1620258198"/>
              </p:ext>
            </p:extLst>
          </p:nvPr>
        </p:nvGraphicFramePr>
        <p:xfrm>
          <a:off x="1946569" y="1595823"/>
          <a:ext cx="7075368" cy="651774"/>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521460">
                  <a:extLst>
                    <a:ext uri="{9D8B030D-6E8A-4147-A177-3AD203B41FA5}">
                      <a16:colId xmlns:a16="http://schemas.microsoft.com/office/drawing/2014/main" val="20002"/>
                    </a:ext>
                  </a:extLst>
                </a:gridCol>
                <a:gridCol w="1179228">
                  <a:extLst>
                    <a:ext uri="{9D8B030D-6E8A-4147-A177-3AD203B41FA5}">
                      <a16:colId xmlns:a16="http://schemas.microsoft.com/office/drawing/2014/main" val="524955158"/>
                    </a:ext>
                  </a:extLst>
                </a:gridCol>
                <a:gridCol w="1179228">
                  <a:extLst>
                    <a:ext uri="{9D8B030D-6E8A-4147-A177-3AD203B41FA5}">
                      <a16:colId xmlns:a16="http://schemas.microsoft.com/office/drawing/2014/main" val="3284855099"/>
                    </a:ext>
                  </a:extLst>
                </a:gridCol>
                <a:gridCol w="1179228">
                  <a:extLst>
                    <a:ext uri="{9D8B030D-6E8A-4147-A177-3AD203B41FA5}">
                      <a16:colId xmlns:a16="http://schemas.microsoft.com/office/drawing/2014/main" val="4240621562"/>
                    </a:ext>
                  </a:extLst>
                </a:gridCol>
              </a:tblGrid>
              <a:tr h="325887">
                <a:tc>
                  <a:txBody>
                    <a:bodyPr/>
                    <a:lstStyle/>
                    <a:p>
                      <a:pPr algn="ctr"/>
                      <a:r>
                        <a:rPr kumimoji="1" lang="ja-JP" altLang="en-US" sz="1200" dirty="0"/>
                        <a:t>項目</a:t>
                      </a:r>
                    </a:p>
                  </a:txBody>
                  <a:tcPr anchor="ctr"/>
                </a:tc>
                <a:tc>
                  <a:txBody>
                    <a:bodyPr/>
                    <a:lstStyle/>
                    <a:p>
                      <a:pPr algn="ctr"/>
                      <a:r>
                        <a:rPr kumimoji="1" lang="ja-JP" altLang="en-US" sz="1200" dirty="0"/>
                        <a:t>自己資金</a:t>
                      </a:r>
                    </a:p>
                  </a:txBody>
                  <a:tcPr anchor="ctr">
                    <a:noFill/>
                  </a:tcPr>
                </a:tc>
                <a:tc>
                  <a:txBody>
                    <a:bodyPr/>
                    <a:lstStyle/>
                    <a:p>
                      <a:pPr algn="ctr"/>
                      <a:r>
                        <a:rPr kumimoji="1" lang="en-US" altLang="ja-JP" sz="1200" dirty="0"/>
                        <a:t>※</a:t>
                      </a:r>
                      <a:r>
                        <a:rPr kumimoji="1" lang="ja-JP" altLang="en-US" sz="1200" dirty="0"/>
                        <a:t>起債又は借入金</a:t>
                      </a:r>
                    </a:p>
                  </a:txBody>
                  <a:tcPr anchor="ctr">
                    <a:noFill/>
                  </a:tcPr>
                </a:tc>
                <a:tc>
                  <a:txBody>
                    <a:bodyPr/>
                    <a:lstStyle/>
                    <a:p>
                      <a:pPr algn="ctr"/>
                      <a:r>
                        <a:rPr kumimoji="1" lang="ja-JP" altLang="en-US" sz="1200" dirty="0"/>
                        <a:t>その他</a:t>
                      </a:r>
                    </a:p>
                  </a:txBody>
                  <a:tcPr anchor="ctr">
                    <a:noFill/>
                  </a:tcPr>
                </a:tc>
                <a:tc>
                  <a:txBody>
                    <a:bodyPr/>
                    <a:lstStyle/>
                    <a:p>
                      <a:pPr algn="ctr"/>
                      <a:r>
                        <a:rPr kumimoji="1" lang="ja-JP" altLang="en-US" sz="1200" dirty="0"/>
                        <a:t>補助金</a:t>
                      </a:r>
                    </a:p>
                  </a:txBody>
                  <a:tcPr anchor="ctr">
                    <a:noFill/>
                  </a:tcPr>
                </a:tc>
                <a:tc>
                  <a:txBody>
                    <a:bodyPr/>
                    <a:lstStyle/>
                    <a:p>
                      <a:pPr algn="ctr"/>
                      <a:r>
                        <a:rPr kumimoji="1" lang="ja-JP" altLang="en-US" sz="1200" dirty="0"/>
                        <a:t>合計</a:t>
                      </a:r>
                    </a:p>
                  </a:txBody>
                  <a:tcPr anchor="ctr">
                    <a:noFill/>
                  </a:tcPr>
                </a:tc>
                <a:extLst>
                  <a:ext uri="{0D108BD9-81ED-4DB2-BD59-A6C34878D82A}">
                    <a16:rowId xmlns:a16="http://schemas.microsoft.com/office/drawing/2014/main" val="10007"/>
                  </a:ext>
                </a:extLst>
              </a:tr>
              <a:tr h="325887">
                <a:tc>
                  <a:txBody>
                    <a:bodyPr/>
                    <a:lstStyle/>
                    <a:p>
                      <a:pPr algn="ctr"/>
                      <a:r>
                        <a:rPr kumimoji="1" lang="ja-JP" altLang="en-US" sz="1200" dirty="0"/>
                        <a:t>金額</a:t>
                      </a:r>
                    </a:p>
                  </a:txBody>
                  <a:tcPr anchor="ctr"/>
                </a:tc>
                <a:tc>
                  <a:txBody>
                    <a:bodyPr/>
                    <a:lstStyle/>
                    <a:p>
                      <a:pPr algn="r"/>
                      <a:r>
                        <a:rPr kumimoji="1" lang="en-US" altLang="ja-JP" sz="1200" dirty="0"/>
                        <a:t>6,000</a:t>
                      </a:r>
                      <a:endParaRPr kumimoji="1" lang="ja-JP" altLang="en-US" sz="1200" dirty="0"/>
                    </a:p>
                  </a:txBody>
                  <a:tcPr anchor="ctr">
                    <a:solidFill>
                      <a:schemeClr val="accent6">
                        <a:lumMod val="20000"/>
                        <a:lumOff val="80000"/>
                      </a:schemeClr>
                    </a:solidFill>
                  </a:tcPr>
                </a:tc>
                <a:tc>
                  <a:txBody>
                    <a:bodyPr/>
                    <a:lstStyle/>
                    <a:p>
                      <a:pPr algn="r"/>
                      <a:r>
                        <a:rPr kumimoji="1" lang="en-US" altLang="ja-JP" sz="1200" dirty="0"/>
                        <a:t>4,000</a:t>
                      </a: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r>
                        <a:rPr kumimoji="1" lang="en-US" altLang="ja-JP" sz="1200" dirty="0"/>
                        <a:t>5,000</a:t>
                      </a:r>
                      <a:endParaRPr kumimoji="1" lang="ja-JP" altLang="en-US" sz="1200" dirty="0"/>
                    </a:p>
                  </a:txBody>
                  <a:tcPr anchor="ctr">
                    <a:solidFill>
                      <a:schemeClr val="accent6">
                        <a:lumMod val="20000"/>
                        <a:lumOff val="80000"/>
                      </a:schemeClr>
                    </a:solidFill>
                  </a:tcPr>
                </a:tc>
                <a:tc>
                  <a:txBody>
                    <a:bodyPr/>
                    <a:lstStyle/>
                    <a:p>
                      <a:pPr algn="r"/>
                      <a:r>
                        <a:rPr kumimoji="1" lang="en-US" altLang="ja-JP" sz="1200" dirty="0"/>
                        <a:t>15,000</a:t>
                      </a: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
        <p:nvSpPr>
          <p:cNvPr id="13" name="テキスト ボックス 12">
            <a:extLst>
              <a:ext uri="{FF2B5EF4-FFF2-40B4-BE49-F238E27FC236}">
                <a16:creationId xmlns:a16="http://schemas.microsoft.com/office/drawing/2014/main" id="{F365C42E-1A61-4250-B4BA-30613825BCB0}"/>
              </a:ext>
            </a:extLst>
          </p:cNvPr>
          <p:cNvSpPr txBox="1"/>
          <p:nvPr/>
        </p:nvSpPr>
        <p:spPr>
          <a:xfrm>
            <a:off x="704528" y="2700442"/>
            <a:ext cx="6877112" cy="2615933"/>
          </a:xfrm>
          <a:prstGeom prst="rect">
            <a:avLst/>
          </a:prstGeom>
          <a:noFill/>
          <a:ln w="3175">
            <a:noFill/>
            <a:prstDash val="sysDash"/>
          </a:ln>
          <a:effectLst/>
        </p:spPr>
        <p:txBody>
          <a:bodyPr/>
          <a:lstStyle/>
          <a:p>
            <a:pPr eaLnBrk="1" fontAlgn="auto" hangingPunct="1">
              <a:spcBef>
                <a:spcPts val="0"/>
              </a:spcBef>
              <a:spcAft>
                <a:spcPts val="0"/>
              </a:spcAft>
              <a:defRPr/>
            </a:pPr>
            <a:r>
              <a:rPr lang="ja-JP" altLang="en-US" sz="1400" dirty="0"/>
              <a:t>　　①資金調達先（見込み）　〇〇銀行、△△銀行、・・・</a:t>
            </a:r>
            <a:endParaRPr lang="en-US" altLang="ja-JP" sz="1400" dirty="0"/>
          </a:p>
          <a:p>
            <a:pPr eaLnBrk="1" fontAlgn="auto" hangingPunct="1">
              <a:spcBef>
                <a:spcPts val="0"/>
              </a:spcBef>
              <a:spcAft>
                <a:spcPts val="0"/>
              </a:spcAft>
              <a:defRPr/>
            </a:pPr>
            <a:r>
              <a:rPr lang="ja-JP" altLang="en-US" sz="1400" dirty="0"/>
              <a:t>　　②金融機関との相談状況</a:t>
            </a:r>
            <a:endParaRPr lang="en-US" altLang="ja-JP" sz="1400" dirty="0"/>
          </a:p>
          <a:p>
            <a:pPr eaLnBrk="1" fontAlgn="auto" hangingPunct="1">
              <a:spcBef>
                <a:spcPts val="0"/>
              </a:spcBef>
              <a:spcAft>
                <a:spcPts val="0"/>
              </a:spcAft>
              <a:defRPr/>
            </a:pPr>
            <a:r>
              <a:rPr lang="ja-JP" altLang="en-US" sz="1400" dirty="0"/>
              <a:t>　　　　〇〇銀行・・・投資総額の</a:t>
            </a:r>
            <a:r>
              <a:rPr lang="en-US" altLang="ja-JP" sz="1400" dirty="0"/>
              <a:t>30</a:t>
            </a:r>
            <a:r>
              <a:rPr lang="ja-JP" altLang="en-US" sz="1400" dirty="0"/>
              <a:t>％を依頼・・・承諾済み</a:t>
            </a:r>
            <a:endParaRPr lang="en-US" altLang="ja-JP" sz="1400" dirty="0"/>
          </a:p>
          <a:p>
            <a:pPr eaLnBrk="1" fontAlgn="auto" hangingPunct="1">
              <a:spcBef>
                <a:spcPts val="0"/>
              </a:spcBef>
              <a:spcAft>
                <a:spcPts val="0"/>
              </a:spcAft>
              <a:defRPr/>
            </a:pPr>
            <a:r>
              <a:rPr lang="ja-JP" altLang="en-US" sz="1400" dirty="0"/>
              <a:t>　　　　△△銀行・・・投資総額の</a:t>
            </a:r>
            <a:r>
              <a:rPr lang="en-US" altLang="ja-JP" sz="1400" dirty="0"/>
              <a:t>10</a:t>
            </a:r>
            <a:r>
              <a:rPr lang="ja-JP" altLang="en-US" sz="1400" dirty="0"/>
              <a:t>％を依頼・・・承諾済み</a:t>
            </a:r>
            <a:endParaRPr lang="en-US" altLang="ja-JP" sz="1400" dirty="0"/>
          </a:p>
          <a:p>
            <a:pPr eaLnBrk="1" fontAlgn="auto" hangingPunct="1">
              <a:spcBef>
                <a:spcPts val="0"/>
              </a:spcBef>
              <a:spcAft>
                <a:spcPts val="0"/>
              </a:spcAft>
              <a:defRPr/>
            </a:pPr>
            <a:r>
              <a:rPr lang="ja-JP" altLang="en-US" sz="1400" dirty="0"/>
              <a:t>　　　　相談状況：</a:t>
            </a: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③公的金融機関（日本政策金融公庫、日本政策投資銀行等）の利用の有無について</a:t>
            </a:r>
            <a:endParaRPr lang="en-US" altLang="ja-JP" sz="1400" dirty="0"/>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14" name="テキスト ボックス 13">
            <a:extLst>
              <a:ext uri="{FF2B5EF4-FFF2-40B4-BE49-F238E27FC236}">
                <a16:creationId xmlns:a16="http://schemas.microsoft.com/office/drawing/2014/main" id="{63D305BD-48BB-451C-AC7E-78F8D28A6D9F}"/>
              </a:ext>
            </a:extLst>
          </p:cNvPr>
          <p:cNvSpPr txBox="1"/>
          <p:nvPr/>
        </p:nvSpPr>
        <p:spPr>
          <a:xfrm>
            <a:off x="7707209" y="1210545"/>
            <a:ext cx="1494263" cy="336770"/>
          </a:xfrm>
          <a:prstGeom prst="rect">
            <a:avLst/>
          </a:prstGeom>
          <a:noFill/>
          <a:ln w="3175">
            <a:noFill/>
            <a:prstDash val="sysDash"/>
          </a:ln>
          <a:effectLst/>
        </p:spPr>
        <p:txBody>
          <a:bodyPr/>
          <a:lstStyle/>
          <a:p>
            <a:pPr eaLnBrk="1" fontAlgn="auto" hangingPunct="1">
              <a:spcBef>
                <a:spcPts val="0"/>
              </a:spcBef>
              <a:spcAft>
                <a:spcPts val="0"/>
              </a:spcAft>
              <a:defRPr/>
            </a:pPr>
            <a:r>
              <a:rPr lang="ja-JP" altLang="en-US" sz="1400" dirty="0"/>
              <a:t>（単位：千円）　　</a:t>
            </a:r>
            <a:endParaRPr lang="en-US" altLang="ja-JP" sz="1400" dirty="0"/>
          </a:p>
        </p:txBody>
      </p:sp>
      <p:sp>
        <p:nvSpPr>
          <p:cNvPr id="15" name="テキスト ボックス 14">
            <a:extLst>
              <a:ext uri="{FF2B5EF4-FFF2-40B4-BE49-F238E27FC236}">
                <a16:creationId xmlns:a16="http://schemas.microsoft.com/office/drawing/2014/main" id="{55345B33-BF8D-4319-901A-87718AA6C69E}"/>
              </a:ext>
            </a:extLst>
          </p:cNvPr>
          <p:cNvSpPr txBox="1"/>
          <p:nvPr/>
        </p:nvSpPr>
        <p:spPr>
          <a:xfrm>
            <a:off x="578285" y="1622152"/>
            <a:ext cx="1368284" cy="336770"/>
          </a:xfrm>
          <a:prstGeom prst="rect">
            <a:avLst/>
          </a:prstGeom>
          <a:noFill/>
          <a:ln w="3175">
            <a:noFill/>
            <a:prstDash val="sysDash"/>
          </a:ln>
          <a:effectLst/>
        </p:spPr>
        <p:txBody>
          <a:bodyPr/>
          <a:lstStyle/>
          <a:p>
            <a:pPr eaLnBrk="1" fontAlgn="auto" hangingPunct="1">
              <a:spcBef>
                <a:spcPts val="0"/>
              </a:spcBef>
              <a:spcAft>
                <a:spcPts val="0"/>
              </a:spcAft>
              <a:defRPr/>
            </a:pPr>
            <a:r>
              <a:rPr lang="ja-JP" altLang="en-US" sz="1400" dirty="0"/>
              <a:t>○○株式会社　　</a:t>
            </a:r>
            <a:endParaRPr lang="en-US" altLang="ja-JP" sz="1400" dirty="0"/>
          </a:p>
        </p:txBody>
      </p:sp>
      <p:sp>
        <p:nvSpPr>
          <p:cNvPr id="16" name="テキスト ボックス 15">
            <a:extLst>
              <a:ext uri="{FF2B5EF4-FFF2-40B4-BE49-F238E27FC236}">
                <a16:creationId xmlns:a16="http://schemas.microsoft.com/office/drawing/2014/main" id="{E910A9C3-FB0F-4F7A-A373-329C0870B455}"/>
              </a:ext>
            </a:extLst>
          </p:cNvPr>
          <p:cNvSpPr txBox="1"/>
          <p:nvPr/>
        </p:nvSpPr>
        <p:spPr>
          <a:xfrm>
            <a:off x="908491" y="2025350"/>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cs typeface="メイリオ" panose="020B0604030504040204" pitchFamily="50" charset="-128"/>
              </a:rPr>
              <a:t>記入例</a:t>
            </a:r>
            <a:endParaRPr kumimoji="1" lang="ja-JP" altLang="en-US" dirty="0">
              <a:solidFill>
                <a:srgbClr val="FF0000"/>
              </a:solidFill>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AC7C1453-0AA3-4CAE-9FCD-5C9978D1FF97}"/>
              </a:ext>
            </a:extLst>
          </p:cNvPr>
          <p:cNvSpPr txBox="1"/>
          <p:nvPr/>
        </p:nvSpPr>
        <p:spPr>
          <a:xfrm>
            <a:off x="1881482" y="2259621"/>
            <a:ext cx="7103768" cy="315907"/>
          </a:xfrm>
          <a:prstGeom prst="rect">
            <a:avLst/>
          </a:prstGeom>
          <a:noFill/>
          <a:ln w="3175">
            <a:noFill/>
            <a:prstDash val="sysDash"/>
          </a:ln>
          <a:effectLst/>
        </p:spPr>
        <p:txBody>
          <a:bodyPr/>
          <a:lstStyle/>
          <a:p>
            <a:pPr eaLnBrk="1" fontAlgn="auto" hangingPunct="1">
              <a:spcBef>
                <a:spcPts val="0"/>
              </a:spcBef>
              <a:spcAft>
                <a:spcPts val="0"/>
              </a:spcAft>
              <a:defRPr/>
            </a:pPr>
            <a:r>
              <a:rPr lang="ja-JP" altLang="en-US" sz="1400" dirty="0">
                <a:solidFill>
                  <a:srgbClr val="FF0000"/>
                </a:solidFill>
              </a:rPr>
              <a:t>　</a:t>
            </a:r>
            <a:r>
              <a:rPr lang="en-US" altLang="ja-JP" sz="1400" dirty="0"/>
              <a:t>※</a:t>
            </a:r>
            <a:r>
              <a:rPr lang="ja-JP" altLang="en-US" sz="1400" dirty="0"/>
              <a:t>当該起債又は借入に関する資金計画について、上記①～③が分かる資料を添付すること。</a:t>
            </a:r>
            <a:endParaRPr lang="en-US" altLang="ja-JP" sz="1400" dirty="0"/>
          </a:p>
          <a:p>
            <a:pPr eaLnBrk="1" fontAlgn="auto" hangingPunct="1">
              <a:spcBef>
                <a:spcPts val="0"/>
              </a:spcBef>
              <a:spcAft>
                <a:spcPts val="0"/>
              </a:spcAft>
              <a:defRPr/>
            </a:pPr>
            <a:r>
              <a:rPr lang="ja-JP" altLang="en-US" sz="1400" dirty="0">
                <a:solidFill>
                  <a:srgbClr val="FF0000"/>
                </a:solidFill>
              </a:rPr>
              <a:t>　　</a:t>
            </a:r>
            <a:endParaRPr lang="en-US" altLang="ja-JP" sz="1400" dirty="0">
              <a:solidFill>
                <a:srgbClr val="FF0000"/>
              </a:solidFill>
            </a:endParaRPr>
          </a:p>
        </p:txBody>
      </p:sp>
    </p:spTree>
    <p:extLst>
      <p:ext uri="{BB962C8B-B14F-4D97-AF65-F5344CB8AC3E}">
        <p14:creationId xmlns:p14="http://schemas.microsoft.com/office/powerpoint/2010/main" val="1047901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5" name="テキスト ボックス 4"/>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本事業における取り組みが、電池エコシステム構築で優れているものであるか制度検証に貢献できるかについて　</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具体的に記載すること。</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補助事業者として本事業の普及に資する取り組みがあれば具体的に記載すること。</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p:txBody>
          <a:bodyPr/>
          <a:lstStyle/>
          <a:p>
            <a:pPr>
              <a:defRPr/>
            </a:pPr>
            <a:fld id="{CA8D4A6D-85F2-41B7-A27E-54BD60322951}" type="slidenum">
              <a:rPr lang="ja-JP" altLang="en-US" smtClean="0"/>
              <a:pPr>
                <a:defRPr/>
              </a:pPr>
              <a:t>11</a:t>
            </a:fld>
            <a:endParaRPr lang="ja-JP" altLang="en-US" dirty="0"/>
          </a:p>
        </p:txBody>
      </p:sp>
      <p:sp>
        <p:nvSpPr>
          <p:cNvPr id="10" name="正方形/長方形 9">
            <a:extLst>
              <a:ext uri="{FF2B5EF4-FFF2-40B4-BE49-F238E27FC236}">
                <a16:creationId xmlns:a16="http://schemas.microsoft.com/office/drawing/2014/main" id="{26EF5F4E-0658-42C4-97A7-E3942D2407DE}"/>
              </a:ext>
            </a:extLst>
          </p:cNvPr>
          <p:cNvSpPr/>
          <p:nvPr/>
        </p:nvSpPr>
        <p:spPr>
          <a:xfrm>
            <a:off x="-124726" y="647026"/>
            <a:ext cx="8246078" cy="338554"/>
          </a:xfrm>
          <a:prstGeom prst="rect">
            <a:avLst/>
          </a:prstGeom>
        </p:spPr>
        <p:txBody>
          <a:bodyPr wrap="square">
            <a:spAutoFit/>
          </a:bodyPr>
          <a:lstStyle/>
          <a:p>
            <a:r>
              <a:rPr lang="ja-JP" altLang="en-US" sz="1600" dirty="0"/>
              <a:t>（８）その他特筆すべき事項</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1162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５．年間の実施スケジュール・経費　等</a:t>
            </a:r>
            <a:endParaRPr kumimoji="1" lang="ja-JP" altLang="en-US"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a:t>
            </a:r>
          </a:p>
        </p:txBody>
      </p:sp>
      <p:sp>
        <p:nvSpPr>
          <p:cNvPr id="25" name="テキスト ボックス 24"/>
          <p:cNvSpPr txBox="1"/>
          <p:nvPr/>
        </p:nvSpPr>
        <p:spPr>
          <a:xfrm>
            <a:off x="56456" y="3172248"/>
            <a:ext cx="9073008" cy="338554"/>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dirty="0"/>
              <a:t>補助対象経費及び補助金の配分額</a:t>
            </a:r>
            <a:r>
              <a:rPr kumimoji="1" lang="ja-JP" altLang="en-US" sz="1600" dirty="0"/>
              <a:t>（補助率：</a:t>
            </a:r>
            <a:r>
              <a:rPr kumimoji="1" lang="en-US" altLang="ja-JP" sz="1600" dirty="0"/>
              <a:t>2/3</a:t>
            </a:r>
            <a:r>
              <a:rPr kumimoji="1" lang="ja-JP" altLang="en-US" sz="1600" dirty="0"/>
              <a:t>）</a:t>
            </a:r>
            <a:endParaRPr kumimoji="1" lang="en-US" altLang="ja-JP" sz="1600" dirty="0"/>
          </a:p>
        </p:txBody>
      </p:sp>
      <p:sp>
        <p:nvSpPr>
          <p:cNvPr id="28" name="テキスト ボックス 27"/>
          <p:cNvSpPr txBox="1"/>
          <p:nvPr/>
        </p:nvSpPr>
        <p:spPr>
          <a:xfrm>
            <a:off x="83183" y="692696"/>
            <a:ext cx="5157579" cy="338554"/>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dirty="0"/>
              <a:t>令和３</a:t>
            </a:r>
            <a:r>
              <a:rPr kumimoji="1" lang="ja-JP" altLang="en-US" sz="1600" b="1" dirty="0"/>
              <a:t>年度事業スケジュール</a:t>
            </a:r>
            <a:endParaRPr kumimoji="1" lang="en-US" altLang="ja-JP" sz="1600" b="1" dirty="0"/>
          </a:p>
        </p:txBody>
      </p:sp>
      <p:cxnSp>
        <p:nvCxnSpPr>
          <p:cNvPr id="29" name="直線矢印コネクタ 28"/>
          <p:cNvCxnSpPr/>
          <p:nvPr/>
        </p:nvCxnSpPr>
        <p:spPr>
          <a:xfrm>
            <a:off x="1620213" y="1899114"/>
            <a:ext cx="78488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テキスト ボックス 29"/>
          <p:cNvSpPr txBox="1"/>
          <p:nvPr/>
        </p:nvSpPr>
        <p:spPr>
          <a:xfrm>
            <a:off x="1961162" y="1173923"/>
            <a:ext cx="800219" cy="461665"/>
          </a:xfrm>
          <a:prstGeom prst="rect">
            <a:avLst/>
          </a:prstGeom>
          <a:noFill/>
        </p:spPr>
        <p:txBody>
          <a:bodyPr wrap="none" rtlCol="0">
            <a:spAutoFit/>
          </a:bodyPr>
          <a:lstStyle/>
          <a:p>
            <a:pPr algn="ctr"/>
            <a:r>
              <a:rPr kumimoji="1" lang="ja-JP" altLang="en-US" sz="1200" dirty="0">
                <a:cs typeface="メイリオ" panose="020B0604030504040204" pitchFamily="50" charset="-128"/>
              </a:rPr>
              <a:t>３者</a:t>
            </a:r>
            <a:endParaRPr kumimoji="1" lang="en-US" altLang="ja-JP" sz="1200" dirty="0">
              <a:cs typeface="メイリオ" panose="020B0604030504040204" pitchFamily="50" charset="-128"/>
            </a:endParaRPr>
          </a:p>
          <a:p>
            <a:pPr algn="ctr"/>
            <a:r>
              <a:rPr kumimoji="1" lang="ja-JP" altLang="en-US" sz="1200" dirty="0">
                <a:cs typeface="メイリオ" panose="020B0604030504040204" pitchFamily="50" charset="-128"/>
              </a:rPr>
              <a:t>見積依頼</a:t>
            </a:r>
          </a:p>
        </p:txBody>
      </p:sp>
      <p:sp>
        <p:nvSpPr>
          <p:cNvPr id="31" name="テキスト ボックス 30"/>
          <p:cNvSpPr txBox="1"/>
          <p:nvPr/>
        </p:nvSpPr>
        <p:spPr>
          <a:xfrm>
            <a:off x="2798680" y="1362958"/>
            <a:ext cx="492443" cy="276999"/>
          </a:xfrm>
          <a:prstGeom prst="rect">
            <a:avLst/>
          </a:prstGeom>
          <a:noFill/>
        </p:spPr>
        <p:txBody>
          <a:bodyPr wrap="none" rtlCol="0">
            <a:spAutoFit/>
          </a:bodyPr>
          <a:lstStyle/>
          <a:p>
            <a:r>
              <a:rPr kumimoji="1" lang="ja-JP" altLang="en-US" sz="1200" dirty="0">
                <a:cs typeface="メイリオ" panose="020B0604030504040204" pitchFamily="50" charset="-128"/>
              </a:rPr>
              <a:t>発注</a:t>
            </a:r>
          </a:p>
        </p:txBody>
      </p:sp>
      <p:sp>
        <p:nvSpPr>
          <p:cNvPr id="32" name="テキスト ボックス 31"/>
          <p:cNvSpPr txBox="1"/>
          <p:nvPr/>
        </p:nvSpPr>
        <p:spPr>
          <a:xfrm>
            <a:off x="7903152" y="1194321"/>
            <a:ext cx="800219" cy="461665"/>
          </a:xfrm>
          <a:prstGeom prst="rect">
            <a:avLst/>
          </a:prstGeom>
          <a:noFill/>
        </p:spPr>
        <p:txBody>
          <a:bodyPr wrap="none" rtlCol="0">
            <a:spAutoFit/>
          </a:bodyPr>
          <a:lstStyle/>
          <a:p>
            <a:pPr algn="ctr"/>
            <a:r>
              <a:rPr kumimoji="1" lang="ja-JP" altLang="en-US" sz="1200" dirty="0">
                <a:cs typeface="メイリオ" panose="020B0604030504040204" pitchFamily="50" charset="-128"/>
              </a:rPr>
              <a:t>実績報告</a:t>
            </a:r>
            <a:endParaRPr kumimoji="1" lang="en-US" altLang="ja-JP" sz="1200" dirty="0">
              <a:cs typeface="メイリオ" panose="020B0604030504040204" pitchFamily="50" charset="-128"/>
            </a:endParaRPr>
          </a:p>
          <a:p>
            <a:pPr algn="ctr"/>
            <a:r>
              <a:rPr lang="ja-JP" altLang="en-US" sz="1200" dirty="0">
                <a:cs typeface="メイリオ" panose="020B0604030504040204" pitchFamily="50" charset="-128"/>
              </a:rPr>
              <a:t>提出</a:t>
            </a:r>
            <a:endParaRPr kumimoji="1" lang="ja-JP" altLang="en-US" sz="1200" dirty="0">
              <a:cs typeface="メイリオ" panose="020B0604030504040204" pitchFamily="50" charset="-128"/>
            </a:endParaRPr>
          </a:p>
        </p:txBody>
      </p:sp>
      <p:sp>
        <p:nvSpPr>
          <p:cNvPr id="33" name="テキスト ボックス 32"/>
          <p:cNvSpPr txBox="1"/>
          <p:nvPr/>
        </p:nvSpPr>
        <p:spPr>
          <a:xfrm>
            <a:off x="8657218" y="1373158"/>
            <a:ext cx="800219" cy="276999"/>
          </a:xfrm>
          <a:prstGeom prst="rect">
            <a:avLst/>
          </a:prstGeom>
          <a:noFill/>
        </p:spPr>
        <p:txBody>
          <a:bodyPr wrap="none" rtlCol="0">
            <a:spAutoFit/>
          </a:bodyPr>
          <a:lstStyle/>
          <a:p>
            <a:r>
              <a:rPr kumimoji="1" lang="ja-JP" altLang="en-US" sz="1200" dirty="0">
                <a:cs typeface="メイリオ" panose="020B0604030504040204" pitchFamily="50" charset="-128"/>
              </a:rPr>
              <a:t>確定検査</a:t>
            </a:r>
          </a:p>
        </p:txBody>
      </p:sp>
      <p:sp>
        <p:nvSpPr>
          <p:cNvPr id="34" name="テキスト ボックス 33"/>
          <p:cNvSpPr txBox="1"/>
          <p:nvPr/>
        </p:nvSpPr>
        <p:spPr>
          <a:xfrm>
            <a:off x="5221940" y="1388278"/>
            <a:ext cx="492443" cy="276999"/>
          </a:xfrm>
          <a:prstGeom prst="rect">
            <a:avLst/>
          </a:prstGeom>
          <a:noFill/>
        </p:spPr>
        <p:txBody>
          <a:bodyPr wrap="none" rtlCol="0">
            <a:spAutoFit/>
          </a:bodyPr>
          <a:lstStyle/>
          <a:p>
            <a:pPr algn="ctr"/>
            <a:r>
              <a:rPr kumimoji="1" lang="ja-JP" altLang="en-US" sz="1200" dirty="0">
                <a:cs typeface="メイリオ" panose="020B0604030504040204" pitchFamily="50" charset="-128"/>
              </a:rPr>
              <a:t>検収</a:t>
            </a:r>
          </a:p>
        </p:txBody>
      </p:sp>
      <p:sp>
        <p:nvSpPr>
          <p:cNvPr id="35" name="テキスト ボックス 34"/>
          <p:cNvSpPr txBox="1"/>
          <p:nvPr/>
        </p:nvSpPr>
        <p:spPr>
          <a:xfrm>
            <a:off x="1250971" y="1380671"/>
            <a:ext cx="800219" cy="276999"/>
          </a:xfrm>
          <a:prstGeom prst="rect">
            <a:avLst/>
          </a:prstGeom>
          <a:noFill/>
        </p:spPr>
        <p:txBody>
          <a:bodyPr wrap="none" rtlCol="0">
            <a:spAutoFit/>
          </a:bodyPr>
          <a:lstStyle/>
          <a:p>
            <a:r>
              <a:rPr lang="ja-JP" altLang="en-US" sz="1200" dirty="0">
                <a:cs typeface="メイリオ" panose="020B0604030504040204" pitchFamily="50" charset="-128"/>
              </a:rPr>
              <a:t>交付決定</a:t>
            </a:r>
            <a:endParaRPr kumimoji="1" lang="ja-JP" altLang="en-US" sz="1200" dirty="0">
              <a:cs typeface="メイリオ" panose="020B0604030504040204" pitchFamily="50" charset="-128"/>
            </a:endParaRPr>
          </a:p>
        </p:txBody>
      </p:sp>
      <p:sp>
        <p:nvSpPr>
          <p:cNvPr id="36" name="テキスト ボックス 35"/>
          <p:cNvSpPr txBox="1"/>
          <p:nvPr/>
        </p:nvSpPr>
        <p:spPr>
          <a:xfrm>
            <a:off x="6744584" y="2380015"/>
            <a:ext cx="492443" cy="276999"/>
          </a:xfrm>
          <a:prstGeom prst="rect">
            <a:avLst/>
          </a:prstGeom>
          <a:noFill/>
        </p:spPr>
        <p:txBody>
          <a:bodyPr wrap="none" rtlCol="0">
            <a:spAutoFit/>
          </a:bodyPr>
          <a:lstStyle/>
          <a:p>
            <a:pPr algn="ctr"/>
            <a:r>
              <a:rPr kumimoji="1" lang="ja-JP" altLang="en-US" sz="1200" dirty="0">
                <a:cs typeface="メイリオ" panose="020B0604030504040204" pitchFamily="50" charset="-128"/>
              </a:rPr>
              <a:t>検収</a:t>
            </a:r>
          </a:p>
        </p:txBody>
      </p:sp>
      <p:sp>
        <p:nvSpPr>
          <p:cNvPr id="37" name="テキスト ボックス 36"/>
          <p:cNvSpPr txBox="1"/>
          <p:nvPr/>
        </p:nvSpPr>
        <p:spPr>
          <a:xfrm>
            <a:off x="140244" y="1721080"/>
            <a:ext cx="1261884" cy="523220"/>
          </a:xfrm>
          <a:prstGeom prst="rect">
            <a:avLst/>
          </a:prstGeom>
          <a:noFill/>
        </p:spPr>
        <p:txBody>
          <a:bodyPr wrap="none" rtlCol="0">
            <a:spAutoFit/>
          </a:bodyPr>
          <a:lstStyle/>
          <a:p>
            <a:r>
              <a:rPr lang="ja-JP" altLang="en-US" sz="1400" dirty="0">
                <a:cs typeface="メイリオ" panose="020B0604030504040204" pitchFamily="50" charset="-128"/>
              </a:rPr>
              <a:t>実施設計</a:t>
            </a:r>
            <a:endParaRPr lang="en-US" altLang="ja-JP" sz="1400" dirty="0">
              <a:cs typeface="メイリオ" panose="020B0604030504040204" pitchFamily="50" charset="-128"/>
            </a:endParaRPr>
          </a:p>
          <a:p>
            <a:r>
              <a:rPr kumimoji="1" lang="ja-JP" altLang="en-US" sz="1400" dirty="0">
                <a:cs typeface="メイリオ" panose="020B0604030504040204" pitchFamily="50" charset="-128"/>
              </a:rPr>
              <a:t>（＊＊設計）</a:t>
            </a:r>
          </a:p>
        </p:txBody>
      </p:sp>
      <p:sp>
        <p:nvSpPr>
          <p:cNvPr id="38" name="テキスト ボックス 37"/>
          <p:cNvSpPr txBox="1"/>
          <p:nvPr/>
        </p:nvSpPr>
        <p:spPr>
          <a:xfrm>
            <a:off x="140244" y="2201084"/>
            <a:ext cx="1455848" cy="523220"/>
          </a:xfrm>
          <a:prstGeom prst="rect">
            <a:avLst/>
          </a:prstGeom>
          <a:noFill/>
        </p:spPr>
        <p:txBody>
          <a:bodyPr wrap="none" rtlCol="0">
            <a:spAutoFit/>
          </a:bodyPr>
          <a:lstStyle/>
          <a:p>
            <a:r>
              <a:rPr lang="ja-JP" altLang="en-US" sz="1400" dirty="0">
                <a:cs typeface="メイリオ" panose="020B0604030504040204" pitchFamily="50" charset="-128"/>
              </a:rPr>
              <a:t>設備・工事</a:t>
            </a:r>
            <a:endParaRPr lang="en-US" altLang="ja-JP" sz="1400" dirty="0">
              <a:cs typeface="メイリオ" panose="020B0604030504040204" pitchFamily="50" charset="-128"/>
            </a:endParaRPr>
          </a:p>
          <a:p>
            <a:r>
              <a:rPr kumimoji="1" lang="ja-JP" altLang="en-US" sz="1400" dirty="0">
                <a:cs typeface="メイリオ" panose="020B0604030504040204" pitchFamily="50" charset="-128"/>
              </a:rPr>
              <a:t>（＊＊ゼネコン）</a:t>
            </a:r>
          </a:p>
        </p:txBody>
      </p:sp>
      <p:sp>
        <p:nvSpPr>
          <p:cNvPr id="39" name="二等辺三角形 38"/>
          <p:cNvSpPr/>
          <p:nvPr/>
        </p:nvSpPr>
        <p:spPr bwMode="auto">
          <a:xfrm flipV="1">
            <a:off x="1656426" y="1659746"/>
            <a:ext cx="250588" cy="216024"/>
          </a:xfrm>
          <a:prstGeom prst="triangle">
            <a:avLst/>
          </a:prstGeom>
          <a:solidFill>
            <a:srgbClr val="FF00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cxnSp>
        <p:nvCxnSpPr>
          <p:cNvPr id="40" name="直線矢印コネクタ 39"/>
          <p:cNvCxnSpPr/>
          <p:nvPr/>
        </p:nvCxnSpPr>
        <p:spPr>
          <a:xfrm>
            <a:off x="1620213" y="2361528"/>
            <a:ext cx="78488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2" name="二等辺三角形 41"/>
          <p:cNvSpPr/>
          <p:nvPr/>
        </p:nvSpPr>
        <p:spPr bwMode="auto">
          <a:xfrm flipV="1">
            <a:off x="8870621" y="1659746"/>
            <a:ext cx="250588" cy="216024"/>
          </a:xfrm>
          <a:prstGeom prst="triangle">
            <a:avLst/>
          </a:prstGeom>
          <a:solidFill>
            <a:srgbClr val="FF00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4" name="二等辺三角形 43"/>
          <p:cNvSpPr/>
          <p:nvPr/>
        </p:nvSpPr>
        <p:spPr bwMode="auto">
          <a:xfrm flipV="1">
            <a:off x="8192026" y="1659746"/>
            <a:ext cx="250588" cy="216024"/>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8317320" y="1679816"/>
            <a:ext cx="544316" cy="276999"/>
          </a:xfrm>
          <a:prstGeom prst="rect">
            <a:avLst/>
          </a:prstGeom>
          <a:noFill/>
        </p:spPr>
        <p:txBody>
          <a:bodyPr wrap="none" rtlCol="0">
            <a:spAutoFit/>
          </a:bodyPr>
          <a:lstStyle/>
          <a:p>
            <a:r>
              <a:rPr lang="en-US" altLang="ja-JP" sz="1200" dirty="0">
                <a:cs typeface="メイリオ" panose="020B0604030504040204" pitchFamily="50" charset="-128"/>
              </a:rPr>
              <a:t>2/28</a:t>
            </a:r>
            <a:endParaRPr kumimoji="1" lang="ja-JP" altLang="en-US" sz="1200" dirty="0">
              <a:cs typeface="メイリオ" panose="020B0604030504040204" pitchFamily="50" charset="-128"/>
            </a:endParaRPr>
          </a:p>
        </p:txBody>
      </p:sp>
      <p:sp>
        <p:nvSpPr>
          <p:cNvPr id="46" name="テキスト ボックス 45"/>
          <p:cNvSpPr txBox="1"/>
          <p:nvPr/>
        </p:nvSpPr>
        <p:spPr>
          <a:xfrm>
            <a:off x="7598825" y="2357658"/>
            <a:ext cx="492443" cy="461665"/>
          </a:xfrm>
          <a:prstGeom prst="rect">
            <a:avLst/>
          </a:prstGeom>
          <a:noFill/>
        </p:spPr>
        <p:txBody>
          <a:bodyPr wrap="none" rtlCol="0">
            <a:spAutoFit/>
          </a:bodyPr>
          <a:lstStyle/>
          <a:p>
            <a:pPr algn="ctr"/>
            <a:r>
              <a:rPr kumimoji="1" lang="ja-JP" altLang="en-US" sz="1200" dirty="0">
                <a:cs typeface="メイリオ" panose="020B0604030504040204" pitchFamily="50" charset="-128"/>
              </a:rPr>
              <a:t>支払</a:t>
            </a:r>
            <a:endParaRPr kumimoji="1" lang="en-US" altLang="ja-JP" sz="1200" dirty="0">
              <a:cs typeface="メイリオ" panose="020B0604030504040204" pitchFamily="50" charset="-128"/>
            </a:endParaRPr>
          </a:p>
          <a:p>
            <a:pPr algn="ctr"/>
            <a:r>
              <a:rPr kumimoji="1" lang="ja-JP" altLang="en-US" sz="1200" dirty="0">
                <a:cs typeface="メイリオ" panose="020B0604030504040204" pitchFamily="50" charset="-128"/>
              </a:rPr>
              <a:t>完了</a:t>
            </a:r>
          </a:p>
        </p:txBody>
      </p:sp>
      <p:sp>
        <p:nvSpPr>
          <p:cNvPr id="47" name="二等辺三角形 46"/>
          <p:cNvSpPr/>
          <p:nvPr/>
        </p:nvSpPr>
        <p:spPr bwMode="auto">
          <a:xfrm flipV="1">
            <a:off x="2288030"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5807807" y="1211513"/>
            <a:ext cx="492443" cy="461665"/>
          </a:xfrm>
          <a:prstGeom prst="rect">
            <a:avLst/>
          </a:prstGeom>
          <a:noFill/>
        </p:spPr>
        <p:txBody>
          <a:bodyPr wrap="none" rtlCol="0">
            <a:spAutoFit/>
          </a:bodyPr>
          <a:lstStyle/>
          <a:p>
            <a:pPr algn="ctr"/>
            <a:r>
              <a:rPr kumimoji="1" lang="ja-JP" altLang="en-US" sz="1200" dirty="0">
                <a:cs typeface="メイリオ" panose="020B0604030504040204" pitchFamily="50" charset="-128"/>
              </a:rPr>
              <a:t>支払</a:t>
            </a:r>
            <a:endParaRPr kumimoji="1" lang="en-US" altLang="ja-JP" sz="1200" dirty="0">
              <a:cs typeface="メイリオ" panose="020B0604030504040204" pitchFamily="50" charset="-128"/>
            </a:endParaRPr>
          </a:p>
          <a:p>
            <a:pPr algn="ctr"/>
            <a:r>
              <a:rPr kumimoji="1" lang="ja-JP" altLang="en-US" sz="1200" dirty="0">
                <a:cs typeface="メイリオ" panose="020B0604030504040204" pitchFamily="50" charset="-128"/>
              </a:rPr>
              <a:t>完了</a:t>
            </a:r>
          </a:p>
        </p:txBody>
      </p:sp>
      <p:sp>
        <p:nvSpPr>
          <p:cNvPr id="49" name="二等辺三角形 48"/>
          <p:cNvSpPr/>
          <p:nvPr/>
        </p:nvSpPr>
        <p:spPr bwMode="auto">
          <a:xfrm flipV="1">
            <a:off x="2497583" y="2176646"/>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2412717" y="1546089"/>
            <a:ext cx="537711" cy="276999"/>
          </a:xfrm>
          <a:prstGeom prst="rect">
            <a:avLst/>
          </a:prstGeom>
          <a:noFill/>
        </p:spPr>
        <p:txBody>
          <a:bodyPr wrap="none" rtlCol="0">
            <a:spAutoFit/>
          </a:bodyPr>
          <a:lstStyle/>
          <a:p>
            <a:r>
              <a:rPr lang="en-US" altLang="ja-JP" sz="1200" dirty="0">
                <a:cs typeface="メイリオ" panose="020B0604030504040204" pitchFamily="50" charset="-128"/>
              </a:rPr>
              <a:t>7/10</a:t>
            </a:r>
            <a:endParaRPr kumimoji="1" lang="ja-JP" altLang="en-US" sz="1200" dirty="0">
              <a:cs typeface="メイリオ" panose="020B0604030504040204" pitchFamily="50" charset="-128"/>
            </a:endParaRPr>
          </a:p>
        </p:txBody>
      </p:sp>
      <p:sp>
        <p:nvSpPr>
          <p:cNvPr id="51" name="テキスト ボックス 50"/>
          <p:cNvSpPr txBox="1"/>
          <p:nvPr/>
        </p:nvSpPr>
        <p:spPr>
          <a:xfrm>
            <a:off x="2097473" y="2391271"/>
            <a:ext cx="800219" cy="461665"/>
          </a:xfrm>
          <a:prstGeom prst="rect">
            <a:avLst/>
          </a:prstGeom>
          <a:noFill/>
        </p:spPr>
        <p:txBody>
          <a:bodyPr wrap="none" rtlCol="0">
            <a:spAutoFit/>
          </a:bodyPr>
          <a:lstStyle/>
          <a:p>
            <a:pPr algn="ctr"/>
            <a:r>
              <a:rPr kumimoji="1" lang="ja-JP" altLang="en-US" sz="1200" dirty="0">
                <a:cs typeface="メイリオ" panose="020B0604030504040204" pitchFamily="50" charset="-128"/>
              </a:rPr>
              <a:t>３者</a:t>
            </a:r>
            <a:endParaRPr kumimoji="1" lang="en-US" altLang="ja-JP" sz="1200" dirty="0">
              <a:cs typeface="メイリオ" panose="020B0604030504040204" pitchFamily="50" charset="-128"/>
            </a:endParaRPr>
          </a:p>
          <a:p>
            <a:pPr algn="ctr"/>
            <a:r>
              <a:rPr kumimoji="1" lang="ja-JP" altLang="en-US" sz="1200" dirty="0">
                <a:cs typeface="メイリオ" panose="020B0604030504040204" pitchFamily="50" charset="-128"/>
              </a:rPr>
              <a:t>見積依頼</a:t>
            </a:r>
          </a:p>
        </p:txBody>
      </p:sp>
      <p:sp>
        <p:nvSpPr>
          <p:cNvPr id="52" name="テキスト ボックス 51"/>
          <p:cNvSpPr txBox="1"/>
          <p:nvPr/>
        </p:nvSpPr>
        <p:spPr>
          <a:xfrm>
            <a:off x="2004038" y="2140613"/>
            <a:ext cx="537711" cy="276999"/>
          </a:xfrm>
          <a:prstGeom prst="rect">
            <a:avLst/>
          </a:prstGeom>
          <a:noFill/>
        </p:spPr>
        <p:txBody>
          <a:bodyPr wrap="none" rtlCol="0">
            <a:spAutoFit/>
          </a:bodyPr>
          <a:lstStyle/>
          <a:p>
            <a:r>
              <a:rPr lang="en-US" altLang="ja-JP" sz="1200" dirty="0">
                <a:cs typeface="メイリオ" panose="020B0604030504040204" pitchFamily="50" charset="-128"/>
              </a:rPr>
              <a:t>7/15</a:t>
            </a:r>
            <a:endParaRPr kumimoji="1" lang="ja-JP" altLang="en-US" sz="1200" dirty="0">
              <a:cs typeface="メイリオ" panose="020B0604030504040204" pitchFamily="50" charset="-128"/>
            </a:endParaRPr>
          </a:p>
        </p:txBody>
      </p:sp>
      <p:sp>
        <p:nvSpPr>
          <p:cNvPr id="53" name="二等辺三角形 52"/>
          <p:cNvSpPr/>
          <p:nvPr/>
        </p:nvSpPr>
        <p:spPr bwMode="auto">
          <a:xfrm flipV="1">
            <a:off x="2963861"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3076619" y="1565412"/>
            <a:ext cx="537711" cy="276999"/>
          </a:xfrm>
          <a:prstGeom prst="rect">
            <a:avLst/>
          </a:prstGeom>
          <a:noFill/>
        </p:spPr>
        <p:txBody>
          <a:bodyPr wrap="none" rtlCol="0">
            <a:spAutoFit/>
          </a:bodyPr>
          <a:lstStyle/>
          <a:p>
            <a:r>
              <a:rPr lang="en-US" altLang="ja-JP" sz="1200" dirty="0">
                <a:cs typeface="メイリオ" panose="020B0604030504040204" pitchFamily="50" charset="-128"/>
              </a:rPr>
              <a:t>7/30</a:t>
            </a:r>
            <a:endParaRPr kumimoji="1" lang="ja-JP" altLang="en-US" sz="1200" dirty="0">
              <a:cs typeface="メイリオ" panose="020B0604030504040204" pitchFamily="50" charset="-128"/>
            </a:endParaRPr>
          </a:p>
        </p:txBody>
      </p:sp>
      <p:sp>
        <p:nvSpPr>
          <p:cNvPr id="55" name="二等辺三角形 54"/>
          <p:cNvSpPr/>
          <p:nvPr/>
        </p:nvSpPr>
        <p:spPr bwMode="auto">
          <a:xfrm flipV="1">
            <a:off x="3073907" y="2173962"/>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3206269" y="2066043"/>
            <a:ext cx="542136" cy="276999"/>
          </a:xfrm>
          <a:prstGeom prst="rect">
            <a:avLst/>
          </a:prstGeom>
          <a:noFill/>
        </p:spPr>
        <p:txBody>
          <a:bodyPr wrap="none" rtlCol="0">
            <a:spAutoFit/>
          </a:bodyPr>
          <a:lstStyle/>
          <a:p>
            <a:r>
              <a:rPr lang="en-US" altLang="ja-JP" sz="1200" dirty="0">
                <a:cs typeface="メイリオ" panose="020B0604030504040204" pitchFamily="50" charset="-128"/>
              </a:rPr>
              <a:t>8/10</a:t>
            </a:r>
            <a:endParaRPr kumimoji="1" lang="ja-JP" altLang="en-US" sz="1200" dirty="0">
              <a:cs typeface="メイリオ" panose="020B0604030504040204" pitchFamily="50" charset="-128"/>
            </a:endParaRPr>
          </a:p>
        </p:txBody>
      </p:sp>
      <p:sp>
        <p:nvSpPr>
          <p:cNvPr id="57" name="二等辺三角形 56"/>
          <p:cNvSpPr/>
          <p:nvPr/>
        </p:nvSpPr>
        <p:spPr bwMode="auto">
          <a:xfrm flipV="1">
            <a:off x="5410059"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4859410" y="1573647"/>
            <a:ext cx="638316" cy="276999"/>
          </a:xfrm>
          <a:prstGeom prst="rect">
            <a:avLst/>
          </a:prstGeom>
          <a:noFill/>
        </p:spPr>
        <p:txBody>
          <a:bodyPr wrap="none" rtlCol="0">
            <a:spAutoFit/>
          </a:bodyPr>
          <a:lstStyle/>
          <a:p>
            <a:r>
              <a:rPr lang="en-US" altLang="ja-JP" sz="1200" dirty="0">
                <a:cs typeface="メイリオ" panose="020B0604030504040204" pitchFamily="50" charset="-128"/>
              </a:rPr>
              <a:t>11/30</a:t>
            </a:r>
            <a:endParaRPr kumimoji="1" lang="ja-JP" altLang="en-US" sz="1200" dirty="0">
              <a:cs typeface="メイリオ" panose="020B0604030504040204" pitchFamily="50" charset="-128"/>
            </a:endParaRPr>
          </a:p>
        </p:txBody>
      </p:sp>
      <p:sp>
        <p:nvSpPr>
          <p:cNvPr id="59" name="二等辺三角形 58"/>
          <p:cNvSpPr/>
          <p:nvPr/>
        </p:nvSpPr>
        <p:spPr bwMode="auto">
          <a:xfrm flipV="1">
            <a:off x="5975944"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6089941" y="1565378"/>
            <a:ext cx="640496" cy="276999"/>
          </a:xfrm>
          <a:prstGeom prst="rect">
            <a:avLst/>
          </a:prstGeom>
          <a:noFill/>
        </p:spPr>
        <p:txBody>
          <a:bodyPr wrap="none" rtlCol="0">
            <a:spAutoFit/>
          </a:bodyPr>
          <a:lstStyle/>
          <a:p>
            <a:r>
              <a:rPr lang="en-US" altLang="ja-JP" sz="1200" dirty="0">
                <a:cs typeface="メイリオ" panose="020B0604030504040204" pitchFamily="50" charset="-128"/>
              </a:rPr>
              <a:t>12/30</a:t>
            </a:r>
            <a:endParaRPr kumimoji="1" lang="ja-JP" altLang="en-US" sz="1200" dirty="0">
              <a:cs typeface="メイリオ" panose="020B0604030504040204" pitchFamily="50" charset="-128"/>
            </a:endParaRPr>
          </a:p>
        </p:txBody>
      </p:sp>
      <p:sp>
        <p:nvSpPr>
          <p:cNvPr id="61" name="二等辺三角形 60"/>
          <p:cNvSpPr/>
          <p:nvPr/>
        </p:nvSpPr>
        <p:spPr bwMode="auto">
          <a:xfrm flipV="1">
            <a:off x="7768170" y="2179630"/>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7237027" y="2137336"/>
            <a:ext cx="544316" cy="276999"/>
          </a:xfrm>
          <a:prstGeom prst="rect">
            <a:avLst/>
          </a:prstGeom>
          <a:noFill/>
        </p:spPr>
        <p:txBody>
          <a:bodyPr wrap="none" rtlCol="0">
            <a:spAutoFit/>
          </a:bodyPr>
          <a:lstStyle/>
          <a:p>
            <a:r>
              <a:rPr lang="en-US" altLang="ja-JP" sz="1200" dirty="0">
                <a:cs typeface="メイリオ" panose="020B0604030504040204" pitchFamily="50" charset="-128"/>
              </a:rPr>
              <a:t>2/15</a:t>
            </a:r>
            <a:endParaRPr kumimoji="1" lang="ja-JP" altLang="en-US" sz="1200" dirty="0">
              <a:cs typeface="メイリオ" panose="020B0604030504040204" pitchFamily="50" charset="-128"/>
            </a:endParaRPr>
          </a:p>
        </p:txBody>
      </p:sp>
      <p:sp>
        <p:nvSpPr>
          <p:cNvPr id="63" name="二等辺三角形 62"/>
          <p:cNvSpPr/>
          <p:nvPr/>
        </p:nvSpPr>
        <p:spPr bwMode="auto">
          <a:xfrm flipV="1">
            <a:off x="6888865" y="2183317"/>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6367824" y="2137336"/>
            <a:ext cx="542136" cy="276999"/>
          </a:xfrm>
          <a:prstGeom prst="rect">
            <a:avLst/>
          </a:prstGeom>
          <a:noFill/>
        </p:spPr>
        <p:txBody>
          <a:bodyPr wrap="none" rtlCol="0">
            <a:spAutoFit/>
          </a:bodyPr>
          <a:lstStyle/>
          <a:p>
            <a:r>
              <a:rPr lang="en-US" altLang="ja-JP" sz="1200" dirty="0">
                <a:cs typeface="メイリオ" panose="020B0604030504040204" pitchFamily="50" charset="-128"/>
              </a:rPr>
              <a:t>1/31</a:t>
            </a:r>
            <a:endParaRPr kumimoji="1" lang="ja-JP" altLang="en-US" sz="1200" dirty="0">
              <a:cs typeface="メイリオ" panose="020B0604030504040204" pitchFamily="50" charset="-128"/>
            </a:endParaRPr>
          </a:p>
        </p:txBody>
      </p:sp>
      <p:sp>
        <p:nvSpPr>
          <p:cNvPr id="65" name="テキスト ボックス 64"/>
          <p:cNvSpPr txBox="1"/>
          <p:nvPr/>
        </p:nvSpPr>
        <p:spPr>
          <a:xfrm>
            <a:off x="2952051" y="2465935"/>
            <a:ext cx="492443" cy="276999"/>
          </a:xfrm>
          <a:prstGeom prst="rect">
            <a:avLst/>
          </a:prstGeom>
          <a:noFill/>
        </p:spPr>
        <p:txBody>
          <a:bodyPr wrap="none" rtlCol="0">
            <a:spAutoFit/>
          </a:bodyPr>
          <a:lstStyle/>
          <a:p>
            <a:r>
              <a:rPr kumimoji="1" lang="ja-JP" altLang="en-US" sz="1200" dirty="0">
                <a:cs typeface="メイリオ" panose="020B0604030504040204" pitchFamily="50" charset="-128"/>
              </a:rPr>
              <a:t>発注</a:t>
            </a:r>
          </a:p>
        </p:txBody>
      </p:sp>
      <p:sp>
        <p:nvSpPr>
          <p:cNvPr id="69" name="テキスト ボックス 68"/>
          <p:cNvSpPr txBox="1"/>
          <p:nvPr/>
        </p:nvSpPr>
        <p:spPr>
          <a:xfrm>
            <a:off x="85826" y="1229292"/>
            <a:ext cx="1082348" cy="523220"/>
          </a:xfrm>
          <a:prstGeom prst="rect">
            <a:avLst/>
          </a:prstGeom>
          <a:noFill/>
        </p:spPr>
        <p:txBody>
          <a:bodyPr wrap="none" rtlCol="0">
            <a:spAutoFit/>
          </a:bodyPr>
          <a:lstStyle/>
          <a:p>
            <a:pPr algn="ctr"/>
            <a:r>
              <a:rPr lang="ja-JP" altLang="en-US" sz="1400" dirty="0">
                <a:solidFill>
                  <a:srgbClr val="0070C0"/>
                </a:solidFill>
                <a:cs typeface="メイリオ" panose="020B0604030504040204" pitchFamily="50" charset="-128"/>
              </a:rPr>
              <a:t>事業項目</a:t>
            </a:r>
            <a:endParaRPr lang="en-US" altLang="ja-JP" sz="1400" dirty="0">
              <a:solidFill>
                <a:srgbClr val="0070C0"/>
              </a:solidFill>
              <a:cs typeface="メイリオ" panose="020B0604030504040204" pitchFamily="50" charset="-128"/>
            </a:endParaRPr>
          </a:p>
          <a:p>
            <a:pPr algn="ctr"/>
            <a:r>
              <a:rPr kumimoji="1" lang="ja-JP" altLang="en-US" sz="1400" dirty="0">
                <a:solidFill>
                  <a:srgbClr val="0070C0"/>
                </a:solidFill>
                <a:cs typeface="メイリオ" panose="020B0604030504040204" pitchFamily="50" charset="-128"/>
              </a:rPr>
              <a:t>（発注先）</a:t>
            </a:r>
          </a:p>
        </p:txBody>
      </p:sp>
      <p:sp>
        <p:nvSpPr>
          <p:cNvPr id="71" name="テキスト ボックス 70"/>
          <p:cNvSpPr txBox="1"/>
          <p:nvPr/>
        </p:nvSpPr>
        <p:spPr>
          <a:xfrm>
            <a:off x="3895802" y="1681304"/>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cs typeface="メイリオ" panose="020B0604030504040204" pitchFamily="50" charset="-128"/>
              </a:rPr>
              <a:t>記入例</a:t>
            </a:r>
            <a:endParaRPr kumimoji="1" lang="ja-JP" altLang="en-US" dirty="0">
              <a:solidFill>
                <a:srgbClr val="FF0000"/>
              </a:solidFill>
              <a:cs typeface="メイリオ" panose="020B0604030504040204" pitchFamily="50" charset="-128"/>
            </a:endParaRPr>
          </a:p>
        </p:txBody>
      </p:sp>
      <p:graphicFrame>
        <p:nvGraphicFramePr>
          <p:cNvPr id="75" name="表 74"/>
          <p:cNvGraphicFramePr>
            <a:graphicFrameLocks noGrp="1"/>
          </p:cNvGraphicFramePr>
          <p:nvPr>
            <p:extLst>
              <p:ext uri="{D42A27DB-BD31-4B8C-83A1-F6EECF244321}">
                <p14:modId xmlns:p14="http://schemas.microsoft.com/office/powerpoint/2010/main" val="3658119787"/>
              </p:ext>
            </p:extLst>
          </p:nvPr>
        </p:nvGraphicFramePr>
        <p:xfrm>
          <a:off x="901407" y="3827948"/>
          <a:ext cx="2952327" cy="2377440"/>
        </p:xfrm>
        <a:graphic>
          <a:graphicData uri="http://schemas.openxmlformats.org/drawingml/2006/table">
            <a:tbl>
              <a:tblPr firstRow="1" bandRow="1">
                <a:tableStyleId>{5940675A-B579-460E-94D1-54222C63F5DA}</a:tableStyleId>
              </a:tblPr>
              <a:tblGrid>
                <a:gridCol w="984109">
                  <a:extLst>
                    <a:ext uri="{9D8B030D-6E8A-4147-A177-3AD203B41FA5}">
                      <a16:colId xmlns:a16="http://schemas.microsoft.com/office/drawing/2014/main" val="20000"/>
                    </a:ext>
                  </a:extLst>
                </a:gridCol>
                <a:gridCol w="984109">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tblGrid>
              <a:tr h="174877">
                <a:tc rowSpan="2">
                  <a:txBody>
                    <a:bodyPr/>
                    <a:lstStyle/>
                    <a:p>
                      <a:pPr algn="ctr"/>
                      <a:r>
                        <a:rPr kumimoji="1" lang="ja-JP" altLang="en-US" sz="1200" dirty="0"/>
                        <a:t>（千円）</a:t>
                      </a:r>
                    </a:p>
                  </a:txBody>
                  <a:tcPr anchor="ctr"/>
                </a:tc>
                <a:tc gridSpan="2">
                  <a:txBody>
                    <a:bodyPr/>
                    <a:lstStyle/>
                    <a:p>
                      <a:pPr algn="ctr"/>
                      <a:r>
                        <a:rPr kumimoji="1" lang="en-US" altLang="ja-JP" sz="1200" dirty="0"/>
                        <a:t>R3</a:t>
                      </a:r>
                      <a:r>
                        <a:rPr kumimoji="1" lang="ja-JP" altLang="en-US" sz="1200" dirty="0"/>
                        <a:t>年度計画</a:t>
                      </a:r>
                    </a:p>
                  </a:txBody>
                  <a:tcPr anchor="ctr">
                    <a:solidFill>
                      <a:schemeClr val="accent6">
                        <a:lumMod val="20000"/>
                        <a:lumOff val="80000"/>
                      </a:schemeClr>
                    </a:solidFill>
                  </a:tcPr>
                </a:tc>
                <a:tc hMerge="1">
                  <a:txBody>
                    <a:bodyPr/>
                    <a:lstStyle/>
                    <a:p>
                      <a:endParaRPr kumimoji="1" lang="ja-JP" altLang="en-US" sz="1200" dirty="0"/>
                    </a:p>
                  </a:txBody>
                  <a:tcPr/>
                </a:tc>
                <a:extLst>
                  <a:ext uri="{0D108BD9-81ED-4DB2-BD59-A6C34878D82A}">
                    <a16:rowId xmlns:a16="http://schemas.microsoft.com/office/drawing/2014/main" val="10000"/>
                  </a:ext>
                </a:extLst>
              </a:tr>
              <a:tr h="174877">
                <a:tc vMerge="1">
                  <a:txBody>
                    <a:bodyPr/>
                    <a:lstStyle/>
                    <a:p>
                      <a:pPr algn="ctr"/>
                      <a:endParaRPr kumimoji="1" lang="ja-JP" altLang="en-US" sz="1200" dirty="0"/>
                    </a:p>
                  </a:txBody>
                  <a:tcPr anchor="ctr"/>
                </a:tc>
                <a:tc>
                  <a:txBody>
                    <a:bodyPr/>
                    <a:lstStyle/>
                    <a:p>
                      <a:pPr algn="ctr"/>
                      <a:r>
                        <a:rPr kumimoji="1" lang="ja-JP" altLang="en-US" sz="1200" dirty="0"/>
                        <a:t>補助対象</a:t>
                      </a:r>
                      <a:endParaRPr kumimoji="1" lang="en-US" altLang="ja-JP" sz="1200" dirty="0"/>
                    </a:p>
                    <a:p>
                      <a:pPr algn="ctr"/>
                      <a:r>
                        <a:rPr kumimoji="1" lang="ja-JP" altLang="en-US" sz="1200" dirty="0"/>
                        <a:t>経費</a:t>
                      </a:r>
                    </a:p>
                  </a:txBody>
                  <a:tcPr anchor="ctr">
                    <a:solidFill>
                      <a:schemeClr val="accent6">
                        <a:lumMod val="20000"/>
                        <a:lumOff val="80000"/>
                      </a:schemeClr>
                    </a:solidFill>
                  </a:tcPr>
                </a:tc>
                <a:tc>
                  <a:txBody>
                    <a:bodyPr/>
                    <a:lstStyle/>
                    <a:p>
                      <a:pPr algn="ctr"/>
                      <a:r>
                        <a:rPr kumimoji="1" lang="ja-JP" altLang="en-US" sz="1200" dirty="0"/>
                        <a:t>補助金額</a:t>
                      </a:r>
                    </a:p>
                  </a:txBody>
                  <a:tcPr anchor="ctr">
                    <a:solidFill>
                      <a:schemeClr val="accent6">
                        <a:lumMod val="20000"/>
                        <a:lumOff val="80000"/>
                      </a:schemeClr>
                    </a:solidFill>
                  </a:tcPr>
                </a:tc>
                <a:extLst>
                  <a:ext uri="{0D108BD9-81ED-4DB2-BD59-A6C34878D82A}">
                    <a16:rowId xmlns:a16="http://schemas.microsoft.com/office/drawing/2014/main" val="10001"/>
                  </a:ext>
                </a:extLst>
              </a:tr>
              <a:tr h="174877">
                <a:tc>
                  <a:txBody>
                    <a:bodyPr/>
                    <a:lstStyle/>
                    <a:p>
                      <a:pPr algn="ctr"/>
                      <a:r>
                        <a:rPr kumimoji="1" lang="ja-JP" altLang="en-US" sz="1200" dirty="0"/>
                        <a:t>人件費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7"/>
                  </a:ext>
                </a:extLst>
              </a:tr>
              <a:tr h="174877">
                <a:tc>
                  <a:txBody>
                    <a:bodyPr/>
                    <a:lstStyle/>
                    <a:p>
                      <a:pPr algn="ctr"/>
                      <a:r>
                        <a:rPr kumimoji="1" lang="ja-JP" altLang="en-US" sz="1200" dirty="0"/>
                        <a:t>設計費</a:t>
                      </a:r>
                    </a:p>
                  </a:txBody>
                  <a:tcPr anchor="ctr"/>
                </a:tc>
                <a:tc>
                  <a:txBody>
                    <a:bodyPr/>
                    <a:lstStyle/>
                    <a:p>
                      <a:pPr algn="r"/>
                      <a:r>
                        <a:rPr kumimoji="1" lang="en-US" altLang="ja-JP" sz="1200" dirty="0"/>
                        <a:t>6,000</a:t>
                      </a:r>
                      <a:endParaRPr kumimoji="1" lang="ja-JP" altLang="en-US" sz="1200" dirty="0"/>
                    </a:p>
                  </a:txBody>
                  <a:tcPr anchor="ctr">
                    <a:solidFill>
                      <a:schemeClr val="accent6">
                        <a:lumMod val="20000"/>
                        <a:lumOff val="80000"/>
                      </a:schemeClr>
                    </a:solidFill>
                  </a:tcPr>
                </a:tc>
                <a:tc>
                  <a:txBody>
                    <a:bodyPr/>
                    <a:lstStyle/>
                    <a:p>
                      <a:pPr algn="r"/>
                      <a:r>
                        <a:rPr kumimoji="1" lang="en-US" altLang="ja-JP" sz="1200" dirty="0"/>
                        <a:t>4,000</a:t>
                      </a: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2"/>
                  </a:ext>
                </a:extLst>
              </a:tr>
              <a:tr h="174877">
                <a:tc>
                  <a:txBody>
                    <a:bodyPr/>
                    <a:lstStyle/>
                    <a:p>
                      <a:pPr algn="ctr"/>
                      <a:r>
                        <a:rPr kumimoji="1" lang="ja-JP" altLang="en-US" sz="1200" dirty="0"/>
                        <a:t>設備費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3"/>
                  </a:ext>
                </a:extLst>
              </a:tr>
              <a:tr h="174877">
                <a:tc>
                  <a:txBody>
                    <a:bodyPr/>
                    <a:lstStyle/>
                    <a:p>
                      <a:pPr algn="ctr"/>
                      <a:r>
                        <a:rPr kumimoji="1" lang="ja-JP" altLang="en-US" sz="1200" dirty="0"/>
                        <a:t>工事費</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4"/>
                  </a:ext>
                </a:extLst>
              </a:tr>
              <a:tr h="174877">
                <a:tc>
                  <a:txBody>
                    <a:bodyPr/>
                    <a:lstStyle/>
                    <a:p>
                      <a:pPr algn="ctr"/>
                      <a:r>
                        <a:rPr kumimoji="1" lang="ja-JP" altLang="en-US" sz="1200" dirty="0"/>
                        <a:t>諸経費</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5"/>
                  </a:ext>
                </a:extLst>
              </a:tr>
              <a:tr h="174877">
                <a:tc>
                  <a:txBody>
                    <a:bodyPr/>
                    <a:lstStyle/>
                    <a:p>
                      <a:pPr algn="ctr"/>
                      <a:r>
                        <a:rPr kumimoji="1" lang="ja-JP" altLang="en-US" sz="1200" dirty="0"/>
                        <a:t>合計</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76" name="テキスト ボックス 75"/>
          <p:cNvSpPr txBox="1"/>
          <p:nvPr/>
        </p:nvSpPr>
        <p:spPr>
          <a:xfrm>
            <a:off x="4802180" y="4840998"/>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cs typeface="メイリオ" panose="020B0604030504040204" pitchFamily="50" charset="-128"/>
              </a:rPr>
              <a:t>記入例</a:t>
            </a:r>
            <a:endParaRPr kumimoji="1" lang="ja-JP" altLang="en-US" dirty="0">
              <a:solidFill>
                <a:srgbClr val="FF0000"/>
              </a:solidFill>
              <a:cs typeface="メイリオ" panose="020B0604030504040204" pitchFamily="50" charset="-128"/>
            </a:endParaRPr>
          </a:p>
        </p:txBody>
      </p:sp>
      <p:sp>
        <p:nvSpPr>
          <p:cNvPr id="66"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a:xfrm>
            <a:off x="8877989" y="6597352"/>
            <a:ext cx="1043563" cy="256470"/>
          </a:xfrm>
        </p:spPr>
        <p:txBody>
          <a:bodyPr/>
          <a:lstStyle/>
          <a:p>
            <a:pPr>
              <a:defRPr/>
            </a:pPr>
            <a:fld id="{CA8D4A6D-85F2-41B7-A27E-54BD60322951}" type="slidenum">
              <a:rPr lang="ja-JP" altLang="en-US" smtClean="0"/>
              <a:pPr>
                <a:defRPr/>
              </a:pPr>
              <a:t>12</a:t>
            </a:fld>
            <a:endParaRPr lang="ja-JP" altLang="en-US" dirty="0"/>
          </a:p>
        </p:txBody>
      </p:sp>
    </p:spTree>
    <p:extLst>
      <p:ext uri="{BB962C8B-B14F-4D97-AF65-F5344CB8AC3E}">
        <p14:creationId xmlns:p14="http://schemas.microsoft.com/office/powerpoint/2010/main" val="1565734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６．事業全体のビジョン・年次スケジュール　等　（参考）</a:t>
            </a:r>
            <a:endParaRPr kumimoji="1" lang="ja-JP" altLang="en-US"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枚以内</a:t>
            </a:r>
          </a:p>
        </p:txBody>
      </p:sp>
      <p:sp>
        <p:nvSpPr>
          <p:cNvPr id="25" name="テキスト ボックス 24"/>
          <p:cNvSpPr txBox="1"/>
          <p:nvPr/>
        </p:nvSpPr>
        <p:spPr>
          <a:xfrm>
            <a:off x="279267" y="3845361"/>
            <a:ext cx="9073008" cy="338554"/>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dirty="0"/>
              <a:t>上記計画等に必要な資金（補助対象経費）</a:t>
            </a:r>
            <a:endParaRPr kumimoji="1" lang="en-US" altLang="ja-JP" sz="1600" dirty="0"/>
          </a:p>
        </p:txBody>
      </p:sp>
      <p:sp>
        <p:nvSpPr>
          <p:cNvPr id="28" name="テキスト ボックス 27"/>
          <p:cNvSpPr txBox="1"/>
          <p:nvPr/>
        </p:nvSpPr>
        <p:spPr>
          <a:xfrm>
            <a:off x="290835" y="1612128"/>
            <a:ext cx="7902525" cy="1941128"/>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dirty="0"/>
              <a:t>実証で取り組む事業の目標に向けた計画等</a:t>
            </a:r>
            <a:endParaRPr lang="en-US" altLang="ja-JP" sz="1600" b="1" dirty="0"/>
          </a:p>
          <a:p>
            <a:r>
              <a:rPr kumimoji="1" lang="ja-JP" altLang="en-US" sz="1600" b="1" dirty="0"/>
              <a:t>　　</a:t>
            </a:r>
            <a:endParaRPr kumimoji="1" lang="en-US" altLang="ja-JP" sz="1600" b="1" dirty="0"/>
          </a:p>
          <a:p>
            <a:r>
              <a:rPr kumimoji="1" lang="ja-JP" altLang="en-US" sz="1400" b="1" dirty="0"/>
              <a:t>　</a:t>
            </a:r>
            <a:r>
              <a:rPr kumimoji="1" lang="ja-JP" altLang="en-US" sz="1400" dirty="0"/>
              <a:t>（例）</a:t>
            </a:r>
            <a:endParaRPr kumimoji="1" lang="en-US" altLang="ja-JP" sz="1400" dirty="0"/>
          </a:p>
          <a:p>
            <a:r>
              <a:rPr lang="ja-JP" altLang="en-US" sz="1400" dirty="0"/>
              <a:t>　　</a:t>
            </a:r>
            <a:r>
              <a:rPr kumimoji="1" lang="ja-JP" altLang="en-US" sz="1400" dirty="0"/>
              <a:t>令和</a:t>
            </a:r>
            <a:r>
              <a:rPr kumimoji="1" lang="en-US" altLang="ja-JP" sz="1400" dirty="0"/>
              <a:t>4</a:t>
            </a:r>
            <a:r>
              <a:rPr kumimoji="1" lang="ja-JP" altLang="en-US" sz="1400" dirty="0"/>
              <a:t>年度：～～～</a:t>
            </a:r>
            <a:endParaRPr kumimoji="1" lang="en-US" altLang="ja-JP" sz="1400" dirty="0"/>
          </a:p>
          <a:p>
            <a:endParaRPr lang="en-US" altLang="ja-JP" sz="1400" dirty="0"/>
          </a:p>
          <a:p>
            <a:r>
              <a:rPr kumimoji="1" lang="ja-JP" altLang="en-US" sz="1400" dirty="0"/>
              <a:t>　　令和</a:t>
            </a:r>
            <a:r>
              <a:rPr kumimoji="1" lang="en-US" altLang="ja-JP" sz="1400" dirty="0"/>
              <a:t>5</a:t>
            </a:r>
            <a:r>
              <a:rPr kumimoji="1" lang="ja-JP" altLang="en-US" sz="1400" dirty="0"/>
              <a:t>年度：</a:t>
            </a:r>
            <a:endParaRPr kumimoji="1" lang="en-US" altLang="ja-JP" sz="1400" dirty="0"/>
          </a:p>
          <a:p>
            <a:endParaRPr lang="en-US" altLang="ja-JP" sz="1400" dirty="0"/>
          </a:p>
          <a:p>
            <a:r>
              <a:rPr kumimoji="1" lang="ja-JP" altLang="en-US" sz="1400" dirty="0"/>
              <a:t>　　令和</a:t>
            </a:r>
            <a:r>
              <a:rPr kumimoji="1" lang="en-US" altLang="ja-JP" sz="1400" dirty="0"/>
              <a:t>6</a:t>
            </a:r>
            <a:r>
              <a:rPr kumimoji="1" lang="ja-JP" altLang="en-US" sz="1400" dirty="0"/>
              <a:t>年</a:t>
            </a:r>
            <a:r>
              <a:rPr lang="ja-JP" altLang="en-US" sz="1400" dirty="0"/>
              <a:t>度</a:t>
            </a:r>
            <a:r>
              <a:rPr kumimoji="1" lang="ja-JP" altLang="en-US" sz="1400" dirty="0"/>
              <a:t>：</a:t>
            </a:r>
            <a:endParaRPr kumimoji="1" lang="en-US" altLang="ja-JP" sz="1400" dirty="0"/>
          </a:p>
        </p:txBody>
      </p:sp>
      <p:graphicFrame>
        <p:nvGraphicFramePr>
          <p:cNvPr id="75" name="表 74"/>
          <p:cNvGraphicFramePr>
            <a:graphicFrameLocks noGrp="1"/>
          </p:cNvGraphicFramePr>
          <p:nvPr>
            <p:extLst>
              <p:ext uri="{D42A27DB-BD31-4B8C-83A1-F6EECF244321}">
                <p14:modId xmlns:p14="http://schemas.microsoft.com/office/powerpoint/2010/main" val="425920908"/>
              </p:ext>
            </p:extLst>
          </p:nvPr>
        </p:nvGraphicFramePr>
        <p:xfrm>
          <a:off x="837746" y="4293096"/>
          <a:ext cx="4158102" cy="2116598"/>
        </p:xfrm>
        <a:graphic>
          <a:graphicData uri="http://schemas.openxmlformats.org/drawingml/2006/table">
            <a:tbl>
              <a:tblPr firstRow="1" bandRow="1">
                <a:tableStyleId>{5940675A-B579-460E-94D1-54222C63F5DA}</a:tableStyleId>
              </a:tblPr>
              <a:tblGrid>
                <a:gridCol w="918102">
                  <a:extLst>
                    <a:ext uri="{9D8B030D-6E8A-4147-A177-3AD203B41FA5}">
                      <a16:colId xmlns:a16="http://schemas.microsoft.com/office/drawing/2014/main" val="20000"/>
                    </a:ext>
                  </a:extLst>
                </a:gridCol>
                <a:gridCol w="1080000">
                  <a:extLst>
                    <a:ext uri="{9D8B030D-6E8A-4147-A177-3AD203B41FA5}">
                      <a16:colId xmlns:a16="http://schemas.microsoft.com/office/drawing/2014/main" val="20001"/>
                    </a:ext>
                  </a:extLst>
                </a:gridCol>
                <a:gridCol w="1080000">
                  <a:extLst>
                    <a:ext uri="{9D8B030D-6E8A-4147-A177-3AD203B41FA5}">
                      <a16:colId xmlns:a16="http://schemas.microsoft.com/office/drawing/2014/main" val="4263448067"/>
                    </a:ext>
                  </a:extLst>
                </a:gridCol>
                <a:gridCol w="1080000">
                  <a:extLst>
                    <a:ext uri="{9D8B030D-6E8A-4147-A177-3AD203B41FA5}">
                      <a16:colId xmlns:a16="http://schemas.microsoft.com/office/drawing/2014/main" val="1810779233"/>
                    </a:ext>
                  </a:extLst>
                </a:gridCol>
              </a:tblGrid>
              <a:tr h="460130">
                <a:tc>
                  <a:txBody>
                    <a:bodyPr/>
                    <a:lstStyle/>
                    <a:p>
                      <a:pPr algn="ctr"/>
                      <a:r>
                        <a:rPr kumimoji="1" lang="ja-JP" altLang="en-US" sz="1200" dirty="0"/>
                        <a:t>（千円）</a:t>
                      </a:r>
                    </a:p>
                  </a:txBody>
                  <a:tcPr anchor="ctr"/>
                </a:tc>
                <a:tc>
                  <a:txBody>
                    <a:bodyPr/>
                    <a:lstStyle/>
                    <a:p>
                      <a:pPr algn="ctr"/>
                      <a:r>
                        <a:rPr kumimoji="1" lang="en-US" altLang="ja-JP" sz="1200" dirty="0"/>
                        <a:t>R</a:t>
                      </a:r>
                      <a:r>
                        <a:rPr kumimoji="1" lang="ja-JP" altLang="en-US" sz="1200" dirty="0"/>
                        <a:t>４年度計画</a:t>
                      </a: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t>R</a:t>
                      </a:r>
                      <a:r>
                        <a:rPr kumimoji="1" lang="ja-JP" altLang="en-US" sz="1200" dirty="0"/>
                        <a:t>５年度計画</a:t>
                      </a:r>
                    </a:p>
                  </a:txBody>
                  <a:tcPr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t>R</a:t>
                      </a:r>
                      <a:r>
                        <a:rPr kumimoji="1" lang="ja-JP" altLang="en-US" sz="1200" dirty="0"/>
                        <a:t>６年度計画</a:t>
                      </a:r>
                    </a:p>
                  </a:txBody>
                  <a:tcPr anchor="ctr">
                    <a:solidFill>
                      <a:schemeClr val="accent6">
                        <a:lumMod val="20000"/>
                        <a:lumOff val="80000"/>
                      </a:schemeClr>
                    </a:solidFill>
                  </a:tcPr>
                </a:tc>
                <a:extLst>
                  <a:ext uri="{0D108BD9-81ED-4DB2-BD59-A6C34878D82A}">
                    <a16:rowId xmlns:a16="http://schemas.microsoft.com/office/drawing/2014/main" val="10000"/>
                  </a:ext>
                </a:extLst>
              </a:tr>
              <a:tr h="276078">
                <a:tc>
                  <a:txBody>
                    <a:bodyPr/>
                    <a:lstStyle/>
                    <a:p>
                      <a:pPr algn="ctr"/>
                      <a:r>
                        <a:rPr kumimoji="1" lang="ja-JP" altLang="en-US" sz="1200" dirty="0"/>
                        <a:t>人件費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1"/>
                  </a:ext>
                </a:extLst>
              </a:tr>
              <a:tr h="276078">
                <a:tc>
                  <a:txBody>
                    <a:bodyPr/>
                    <a:lstStyle/>
                    <a:p>
                      <a:pPr algn="ctr"/>
                      <a:r>
                        <a:rPr kumimoji="1" lang="ja-JP" altLang="en-US" sz="1200" dirty="0"/>
                        <a:t>設計費</a:t>
                      </a:r>
                    </a:p>
                  </a:txBody>
                  <a:tcPr anchor="ctr"/>
                </a:tc>
                <a:tc>
                  <a:txBody>
                    <a:bodyPr/>
                    <a:lstStyle/>
                    <a:p>
                      <a:pPr algn="r"/>
                      <a:r>
                        <a:rPr kumimoji="1" lang="en-US" altLang="ja-JP" sz="1200" dirty="0"/>
                        <a:t>6,000</a:t>
                      </a: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2"/>
                  </a:ext>
                </a:extLst>
              </a:tr>
              <a:tr h="276078">
                <a:tc>
                  <a:txBody>
                    <a:bodyPr/>
                    <a:lstStyle/>
                    <a:p>
                      <a:pPr algn="ctr"/>
                      <a:r>
                        <a:rPr kumimoji="1" lang="ja-JP" altLang="en-US" sz="1200" dirty="0"/>
                        <a:t>設備費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3"/>
                  </a:ext>
                </a:extLst>
              </a:tr>
              <a:tr h="276078">
                <a:tc>
                  <a:txBody>
                    <a:bodyPr/>
                    <a:lstStyle/>
                    <a:p>
                      <a:pPr algn="ctr"/>
                      <a:r>
                        <a:rPr kumimoji="1" lang="ja-JP" altLang="en-US" sz="1200" dirty="0"/>
                        <a:t>工事費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4"/>
                  </a:ext>
                </a:extLst>
              </a:tr>
              <a:tr h="276078">
                <a:tc>
                  <a:txBody>
                    <a:bodyPr/>
                    <a:lstStyle/>
                    <a:p>
                      <a:pPr algn="ctr"/>
                      <a:r>
                        <a:rPr kumimoji="1" lang="ja-JP" altLang="en-US" sz="1200" dirty="0"/>
                        <a:t>諸経費</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5"/>
                  </a:ext>
                </a:extLst>
              </a:tr>
              <a:tr h="276078">
                <a:tc>
                  <a:txBody>
                    <a:bodyPr/>
                    <a:lstStyle/>
                    <a:p>
                      <a:pPr algn="ctr"/>
                      <a:r>
                        <a:rPr kumimoji="1" lang="ja-JP" altLang="en-US" sz="1200" dirty="0"/>
                        <a:t>合計</a:t>
                      </a:r>
                    </a:p>
                  </a:txBody>
                  <a:tcPr anchor="ct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tc>
                  <a:txBody>
                    <a:bodyPr/>
                    <a:lstStyle/>
                    <a:p>
                      <a:pPr algn="r"/>
                      <a:endParaRPr kumimoji="1" lang="ja-JP" altLang="en-US" sz="1200" dirty="0"/>
                    </a:p>
                  </a:txBody>
                  <a:tcPr anchor="ct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76" name="テキスト ボックス 75"/>
          <p:cNvSpPr txBox="1"/>
          <p:nvPr/>
        </p:nvSpPr>
        <p:spPr>
          <a:xfrm>
            <a:off x="6105128" y="2822177"/>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dirty="0">
                <a:solidFill>
                  <a:srgbClr val="FF0000"/>
                </a:solidFill>
                <a:cs typeface="メイリオ" panose="020B0604030504040204" pitchFamily="50" charset="-128"/>
              </a:rPr>
              <a:t>記入例</a:t>
            </a:r>
            <a:endParaRPr kumimoji="1" lang="ja-JP" altLang="en-US" dirty="0">
              <a:solidFill>
                <a:srgbClr val="FF0000"/>
              </a:solidFill>
              <a:cs typeface="メイリオ" panose="020B0604030504040204" pitchFamily="50" charset="-128"/>
            </a:endParaRPr>
          </a:p>
        </p:txBody>
      </p:sp>
      <p:sp>
        <p:nvSpPr>
          <p:cNvPr id="67" name="テキスト ボックス 66"/>
          <p:cNvSpPr txBox="1"/>
          <p:nvPr/>
        </p:nvSpPr>
        <p:spPr>
          <a:xfrm>
            <a:off x="217349" y="700899"/>
            <a:ext cx="9488179" cy="636109"/>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令和</a:t>
            </a:r>
            <a:r>
              <a:rPr lang="en-US" altLang="ja-JP" sz="1600" b="1" dirty="0">
                <a:solidFill>
                  <a:srgbClr val="FF0000"/>
                </a:solidFill>
              </a:rPr>
              <a:t>3</a:t>
            </a:r>
            <a:r>
              <a:rPr lang="ja-JP" altLang="en-US" sz="1600" b="1" dirty="0">
                <a:solidFill>
                  <a:srgbClr val="FF0000"/>
                </a:solidFill>
              </a:rPr>
              <a:t>年度の実証を終了後、対象事業を実用化・社会実装していくための、計画やスケジュールなど翌年度以降について、目標やスケジュール、取組内容、必要な資金などを記載すること。（記載可能な範囲や見込みで可。）</a:t>
            </a:r>
            <a:endParaRPr lang="en-US" altLang="ja-JP" sz="1400" dirty="0">
              <a:solidFill>
                <a:srgbClr val="FF0000"/>
              </a:solidFill>
            </a:endParaRPr>
          </a:p>
        </p:txBody>
      </p:sp>
      <p:sp>
        <p:nvSpPr>
          <p:cNvPr id="9" name="スライド番号プレースホルダー 2">
            <a:extLst>
              <a:ext uri="{FF2B5EF4-FFF2-40B4-BE49-F238E27FC236}">
                <a16:creationId xmlns:a16="http://schemas.microsoft.com/office/drawing/2014/main" id="{B85D1569-F5C0-4DCD-B771-719B518C0B02}"/>
              </a:ext>
            </a:extLst>
          </p:cNvPr>
          <p:cNvSpPr>
            <a:spLocks noGrp="1"/>
          </p:cNvSpPr>
          <p:nvPr>
            <p:ph type="sldNum" sz="quarter" idx="12"/>
          </p:nvPr>
        </p:nvSpPr>
        <p:spPr>
          <a:xfrm>
            <a:off x="8877989" y="6597352"/>
            <a:ext cx="1043563" cy="256470"/>
          </a:xfrm>
        </p:spPr>
        <p:txBody>
          <a:bodyPr/>
          <a:lstStyle/>
          <a:p>
            <a:pPr>
              <a:defRPr/>
            </a:pPr>
            <a:fld id="{CA8D4A6D-85F2-41B7-A27E-54BD60322951}" type="slidenum">
              <a:rPr lang="ja-JP" altLang="en-US" smtClean="0"/>
              <a:pPr>
                <a:defRPr/>
              </a:pPr>
              <a:t>13</a:t>
            </a:fld>
            <a:endParaRPr lang="ja-JP" altLang="en-US" dirty="0"/>
          </a:p>
        </p:txBody>
      </p:sp>
    </p:spTree>
    <p:extLst>
      <p:ext uri="{BB962C8B-B14F-4D97-AF65-F5344CB8AC3E}">
        <p14:creationId xmlns:p14="http://schemas.microsoft.com/office/powerpoint/2010/main" val="4234184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5" y="95302"/>
            <a:ext cx="4464496" cy="377179"/>
          </a:xfrm>
        </p:spPr>
        <p:txBody>
          <a:bodyPr/>
          <a:lstStyle/>
          <a:p>
            <a:r>
              <a:rPr kumimoji="1" lang="ja-JP" altLang="en-US" dirty="0">
                <a:latin typeface="Meiryo UI" panose="020B0604030504040204" pitchFamily="50" charset="-128"/>
                <a:ea typeface="Meiryo UI" panose="020B0604030504040204" pitchFamily="50" charset="-128"/>
              </a:rPr>
              <a:t>１．補助事業の概要</a:t>
            </a:r>
          </a:p>
        </p:txBody>
      </p:sp>
      <p:sp>
        <p:nvSpPr>
          <p:cNvPr id="34" name="正方形/長方形 33"/>
          <p:cNvSpPr/>
          <p:nvPr/>
        </p:nvSpPr>
        <p:spPr>
          <a:xfrm>
            <a:off x="-124726" y="604482"/>
            <a:ext cx="4222400" cy="338554"/>
          </a:xfrm>
          <a:prstGeom prst="rect">
            <a:avLst/>
          </a:prstGeom>
        </p:spPr>
        <p:txBody>
          <a:bodyPr wrap="square">
            <a:spAutoFit/>
          </a:bodyPr>
          <a:lstStyle/>
          <a:p>
            <a:r>
              <a:rPr lang="ja-JP" altLang="en-US" sz="1600" dirty="0"/>
              <a:t>（１）事業概要</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graphicFrame>
        <p:nvGraphicFramePr>
          <p:cNvPr id="16" name="表 15"/>
          <p:cNvGraphicFramePr>
            <a:graphicFrameLocks noGrp="1"/>
          </p:cNvGraphicFramePr>
          <p:nvPr>
            <p:extLst>
              <p:ext uri="{D42A27DB-BD31-4B8C-83A1-F6EECF244321}">
                <p14:modId xmlns:p14="http://schemas.microsoft.com/office/powerpoint/2010/main" val="1355524141"/>
              </p:ext>
            </p:extLst>
          </p:nvPr>
        </p:nvGraphicFramePr>
        <p:xfrm>
          <a:off x="200008" y="999801"/>
          <a:ext cx="4897008" cy="2878191"/>
        </p:xfrm>
        <a:graphic>
          <a:graphicData uri="http://schemas.openxmlformats.org/drawingml/2006/table">
            <a:tbl>
              <a:tblPr firstRow="1" bandRow="1">
                <a:tableStyleId>{5940675A-B579-460E-94D1-54222C63F5DA}</a:tableStyleId>
              </a:tblPr>
              <a:tblGrid>
                <a:gridCol w="1781034">
                  <a:extLst>
                    <a:ext uri="{9D8B030D-6E8A-4147-A177-3AD203B41FA5}">
                      <a16:colId xmlns:a16="http://schemas.microsoft.com/office/drawing/2014/main" val="20000"/>
                    </a:ext>
                  </a:extLst>
                </a:gridCol>
                <a:gridCol w="3115974">
                  <a:extLst>
                    <a:ext uri="{9D8B030D-6E8A-4147-A177-3AD203B41FA5}">
                      <a16:colId xmlns:a16="http://schemas.microsoft.com/office/drawing/2014/main" val="20001"/>
                    </a:ext>
                  </a:extLst>
                </a:gridCol>
              </a:tblGrid>
              <a:tr h="628999">
                <a:tc>
                  <a:txBody>
                    <a:bodyPr/>
                    <a:lstStyle/>
                    <a:p>
                      <a:pPr marL="0">
                        <a:lnSpc>
                          <a:spcPts val="1300"/>
                        </a:lnSpc>
                      </a:pPr>
                      <a:r>
                        <a:rPr kumimoji="1" lang="ja-JP" altLang="en-US" sz="1200" b="0" dirty="0">
                          <a:latin typeface="+mn-ea"/>
                          <a:ea typeface="+mn-ea"/>
                        </a:rPr>
                        <a:t>事業者</a:t>
                      </a:r>
                    </a:p>
                  </a:txBody>
                  <a:tcPr marL="99060" marR="99060" anchor="ctr"/>
                </a:tc>
                <a:tc>
                  <a:txBody>
                    <a:bodyPr/>
                    <a:lstStyle/>
                    <a:p>
                      <a:pPr>
                        <a:lnSpc>
                          <a:spcPts val="1300"/>
                        </a:lnSpc>
                      </a:pPr>
                      <a:r>
                        <a:rPr kumimoji="1" lang="ja-JP" altLang="en-US" sz="1200" dirty="0">
                          <a:solidFill>
                            <a:srgbClr val="0000CC"/>
                          </a:solidFill>
                          <a:latin typeface="+mn-ea"/>
                          <a:ea typeface="+mn-ea"/>
                        </a:rPr>
                        <a:t>〇　主申請者</a:t>
                      </a:r>
                      <a:endParaRPr kumimoji="1" lang="en-US" altLang="ja-JP" sz="1200" dirty="0">
                        <a:solidFill>
                          <a:srgbClr val="0000CC"/>
                        </a:solidFill>
                        <a:latin typeface="+mn-ea"/>
                        <a:ea typeface="+mn-ea"/>
                      </a:endParaRPr>
                    </a:p>
                    <a:p>
                      <a:pPr>
                        <a:lnSpc>
                          <a:spcPts val="1300"/>
                        </a:lnSpc>
                      </a:pPr>
                      <a:r>
                        <a:rPr kumimoji="1" lang="ja-JP" altLang="en-US" sz="1200" dirty="0">
                          <a:solidFill>
                            <a:srgbClr val="0000CC"/>
                          </a:solidFill>
                          <a:latin typeface="+mn-ea"/>
                          <a:ea typeface="+mn-ea"/>
                        </a:rPr>
                        <a:t>◎　共同申請や</a:t>
                      </a:r>
                      <a:endParaRPr kumimoji="1" lang="en-US" altLang="ja-JP" sz="1200" dirty="0">
                        <a:solidFill>
                          <a:srgbClr val="0000CC"/>
                        </a:solidFill>
                        <a:latin typeface="+mn-ea"/>
                        <a:ea typeface="+mn-ea"/>
                      </a:endParaRPr>
                    </a:p>
                    <a:p>
                      <a:pPr>
                        <a:lnSpc>
                          <a:spcPts val="1300"/>
                        </a:lnSpc>
                      </a:pPr>
                      <a:r>
                        <a:rPr kumimoji="1" lang="ja-JP" altLang="en-US" sz="1200" dirty="0">
                          <a:solidFill>
                            <a:srgbClr val="0000CC"/>
                          </a:solidFill>
                          <a:latin typeface="+mn-ea"/>
                          <a:ea typeface="+mn-ea"/>
                        </a:rPr>
                        <a:t>◎　共同申請者</a:t>
                      </a:r>
                    </a:p>
                  </a:txBody>
                  <a:tcPr marL="99060" marR="99060" anchor="ctr"/>
                </a:tc>
                <a:extLst>
                  <a:ext uri="{0D108BD9-81ED-4DB2-BD59-A6C34878D82A}">
                    <a16:rowId xmlns:a16="http://schemas.microsoft.com/office/drawing/2014/main" val="1140364753"/>
                  </a:ext>
                </a:extLst>
              </a:tr>
              <a:tr h="310270">
                <a:tc>
                  <a:txBody>
                    <a:bodyPr/>
                    <a:lstStyle/>
                    <a:p>
                      <a:pPr marL="0">
                        <a:lnSpc>
                          <a:spcPts val="1300"/>
                        </a:lnSpc>
                      </a:pPr>
                      <a:r>
                        <a:rPr kumimoji="1" lang="ja-JP" altLang="en-US" sz="1200" b="0" dirty="0">
                          <a:latin typeface="+mn-ea"/>
                          <a:ea typeface="+mn-ea"/>
                        </a:rPr>
                        <a:t>事業地</a:t>
                      </a:r>
                    </a:p>
                  </a:txBody>
                  <a:tcPr marL="99060" marR="99060" anchor="ctr"/>
                </a:tc>
                <a:tc>
                  <a:txBody>
                    <a:bodyPr/>
                    <a:lstStyle/>
                    <a:p>
                      <a:pPr>
                        <a:lnSpc>
                          <a:spcPts val="1300"/>
                        </a:lnSpc>
                      </a:pPr>
                      <a:r>
                        <a:rPr kumimoji="1" lang="ja-JP" altLang="en-US" sz="1200" dirty="0">
                          <a:solidFill>
                            <a:srgbClr val="0000CC"/>
                          </a:solidFill>
                          <a:latin typeface="+mn-ea"/>
                          <a:ea typeface="+mn-ea"/>
                        </a:rPr>
                        <a:t>〇〇県△△市□□町</a:t>
                      </a:r>
                    </a:p>
                  </a:txBody>
                  <a:tcPr marL="99060" marR="99060" anchor="ctr"/>
                </a:tc>
                <a:extLst>
                  <a:ext uri="{0D108BD9-81ED-4DB2-BD59-A6C34878D82A}">
                    <a16:rowId xmlns:a16="http://schemas.microsoft.com/office/drawing/2014/main" val="10000"/>
                  </a:ext>
                </a:extLst>
              </a:tr>
              <a:tr h="697842">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dirty="0">
                          <a:latin typeface="+mn-ea"/>
                          <a:ea typeface="+mn-ea"/>
                        </a:rPr>
                        <a:t>実証テーマ</a:t>
                      </a:r>
                      <a:br>
                        <a:rPr kumimoji="1" lang="en-US" altLang="ja-JP" sz="1200" b="0" dirty="0">
                          <a:latin typeface="+mn-ea"/>
                          <a:ea typeface="+mn-ea"/>
                        </a:rPr>
                      </a:br>
                      <a:r>
                        <a:rPr kumimoji="1" lang="ja-JP" altLang="en-US" sz="1200" b="0" dirty="0">
                          <a:latin typeface="+mn-ea"/>
                          <a:ea typeface="+mn-ea"/>
                        </a:rPr>
                        <a:t>（事業の区分）</a:t>
                      </a: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extLst>
                  <a:ext uri="{0D108BD9-81ED-4DB2-BD59-A6C34878D82A}">
                    <a16:rowId xmlns:a16="http://schemas.microsoft.com/office/drawing/2014/main" val="10001"/>
                  </a:ext>
                </a:extLst>
              </a:tr>
              <a:tr h="310270">
                <a:tc>
                  <a:txBody>
                    <a:bodyPr/>
                    <a:lstStyle/>
                    <a:p>
                      <a:pPr marL="0">
                        <a:lnSpc>
                          <a:spcPts val="1300"/>
                        </a:lnSpc>
                      </a:pPr>
                      <a:r>
                        <a:rPr kumimoji="1" lang="ja-JP" altLang="en-US" sz="1200" b="0" dirty="0">
                          <a:latin typeface="+mn-ea"/>
                          <a:ea typeface="+mn-ea"/>
                        </a:rPr>
                        <a:t>事業期間（稼働予定）</a:t>
                      </a:r>
                    </a:p>
                  </a:txBody>
                  <a:tcPr marL="99060" marR="99060" anchor="ctr"/>
                </a:tc>
                <a:tc>
                  <a:txBody>
                    <a:bodyPr/>
                    <a:lstStyle/>
                    <a:p>
                      <a:pPr>
                        <a:lnSpc>
                          <a:spcPts val="1300"/>
                        </a:lnSpc>
                      </a:pPr>
                      <a:r>
                        <a:rPr kumimoji="1" lang="ja-JP" altLang="en-US" sz="1200" dirty="0">
                          <a:solidFill>
                            <a:srgbClr val="0000CC"/>
                          </a:solidFill>
                          <a:latin typeface="+mn-ea"/>
                          <a:ea typeface="+mn-ea"/>
                        </a:rPr>
                        <a:t>〇年〇月～〇年〇月（〇年〇月稼働予定）</a:t>
                      </a:r>
                    </a:p>
                  </a:txBody>
                  <a:tcPr marL="99060" marR="99060" anchor="ctr"/>
                </a:tc>
                <a:extLst>
                  <a:ext uri="{0D108BD9-81ED-4DB2-BD59-A6C34878D82A}">
                    <a16:rowId xmlns:a16="http://schemas.microsoft.com/office/drawing/2014/main" val="10007"/>
                  </a:ext>
                </a:extLst>
              </a:tr>
              <a:tr h="310270">
                <a:tc>
                  <a:txBody>
                    <a:bodyPr/>
                    <a:lstStyle/>
                    <a:p>
                      <a:pPr marL="0">
                        <a:lnSpc>
                          <a:spcPts val="1300"/>
                        </a:lnSpc>
                      </a:pPr>
                      <a:r>
                        <a:rPr kumimoji="1" lang="ja-JP" altLang="en-US" sz="1200" b="0" dirty="0">
                          <a:latin typeface="+mn-ea"/>
                          <a:ea typeface="+mn-ea"/>
                        </a:rPr>
                        <a:t>補助事業に要する経費</a:t>
                      </a:r>
                    </a:p>
                  </a:txBody>
                  <a:tcPr marL="99060" marR="99060" anchor="ctr"/>
                </a:tc>
                <a:tc>
                  <a:txBody>
                    <a:bodyPr/>
                    <a:lstStyle/>
                    <a:p>
                      <a:pPr>
                        <a:lnSpc>
                          <a:spcPts val="1300"/>
                        </a:lnSpc>
                      </a:pPr>
                      <a:r>
                        <a:rPr kumimoji="1" lang="ja-JP" altLang="en-US" sz="1200" dirty="0">
                          <a:solidFill>
                            <a:schemeClr val="tx1"/>
                          </a:solidFill>
                          <a:latin typeface="+mn-ea"/>
                          <a:ea typeface="+mn-ea"/>
                        </a:rPr>
                        <a:t>　　　　　　　　　　　　　　　　　　千円</a:t>
                      </a:r>
                    </a:p>
                  </a:txBody>
                  <a:tcPr marL="99060" marR="99060" anchor="ctr"/>
                </a:tc>
                <a:extLst>
                  <a:ext uri="{0D108BD9-81ED-4DB2-BD59-A6C34878D82A}">
                    <a16:rowId xmlns:a16="http://schemas.microsoft.com/office/drawing/2014/main" val="10004"/>
                  </a:ext>
                </a:extLst>
              </a:tr>
              <a:tr h="310270">
                <a:tc>
                  <a:txBody>
                    <a:bodyPr/>
                    <a:lstStyle/>
                    <a:p>
                      <a:pPr marL="0">
                        <a:lnSpc>
                          <a:spcPts val="1300"/>
                        </a:lnSpc>
                      </a:pPr>
                      <a:r>
                        <a:rPr kumimoji="1" lang="ja-JP" altLang="en-US" sz="1200" b="0" dirty="0">
                          <a:latin typeface="+mn-ea"/>
                          <a:ea typeface="+mn-ea"/>
                        </a:rPr>
                        <a:t>補助対象経費</a:t>
                      </a:r>
                    </a:p>
                  </a:txBody>
                  <a:tcPr marL="99060" marR="99060" anchor="ctr"/>
                </a:tc>
                <a:tc>
                  <a:txBody>
                    <a:bodyPr/>
                    <a:lstStyle/>
                    <a:p>
                      <a:pPr>
                        <a:lnSpc>
                          <a:spcPts val="1300"/>
                        </a:lnSpc>
                      </a:pPr>
                      <a:r>
                        <a:rPr kumimoji="1" lang="ja-JP" altLang="en-US" sz="1200" dirty="0">
                          <a:solidFill>
                            <a:schemeClr val="tx1"/>
                          </a:solidFill>
                          <a:latin typeface="+mn-ea"/>
                          <a:ea typeface="+mn-ea"/>
                        </a:rPr>
                        <a:t>　　　　　　　　　　　　　　　　　　千円</a:t>
                      </a:r>
                    </a:p>
                  </a:txBody>
                  <a:tcPr marL="99060" marR="99060" anchor="ctr"/>
                </a:tc>
                <a:extLst>
                  <a:ext uri="{0D108BD9-81ED-4DB2-BD59-A6C34878D82A}">
                    <a16:rowId xmlns:a16="http://schemas.microsoft.com/office/drawing/2014/main" val="10005"/>
                  </a:ext>
                </a:extLst>
              </a:tr>
              <a:tr h="310270">
                <a:tc>
                  <a:txBody>
                    <a:bodyPr/>
                    <a:lstStyle/>
                    <a:p>
                      <a:pPr marL="0">
                        <a:lnSpc>
                          <a:spcPts val="1300"/>
                        </a:lnSpc>
                      </a:pPr>
                      <a:r>
                        <a:rPr kumimoji="1" lang="ja-JP" altLang="en-US" sz="1200" b="0" dirty="0">
                          <a:latin typeface="+mn-ea"/>
                          <a:ea typeface="+mn-ea"/>
                        </a:rPr>
                        <a:t>補助金額</a:t>
                      </a:r>
                    </a:p>
                  </a:txBody>
                  <a:tcPr marL="99060" marR="99060" anchor="ctr"/>
                </a:tc>
                <a:tc>
                  <a:txBody>
                    <a:bodyPr/>
                    <a:lstStyle/>
                    <a:p>
                      <a:pPr>
                        <a:lnSpc>
                          <a:spcPts val="1300"/>
                        </a:lnSpc>
                      </a:pPr>
                      <a:r>
                        <a:rPr kumimoji="1" lang="ja-JP" altLang="en-US" sz="1200" dirty="0">
                          <a:solidFill>
                            <a:schemeClr val="tx1"/>
                          </a:solidFill>
                          <a:latin typeface="+mn-ea"/>
                          <a:ea typeface="+mn-ea"/>
                        </a:rPr>
                        <a:t>　　　　　　　　　　　　　　　　　　千円</a:t>
                      </a:r>
                    </a:p>
                  </a:txBody>
                  <a:tcPr marL="99060" marR="99060" anchor="ctr"/>
                </a:tc>
                <a:extLst>
                  <a:ext uri="{0D108BD9-81ED-4DB2-BD59-A6C34878D82A}">
                    <a16:rowId xmlns:a16="http://schemas.microsoft.com/office/drawing/2014/main" val="10006"/>
                  </a:ext>
                </a:extLst>
              </a:tr>
            </a:tbl>
          </a:graphicData>
        </a:graphic>
      </p:graphicFrame>
      <p:sp>
        <p:nvSpPr>
          <p:cNvPr id="17" name="テキスト ボックス 16"/>
          <p:cNvSpPr txBox="1"/>
          <p:nvPr/>
        </p:nvSpPr>
        <p:spPr>
          <a:xfrm>
            <a:off x="5229072" y="648680"/>
            <a:ext cx="4933710" cy="338554"/>
          </a:xfrm>
          <a:prstGeom prst="rect">
            <a:avLst/>
          </a:prstGeom>
          <a:noFill/>
        </p:spPr>
        <p:txBody>
          <a:bodyPr wrap="square" rtlCol="0">
            <a:spAutoFit/>
          </a:bodyPr>
          <a:lstStyle/>
          <a:p>
            <a:r>
              <a:rPr kumimoji="1" lang="ja-JP" altLang="en-US" sz="1600" dirty="0"/>
              <a:t>（２）実証テーマの特徴</a:t>
            </a:r>
            <a:endParaRPr kumimoji="1" lang="ja-JP" altLang="en-US" sz="1400" dirty="0"/>
          </a:p>
        </p:txBody>
      </p:sp>
      <p:sp>
        <p:nvSpPr>
          <p:cNvPr id="29" name="正方形/長方形 28"/>
          <p:cNvSpPr/>
          <p:nvPr/>
        </p:nvSpPr>
        <p:spPr>
          <a:xfrm>
            <a:off x="2432720" y="428856"/>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dirty="0">
                <a:solidFill>
                  <a:srgbClr val="0000CC"/>
                </a:solidFill>
              </a:rPr>
              <a:t>青字は例</a:t>
            </a:r>
            <a:endParaRPr lang="en-US" altLang="ja-JP" sz="1400" dirty="0">
              <a:solidFill>
                <a:srgbClr val="0000CC"/>
              </a:solidFill>
            </a:endParaRPr>
          </a:p>
        </p:txBody>
      </p:sp>
      <p:sp>
        <p:nvSpPr>
          <p:cNvPr id="30" name="テキスト ボックス 29">
            <a:extLst>
              <a:ext uri="{FF2B5EF4-FFF2-40B4-BE49-F238E27FC236}">
                <a16:creationId xmlns:a16="http://schemas.microsoft.com/office/drawing/2014/main" id="{06C58077-1965-47F0-A7B3-74E37C3B278C}"/>
              </a:ext>
            </a:extLst>
          </p:cNvPr>
          <p:cNvSpPr txBox="1"/>
          <p:nvPr/>
        </p:nvSpPr>
        <p:spPr>
          <a:xfrm>
            <a:off x="-106887" y="3954542"/>
            <a:ext cx="4933710" cy="338554"/>
          </a:xfrm>
          <a:prstGeom prst="rect">
            <a:avLst/>
          </a:prstGeom>
          <a:noFill/>
        </p:spPr>
        <p:txBody>
          <a:bodyPr wrap="square" rtlCol="0">
            <a:spAutoFit/>
          </a:bodyPr>
          <a:lstStyle/>
          <a:p>
            <a:r>
              <a:rPr lang="ja-JP" altLang="en-US" sz="1600" dirty="0"/>
              <a:t>（３）補助事業の達成目標</a:t>
            </a:r>
            <a:endParaRPr lang="en-US" altLang="ja-JP" sz="1600" dirty="0"/>
          </a:p>
        </p:txBody>
      </p:sp>
      <p:sp>
        <p:nvSpPr>
          <p:cNvPr id="4" name="スライド番号プレースホルダー 3">
            <a:extLst>
              <a:ext uri="{FF2B5EF4-FFF2-40B4-BE49-F238E27FC236}">
                <a16:creationId xmlns:a16="http://schemas.microsoft.com/office/drawing/2014/main" id="{24FA6292-95F7-4070-BB38-2B008A36A70D}"/>
              </a:ext>
            </a:extLst>
          </p:cNvPr>
          <p:cNvSpPr>
            <a:spLocks noGrp="1"/>
          </p:cNvSpPr>
          <p:nvPr>
            <p:ph type="sldNum" sz="quarter" idx="12"/>
          </p:nvPr>
        </p:nvSpPr>
        <p:spPr/>
        <p:txBody>
          <a:bodyPr/>
          <a:lstStyle/>
          <a:p>
            <a:pPr>
              <a:defRPr/>
            </a:pPr>
            <a:fld id="{CA8D4A6D-85F2-41B7-A27E-54BD60322951}" type="slidenum">
              <a:rPr lang="ja-JP" altLang="en-US" smtClean="0"/>
              <a:pPr>
                <a:defRPr/>
              </a:pPr>
              <a:t>1</a:t>
            </a:fld>
            <a:endParaRPr lang="ja-JP" altLang="en-US"/>
          </a:p>
        </p:txBody>
      </p:sp>
      <p:graphicFrame>
        <p:nvGraphicFramePr>
          <p:cNvPr id="24" name="表 23"/>
          <p:cNvGraphicFramePr>
            <a:graphicFrameLocks noGrp="1"/>
          </p:cNvGraphicFramePr>
          <p:nvPr>
            <p:extLst>
              <p:ext uri="{D42A27DB-BD31-4B8C-83A1-F6EECF244321}">
                <p14:modId xmlns:p14="http://schemas.microsoft.com/office/powerpoint/2010/main" val="2817424653"/>
              </p:ext>
            </p:extLst>
          </p:nvPr>
        </p:nvGraphicFramePr>
        <p:xfrm>
          <a:off x="245496" y="4330238"/>
          <a:ext cx="9099992" cy="2195107"/>
        </p:xfrm>
        <a:graphic>
          <a:graphicData uri="http://schemas.openxmlformats.org/drawingml/2006/table">
            <a:tbl>
              <a:tblPr firstRow="1" bandRow="1">
                <a:tableStyleId>{5940675A-B579-460E-94D1-54222C63F5DA}</a:tableStyleId>
              </a:tblPr>
              <a:tblGrid>
                <a:gridCol w="297931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3096344">
                  <a:extLst>
                    <a:ext uri="{9D8B030D-6E8A-4147-A177-3AD203B41FA5}">
                      <a16:colId xmlns:a16="http://schemas.microsoft.com/office/drawing/2014/main" val="20002"/>
                    </a:ext>
                  </a:extLst>
                </a:gridCol>
              </a:tblGrid>
              <a:tr h="395686">
                <a:tc>
                  <a:txBody>
                    <a:bodyPr/>
                    <a:lstStyle/>
                    <a:p>
                      <a:pPr marL="0" algn="ctr">
                        <a:lnSpc>
                          <a:spcPts val="1300"/>
                        </a:lnSpc>
                      </a:pPr>
                      <a:r>
                        <a:rPr kumimoji="1" lang="ja-JP" altLang="en-US" sz="1200" b="0" dirty="0">
                          <a:latin typeface="+mn-ea"/>
                          <a:ea typeface="+mn-ea"/>
                        </a:rPr>
                        <a:t>指標</a:t>
                      </a:r>
                    </a:p>
                  </a:txBody>
                  <a:tcPr marL="99060" marR="99060" anchor="ctr"/>
                </a:tc>
                <a:tc>
                  <a:txBody>
                    <a:bodyPr/>
                    <a:lstStyle/>
                    <a:p>
                      <a:pPr algn="ctr">
                        <a:lnSpc>
                          <a:spcPts val="1300"/>
                        </a:lnSpc>
                      </a:pPr>
                      <a:r>
                        <a:rPr kumimoji="1" lang="ja-JP" altLang="en-US" sz="1200" dirty="0">
                          <a:solidFill>
                            <a:schemeClr val="tx1"/>
                          </a:solidFill>
                          <a:latin typeface="+mn-ea"/>
                          <a:ea typeface="+mn-ea"/>
                        </a:rPr>
                        <a:t>今年度終了時</a:t>
                      </a:r>
                    </a:p>
                  </a:txBody>
                  <a:tcPr marL="99060" marR="99060" anchor="ctr"/>
                </a:tc>
                <a:tc>
                  <a:txBody>
                    <a:bodyPr/>
                    <a:lstStyle/>
                    <a:p>
                      <a:pPr algn="ctr">
                        <a:lnSpc>
                          <a:spcPts val="1300"/>
                        </a:lnSpc>
                      </a:pPr>
                      <a:r>
                        <a:rPr kumimoji="1" lang="ja-JP" altLang="en-US" sz="1200" dirty="0">
                          <a:solidFill>
                            <a:schemeClr val="tx1"/>
                          </a:solidFill>
                          <a:latin typeface="+mn-ea"/>
                          <a:ea typeface="+mn-ea"/>
                        </a:rPr>
                        <a:t>稼働後（〇〇年度）</a:t>
                      </a:r>
                    </a:p>
                  </a:txBody>
                  <a:tcPr marL="99060" marR="99060" anchor="ctr"/>
                </a:tc>
                <a:extLst>
                  <a:ext uri="{0D108BD9-81ED-4DB2-BD59-A6C34878D82A}">
                    <a16:rowId xmlns:a16="http://schemas.microsoft.com/office/drawing/2014/main" val="1140364753"/>
                  </a:ext>
                </a:extLst>
              </a:tr>
              <a:tr h="599807">
                <a:tc>
                  <a:txBody>
                    <a:bodyPr/>
                    <a:lstStyle/>
                    <a:p>
                      <a:pPr marL="0">
                        <a:lnSpc>
                          <a:spcPts val="1300"/>
                        </a:lnSpc>
                      </a:pPr>
                      <a:r>
                        <a:rPr kumimoji="1" lang="ja-JP" altLang="en-US" sz="1200" b="0" dirty="0">
                          <a:latin typeface="+mn-ea"/>
                          <a:ea typeface="+mn-ea"/>
                        </a:rPr>
                        <a:t>①</a:t>
                      </a: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extLst>
                  <a:ext uri="{0D108BD9-81ED-4DB2-BD59-A6C34878D82A}">
                    <a16:rowId xmlns:a16="http://schemas.microsoft.com/office/drawing/2014/main" val="10000"/>
                  </a:ext>
                </a:extLst>
              </a:tr>
              <a:tr h="599807">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dirty="0">
                          <a:latin typeface="+mn-ea"/>
                          <a:ea typeface="+mn-ea"/>
                        </a:rPr>
                        <a:t>②</a:t>
                      </a: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tc>
                  <a:txBody>
                    <a:bodyPr/>
                    <a:lstStyle/>
                    <a:p>
                      <a:pPr>
                        <a:lnSpc>
                          <a:spcPts val="1300"/>
                        </a:lnSpc>
                      </a:pPr>
                      <a:endParaRPr kumimoji="1" lang="ja-JP" altLang="en-US" sz="1200" dirty="0">
                        <a:latin typeface="+mn-ea"/>
                        <a:ea typeface="+mn-ea"/>
                      </a:endParaRPr>
                    </a:p>
                  </a:txBody>
                  <a:tcPr marL="99060" marR="99060" anchor="ctr"/>
                </a:tc>
                <a:extLst>
                  <a:ext uri="{0D108BD9-81ED-4DB2-BD59-A6C34878D82A}">
                    <a16:rowId xmlns:a16="http://schemas.microsoft.com/office/drawing/2014/main" val="10001"/>
                  </a:ext>
                </a:extLst>
              </a:tr>
              <a:tr h="599807">
                <a:tc>
                  <a:txBody>
                    <a:bodyPr/>
                    <a:lstStyle/>
                    <a:p>
                      <a:pPr marL="0">
                        <a:lnSpc>
                          <a:spcPts val="1300"/>
                        </a:lnSpc>
                      </a:pPr>
                      <a:r>
                        <a:rPr kumimoji="1" lang="ja-JP" altLang="en-US" sz="1200" b="0" dirty="0">
                          <a:latin typeface="+mn-ea"/>
                          <a:ea typeface="+mn-ea"/>
                        </a:rPr>
                        <a:t>③</a:t>
                      </a: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tc>
                  <a:txBody>
                    <a:bodyPr/>
                    <a:lstStyle/>
                    <a:p>
                      <a:pPr>
                        <a:lnSpc>
                          <a:spcPts val="1300"/>
                        </a:lnSpc>
                      </a:pPr>
                      <a:endParaRPr kumimoji="1" lang="ja-JP" altLang="en-US" sz="1200" dirty="0">
                        <a:solidFill>
                          <a:srgbClr val="0000CC"/>
                        </a:solidFill>
                        <a:latin typeface="+mn-ea"/>
                        <a:ea typeface="+mn-ea"/>
                      </a:endParaRPr>
                    </a:p>
                  </a:txBody>
                  <a:tcPr marL="99060" marR="99060" anchor="ctr"/>
                </a:tc>
                <a:extLst>
                  <a:ext uri="{0D108BD9-81ED-4DB2-BD59-A6C34878D82A}">
                    <a16:rowId xmlns:a16="http://schemas.microsoft.com/office/drawing/2014/main" val="10007"/>
                  </a:ext>
                </a:extLst>
              </a:tr>
            </a:tbl>
          </a:graphicData>
        </a:graphic>
      </p:graphicFrame>
      <p:sp>
        <p:nvSpPr>
          <p:cNvPr id="32" name="正方形/長方形 31">
            <a:extLst>
              <a:ext uri="{FF2B5EF4-FFF2-40B4-BE49-F238E27FC236}">
                <a16:creationId xmlns:a16="http://schemas.microsoft.com/office/drawing/2014/main" id="{3FBC6E18-ABC2-4D13-A876-A05CF7BAE1C4}"/>
              </a:ext>
            </a:extLst>
          </p:cNvPr>
          <p:cNvSpPr/>
          <p:nvPr/>
        </p:nvSpPr>
        <p:spPr>
          <a:xfrm>
            <a:off x="3044789" y="5157192"/>
            <a:ext cx="3096344"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実証による達成目標および達成度を　</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3</a:t>
            </a:r>
            <a:r>
              <a:rPr lang="ja-JP" altLang="en-US" sz="1400" dirty="0">
                <a:solidFill>
                  <a:srgbClr val="FF0000"/>
                </a:solidFill>
                <a:latin typeface="Meiryo UI" panose="020B0604030504040204" pitchFamily="50" charset="-128"/>
                <a:ea typeface="Meiryo UI" panose="020B0604030504040204" pitchFamily="50" charset="-128"/>
              </a:rPr>
              <a:t>項目以内にまとめること。</a:t>
            </a:r>
            <a:endParaRPr lang="en-US" altLang="ja-JP" sz="1400" dirty="0">
              <a:solidFill>
                <a:srgbClr val="FF0000"/>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4213323125"/>
              </p:ext>
            </p:extLst>
          </p:nvPr>
        </p:nvGraphicFramePr>
        <p:xfrm>
          <a:off x="5265774" y="980729"/>
          <a:ext cx="4079714" cy="1944216"/>
        </p:xfrm>
        <a:graphic>
          <a:graphicData uri="http://schemas.openxmlformats.org/drawingml/2006/table">
            <a:tbl>
              <a:tblPr firstRow="1" bandRow="1">
                <a:tableStyleId>{5940675A-B579-460E-94D1-54222C63F5DA}</a:tableStyleId>
              </a:tblPr>
              <a:tblGrid>
                <a:gridCol w="4079714">
                  <a:extLst>
                    <a:ext uri="{9D8B030D-6E8A-4147-A177-3AD203B41FA5}">
                      <a16:colId xmlns:a16="http://schemas.microsoft.com/office/drawing/2014/main" val="20000"/>
                    </a:ext>
                  </a:extLst>
                </a:gridCol>
              </a:tblGrid>
              <a:tr h="648072">
                <a:tc>
                  <a:txBody>
                    <a:bodyPr/>
                    <a:lstStyle/>
                    <a:p>
                      <a:pPr marL="0">
                        <a:lnSpc>
                          <a:spcPts val="1300"/>
                        </a:lnSpc>
                      </a:pPr>
                      <a:endParaRPr kumimoji="1" lang="ja-JP" altLang="en-US" sz="1200" b="0" dirty="0">
                        <a:latin typeface="+mn-ea"/>
                        <a:ea typeface="+mn-ea"/>
                      </a:endParaRPr>
                    </a:p>
                  </a:txBody>
                  <a:tcPr marL="99060" marR="99060" anchor="ctr"/>
                </a:tc>
                <a:extLst>
                  <a:ext uri="{0D108BD9-81ED-4DB2-BD59-A6C34878D82A}">
                    <a16:rowId xmlns:a16="http://schemas.microsoft.com/office/drawing/2014/main" val="1140364753"/>
                  </a:ext>
                </a:extLst>
              </a:tr>
              <a:tr h="648072">
                <a:tc>
                  <a:txBody>
                    <a:bodyPr/>
                    <a:lstStyle/>
                    <a:p>
                      <a:pPr marL="0">
                        <a:lnSpc>
                          <a:spcPts val="1300"/>
                        </a:lnSpc>
                      </a:pPr>
                      <a:endParaRPr kumimoji="1" lang="ja-JP" altLang="en-US" sz="1200" b="0" dirty="0">
                        <a:latin typeface="+mn-ea"/>
                        <a:ea typeface="+mn-ea"/>
                      </a:endParaRPr>
                    </a:p>
                  </a:txBody>
                  <a:tcPr marL="99060" marR="99060" anchor="ctr"/>
                </a:tc>
                <a:extLst>
                  <a:ext uri="{0D108BD9-81ED-4DB2-BD59-A6C34878D82A}">
                    <a16:rowId xmlns:a16="http://schemas.microsoft.com/office/drawing/2014/main" val="10000"/>
                  </a:ext>
                </a:extLst>
              </a:tr>
              <a:tr h="648072">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endParaRPr kumimoji="1" lang="ja-JP" altLang="en-US" sz="1200" b="0" dirty="0">
                        <a:latin typeface="+mn-ea"/>
                        <a:ea typeface="+mn-ea"/>
                      </a:endParaRPr>
                    </a:p>
                  </a:txBody>
                  <a:tcPr marL="99060" marR="99060" anchor="ctr"/>
                </a:tc>
                <a:extLst>
                  <a:ext uri="{0D108BD9-81ED-4DB2-BD59-A6C34878D82A}">
                    <a16:rowId xmlns:a16="http://schemas.microsoft.com/office/drawing/2014/main" val="10001"/>
                  </a:ext>
                </a:extLst>
              </a:tr>
            </a:tbl>
          </a:graphicData>
        </a:graphic>
      </p:graphicFrame>
      <p:sp>
        <p:nvSpPr>
          <p:cNvPr id="33" name="正方形/長方形 32">
            <a:extLst>
              <a:ext uri="{FF2B5EF4-FFF2-40B4-BE49-F238E27FC236}">
                <a16:creationId xmlns:a16="http://schemas.microsoft.com/office/drawing/2014/main" id="{3FBC6E18-ABC2-4D13-A876-A05CF7BAE1C4}"/>
              </a:ext>
            </a:extLst>
          </p:cNvPr>
          <p:cNvSpPr/>
          <p:nvPr/>
        </p:nvSpPr>
        <p:spPr>
          <a:xfrm>
            <a:off x="6482342" y="1808088"/>
            <a:ext cx="2520280"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実証テーマの特徴を簡潔に</a:t>
            </a:r>
            <a:endParaRPr lang="en-US" altLang="ja-JP" sz="1400" dirty="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3</a:t>
            </a:r>
            <a:r>
              <a:rPr lang="ja-JP" altLang="en-US" sz="1400" dirty="0">
                <a:solidFill>
                  <a:srgbClr val="FF0000"/>
                </a:solidFill>
                <a:latin typeface="Meiryo UI" panose="020B0604030504040204" pitchFamily="50" charset="-128"/>
                <a:ea typeface="Meiryo UI" panose="020B0604030504040204" pitchFamily="50" charset="-128"/>
              </a:rPr>
              <a:t>項目以内にまとめること。</a:t>
            </a:r>
            <a:endParaRPr lang="en-US" altLang="ja-JP" sz="14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8A4DB331-ED79-4DDF-B76F-614F932C354F}"/>
              </a:ext>
            </a:extLst>
          </p:cNvPr>
          <p:cNvGraphicFramePr>
            <a:graphicFrameLocks noGrp="1"/>
          </p:cNvGraphicFramePr>
          <p:nvPr>
            <p:extLst>
              <p:ext uri="{D42A27DB-BD31-4B8C-83A1-F6EECF244321}">
                <p14:modId xmlns:p14="http://schemas.microsoft.com/office/powerpoint/2010/main" val="1616344338"/>
              </p:ext>
            </p:extLst>
          </p:nvPr>
        </p:nvGraphicFramePr>
        <p:xfrm>
          <a:off x="2125426" y="2011878"/>
          <a:ext cx="2797482" cy="542324"/>
        </p:xfrm>
        <a:graphic>
          <a:graphicData uri="http://schemas.openxmlformats.org/drawingml/2006/table">
            <a:tbl>
              <a:tblPr firstRow="1" bandRow="1">
                <a:tableStyleId>{2D5ABB26-0587-4C30-8999-92F81FD0307C}</a:tableStyleId>
              </a:tblPr>
              <a:tblGrid>
                <a:gridCol w="466247">
                  <a:extLst>
                    <a:ext uri="{9D8B030D-6E8A-4147-A177-3AD203B41FA5}">
                      <a16:colId xmlns:a16="http://schemas.microsoft.com/office/drawing/2014/main" val="3982589465"/>
                    </a:ext>
                  </a:extLst>
                </a:gridCol>
                <a:gridCol w="466247">
                  <a:extLst>
                    <a:ext uri="{9D8B030D-6E8A-4147-A177-3AD203B41FA5}">
                      <a16:colId xmlns:a16="http://schemas.microsoft.com/office/drawing/2014/main" val="2671997819"/>
                    </a:ext>
                  </a:extLst>
                </a:gridCol>
                <a:gridCol w="466247">
                  <a:extLst>
                    <a:ext uri="{9D8B030D-6E8A-4147-A177-3AD203B41FA5}">
                      <a16:colId xmlns:a16="http://schemas.microsoft.com/office/drawing/2014/main" val="664082008"/>
                    </a:ext>
                  </a:extLst>
                </a:gridCol>
                <a:gridCol w="466247">
                  <a:extLst>
                    <a:ext uri="{9D8B030D-6E8A-4147-A177-3AD203B41FA5}">
                      <a16:colId xmlns:a16="http://schemas.microsoft.com/office/drawing/2014/main" val="3057356649"/>
                    </a:ext>
                  </a:extLst>
                </a:gridCol>
                <a:gridCol w="466247">
                  <a:extLst>
                    <a:ext uri="{9D8B030D-6E8A-4147-A177-3AD203B41FA5}">
                      <a16:colId xmlns:a16="http://schemas.microsoft.com/office/drawing/2014/main" val="1323483161"/>
                    </a:ext>
                  </a:extLst>
                </a:gridCol>
                <a:gridCol w="466247">
                  <a:extLst>
                    <a:ext uri="{9D8B030D-6E8A-4147-A177-3AD203B41FA5}">
                      <a16:colId xmlns:a16="http://schemas.microsoft.com/office/drawing/2014/main" val="3729285683"/>
                    </a:ext>
                  </a:extLst>
                </a:gridCol>
              </a:tblGrid>
              <a:tr h="271162">
                <a:tc>
                  <a:txBody>
                    <a:bodyPr/>
                    <a:lstStyle/>
                    <a:p>
                      <a:pPr algn="ctr"/>
                      <a:r>
                        <a:rPr kumimoji="1" lang="ja-JP" altLang="en-US" sz="1000" dirty="0"/>
                        <a:t>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000" dirty="0"/>
                        <a:t>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68326734"/>
                  </a:ext>
                </a:extLst>
              </a:tr>
              <a:tr h="271162">
                <a:tc>
                  <a:txBody>
                    <a:bodyPr/>
                    <a:lstStyle/>
                    <a:p>
                      <a:pPr algn="ctr"/>
                      <a:endParaRPr kumimoji="1" lang="ja-JP" altLang="en-US" sz="1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6406085"/>
                  </a:ext>
                </a:extLst>
              </a:tr>
            </a:tbl>
          </a:graphicData>
        </a:graphic>
      </p:graphicFrame>
      <p:sp>
        <p:nvSpPr>
          <p:cNvPr id="18" name="正方形/長方形 17">
            <a:extLst>
              <a:ext uri="{FF2B5EF4-FFF2-40B4-BE49-F238E27FC236}">
                <a16:creationId xmlns:a16="http://schemas.microsoft.com/office/drawing/2014/main" id="{5D82CEB6-AAEE-43EF-8327-EF4151DD580A}"/>
              </a:ext>
            </a:extLst>
          </p:cNvPr>
          <p:cNvSpPr/>
          <p:nvPr/>
        </p:nvSpPr>
        <p:spPr>
          <a:xfrm>
            <a:off x="2746326" y="1205921"/>
            <a:ext cx="2520280"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記入上の注意</a:t>
            </a:r>
            <a:r>
              <a:rPr lang="en-US" altLang="ja-JP" sz="1400"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dirty="0">
                <a:solidFill>
                  <a:srgbClr val="FF0000"/>
                </a:solidFill>
                <a:latin typeface="Meiryo UI" panose="020B0604030504040204" pitchFamily="50" charset="-128"/>
                <a:ea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rPr>
              <a:t>※</a:t>
            </a:r>
            <a:r>
              <a:rPr lang="ja-JP" altLang="en-US" sz="1400" dirty="0">
                <a:solidFill>
                  <a:srgbClr val="FF0000"/>
                </a:solidFill>
                <a:latin typeface="Meiryo UI" panose="020B0604030504040204" pitchFamily="50" charset="-128"/>
                <a:ea typeface="Meiryo UI" panose="020B0604030504040204" pitchFamily="50" charset="-128"/>
              </a:rPr>
              <a:t>取り組む補助事業の番号に</a:t>
            </a:r>
            <a:br>
              <a:rPr lang="en-US" altLang="ja-JP" sz="1400" dirty="0">
                <a:solidFill>
                  <a:srgbClr val="FF0000"/>
                </a:solidFill>
                <a:latin typeface="Meiryo UI" panose="020B0604030504040204" pitchFamily="50" charset="-128"/>
                <a:ea typeface="Meiryo UI" panose="020B0604030504040204" pitchFamily="50" charset="-128"/>
              </a:rPr>
            </a:br>
            <a:r>
              <a:rPr lang="ja-JP" altLang="en-US" sz="1400" dirty="0">
                <a:solidFill>
                  <a:srgbClr val="FF0000"/>
                </a:solidFill>
                <a:latin typeface="Meiryo UI" panose="020B0604030504040204" pitchFamily="50" charset="-128"/>
                <a:ea typeface="Meiryo UI" panose="020B0604030504040204" pitchFamily="50" charset="-128"/>
              </a:rPr>
              <a:t>　　〇をすること（複数可）。</a:t>
            </a: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1" name="テキスト ボックス 4">
            <a:extLst>
              <a:ext uri="{FF2B5EF4-FFF2-40B4-BE49-F238E27FC236}">
                <a16:creationId xmlns:a16="http://schemas.microsoft.com/office/drawing/2014/main" id="{9F34B127-74C3-448C-871C-96996366A93B}"/>
              </a:ext>
            </a:extLst>
          </p:cNvPr>
          <p:cNvSpPr txBox="1"/>
          <p:nvPr/>
        </p:nvSpPr>
        <p:spPr>
          <a:xfrm>
            <a:off x="5745088" y="2969350"/>
            <a:ext cx="3431642" cy="1235718"/>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lang="ja-JP" altLang="en-US" sz="1100" dirty="0">
                <a:solidFill>
                  <a:schemeClr val="dk1"/>
                </a:solidFill>
                <a:effectLst/>
                <a:latin typeface="+mn-ea"/>
                <a:cs typeface="+mn-cs"/>
              </a:rPr>
              <a:t>①</a:t>
            </a:r>
            <a:r>
              <a:rPr lang="ja-JP" altLang="ja-JP" sz="1100" dirty="0">
                <a:solidFill>
                  <a:schemeClr val="dk1"/>
                </a:solidFill>
                <a:effectLst/>
                <a:latin typeface="+mn-ea"/>
                <a:cs typeface="+mn-cs"/>
              </a:rPr>
              <a:t>カーボンフットプリント</a:t>
            </a:r>
          </a:p>
          <a:p>
            <a:pPr lvl="0"/>
            <a:r>
              <a:rPr lang="ja-JP" altLang="en-US" sz="1100" dirty="0">
                <a:solidFill>
                  <a:schemeClr val="dk1"/>
                </a:solidFill>
                <a:effectLst/>
                <a:latin typeface="+mn-ea"/>
                <a:cs typeface="+mn-cs"/>
              </a:rPr>
              <a:t>②</a:t>
            </a:r>
            <a:r>
              <a:rPr lang="ja-JP" altLang="ja-JP" sz="1100" dirty="0">
                <a:solidFill>
                  <a:schemeClr val="dk1"/>
                </a:solidFill>
                <a:effectLst/>
                <a:latin typeface="+mn-ea"/>
                <a:cs typeface="+mn-cs"/>
              </a:rPr>
              <a:t>中古車の適正な価値評価</a:t>
            </a:r>
          </a:p>
          <a:p>
            <a:pPr lvl="0"/>
            <a:r>
              <a:rPr lang="ja-JP" altLang="en-US" sz="1100" dirty="0">
                <a:solidFill>
                  <a:schemeClr val="dk1"/>
                </a:solidFill>
                <a:effectLst/>
                <a:latin typeface="+mn-ea"/>
                <a:cs typeface="+mn-cs"/>
              </a:rPr>
              <a:t>③</a:t>
            </a:r>
            <a:r>
              <a:rPr lang="ja-JP" altLang="ja-JP" sz="1100" dirty="0">
                <a:solidFill>
                  <a:schemeClr val="dk1"/>
                </a:solidFill>
                <a:effectLst/>
                <a:latin typeface="+mn-ea"/>
                <a:cs typeface="+mn-cs"/>
              </a:rPr>
              <a:t>情報の流通</a:t>
            </a:r>
            <a:endParaRPr lang="en-US" altLang="ja-JP" sz="1100" dirty="0">
              <a:solidFill>
                <a:schemeClr val="dk1"/>
              </a:solidFill>
              <a:effectLst/>
              <a:latin typeface="+mn-ea"/>
              <a:cs typeface="+mn-cs"/>
            </a:endParaRPr>
          </a:p>
          <a:p>
            <a:pPr lvl="0"/>
            <a:r>
              <a:rPr lang="ja-JP" altLang="en-US" sz="1100" dirty="0">
                <a:solidFill>
                  <a:schemeClr val="dk1"/>
                </a:solidFill>
                <a:effectLst/>
                <a:latin typeface="+mn-ea"/>
                <a:cs typeface="+mn-cs"/>
              </a:rPr>
              <a:t>④</a:t>
            </a:r>
            <a:r>
              <a:rPr lang="ja-JP" altLang="ja-JP" sz="1100" dirty="0">
                <a:solidFill>
                  <a:schemeClr val="dk1"/>
                </a:solidFill>
                <a:effectLst/>
                <a:latin typeface="+mn-ea"/>
                <a:cs typeface="+mn-cs"/>
              </a:rPr>
              <a:t>電池の回収</a:t>
            </a:r>
          </a:p>
          <a:p>
            <a:pPr lvl="0"/>
            <a:r>
              <a:rPr lang="ja-JP" altLang="en-US" sz="1100" dirty="0">
                <a:solidFill>
                  <a:schemeClr val="dk1"/>
                </a:solidFill>
                <a:effectLst/>
                <a:latin typeface="+mn-ea"/>
                <a:cs typeface="+mn-cs"/>
              </a:rPr>
              <a:t>⑤</a:t>
            </a:r>
            <a:r>
              <a:rPr lang="ja-JP" altLang="ja-JP" sz="1100" dirty="0">
                <a:solidFill>
                  <a:schemeClr val="dk1"/>
                </a:solidFill>
                <a:effectLst/>
                <a:latin typeface="+mn-ea"/>
                <a:cs typeface="+mn-cs"/>
              </a:rPr>
              <a:t>有用資源の回収、リサイクル材料の使用</a:t>
            </a:r>
          </a:p>
          <a:p>
            <a:pPr lvl="0"/>
            <a:r>
              <a:rPr lang="ja-JP" altLang="en-US" sz="1100" dirty="0">
                <a:solidFill>
                  <a:schemeClr val="dk1"/>
                </a:solidFill>
                <a:effectLst/>
                <a:latin typeface="+mn-ea"/>
                <a:cs typeface="+mn-cs"/>
              </a:rPr>
              <a:t>⑥車載用畜</a:t>
            </a:r>
            <a:r>
              <a:rPr lang="ja-JP" altLang="ja-JP" sz="1100" dirty="0">
                <a:solidFill>
                  <a:schemeClr val="dk1"/>
                </a:solidFill>
                <a:effectLst/>
                <a:latin typeface="+mn-ea"/>
                <a:cs typeface="+mn-cs"/>
              </a:rPr>
              <a:t>電池の適正な二次利用</a:t>
            </a:r>
          </a:p>
          <a:p>
            <a:pPr lvl="0"/>
            <a:endParaRPr lang="ja-JP" altLang="ja-JP" sz="1100" dirty="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ja-JP" altLang="en-US" sz="1100" dirty="0"/>
          </a:p>
        </p:txBody>
      </p:sp>
      <p:sp>
        <p:nvSpPr>
          <p:cNvPr id="23" name="テキスト ボックス 5">
            <a:extLst>
              <a:ext uri="{FF2B5EF4-FFF2-40B4-BE49-F238E27FC236}">
                <a16:creationId xmlns:a16="http://schemas.microsoft.com/office/drawing/2014/main" id="{9C6E62FB-1DBA-4C27-B7F3-A4D31B9D2643}"/>
              </a:ext>
            </a:extLst>
          </p:cNvPr>
          <p:cNvSpPr txBox="1"/>
          <p:nvPr/>
        </p:nvSpPr>
        <p:spPr>
          <a:xfrm>
            <a:off x="5508542" y="3045090"/>
            <a:ext cx="243416" cy="1132417"/>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lang="ja-JP" altLang="en-US" sz="1100" dirty="0">
                <a:solidFill>
                  <a:schemeClr val="dk1"/>
                </a:solidFill>
                <a:effectLst/>
                <a:latin typeface="HG丸ｺﾞｼｯｸM-PRO" panose="020F0600000000000000" pitchFamily="50" charset="-128"/>
                <a:ea typeface="HG丸ｺﾞｼｯｸM-PRO" panose="020F0600000000000000" pitchFamily="50" charset="-128"/>
                <a:cs typeface="+mn-cs"/>
              </a:rPr>
              <a:t>事業の区分</a:t>
            </a:r>
            <a:endParaRPr lang="ja-JP" altLang="ja-JP" sz="1100" dirty="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ja-JP" altLang="en-US" sz="1100" dirty="0"/>
          </a:p>
        </p:txBody>
      </p:sp>
    </p:spTree>
    <p:extLst>
      <p:ext uri="{BB962C8B-B14F-4D97-AF65-F5344CB8AC3E}">
        <p14:creationId xmlns:p14="http://schemas.microsoft.com/office/powerpoint/2010/main" val="352573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103932"/>
            <a:ext cx="4464496" cy="377179"/>
          </a:xfrm>
        </p:spPr>
        <p:txBody>
          <a:bodyPr/>
          <a:lstStyle/>
          <a:p>
            <a:r>
              <a:rPr kumimoji="1" lang="ja-JP" altLang="en-US" dirty="0">
                <a:latin typeface="Meiryo UI" panose="020B0604030504040204" pitchFamily="50" charset="-128"/>
                <a:ea typeface="Meiryo UI" panose="020B0604030504040204" pitchFamily="50" charset="-128"/>
              </a:rPr>
              <a:t>２．実証事業イメージ（全体像）</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１枚</a:t>
            </a:r>
          </a:p>
        </p:txBody>
      </p:sp>
      <p:sp>
        <p:nvSpPr>
          <p:cNvPr id="104" name="正方形/長方形 103"/>
          <p:cNvSpPr/>
          <p:nvPr/>
        </p:nvSpPr>
        <p:spPr bwMode="auto">
          <a:xfrm>
            <a:off x="6813292" y="697359"/>
            <a:ext cx="397408" cy="235708"/>
          </a:xfrm>
          <a:prstGeom prst="rect">
            <a:avLst/>
          </a:prstGeom>
          <a:solidFill>
            <a:srgbClr val="FFCCFF"/>
          </a:solidFill>
          <a:ln w="9525">
            <a:noFill/>
            <a:miter lim="800000"/>
            <a:headEnd/>
            <a:tailEnd/>
          </a:ln>
          <a:effectLst/>
        </p:spPr>
        <p:txBody>
          <a:bodyPr wrap="none" rtlCol="0" anchor="ctr"/>
          <a:lstStyle/>
          <a:p>
            <a:pPr algn="l"/>
            <a:endParaRPr kumimoji="0" lang="ja-JP" altLang="en-US" sz="1800" dirty="0"/>
          </a:p>
        </p:txBody>
      </p:sp>
      <p:sp>
        <p:nvSpPr>
          <p:cNvPr id="105" name="テキスト ボックス 104"/>
          <p:cNvSpPr txBox="1"/>
          <p:nvPr/>
        </p:nvSpPr>
        <p:spPr>
          <a:xfrm>
            <a:off x="7210821" y="675635"/>
            <a:ext cx="1723549" cy="276999"/>
          </a:xfrm>
          <a:prstGeom prst="rect">
            <a:avLst/>
          </a:prstGeom>
          <a:noFill/>
        </p:spPr>
        <p:txBody>
          <a:bodyPr wrap="none" rtlCol="0">
            <a:spAutoFit/>
          </a:bodyPr>
          <a:lstStyle/>
          <a:p>
            <a:r>
              <a:rPr lang="ja-JP" altLang="en-US" sz="1200" dirty="0">
                <a:cs typeface="メイリオ" panose="020B0604030504040204" pitchFamily="50" charset="-128"/>
              </a:rPr>
              <a:t>：補助対象経費の範囲</a:t>
            </a:r>
            <a:endParaRPr kumimoji="1" lang="ja-JP" altLang="en-US" sz="1200" dirty="0">
              <a:cs typeface="メイリオ" panose="020B0604030504040204" pitchFamily="50" charset="-128"/>
            </a:endParaRP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3328299" y="4801980"/>
            <a:ext cx="6343151" cy="1075292"/>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実証事業のイメージをわかりやすく図示し、簡潔な説明文を記載すること。</a:t>
            </a: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補助対象となる設備・インフラ等をバックハッチングするなどして、明示すること。</a:t>
            </a:r>
            <a:endParaRPr lang="en-US" altLang="ja-JP" sz="1400" dirty="0">
              <a:solidFill>
                <a:srgbClr val="FF0000"/>
              </a:solidFill>
            </a:endParaRPr>
          </a:p>
        </p:txBody>
      </p:sp>
      <p:sp>
        <p:nvSpPr>
          <p:cNvPr id="4" name="スライド番号プレースホルダー 3">
            <a:extLst>
              <a:ext uri="{FF2B5EF4-FFF2-40B4-BE49-F238E27FC236}">
                <a16:creationId xmlns:a16="http://schemas.microsoft.com/office/drawing/2014/main" id="{C12D7FD3-C745-4F53-92E0-871FADE0A682}"/>
              </a:ext>
            </a:extLst>
          </p:cNvPr>
          <p:cNvSpPr>
            <a:spLocks noGrp="1"/>
          </p:cNvSpPr>
          <p:nvPr>
            <p:ph type="sldNum" sz="quarter" idx="12"/>
          </p:nvPr>
        </p:nvSpPr>
        <p:spPr/>
        <p:txBody>
          <a:bodyPr/>
          <a:lstStyle/>
          <a:p>
            <a:pPr>
              <a:defRPr/>
            </a:pPr>
            <a:fld id="{CA8D4A6D-85F2-41B7-A27E-54BD60322951}" type="slidenum">
              <a:rPr lang="ja-JP" altLang="en-US" smtClean="0"/>
              <a:pPr>
                <a:defRPr/>
              </a:pPr>
              <a:t>2</a:t>
            </a:fld>
            <a:endParaRPr lang="ja-JP" altLang="en-US"/>
          </a:p>
        </p:txBody>
      </p:sp>
    </p:spTree>
    <p:extLst>
      <p:ext uri="{BB962C8B-B14F-4D97-AF65-F5344CB8AC3E}">
        <p14:creationId xmlns:p14="http://schemas.microsoft.com/office/powerpoint/2010/main" val="4024588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３．補助事業到達イメージ</a:t>
            </a:r>
            <a:endParaRPr kumimoji="1" lang="ja-JP" altLang="en-US"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dirty="0">
                <a:solidFill>
                  <a:srgbClr val="FF0000"/>
                </a:solidFill>
                <a:latin typeface="Meiryo UI" panose="020B0604030504040204" pitchFamily="50" charset="-128"/>
                <a:ea typeface="Meiryo UI" panose="020B0604030504040204" pitchFamily="50" charset="-128"/>
              </a:rPr>
              <a:t>1</a:t>
            </a:r>
            <a:r>
              <a:rPr lang="ja-JP" altLang="en-US" sz="1200" b="1" dirty="0">
                <a:solidFill>
                  <a:srgbClr val="FF0000"/>
                </a:solidFill>
                <a:latin typeface="Meiryo UI" panose="020B0604030504040204" pitchFamily="50" charset="-128"/>
                <a:ea typeface="Meiryo UI" panose="020B0604030504040204" pitchFamily="50" charset="-128"/>
              </a:rPr>
              <a:t>枚以内</a:t>
            </a:r>
          </a:p>
        </p:txBody>
      </p:sp>
      <p:graphicFrame>
        <p:nvGraphicFramePr>
          <p:cNvPr id="12" name="表 11"/>
          <p:cNvGraphicFramePr>
            <a:graphicFrameLocks noGrp="1"/>
          </p:cNvGraphicFramePr>
          <p:nvPr>
            <p:extLst>
              <p:ext uri="{D42A27DB-BD31-4B8C-83A1-F6EECF244321}">
                <p14:modId xmlns:p14="http://schemas.microsoft.com/office/powerpoint/2010/main" val="3985961776"/>
              </p:ext>
            </p:extLst>
          </p:nvPr>
        </p:nvGraphicFramePr>
        <p:xfrm>
          <a:off x="128462" y="1026539"/>
          <a:ext cx="9541059" cy="5282781"/>
        </p:xfrm>
        <a:graphic>
          <a:graphicData uri="http://schemas.openxmlformats.org/drawingml/2006/table">
            <a:tbl>
              <a:tblPr firstRow="1" bandRow="1">
                <a:tableStyleId>{5C22544A-7EE6-4342-B048-85BDC9FD1C3A}</a:tableStyleId>
              </a:tblPr>
              <a:tblGrid>
                <a:gridCol w="3180353">
                  <a:extLst>
                    <a:ext uri="{9D8B030D-6E8A-4147-A177-3AD203B41FA5}">
                      <a16:colId xmlns:a16="http://schemas.microsoft.com/office/drawing/2014/main" val="20000"/>
                    </a:ext>
                  </a:extLst>
                </a:gridCol>
                <a:gridCol w="3180353">
                  <a:extLst>
                    <a:ext uri="{9D8B030D-6E8A-4147-A177-3AD203B41FA5}">
                      <a16:colId xmlns:a16="http://schemas.microsoft.com/office/drawing/2014/main" val="20001"/>
                    </a:ext>
                  </a:extLst>
                </a:gridCol>
                <a:gridCol w="3180353">
                  <a:extLst>
                    <a:ext uri="{9D8B030D-6E8A-4147-A177-3AD203B41FA5}">
                      <a16:colId xmlns:a16="http://schemas.microsoft.com/office/drawing/2014/main" val="20002"/>
                    </a:ext>
                  </a:extLst>
                </a:gridCol>
              </a:tblGrid>
              <a:tr h="692697">
                <a:tc>
                  <a:txBody>
                    <a:bodyPr/>
                    <a:lstStyle/>
                    <a:p>
                      <a:pPr algn="ctr">
                        <a:lnSpc>
                          <a:spcPts val="1200"/>
                        </a:lnSpc>
                      </a:pPr>
                      <a:r>
                        <a:rPr kumimoji="1" lang="ja-JP" altLang="en-US" sz="1400" b="0" dirty="0">
                          <a:solidFill>
                            <a:schemeClr val="tx1"/>
                          </a:solidFill>
                          <a:latin typeface="+mn-ea"/>
                          <a:ea typeface="+mn-ea"/>
                        </a:rPr>
                        <a:t>令和３年度 終了時</a:t>
                      </a:r>
                    </a:p>
                  </a:txBody>
                  <a:tcPr marT="7200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DDFF"/>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400" b="0" dirty="0">
                          <a:solidFill>
                            <a:schemeClr val="tx1"/>
                          </a:solidFill>
                          <a:latin typeface="+mn-ea"/>
                          <a:ea typeface="+mn-ea"/>
                        </a:rPr>
                        <a:t>令和４年度 終了時</a:t>
                      </a:r>
                    </a:p>
                  </a:txBody>
                  <a:tcPr marT="7200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400" b="0" dirty="0">
                          <a:solidFill>
                            <a:schemeClr val="tx1"/>
                          </a:solidFill>
                          <a:latin typeface="+mn-ea"/>
                          <a:ea typeface="+mn-ea"/>
                        </a:rPr>
                        <a:t>令和５年度 終了時</a:t>
                      </a:r>
                    </a:p>
                  </a:txBody>
                  <a:tcPr marT="7200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4590084">
                <a:tc>
                  <a:txBody>
                    <a:bodyPr/>
                    <a:lstStyle/>
                    <a:p>
                      <a:pPr algn="l"/>
                      <a:endParaRPr kumimoji="1" lang="en-US" altLang="ja-JP" sz="1200" b="0" dirty="0">
                        <a:solidFill>
                          <a:srgbClr val="0000CC"/>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pPr algn="l"/>
                      <a:endParaRPr kumimoji="1" lang="ja-JP" altLang="en-US" sz="1200" b="0" dirty="0">
                        <a:solidFill>
                          <a:srgbClr val="0000CC"/>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tc>
                  <a:txBody>
                    <a:bodyPr/>
                    <a:lstStyle/>
                    <a:p>
                      <a:pPr algn="l"/>
                      <a:endParaRPr kumimoji="1" lang="ja-JP" altLang="en-US" sz="1200" b="0" dirty="0">
                        <a:solidFill>
                          <a:schemeClr val="tx1"/>
                        </a:solidFill>
                        <a:latin typeface="+mn-ea"/>
                        <a:ea typeface="+mn-ea"/>
                      </a:endParaRPr>
                    </a:p>
                  </a:txBody>
                  <a:tcPr marT="72000" marB="36000">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20" name="テキスト ボックス 19"/>
          <p:cNvSpPr txBox="1"/>
          <p:nvPr/>
        </p:nvSpPr>
        <p:spPr>
          <a:xfrm>
            <a:off x="-114988" y="620688"/>
            <a:ext cx="5868652" cy="338554"/>
          </a:xfrm>
          <a:prstGeom prst="rect">
            <a:avLst/>
          </a:prstGeom>
          <a:noFill/>
        </p:spPr>
        <p:txBody>
          <a:bodyPr wrap="square" rtlCol="0">
            <a:spAutoFit/>
          </a:bodyPr>
          <a:lstStyle/>
          <a:p>
            <a:r>
              <a:rPr kumimoji="1" lang="ja-JP" altLang="en-US" sz="1600" dirty="0"/>
              <a:t>（１）実証事業の到達イメージ</a:t>
            </a:r>
            <a:endParaRPr kumimoji="1" lang="en-US" altLang="ja-JP" sz="1600" dirty="0"/>
          </a:p>
        </p:txBody>
      </p:sp>
      <p:sp>
        <p:nvSpPr>
          <p:cNvPr id="3" name="スライド番号プレースホルダー 2">
            <a:extLst>
              <a:ext uri="{FF2B5EF4-FFF2-40B4-BE49-F238E27FC236}">
                <a16:creationId xmlns:a16="http://schemas.microsoft.com/office/drawing/2014/main" id="{AF568F6C-F23E-4270-869C-5026EE85E402}"/>
              </a:ext>
            </a:extLst>
          </p:cNvPr>
          <p:cNvSpPr>
            <a:spLocks noGrp="1"/>
          </p:cNvSpPr>
          <p:nvPr>
            <p:ph type="sldNum" sz="quarter" idx="12"/>
          </p:nvPr>
        </p:nvSpPr>
        <p:spPr/>
        <p:txBody>
          <a:bodyPr/>
          <a:lstStyle/>
          <a:p>
            <a:pPr>
              <a:defRPr/>
            </a:pPr>
            <a:fld id="{CA8D4A6D-85F2-41B7-A27E-54BD60322951}" type="slidenum">
              <a:rPr lang="ja-JP" altLang="en-US" smtClean="0"/>
              <a:pPr>
                <a:defRPr/>
              </a:pPr>
              <a:t>3</a:t>
            </a:fld>
            <a:endParaRPr lang="ja-JP" altLang="en-US"/>
          </a:p>
        </p:txBody>
      </p:sp>
      <p:sp>
        <p:nvSpPr>
          <p:cNvPr id="18" name="テキスト ボックス 17">
            <a:extLst>
              <a:ext uri="{FF2B5EF4-FFF2-40B4-BE49-F238E27FC236}">
                <a16:creationId xmlns:a16="http://schemas.microsoft.com/office/drawing/2014/main" id="{BE29417F-0682-4A46-A1EA-2A6882F1F294}"/>
              </a:ext>
            </a:extLst>
          </p:cNvPr>
          <p:cNvSpPr txBox="1"/>
          <p:nvPr/>
        </p:nvSpPr>
        <p:spPr>
          <a:xfrm>
            <a:off x="2120921" y="1794685"/>
            <a:ext cx="4992320" cy="894456"/>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各年度での実証事業の到達イメージをわかりやすく記載すること。</a:t>
            </a:r>
          </a:p>
        </p:txBody>
      </p:sp>
    </p:spTree>
    <p:extLst>
      <p:ext uri="{BB962C8B-B14F-4D97-AF65-F5344CB8AC3E}">
        <p14:creationId xmlns:p14="http://schemas.microsoft.com/office/powerpoint/2010/main" val="249851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図表等も用いてわかりやすく具体的に記載してください。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800" b="1"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本事業で実証される電池エコシステムに関して、</a:t>
            </a:r>
            <a:r>
              <a:rPr lang="ja-JP" altLang="ja-JP" sz="1400" dirty="0">
                <a:solidFill>
                  <a:srgbClr val="FF0000"/>
                </a:solidFill>
              </a:rPr>
              <a:t>具体的かつ実現可能な目標設定がされていること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chemeClr val="tx2">
                  <a:lumMod val="60000"/>
                  <a:lumOff val="40000"/>
                </a:schemeClr>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３項目以内にまとめること。</a:t>
            </a:r>
            <a:endParaRPr lang="en-US" altLang="ja-JP" sz="1400" dirty="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t>（１）電池エコシステムとしての実効性</a:t>
            </a:r>
          </a:p>
        </p:txBody>
      </p:sp>
      <p:sp>
        <p:nvSpPr>
          <p:cNvPr id="3" name="スライド番号プレースホルダー 2">
            <a:extLst>
              <a:ext uri="{FF2B5EF4-FFF2-40B4-BE49-F238E27FC236}">
                <a16:creationId xmlns:a16="http://schemas.microsoft.com/office/drawing/2014/main"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3556619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図表等も用いてわかりやすく具体的に記載してください。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800" b="1"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本事業で実証される電池エコシステムに関して、</a:t>
            </a:r>
            <a:r>
              <a:rPr lang="ja-JP" altLang="ja-JP" sz="1400" dirty="0">
                <a:solidFill>
                  <a:srgbClr val="FF0000"/>
                </a:solidFill>
              </a:rPr>
              <a:t>実証に関する技術力を有していること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３項目以内にまとめること。</a:t>
            </a:r>
            <a:endParaRPr lang="en-US" altLang="ja-JP" sz="1400" dirty="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t>（２）電池エコシステム実証に関する技術力</a:t>
            </a:r>
          </a:p>
        </p:txBody>
      </p:sp>
      <p:sp>
        <p:nvSpPr>
          <p:cNvPr id="3" name="スライド番号プレースホルダー 2">
            <a:extLst>
              <a:ext uri="{FF2B5EF4-FFF2-40B4-BE49-F238E27FC236}">
                <a16:creationId xmlns:a16="http://schemas.microsoft.com/office/drawing/2014/main"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spTree>
    <p:extLst>
      <p:ext uri="{BB962C8B-B14F-4D97-AF65-F5344CB8AC3E}">
        <p14:creationId xmlns:p14="http://schemas.microsoft.com/office/powerpoint/2010/main" val="145250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993329" y="2133658"/>
            <a:ext cx="864019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図表等も用いてわかりやすく具体的に記載してください。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800" b="1"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チャレンジングな提案であり、得られる成果が今後の指針となるものや、幅広い成果の活用が期待されること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a:p>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電池エコシステムに関する制度等の整備に活用する技術やシステム、ビジネスモデル等で新規性を有していること</a:t>
            </a:r>
            <a:r>
              <a:rPr lang="ja-JP" altLang="en-US" sz="1400" dirty="0">
                <a:solidFill>
                  <a:srgbClr val="FF0000"/>
                </a:solidFill>
              </a:rPr>
              <a:t>。</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３枚以内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３項目以内にまとめること。</a:t>
            </a:r>
            <a:endParaRPr lang="en-US" altLang="ja-JP" sz="1400" dirty="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dirty="0"/>
              <a:t>（３）電池エコシステム実証に関する技術面、事業面での新規性</a:t>
            </a:r>
          </a:p>
        </p:txBody>
      </p:sp>
      <p:sp>
        <p:nvSpPr>
          <p:cNvPr id="3" name="スライド番号プレースホルダー 2">
            <a:extLst>
              <a:ext uri="{FF2B5EF4-FFF2-40B4-BE49-F238E27FC236}">
                <a16:creationId xmlns:a16="http://schemas.microsoft.com/office/drawing/2014/main" id="{8FDFD85D-D4BE-4418-A3D2-28EE1E19EE26}"/>
              </a:ext>
            </a:extLst>
          </p:cNvPr>
          <p:cNvSpPr>
            <a:spLocks noGrp="1"/>
          </p:cNvSpPr>
          <p:nvPr>
            <p:ph type="sldNum" sz="quarter" idx="12"/>
          </p:nvPr>
        </p:nvSpPr>
        <p:spPr/>
        <p:txBody>
          <a:bodyPr/>
          <a:lstStyle/>
          <a:p>
            <a:pPr>
              <a:defRPr/>
            </a:pPr>
            <a:fld id="{CA8D4A6D-85F2-41B7-A27E-54BD60322951}" type="slidenum">
              <a:rPr lang="ja-JP" altLang="en-US" smtClean="0"/>
              <a:pPr>
                <a:defRPr/>
              </a:pPr>
              <a:t>6</a:t>
            </a:fld>
            <a:endParaRPr lang="ja-JP" altLang="en-US"/>
          </a:p>
        </p:txBody>
      </p:sp>
    </p:spTree>
    <p:extLst>
      <p:ext uri="{BB962C8B-B14F-4D97-AF65-F5344CB8AC3E}">
        <p14:creationId xmlns:p14="http://schemas.microsoft.com/office/powerpoint/2010/main" val="3455733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8588" y="2150455"/>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668176" y="2558332"/>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以下の視点で、図表等も用いてわかりやすく簡潔に記載してください。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本事業を実施するにあたり実施方法が合理的であること（実施体制（役割分担）、外部企業等との</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連携、協力体制）について簡潔に記載すること。</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本事業を実施するにあたり必要とされる専門性が整っていること。</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6DE9DF75-F614-4B81-AAAB-63DEED641D6E}"/>
              </a:ext>
            </a:extLst>
          </p:cNvPr>
          <p:cNvSpPr>
            <a:spLocks noGrp="1"/>
          </p:cNvSpPr>
          <p:nvPr>
            <p:ph type="sldNum" sz="quarter" idx="12"/>
          </p:nvPr>
        </p:nvSpPr>
        <p:spPr/>
        <p:txBody>
          <a:bodyPr/>
          <a:lstStyle/>
          <a:p>
            <a:pPr>
              <a:defRPr/>
            </a:pPr>
            <a:fld id="{CA8D4A6D-85F2-41B7-A27E-54BD60322951}" type="slidenum">
              <a:rPr lang="ja-JP" altLang="en-US" smtClean="0"/>
              <a:pPr>
                <a:defRPr/>
              </a:pPr>
              <a:t>7</a:t>
            </a:fld>
            <a:endParaRPr lang="ja-JP" altLang="en-US"/>
          </a:p>
        </p:txBody>
      </p:sp>
      <p:sp>
        <p:nvSpPr>
          <p:cNvPr id="11" name="正方形/長方形 10">
            <a:extLst>
              <a:ext uri="{FF2B5EF4-FFF2-40B4-BE49-F238E27FC236}">
                <a16:creationId xmlns:a16="http://schemas.microsoft.com/office/drawing/2014/main" id="{53F9BB4A-2100-4311-B319-151BC94177E1}"/>
              </a:ext>
            </a:extLst>
          </p:cNvPr>
          <p:cNvSpPr/>
          <p:nvPr/>
        </p:nvSpPr>
        <p:spPr>
          <a:xfrm>
            <a:off x="-124726" y="647026"/>
            <a:ext cx="8246078" cy="338554"/>
          </a:xfrm>
          <a:prstGeom prst="rect">
            <a:avLst/>
          </a:prstGeom>
        </p:spPr>
        <p:txBody>
          <a:bodyPr wrap="square">
            <a:spAutoFit/>
          </a:bodyPr>
          <a:lstStyle/>
          <a:p>
            <a:r>
              <a:rPr lang="ja-JP" altLang="en-US" sz="1600" dirty="0"/>
              <a:t>（４）電池エコシステム実証に向けた事業実施体制</a:t>
            </a:r>
          </a:p>
        </p:txBody>
      </p:sp>
    </p:spTree>
    <p:extLst>
      <p:ext uri="{BB962C8B-B14F-4D97-AF65-F5344CB8AC3E}">
        <p14:creationId xmlns:p14="http://schemas.microsoft.com/office/powerpoint/2010/main" val="1917855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eiryo UI" panose="020B0604030504040204" pitchFamily="50" charset="-128"/>
                <a:ea typeface="Meiryo UI" panose="020B0604030504040204" pitchFamily="50" charset="-128"/>
              </a:rPr>
              <a:t>４．事業内容</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8588" y="2150455"/>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詳細</a:t>
            </a:r>
            <a:r>
              <a:rPr lang="en-US" altLang="ja-JP" sz="1600" dirty="0"/>
              <a:t>】</a:t>
            </a:r>
          </a:p>
        </p:txBody>
      </p:sp>
      <p:sp>
        <p:nvSpPr>
          <p:cNvPr id="6" name="テキスト ボックス 5"/>
          <p:cNvSpPr txBox="1"/>
          <p:nvPr/>
        </p:nvSpPr>
        <p:spPr>
          <a:xfrm>
            <a:off x="668176" y="2558332"/>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r>
              <a:rPr lang="ja-JP" altLang="en-US" sz="1600" b="1" dirty="0">
                <a:solidFill>
                  <a:srgbClr val="FF0000"/>
                </a:solidFill>
              </a:rPr>
              <a:t>　以下の視点で、図表等も用いてわかりやすく簡潔に記載してください。</a:t>
            </a:r>
            <a:endParaRPr lang="en-US" altLang="ja-JP" sz="1600" b="1"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事業内容が具体的に記載されており、かつ実施体制、方法、スケジュールが効率的かつ確実に実施可能なもの</a:t>
            </a: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ja-JP" altLang="ja-JP" sz="1400" dirty="0">
                <a:solidFill>
                  <a:srgbClr val="FF0000"/>
                </a:solidFill>
              </a:rPr>
              <a:t>であること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補助</a:t>
            </a:r>
            <a:r>
              <a:rPr lang="ja-JP" altLang="ja-JP" sz="1400" dirty="0">
                <a:solidFill>
                  <a:srgbClr val="FF0000"/>
                </a:solidFill>
              </a:rPr>
              <a:t>事業の目的・内容・実施方法に対して、工程・作業手順等が効率的であること</a:t>
            </a:r>
            <a:r>
              <a:rPr lang="ja-JP" altLang="en-US" sz="1400" dirty="0">
                <a:solidFill>
                  <a:srgbClr val="FF0000"/>
                </a:solidFill>
              </a:rPr>
              <a:t>。</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en-US" sz="1400" dirty="0">
                <a:solidFill>
                  <a:srgbClr val="FF0000"/>
                </a:solidFill>
              </a:rPr>
              <a:t>補助事業完了後も継続的に事業が実施できること等について簡潔に記載すること。</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dirty="0">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t>【</a:t>
            </a:r>
            <a:r>
              <a:rPr lang="ja-JP" altLang="en-US" sz="1600" dirty="0"/>
              <a:t>要旨</a:t>
            </a:r>
            <a:r>
              <a:rPr lang="en-US" altLang="ja-JP" sz="1600" dirty="0"/>
              <a:t>】</a:t>
            </a:r>
          </a:p>
          <a:p>
            <a:pPr marL="285750" indent="-285750" eaLnBrk="1" fontAlgn="auto" hangingPunct="1">
              <a:spcBef>
                <a:spcPts val="0"/>
              </a:spcBef>
              <a:spcAft>
                <a:spcPts val="0"/>
              </a:spcAft>
              <a:buFont typeface="Wingdings" pitchFamily="2" charset="2"/>
              <a:buChar char="n"/>
              <a:defRPr/>
            </a:pPr>
            <a:r>
              <a:rPr lang="ja-JP" altLang="en-US" sz="1400" dirty="0"/>
              <a:t>○○○</a:t>
            </a:r>
          </a:p>
          <a:p>
            <a:pPr marL="285750" indent="-285750" eaLnBrk="1" fontAlgn="auto" hangingPunct="1">
              <a:spcBef>
                <a:spcPts val="0"/>
              </a:spcBef>
              <a:spcAft>
                <a:spcPts val="0"/>
              </a:spcAft>
              <a:buFont typeface="Wingdings" pitchFamily="2" charset="2"/>
              <a:buChar char="n"/>
              <a:defRPr/>
            </a:pPr>
            <a:r>
              <a:rPr lang="ja-JP" altLang="en-US" sz="1400" dirty="0"/>
              <a:t>△△△</a:t>
            </a:r>
            <a:endParaRPr lang="en-US" altLang="ja-JP" sz="1400" dirty="0"/>
          </a:p>
          <a:p>
            <a:pPr marL="285750" indent="-285750" eaLnBrk="1" fontAlgn="auto" hangingPunct="1">
              <a:spcBef>
                <a:spcPts val="0"/>
              </a:spcBef>
              <a:spcAft>
                <a:spcPts val="0"/>
              </a:spcAft>
              <a:buFont typeface="Wingdings" pitchFamily="2" charset="2"/>
              <a:buChar char="n"/>
              <a:defRPr/>
            </a:pPr>
            <a:r>
              <a:rPr lang="ja-JP" altLang="en-US" sz="1400" dirty="0"/>
              <a:t>□□□</a:t>
            </a:r>
          </a:p>
        </p:txBody>
      </p:sp>
      <p:sp>
        <p:nvSpPr>
          <p:cNvPr id="9" name="正方形/長方形 8"/>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記入上の注意</a:t>
            </a:r>
            <a:r>
              <a:rPr lang="en-US" altLang="ja-JP" sz="1400" dirty="0">
                <a:solidFill>
                  <a:srgbClr val="FF0000"/>
                </a:solidFill>
              </a:rPr>
              <a:t>】</a:t>
            </a:r>
          </a:p>
          <a:p>
            <a:pPr marL="182562"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箇条書きとすること。</a:t>
            </a:r>
            <a:endParaRPr lang="en-US" altLang="ja-JP" sz="1400" dirty="0">
              <a:solidFill>
                <a:srgbClr val="FF0000"/>
              </a:solidFill>
            </a:endParaRPr>
          </a:p>
          <a:p>
            <a:pPr marL="182562" eaLnBrk="1" fontAlgn="auto" hangingPunct="1">
              <a:spcBef>
                <a:spcPts val="0"/>
              </a:spcBef>
              <a:spcAft>
                <a:spcPts val="0"/>
              </a:spcAft>
              <a:defRPr/>
            </a:pPr>
            <a:r>
              <a:rPr lang="en-US" altLang="ja-JP" sz="1400" dirty="0">
                <a:solidFill>
                  <a:srgbClr val="FF0000"/>
                </a:solidFill>
              </a:rPr>
              <a:t>※3</a:t>
            </a:r>
            <a:r>
              <a:rPr lang="ja-JP" altLang="en-US" sz="1400" dirty="0">
                <a:solidFill>
                  <a:srgbClr val="FF0000"/>
                </a:solidFill>
              </a:rPr>
              <a:t>項目以内にまとめること。</a:t>
            </a:r>
            <a:endParaRPr lang="en-US" altLang="ja-JP" sz="1400" dirty="0">
              <a:solidFill>
                <a:srgbClr val="FF0000"/>
              </a:solidFill>
            </a:endParaRPr>
          </a:p>
        </p:txBody>
      </p:sp>
      <p:sp>
        <p:nvSpPr>
          <p:cNvPr id="3" name="スライド番号プレースホルダー 2">
            <a:extLst>
              <a:ext uri="{FF2B5EF4-FFF2-40B4-BE49-F238E27FC236}">
                <a16:creationId xmlns:a16="http://schemas.microsoft.com/office/drawing/2014/main" id="{6DE9DF75-F614-4B81-AAAB-63DEED641D6E}"/>
              </a:ext>
            </a:extLst>
          </p:cNvPr>
          <p:cNvSpPr>
            <a:spLocks noGrp="1"/>
          </p:cNvSpPr>
          <p:nvPr>
            <p:ph type="sldNum" sz="quarter" idx="12"/>
          </p:nvPr>
        </p:nvSpPr>
        <p:spPr/>
        <p:txBody>
          <a:bodyPr/>
          <a:lstStyle/>
          <a:p>
            <a:pPr>
              <a:defRPr/>
            </a:pPr>
            <a:fld id="{CA8D4A6D-85F2-41B7-A27E-54BD60322951}" type="slidenum">
              <a:rPr lang="ja-JP" altLang="en-US" smtClean="0"/>
              <a:pPr>
                <a:defRPr/>
              </a:pPr>
              <a:t>8</a:t>
            </a:fld>
            <a:endParaRPr lang="ja-JP" altLang="en-US"/>
          </a:p>
        </p:txBody>
      </p:sp>
      <p:sp>
        <p:nvSpPr>
          <p:cNvPr id="11" name="正方形/長方形 10">
            <a:extLst>
              <a:ext uri="{FF2B5EF4-FFF2-40B4-BE49-F238E27FC236}">
                <a16:creationId xmlns:a16="http://schemas.microsoft.com/office/drawing/2014/main" id="{53F9BB4A-2100-4311-B319-151BC94177E1}"/>
              </a:ext>
            </a:extLst>
          </p:cNvPr>
          <p:cNvSpPr/>
          <p:nvPr/>
        </p:nvSpPr>
        <p:spPr>
          <a:xfrm>
            <a:off x="-124726" y="647026"/>
            <a:ext cx="8246078" cy="338554"/>
          </a:xfrm>
          <a:prstGeom prst="rect">
            <a:avLst/>
          </a:prstGeom>
        </p:spPr>
        <p:txBody>
          <a:bodyPr wrap="square">
            <a:spAutoFit/>
          </a:bodyPr>
          <a:lstStyle/>
          <a:p>
            <a:r>
              <a:rPr lang="ja-JP" altLang="en-US" sz="1600" dirty="0"/>
              <a:t>（５）電池エコシステム実証に向けた事業実施確実性</a:t>
            </a:r>
          </a:p>
        </p:txBody>
      </p:sp>
    </p:spTree>
    <p:extLst>
      <p:ext uri="{BB962C8B-B14F-4D97-AF65-F5344CB8AC3E}">
        <p14:creationId xmlns:p14="http://schemas.microsoft.com/office/powerpoint/2010/main" val="23611247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11125</TotalTime>
  <Words>1871</Words>
  <Application>Microsoft Office PowerPoint</Application>
  <PresentationFormat>A4 210 x 297 mm</PresentationFormat>
  <Paragraphs>326</Paragraphs>
  <Slides>14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14</vt:i4>
      </vt:variant>
    </vt:vector>
  </HeadingPairs>
  <TitlesOfParts>
    <vt:vector size="23" baseType="lpstr">
      <vt:lpstr>HG丸ｺﾞｼｯｸM-PRO</vt: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１．補助事業の概要</vt:lpstr>
      <vt:lpstr>２．実証事業イメージ（全体像）</vt:lpstr>
      <vt:lpstr>３．補助事業到達イメージ</vt:lpstr>
      <vt:lpstr>４．事業内容</vt:lpstr>
      <vt:lpstr>４．事業内容</vt:lpstr>
      <vt:lpstr>４．事業内容</vt:lpstr>
      <vt:lpstr>４．事業内容</vt:lpstr>
      <vt:lpstr>４．事業内容</vt:lpstr>
      <vt:lpstr>４．事業内容</vt:lpstr>
      <vt:lpstr>４．事業内容</vt:lpstr>
      <vt:lpstr>４．事業内容</vt:lpstr>
      <vt:lpstr>５．年間の実施スケジュール・経費　等</vt:lpstr>
      <vt:lpstr>６．事業全体のビジョン・年次スケジュール　等　（参考）</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中山憲卓</cp:lastModifiedBy>
  <cp:revision>568</cp:revision>
  <cp:lastPrinted>2021-06-04T01:43:17Z</cp:lastPrinted>
  <dcterms:created xsi:type="dcterms:W3CDTF">2013-09-09T14:53:54Z</dcterms:created>
  <dcterms:modified xsi:type="dcterms:W3CDTF">2021-06-04T09:10:34Z</dcterms:modified>
</cp:coreProperties>
</file>