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1" r:id="rId1"/>
    <p:sldMasterId id="2147483753" r:id="rId2"/>
  </p:sldMasterIdLst>
  <p:notesMasterIdLst>
    <p:notesMasterId r:id="rId9"/>
  </p:notesMasterIdLst>
  <p:handoutMasterIdLst>
    <p:handoutMasterId r:id="rId10"/>
  </p:handoutMasterIdLst>
  <p:sldIdLst>
    <p:sldId id="676" r:id="rId3"/>
    <p:sldId id="685" r:id="rId4"/>
    <p:sldId id="688" r:id="rId5"/>
    <p:sldId id="689" r:id="rId6"/>
    <p:sldId id="686" r:id="rId7"/>
    <p:sldId id="687" r:id="rId8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62" autoAdjust="0"/>
    <p:restoredTop sz="97885" autoAdjust="0"/>
  </p:normalViewPr>
  <p:slideViewPr>
    <p:cSldViewPr>
      <p:cViewPr varScale="1">
        <p:scale>
          <a:sx n="68" d="100"/>
          <a:sy n="68" d="100"/>
        </p:scale>
        <p:origin x="-1596" y="-96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290"/>
    </p:cViewPr>
  </p:sorterViewPr>
  <p:notesViewPr>
    <p:cSldViewPr>
      <p:cViewPr>
        <p:scale>
          <a:sx n="90" d="100"/>
          <a:sy n="90" d="100"/>
        </p:scale>
        <p:origin x="-1806" y="-72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機密性○</a:t>
            </a: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/>
              <a:t>●事業計画策定の策定</a:t>
            </a:r>
          </a:p>
        </p:txBody>
      </p:sp>
    </p:spTree>
    <p:extLst>
      <p:ext uri="{BB962C8B-B14F-4D97-AF65-F5344CB8AC3E}">
        <p14:creationId xmlns:p14="http://schemas.microsoft.com/office/powerpoint/2010/main" xmlns="" val="1068808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3177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337376" y="6488697"/>
            <a:ext cx="1043563" cy="365125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92290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175" y="6691313"/>
            <a:ext cx="9420225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ja-JP" altLang="en-US" sz="1000" i="1" dirty="0" smtClean="0">
                <a:solidFill>
                  <a:schemeClr val="bg1">
                    <a:lumMod val="50000"/>
                  </a:schemeClr>
                </a:solidFill>
              </a:rPr>
              <a:t>平成</a:t>
            </a:r>
            <a:r>
              <a:rPr lang="en-US" altLang="ja-JP" sz="1000" i="1" dirty="0" smtClean="0">
                <a:solidFill>
                  <a:schemeClr val="bg1">
                    <a:lumMod val="50000"/>
                  </a:schemeClr>
                </a:solidFill>
              </a:rPr>
              <a:t>28</a:t>
            </a:r>
            <a:r>
              <a:rPr lang="ja-JP" altLang="en-US" sz="1000" i="1" dirty="0" smtClean="0">
                <a:solidFill>
                  <a:schemeClr val="bg1">
                    <a:lumMod val="50000"/>
                  </a:schemeClr>
                </a:solidFill>
              </a:rPr>
              <a:t>年度　地産地消型再生可能エネルギー面的利用等推進事業費補助金　事業概要書</a:t>
            </a:r>
            <a:endParaRPr lang="ja-JP" altLang="en-US" sz="1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0A507-E35D-440C-89A6-617C22B0E07C}" type="datetimeFigureOut">
              <a:rPr kumimoji="1" lang="ja-JP" altLang="en-US" smtClean="0"/>
              <a:pPr/>
              <a:t>2016/6/8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8623933"/>
              </p:ext>
            </p:extLst>
          </p:nvPr>
        </p:nvGraphicFramePr>
        <p:xfrm>
          <a:off x="1424508" y="3215605"/>
          <a:ext cx="7200900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54"/>
                <a:gridCol w="1656207"/>
                <a:gridCol w="5112639"/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★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地方公共団体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ja-JP" altLang="en-US" dirty="0" smtClean="0">
                <a:latin typeface="+mn-ea"/>
                <a:ea typeface="+mn-ea"/>
              </a:rPr>
              <a:t>補助事業の名称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申請日：平成○○年○○月○○日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別紙⑲事業概要書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52545" y="2774265"/>
            <a:ext cx="463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区分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（実施設計・実証事業・導入事業）</a:t>
            </a:r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5961112" y="44624"/>
          <a:ext cx="3888432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160240"/>
              </a:tblGrid>
              <a:tr h="234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補助金交付申請額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000,000,000</a:t>
                      </a: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0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H28</a:t>
                      </a: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補助金申請額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000,000,000</a:t>
                      </a:r>
                      <a:r>
                        <a:rPr kumimoji="1" lang="ja-JP" altLang="en-US" sz="1400" b="0" dirty="0" smtClean="0">
                          <a:ln>
                            <a:solidFill>
                              <a:schemeClr val="bg1">
                                <a:lumMod val="50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dirty="0" smtClean="0">
                        <a:ln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角丸四角形吹き出し 9"/>
          <p:cNvSpPr/>
          <p:nvPr/>
        </p:nvSpPr>
        <p:spPr>
          <a:xfrm>
            <a:off x="7473280" y="908720"/>
            <a:ext cx="1584176" cy="612648"/>
          </a:xfrm>
          <a:prstGeom prst="wedgeRoundRectCallout">
            <a:avLst>
              <a:gd name="adj1" fmla="val -92795"/>
              <a:gd name="adj2" fmla="val 8087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chemeClr val="tx1"/>
                </a:solidFill>
              </a:rPr>
              <a:t>補助事業</a:t>
            </a:r>
            <a:r>
              <a:rPr lang="ja-JP" altLang="en-US" sz="1400" dirty="0" smtClean="0">
                <a:solidFill>
                  <a:schemeClr val="tx1"/>
                </a:solidFill>
              </a:rPr>
              <a:t>の</a:t>
            </a:r>
            <a:r>
              <a:rPr lang="ja-JP" altLang="en-US" sz="1400" dirty="0" smtClean="0">
                <a:solidFill>
                  <a:schemeClr val="tx1"/>
                </a:solidFill>
              </a:rPr>
              <a:t>名称</a:t>
            </a:r>
            <a:r>
              <a:rPr lang="ja-JP" altLang="en-US" sz="1400" dirty="0" smtClean="0">
                <a:solidFill>
                  <a:schemeClr val="tx1"/>
                </a:solidFill>
              </a:rPr>
              <a:t>を</a:t>
            </a:r>
            <a:r>
              <a:rPr lang="ja-JP" altLang="en-US" sz="1400" dirty="0" smtClean="0">
                <a:solidFill>
                  <a:schemeClr val="tx1"/>
                </a:solidFill>
              </a:rPr>
              <a:t>記入してください。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2288704" y="188640"/>
            <a:ext cx="2448272" cy="720080"/>
          </a:xfrm>
          <a:prstGeom prst="wedgeRoundRectCallout">
            <a:avLst>
              <a:gd name="adj1" fmla="val 99381"/>
              <a:gd name="adj2" fmla="val -3061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ja-JP" sz="1400" dirty="0" smtClean="0">
                <a:solidFill>
                  <a:schemeClr val="tx1"/>
                </a:solidFill>
              </a:rPr>
              <a:t>１段目：申請総額</a:t>
            </a:r>
            <a:r>
              <a:rPr lang="ja-JP" altLang="ja-JP" sz="1400" dirty="0" smtClean="0">
                <a:solidFill>
                  <a:schemeClr val="tx1"/>
                </a:solidFill>
              </a:rPr>
              <a:t>、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ja-JP" sz="1400" dirty="0" smtClean="0">
                <a:solidFill>
                  <a:schemeClr val="tx1"/>
                </a:solidFill>
              </a:rPr>
              <a:t>２段目</a:t>
            </a:r>
            <a:r>
              <a:rPr lang="ja-JP" altLang="ja-JP" sz="1400" dirty="0" smtClean="0">
                <a:solidFill>
                  <a:schemeClr val="tx1"/>
                </a:solidFill>
              </a:rPr>
              <a:t>：Ｈ２８年度申請</a:t>
            </a:r>
            <a:r>
              <a:rPr lang="ja-JP" altLang="ja-JP" sz="1400" dirty="0" smtClean="0">
                <a:solidFill>
                  <a:schemeClr val="tx1"/>
                </a:solidFill>
              </a:rPr>
              <a:t>額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 smtClean="0">
                <a:solidFill>
                  <a:schemeClr val="tx1"/>
                </a:solidFill>
              </a:rPr>
              <a:t>を記入してください。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7257256" y="2276872"/>
            <a:ext cx="2448272" cy="720080"/>
          </a:xfrm>
          <a:prstGeom prst="wedgeRoundRectCallout">
            <a:avLst>
              <a:gd name="adj1" fmla="val -71849"/>
              <a:gd name="adj2" fmla="val 3776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400" dirty="0" smtClean="0">
                <a:solidFill>
                  <a:schemeClr val="tx1"/>
                </a:solidFill>
              </a:rPr>
              <a:t>対象区分を○で囲んで下さい。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 smtClean="0">
                <a:latin typeface="+mn-ea"/>
                <a:ea typeface="+mn-ea"/>
              </a:rPr>
              <a:t>１．補助事業要旨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826168" y="6525313"/>
            <a:ext cx="611762" cy="365125"/>
          </a:xfrm>
        </p:spPr>
        <p:txBody>
          <a:bodyPr/>
          <a:lstStyle/>
          <a:p>
            <a:pPr algn="ctr">
              <a:defRPr/>
            </a:pPr>
            <a:r>
              <a:rPr lang="en-US" altLang="ja-JP" sz="15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72</a:t>
            </a:r>
            <a:endParaRPr lang="ja-JP" altLang="en-US" sz="15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-8656" y="679996"/>
            <a:ext cx="4807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（１</a:t>
            </a:r>
            <a:r>
              <a:rPr lang="ja-JP" altLang="en-US" dirty="0">
                <a:latin typeface="+mn-ea"/>
                <a:ea typeface="+mn-ea"/>
              </a:rPr>
              <a:t>）</a:t>
            </a:r>
            <a:r>
              <a:rPr lang="ja-JP" altLang="en-US" dirty="0" smtClean="0">
                <a:latin typeface="+mn-ea"/>
                <a:ea typeface="+mn-ea"/>
              </a:rPr>
              <a:t>事業内容</a:t>
            </a:r>
            <a:r>
              <a:rPr lang="ja-JP" altLang="en-US" sz="1200" dirty="0" smtClean="0">
                <a:latin typeface="+mn-ea"/>
                <a:ea typeface="+mn-ea"/>
              </a:rPr>
              <a:t>（環境性・経済性・先導性・災害等リスク対応）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169024" y="987235"/>
            <a:ext cx="4536504" cy="553807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dirty="0">
              <a:latin typeface="+mn-ea"/>
              <a:ea typeface="+mn-ea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097016" y="681403"/>
            <a:ext cx="1585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+mn-ea"/>
                <a:ea typeface="+mn-ea"/>
              </a:rPr>
              <a:t>【</a:t>
            </a:r>
            <a:r>
              <a:rPr lang="ja-JP" altLang="en-US" dirty="0" smtClean="0">
                <a:latin typeface="+mn-ea"/>
                <a:ea typeface="+mn-ea"/>
              </a:rPr>
              <a:t>事業イメージ</a:t>
            </a:r>
            <a:r>
              <a:rPr lang="en-US" altLang="ja-JP" dirty="0" smtClean="0">
                <a:latin typeface="+mn-ea"/>
                <a:ea typeface="+mn-ea"/>
              </a:rPr>
              <a:t>】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FF0000"/>
                </a:solidFill>
                <a:latin typeface="+mn-ea"/>
                <a:ea typeface="+mn-ea"/>
              </a:rPr>
              <a:t>１枚</a:t>
            </a:r>
            <a:endParaRPr lang="ja-JP" altLang="en-US" sz="1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8465" y="992058"/>
            <a:ext cx="4896544" cy="190410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</a:rPr>
              <a:t>■</a:t>
            </a:r>
            <a:endParaRPr lang="en-US" altLang="ja-JP" sz="1600" dirty="0" smtClean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15552" y="2924944"/>
            <a:ext cx="5221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（</a:t>
            </a:r>
            <a:r>
              <a:rPr lang="ja-JP" altLang="en-US" dirty="0">
                <a:latin typeface="+mn-ea"/>
                <a:ea typeface="+mn-ea"/>
              </a:rPr>
              <a:t>２</a:t>
            </a:r>
            <a:r>
              <a:rPr lang="ja-JP" altLang="en-US" dirty="0" smtClean="0">
                <a:latin typeface="+mn-ea"/>
                <a:ea typeface="+mn-ea"/>
              </a:rPr>
              <a:t>）事業実施確実性・事</a:t>
            </a:r>
            <a:r>
              <a:rPr lang="ja-JP" altLang="en-US" dirty="0">
                <a:latin typeface="+mn-ea"/>
                <a:ea typeface="+mn-ea"/>
              </a:rPr>
              <a:t>業者の</a:t>
            </a:r>
            <a:r>
              <a:rPr lang="ja-JP" altLang="en-US" dirty="0" smtClean="0">
                <a:latin typeface="+mn-ea"/>
                <a:ea typeface="+mn-ea"/>
              </a:rPr>
              <a:t>適格性・資金計画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-2380" y="5085184"/>
            <a:ext cx="2951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+mn-ea"/>
                <a:ea typeface="+mn-ea"/>
              </a:rPr>
              <a:t>（３）その他特筆すべき事項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0056" y="3294276"/>
            <a:ext cx="4896544" cy="17936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9668" y="5404389"/>
            <a:ext cx="4896544" cy="112092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</a:rPr>
              <a:t>■</a:t>
            </a:r>
            <a:endParaRPr lang="en-US" altLang="ja-JP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73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２</a:t>
            </a:r>
            <a:r>
              <a:rPr lang="ja-JP" altLang="en-US" dirty="0" smtClean="0">
                <a:latin typeface="+mn-ea"/>
                <a:ea typeface="+mn-ea"/>
              </a:rPr>
              <a:t>．</a:t>
            </a:r>
            <a:r>
              <a:rPr lang="ja-JP" altLang="en-US" dirty="0">
                <a:latin typeface="+mn-ea"/>
                <a:ea typeface="+mn-ea"/>
              </a:rPr>
              <a:t>事業</a:t>
            </a:r>
            <a:r>
              <a:rPr lang="ja-JP" altLang="en-US" dirty="0" smtClean="0">
                <a:latin typeface="+mn-ea"/>
                <a:ea typeface="+mn-ea"/>
              </a:rPr>
              <a:t>内容（環境性・経済性・先導性・災害等リスク対応）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203835"/>
            <a:ext cx="9648825" cy="432079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</a:rPr>
              <a:t>４</a:t>
            </a:r>
            <a:r>
              <a:rPr lang="ja-JP" altLang="en-US" sz="1200" b="1" dirty="0" smtClean="0">
                <a:solidFill>
                  <a:srgbClr val="FF0000"/>
                </a:solidFill>
                <a:latin typeface="+mn-ea"/>
                <a:ea typeface="+mn-ea"/>
              </a:rPr>
              <a:t>枚以内</a:t>
            </a:r>
            <a:endParaRPr lang="ja-JP" altLang="en-US" sz="1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723900"/>
            <a:ext cx="9648825" cy="141643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 smtClean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 smtClean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 smtClean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  <a:ea typeface="+mn-ea"/>
              </a:rPr>
              <a:t>■</a:t>
            </a:r>
          </a:p>
        </p:txBody>
      </p:sp>
    </p:spTree>
    <p:extLst>
      <p:ext uri="{BB962C8B-B14F-4D97-AF65-F5344CB8AC3E}">
        <p14:creationId xmlns:p14="http://schemas.microsoft.com/office/powerpoint/2010/main" xmlns="" val="14525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３</a:t>
            </a:r>
            <a:r>
              <a:rPr lang="ja-JP" altLang="en-US" dirty="0" smtClean="0">
                <a:latin typeface="+mn-ea"/>
                <a:ea typeface="+mn-ea"/>
              </a:rPr>
              <a:t>．</a:t>
            </a:r>
            <a:r>
              <a:rPr lang="ja-JP" altLang="en-US" dirty="0">
                <a:latin typeface="+mn-ea"/>
                <a:ea typeface="+mn-ea"/>
              </a:rPr>
              <a:t>事業実施の</a:t>
            </a:r>
            <a:r>
              <a:rPr lang="ja-JP" altLang="en-US" dirty="0" smtClean="0">
                <a:latin typeface="+mn-ea"/>
                <a:ea typeface="+mn-ea"/>
              </a:rPr>
              <a:t>確実性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055814"/>
            <a:ext cx="9648825" cy="446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FF0000"/>
                </a:solidFill>
                <a:latin typeface="+mn-ea"/>
                <a:ea typeface="+mn-ea"/>
              </a:rPr>
              <a:t>１枚</a:t>
            </a:r>
            <a:endParaRPr lang="ja-JP" altLang="en-US" sz="1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723900"/>
            <a:ext cx="9648825" cy="115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  <a:ea typeface="+mn-ea"/>
              </a:rPr>
              <a:t>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ja-JP" altLang="en-US" sz="1600" dirty="0">
              <a:latin typeface="+mn-ea"/>
              <a:ea typeface="+mn-ea"/>
            </a:endParaRPr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826168" y="6525313"/>
            <a:ext cx="611762" cy="365125"/>
          </a:xfrm>
        </p:spPr>
        <p:txBody>
          <a:bodyPr/>
          <a:lstStyle/>
          <a:p>
            <a:pPr algn="ctr">
              <a:defRPr/>
            </a:pPr>
            <a:r>
              <a:rPr lang="en-US" altLang="ja-JP" sz="1500" dirty="0" smtClean="0">
                <a:latin typeface="Century" panose="02040604050505020304" pitchFamily="18" charset="0"/>
              </a:rPr>
              <a:t>73</a:t>
            </a:r>
            <a:endParaRPr lang="ja-JP" altLang="en-US" sz="15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78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４</a:t>
            </a:r>
            <a:r>
              <a:rPr lang="ja-JP" altLang="en-US" dirty="0" smtClean="0">
                <a:latin typeface="+mn-ea"/>
                <a:ea typeface="+mn-ea"/>
              </a:rPr>
              <a:t>．</a:t>
            </a:r>
            <a:r>
              <a:rPr lang="ja-JP" altLang="en-US" dirty="0">
                <a:latin typeface="+mn-ea"/>
                <a:ea typeface="+mn-ea"/>
              </a:rPr>
              <a:t>事業者の</a:t>
            </a:r>
            <a:r>
              <a:rPr lang="ja-JP" altLang="en-US" dirty="0" smtClean="0">
                <a:latin typeface="+mn-ea"/>
                <a:ea typeface="+mn-ea"/>
              </a:rPr>
              <a:t>適格性・資金計画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55814"/>
            <a:ext cx="9648825" cy="446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723900"/>
            <a:ext cx="9648825" cy="115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  <a:ea typeface="+mn-ea"/>
              </a:rPr>
              <a:t>■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ja-JP" altLang="en-US" sz="1600" dirty="0">
              <a:latin typeface="+mn-ea"/>
              <a:ea typeface="+mn-ea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FF0000"/>
                </a:solidFill>
                <a:latin typeface="+mn-ea"/>
                <a:ea typeface="+mn-ea"/>
              </a:rPr>
              <a:t>１枚</a:t>
            </a:r>
            <a:endParaRPr lang="ja-JP" altLang="en-US" sz="1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400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+mn-ea"/>
                <a:ea typeface="+mn-ea"/>
              </a:rPr>
              <a:t>５</a:t>
            </a:r>
            <a:r>
              <a:rPr lang="ja-JP" altLang="en-US" dirty="0" smtClean="0">
                <a:latin typeface="+mn-ea"/>
                <a:ea typeface="+mn-ea"/>
              </a:rPr>
              <a:t>．その他特筆すべき事項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55814"/>
            <a:ext cx="9648825" cy="44688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詳細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FF0000"/>
                </a:solidFill>
                <a:latin typeface="+mn-ea"/>
                <a:ea typeface="+mn-ea"/>
              </a:rPr>
              <a:t>１枚</a:t>
            </a:r>
            <a:endParaRPr lang="ja-JP" altLang="en-US" sz="1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723900"/>
            <a:ext cx="9648825" cy="115194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+mn-ea"/>
                <a:ea typeface="+mn-ea"/>
              </a:rPr>
              <a:t>【</a:t>
            </a:r>
            <a:r>
              <a:rPr lang="ja-JP" altLang="en-US" sz="1600" dirty="0">
                <a:latin typeface="+mn-ea"/>
                <a:ea typeface="+mn-ea"/>
              </a:rPr>
              <a:t>要旨</a:t>
            </a:r>
            <a:r>
              <a:rPr lang="en-US" altLang="ja-JP" sz="1600" dirty="0">
                <a:latin typeface="+mn-ea"/>
                <a:ea typeface="+mn-ea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 smtClean="0">
                <a:latin typeface="+mn-ea"/>
                <a:ea typeface="+mn-ea"/>
              </a:rPr>
              <a:t>■</a:t>
            </a:r>
            <a:endParaRPr lang="en-US" altLang="ja-JP" sz="1600" dirty="0" smtClean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+mn-ea"/>
                <a:ea typeface="+mn-ea"/>
              </a:rPr>
              <a:t>■</a:t>
            </a:r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826168" y="6525313"/>
            <a:ext cx="611762" cy="365125"/>
          </a:xfrm>
        </p:spPr>
        <p:txBody>
          <a:bodyPr/>
          <a:lstStyle/>
          <a:p>
            <a:pPr algn="ctr">
              <a:defRPr/>
            </a:pPr>
            <a:r>
              <a:rPr lang="en-US" altLang="ja-JP" sz="1500" dirty="0" smtClean="0">
                <a:latin typeface="Century" panose="02040604050505020304" pitchFamily="18" charset="0"/>
              </a:rPr>
              <a:t>74</a:t>
            </a:r>
            <a:endParaRPr lang="ja-JP" altLang="en-US" sz="15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66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9583</TotalTime>
  <Words>247</Words>
  <Application>Microsoft Office PowerPoint</Application>
  <PresentationFormat>A4 210 x 297 mm</PresentationFormat>
  <Paragraphs>76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8" baseType="lpstr">
      <vt:lpstr>Office ​​テーマ</vt:lpstr>
      <vt:lpstr>デザインの設定</vt:lpstr>
      <vt:lpstr>補助事業の名称</vt:lpstr>
      <vt:lpstr>１．補助事業要旨</vt:lpstr>
      <vt:lpstr>２．事業内容（環境性・経済性・先導性・災害等リスク対応）</vt:lpstr>
      <vt:lpstr>３．事業実施の確実性</vt:lpstr>
      <vt:lpstr>４．事業者の適格性・資金計画</vt:lpstr>
      <vt:lpstr>５．その他特筆すべき事項</vt:lpstr>
    </vt:vector>
  </TitlesOfParts>
  <Company>METI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GIO023</cp:lastModifiedBy>
  <cp:revision>464</cp:revision>
  <cp:lastPrinted>2016-04-01T03:21:54Z</cp:lastPrinted>
  <dcterms:created xsi:type="dcterms:W3CDTF">2013-09-09T14:53:54Z</dcterms:created>
  <dcterms:modified xsi:type="dcterms:W3CDTF">2016-06-08T01:21:48Z</dcterms:modified>
</cp:coreProperties>
</file>