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1"/>
    <p:sldMasterId id="2147483753" r:id="rId2"/>
  </p:sldMasterIdLst>
  <p:notesMasterIdLst>
    <p:notesMasterId r:id="rId10"/>
  </p:notesMasterIdLst>
  <p:handoutMasterIdLst>
    <p:handoutMasterId r:id="rId11"/>
  </p:handoutMasterIdLst>
  <p:sldIdLst>
    <p:sldId id="676" r:id="rId3"/>
    <p:sldId id="685" r:id="rId4"/>
    <p:sldId id="690" r:id="rId5"/>
    <p:sldId id="691" r:id="rId6"/>
    <p:sldId id="688" r:id="rId7"/>
    <p:sldId id="689" r:id="rId8"/>
    <p:sldId id="687" r:id="rId9"/>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6pPr>
    <a:lvl7pPr marL="27432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7pPr>
    <a:lvl8pPr marL="32004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8pPr>
    <a:lvl9pPr marL="36576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9pPr>
  </p:defaultTextStyle>
  <p:extLst>
    <p:ext uri="{EFAFB233-063F-42B5-8137-9DF3F51BA10A}">
      <p15:sldGuideLst xmlns:p15="http://schemas.microsoft.com/office/powerpoint/2012/main">
        <p15:guide id="1" orient="horz" pos="28">
          <p15:clr>
            <a:srgbClr val="A4A3A4"/>
          </p15:clr>
        </p15:guide>
        <p15:guide id="2" pos="6204">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CFFCC"/>
    <a:srgbClr val="FF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97" autoAdjust="0"/>
    <p:restoredTop sz="97885" autoAdjust="0"/>
  </p:normalViewPr>
  <p:slideViewPr>
    <p:cSldViewPr>
      <p:cViewPr varScale="1">
        <p:scale>
          <a:sx n="74" d="100"/>
          <a:sy n="74" d="100"/>
        </p:scale>
        <p:origin x="1158" y="66"/>
      </p:cViewPr>
      <p:guideLst>
        <p:guide orient="horz" pos="28"/>
        <p:guide pos="620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p:scale>
          <a:sx n="90" d="100"/>
          <a:sy n="90" d="100"/>
        </p:scale>
        <p:origin x="2148" y="-109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r>
              <a:rPr lang="ja-JP" altLang="en-US"/>
              <a:t>機密性○</a:t>
            </a:r>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defRPr>
            </a:lvl1pPr>
          </a:lstStyle>
          <a:p>
            <a:pPr>
              <a:defRPr/>
            </a:pPr>
            <a:fld id="{1EC4FBD0-7633-4554-A01D-57EBE408A745}" type="slidenum">
              <a:rPr lang="ja-JP" altLang="en-US"/>
              <a:pPr>
                <a:defRPr/>
              </a:pPr>
              <a:t>‹#›</a:t>
            </a:fld>
            <a:endParaRPr lang="ja-JP" altLang="en-US"/>
          </a:p>
        </p:txBody>
      </p:sp>
    </p:spTree>
    <p:extLst>
      <p:ext uri="{BB962C8B-B14F-4D97-AF65-F5344CB8AC3E}">
        <p14:creationId xmlns:p14="http://schemas.microsoft.com/office/powerpoint/2010/main" val="26795072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r>
              <a:rPr lang="ja-JP" altLang="en-US"/>
              <a:t>機密性○</a:t>
            </a:r>
            <a:endParaRPr lang="en-US" altLang="ja-JP"/>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pPr lvl="0"/>
            <a:endParaRPr lang="ja-JP" altLang="en-US" noProof="0" dirty="0"/>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defRPr>
            </a:lvl1pPr>
          </a:lstStyle>
          <a:p>
            <a:pPr>
              <a:defRPr/>
            </a:pPr>
            <a:fld id="{9AE3D2EF-E1DA-43A1-AAB5-1C750E1C4922}" type="slidenum">
              <a:rPr lang="ja-JP" altLang="en-US"/>
              <a:pPr>
                <a:defRPr/>
              </a:pPr>
              <a:t>‹#›</a:t>
            </a:fld>
            <a:endParaRPr lang="ja-JP" altLang="en-US"/>
          </a:p>
        </p:txBody>
      </p:sp>
    </p:spTree>
    <p:extLst>
      <p:ext uri="{BB962C8B-B14F-4D97-AF65-F5344CB8AC3E}">
        <p14:creationId xmlns:p14="http://schemas.microsoft.com/office/powerpoint/2010/main" val="69292799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smtClean="0"/>
              <a:t>●事業計画策定の策定</a:t>
            </a:r>
          </a:p>
        </p:txBody>
      </p:sp>
    </p:spTree>
    <p:extLst>
      <p:ext uri="{BB962C8B-B14F-4D97-AF65-F5344CB8AC3E}">
        <p14:creationId xmlns:p14="http://schemas.microsoft.com/office/powerpoint/2010/main" val="1068808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29609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58565" y="1052736"/>
            <a:ext cx="8420100" cy="1470025"/>
          </a:xfrm>
        </p:spPr>
        <p:txBody>
          <a:bodyPr/>
          <a:lstStyle>
            <a:lvl1pPr>
              <a:defRPr>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a:p>
        </p:txBody>
      </p:sp>
      <p:sp>
        <p:nvSpPr>
          <p:cNvPr id="7" name="正方形/長方形 6"/>
          <p:cNvSpPr/>
          <p:nvPr userDrawn="1"/>
        </p:nvSpPr>
        <p:spPr>
          <a:xfrm>
            <a:off x="9202" y="2063375"/>
            <a:ext cx="9912350" cy="4571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Tree>
    <p:extLst>
      <p:ext uri="{BB962C8B-B14F-4D97-AF65-F5344CB8AC3E}">
        <p14:creationId xmlns:p14="http://schemas.microsoft.com/office/powerpoint/2010/main" val="5317758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2017/2/9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44285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2017/2/9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499535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2017/2/9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2643500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2017/2/9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791469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正方形/長方形 3"/>
          <p:cNvSpPr/>
          <p:nvPr userDrawn="1"/>
        </p:nvSpPr>
        <p:spPr>
          <a:xfrm>
            <a:off x="-6350" y="539750"/>
            <a:ext cx="9912350" cy="714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2" name="タイトル 1"/>
          <p:cNvSpPr>
            <a:spLocks noGrp="1"/>
          </p:cNvSpPr>
          <p:nvPr>
            <p:ph type="title"/>
          </p:nvPr>
        </p:nvSpPr>
        <p:spPr>
          <a:xfrm>
            <a:off x="128464" y="39688"/>
            <a:ext cx="8915400" cy="500062"/>
          </a:xfr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dirty="0" smtClean="0"/>
              <a:t>マスター タイトルの書式設定</a:t>
            </a:r>
            <a:endParaRPr lang="ja-JP" altLang="en-US" dirty="0"/>
          </a:p>
        </p:txBody>
      </p:sp>
      <p:sp>
        <p:nvSpPr>
          <p:cNvPr id="7" name="スライド番号プレースホルダー 5"/>
          <p:cNvSpPr>
            <a:spLocks noGrp="1"/>
          </p:cNvSpPr>
          <p:nvPr>
            <p:ph type="sldNum" sz="quarter" idx="12"/>
          </p:nvPr>
        </p:nvSpPr>
        <p:spPr>
          <a:xfrm>
            <a:off x="8337376" y="6488697"/>
            <a:ext cx="1043563" cy="365125"/>
          </a:xfrm>
          <a:prstGeom prst="rect">
            <a:avLst/>
          </a:prstGeom>
        </p:spPr>
        <p:txBody>
          <a:bodyPr/>
          <a:lstStyle>
            <a:lvl1pPr algn="r" eaLnBrk="1" fontAlgn="auto" hangingPunct="1">
              <a:spcBef>
                <a:spcPts val="0"/>
              </a:spcBef>
              <a:spcAft>
                <a:spcPts val="0"/>
              </a:spcAft>
              <a:defRPr>
                <a:solidFill>
                  <a:prstClr val="black">
                    <a:tint val="75000"/>
                  </a:prstClr>
                </a:solidFill>
                <a:latin typeface="メイリオ" panose="020B0604030504040204" pitchFamily="50" charset="-128"/>
                <a:ea typeface="メイリオ" panose="020B0604030504040204" pitchFamily="50" charset="-128"/>
              </a:defRPr>
            </a:lvl1pPr>
          </a:lstStyle>
          <a:p>
            <a:pPr>
              <a:defRPr/>
            </a:pPr>
            <a:fld id="{CA8D4A6D-85F2-41B7-A27E-54BD60322951}" type="slidenum">
              <a:rPr lang="ja-JP" altLang="en-US" smtClean="0"/>
              <a:pPr>
                <a:defRPr/>
              </a:pPr>
              <a:t>‹#›</a:t>
            </a:fld>
            <a:endParaRPr lang="ja-JP" altLang="en-US"/>
          </a:p>
        </p:txBody>
      </p:sp>
    </p:spTree>
    <p:extLst>
      <p:ext uri="{BB962C8B-B14F-4D97-AF65-F5344CB8AC3E}">
        <p14:creationId xmlns:p14="http://schemas.microsoft.com/office/powerpoint/2010/main" val="42922909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2017/2/9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5797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2017/2/9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23259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2017/2/9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799724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2017/2/9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164615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130A507-E35D-440C-89A6-617C22B0E07C}" type="datetimeFigureOut">
              <a:rPr kumimoji="1" lang="ja-JP" altLang="en-US" smtClean="0"/>
              <a:pPr/>
              <a:t>2017/2/9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14855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130A507-E35D-440C-89A6-617C22B0E07C}" type="datetimeFigureOut">
              <a:rPr kumimoji="1" lang="ja-JP" altLang="en-US" smtClean="0"/>
              <a:pPr/>
              <a:t>2017/2/9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97712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130A507-E35D-440C-89A6-617C22B0E07C}" type="datetimeFigureOut">
              <a:rPr kumimoji="1" lang="ja-JP" altLang="en-US" smtClean="0"/>
              <a:pPr/>
              <a:t>2017/2/9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9438852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8" name="タイトル 1"/>
          <p:cNvSpPr txBox="1">
            <a:spLocks/>
          </p:cNvSpPr>
          <p:nvPr userDrawn="1"/>
        </p:nvSpPr>
        <p:spPr>
          <a:xfrm>
            <a:off x="-3175" y="6691313"/>
            <a:ext cx="9420225" cy="166687"/>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fontAlgn="auto">
              <a:spcAft>
                <a:spcPts val="0"/>
              </a:spcAft>
              <a:defRPr/>
            </a:pPr>
            <a:r>
              <a:rPr lang="ja-JP" altLang="en-US" sz="1000" i="1" dirty="0" smtClean="0">
                <a:solidFill>
                  <a:schemeClr val="bg1">
                    <a:lumMod val="50000"/>
                  </a:schemeClr>
                </a:solidFill>
              </a:rPr>
              <a:t>平成</a:t>
            </a:r>
            <a:r>
              <a:rPr lang="en-US" altLang="ja-JP" sz="1000" i="1" dirty="0" smtClean="0">
                <a:solidFill>
                  <a:schemeClr val="bg1">
                    <a:lumMod val="50000"/>
                  </a:schemeClr>
                </a:solidFill>
              </a:rPr>
              <a:t>29</a:t>
            </a:r>
            <a:r>
              <a:rPr lang="ja-JP" altLang="en-US" sz="1000" i="1" dirty="0" smtClean="0">
                <a:solidFill>
                  <a:schemeClr val="bg1">
                    <a:lumMod val="50000"/>
                  </a:schemeClr>
                </a:solidFill>
              </a:rPr>
              <a:t>年度　地域の特性を活かしたエネルギーの地産地消促進事業費補助金　事業概要書</a:t>
            </a:r>
            <a:endParaRPr lang="ja-JP" altLang="en-US" sz="1000" i="1" dirty="0">
              <a:solidFill>
                <a:schemeClr val="bg1">
                  <a:lumMod val="50000"/>
                </a:schemeClr>
              </a:solidFill>
            </a:endParaRPr>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0A507-E35D-440C-89A6-617C22B0E07C}" type="datetimeFigureOut">
              <a:rPr kumimoji="1" lang="ja-JP" altLang="en-US" smtClean="0"/>
              <a:pPr/>
              <a:t>2017/2/9</a:t>
            </a:fld>
            <a:endParaRPr kumimoji="1" lang="ja-JP" altLang="en-US"/>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325747622"/>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326308208"/>
              </p:ext>
            </p:extLst>
          </p:nvPr>
        </p:nvGraphicFramePr>
        <p:xfrm>
          <a:off x="1424508" y="2851383"/>
          <a:ext cx="7200900" cy="933475"/>
        </p:xfrm>
        <a:graphic>
          <a:graphicData uri="http://schemas.openxmlformats.org/drawingml/2006/table">
            <a:tbl>
              <a:tblPr firstRow="1" bandRow="1">
                <a:tableStyleId>{5C22544A-7EE6-4342-B048-85BDC9FD1C3A}</a:tableStyleId>
              </a:tblPr>
              <a:tblGrid>
                <a:gridCol w="432054"/>
                <a:gridCol w="1656207"/>
                <a:gridCol w="5112639"/>
              </a:tblGrid>
              <a:tr h="304773">
                <a:tc>
                  <a:txBody>
                    <a:bodyPr/>
                    <a:lstStyle/>
                    <a:p>
                      <a:pPr algn="ctr"/>
                      <a:r>
                        <a:rPr kumimoji="1" lang="ja-JP" altLang="en-US" sz="1400" b="0" dirty="0" smtClean="0">
                          <a:solidFill>
                            <a:schemeClr val="tx1"/>
                          </a:solidFill>
                          <a:latin typeface="+mn-ea"/>
                          <a:ea typeface="+mn-ea"/>
                        </a:rPr>
                        <a:t>○</a:t>
                      </a:r>
                      <a:endParaRPr kumimoji="1" lang="ja-JP" altLang="en-US"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n-ea"/>
                          <a:ea typeface="+mn-ea"/>
                        </a:rPr>
                        <a:t>代表申請者</a:t>
                      </a:r>
                      <a:endParaRPr kumimoji="1" lang="en-US" altLang="ja-JP" sz="1400" b="0" dirty="0" smtClean="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n-ea"/>
                          <a:ea typeface="+mn-ea"/>
                        </a:rPr>
                        <a:t>○○○</a:t>
                      </a:r>
                      <a:endParaRPr kumimoji="1" lang="en-US" altLang="ja-JP" sz="1400" b="0" dirty="0" smtClean="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773">
                <a:tc>
                  <a:txBody>
                    <a:bodyPr/>
                    <a:lstStyle/>
                    <a:p>
                      <a:pPr algn="ctr"/>
                      <a:r>
                        <a:rPr kumimoji="1" lang="ja-JP" altLang="en-US" sz="1400" b="0" dirty="0" smtClean="0">
                          <a:solidFill>
                            <a:schemeClr val="tx1"/>
                          </a:solidFill>
                          <a:latin typeface="+mn-ea"/>
                          <a:ea typeface="+mn-ea"/>
                        </a:rPr>
                        <a:t>◎</a:t>
                      </a:r>
                      <a:endParaRPr kumimoji="1" lang="ja-JP" altLang="en-US"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latin typeface="+mn-ea"/>
                          <a:ea typeface="+mn-ea"/>
                        </a:rPr>
                        <a:t>共同申請者</a:t>
                      </a:r>
                      <a:endParaRPr lang="en-US" altLang="ja-JP" sz="1400" b="0" dirty="0" smtClean="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latin typeface="+mn-ea"/>
                          <a:ea typeface="+mn-ea"/>
                        </a:rPr>
                        <a:t>○○○</a:t>
                      </a:r>
                      <a:endParaRPr lang="en-US" altLang="ja-JP" sz="1400" b="0" dirty="0" smtClean="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903">
                <a:tc>
                  <a:txBody>
                    <a:bodyPr/>
                    <a:lstStyle/>
                    <a:p>
                      <a:pPr algn="ctr"/>
                      <a:r>
                        <a:rPr kumimoji="1" lang="ja-JP" altLang="en-US" sz="1400" b="0" dirty="0" smtClean="0">
                          <a:solidFill>
                            <a:schemeClr val="tx1"/>
                          </a:solidFill>
                          <a:latin typeface="+mn-ea"/>
                          <a:ea typeface="+mn-ea"/>
                        </a:rPr>
                        <a:t>★</a:t>
                      </a:r>
                      <a:endParaRPr kumimoji="1" lang="ja-JP" altLang="en-US"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n-ea"/>
                          <a:ea typeface="+mn-ea"/>
                        </a:rPr>
                        <a:t>地方公共団体</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テキスト ボックス 5"/>
          <p:cNvSpPr txBox="1"/>
          <p:nvPr/>
        </p:nvSpPr>
        <p:spPr>
          <a:xfrm>
            <a:off x="344488" y="4293096"/>
            <a:ext cx="9216727" cy="2232248"/>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400" b="1" dirty="0" smtClean="0">
                <a:solidFill>
                  <a:srgbClr val="FF0000"/>
                </a:solidFill>
                <a:latin typeface="+mn-ea"/>
                <a:ea typeface="+mn-ea"/>
              </a:rPr>
              <a:t>【</a:t>
            </a:r>
            <a:r>
              <a:rPr lang="ja-JP" altLang="en-US" sz="1400" b="1" dirty="0" smtClean="0">
                <a:solidFill>
                  <a:srgbClr val="FF0000"/>
                </a:solidFill>
                <a:latin typeface="+mn-ea"/>
                <a:ea typeface="+mn-ea"/>
              </a:rPr>
              <a:t>本資料作成上の注意（共通）</a:t>
            </a:r>
            <a:r>
              <a:rPr lang="en-US" altLang="ja-JP" sz="1400" b="1" dirty="0" smtClean="0">
                <a:solidFill>
                  <a:srgbClr val="FF0000"/>
                </a:solidFill>
                <a:latin typeface="+mn-ea"/>
                <a:ea typeface="+mn-ea"/>
              </a:rPr>
              <a:t>】</a:t>
            </a:r>
            <a:endParaRPr lang="en-US" altLang="ja-JP" sz="1400" b="1" dirty="0">
              <a:solidFill>
                <a:srgbClr val="FF0000"/>
              </a:solidFill>
              <a:latin typeface="+mn-ea"/>
              <a:ea typeface="+mn-ea"/>
            </a:endParaRPr>
          </a:p>
          <a:p>
            <a:pPr eaLnBrk="1" fontAlgn="auto" hangingPunct="1">
              <a:spcBef>
                <a:spcPts val="0"/>
              </a:spcBef>
              <a:spcAft>
                <a:spcPts val="0"/>
              </a:spcAft>
              <a:defRPr/>
            </a:pP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本資料</a:t>
            </a:r>
            <a:r>
              <a:rPr lang="ja-JP" altLang="en-US" sz="1400" dirty="0">
                <a:solidFill>
                  <a:srgbClr val="FF0000"/>
                </a:solidFill>
                <a:latin typeface="+mn-ea"/>
                <a:ea typeface="+mn-ea"/>
              </a:rPr>
              <a:t>は</a:t>
            </a:r>
            <a:r>
              <a:rPr lang="ja-JP" altLang="en-US" sz="1400" u="sng" dirty="0">
                <a:solidFill>
                  <a:srgbClr val="FF0000"/>
                </a:solidFill>
                <a:latin typeface="+mn-ea"/>
                <a:ea typeface="+mn-ea"/>
              </a:rPr>
              <a:t>評価委員が申請内容の評価を実施するための重要な資料</a:t>
            </a:r>
            <a:r>
              <a:rPr lang="ja-JP" altLang="en-US" sz="1400" dirty="0">
                <a:solidFill>
                  <a:srgbClr val="FF0000"/>
                </a:solidFill>
                <a:latin typeface="+mn-ea"/>
                <a:ea typeface="+mn-ea"/>
              </a:rPr>
              <a:t>となりますので、</a:t>
            </a:r>
            <a:r>
              <a:rPr lang="ja-JP" altLang="en-US" sz="1400" b="1" dirty="0">
                <a:solidFill>
                  <a:srgbClr val="FF0000"/>
                </a:solidFill>
                <a:latin typeface="+mn-ea"/>
                <a:ea typeface="+mn-ea"/>
              </a:rPr>
              <a:t>各注意事項を熟読のうえ</a:t>
            </a:r>
            <a:r>
              <a:rPr lang="ja-JP" altLang="en-US" sz="1400" dirty="0">
                <a:solidFill>
                  <a:srgbClr val="FF0000"/>
                </a:solidFill>
                <a:latin typeface="+mn-ea"/>
                <a:ea typeface="+mn-ea"/>
              </a:rPr>
              <a:t>作成</a:t>
            </a:r>
            <a:r>
              <a:rPr lang="ja-JP" altLang="en-US" sz="1400" dirty="0" smtClean="0">
                <a:solidFill>
                  <a:srgbClr val="FF0000"/>
                </a:solidFill>
                <a:latin typeface="+mn-ea"/>
                <a:ea typeface="+mn-ea"/>
              </a:rPr>
              <a:t>を</a:t>
            </a:r>
            <a:endParaRPr lang="en-US" altLang="ja-JP" sz="1400" dirty="0" smtClean="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ea typeface="+mn-ea"/>
              </a:rPr>
              <a:t>　</a:t>
            </a:r>
            <a:r>
              <a:rPr lang="ja-JP" altLang="en-US" sz="1400" dirty="0" smtClean="0">
                <a:solidFill>
                  <a:srgbClr val="FF0000"/>
                </a:solidFill>
                <a:latin typeface="+mn-ea"/>
                <a:ea typeface="+mn-ea"/>
              </a:rPr>
              <a:t>行って</a:t>
            </a:r>
            <a:r>
              <a:rPr lang="ja-JP" altLang="en-US" sz="1400" dirty="0">
                <a:solidFill>
                  <a:srgbClr val="FF0000"/>
                </a:solidFill>
                <a:latin typeface="+mn-ea"/>
                <a:ea typeface="+mn-ea"/>
              </a:rPr>
              <a:t>下さい。</a:t>
            </a:r>
            <a:endParaRPr lang="en-US" altLang="ja-JP" sz="1400" dirty="0">
              <a:solidFill>
                <a:srgbClr val="FF0000"/>
              </a:solidFill>
              <a:latin typeface="+mn-ea"/>
              <a:ea typeface="+mn-ea"/>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latin typeface="+mn-ea"/>
                <a:ea typeface="+mn-ea"/>
              </a:rPr>
              <a:t>文字の大きさ</a:t>
            </a:r>
            <a:r>
              <a:rPr lang="ja-JP" altLang="en-US" sz="1400" dirty="0" smtClean="0">
                <a:solidFill>
                  <a:srgbClr val="FF0000"/>
                </a:solidFill>
                <a:latin typeface="+mn-ea"/>
                <a:ea typeface="+mn-ea"/>
              </a:rPr>
              <a:t>は</a:t>
            </a:r>
            <a:r>
              <a:rPr lang="en-US" altLang="ja-JP" sz="1400" dirty="0" smtClean="0">
                <a:solidFill>
                  <a:srgbClr val="FF0000"/>
                </a:solidFill>
                <a:latin typeface="+mn-ea"/>
                <a:ea typeface="+mn-ea"/>
              </a:rPr>
              <a:t>14pt</a:t>
            </a:r>
            <a:r>
              <a:rPr lang="ja-JP" altLang="en-US" sz="1400" dirty="0" smtClean="0">
                <a:solidFill>
                  <a:srgbClr val="FF0000"/>
                </a:solidFill>
                <a:latin typeface="+mn-ea"/>
                <a:ea typeface="+mn-ea"/>
              </a:rPr>
              <a:t>以上と</a:t>
            </a:r>
            <a:r>
              <a:rPr lang="ja-JP" altLang="en-US" sz="1400" dirty="0">
                <a:solidFill>
                  <a:srgbClr val="FF0000"/>
                </a:solidFill>
                <a:latin typeface="+mn-ea"/>
                <a:ea typeface="+mn-ea"/>
              </a:rPr>
              <a:t>する</a:t>
            </a:r>
            <a:r>
              <a:rPr lang="ja-JP" altLang="en-US" sz="1400" dirty="0" smtClean="0">
                <a:solidFill>
                  <a:srgbClr val="FF0000"/>
                </a:solidFill>
                <a:latin typeface="+mn-ea"/>
                <a:ea typeface="+mn-ea"/>
              </a:rPr>
              <a:t>こと（図表内は</a:t>
            </a:r>
            <a:r>
              <a:rPr lang="en-US" altLang="ja-JP" sz="1400" dirty="0" smtClean="0">
                <a:solidFill>
                  <a:srgbClr val="FF0000"/>
                </a:solidFill>
                <a:latin typeface="+mn-ea"/>
                <a:ea typeface="+mn-ea"/>
              </a:rPr>
              <a:t>12pt</a:t>
            </a:r>
            <a:r>
              <a:rPr lang="ja-JP" altLang="en-US" sz="1400" dirty="0" smtClean="0">
                <a:solidFill>
                  <a:srgbClr val="FF0000"/>
                </a:solidFill>
                <a:latin typeface="+mn-ea"/>
                <a:ea typeface="+mn-ea"/>
              </a:rPr>
              <a:t>以上）。</a:t>
            </a:r>
            <a:endParaRPr lang="en-US" altLang="ja-JP" sz="1400" dirty="0">
              <a:solidFill>
                <a:srgbClr val="FF0000"/>
              </a:solidFill>
              <a:latin typeface="+mn-ea"/>
              <a:ea typeface="+mn-ea"/>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latin typeface="+mn-ea"/>
                <a:ea typeface="+mn-ea"/>
              </a:rPr>
              <a:t>既定の</a:t>
            </a:r>
            <a:r>
              <a:rPr lang="ja-JP" altLang="en-US" sz="1400" dirty="0" smtClean="0">
                <a:solidFill>
                  <a:srgbClr val="FF0000"/>
                </a:solidFill>
                <a:latin typeface="+mn-ea"/>
                <a:ea typeface="+mn-ea"/>
              </a:rPr>
              <a:t>フォント（</a:t>
            </a:r>
            <a:r>
              <a:rPr lang="en-US" altLang="ja-JP" sz="1400" dirty="0" err="1">
                <a:solidFill>
                  <a:srgbClr val="FF0000"/>
                </a:solidFill>
                <a:latin typeface="+mn-ea"/>
                <a:ea typeface="+mn-ea"/>
              </a:rPr>
              <a:t>Meiryo</a:t>
            </a:r>
            <a:r>
              <a:rPr lang="en-US" altLang="ja-JP" sz="1400" dirty="0">
                <a:solidFill>
                  <a:srgbClr val="FF0000"/>
                </a:solidFill>
                <a:latin typeface="+mn-ea"/>
                <a:ea typeface="+mn-ea"/>
              </a:rPr>
              <a:t> </a:t>
            </a:r>
            <a:r>
              <a:rPr lang="en-US" altLang="ja-JP" sz="1400" dirty="0" smtClean="0">
                <a:solidFill>
                  <a:srgbClr val="FF0000"/>
                </a:solidFill>
                <a:latin typeface="+mn-ea"/>
                <a:ea typeface="+mn-ea"/>
              </a:rPr>
              <a:t>UI</a:t>
            </a:r>
            <a:r>
              <a:rPr lang="ja-JP" altLang="en-US" sz="1400" dirty="0" smtClean="0">
                <a:solidFill>
                  <a:srgbClr val="FF0000"/>
                </a:solidFill>
                <a:latin typeface="+mn-ea"/>
                <a:ea typeface="+mn-ea"/>
              </a:rPr>
              <a:t>）を</a:t>
            </a:r>
            <a:r>
              <a:rPr lang="ja-JP" altLang="en-US" sz="1400" dirty="0">
                <a:solidFill>
                  <a:srgbClr val="FF0000"/>
                </a:solidFill>
                <a:latin typeface="+mn-ea"/>
                <a:ea typeface="+mn-ea"/>
              </a:rPr>
              <a:t>使用すること。</a:t>
            </a:r>
            <a:endParaRPr lang="en-US" altLang="ja-JP" sz="1400" dirty="0">
              <a:solidFill>
                <a:srgbClr val="FF0000"/>
              </a:solidFill>
              <a:latin typeface="+mn-ea"/>
              <a:ea typeface="+mn-ea"/>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latin typeface="+mn-ea"/>
                <a:ea typeface="+mn-ea"/>
              </a:rPr>
              <a:t>各項目の枚数については、各ページ右上部に指定された上限に収まる形で記載を行うこと。</a:t>
            </a:r>
            <a:endParaRPr lang="en-US" altLang="ja-JP" sz="1400" dirty="0">
              <a:solidFill>
                <a:srgbClr val="FF0000"/>
              </a:solidFill>
              <a:latin typeface="+mn-ea"/>
              <a:ea typeface="+mn-ea"/>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latin typeface="+mn-ea"/>
                <a:ea typeface="+mn-ea"/>
              </a:rPr>
              <a:t>図表（写真、パース、位置図、区域図、配置図、エネルギーフロー、体制図、スキーム図、グラフ、線表等）などを用い、ヴィジュアルに表現すること。</a:t>
            </a:r>
            <a:endParaRPr lang="en-US" altLang="ja-JP" sz="1400" dirty="0">
              <a:solidFill>
                <a:srgbClr val="FF0000"/>
              </a:solidFill>
              <a:latin typeface="+mn-ea"/>
              <a:ea typeface="+mn-ea"/>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latin typeface="+mn-ea"/>
                <a:ea typeface="+mn-ea"/>
              </a:rPr>
              <a:t>説明にあたっては可能な限り定量的な説明を行うこと。</a:t>
            </a:r>
            <a:endParaRPr lang="en-US" altLang="ja-JP" sz="1400" dirty="0">
              <a:solidFill>
                <a:srgbClr val="FF0000"/>
              </a:solidFill>
              <a:latin typeface="+mn-ea"/>
              <a:ea typeface="+mn-ea"/>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latin typeface="+mn-ea"/>
                <a:ea typeface="+mn-ea"/>
              </a:rPr>
              <a:t>枠線については、適宜変更を行い、行の追加等を行うこと。</a:t>
            </a:r>
            <a:endParaRPr lang="en-US" altLang="ja-JP" sz="1400" dirty="0">
              <a:solidFill>
                <a:srgbClr val="FF0000"/>
              </a:solidFill>
              <a:latin typeface="+mn-ea"/>
              <a:ea typeface="+mn-ea"/>
            </a:endParaRPr>
          </a:p>
        </p:txBody>
      </p:sp>
      <p:sp>
        <p:nvSpPr>
          <p:cNvPr id="3" name="タイトル 2"/>
          <p:cNvSpPr>
            <a:spLocks noGrp="1"/>
          </p:cNvSpPr>
          <p:nvPr>
            <p:ph type="ctrTitle"/>
          </p:nvPr>
        </p:nvSpPr>
        <p:spPr>
          <a:xfrm>
            <a:off x="658565" y="1298470"/>
            <a:ext cx="8420100" cy="834386"/>
          </a:xfrm>
        </p:spPr>
        <p:txBody>
          <a:bodyPr/>
          <a:lstStyle/>
          <a:p>
            <a:r>
              <a:rPr kumimoji="1" lang="ja-JP" altLang="en-US" dirty="0" smtClean="0">
                <a:latin typeface="+mn-ea"/>
                <a:ea typeface="+mn-ea"/>
              </a:rPr>
              <a:t>補助事業の名称</a:t>
            </a:r>
            <a:endParaRPr kumimoji="1" lang="ja-JP" altLang="en-US" dirty="0">
              <a:latin typeface="+mn-ea"/>
              <a:ea typeface="+mn-ea"/>
            </a:endParaRPr>
          </a:p>
        </p:txBody>
      </p:sp>
      <p:sp>
        <p:nvSpPr>
          <p:cNvPr id="7" name="テキスト ボックス 6"/>
          <p:cNvSpPr txBox="1"/>
          <p:nvPr/>
        </p:nvSpPr>
        <p:spPr>
          <a:xfrm>
            <a:off x="38592" y="366233"/>
            <a:ext cx="5544319" cy="674104"/>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400" b="1" dirty="0" smtClean="0">
                <a:solidFill>
                  <a:srgbClr val="FF0000"/>
                </a:solidFill>
                <a:latin typeface="+mn-ea"/>
                <a:ea typeface="+mn-ea"/>
              </a:rPr>
              <a:t>【</a:t>
            </a:r>
            <a:r>
              <a:rPr lang="ja-JP" altLang="en-US" sz="1400" b="1" dirty="0" smtClean="0">
                <a:solidFill>
                  <a:srgbClr val="FF0000"/>
                </a:solidFill>
                <a:latin typeface="+mn-ea"/>
                <a:ea typeface="+mn-ea"/>
              </a:rPr>
              <a:t>提出時の注意事項</a:t>
            </a:r>
            <a:r>
              <a:rPr lang="en-US" altLang="ja-JP" sz="1400" b="1" dirty="0" smtClean="0">
                <a:solidFill>
                  <a:srgbClr val="FF0000"/>
                </a:solidFill>
                <a:latin typeface="+mn-ea"/>
                <a:ea typeface="+mn-ea"/>
              </a:rPr>
              <a:t>】</a:t>
            </a:r>
            <a:endParaRPr lang="en-US" altLang="ja-JP" sz="1400" b="1" dirty="0">
              <a:solidFill>
                <a:srgbClr val="FF0000"/>
              </a:solidFill>
              <a:latin typeface="+mn-ea"/>
              <a:ea typeface="+mn-ea"/>
            </a:endParaRPr>
          </a:p>
          <a:p>
            <a:pPr eaLnBrk="1" fontAlgn="auto" hangingPunct="1">
              <a:spcBef>
                <a:spcPts val="0"/>
              </a:spcBef>
              <a:spcAft>
                <a:spcPts val="0"/>
              </a:spcAft>
              <a:defRPr/>
            </a:pP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本書式の</a:t>
            </a: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注意</a:t>
            </a: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等、「赤字</a:t>
            </a:r>
            <a:r>
              <a:rPr lang="ja-JP" altLang="en-US" sz="1400" dirty="0" smtClean="0">
                <a:solidFill>
                  <a:srgbClr val="FF0000"/>
                </a:solidFill>
                <a:latin typeface="+mn-ea"/>
                <a:ea typeface="+mn-ea"/>
              </a:rPr>
              <a:t>」「青字の例」は</a:t>
            </a:r>
            <a:r>
              <a:rPr lang="ja-JP" altLang="en-US" sz="1400" dirty="0" smtClean="0">
                <a:solidFill>
                  <a:srgbClr val="FF0000"/>
                </a:solidFill>
                <a:latin typeface="+mn-ea"/>
                <a:ea typeface="+mn-ea"/>
              </a:rPr>
              <a:t>、削除の上で、ご提出ください。</a:t>
            </a:r>
            <a:endParaRPr lang="en-US" altLang="ja-JP" sz="1400" dirty="0">
              <a:solidFill>
                <a:srgbClr val="FF0000"/>
              </a:solidFill>
              <a:latin typeface="+mn-ea"/>
              <a:ea typeface="+mn-ea"/>
            </a:endParaRPr>
          </a:p>
        </p:txBody>
      </p:sp>
      <p:sp>
        <p:nvSpPr>
          <p:cNvPr id="2" name="テキスト ボックス 1"/>
          <p:cNvSpPr txBox="1"/>
          <p:nvPr/>
        </p:nvSpPr>
        <p:spPr>
          <a:xfrm>
            <a:off x="2960403" y="2112718"/>
            <a:ext cx="3816424" cy="369332"/>
          </a:xfrm>
          <a:prstGeom prst="rect">
            <a:avLst/>
          </a:prstGeom>
          <a:noFill/>
        </p:spPr>
        <p:txBody>
          <a:bodyPr wrap="square" rtlCol="0">
            <a:spAutoFit/>
          </a:bodyPr>
          <a:lstStyle/>
          <a:p>
            <a:pPr algn="ctr"/>
            <a:r>
              <a:rPr kumimoji="1" lang="ja-JP" altLang="en-US" dirty="0" smtClean="0"/>
              <a:t>申請日：平成○○年○○月○○日</a:t>
            </a:r>
            <a:endParaRPr kumimoji="1" lang="ja-JP" altLang="en-US" dirty="0"/>
          </a:p>
        </p:txBody>
      </p:sp>
      <p:sp>
        <p:nvSpPr>
          <p:cNvPr id="4" name="テキスト ボックス 3"/>
          <p:cNvSpPr txBox="1"/>
          <p:nvPr/>
        </p:nvSpPr>
        <p:spPr>
          <a:xfrm>
            <a:off x="56456" y="14556"/>
            <a:ext cx="2448272" cy="338554"/>
          </a:xfrm>
          <a:prstGeom prst="rect">
            <a:avLst/>
          </a:prstGeom>
          <a:noFill/>
        </p:spPr>
        <p:txBody>
          <a:bodyPr wrap="square" rtlCol="0">
            <a:spAutoFit/>
          </a:bodyPr>
          <a:lstStyle/>
          <a:p>
            <a:r>
              <a:rPr kumimoji="1" lang="en-US" altLang="ja-JP" sz="1600" dirty="0" smtClean="0"/>
              <a:t>(</a:t>
            </a:r>
            <a:r>
              <a:rPr kumimoji="1" lang="ja-JP" altLang="en-US" sz="1600" dirty="0" smtClean="0"/>
              <a:t>別紙⑲</a:t>
            </a:r>
            <a:r>
              <a:rPr kumimoji="1" lang="en-US" altLang="ja-JP" sz="1600" dirty="0" smtClean="0"/>
              <a:t>)</a:t>
            </a:r>
            <a:r>
              <a:rPr kumimoji="1" lang="ja-JP" altLang="en-US" sz="1600" dirty="0" smtClean="0"/>
              <a:t>事業概要書</a:t>
            </a:r>
            <a:endParaRPr kumimoji="1" lang="ja-JP" altLang="en-US" sz="1600" dirty="0"/>
          </a:p>
        </p:txBody>
      </p:sp>
      <p:graphicFrame>
        <p:nvGraphicFramePr>
          <p:cNvPr id="10" name="表 9"/>
          <p:cNvGraphicFramePr>
            <a:graphicFrameLocks noGrp="1"/>
          </p:cNvGraphicFramePr>
          <p:nvPr>
            <p:extLst>
              <p:ext uri="{D42A27DB-BD31-4B8C-83A1-F6EECF244321}">
                <p14:modId xmlns:p14="http://schemas.microsoft.com/office/powerpoint/2010/main" val="4251374684"/>
              </p:ext>
            </p:extLst>
          </p:nvPr>
        </p:nvGraphicFramePr>
        <p:xfrm>
          <a:off x="5889104" y="83096"/>
          <a:ext cx="3888433" cy="609600"/>
        </p:xfrm>
        <a:graphic>
          <a:graphicData uri="http://schemas.openxmlformats.org/drawingml/2006/table">
            <a:tbl>
              <a:tblPr firstRow="1" bandRow="1">
                <a:tableStyleId>{5C22544A-7EE6-4342-B048-85BDC9FD1C3A}</a:tableStyleId>
              </a:tblPr>
              <a:tblGrid>
                <a:gridCol w="1944216"/>
                <a:gridCol w="1944217"/>
              </a:tblGrid>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cap="none" spc="0" dirty="0" smtClean="0">
                          <a:ln w="0"/>
                          <a:solidFill>
                            <a:schemeClr val="tx1"/>
                          </a:solidFill>
                          <a:effectLst/>
                          <a:latin typeface="+mn-ea"/>
                          <a:ea typeface="+mn-ea"/>
                        </a:rPr>
                        <a:t>補助金交付申請の総額</a:t>
                      </a:r>
                      <a:endParaRPr kumimoji="1" lang="en-US" altLang="ja-JP" sz="1400" b="0" cap="none" spc="0" dirty="0" smtClean="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cap="none" spc="0" dirty="0" smtClean="0">
                          <a:ln w="0"/>
                          <a:solidFill>
                            <a:schemeClr val="tx1"/>
                          </a:solidFill>
                          <a:effectLst/>
                          <a:latin typeface="+mn-ea"/>
                          <a:ea typeface="+mn-ea"/>
                        </a:rPr>
                        <a:t>00,000,000</a:t>
                      </a:r>
                      <a:r>
                        <a:rPr kumimoji="1" lang="ja-JP" altLang="en-US" sz="1400" b="0" cap="none" spc="0" dirty="0" smtClean="0">
                          <a:ln w="0"/>
                          <a:solidFill>
                            <a:schemeClr val="tx1"/>
                          </a:solidFill>
                          <a:effectLst/>
                          <a:latin typeface="+mn-ea"/>
                          <a:ea typeface="+mn-ea"/>
                        </a:rPr>
                        <a:t>円</a:t>
                      </a:r>
                      <a:endParaRPr kumimoji="1" lang="en-US" altLang="ja-JP" sz="1400" b="0" cap="none" spc="0" dirty="0" smtClean="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cap="none" spc="0" dirty="0" smtClean="0">
                          <a:ln w="0"/>
                          <a:solidFill>
                            <a:schemeClr val="tx1"/>
                          </a:solidFill>
                          <a:effectLst/>
                          <a:latin typeface="+mn-ea"/>
                          <a:ea typeface="+mn-ea"/>
                        </a:rPr>
                        <a:t>平成</a:t>
                      </a:r>
                      <a:r>
                        <a:rPr kumimoji="1" lang="en-US" altLang="ja-JP" sz="1400" b="0" cap="none" spc="0" dirty="0" smtClean="0">
                          <a:ln w="0"/>
                          <a:solidFill>
                            <a:schemeClr val="tx1"/>
                          </a:solidFill>
                          <a:effectLst/>
                          <a:latin typeface="+mn-ea"/>
                          <a:ea typeface="+mn-ea"/>
                        </a:rPr>
                        <a:t>29</a:t>
                      </a:r>
                      <a:r>
                        <a:rPr kumimoji="1" lang="ja-JP" altLang="en-US" sz="1400" b="0" cap="none" spc="0" dirty="0" smtClean="0">
                          <a:ln w="0"/>
                          <a:solidFill>
                            <a:schemeClr val="tx1"/>
                          </a:solidFill>
                          <a:effectLst/>
                          <a:latin typeface="+mn-ea"/>
                          <a:ea typeface="+mn-ea"/>
                        </a:rPr>
                        <a:t>年度申請額</a:t>
                      </a:r>
                      <a:endParaRPr kumimoji="1" lang="en-US" altLang="ja-JP" sz="1400" b="0" cap="none" spc="0" dirty="0" smtClean="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cap="none" spc="0" dirty="0" smtClean="0">
                          <a:ln w="0"/>
                          <a:solidFill>
                            <a:schemeClr val="tx1"/>
                          </a:solidFill>
                          <a:effectLst/>
                          <a:latin typeface="+mn-ea"/>
                          <a:ea typeface="+mn-ea"/>
                        </a:rPr>
                        <a:t>0,000,000</a:t>
                      </a:r>
                      <a:r>
                        <a:rPr kumimoji="1" lang="ja-JP" altLang="en-US" sz="1400" b="0" cap="none" spc="0" dirty="0" smtClean="0">
                          <a:ln w="0"/>
                          <a:solidFill>
                            <a:schemeClr val="tx1"/>
                          </a:solidFill>
                          <a:effectLst/>
                          <a:latin typeface="+mn-ea"/>
                          <a:ea typeface="+mn-ea"/>
                        </a:rPr>
                        <a:t>円</a:t>
                      </a:r>
                      <a:endParaRPr kumimoji="1" lang="en-US" altLang="ja-JP" sz="1400" b="0" cap="none" spc="0" dirty="0" smtClean="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1666" y="955899"/>
            <a:ext cx="4222817" cy="2650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a:xfrm>
            <a:off x="128465" y="95302"/>
            <a:ext cx="4464496" cy="377179"/>
          </a:xfrm>
        </p:spPr>
        <p:txBody>
          <a:bodyPr/>
          <a:lstStyle/>
          <a:p>
            <a:r>
              <a:rPr kumimoji="1" lang="ja-JP" altLang="en-US" dirty="0" smtClean="0">
                <a:latin typeface="+mn-ea"/>
                <a:ea typeface="+mn-ea"/>
              </a:rPr>
              <a:t>１．補助事業の概要</a:t>
            </a:r>
            <a:endParaRPr kumimoji="1" lang="ja-JP" altLang="en-US" dirty="0">
              <a:latin typeface="+mn-ea"/>
              <a:ea typeface="+mn-ea"/>
            </a:endParaRPr>
          </a:p>
        </p:txBody>
      </p:sp>
      <p:sp>
        <p:nvSpPr>
          <p:cNvPr id="34" name="正方形/長方形 33"/>
          <p:cNvSpPr/>
          <p:nvPr/>
        </p:nvSpPr>
        <p:spPr>
          <a:xfrm>
            <a:off x="-124726" y="604482"/>
            <a:ext cx="4222400" cy="338554"/>
          </a:xfrm>
          <a:prstGeom prst="rect">
            <a:avLst/>
          </a:prstGeom>
        </p:spPr>
        <p:txBody>
          <a:bodyPr wrap="square">
            <a:spAutoFit/>
          </a:bodyPr>
          <a:lstStyle/>
          <a:p>
            <a:r>
              <a:rPr lang="ja-JP" altLang="en-US" sz="1600" dirty="0" smtClean="0">
                <a:latin typeface="+mn-ea"/>
                <a:ea typeface="+mn-ea"/>
              </a:rPr>
              <a:t>（１</a:t>
            </a:r>
            <a:r>
              <a:rPr lang="ja-JP" altLang="en-US" sz="1600" dirty="0">
                <a:latin typeface="+mn-ea"/>
                <a:ea typeface="+mn-ea"/>
              </a:rPr>
              <a:t>）</a:t>
            </a:r>
            <a:r>
              <a:rPr lang="ja-JP" altLang="en-US" sz="1600" dirty="0" smtClean="0">
                <a:latin typeface="+mn-ea"/>
                <a:ea typeface="+mn-ea"/>
              </a:rPr>
              <a:t>事業概要</a:t>
            </a:r>
            <a:endParaRPr lang="ja-JP" altLang="en-US" sz="1600" dirty="0">
              <a:latin typeface="+mn-ea"/>
              <a:ea typeface="+mn-ea"/>
            </a:endParaRPr>
          </a:p>
        </p:txBody>
      </p:sp>
      <p:sp>
        <p:nvSpPr>
          <p:cNvPr id="20"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smtClean="0">
                <a:solidFill>
                  <a:srgbClr val="FF0000"/>
                </a:solidFill>
                <a:latin typeface="+mn-ea"/>
                <a:ea typeface="+mn-ea"/>
              </a:rPr>
              <a:t>１枚</a:t>
            </a:r>
            <a:endParaRPr lang="ja-JP" altLang="en-US" sz="1200" b="1" dirty="0">
              <a:solidFill>
                <a:srgbClr val="FF0000"/>
              </a:solidFill>
              <a:latin typeface="+mn-ea"/>
              <a:ea typeface="+mn-ea"/>
            </a:endParaRPr>
          </a:p>
        </p:txBody>
      </p:sp>
      <p:graphicFrame>
        <p:nvGraphicFramePr>
          <p:cNvPr id="16" name="表 15"/>
          <p:cNvGraphicFramePr>
            <a:graphicFrameLocks noGrp="1"/>
          </p:cNvGraphicFramePr>
          <p:nvPr>
            <p:extLst>
              <p:ext uri="{D42A27DB-BD31-4B8C-83A1-F6EECF244321}">
                <p14:modId xmlns:p14="http://schemas.microsoft.com/office/powerpoint/2010/main" val="356485470"/>
              </p:ext>
            </p:extLst>
          </p:nvPr>
        </p:nvGraphicFramePr>
        <p:xfrm>
          <a:off x="56457" y="987234"/>
          <a:ext cx="5004556" cy="2501456"/>
        </p:xfrm>
        <a:graphic>
          <a:graphicData uri="http://schemas.openxmlformats.org/drawingml/2006/table">
            <a:tbl>
              <a:tblPr firstRow="1" bandRow="1">
                <a:tableStyleId>{5940675A-B579-460E-94D1-54222C63F5DA}</a:tableStyleId>
              </a:tblPr>
              <a:tblGrid>
                <a:gridCol w="1728191"/>
                <a:gridCol w="3276365"/>
              </a:tblGrid>
              <a:tr h="177215">
                <a:tc>
                  <a:txBody>
                    <a:bodyPr/>
                    <a:lstStyle/>
                    <a:p>
                      <a:pPr marL="0">
                        <a:lnSpc>
                          <a:spcPts val="1300"/>
                        </a:lnSpc>
                      </a:pPr>
                      <a:r>
                        <a:rPr kumimoji="1" lang="ja-JP" altLang="en-US" sz="1200" b="0" dirty="0" smtClean="0">
                          <a:latin typeface="+mn-ea"/>
                          <a:ea typeface="+mn-ea"/>
                        </a:rPr>
                        <a:t>事業地</a:t>
                      </a:r>
                      <a:endParaRPr kumimoji="1" lang="ja-JP" altLang="en-US" sz="1200" b="0" dirty="0">
                        <a:latin typeface="+mn-ea"/>
                        <a:ea typeface="+mn-ea"/>
                      </a:endParaRPr>
                    </a:p>
                  </a:txBody>
                  <a:tcPr marL="99060" marR="99060" anchor="ctr"/>
                </a:tc>
                <a:tc>
                  <a:txBody>
                    <a:bodyPr/>
                    <a:lstStyle/>
                    <a:p>
                      <a:pPr>
                        <a:lnSpc>
                          <a:spcPts val="1300"/>
                        </a:lnSpc>
                      </a:pPr>
                      <a:r>
                        <a:rPr kumimoji="1" lang="ja-JP" altLang="en-US" sz="1200" dirty="0" smtClean="0">
                          <a:solidFill>
                            <a:srgbClr val="0000CC"/>
                          </a:solidFill>
                          <a:latin typeface="+mn-ea"/>
                          <a:ea typeface="+mn-ea"/>
                        </a:rPr>
                        <a:t>〇〇県△△市□□町</a:t>
                      </a:r>
                      <a:endParaRPr kumimoji="1" lang="ja-JP" altLang="en-US" sz="1200" dirty="0">
                        <a:solidFill>
                          <a:srgbClr val="0000CC"/>
                        </a:solidFill>
                        <a:latin typeface="+mn-ea"/>
                        <a:ea typeface="+mn-ea"/>
                      </a:endParaRPr>
                    </a:p>
                  </a:txBody>
                  <a:tcPr marL="99060" marR="99060" anchor="ctr"/>
                </a:tc>
              </a:tr>
              <a:tr h="201820">
                <a:tc>
                  <a:txBody>
                    <a:bodyPr/>
                    <a:lstStyle/>
                    <a:p>
                      <a:pPr marL="0">
                        <a:lnSpc>
                          <a:spcPts val="1300"/>
                        </a:lnSpc>
                      </a:pPr>
                      <a:r>
                        <a:rPr kumimoji="1" lang="ja-JP" altLang="en-US" sz="1200" b="0" dirty="0" smtClean="0">
                          <a:latin typeface="+mn-ea"/>
                          <a:ea typeface="+mn-ea"/>
                        </a:rPr>
                        <a:t>施設名称</a:t>
                      </a:r>
                      <a:endParaRPr kumimoji="1" lang="ja-JP" altLang="en-US" sz="1200" b="0" dirty="0">
                        <a:latin typeface="+mn-ea"/>
                        <a:ea typeface="+mn-ea"/>
                      </a:endParaRPr>
                    </a:p>
                  </a:txBody>
                  <a:tcPr marL="99060" marR="99060" anchor="ctr"/>
                </a:tc>
                <a:tc>
                  <a:txBody>
                    <a:bodyPr/>
                    <a:lstStyle/>
                    <a:p>
                      <a:pPr>
                        <a:lnSpc>
                          <a:spcPts val="1300"/>
                        </a:lnSpc>
                      </a:pPr>
                      <a:endParaRPr kumimoji="1" lang="ja-JP" altLang="en-US" sz="1200" dirty="0">
                        <a:latin typeface="+mn-ea"/>
                        <a:ea typeface="+mn-ea"/>
                      </a:endParaRPr>
                    </a:p>
                  </a:txBody>
                  <a:tcPr marL="99060" marR="99060" anchor="ctr"/>
                </a:tc>
              </a:tr>
              <a:tr h="201820">
                <a:tc>
                  <a:txBody>
                    <a:bodyPr/>
                    <a:lstStyle/>
                    <a:p>
                      <a:pPr marL="0">
                        <a:lnSpc>
                          <a:spcPts val="1300"/>
                        </a:lnSpc>
                      </a:pPr>
                      <a:r>
                        <a:rPr kumimoji="1" lang="ja-JP" altLang="en-US" sz="1200" b="0" dirty="0" smtClean="0">
                          <a:latin typeface="+mn-ea"/>
                          <a:ea typeface="+mn-ea"/>
                        </a:rPr>
                        <a:t>面的利用エリア面積</a:t>
                      </a:r>
                      <a:endParaRPr kumimoji="1" lang="ja-JP" altLang="en-US" sz="1200" b="0" dirty="0">
                        <a:latin typeface="+mn-ea"/>
                        <a:ea typeface="+mn-ea"/>
                      </a:endParaRPr>
                    </a:p>
                  </a:txBody>
                  <a:tcPr marL="99060" marR="99060" anchor="ctr"/>
                </a:tc>
                <a:tc>
                  <a:txBody>
                    <a:bodyPr/>
                    <a:lstStyle/>
                    <a:p>
                      <a:pPr>
                        <a:lnSpc>
                          <a:spcPts val="1300"/>
                        </a:lnSpc>
                      </a:pPr>
                      <a:r>
                        <a:rPr kumimoji="1" lang="ja-JP" altLang="en-US" sz="1200" dirty="0" smtClean="0">
                          <a:latin typeface="+mn-ea"/>
                          <a:ea typeface="+mn-ea"/>
                        </a:rPr>
                        <a:t>約</a:t>
                      </a:r>
                      <a:r>
                        <a:rPr kumimoji="1" lang="ja-JP" altLang="en-US" sz="1200" dirty="0" smtClean="0">
                          <a:solidFill>
                            <a:srgbClr val="0000CC"/>
                          </a:solidFill>
                          <a:latin typeface="+mn-ea"/>
                          <a:ea typeface="+mn-ea"/>
                        </a:rPr>
                        <a:t>〇〇〇</a:t>
                      </a:r>
                      <a:r>
                        <a:rPr kumimoji="1" lang="en-US" altLang="ja-JP" sz="1200" dirty="0" smtClean="0">
                          <a:latin typeface="+mn-ea"/>
                          <a:ea typeface="+mn-ea"/>
                        </a:rPr>
                        <a:t>m</a:t>
                      </a:r>
                      <a:r>
                        <a:rPr kumimoji="1" lang="en-US" altLang="ja-JP" sz="1200" baseline="30000" dirty="0" smtClean="0">
                          <a:latin typeface="+mn-ea"/>
                          <a:ea typeface="+mn-ea"/>
                        </a:rPr>
                        <a:t>2</a:t>
                      </a:r>
                      <a:endParaRPr kumimoji="1" lang="ja-JP" altLang="en-US" sz="1200" baseline="30000" dirty="0">
                        <a:latin typeface="+mn-ea"/>
                        <a:ea typeface="+mn-ea"/>
                      </a:endParaRPr>
                    </a:p>
                  </a:txBody>
                  <a:tcPr marL="99060" marR="99060" anchor="ctr"/>
                </a:tc>
              </a:tr>
              <a:tr h="0">
                <a:tc>
                  <a:txBody>
                    <a:bodyPr/>
                    <a:lstStyle/>
                    <a:p>
                      <a:pPr marL="0">
                        <a:lnSpc>
                          <a:spcPts val="1300"/>
                        </a:lnSpc>
                      </a:pPr>
                      <a:r>
                        <a:rPr kumimoji="1" lang="ja-JP" altLang="en-US" sz="1200" b="0" dirty="0" smtClean="0">
                          <a:latin typeface="+mn-ea"/>
                          <a:ea typeface="+mn-ea"/>
                        </a:rPr>
                        <a:t>事業構成の概要</a:t>
                      </a:r>
                      <a:endParaRPr kumimoji="1" lang="ja-JP" altLang="en-US" sz="1200" b="0" dirty="0">
                        <a:latin typeface="+mn-ea"/>
                        <a:ea typeface="+mn-ea"/>
                      </a:endParaRPr>
                    </a:p>
                  </a:txBody>
                  <a:tcPr marL="99060" marR="99060" anchor="ctr">
                    <a:lnB w="12700" cap="flat" cmpd="sng" algn="ctr">
                      <a:solidFill>
                        <a:schemeClr val="tx1"/>
                      </a:solidFill>
                      <a:prstDash val="solid"/>
                      <a:round/>
                      <a:headEnd type="none" w="med" len="med"/>
                      <a:tailEnd type="none" w="med" len="med"/>
                    </a:lnB>
                  </a:tcPr>
                </a:tc>
                <a:tc>
                  <a:txBody>
                    <a:bodyPr/>
                    <a:lstStyle/>
                    <a:p>
                      <a:pPr>
                        <a:lnSpc>
                          <a:spcPts val="1300"/>
                        </a:lnSpc>
                      </a:pPr>
                      <a:r>
                        <a:rPr kumimoji="1" lang="ja-JP" altLang="en-US" sz="1200" b="1" dirty="0" smtClean="0">
                          <a:solidFill>
                            <a:schemeClr val="tx1"/>
                          </a:solidFill>
                          <a:latin typeface="+mn-ea"/>
                          <a:ea typeface="+mn-ea"/>
                        </a:rPr>
                        <a:t>需要地：</a:t>
                      </a:r>
                      <a:r>
                        <a:rPr kumimoji="1" lang="ja-JP" altLang="en-US" sz="1200" dirty="0" smtClean="0">
                          <a:solidFill>
                            <a:srgbClr val="0000CC"/>
                          </a:solidFill>
                          <a:latin typeface="+mn-ea"/>
                          <a:ea typeface="+mn-ea"/>
                        </a:rPr>
                        <a:t>既築、</a:t>
                      </a:r>
                      <a:r>
                        <a:rPr kumimoji="1" lang="ja-JP" altLang="en-US" sz="1200" b="1" dirty="0" smtClean="0">
                          <a:solidFill>
                            <a:schemeClr val="tx1"/>
                          </a:solidFill>
                          <a:latin typeface="+mn-ea"/>
                          <a:ea typeface="+mn-ea"/>
                        </a:rPr>
                        <a:t>設備：</a:t>
                      </a:r>
                      <a:r>
                        <a:rPr kumimoji="1" lang="ja-JP" altLang="en-US" sz="1200" dirty="0" smtClean="0">
                          <a:solidFill>
                            <a:srgbClr val="0000CC"/>
                          </a:solidFill>
                          <a:latin typeface="+mn-ea"/>
                          <a:ea typeface="+mn-ea"/>
                        </a:rPr>
                        <a:t>増設、</a:t>
                      </a:r>
                      <a:r>
                        <a:rPr kumimoji="1" lang="ja-JP" altLang="en-US" sz="1200" b="1" dirty="0" smtClean="0">
                          <a:solidFill>
                            <a:schemeClr val="tx1"/>
                          </a:solidFill>
                          <a:latin typeface="+mn-ea"/>
                          <a:ea typeface="+mn-ea"/>
                        </a:rPr>
                        <a:t>面：</a:t>
                      </a:r>
                      <a:r>
                        <a:rPr kumimoji="1" lang="ja-JP" altLang="en-US" sz="1200" dirty="0" smtClean="0">
                          <a:solidFill>
                            <a:srgbClr val="0000CC"/>
                          </a:solidFill>
                          <a:latin typeface="+mn-ea"/>
                          <a:ea typeface="+mn-ea"/>
                        </a:rPr>
                        <a:t>増設</a:t>
                      </a:r>
                      <a:endParaRPr kumimoji="1" lang="ja-JP" altLang="en-US" sz="1200" dirty="0">
                        <a:solidFill>
                          <a:srgbClr val="0000CC"/>
                        </a:solidFill>
                        <a:latin typeface="+mn-ea"/>
                        <a:ea typeface="+mn-ea"/>
                      </a:endParaRPr>
                    </a:p>
                  </a:txBody>
                  <a:tcPr marL="99060" marR="99060" anchor="ctr">
                    <a:lnB w="12700" cap="flat" cmpd="sng" algn="ctr">
                      <a:solidFill>
                        <a:schemeClr val="tx1"/>
                      </a:solidFill>
                      <a:prstDash val="solid"/>
                      <a:round/>
                      <a:headEnd type="none" w="med" len="med"/>
                      <a:tailEnd type="none" w="med" len="med"/>
                    </a:lnB>
                  </a:tcPr>
                </a:tc>
              </a:tr>
              <a:tr h="284036">
                <a:tc>
                  <a:txBody>
                    <a:bodyPr/>
                    <a:lstStyle/>
                    <a:p>
                      <a:pPr marL="0">
                        <a:lnSpc>
                          <a:spcPts val="1300"/>
                        </a:lnSpc>
                      </a:pPr>
                      <a:r>
                        <a:rPr kumimoji="1" lang="ja-JP" altLang="en-US" sz="1200" b="0" dirty="0" smtClean="0">
                          <a:latin typeface="+mn-ea"/>
                          <a:ea typeface="+mn-ea"/>
                        </a:rPr>
                        <a:t>主な再生可能エネルギー</a:t>
                      </a:r>
                    </a:p>
                  </a:txBody>
                  <a:tcPr marL="99060" marR="9906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solidFill>
                            <a:srgbClr val="0000CC"/>
                          </a:solidFill>
                          <a:latin typeface="+mn-ea"/>
                          <a:ea typeface="+mn-ea"/>
                        </a:rPr>
                        <a:t>地中熱、廃熱利用</a:t>
                      </a:r>
                    </a:p>
                  </a:txBody>
                  <a:tcPr marL="99060" marR="9906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a:lnSpc>
                          <a:spcPts val="1300"/>
                        </a:lnSpc>
                      </a:pPr>
                      <a:r>
                        <a:rPr kumimoji="1" lang="ja-JP" altLang="en-US" sz="1200" b="0" dirty="0" smtClean="0">
                          <a:latin typeface="+mn-ea"/>
                          <a:ea typeface="+mn-ea"/>
                        </a:rPr>
                        <a:t>面的融通するエネルギー</a:t>
                      </a:r>
                    </a:p>
                  </a:txBody>
                  <a:tcPr marL="99060" marR="99060" anchor="ct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solidFill>
                            <a:srgbClr val="0000CC"/>
                          </a:solidFill>
                          <a:latin typeface="+mn-ea"/>
                          <a:ea typeface="+mn-ea"/>
                        </a:rPr>
                        <a:t>電気・蒸気・冷水・温水</a:t>
                      </a:r>
                    </a:p>
                  </a:txBody>
                  <a:tcPr marL="99060" marR="99060" anchor="ctr">
                    <a:lnT w="12700" cap="flat" cmpd="sng" algn="ctr">
                      <a:solidFill>
                        <a:schemeClr val="tx1"/>
                      </a:solidFill>
                      <a:prstDash val="solid"/>
                      <a:round/>
                      <a:headEnd type="none" w="med" len="med"/>
                      <a:tailEnd type="none" w="med" len="med"/>
                    </a:lnT>
                  </a:tcPr>
                </a:tc>
              </a:tr>
              <a:tr h="337215">
                <a:tc>
                  <a:txBody>
                    <a:bodyPr/>
                    <a:lstStyle/>
                    <a:p>
                      <a:pPr marL="0">
                        <a:lnSpc>
                          <a:spcPts val="1300"/>
                        </a:lnSpc>
                      </a:pPr>
                      <a:r>
                        <a:rPr kumimoji="1" lang="ja-JP" altLang="en-US" sz="1200" b="0" dirty="0" smtClean="0">
                          <a:latin typeface="+mn-ea"/>
                          <a:ea typeface="+mn-ea"/>
                        </a:rPr>
                        <a:t>主な導入設備</a:t>
                      </a:r>
                      <a:endParaRPr kumimoji="1" lang="ja-JP" altLang="en-US" sz="1200" b="0" dirty="0">
                        <a:latin typeface="+mn-ea"/>
                        <a:ea typeface="+mn-ea"/>
                      </a:endParaRPr>
                    </a:p>
                  </a:txBody>
                  <a:tcPr marL="99060" marR="99060" anchor="ctr"/>
                </a:tc>
                <a:tc>
                  <a:txBody>
                    <a:bodyPr/>
                    <a:lstStyle/>
                    <a:p>
                      <a:pPr defTabSz="913794" fontAlgn="auto">
                        <a:lnSpc>
                          <a:spcPts val="1300"/>
                        </a:lnSpc>
                        <a:spcBef>
                          <a:spcPts val="0"/>
                        </a:spcBef>
                        <a:spcAft>
                          <a:spcPts val="0"/>
                        </a:spcAft>
                      </a:pPr>
                      <a:r>
                        <a:rPr lang="ja-JP" altLang="en-US" sz="1200" dirty="0" smtClean="0">
                          <a:solidFill>
                            <a:srgbClr val="0000CC"/>
                          </a:solidFill>
                          <a:latin typeface="Meiryo UI" panose="020B0604030504040204" pitchFamily="50" charset="-128"/>
                          <a:ea typeface="Meiryo UI" panose="020B0604030504040204" pitchFamily="50" charset="-128"/>
                          <a:cs typeface="Meiryo UI" panose="020B0604030504040204" pitchFamily="50" charset="-128"/>
                        </a:rPr>
                        <a:t>ガスコジェネ　</a:t>
                      </a:r>
                      <a:r>
                        <a:rPr lang="en-US" altLang="ja-JP" sz="1200" dirty="0" smtClean="0">
                          <a:solidFill>
                            <a:srgbClr val="0000CC"/>
                          </a:solidFill>
                          <a:latin typeface="Meiryo UI" panose="020B0604030504040204" pitchFamily="50" charset="-128"/>
                          <a:ea typeface="Meiryo UI" panose="020B0604030504040204" pitchFamily="50" charset="-128"/>
                          <a:cs typeface="Meiryo UI" panose="020B0604030504040204" pitchFamily="50" charset="-128"/>
                        </a:rPr>
                        <a:t>350kW×1</a:t>
                      </a:r>
                      <a:r>
                        <a:rPr lang="ja-JP" altLang="en-US" sz="1200" dirty="0" smtClean="0">
                          <a:solidFill>
                            <a:srgbClr val="0000CC"/>
                          </a:solidFill>
                          <a:latin typeface="Meiryo UI" panose="020B0604030504040204" pitchFamily="50" charset="-128"/>
                          <a:ea typeface="Meiryo UI" panose="020B0604030504040204" pitchFamily="50" charset="-128"/>
                          <a:cs typeface="Meiryo UI" panose="020B0604030504040204" pitchFamily="50" charset="-128"/>
                        </a:rPr>
                        <a:t>台、地中熱</a:t>
                      </a:r>
                      <a:r>
                        <a:rPr lang="en-US" altLang="ja-JP" sz="1200" dirty="0" smtClean="0">
                          <a:solidFill>
                            <a:srgbClr val="0000CC"/>
                          </a:solidFill>
                          <a:latin typeface="Meiryo UI" panose="020B0604030504040204" pitchFamily="50" charset="-128"/>
                          <a:ea typeface="Meiryo UI" panose="020B0604030504040204" pitchFamily="50" charset="-128"/>
                          <a:cs typeface="Meiryo UI" panose="020B0604030504040204" pitchFamily="50" charset="-128"/>
                        </a:rPr>
                        <a:t>HP</a:t>
                      </a:r>
                    </a:p>
                    <a:p>
                      <a:pPr defTabSz="913794" fontAlgn="auto">
                        <a:lnSpc>
                          <a:spcPts val="1300"/>
                        </a:lnSpc>
                        <a:spcBef>
                          <a:spcPts val="0"/>
                        </a:spcBef>
                        <a:spcAft>
                          <a:spcPts val="0"/>
                        </a:spcAft>
                      </a:pPr>
                      <a:r>
                        <a:rPr lang="ja-JP" altLang="en-US" sz="1200" dirty="0" smtClean="0">
                          <a:solidFill>
                            <a:srgbClr val="0000CC"/>
                          </a:solidFill>
                          <a:latin typeface="Meiryo UI" panose="020B0604030504040204" pitchFamily="50" charset="-128"/>
                          <a:ea typeface="Meiryo UI" panose="020B0604030504040204" pitchFamily="50" charset="-128"/>
                          <a:cs typeface="Meiryo UI" panose="020B0604030504040204" pitchFamily="50" charset="-128"/>
                        </a:rPr>
                        <a:t>バイオマスボイラ</a:t>
                      </a:r>
                      <a:r>
                        <a:rPr lang="en-US" altLang="ja-JP" sz="1200" dirty="0" smtClean="0">
                          <a:solidFill>
                            <a:srgbClr val="0000CC"/>
                          </a:solidFill>
                          <a:latin typeface="Meiryo UI" panose="020B0604030504040204" pitchFamily="50" charset="-128"/>
                          <a:ea typeface="Meiryo UI" panose="020B0604030504040204" pitchFamily="50" charset="-128"/>
                          <a:cs typeface="Meiryo UI" panose="020B0604030504040204" pitchFamily="50" charset="-128"/>
                        </a:rPr>
                        <a:t>200kW×1</a:t>
                      </a:r>
                      <a:r>
                        <a:rPr lang="ja-JP" altLang="en-US" sz="1200" dirty="0" smtClean="0">
                          <a:solidFill>
                            <a:srgbClr val="0000CC"/>
                          </a:solidFill>
                          <a:latin typeface="Meiryo UI" panose="020B0604030504040204" pitchFamily="50" charset="-128"/>
                          <a:ea typeface="Meiryo UI" panose="020B0604030504040204" pitchFamily="50" charset="-128"/>
                          <a:cs typeface="Meiryo UI" panose="020B0604030504040204" pitchFamily="50" charset="-128"/>
                        </a:rPr>
                        <a:t>台</a:t>
                      </a:r>
                    </a:p>
                  </a:txBody>
                  <a:tcPr marL="99060" marR="99060" anchor="ctr"/>
                </a:tc>
              </a:tr>
              <a:tr h="201820">
                <a:tc>
                  <a:txBody>
                    <a:bodyPr/>
                    <a:lstStyle/>
                    <a:p>
                      <a:pPr marL="0">
                        <a:lnSpc>
                          <a:spcPts val="1300"/>
                        </a:lnSpc>
                      </a:pPr>
                      <a:r>
                        <a:rPr kumimoji="1" lang="ja-JP" altLang="en-US" sz="1200" b="0" dirty="0" smtClean="0">
                          <a:latin typeface="+mn-ea"/>
                          <a:ea typeface="+mn-ea"/>
                        </a:rPr>
                        <a:t>事業期間（稼働予定）</a:t>
                      </a:r>
                      <a:endParaRPr kumimoji="1" lang="ja-JP" altLang="en-US" sz="1200" b="0" dirty="0">
                        <a:latin typeface="+mn-ea"/>
                        <a:ea typeface="+mn-ea"/>
                      </a:endParaRPr>
                    </a:p>
                  </a:txBody>
                  <a:tcPr marL="99060" marR="99060" anchor="ctr"/>
                </a:tc>
                <a:tc>
                  <a:txBody>
                    <a:bodyPr/>
                    <a:lstStyle/>
                    <a:p>
                      <a:pPr>
                        <a:lnSpc>
                          <a:spcPts val="1300"/>
                        </a:lnSpc>
                      </a:pPr>
                      <a:r>
                        <a:rPr kumimoji="1" lang="en-US" altLang="ja-JP" sz="1200" dirty="0" smtClean="0">
                          <a:solidFill>
                            <a:srgbClr val="0000CC"/>
                          </a:solidFill>
                          <a:latin typeface="+mn-ea"/>
                          <a:ea typeface="+mn-ea"/>
                        </a:rPr>
                        <a:t>29</a:t>
                      </a:r>
                      <a:r>
                        <a:rPr kumimoji="1" lang="ja-JP" altLang="en-US" sz="1200" dirty="0" smtClean="0">
                          <a:solidFill>
                            <a:srgbClr val="0000CC"/>
                          </a:solidFill>
                          <a:latin typeface="+mn-ea"/>
                          <a:ea typeface="+mn-ea"/>
                        </a:rPr>
                        <a:t>年</a:t>
                      </a:r>
                      <a:r>
                        <a:rPr kumimoji="1" lang="en-US" altLang="ja-JP" sz="1200" dirty="0" smtClean="0">
                          <a:solidFill>
                            <a:srgbClr val="0000CC"/>
                          </a:solidFill>
                          <a:latin typeface="+mn-ea"/>
                          <a:ea typeface="+mn-ea"/>
                        </a:rPr>
                        <a:t>8</a:t>
                      </a:r>
                      <a:r>
                        <a:rPr kumimoji="1" lang="ja-JP" altLang="en-US" sz="1200" dirty="0" smtClean="0">
                          <a:solidFill>
                            <a:srgbClr val="0000CC"/>
                          </a:solidFill>
                          <a:latin typeface="+mn-ea"/>
                          <a:ea typeface="+mn-ea"/>
                        </a:rPr>
                        <a:t>月～</a:t>
                      </a:r>
                      <a:r>
                        <a:rPr kumimoji="1" lang="en-US" altLang="ja-JP" sz="1200" dirty="0" smtClean="0">
                          <a:solidFill>
                            <a:srgbClr val="0000CC"/>
                          </a:solidFill>
                          <a:latin typeface="+mn-ea"/>
                          <a:ea typeface="+mn-ea"/>
                        </a:rPr>
                        <a:t>31</a:t>
                      </a:r>
                      <a:r>
                        <a:rPr kumimoji="1" lang="ja-JP" altLang="en-US" sz="1200" dirty="0" smtClean="0">
                          <a:solidFill>
                            <a:srgbClr val="0000CC"/>
                          </a:solidFill>
                          <a:latin typeface="+mn-ea"/>
                          <a:ea typeface="+mn-ea"/>
                        </a:rPr>
                        <a:t>年</a:t>
                      </a:r>
                      <a:r>
                        <a:rPr kumimoji="1" lang="en-US" altLang="ja-JP" sz="1200" dirty="0" smtClean="0">
                          <a:solidFill>
                            <a:srgbClr val="0000CC"/>
                          </a:solidFill>
                          <a:latin typeface="+mn-ea"/>
                          <a:ea typeface="+mn-ea"/>
                        </a:rPr>
                        <a:t>2</a:t>
                      </a:r>
                      <a:r>
                        <a:rPr kumimoji="1" lang="ja-JP" altLang="en-US" sz="1200" dirty="0" smtClean="0">
                          <a:solidFill>
                            <a:srgbClr val="0000CC"/>
                          </a:solidFill>
                          <a:latin typeface="+mn-ea"/>
                          <a:ea typeface="+mn-ea"/>
                        </a:rPr>
                        <a:t>月（</a:t>
                      </a:r>
                      <a:r>
                        <a:rPr kumimoji="1" lang="en-US" altLang="ja-JP" sz="1200" dirty="0" smtClean="0">
                          <a:solidFill>
                            <a:srgbClr val="0000CC"/>
                          </a:solidFill>
                          <a:latin typeface="+mn-ea"/>
                          <a:ea typeface="+mn-ea"/>
                        </a:rPr>
                        <a:t>31</a:t>
                      </a:r>
                      <a:r>
                        <a:rPr kumimoji="1" lang="ja-JP" altLang="en-US" sz="1200" dirty="0" smtClean="0">
                          <a:solidFill>
                            <a:srgbClr val="0000CC"/>
                          </a:solidFill>
                          <a:latin typeface="+mn-ea"/>
                          <a:ea typeface="+mn-ea"/>
                        </a:rPr>
                        <a:t>年</a:t>
                      </a:r>
                      <a:r>
                        <a:rPr kumimoji="1" lang="en-US" altLang="ja-JP" sz="1200" dirty="0" smtClean="0">
                          <a:solidFill>
                            <a:srgbClr val="0000CC"/>
                          </a:solidFill>
                          <a:latin typeface="+mn-ea"/>
                          <a:ea typeface="+mn-ea"/>
                        </a:rPr>
                        <a:t>4</a:t>
                      </a:r>
                      <a:r>
                        <a:rPr kumimoji="1" lang="ja-JP" altLang="en-US" sz="1200" dirty="0" smtClean="0">
                          <a:solidFill>
                            <a:srgbClr val="0000CC"/>
                          </a:solidFill>
                          <a:latin typeface="+mn-ea"/>
                          <a:ea typeface="+mn-ea"/>
                        </a:rPr>
                        <a:t>月稼働予定）</a:t>
                      </a:r>
                      <a:endParaRPr kumimoji="1" lang="ja-JP" altLang="en-US" sz="1200" dirty="0">
                        <a:solidFill>
                          <a:srgbClr val="0000CC"/>
                        </a:solidFill>
                        <a:latin typeface="+mn-ea"/>
                        <a:ea typeface="+mn-ea"/>
                      </a:endParaRPr>
                    </a:p>
                  </a:txBody>
                  <a:tcPr marL="99060" marR="99060" anchor="ctr"/>
                </a:tc>
              </a:tr>
              <a:tr h="201820">
                <a:tc>
                  <a:txBody>
                    <a:bodyPr/>
                    <a:lstStyle/>
                    <a:p>
                      <a:pPr marL="0">
                        <a:lnSpc>
                          <a:spcPts val="1300"/>
                        </a:lnSpc>
                      </a:pPr>
                      <a:r>
                        <a:rPr kumimoji="1" lang="ja-JP" altLang="en-US" sz="1200" dirty="0" smtClean="0">
                          <a:latin typeface="+mn-ea"/>
                          <a:ea typeface="+mn-ea"/>
                        </a:rPr>
                        <a:t>省エネ効果見込</a:t>
                      </a:r>
                      <a:endParaRPr kumimoji="1" lang="ja-JP" altLang="en-US" sz="1200" dirty="0">
                        <a:latin typeface="+mn-ea"/>
                        <a:ea typeface="+mn-ea"/>
                      </a:endParaRPr>
                    </a:p>
                  </a:txBody>
                  <a:tcPr marL="99060" marR="99060" anchor="ctr"/>
                </a:tc>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lang="ja-JP" altLang="en-US" sz="1200" dirty="0" smtClean="0">
                          <a:latin typeface="+mn-ea"/>
                          <a:ea typeface="+mn-ea"/>
                          <a:cs typeface="Meiryo UI" panose="020B0604030504040204" pitchFamily="50" charset="-128"/>
                        </a:rPr>
                        <a:t>省エネ量：</a:t>
                      </a:r>
                      <a:r>
                        <a:rPr lang="ja-JP" altLang="en-US" sz="1200" dirty="0" smtClean="0">
                          <a:solidFill>
                            <a:srgbClr val="0000CC"/>
                          </a:solidFill>
                          <a:latin typeface="+mn-ea"/>
                          <a:ea typeface="+mn-ea"/>
                          <a:cs typeface="Meiryo UI" panose="020B0604030504040204" pitchFamily="50" charset="-128"/>
                        </a:rPr>
                        <a:t>〇〇</a:t>
                      </a:r>
                      <a:r>
                        <a:rPr lang="en-US" altLang="ja-JP" sz="1200" dirty="0" err="1" smtClean="0">
                          <a:latin typeface="+mn-ea"/>
                          <a:ea typeface="+mn-ea"/>
                          <a:cs typeface="Meiryo UI" panose="020B0604030504040204" pitchFamily="50" charset="-128"/>
                        </a:rPr>
                        <a:t>kL</a:t>
                      </a:r>
                      <a:r>
                        <a:rPr lang="en-US" altLang="ja-JP" sz="1200" dirty="0" smtClean="0">
                          <a:latin typeface="+mn-ea"/>
                          <a:ea typeface="+mn-ea"/>
                          <a:cs typeface="Meiryo UI" panose="020B0604030504040204" pitchFamily="50" charset="-128"/>
                        </a:rPr>
                        <a:t>/</a:t>
                      </a:r>
                      <a:r>
                        <a:rPr lang="ja-JP" altLang="en-US" sz="1200" dirty="0" smtClean="0">
                          <a:latin typeface="+mn-ea"/>
                          <a:ea typeface="+mn-ea"/>
                          <a:cs typeface="Meiryo UI" panose="020B0604030504040204" pitchFamily="50" charset="-128"/>
                        </a:rPr>
                        <a:t>年、省エネ率：</a:t>
                      </a:r>
                      <a:r>
                        <a:rPr lang="ja-JP" altLang="en-US" sz="1200" dirty="0" smtClean="0">
                          <a:solidFill>
                            <a:srgbClr val="0000CC"/>
                          </a:solidFill>
                          <a:latin typeface="+mn-ea"/>
                          <a:ea typeface="+mn-ea"/>
                          <a:cs typeface="Meiryo UI" panose="020B0604030504040204" pitchFamily="50" charset="-128"/>
                        </a:rPr>
                        <a:t>〇〇</a:t>
                      </a:r>
                      <a:r>
                        <a:rPr lang="ja-JP" altLang="en-US" sz="1200" dirty="0" smtClean="0">
                          <a:latin typeface="+mn-ea"/>
                          <a:ea typeface="+mn-ea"/>
                          <a:cs typeface="Meiryo UI" panose="020B0604030504040204" pitchFamily="50" charset="-128"/>
                        </a:rPr>
                        <a:t>％</a:t>
                      </a:r>
                    </a:p>
                  </a:txBody>
                  <a:tcPr marL="99060" marR="99060" anchor="ctr"/>
                </a:tc>
              </a:tr>
            </a:tbl>
          </a:graphicData>
        </a:graphic>
      </p:graphicFrame>
      <p:sp>
        <p:nvSpPr>
          <p:cNvPr id="17" name="テキスト ボックス 16"/>
          <p:cNvSpPr txBox="1"/>
          <p:nvPr/>
        </p:nvSpPr>
        <p:spPr>
          <a:xfrm>
            <a:off x="-124726" y="3568690"/>
            <a:ext cx="4933710" cy="338554"/>
          </a:xfrm>
          <a:prstGeom prst="rect">
            <a:avLst/>
          </a:prstGeom>
          <a:noFill/>
        </p:spPr>
        <p:txBody>
          <a:bodyPr wrap="square" rtlCol="0">
            <a:spAutoFit/>
          </a:bodyPr>
          <a:lstStyle/>
          <a:p>
            <a:r>
              <a:rPr kumimoji="1" lang="ja-JP" altLang="en-US" sz="1600" dirty="0" smtClean="0"/>
              <a:t>（２）事業の内容・ポイント・特徴</a:t>
            </a:r>
            <a:endParaRPr kumimoji="1" lang="ja-JP" altLang="en-US" sz="1400" dirty="0"/>
          </a:p>
        </p:txBody>
      </p:sp>
      <p:sp>
        <p:nvSpPr>
          <p:cNvPr id="21" name="テキスト ボックス 20"/>
          <p:cNvSpPr txBox="1"/>
          <p:nvPr/>
        </p:nvSpPr>
        <p:spPr>
          <a:xfrm>
            <a:off x="152467" y="3907244"/>
            <a:ext cx="5019440" cy="2246769"/>
          </a:xfrm>
          <a:prstGeom prst="rect">
            <a:avLst/>
          </a:prstGeom>
          <a:noFill/>
        </p:spPr>
        <p:txBody>
          <a:bodyPr wrap="square" rtlCol="0">
            <a:spAutoFit/>
          </a:bodyPr>
          <a:lstStyle/>
          <a:p>
            <a:pPr marL="180000" indent="-180000">
              <a:buSzPct val="100000"/>
              <a:buFont typeface="Meiryo UI" panose="020B0604030504040204" pitchFamily="50" charset="-128"/>
              <a:buChar char="•"/>
            </a:pPr>
            <a:r>
              <a:rPr kumimoji="1" lang="en-US" altLang="ja-JP" sz="1400" dirty="0" smtClean="0">
                <a:solidFill>
                  <a:srgbClr val="0000CC"/>
                </a:solidFill>
              </a:rPr>
              <a:t>ICT</a:t>
            </a:r>
            <a:r>
              <a:rPr kumimoji="1" lang="ja-JP" altLang="en-US" sz="1400" dirty="0" smtClean="0">
                <a:solidFill>
                  <a:srgbClr val="0000CC"/>
                </a:solidFill>
              </a:rPr>
              <a:t>を活用し、建物とスマートエネルギーセンターを連携し、エネルギー需給を一括管理・最適制御する</a:t>
            </a:r>
            <a:r>
              <a:rPr kumimoji="1" lang="en-US" altLang="ja-JP" sz="1400" dirty="0" smtClean="0">
                <a:solidFill>
                  <a:srgbClr val="0000CC"/>
                </a:solidFill>
              </a:rPr>
              <a:t>SENEMS</a:t>
            </a:r>
            <a:r>
              <a:rPr kumimoji="1" lang="ja-JP" altLang="en-US" sz="1400" dirty="0" smtClean="0">
                <a:solidFill>
                  <a:srgbClr val="0000CC"/>
                </a:solidFill>
              </a:rPr>
              <a:t>を日本初で開発し、導入。</a:t>
            </a:r>
            <a:endParaRPr kumimoji="1" lang="en-US" altLang="ja-JP" sz="1400" dirty="0" smtClean="0">
              <a:solidFill>
                <a:srgbClr val="0000CC"/>
              </a:solidFill>
            </a:endParaRPr>
          </a:p>
          <a:p>
            <a:pPr marL="180000" indent="-180000">
              <a:buSzPct val="100000"/>
              <a:buFont typeface="Meiryo UI" panose="020B0604030504040204" pitchFamily="50" charset="-128"/>
              <a:buChar char="•"/>
            </a:pPr>
            <a:r>
              <a:rPr lang="ja-JP" altLang="en-US" sz="1400" dirty="0" smtClean="0">
                <a:solidFill>
                  <a:srgbClr val="0000CC"/>
                </a:solidFill>
              </a:rPr>
              <a:t>外気状況・空調機等建物のエネルギー利用状況・熱源機の運転状況等を把握し、リアルタイムに空調機制御を行う等の需給の最適制御を行う。</a:t>
            </a:r>
            <a:endParaRPr lang="en-US" altLang="ja-JP" sz="1400" dirty="0" smtClean="0">
              <a:solidFill>
                <a:srgbClr val="0000CC"/>
              </a:solidFill>
            </a:endParaRPr>
          </a:p>
          <a:p>
            <a:pPr marL="180000" indent="-180000">
              <a:buSzPct val="100000"/>
              <a:buFont typeface="Meiryo UI" panose="020B0604030504040204" pitchFamily="50" charset="-128"/>
              <a:buChar char="•"/>
            </a:pPr>
            <a:r>
              <a:rPr lang="ja-JP" altLang="en-US" sz="1400" dirty="0" smtClean="0"/>
              <a:t>〇〇〇</a:t>
            </a:r>
            <a:endParaRPr lang="en-US" altLang="ja-JP" sz="1400" dirty="0" smtClean="0"/>
          </a:p>
          <a:p>
            <a:pPr marL="180000" indent="-180000">
              <a:buSzPct val="100000"/>
              <a:buFont typeface="Meiryo UI" panose="020B0604030504040204" pitchFamily="50" charset="-128"/>
              <a:buChar char="•"/>
            </a:pPr>
            <a:r>
              <a:rPr kumimoji="1" lang="ja-JP" altLang="en-US" sz="1400" dirty="0" smtClean="0"/>
              <a:t>△△△</a:t>
            </a:r>
            <a:endParaRPr kumimoji="1" lang="en-US" altLang="ja-JP" sz="1400" dirty="0" smtClean="0"/>
          </a:p>
          <a:p>
            <a:pPr marL="180000" indent="-180000">
              <a:buSzPct val="100000"/>
              <a:buFont typeface="Meiryo UI" panose="020B0604030504040204" pitchFamily="50" charset="-128"/>
              <a:buChar char="•"/>
            </a:pPr>
            <a:r>
              <a:rPr lang="ja-JP" altLang="en-US" sz="1400" dirty="0" smtClean="0"/>
              <a:t>□□□</a:t>
            </a:r>
            <a:endParaRPr lang="en-US" altLang="ja-JP" sz="1400" dirty="0" smtClean="0"/>
          </a:p>
          <a:p>
            <a:pPr marL="180000" indent="-180000">
              <a:buSzPct val="100000"/>
              <a:buFont typeface="Meiryo UI" panose="020B0604030504040204" pitchFamily="50" charset="-128"/>
              <a:buChar char="•"/>
            </a:pPr>
            <a:r>
              <a:rPr lang="ja-JP" altLang="en-US" sz="1400" dirty="0" smtClean="0"/>
              <a:t>〇〇〇</a:t>
            </a:r>
            <a:endParaRPr kumimoji="1" lang="en-US" altLang="ja-JP" sz="1400" dirty="0"/>
          </a:p>
        </p:txBody>
      </p:sp>
      <p:sp>
        <p:nvSpPr>
          <p:cNvPr id="24" name="正方形/長方形 23"/>
          <p:cNvSpPr/>
          <p:nvPr/>
        </p:nvSpPr>
        <p:spPr>
          <a:xfrm>
            <a:off x="1538329" y="4869160"/>
            <a:ext cx="2766599" cy="850647"/>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dirty="0">
                <a:solidFill>
                  <a:srgbClr val="FF0000"/>
                </a:solidFill>
                <a:latin typeface="+mn-lt"/>
                <a:ea typeface="+mn-ea"/>
              </a:rPr>
              <a:t>【</a:t>
            </a:r>
            <a:r>
              <a:rPr lang="ja-JP" altLang="en-US" sz="1400" dirty="0">
                <a:solidFill>
                  <a:srgbClr val="FF0000"/>
                </a:solidFill>
                <a:latin typeface="+mn-lt"/>
                <a:ea typeface="+mn-ea"/>
              </a:rPr>
              <a:t>記入上の注意</a:t>
            </a:r>
            <a:r>
              <a:rPr lang="en-US" altLang="ja-JP" sz="1400" dirty="0">
                <a:solidFill>
                  <a:srgbClr val="FF0000"/>
                </a:solidFill>
                <a:latin typeface="+mn-lt"/>
                <a:ea typeface="+mn-ea"/>
              </a:rPr>
              <a:t>】</a:t>
            </a:r>
          </a:p>
          <a:p>
            <a:pPr eaLnBrk="1" fontAlgn="auto" hangingPunct="1">
              <a:spcBef>
                <a:spcPts val="0"/>
              </a:spcBef>
              <a:spcAft>
                <a:spcPts val="0"/>
              </a:spcAft>
            </a:pPr>
            <a:r>
              <a:rPr lang="ja-JP" altLang="en-US" sz="1400" dirty="0" smtClean="0">
                <a:solidFill>
                  <a:srgbClr val="FF0000"/>
                </a:solidFill>
                <a:latin typeface="+mn-lt"/>
                <a:ea typeface="+mn-ea"/>
              </a:rPr>
              <a:t>　</a:t>
            </a:r>
            <a:r>
              <a:rPr lang="en-US" altLang="ja-JP" sz="1400" dirty="0" smtClean="0">
                <a:solidFill>
                  <a:srgbClr val="FF0000"/>
                </a:solidFill>
                <a:latin typeface="+mn-lt"/>
                <a:ea typeface="+mn-ea"/>
              </a:rPr>
              <a:t>※</a:t>
            </a:r>
            <a:r>
              <a:rPr lang="ja-JP" altLang="en-US" sz="1400" dirty="0">
                <a:solidFill>
                  <a:srgbClr val="FF0000"/>
                </a:solidFill>
                <a:latin typeface="+mn-lt"/>
                <a:ea typeface="+mn-ea"/>
              </a:rPr>
              <a:t>箇条書きとすること。</a:t>
            </a:r>
            <a:endParaRPr lang="en-US" altLang="ja-JP" sz="1400" dirty="0">
              <a:solidFill>
                <a:srgbClr val="FF0000"/>
              </a:solidFill>
              <a:latin typeface="+mn-lt"/>
              <a:ea typeface="+mn-ea"/>
            </a:endParaRPr>
          </a:p>
          <a:p>
            <a:pPr eaLnBrk="1" fontAlgn="auto" hangingPunct="1">
              <a:spcBef>
                <a:spcPts val="0"/>
              </a:spcBef>
              <a:spcAft>
                <a:spcPts val="0"/>
              </a:spcAft>
            </a:pPr>
            <a:r>
              <a:rPr lang="ja-JP" altLang="en-US" sz="1400" dirty="0" smtClean="0">
                <a:solidFill>
                  <a:srgbClr val="FF0000"/>
                </a:solidFill>
                <a:latin typeface="+mn-lt"/>
                <a:ea typeface="+mn-ea"/>
              </a:rPr>
              <a:t>　</a:t>
            </a:r>
            <a:r>
              <a:rPr lang="en-US" altLang="ja-JP" sz="1400" dirty="0" smtClean="0">
                <a:solidFill>
                  <a:srgbClr val="FF0000"/>
                </a:solidFill>
                <a:latin typeface="+mn-lt"/>
                <a:ea typeface="+mn-ea"/>
              </a:rPr>
              <a:t>※</a:t>
            </a:r>
            <a:r>
              <a:rPr lang="en-US" altLang="ja-JP" sz="1400" dirty="0">
                <a:solidFill>
                  <a:srgbClr val="FF0000"/>
                </a:solidFill>
                <a:latin typeface="+mn-lt"/>
                <a:ea typeface="+mn-ea"/>
              </a:rPr>
              <a:t>6</a:t>
            </a:r>
            <a:r>
              <a:rPr lang="ja-JP" altLang="en-US" sz="1400" dirty="0">
                <a:solidFill>
                  <a:srgbClr val="FF0000"/>
                </a:solidFill>
                <a:latin typeface="+mn-lt"/>
                <a:ea typeface="+mn-ea"/>
              </a:rPr>
              <a:t>項目以内にまとめること</a:t>
            </a:r>
            <a:r>
              <a:rPr lang="ja-JP" altLang="en-US" sz="1400" dirty="0">
                <a:solidFill>
                  <a:srgbClr val="FF0000"/>
                </a:solidFill>
                <a:latin typeface="+mn-lt"/>
                <a:ea typeface="+mn-ea"/>
              </a:rPr>
              <a:t>。</a:t>
            </a:r>
            <a:endParaRPr lang="en-US" altLang="ja-JP" sz="1400" dirty="0">
              <a:solidFill>
                <a:srgbClr val="FF0000"/>
              </a:solidFill>
              <a:latin typeface="+mn-lt"/>
              <a:ea typeface="+mn-ea"/>
            </a:endParaRPr>
          </a:p>
        </p:txBody>
      </p:sp>
      <p:sp>
        <p:nvSpPr>
          <p:cNvPr id="28" name="正方形/長方形 27"/>
          <p:cNvSpPr/>
          <p:nvPr/>
        </p:nvSpPr>
        <p:spPr>
          <a:xfrm>
            <a:off x="5061012" y="604482"/>
            <a:ext cx="4222400" cy="338554"/>
          </a:xfrm>
          <a:prstGeom prst="rect">
            <a:avLst/>
          </a:prstGeom>
        </p:spPr>
        <p:txBody>
          <a:bodyPr wrap="square">
            <a:spAutoFit/>
          </a:bodyPr>
          <a:lstStyle/>
          <a:p>
            <a:r>
              <a:rPr lang="ja-JP" altLang="en-US" sz="1600" dirty="0" smtClean="0">
                <a:latin typeface="+mn-ea"/>
                <a:ea typeface="+mn-ea"/>
              </a:rPr>
              <a:t>（</a:t>
            </a:r>
            <a:r>
              <a:rPr lang="ja-JP" altLang="en-US" sz="1600" dirty="0">
                <a:latin typeface="+mn-ea"/>
                <a:ea typeface="+mn-ea"/>
              </a:rPr>
              <a:t>３</a:t>
            </a:r>
            <a:r>
              <a:rPr lang="ja-JP" altLang="en-US" sz="1600" dirty="0" smtClean="0">
                <a:latin typeface="+mn-ea"/>
                <a:ea typeface="+mn-ea"/>
              </a:rPr>
              <a:t>）事業イメージ</a:t>
            </a:r>
            <a:endParaRPr lang="ja-JP" altLang="en-US" sz="1600" dirty="0">
              <a:latin typeface="+mn-ea"/>
              <a:ea typeface="+mn-ea"/>
            </a:endParaRPr>
          </a:p>
        </p:txBody>
      </p:sp>
      <p:sp>
        <p:nvSpPr>
          <p:cNvPr id="3" name="四角形吹き出し 2"/>
          <p:cNvSpPr/>
          <p:nvPr/>
        </p:nvSpPr>
        <p:spPr>
          <a:xfrm>
            <a:off x="3828806" y="930371"/>
            <a:ext cx="3716482" cy="745756"/>
          </a:xfrm>
          <a:prstGeom prst="wedgeRectCallout">
            <a:avLst>
              <a:gd name="adj1" fmla="val -50881"/>
              <a:gd name="adj2" fmla="val 69720"/>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kumimoji="1" lang="ja-JP" altLang="en-US" sz="1400" b="1" dirty="0" smtClean="0">
                <a:solidFill>
                  <a:srgbClr val="FF0000"/>
                </a:solidFill>
              </a:rPr>
              <a:t>需要地</a:t>
            </a:r>
            <a:r>
              <a:rPr kumimoji="1" lang="ja-JP" altLang="en-US" sz="1400" dirty="0" smtClean="0">
                <a:solidFill>
                  <a:srgbClr val="FF0000"/>
                </a:solidFill>
              </a:rPr>
              <a:t>：新築 </a:t>
            </a:r>
            <a:r>
              <a:rPr kumimoji="1" lang="en-US" altLang="ja-JP" sz="1400" dirty="0" smtClean="0">
                <a:solidFill>
                  <a:srgbClr val="FF0000"/>
                </a:solidFill>
              </a:rPr>
              <a:t>or </a:t>
            </a:r>
            <a:r>
              <a:rPr kumimoji="1" lang="ja-JP" altLang="en-US" sz="1400" dirty="0" smtClean="0">
                <a:solidFill>
                  <a:srgbClr val="FF0000"/>
                </a:solidFill>
              </a:rPr>
              <a:t>既築 </a:t>
            </a:r>
            <a:r>
              <a:rPr kumimoji="1" lang="en-US" altLang="ja-JP" sz="1400" dirty="0" smtClean="0">
                <a:solidFill>
                  <a:srgbClr val="FF0000"/>
                </a:solidFill>
              </a:rPr>
              <a:t>or </a:t>
            </a:r>
            <a:r>
              <a:rPr kumimoji="1" lang="ja-JP" altLang="en-US" sz="1400" dirty="0" smtClean="0">
                <a:solidFill>
                  <a:srgbClr val="FF0000"/>
                </a:solidFill>
              </a:rPr>
              <a:t>増築</a:t>
            </a:r>
            <a:endParaRPr kumimoji="1" lang="en-US" altLang="ja-JP" sz="1400" dirty="0" smtClean="0">
              <a:solidFill>
                <a:srgbClr val="FF0000"/>
              </a:solidFill>
            </a:endParaRPr>
          </a:p>
          <a:p>
            <a:pPr eaLnBrk="1" fontAlgn="auto" hangingPunct="1">
              <a:spcBef>
                <a:spcPts val="0"/>
              </a:spcBef>
              <a:spcAft>
                <a:spcPts val="0"/>
              </a:spcAft>
            </a:pPr>
            <a:r>
              <a:rPr lang="en-US" altLang="ja-JP" sz="1400" b="1" dirty="0" smtClean="0">
                <a:solidFill>
                  <a:srgbClr val="FF0000"/>
                </a:solidFill>
              </a:rPr>
              <a:t>(</a:t>
            </a:r>
            <a:r>
              <a:rPr lang="ja-JP" altLang="en-US" sz="1400" b="1" dirty="0" smtClean="0">
                <a:solidFill>
                  <a:srgbClr val="FF0000"/>
                </a:solidFill>
              </a:rPr>
              <a:t>特定</a:t>
            </a:r>
            <a:r>
              <a:rPr lang="en-US" altLang="ja-JP" sz="1400" b="1" dirty="0" smtClean="0">
                <a:solidFill>
                  <a:srgbClr val="FF0000"/>
                </a:solidFill>
              </a:rPr>
              <a:t>)</a:t>
            </a:r>
            <a:r>
              <a:rPr lang="ja-JP" altLang="en-US" sz="1400" b="1" dirty="0" smtClean="0">
                <a:solidFill>
                  <a:srgbClr val="FF0000"/>
                </a:solidFill>
              </a:rPr>
              <a:t>設備</a:t>
            </a:r>
            <a:r>
              <a:rPr lang="ja-JP" altLang="en-US" sz="1400" dirty="0" smtClean="0">
                <a:solidFill>
                  <a:srgbClr val="FF0000"/>
                </a:solidFill>
              </a:rPr>
              <a:t>：新設 </a:t>
            </a:r>
            <a:r>
              <a:rPr lang="en-US" altLang="ja-JP" sz="1400" dirty="0" smtClean="0">
                <a:solidFill>
                  <a:srgbClr val="FF0000"/>
                </a:solidFill>
              </a:rPr>
              <a:t>or </a:t>
            </a:r>
            <a:r>
              <a:rPr lang="ja-JP" altLang="en-US" sz="1400" dirty="0" smtClean="0">
                <a:solidFill>
                  <a:srgbClr val="FF0000"/>
                </a:solidFill>
              </a:rPr>
              <a:t>増設 </a:t>
            </a:r>
            <a:r>
              <a:rPr lang="en-US" altLang="ja-JP" sz="1400" dirty="0" smtClean="0">
                <a:solidFill>
                  <a:srgbClr val="FF0000"/>
                </a:solidFill>
              </a:rPr>
              <a:t>or </a:t>
            </a:r>
            <a:r>
              <a:rPr lang="ja-JP" altLang="en-US" sz="1400" dirty="0" smtClean="0">
                <a:solidFill>
                  <a:srgbClr val="FF0000"/>
                </a:solidFill>
              </a:rPr>
              <a:t>更新</a:t>
            </a:r>
            <a:endParaRPr lang="en-US" altLang="ja-JP" sz="1400" dirty="0" smtClean="0">
              <a:solidFill>
                <a:srgbClr val="FF0000"/>
              </a:solidFill>
            </a:endParaRPr>
          </a:p>
          <a:p>
            <a:pPr eaLnBrk="1" fontAlgn="auto" hangingPunct="1">
              <a:spcBef>
                <a:spcPts val="0"/>
              </a:spcBef>
              <a:spcAft>
                <a:spcPts val="0"/>
              </a:spcAft>
            </a:pPr>
            <a:r>
              <a:rPr kumimoji="1" lang="ja-JP" altLang="en-US" sz="1400" b="1" dirty="0" smtClean="0">
                <a:solidFill>
                  <a:srgbClr val="FF0000"/>
                </a:solidFill>
              </a:rPr>
              <a:t>面</a:t>
            </a:r>
            <a:r>
              <a:rPr kumimoji="1" lang="en-US" altLang="ja-JP" sz="1400" b="1" dirty="0" smtClean="0">
                <a:solidFill>
                  <a:srgbClr val="FF0000"/>
                </a:solidFill>
              </a:rPr>
              <a:t>(</a:t>
            </a:r>
            <a:r>
              <a:rPr kumimoji="1" lang="ja-JP" altLang="en-US" sz="1400" b="1" dirty="0" smtClean="0">
                <a:solidFill>
                  <a:srgbClr val="FF0000"/>
                </a:solidFill>
              </a:rPr>
              <a:t>インフラ</a:t>
            </a:r>
            <a:r>
              <a:rPr kumimoji="1" lang="en-US" altLang="ja-JP" sz="1400" b="1" dirty="0" smtClean="0">
                <a:solidFill>
                  <a:srgbClr val="FF0000"/>
                </a:solidFill>
              </a:rPr>
              <a:t>)</a:t>
            </a:r>
            <a:r>
              <a:rPr kumimoji="1" lang="ja-JP" altLang="en-US" sz="1400" dirty="0" smtClean="0">
                <a:solidFill>
                  <a:srgbClr val="FF0000"/>
                </a:solidFill>
              </a:rPr>
              <a:t>：新設 </a:t>
            </a:r>
            <a:r>
              <a:rPr kumimoji="1" lang="en-US" altLang="ja-JP" sz="1400" dirty="0" smtClean="0">
                <a:solidFill>
                  <a:srgbClr val="FF0000"/>
                </a:solidFill>
              </a:rPr>
              <a:t>or </a:t>
            </a:r>
            <a:r>
              <a:rPr kumimoji="1" lang="ja-JP" altLang="en-US" sz="1400" dirty="0" smtClean="0">
                <a:solidFill>
                  <a:srgbClr val="FF0000"/>
                </a:solidFill>
              </a:rPr>
              <a:t>既設 </a:t>
            </a:r>
            <a:r>
              <a:rPr kumimoji="1" lang="en-US" altLang="ja-JP" sz="1400" dirty="0" smtClean="0">
                <a:solidFill>
                  <a:srgbClr val="FF0000"/>
                </a:solidFill>
              </a:rPr>
              <a:t>or </a:t>
            </a:r>
            <a:r>
              <a:rPr kumimoji="1" lang="ja-JP" altLang="en-US" sz="1400" dirty="0" smtClean="0">
                <a:solidFill>
                  <a:srgbClr val="FF0000"/>
                </a:solidFill>
              </a:rPr>
              <a:t>増設 </a:t>
            </a:r>
            <a:r>
              <a:rPr kumimoji="1" lang="en-US" altLang="ja-JP" sz="1400" dirty="0" smtClean="0">
                <a:solidFill>
                  <a:srgbClr val="FF0000"/>
                </a:solidFill>
              </a:rPr>
              <a:t>or </a:t>
            </a:r>
            <a:r>
              <a:rPr kumimoji="1" lang="ja-JP" altLang="en-US" sz="1400" dirty="0" smtClean="0">
                <a:solidFill>
                  <a:srgbClr val="FF0000"/>
                </a:solidFill>
              </a:rPr>
              <a:t>更新</a:t>
            </a:r>
            <a:endParaRPr kumimoji="1" lang="ja-JP" altLang="en-US" sz="1400" dirty="0">
              <a:solidFill>
                <a:srgbClr val="FF0000"/>
              </a:solidFill>
            </a:endParaRPr>
          </a:p>
        </p:txBody>
      </p:sp>
      <p:sp>
        <p:nvSpPr>
          <p:cNvPr id="29" name="正方形/長方形 28"/>
          <p:cNvSpPr/>
          <p:nvPr/>
        </p:nvSpPr>
        <p:spPr>
          <a:xfrm>
            <a:off x="2432720" y="428856"/>
            <a:ext cx="1282701" cy="307777"/>
          </a:xfrm>
          <a:prstGeom prst="rect">
            <a:avLst/>
          </a:prstGeom>
          <a:solidFill>
            <a:schemeClr val="bg1"/>
          </a:solidFill>
          <a:ln>
            <a:solidFill>
              <a:schemeClr val="tx1"/>
            </a:solidFill>
            <a:prstDash val="sysDot"/>
          </a:ln>
        </p:spPr>
        <p:txBody>
          <a:bodyPr wrap="square">
            <a:spAutoFit/>
          </a:bodyPr>
          <a:lstStyle/>
          <a:p>
            <a:pPr marL="182562" eaLnBrk="1" fontAlgn="auto" hangingPunct="1">
              <a:spcBef>
                <a:spcPts val="0"/>
              </a:spcBef>
              <a:spcAft>
                <a:spcPts val="0"/>
              </a:spcAft>
              <a:defRPr/>
            </a:pPr>
            <a:r>
              <a:rPr lang="ja-JP" altLang="en-US" sz="1400" dirty="0" smtClean="0">
                <a:solidFill>
                  <a:srgbClr val="0000CC"/>
                </a:solidFill>
                <a:latin typeface="+mn-ea"/>
                <a:ea typeface="+mn-ea"/>
              </a:rPr>
              <a:t>青字は例</a:t>
            </a:r>
            <a:endParaRPr lang="en-US" altLang="ja-JP" sz="1400" dirty="0" smtClean="0">
              <a:solidFill>
                <a:srgbClr val="0000CC"/>
              </a:solidFill>
              <a:latin typeface="+mn-ea"/>
              <a:ea typeface="+mn-ea"/>
            </a:endParaRPr>
          </a:p>
        </p:txBody>
      </p:sp>
      <p:pic>
        <p:nvPicPr>
          <p:cNvPr id="1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1666" y="3808970"/>
            <a:ext cx="4332392" cy="2709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正方形/長方形 36"/>
          <p:cNvSpPr/>
          <p:nvPr/>
        </p:nvSpPr>
        <p:spPr>
          <a:xfrm>
            <a:off x="5380654" y="4209571"/>
            <a:ext cx="4354415" cy="954107"/>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dirty="0">
                <a:solidFill>
                  <a:srgbClr val="FF0000"/>
                </a:solidFill>
                <a:latin typeface="+mn-lt"/>
                <a:ea typeface="+mn-ea"/>
              </a:rPr>
              <a:t>【</a:t>
            </a:r>
            <a:r>
              <a:rPr lang="ja-JP" altLang="en-US" sz="1400" dirty="0">
                <a:solidFill>
                  <a:srgbClr val="FF0000"/>
                </a:solidFill>
                <a:latin typeface="+mn-lt"/>
                <a:ea typeface="+mn-ea"/>
              </a:rPr>
              <a:t>記入上の注意</a:t>
            </a:r>
            <a:r>
              <a:rPr lang="en-US" altLang="ja-JP" sz="1400" dirty="0">
                <a:solidFill>
                  <a:srgbClr val="FF0000"/>
                </a:solidFill>
                <a:latin typeface="+mn-lt"/>
                <a:ea typeface="+mn-ea"/>
              </a:rPr>
              <a:t>】</a:t>
            </a:r>
          </a:p>
          <a:p>
            <a:pPr eaLnBrk="1" fontAlgn="auto" hangingPunct="1">
              <a:spcBef>
                <a:spcPts val="0"/>
              </a:spcBef>
              <a:spcAft>
                <a:spcPts val="0"/>
              </a:spcAft>
            </a:pPr>
            <a:r>
              <a:rPr lang="ja-JP" altLang="en-US" sz="1400" dirty="0" smtClean="0">
                <a:solidFill>
                  <a:srgbClr val="FF0000"/>
                </a:solidFill>
                <a:latin typeface="+mn-lt"/>
                <a:ea typeface="+mn-ea"/>
              </a:rPr>
              <a:t>　</a:t>
            </a:r>
            <a:r>
              <a:rPr lang="en-US" altLang="ja-JP" sz="1400" dirty="0" smtClean="0">
                <a:solidFill>
                  <a:srgbClr val="FF0000"/>
                </a:solidFill>
                <a:latin typeface="+mn-lt"/>
                <a:ea typeface="+mn-ea"/>
              </a:rPr>
              <a:t>※</a:t>
            </a:r>
            <a:r>
              <a:rPr lang="ja-JP" altLang="en-US" sz="1400" dirty="0">
                <a:solidFill>
                  <a:srgbClr val="FF0000"/>
                </a:solidFill>
                <a:latin typeface="+mn-lt"/>
                <a:ea typeface="+mn-ea"/>
              </a:rPr>
              <a:t>図（</a:t>
            </a:r>
            <a:r>
              <a:rPr lang="ja-JP" altLang="en-US" sz="1400" dirty="0">
                <a:solidFill>
                  <a:srgbClr val="FF0000"/>
                </a:solidFill>
                <a:latin typeface="+mn-lt"/>
                <a:ea typeface="+mn-ea"/>
              </a:rPr>
              <a:t>写真</a:t>
            </a:r>
            <a:r>
              <a:rPr lang="ja-JP" altLang="en-US" sz="1400" dirty="0">
                <a:solidFill>
                  <a:srgbClr val="FF0000"/>
                </a:solidFill>
                <a:latin typeface="+mn-lt"/>
                <a:ea typeface="+mn-ea"/>
              </a:rPr>
              <a:t>、位置図</a:t>
            </a:r>
            <a:r>
              <a:rPr lang="ja-JP" altLang="en-US" sz="1400" dirty="0">
                <a:solidFill>
                  <a:srgbClr val="FF0000"/>
                </a:solidFill>
                <a:latin typeface="+mn-lt"/>
                <a:ea typeface="+mn-ea"/>
              </a:rPr>
              <a:t>、区域図、配置図、</a:t>
            </a:r>
            <a:endParaRPr lang="en-US" altLang="ja-JP" sz="1400" dirty="0">
              <a:solidFill>
                <a:srgbClr val="FF0000"/>
              </a:solidFill>
              <a:latin typeface="+mn-lt"/>
              <a:ea typeface="+mn-ea"/>
            </a:endParaRPr>
          </a:p>
          <a:p>
            <a:pPr eaLnBrk="1" fontAlgn="auto" hangingPunct="1">
              <a:spcBef>
                <a:spcPts val="0"/>
              </a:spcBef>
              <a:spcAft>
                <a:spcPts val="0"/>
              </a:spcAft>
            </a:pPr>
            <a:r>
              <a:rPr lang="ja-JP" altLang="en-US" sz="1400" dirty="0">
                <a:solidFill>
                  <a:srgbClr val="FF0000"/>
                </a:solidFill>
                <a:latin typeface="+mn-lt"/>
                <a:ea typeface="+mn-ea"/>
              </a:rPr>
              <a:t>　</a:t>
            </a:r>
            <a:r>
              <a:rPr lang="ja-JP" altLang="en-US" sz="1400" dirty="0" smtClean="0">
                <a:solidFill>
                  <a:srgbClr val="FF0000"/>
                </a:solidFill>
                <a:latin typeface="+mn-lt"/>
                <a:ea typeface="+mn-ea"/>
              </a:rPr>
              <a:t>　エネルギー</a:t>
            </a:r>
            <a:r>
              <a:rPr lang="ja-JP" altLang="en-US" sz="1400" dirty="0">
                <a:solidFill>
                  <a:srgbClr val="FF0000"/>
                </a:solidFill>
                <a:latin typeface="+mn-lt"/>
                <a:ea typeface="+mn-ea"/>
              </a:rPr>
              <a:t>概念図、等）を用いわかりやすく</a:t>
            </a:r>
            <a:endParaRPr lang="en-US" altLang="ja-JP" sz="1400" dirty="0">
              <a:solidFill>
                <a:srgbClr val="FF0000"/>
              </a:solidFill>
              <a:latin typeface="+mn-lt"/>
              <a:ea typeface="+mn-ea"/>
            </a:endParaRPr>
          </a:p>
          <a:p>
            <a:pPr eaLnBrk="1" fontAlgn="auto" hangingPunct="1">
              <a:spcBef>
                <a:spcPts val="0"/>
              </a:spcBef>
              <a:spcAft>
                <a:spcPts val="0"/>
              </a:spcAft>
            </a:pPr>
            <a:r>
              <a:rPr lang="ja-JP" altLang="en-US" sz="1400" dirty="0">
                <a:solidFill>
                  <a:srgbClr val="FF0000"/>
                </a:solidFill>
                <a:latin typeface="+mn-lt"/>
                <a:ea typeface="+mn-ea"/>
              </a:rPr>
              <a:t>　</a:t>
            </a:r>
            <a:r>
              <a:rPr lang="ja-JP" altLang="en-US" sz="1400" dirty="0" smtClean="0">
                <a:solidFill>
                  <a:srgbClr val="FF0000"/>
                </a:solidFill>
                <a:latin typeface="+mn-lt"/>
                <a:ea typeface="+mn-ea"/>
              </a:rPr>
              <a:t>　表現</a:t>
            </a:r>
            <a:r>
              <a:rPr lang="ja-JP" altLang="en-US" sz="1400" dirty="0">
                <a:solidFill>
                  <a:srgbClr val="FF0000"/>
                </a:solidFill>
                <a:latin typeface="+mn-lt"/>
                <a:ea typeface="+mn-ea"/>
              </a:rPr>
              <a:t>すること。</a:t>
            </a:r>
            <a:endParaRPr lang="en-US" altLang="ja-JP" sz="1400" dirty="0">
              <a:solidFill>
                <a:srgbClr val="FF0000"/>
              </a:solidFill>
              <a:latin typeface="+mn-lt"/>
              <a:ea typeface="+mn-ea"/>
            </a:endParaRPr>
          </a:p>
        </p:txBody>
      </p:sp>
      <p:sp>
        <p:nvSpPr>
          <p:cNvPr id="18" name="テキスト ボックス 17"/>
          <p:cNvSpPr txBox="1"/>
          <p:nvPr/>
        </p:nvSpPr>
        <p:spPr>
          <a:xfrm>
            <a:off x="6502065" y="6574341"/>
            <a:ext cx="2009209" cy="276999"/>
          </a:xfrm>
          <a:prstGeom prst="rect">
            <a:avLst/>
          </a:prstGeom>
          <a:noFill/>
        </p:spPr>
        <p:txBody>
          <a:bodyPr wrap="square" rtlCol="0">
            <a:spAutoFit/>
          </a:bodyPr>
          <a:lstStyle/>
          <a:p>
            <a:pPr algn="ctr"/>
            <a:r>
              <a:rPr kumimoji="1" lang="ja-JP" altLang="en-US" sz="1200" dirty="0" smtClean="0"/>
              <a:t>エネルギー面的利用概要</a:t>
            </a:r>
            <a:endParaRPr kumimoji="1" lang="ja-JP" altLang="en-US" sz="1200" dirty="0"/>
          </a:p>
        </p:txBody>
      </p:sp>
      <p:sp>
        <p:nvSpPr>
          <p:cNvPr id="19" name="テキスト ボックス 18"/>
          <p:cNvSpPr txBox="1"/>
          <p:nvPr/>
        </p:nvSpPr>
        <p:spPr>
          <a:xfrm>
            <a:off x="6302808" y="3617798"/>
            <a:ext cx="2519084" cy="276999"/>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完成イメージ</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257352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103932"/>
            <a:ext cx="4464496" cy="377179"/>
          </a:xfrm>
        </p:spPr>
        <p:txBody>
          <a:bodyPr/>
          <a:lstStyle/>
          <a:p>
            <a:r>
              <a:rPr kumimoji="1" lang="ja-JP" altLang="en-US" dirty="0" smtClean="0">
                <a:latin typeface="+mn-ea"/>
                <a:ea typeface="+mn-ea"/>
              </a:rPr>
              <a:t>２．エネルギーシステムフロー</a:t>
            </a:r>
            <a:endParaRPr kumimoji="1" lang="ja-JP" altLang="en-US" dirty="0">
              <a:latin typeface="+mn-ea"/>
              <a:ea typeface="+mn-ea"/>
            </a:endParaRPr>
          </a:p>
        </p:txBody>
      </p:sp>
      <p:sp>
        <p:nvSpPr>
          <p:cNvPr id="20"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smtClean="0">
                <a:solidFill>
                  <a:srgbClr val="FF0000"/>
                </a:solidFill>
                <a:latin typeface="+mn-ea"/>
                <a:ea typeface="+mn-ea"/>
              </a:rPr>
              <a:t>１枚</a:t>
            </a:r>
            <a:endParaRPr lang="ja-JP" altLang="en-US" sz="1200" b="1" dirty="0">
              <a:solidFill>
                <a:srgbClr val="FF0000"/>
              </a:solidFill>
              <a:latin typeface="+mn-ea"/>
              <a:ea typeface="+mn-ea"/>
            </a:endParaRPr>
          </a:p>
        </p:txBody>
      </p:sp>
      <p:sp>
        <p:nvSpPr>
          <p:cNvPr id="16" name="テキスト ボックス 15"/>
          <p:cNvSpPr txBox="1"/>
          <p:nvPr/>
        </p:nvSpPr>
        <p:spPr>
          <a:xfrm>
            <a:off x="428662" y="670339"/>
            <a:ext cx="8640191" cy="1432106"/>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latin typeface="+mn-ea"/>
                <a:ea typeface="+mn-ea"/>
              </a:rPr>
              <a:t>【</a:t>
            </a:r>
            <a:r>
              <a:rPr lang="ja-JP" altLang="en-US" sz="1600" b="1" dirty="0">
                <a:solidFill>
                  <a:srgbClr val="FF0000"/>
                </a:solidFill>
                <a:latin typeface="+mn-ea"/>
                <a:ea typeface="+mn-ea"/>
              </a:rPr>
              <a:t>記入上の注意</a:t>
            </a:r>
            <a:r>
              <a:rPr lang="en-US" altLang="ja-JP" sz="1600" b="1" dirty="0">
                <a:solidFill>
                  <a:srgbClr val="FF0000"/>
                </a:solidFill>
                <a:latin typeface="+mn-ea"/>
                <a:ea typeface="+mn-ea"/>
              </a:rPr>
              <a:t>】</a:t>
            </a:r>
          </a:p>
          <a:p>
            <a:pPr eaLnBrk="1" fontAlgn="auto" hangingPunct="1">
              <a:spcBef>
                <a:spcPts val="0"/>
              </a:spcBef>
              <a:spcAft>
                <a:spcPts val="0"/>
              </a:spcAft>
              <a:defRPr/>
            </a:pPr>
            <a:endParaRPr lang="en-US" altLang="ja-JP" sz="900" dirty="0" smtClean="0">
              <a:solidFill>
                <a:srgbClr val="FF0000"/>
              </a:solidFill>
              <a:latin typeface="+mn-ea"/>
              <a:ea typeface="+mn-ea"/>
            </a:endParaRPr>
          </a:p>
          <a:p>
            <a:pPr eaLnBrk="1" fontAlgn="auto" hangingPunct="1">
              <a:spcBef>
                <a:spcPts val="0"/>
              </a:spcBef>
              <a:spcAft>
                <a:spcPts val="0"/>
              </a:spcAft>
              <a:defRPr/>
            </a:pPr>
            <a:r>
              <a:rPr lang="en-US" altLang="ja-JP" sz="1400" dirty="0" smtClean="0">
                <a:solidFill>
                  <a:srgbClr val="FF0000"/>
                </a:solidFill>
                <a:latin typeface="+mn-ea"/>
                <a:ea typeface="+mn-ea"/>
              </a:rPr>
              <a:t>※</a:t>
            </a:r>
            <a:r>
              <a:rPr lang="ja-JP" altLang="en-US" sz="1400" b="1" dirty="0" smtClean="0">
                <a:solidFill>
                  <a:srgbClr val="FF0000"/>
                </a:solidFill>
                <a:latin typeface="+mn-ea"/>
                <a:ea typeface="+mn-ea"/>
              </a:rPr>
              <a:t>補助事業全体</a:t>
            </a:r>
            <a:r>
              <a:rPr lang="ja-JP" altLang="en-US" sz="1400" dirty="0" smtClean="0">
                <a:solidFill>
                  <a:srgbClr val="FF0000"/>
                </a:solidFill>
                <a:latin typeface="+mn-ea"/>
                <a:ea typeface="+mn-ea"/>
              </a:rPr>
              <a:t>の設備・インフラ・供給先を明示したフロー図を記載すること。</a:t>
            </a:r>
            <a:endParaRPr lang="en-US" altLang="ja-JP" sz="1400" dirty="0">
              <a:solidFill>
                <a:srgbClr val="FF0000"/>
              </a:solidFill>
              <a:latin typeface="+mn-ea"/>
              <a:ea typeface="+mn-ea"/>
            </a:endParaRPr>
          </a:p>
          <a:p>
            <a:pPr eaLnBrk="1" fontAlgn="auto" hangingPunct="1">
              <a:spcBef>
                <a:spcPts val="0"/>
              </a:spcBef>
              <a:spcAft>
                <a:spcPts val="0"/>
              </a:spcAft>
              <a:defRPr/>
            </a:pP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エネルギーについては、電気、熱（蒸気・温水・冷水など）を色分けし明示すること。</a:t>
            </a:r>
            <a:endParaRPr lang="en-US" altLang="ja-JP" sz="1400" dirty="0">
              <a:solidFill>
                <a:srgbClr val="FF0000"/>
              </a:solidFill>
              <a:latin typeface="+mn-ea"/>
              <a:ea typeface="+mn-ea"/>
            </a:endParaRPr>
          </a:p>
          <a:p>
            <a:pPr eaLnBrk="1" fontAlgn="auto" hangingPunct="1">
              <a:spcBef>
                <a:spcPts val="0"/>
              </a:spcBef>
              <a:spcAft>
                <a:spcPts val="0"/>
              </a:spcAft>
              <a:defRPr/>
            </a:pPr>
            <a:r>
              <a:rPr lang="en-US" altLang="ja-JP" sz="1400" dirty="0" smtClean="0">
                <a:solidFill>
                  <a:srgbClr val="FF0000"/>
                </a:solidFill>
                <a:latin typeface="+mn-ea"/>
              </a:rPr>
              <a:t>※</a:t>
            </a:r>
            <a:r>
              <a:rPr lang="ja-JP" altLang="en-US" sz="1400" dirty="0" smtClean="0">
                <a:solidFill>
                  <a:srgbClr val="FF0000"/>
                </a:solidFill>
                <a:latin typeface="+mn-ea"/>
              </a:rPr>
              <a:t>設備やインフラについて、新設と</a:t>
            </a:r>
            <a:r>
              <a:rPr lang="ja-JP" altLang="en-US" sz="1400" dirty="0" smtClean="0">
                <a:solidFill>
                  <a:srgbClr val="FF0000"/>
                </a:solidFill>
                <a:latin typeface="+mn-ea"/>
              </a:rPr>
              <a:t>既設（ある場合は）を</a:t>
            </a:r>
            <a:r>
              <a:rPr lang="ja-JP" altLang="en-US" sz="1400" dirty="0" smtClean="0">
                <a:solidFill>
                  <a:srgbClr val="FF0000"/>
                </a:solidFill>
                <a:latin typeface="+mn-ea"/>
              </a:rPr>
              <a:t>わけて明示すること。</a:t>
            </a:r>
            <a:endParaRPr lang="en-US" altLang="ja-JP" sz="1400" dirty="0">
              <a:solidFill>
                <a:srgbClr val="FF0000"/>
              </a:solidFill>
              <a:latin typeface="+mn-ea"/>
              <a:ea typeface="+mn-ea"/>
            </a:endParaRPr>
          </a:p>
          <a:p>
            <a:pPr eaLnBrk="1" fontAlgn="auto" hangingPunct="1">
              <a:spcBef>
                <a:spcPts val="0"/>
              </a:spcBef>
              <a:spcAft>
                <a:spcPts val="0"/>
              </a:spcAft>
              <a:defRPr/>
            </a:pP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補助対象となる設備・インフラ等をバックハッチングするなどして、明示すること</a:t>
            </a:r>
            <a:endParaRPr lang="en-US" altLang="ja-JP" sz="1400" dirty="0" smtClean="0">
              <a:solidFill>
                <a:srgbClr val="FF0000"/>
              </a:solidFill>
              <a:latin typeface="+mn-ea"/>
              <a:ea typeface="+mn-ea"/>
            </a:endParaRPr>
          </a:p>
        </p:txBody>
      </p:sp>
      <p:sp>
        <p:nvSpPr>
          <p:cNvPr id="17" name="正方形/長方形 16"/>
          <p:cNvSpPr/>
          <p:nvPr/>
        </p:nvSpPr>
        <p:spPr bwMode="auto">
          <a:xfrm>
            <a:off x="2248166" y="2849539"/>
            <a:ext cx="167590" cy="312420"/>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18" name="正方形/長方形 17"/>
          <p:cNvSpPr/>
          <p:nvPr/>
        </p:nvSpPr>
        <p:spPr bwMode="auto">
          <a:xfrm>
            <a:off x="1385121" y="2199266"/>
            <a:ext cx="897132" cy="496697"/>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21" name="正方形/長方形 20"/>
          <p:cNvSpPr/>
          <p:nvPr/>
        </p:nvSpPr>
        <p:spPr bwMode="auto">
          <a:xfrm>
            <a:off x="3284041" y="2627797"/>
            <a:ext cx="167590" cy="312420"/>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23" name="正方形/長方形 22"/>
          <p:cNvSpPr/>
          <p:nvPr/>
        </p:nvSpPr>
        <p:spPr bwMode="auto">
          <a:xfrm>
            <a:off x="6598852" y="3653946"/>
            <a:ext cx="161971" cy="1071510"/>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29" name="正方形/長方形 28"/>
          <p:cNvSpPr/>
          <p:nvPr/>
        </p:nvSpPr>
        <p:spPr bwMode="auto">
          <a:xfrm>
            <a:off x="6716633" y="3653945"/>
            <a:ext cx="1770770" cy="119462"/>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31" name="正方形/長方形 30"/>
          <p:cNvSpPr/>
          <p:nvPr/>
        </p:nvSpPr>
        <p:spPr bwMode="auto">
          <a:xfrm>
            <a:off x="2930565" y="4034582"/>
            <a:ext cx="153555" cy="1507065"/>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35" name="正方形/長方形 34"/>
          <p:cNvSpPr/>
          <p:nvPr/>
        </p:nvSpPr>
        <p:spPr bwMode="auto">
          <a:xfrm>
            <a:off x="2414148" y="3995260"/>
            <a:ext cx="783356" cy="140031"/>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0" name="正方形/長方形 39"/>
          <p:cNvSpPr/>
          <p:nvPr/>
        </p:nvSpPr>
        <p:spPr bwMode="auto">
          <a:xfrm>
            <a:off x="2433573" y="4791333"/>
            <a:ext cx="850467" cy="140031"/>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1" name="正方形/長方形 40"/>
          <p:cNvSpPr/>
          <p:nvPr/>
        </p:nvSpPr>
        <p:spPr bwMode="auto">
          <a:xfrm>
            <a:off x="5228398" y="2228458"/>
            <a:ext cx="1138582" cy="542666"/>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2" name="正方形/長方形 41"/>
          <p:cNvSpPr/>
          <p:nvPr/>
        </p:nvSpPr>
        <p:spPr bwMode="auto">
          <a:xfrm>
            <a:off x="7074294" y="3440956"/>
            <a:ext cx="161971" cy="2161268"/>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3" name="正方形/長方形 42"/>
          <p:cNvSpPr/>
          <p:nvPr/>
        </p:nvSpPr>
        <p:spPr bwMode="auto">
          <a:xfrm>
            <a:off x="7111488" y="3440956"/>
            <a:ext cx="1141133" cy="155938"/>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4" name="正方形/長方形 43"/>
          <p:cNvSpPr/>
          <p:nvPr/>
        </p:nvSpPr>
        <p:spPr bwMode="auto">
          <a:xfrm>
            <a:off x="7086479" y="4463312"/>
            <a:ext cx="1141133" cy="137531"/>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5" name="正方形/長方形 44"/>
          <p:cNvSpPr/>
          <p:nvPr/>
        </p:nvSpPr>
        <p:spPr bwMode="auto">
          <a:xfrm>
            <a:off x="7074294" y="5463038"/>
            <a:ext cx="1141133" cy="136243"/>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6" name="正方形/長方形 45"/>
          <p:cNvSpPr/>
          <p:nvPr/>
        </p:nvSpPr>
        <p:spPr bwMode="auto">
          <a:xfrm>
            <a:off x="4851195" y="4328269"/>
            <a:ext cx="2368305" cy="158521"/>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7" name="正方形/長方形 46"/>
          <p:cNvSpPr/>
          <p:nvPr/>
        </p:nvSpPr>
        <p:spPr bwMode="auto">
          <a:xfrm>
            <a:off x="4736349" y="3283899"/>
            <a:ext cx="138662" cy="1537388"/>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8" name="正方形/長方形 47"/>
          <p:cNvSpPr/>
          <p:nvPr/>
        </p:nvSpPr>
        <p:spPr bwMode="auto">
          <a:xfrm>
            <a:off x="4368150" y="4011076"/>
            <a:ext cx="483045" cy="132995"/>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49" name="正方形/長方形 48"/>
          <p:cNvSpPr/>
          <p:nvPr/>
        </p:nvSpPr>
        <p:spPr bwMode="auto">
          <a:xfrm>
            <a:off x="4377544" y="4676549"/>
            <a:ext cx="486702" cy="144737"/>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50" name="正方形/長方形 49"/>
          <p:cNvSpPr/>
          <p:nvPr/>
        </p:nvSpPr>
        <p:spPr bwMode="auto">
          <a:xfrm>
            <a:off x="4368150" y="3283898"/>
            <a:ext cx="506861" cy="133989"/>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51" name="正方形/長方形 50"/>
          <p:cNvSpPr/>
          <p:nvPr/>
        </p:nvSpPr>
        <p:spPr bwMode="auto">
          <a:xfrm>
            <a:off x="2804555" y="2231252"/>
            <a:ext cx="1138582" cy="507512"/>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52" name="正方形/長方形 51"/>
          <p:cNvSpPr/>
          <p:nvPr/>
        </p:nvSpPr>
        <p:spPr bwMode="auto">
          <a:xfrm>
            <a:off x="2249949" y="4531642"/>
            <a:ext cx="561882" cy="153636"/>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53" name="正方形/長方形 52"/>
          <p:cNvSpPr/>
          <p:nvPr/>
        </p:nvSpPr>
        <p:spPr bwMode="auto">
          <a:xfrm>
            <a:off x="2325362" y="3731774"/>
            <a:ext cx="486469" cy="153636"/>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54" name="正方形/長方形 53"/>
          <p:cNvSpPr/>
          <p:nvPr/>
        </p:nvSpPr>
        <p:spPr bwMode="auto">
          <a:xfrm>
            <a:off x="2690359" y="2843162"/>
            <a:ext cx="154221" cy="1841367"/>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55" name="正方形/長方形 54"/>
          <p:cNvSpPr/>
          <p:nvPr/>
        </p:nvSpPr>
        <p:spPr bwMode="auto">
          <a:xfrm>
            <a:off x="3160891" y="3014923"/>
            <a:ext cx="1286301" cy="2112153"/>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56" name="正方形/長方形 55"/>
          <p:cNvSpPr/>
          <p:nvPr/>
        </p:nvSpPr>
        <p:spPr bwMode="auto">
          <a:xfrm>
            <a:off x="1134824" y="3587542"/>
            <a:ext cx="1368152" cy="1509598"/>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58" name="円柱 57"/>
          <p:cNvSpPr/>
          <p:nvPr/>
        </p:nvSpPr>
        <p:spPr bwMode="auto">
          <a:xfrm>
            <a:off x="5380549" y="2295396"/>
            <a:ext cx="834282" cy="381788"/>
          </a:xfrm>
          <a:prstGeom prst="can">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59" name="テキスト ボックス 58"/>
          <p:cNvSpPr txBox="1"/>
          <p:nvPr/>
        </p:nvSpPr>
        <p:spPr>
          <a:xfrm>
            <a:off x="5545056" y="2398572"/>
            <a:ext cx="505267" cy="276999"/>
          </a:xfrm>
          <a:prstGeom prst="rect">
            <a:avLst/>
          </a:prstGeom>
          <a:noFill/>
        </p:spPr>
        <p:txBody>
          <a:bodyPr wrap="none" rtlCol="0">
            <a:spAutoFit/>
          </a:bodyPr>
          <a:lstStyle/>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EMS</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0" name="直線コネクタ 59"/>
          <p:cNvCxnSpPr/>
          <p:nvPr/>
        </p:nvCxnSpPr>
        <p:spPr>
          <a:xfrm flipV="1">
            <a:off x="1212821" y="2871305"/>
            <a:ext cx="6222703" cy="30844"/>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flipH="1">
            <a:off x="7419208" y="2897854"/>
            <a:ext cx="16316" cy="2368628"/>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7435524" y="3211319"/>
            <a:ext cx="736396" cy="0"/>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7419208" y="4217634"/>
            <a:ext cx="736396" cy="0"/>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7415771" y="5265303"/>
            <a:ext cx="752712" cy="0"/>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3879776" y="4741863"/>
            <a:ext cx="927456" cy="3497"/>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4371724" y="4080029"/>
            <a:ext cx="435508" cy="0"/>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a:off x="4371724" y="3347188"/>
            <a:ext cx="435508" cy="0"/>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4807232" y="3343692"/>
            <a:ext cx="0" cy="1408641"/>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4807232" y="4407530"/>
            <a:ext cx="2340260" cy="0"/>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7147492" y="3525423"/>
            <a:ext cx="0" cy="2016224"/>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7147492" y="3525423"/>
            <a:ext cx="1024428" cy="0"/>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7147492" y="4526224"/>
            <a:ext cx="1024428" cy="0"/>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7147492" y="5541647"/>
            <a:ext cx="1008112" cy="0"/>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flipV="1">
            <a:off x="2389346" y="4852430"/>
            <a:ext cx="1380159" cy="692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2389346" y="4073810"/>
            <a:ext cx="85841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2331961" y="3815240"/>
            <a:ext cx="435508"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2767469" y="2904539"/>
            <a:ext cx="0" cy="16954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3007032" y="4073810"/>
            <a:ext cx="0" cy="20501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2270941" y="5500508"/>
            <a:ext cx="4404024" cy="1439"/>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a:stCxn id="23" idx="2"/>
          </p:cNvCxnSpPr>
          <p:nvPr/>
        </p:nvCxnSpPr>
        <p:spPr>
          <a:xfrm flipH="1">
            <a:off x="6678776" y="4725456"/>
            <a:ext cx="1062" cy="107980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a:off x="6665266" y="3712369"/>
            <a:ext cx="153288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a:off x="6678776" y="4725456"/>
            <a:ext cx="1476828"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3" name="直線コネクタ 82"/>
          <p:cNvCxnSpPr/>
          <p:nvPr/>
        </p:nvCxnSpPr>
        <p:spPr>
          <a:xfrm>
            <a:off x="6675836" y="5805264"/>
            <a:ext cx="151937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a:off x="3366367" y="2622992"/>
            <a:ext cx="0" cy="274862"/>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85" name="テキスト ボックス 84"/>
          <p:cNvSpPr txBox="1"/>
          <p:nvPr/>
        </p:nvSpPr>
        <p:spPr>
          <a:xfrm>
            <a:off x="412602" y="2790198"/>
            <a:ext cx="800219" cy="276999"/>
          </a:xfrm>
          <a:prstGeom prst="rect">
            <a:avLst/>
          </a:prstGeom>
          <a:noFill/>
        </p:spPr>
        <p:txBody>
          <a:bodyPr wrap="none" rtlCol="0">
            <a:spAutoFit/>
          </a:bodyPr>
          <a:lstStyle/>
          <a:p>
            <a:pPr algn="ct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商用電力</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6" name="直線コネクタ 85"/>
          <p:cNvCxnSpPr/>
          <p:nvPr/>
        </p:nvCxnSpPr>
        <p:spPr>
          <a:xfrm>
            <a:off x="1995952" y="4607360"/>
            <a:ext cx="787660"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87" name="正方形/長方形 86"/>
          <p:cNvSpPr/>
          <p:nvPr/>
        </p:nvSpPr>
        <p:spPr bwMode="auto">
          <a:xfrm>
            <a:off x="2852957" y="2303651"/>
            <a:ext cx="1026819" cy="342698"/>
          </a:xfrm>
          <a:prstGeom prst="rect">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88" name="テキスト ボックス 87"/>
          <p:cNvSpPr txBox="1"/>
          <p:nvPr/>
        </p:nvSpPr>
        <p:spPr>
          <a:xfrm>
            <a:off x="2931333" y="2382714"/>
            <a:ext cx="909223" cy="276999"/>
          </a:xfrm>
          <a:prstGeom prst="rect">
            <a:avLst/>
          </a:prstGeom>
          <a:noFill/>
        </p:spPr>
        <p:txBody>
          <a:bodyPr wrap="none" rtlCol="0">
            <a:spAutoFit/>
          </a:bodyPr>
          <a:lstStyle/>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PV</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kW</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正方形/長方形 88"/>
          <p:cNvSpPr/>
          <p:nvPr/>
        </p:nvSpPr>
        <p:spPr bwMode="auto">
          <a:xfrm>
            <a:off x="1273222" y="3723271"/>
            <a:ext cx="1116124" cy="468052"/>
          </a:xfrm>
          <a:prstGeom prst="rect">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90" name="正方形/長方形 89"/>
          <p:cNvSpPr/>
          <p:nvPr/>
        </p:nvSpPr>
        <p:spPr bwMode="auto">
          <a:xfrm>
            <a:off x="1273222" y="4512111"/>
            <a:ext cx="1116124" cy="468052"/>
          </a:xfrm>
          <a:prstGeom prst="rect">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91" name="正方形/長方形 90"/>
          <p:cNvSpPr/>
          <p:nvPr/>
        </p:nvSpPr>
        <p:spPr bwMode="auto">
          <a:xfrm>
            <a:off x="1180778" y="5266482"/>
            <a:ext cx="1116124" cy="46805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92" name="テキスト ボックス 91"/>
          <p:cNvSpPr txBox="1"/>
          <p:nvPr/>
        </p:nvSpPr>
        <p:spPr>
          <a:xfrm>
            <a:off x="1316844" y="3852580"/>
            <a:ext cx="1026243" cy="276999"/>
          </a:xfrm>
          <a:prstGeom prst="rect">
            <a:avLst/>
          </a:prstGeom>
          <a:noFill/>
        </p:spPr>
        <p:txBody>
          <a:bodyPr wrap="none" rtlCol="0">
            <a:spAutoFit/>
          </a:bodyPr>
          <a:lstStyle/>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CGS</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kW</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3" name="テキスト ボックス 92"/>
          <p:cNvSpPr txBox="1"/>
          <p:nvPr/>
        </p:nvSpPr>
        <p:spPr>
          <a:xfrm>
            <a:off x="1357551" y="5305688"/>
            <a:ext cx="646331" cy="461665"/>
          </a:xfrm>
          <a:prstGeom prst="rect">
            <a:avLst/>
          </a:prstGeom>
          <a:noFill/>
        </p:spPr>
        <p:txBody>
          <a:bodyPr wrap="non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ボイラ</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kW</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テキスト ボックス 93"/>
          <p:cNvSpPr txBox="1"/>
          <p:nvPr/>
        </p:nvSpPr>
        <p:spPr>
          <a:xfrm>
            <a:off x="1335612" y="4639658"/>
            <a:ext cx="1026243" cy="276999"/>
          </a:xfrm>
          <a:prstGeom prst="rect">
            <a:avLst/>
          </a:prstGeom>
          <a:noFill/>
        </p:spPr>
        <p:txBody>
          <a:bodyPr wrap="none" rtlCol="0">
            <a:spAutoFit/>
          </a:bodyPr>
          <a:lstStyle/>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CGS</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kW</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直方体 94"/>
          <p:cNvSpPr/>
          <p:nvPr/>
        </p:nvSpPr>
        <p:spPr bwMode="auto">
          <a:xfrm>
            <a:off x="8171920" y="2888422"/>
            <a:ext cx="900100" cy="961741"/>
          </a:xfrm>
          <a:prstGeom prst="cube">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96" name="直方体 95"/>
          <p:cNvSpPr/>
          <p:nvPr/>
        </p:nvSpPr>
        <p:spPr bwMode="auto">
          <a:xfrm>
            <a:off x="8155604" y="3932186"/>
            <a:ext cx="900100" cy="961741"/>
          </a:xfrm>
          <a:prstGeom prst="cub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97" name="直方体 96"/>
          <p:cNvSpPr/>
          <p:nvPr/>
        </p:nvSpPr>
        <p:spPr bwMode="auto">
          <a:xfrm>
            <a:off x="8155604" y="4975950"/>
            <a:ext cx="900100" cy="961741"/>
          </a:xfrm>
          <a:prstGeom prst="cub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98" name="テキスト ボックス 97"/>
          <p:cNvSpPr txBox="1"/>
          <p:nvPr/>
        </p:nvSpPr>
        <p:spPr>
          <a:xfrm>
            <a:off x="8333322" y="4468861"/>
            <a:ext cx="442750" cy="276999"/>
          </a:xfrm>
          <a:prstGeom prst="rect">
            <a:avLst/>
          </a:prstGeom>
          <a:noFill/>
        </p:spPr>
        <p:txBody>
          <a:bodyPr wrap="none" rtlCol="0">
            <a:spAutoFit/>
          </a:bodyPr>
          <a:lstStyle/>
          <a:p>
            <a:pPr algn="ct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B</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棟</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9" name="テキスト ボックス 98"/>
          <p:cNvSpPr txBox="1"/>
          <p:nvPr/>
        </p:nvSpPr>
        <p:spPr>
          <a:xfrm>
            <a:off x="8333321" y="3369291"/>
            <a:ext cx="442750" cy="276999"/>
          </a:xfrm>
          <a:prstGeom prst="rect">
            <a:avLst/>
          </a:prstGeom>
          <a:noFill/>
        </p:spPr>
        <p:txBody>
          <a:bodyPr wrap="none" rtlCol="0">
            <a:spAutoFit/>
          </a:bodyPr>
          <a:lstStyle/>
          <a:p>
            <a:pPr algn="ct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C</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棟</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0" name="テキスト ボックス 99"/>
          <p:cNvSpPr txBox="1"/>
          <p:nvPr/>
        </p:nvSpPr>
        <p:spPr>
          <a:xfrm>
            <a:off x="8320714" y="5430602"/>
            <a:ext cx="442750" cy="276999"/>
          </a:xfrm>
          <a:prstGeom prst="rect">
            <a:avLst/>
          </a:prstGeom>
          <a:noFill/>
        </p:spPr>
        <p:txBody>
          <a:bodyPr wrap="none" rtlCol="0">
            <a:spAutoFit/>
          </a:bodyPr>
          <a:lstStyle/>
          <a:p>
            <a:pPr algn="ct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棟</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1" name="テキスト ボックス 100"/>
          <p:cNvSpPr txBox="1"/>
          <p:nvPr/>
        </p:nvSpPr>
        <p:spPr>
          <a:xfrm>
            <a:off x="4178476" y="2665126"/>
            <a:ext cx="492443" cy="276999"/>
          </a:xfrm>
          <a:prstGeom prst="rect">
            <a:avLst/>
          </a:prstGeom>
          <a:noFill/>
        </p:spPr>
        <p:txBody>
          <a:bodyPr wrap="non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電力</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テキスト ボックス 101"/>
          <p:cNvSpPr txBox="1"/>
          <p:nvPr/>
        </p:nvSpPr>
        <p:spPr>
          <a:xfrm>
            <a:off x="5580712" y="4148631"/>
            <a:ext cx="492443" cy="276999"/>
          </a:xfrm>
          <a:prstGeom prst="rect">
            <a:avLst/>
          </a:prstGeom>
          <a:noFill/>
        </p:spPr>
        <p:txBody>
          <a:bodyPr wrap="non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冷水</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テキスト ボックス 102"/>
          <p:cNvSpPr txBox="1"/>
          <p:nvPr/>
        </p:nvSpPr>
        <p:spPr>
          <a:xfrm>
            <a:off x="5077261" y="5254655"/>
            <a:ext cx="492443" cy="276999"/>
          </a:xfrm>
          <a:prstGeom prst="rect">
            <a:avLst/>
          </a:prstGeom>
          <a:noFill/>
        </p:spPr>
        <p:txBody>
          <a:bodyPr wrap="non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温水</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4" name="正方形/長方形 103"/>
          <p:cNvSpPr/>
          <p:nvPr/>
        </p:nvSpPr>
        <p:spPr bwMode="auto">
          <a:xfrm>
            <a:off x="7182132" y="1952744"/>
            <a:ext cx="397408" cy="235708"/>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sp>
        <p:nvSpPr>
          <p:cNvPr id="105" name="テキスト ボックス 104"/>
          <p:cNvSpPr txBox="1"/>
          <p:nvPr/>
        </p:nvSpPr>
        <p:spPr>
          <a:xfrm>
            <a:off x="7579540" y="1947379"/>
            <a:ext cx="1723549" cy="276999"/>
          </a:xfrm>
          <a:prstGeom prst="rect">
            <a:avLst/>
          </a:prstGeom>
          <a:noFill/>
        </p:spPr>
        <p:txBody>
          <a:bodyPr wrap="non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：補助対象経費の範囲</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テキスト ボックス 105"/>
          <p:cNvSpPr txBox="1"/>
          <p:nvPr/>
        </p:nvSpPr>
        <p:spPr>
          <a:xfrm>
            <a:off x="7132668" y="2255935"/>
            <a:ext cx="2339102" cy="276999"/>
          </a:xfrm>
          <a:prstGeom prst="rect">
            <a:avLst/>
          </a:prstGeom>
          <a:noFill/>
        </p:spPr>
        <p:txBody>
          <a:bodyPr wrap="none" rtlCol="0">
            <a:spAutoFit/>
          </a:bodyPr>
          <a:lstStyle/>
          <a:p>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太　線</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：新設の設備・インフラ</a:t>
            </a:r>
          </a:p>
        </p:txBody>
      </p:sp>
      <p:sp>
        <p:nvSpPr>
          <p:cNvPr id="107" name="テキスト ボックス 106"/>
          <p:cNvSpPr txBox="1"/>
          <p:nvPr/>
        </p:nvSpPr>
        <p:spPr>
          <a:xfrm>
            <a:off x="801192" y="2335913"/>
            <a:ext cx="800219" cy="276999"/>
          </a:xfrm>
          <a:prstGeom prst="rect">
            <a:avLst/>
          </a:prstGeom>
          <a:noFill/>
        </p:spPr>
        <p:txBody>
          <a:bodyPr wrap="non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実施設計</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8" name="スライド番号プレースホルダ 1"/>
          <p:cNvSpPr txBox="1">
            <a:spLocks noGrp="1"/>
          </p:cNvSpPr>
          <p:nvPr/>
        </p:nvSpPr>
        <p:spPr bwMode="auto">
          <a:xfrm>
            <a:off x="7815575" y="6885072"/>
            <a:ext cx="2311400" cy="404812"/>
          </a:xfrm>
          <a:prstGeom prst="rect">
            <a:avLst/>
          </a:prstGeom>
        </p:spPr>
        <p:txBody>
          <a:bodyPr vert="horz" lIns="91440" tIns="45720" rIns="91440" bIns="45720" rtlCol="0" anchor="ctr"/>
          <a:lstStyle>
            <a:defPPr>
              <a:defRPr lang="ja-JP"/>
            </a:defPPr>
            <a:lvl1pPr algn="r">
              <a:defRPr sz="1400">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dirty="0">
                <a:latin typeface="+mj-ea"/>
                <a:ea typeface="+mj-ea"/>
              </a:rPr>
              <a:t>2</a:t>
            </a:r>
          </a:p>
        </p:txBody>
      </p:sp>
      <p:sp>
        <p:nvSpPr>
          <p:cNvPr id="109" name="正方形/長方形 108"/>
          <p:cNvSpPr/>
          <p:nvPr/>
        </p:nvSpPr>
        <p:spPr bwMode="auto">
          <a:xfrm>
            <a:off x="3246145" y="4525548"/>
            <a:ext cx="1116124" cy="468052"/>
          </a:xfrm>
          <a:prstGeom prst="rect">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110" name="正方形/長方形 109"/>
          <p:cNvSpPr/>
          <p:nvPr/>
        </p:nvSpPr>
        <p:spPr bwMode="auto">
          <a:xfrm>
            <a:off x="3247760" y="3838280"/>
            <a:ext cx="1116124" cy="468052"/>
          </a:xfrm>
          <a:prstGeom prst="rect">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111" name="テキスト ボックス 110"/>
          <p:cNvSpPr txBox="1"/>
          <p:nvPr/>
        </p:nvSpPr>
        <p:spPr>
          <a:xfrm>
            <a:off x="3245123" y="4577711"/>
            <a:ext cx="1107996" cy="461665"/>
          </a:xfrm>
          <a:prstGeom prst="rect">
            <a:avLst/>
          </a:prstGeom>
          <a:noFill/>
        </p:spPr>
        <p:txBody>
          <a:bodyPr wrap="none" rtlCol="0">
            <a:spAutoFit/>
          </a:bodyPr>
          <a:lstStyle/>
          <a:p>
            <a:pPr algn="ct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ジェネリンク</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**kW</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 name="テキスト ボックス 111"/>
          <p:cNvSpPr txBox="1"/>
          <p:nvPr/>
        </p:nvSpPr>
        <p:spPr>
          <a:xfrm>
            <a:off x="3269511" y="3878527"/>
            <a:ext cx="1107996" cy="461665"/>
          </a:xfrm>
          <a:prstGeom prst="rect">
            <a:avLst/>
          </a:prstGeom>
          <a:noFill/>
        </p:spPr>
        <p:txBody>
          <a:bodyPr wrap="none" rtlCol="0">
            <a:spAutoFit/>
          </a:bodyPr>
          <a:lstStyle/>
          <a:p>
            <a:pPr algn="ct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ジェネリンク</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**kW</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 name="正方形/長方形 112"/>
          <p:cNvSpPr/>
          <p:nvPr/>
        </p:nvSpPr>
        <p:spPr bwMode="auto">
          <a:xfrm>
            <a:off x="3247760" y="3103654"/>
            <a:ext cx="1116124" cy="468052"/>
          </a:xfrm>
          <a:prstGeom prst="rect">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114" name="テキスト ボックス 113"/>
          <p:cNvSpPr txBox="1"/>
          <p:nvPr/>
        </p:nvSpPr>
        <p:spPr>
          <a:xfrm>
            <a:off x="3366367" y="3138564"/>
            <a:ext cx="851515" cy="461665"/>
          </a:xfrm>
          <a:prstGeom prst="rect">
            <a:avLst/>
          </a:prstGeom>
          <a:noFill/>
        </p:spPr>
        <p:txBody>
          <a:bodyPr wrap="non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地中熱</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HP</a:t>
            </a: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***kW</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5" name="図 1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5809" y="2304253"/>
            <a:ext cx="584128" cy="308659"/>
          </a:xfrm>
          <a:prstGeom prst="rect">
            <a:avLst/>
          </a:prstGeom>
          <a:ln w="38100">
            <a:solidFill>
              <a:schemeClr val="tx1"/>
            </a:solidFill>
          </a:ln>
        </p:spPr>
      </p:pic>
      <p:sp>
        <p:nvSpPr>
          <p:cNvPr id="116" name="正方形/長方形 115"/>
          <p:cNvSpPr/>
          <p:nvPr/>
        </p:nvSpPr>
        <p:spPr bwMode="auto">
          <a:xfrm>
            <a:off x="1406137" y="3026658"/>
            <a:ext cx="1080389" cy="507512"/>
          </a:xfrm>
          <a:prstGeom prst="rect">
            <a:avLst/>
          </a:prstGeom>
          <a:solidFill>
            <a:srgbClr val="FFCCFF"/>
          </a:solidFill>
          <a:ln w="9525">
            <a:noFill/>
            <a:miter lim="800000"/>
            <a:headEnd/>
            <a:tailEnd/>
          </a:ln>
          <a:effectLst/>
          <a:extLst/>
        </p:spPr>
        <p:txBody>
          <a:bodyPr wrap="none" rtlCol="0" anchor="ctr"/>
          <a:lstStyle/>
          <a:p>
            <a:pPr algn="l"/>
            <a:endParaRPr kumimoji="0" lang="ja-JP" altLang="en-US" sz="1800" dirty="0"/>
          </a:p>
        </p:txBody>
      </p:sp>
      <p:cxnSp>
        <p:nvCxnSpPr>
          <p:cNvPr id="117" name="直線コネクタ 116"/>
          <p:cNvCxnSpPr/>
          <p:nvPr/>
        </p:nvCxnSpPr>
        <p:spPr>
          <a:xfrm>
            <a:off x="2325362" y="2904539"/>
            <a:ext cx="0" cy="274862"/>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118" name="正方形/長方形 117"/>
          <p:cNvSpPr/>
          <p:nvPr/>
        </p:nvSpPr>
        <p:spPr bwMode="auto">
          <a:xfrm>
            <a:off x="1489473" y="3099057"/>
            <a:ext cx="933693" cy="342698"/>
          </a:xfrm>
          <a:prstGeom prst="rect">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119" name="テキスト ボックス 118"/>
          <p:cNvSpPr txBox="1"/>
          <p:nvPr/>
        </p:nvSpPr>
        <p:spPr>
          <a:xfrm>
            <a:off x="1494864" y="3154675"/>
            <a:ext cx="954107" cy="276999"/>
          </a:xfrm>
          <a:prstGeom prst="rect">
            <a:avLst/>
          </a:prstGeom>
          <a:noFill/>
        </p:spPr>
        <p:txBody>
          <a:bodyPr wrap="non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系統連系盤</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0" name="テキスト ボックス 119"/>
          <p:cNvSpPr txBox="1"/>
          <p:nvPr/>
        </p:nvSpPr>
        <p:spPr>
          <a:xfrm>
            <a:off x="5311666" y="3425125"/>
            <a:ext cx="877163" cy="451850"/>
          </a:xfrm>
          <a:prstGeom prst="rect">
            <a:avLst/>
          </a:prstGeom>
          <a:solidFill>
            <a:schemeClr val="bg1"/>
          </a:solidFill>
          <a:ln w="12700">
            <a:solidFill>
              <a:srgbClr val="FF0000"/>
            </a:solidFill>
          </a:ln>
        </p:spPr>
        <p:txBody>
          <a:bodyPr wrap="none" tIns="36000" bIns="0" rtlCol="0">
            <a:spAutoFit/>
          </a:bodyPr>
          <a:lstStyle/>
          <a:p>
            <a:pPr algn="ctr">
              <a:lnSpc>
                <a:spcPct val="150000"/>
              </a:lnSpc>
            </a:pPr>
            <a:r>
              <a:rPr lang="ja-JP" altLang="en-US"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記入例</a:t>
            </a:r>
            <a:endParaRPr kumimoji="1" lang="ja-JP" altLang="en-US"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23" name="直線コネクタ 122"/>
          <p:cNvCxnSpPr/>
          <p:nvPr/>
        </p:nvCxnSpPr>
        <p:spPr>
          <a:xfrm>
            <a:off x="6679440" y="3707228"/>
            <a:ext cx="0" cy="103654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4" name="正方形/長方形 123"/>
          <p:cNvSpPr/>
          <p:nvPr/>
        </p:nvSpPr>
        <p:spPr bwMode="auto">
          <a:xfrm>
            <a:off x="1180778" y="5853872"/>
            <a:ext cx="1116124" cy="468052"/>
          </a:xfrm>
          <a:prstGeom prst="rect">
            <a:avLst/>
          </a:prstGeom>
          <a:solidFill>
            <a:srgbClr val="DDDDDD"/>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p>
        </p:txBody>
      </p:sp>
      <p:sp>
        <p:nvSpPr>
          <p:cNvPr id="125" name="テキスト ボックス 124"/>
          <p:cNvSpPr txBox="1"/>
          <p:nvPr/>
        </p:nvSpPr>
        <p:spPr>
          <a:xfrm>
            <a:off x="1357551" y="5893078"/>
            <a:ext cx="646331" cy="461665"/>
          </a:xfrm>
          <a:prstGeom prst="rect">
            <a:avLst/>
          </a:prstGeom>
          <a:noFill/>
        </p:spPr>
        <p:txBody>
          <a:bodyPr wrap="non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ボイラ</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kW</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27" name="直線コネクタ 126"/>
          <p:cNvCxnSpPr/>
          <p:nvPr/>
        </p:nvCxnSpPr>
        <p:spPr>
          <a:xfrm>
            <a:off x="2319737" y="6096930"/>
            <a:ext cx="68729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0591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dirty="0" smtClean="0">
                <a:latin typeface="+mn-lt"/>
                <a:ea typeface="+mn-ea"/>
              </a:rPr>
              <a:t>３．補助事業内容、および事業の環境性、経済性</a:t>
            </a:r>
            <a:endParaRPr kumimoji="1" lang="ja-JP" altLang="en-US" dirty="0">
              <a:latin typeface="+mn-lt"/>
              <a:ea typeface="+mn-ea"/>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200" b="1" dirty="0" smtClean="0">
                <a:solidFill>
                  <a:srgbClr val="FF0000"/>
                </a:solidFill>
                <a:latin typeface="+mn-lt"/>
                <a:ea typeface="+mn-ea"/>
              </a:rPr>
              <a:t>1</a:t>
            </a:r>
            <a:r>
              <a:rPr lang="ja-JP" altLang="en-US" sz="1200" b="1" dirty="0" smtClean="0">
                <a:solidFill>
                  <a:srgbClr val="FF0000"/>
                </a:solidFill>
                <a:latin typeface="+mn-lt"/>
                <a:ea typeface="+mn-ea"/>
              </a:rPr>
              <a:t>枚以内</a:t>
            </a:r>
            <a:endParaRPr lang="ja-JP" altLang="en-US" sz="1200" b="1" dirty="0">
              <a:solidFill>
                <a:srgbClr val="FF0000"/>
              </a:solidFill>
              <a:latin typeface="+mn-lt"/>
              <a:ea typeface="+mn-ea"/>
            </a:endParaRPr>
          </a:p>
        </p:txBody>
      </p:sp>
      <p:sp>
        <p:nvSpPr>
          <p:cNvPr id="11" name="テキスト ボックス 10"/>
          <p:cNvSpPr txBox="1"/>
          <p:nvPr/>
        </p:nvSpPr>
        <p:spPr>
          <a:xfrm>
            <a:off x="-114988" y="2352961"/>
            <a:ext cx="5868652" cy="338554"/>
          </a:xfrm>
          <a:prstGeom prst="rect">
            <a:avLst/>
          </a:prstGeom>
          <a:noFill/>
        </p:spPr>
        <p:txBody>
          <a:bodyPr wrap="square" rtlCol="0">
            <a:spAutoFit/>
          </a:bodyPr>
          <a:lstStyle/>
          <a:p>
            <a:r>
              <a:rPr kumimoji="1" lang="ja-JP" altLang="en-US" sz="1600" dirty="0" smtClean="0">
                <a:latin typeface="+mn-lt"/>
              </a:rPr>
              <a:t>（２）補助事業の主な事業内容</a:t>
            </a:r>
            <a:r>
              <a:rPr kumimoji="1" lang="ja-JP" altLang="en-US" sz="1600" dirty="0" smtClean="0">
                <a:latin typeface="+mn-lt"/>
              </a:rPr>
              <a:t>：</a:t>
            </a:r>
            <a:r>
              <a:rPr lang="en-US" altLang="ja-JP" sz="1600" dirty="0">
                <a:solidFill>
                  <a:srgbClr val="0000CC"/>
                </a:solidFill>
                <a:latin typeface="+mn-lt"/>
              </a:rPr>
              <a:t>2</a:t>
            </a:r>
            <a:r>
              <a:rPr lang="ja-JP" altLang="en-US" sz="1600" dirty="0" smtClean="0">
                <a:solidFill>
                  <a:srgbClr val="0000CC"/>
                </a:solidFill>
                <a:latin typeface="+mn-lt"/>
              </a:rPr>
              <a:t>ヶ</a:t>
            </a:r>
            <a:r>
              <a:rPr lang="ja-JP" altLang="en-US" sz="1600" dirty="0" smtClean="0">
                <a:solidFill>
                  <a:srgbClr val="0000CC"/>
                </a:solidFill>
                <a:latin typeface="+mn-lt"/>
              </a:rPr>
              <a:t>年</a:t>
            </a:r>
            <a:r>
              <a:rPr kumimoji="1" lang="ja-JP" altLang="en-US" sz="1600" dirty="0" smtClean="0">
                <a:latin typeface="+mn-lt"/>
              </a:rPr>
              <a:t>事業</a:t>
            </a:r>
            <a:endParaRPr kumimoji="1" lang="en-US" altLang="ja-JP" sz="1600" dirty="0" smtClean="0">
              <a:latin typeface="+mn-lt"/>
            </a:endParaRPr>
          </a:p>
        </p:txBody>
      </p:sp>
      <p:graphicFrame>
        <p:nvGraphicFramePr>
          <p:cNvPr id="12" name="表 11"/>
          <p:cNvGraphicFramePr>
            <a:graphicFrameLocks noGrp="1"/>
          </p:cNvGraphicFramePr>
          <p:nvPr>
            <p:extLst>
              <p:ext uri="{D42A27DB-BD31-4B8C-83A1-F6EECF244321}">
                <p14:modId xmlns:p14="http://schemas.microsoft.com/office/powerpoint/2010/main" val="3502003158"/>
              </p:ext>
            </p:extLst>
          </p:nvPr>
        </p:nvGraphicFramePr>
        <p:xfrm>
          <a:off x="128466" y="2684521"/>
          <a:ext cx="9541059" cy="1100265"/>
        </p:xfrm>
        <a:graphic>
          <a:graphicData uri="http://schemas.openxmlformats.org/drawingml/2006/table">
            <a:tbl>
              <a:tblPr firstRow="1" bandRow="1">
                <a:tableStyleId>{5C22544A-7EE6-4342-B048-85BDC9FD1C3A}</a:tableStyleId>
              </a:tblPr>
              <a:tblGrid>
                <a:gridCol w="3180353"/>
                <a:gridCol w="3180353"/>
                <a:gridCol w="3180353"/>
              </a:tblGrid>
              <a:tr h="260745">
                <a:tc>
                  <a:txBody>
                    <a:bodyPr/>
                    <a:lstStyle/>
                    <a:p>
                      <a:pPr algn="ctr">
                        <a:lnSpc>
                          <a:spcPts val="1200"/>
                        </a:lnSpc>
                      </a:pPr>
                      <a:r>
                        <a:rPr kumimoji="1" lang="ja-JP" altLang="en-US" sz="1200" b="0" dirty="0" smtClean="0">
                          <a:solidFill>
                            <a:schemeClr val="tx1"/>
                          </a:solidFill>
                          <a:latin typeface="+mn-ea"/>
                          <a:ea typeface="+mn-ea"/>
                        </a:rPr>
                        <a:t>平成</a:t>
                      </a:r>
                      <a:r>
                        <a:rPr kumimoji="1" lang="en-US" altLang="ja-JP" sz="1200" b="0" dirty="0" smtClean="0">
                          <a:solidFill>
                            <a:schemeClr val="tx1"/>
                          </a:solidFill>
                          <a:latin typeface="+mn-ea"/>
                          <a:ea typeface="+mn-ea"/>
                        </a:rPr>
                        <a:t>29</a:t>
                      </a:r>
                      <a:r>
                        <a:rPr kumimoji="1" lang="ja-JP" altLang="en-US" sz="1200" b="0" dirty="0" smtClean="0">
                          <a:solidFill>
                            <a:schemeClr val="tx1"/>
                          </a:solidFill>
                          <a:latin typeface="+mn-ea"/>
                          <a:ea typeface="+mn-ea"/>
                        </a:rPr>
                        <a:t>年度 計画</a:t>
                      </a:r>
                      <a:endParaRPr kumimoji="1" lang="ja-JP" altLang="en-US" sz="1200" b="0" dirty="0">
                        <a:solidFill>
                          <a:schemeClr val="tx1"/>
                        </a:solidFill>
                        <a:latin typeface="+mn-ea"/>
                        <a:ea typeface="+mn-ea"/>
                      </a:endParaRPr>
                    </a:p>
                  </a:txBody>
                  <a:tcPr marT="72000" marB="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FFDDFF"/>
                    </a:solidFill>
                  </a:tcPr>
                </a:tc>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0" dirty="0" smtClean="0">
                          <a:solidFill>
                            <a:schemeClr val="tx1"/>
                          </a:solidFill>
                          <a:latin typeface="+mn-ea"/>
                          <a:ea typeface="+mn-ea"/>
                        </a:rPr>
                        <a:t>平成</a:t>
                      </a:r>
                      <a:r>
                        <a:rPr kumimoji="1" lang="en-US" altLang="ja-JP" sz="1200" b="0" dirty="0" smtClean="0">
                          <a:solidFill>
                            <a:schemeClr val="tx1"/>
                          </a:solidFill>
                          <a:latin typeface="+mn-ea"/>
                          <a:ea typeface="+mn-ea"/>
                        </a:rPr>
                        <a:t>30</a:t>
                      </a:r>
                      <a:r>
                        <a:rPr kumimoji="1" lang="ja-JP" altLang="en-US" sz="1200" b="0" dirty="0" smtClean="0">
                          <a:solidFill>
                            <a:schemeClr val="tx1"/>
                          </a:solidFill>
                          <a:latin typeface="+mn-ea"/>
                          <a:ea typeface="+mn-ea"/>
                        </a:rPr>
                        <a:t>年度 計画</a:t>
                      </a:r>
                    </a:p>
                  </a:txBody>
                  <a:tcPr marT="72000" marB="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0" dirty="0" smtClean="0">
                          <a:solidFill>
                            <a:schemeClr val="tx1"/>
                          </a:solidFill>
                          <a:latin typeface="+mn-ea"/>
                          <a:ea typeface="+mn-ea"/>
                        </a:rPr>
                        <a:t>平成</a:t>
                      </a:r>
                      <a:r>
                        <a:rPr kumimoji="1" lang="en-US" altLang="ja-JP" sz="1200" b="0" dirty="0" smtClean="0">
                          <a:solidFill>
                            <a:schemeClr val="tx1"/>
                          </a:solidFill>
                          <a:latin typeface="+mn-ea"/>
                          <a:ea typeface="+mn-ea"/>
                        </a:rPr>
                        <a:t>31</a:t>
                      </a:r>
                      <a:r>
                        <a:rPr kumimoji="1" lang="ja-JP" altLang="en-US" sz="1200" b="0" dirty="0" smtClean="0">
                          <a:solidFill>
                            <a:schemeClr val="tx1"/>
                          </a:solidFill>
                          <a:latin typeface="+mn-ea"/>
                          <a:ea typeface="+mn-ea"/>
                        </a:rPr>
                        <a:t>年度 計画</a:t>
                      </a:r>
                    </a:p>
                  </a:txBody>
                  <a:tcPr marT="72000" marB="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chemeClr val="bg1">
                        <a:lumMod val="95000"/>
                      </a:schemeClr>
                    </a:solidFill>
                  </a:tcPr>
                </a:tc>
              </a:tr>
              <a:tr h="615000">
                <a:tc>
                  <a:txBody>
                    <a:bodyPr/>
                    <a:lstStyle/>
                    <a:p>
                      <a:pPr algn="l"/>
                      <a:r>
                        <a:rPr kumimoji="1" lang="ja-JP" altLang="en-US" sz="1200" b="0" dirty="0" smtClean="0">
                          <a:solidFill>
                            <a:schemeClr val="tx1"/>
                          </a:solidFill>
                          <a:latin typeface="+mn-ea"/>
                          <a:ea typeface="+mn-ea"/>
                        </a:rPr>
                        <a:t>・</a:t>
                      </a:r>
                      <a:r>
                        <a:rPr kumimoji="1" lang="ja-JP" altLang="en-US" sz="1200" b="0" dirty="0" smtClean="0">
                          <a:solidFill>
                            <a:srgbClr val="0000CC"/>
                          </a:solidFill>
                          <a:latin typeface="+mn-ea"/>
                          <a:ea typeface="+mn-ea"/>
                        </a:rPr>
                        <a:t>実施設計</a:t>
                      </a:r>
                      <a:endParaRPr kumimoji="1" lang="en-US" altLang="ja-JP" sz="1200" b="0" dirty="0" smtClean="0">
                        <a:solidFill>
                          <a:srgbClr val="0000CC"/>
                        </a:solidFill>
                        <a:latin typeface="+mn-ea"/>
                        <a:ea typeface="+mn-ea"/>
                      </a:endParaRPr>
                    </a:p>
                    <a:p>
                      <a:pPr algn="l"/>
                      <a:r>
                        <a:rPr kumimoji="1" lang="ja-JP" altLang="en-US" sz="1200" b="0" dirty="0" smtClean="0">
                          <a:solidFill>
                            <a:srgbClr val="0000CC"/>
                          </a:solidFill>
                          <a:latin typeface="+mn-ea"/>
                          <a:ea typeface="+mn-ea"/>
                        </a:rPr>
                        <a:t>・コージェネ設備および設置工事</a:t>
                      </a:r>
                      <a:endParaRPr kumimoji="1" lang="en-US" altLang="ja-JP" sz="1200" b="0" dirty="0" smtClean="0">
                        <a:solidFill>
                          <a:srgbClr val="0000CC"/>
                        </a:solidFill>
                        <a:latin typeface="+mn-ea"/>
                        <a:ea typeface="+mn-ea"/>
                      </a:endParaRPr>
                    </a:p>
                    <a:p>
                      <a:pPr algn="l"/>
                      <a:r>
                        <a:rPr kumimoji="1" lang="ja-JP" altLang="en-US" sz="1200" b="0" dirty="0" smtClean="0">
                          <a:solidFill>
                            <a:srgbClr val="0000CC"/>
                          </a:solidFill>
                          <a:latin typeface="+mn-ea"/>
                          <a:ea typeface="+mn-ea"/>
                        </a:rPr>
                        <a:t>・系統連系盤工事</a:t>
                      </a:r>
                      <a:endParaRPr kumimoji="1" lang="en-US" altLang="ja-JP" sz="1200" b="0" dirty="0" smtClean="0">
                        <a:solidFill>
                          <a:srgbClr val="0000CC"/>
                        </a:solidFill>
                        <a:latin typeface="+mn-ea"/>
                        <a:ea typeface="+mn-ea"/>
                      </a:endParaRPr>
                    </a:p>
                    <a:p>
                      <a:pPr algn="l"/>
                      <a:r>
                        <a:rPr kumimoji="1" lang="ja-JP" altLang="en-US" sz="1200" b="0" dirty="0" smtClean="0">
                          <a:solidFill>
                            <a:srgbClr val="0000CC"/>
                          </a:solidFill>
                          <a:latin typeface="+mn-ea"/>
                          <a:ea typeface="+mn-ea"/>
                        </a:rPr>
                        <a:t>・地中熱工事</a:t>
                      </a:r>
                      <a:endParaRPr kumimoji="1" lang="en-US" altLang="ja-JP" sz="1200" b="0" dirty="0" smtClean="0">
                        <a:solidFill>
                          <a:srgbClr val="0000CC"/>
                        </a:solidFill>
                        <a:latin typeface="+mn-ea"/>
                        <a:ea typeface="+mn-ea"/>
                      </a:endParaRPr>
                    </a:p>
                  </a:txBody>
                  <a:tcPr marT="72000" marB="36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tc>
                  <a:txBody>
                    <a:bodyPr/>
                    <a:lstStyle/>
                    <a:p>
                      <a:pPr algn="l"/>
                      <a:r>
                        <a:rPr kumimoji="1" lang="ja-JP" altLang="en-US" sz="1200" b="0" dirty="0" smtClean="0">
                          <a:solidFill>
                            <a:srgbClr val="0000CC"/>
                          </a:solidFill>
                          <a:latin typeface="+mn-ea"/>
                          <a:ea typeface="+mn-ea"/>
                        </a:rPr>
                        <a:t>・ジェネリンク設置工事</a:t>
                      </a:r>
                      <a:endParaRPr kumimoji="1" lang="en-US" altLang="ja-JP" sz="1200" b="0" dirty="0" smtClean="0">
                        <a:solidFill>
                          <a:srgbClr val="0000CC"/>
                        </a:solidFill>
                        <a:latin typeface="+mn-ea"/>
                        <a:ea typeface="+mn-ea"/>
                      </a:endParaRPr>
                    </a:p>
                    <a:p>
                      <a:pPr algn="l"/>
                      <a:r>
                        <a:rPr kumimoji="1" lang="ja-JP" altLang="en-US" sz="1200" b="0" dirty="0" smtClean="0">
                          <a:solidFill>
                            <a:srgbClr val="0000CC"/>
                          </a:solidFill>
                          <a:latin typeface="+mn-ea"/>
                          <a:ea typeface="+mn-ea"/>
                        </a:rPr>
                        <a:t>・太陽光発電設備工事</a:t>
                      </a:r>
                      <a:endParaRPr kumimoji="1" lang="en-US" altLang="ja-JP" sz="1200" b="0" dirty="0" smtClean="0">
                        <a:solidFill>
                          <a:srgbClr val="0000CC"/>
                        </a:solidFill>
                        <a:latin typeface="+mn-ea"/>
                        <a:ea typeface="+mn-ea"/>
                      </a:endParaRPr>
                    </a:p>
                    <a:p>
                      <a:pPr algn="l"/>
                      <a:r>
                        <a:rPr kumimoji="1" lang="ja-JP" altLang="en-US" sz="1200" b="0" dirty="0" smtClean="0">
                          <a:solidFill>
                            <a:srgbClr val="0000CC"/>
                          </a:solidFill>
                          <a:latin typeface="+mn-ea"/>
                          <a:ea typeface="+mn-ea"/>
                        </a:rPr>
                        <a:t>・冷温熱面的融通インフラ工事</a:t>
                      </a:r>
                      <a:endParaRPr kumimoji="1" lang="en-US" altLang="ja-JP" sz="1200" b="0" dirty="0" smtClean="0">
                        <a:solidFill>
                          <a:srgbClr val="0000CC"/>
                        </a:solidFill>
                        <a:latin typeface="+mn-ea"/>
                        <a:ea typeface="+mn-ea"/>
                      </a:endParaRPr>
                    </a:p>
                    <a:p>
                      <a:pPr algn="l"/>
                      <a:r>
                        <a:rPr kumimoji="1" lang="ja-JP" altLang="en-US" sz="1200" b="0" dirty="0" smtClean="0">
                          <a:solidFill>
                            <a:srgbClr val="0000CC"/>
                          </a:solidFill>
                          <a:latin typeface="+mn-ea"/>
                          <a:ea typeface="+mn-ea"/>
                        </a:rPr>
                        <a:t>・</a:t>
                      </a:r>
                      <a:r>
                        <a:rPr kumimoji="1" lang="en-US" altLang="ja-JP" sz="1200" b="0" dirty="0" smtClean="0">
                          <a:solidFill>
                            <a:srgbClr val="0000CC"/>
                          </a:solidFill>
                          <a:latin typeface="+mn-ea"/>
                          <a:ea typeface="+mn-ea"/>
                        </a:rPr>
                        <a:t>EMS</a:t>
                      </a:r>
                      <a:r>
                        <a:rPr kumimoji="1" lang="ja-JP" altLang="en-US" sz="1200" b="0" dirty="0" smtClean="0">
                          <a:solidFill>
                            <a:srgbClr val="0000CC"/>
                          </a:solidFill>
                          <a:latin typeface="+mn-ea"/>
                          <a:ea typeface="+mn-ea"/>
                        </a:rPr>
                        <a:t>導入</a:t>
                      </a:r>
                      <a:endParaRPr kumimoji="1" lang="ja-JP" altLang="en-US" sz="1200" b="0" dirty="0">
                        <a:solidFill>
                          <a:srgbClr val="0000CC"/>
                        </a:solidFill>
                        <a:latin typeface="+mn-ea"/>
                        <a:ea typeface="+mn-ea"/>
                      </a:endParaRPr>
                    </a:p>
                  </a:txBody>
                  <a:tcPr marT="72000" marB="36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tc>
                  <a:txBody>
                    <a:bodyPr/>
                    <a:lstStyle/>
                    <a:p>
                      <a:pPr algn="l"/>
                      <a:endParaRPr kumimoji="1" lang="ja-JP" altLang="en-US" sz="1200" b="0" dirty="0">
                        <a:solidFill>
                          <a:schemeClr val="tx1"/>
                        </a:solidFill>
                        <a:latin typeface="+mn-ea"/>
                        <a:ea typeface="+mn-ea"/>
                      </a:endParaRPr>
                    </a:p>
                  </a:txBody>
                  <a:tcPr marT="72000" marB="36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tr>
            </a:tbl>
          </a:graphicData>
        </a:graphic>
      </p:graphicFrame>
      <p:cxnSp>
        <p:nvCxnSpPr>
          <p:cNvPr id="13" name="直線コネクタ 12"/>
          <p:cNvCxnSpPr/>
          <p:nvPr/>
        </p:nvCxnSpPr>
        <p:spPr>
          <a:xfrm>
            <a:off x="7497285" y="3380072"/>
            <a:ext cx="1164129"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5933847" y="3079628"/>
            <a:ext cx="877163" cy="451850"/>
          </a:xfrm>
          <a:prstGeom prst="rect">
            <a:avLst/>
          </a:prstGeom>
          <a:solidFill>
            <a:schemeClr val="bg1"/>
          </a:solidFill>
          <a:ln w="12700">
            <a:solidFill>
              <a:srgbClr val="FF0000"/>
            </a:solidFill>
          </a:ln>
        </p:spPr>
        <p:txBody>
          <a:bodyPr wrap="none" tIns="36000" bIns="0" rtlCol="0">
            <a:spAutoFit/>
          </a:bodyPr>
          <a:lstStyle/>
          <a:p>
            <a:pPr algn="ctr">
              <a:lnSpc>
                <a:spcPct val="150000"/>
              </a:lnSpc>
            </a:pPr>
            <a:r>
              <a:rPr lang="ja-JP" altLang="en-US" dirty="0" smtClean="0">
                <a:solidFill>
                  <a:srgbClr val="FF0000"/>
                </a:solidFill>
                <a:latin typeface="+mn-lt"/>
                <a:ea typeface="メイリオ" panose="020B0604030504040204" pitchFamily="50" charset="-128"/>
                <a:cs typeface="メイリオ" panose="020B0604030504040204" pitchFamily="50" charset="-128"/>
              </a:rPr>
              <a:t>記入例</a:t>
            </a:r>
            <a:endParaRPr kumimoji="1" lang="ja-JP" altLang="en-US" dirty="0" smtClean="0">
              <a:solidFill>
                <a:srgbClr val="FF0000"/>
              </a:solidFill>
              <a:latin typeface="+mn-lt"/>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114988" y="3896573"/>
            <a:ext cx="5868652" cy="338554"/>
          </a:xfrm>
          <a:prstGeom prst="rect">
            <a:avLst/>
          </a:prstGeom>
          <a:noFill/>
        </p:spPr>
        <p:txBody>
          <a:bodyPr wrap="square" rtlCol="0">
            <a:spAutoFit/>
          </a:bodyPr>
          <a:lstStyle/>
          <a:p>
            <a:r>
              <a:rPr kumimoji="1" lang="ja-JP" altLang="en-US" sz="1600" dirty="0" smtClean="0">
                <a:latin typeface="+mn-lt"/>
              </a:rPr>
              <a:t>（３）補助事業の補助対象経費、および補助金額</a:t>
            </a:r>
            <a:endParaRPr kumimoji="1" lang="en-US" altLang="ja-JP" sz="1600" dirty="0" smtClean="0">
              <a:latin typeface="+mn-lt"/>
            </a:endParaRPr>
          </a:p>
        </p:txBody>
      </p:sp>
      <p:graphicFrame>
        <p:nvGraphicFramePr>
          <p:cNvPr id="16" name="表 15"/>
          <p:cNvGraphicFramePr>
            <a:graphicFrameLocks noGrp="1"/>
          </p:cNvGraphicFramePr>
          <p:nvPr>
            <p:extLst>
              <p:ext uri="{D42A27DB-BD31-4B8C-83A1-F6EECF244321}">
                <p14:modId xmlns:p14="http://schemas.microsoft.com/office/powerpoint/2010/main" val="1062387250"/>
              </p:ext>
            </p:extLst>
          </p:nvPr>
        </p:nvGraphicFramePr>
        <p:xfrm>
          <a:off x="128464" y="4216617"/>
          <a:ext cx="9573712" cy="1075175"/>
        </p:xfrm>
        <a:graphic>
          <a:graphicData uri="http://schemas.openxmlformats.org/drawingml/2006/table">
            <a:tbl>
              <a:tblPr firstRow="1" bandRow="1">
                <a:tableStyleId>{5C22544A-7EE6-4342-B048-85BDC9FD1C3A}</a:tableStyleId>
              </a:tblPr>
              <a:tblGrid>
                <a:gridCol w="612070"/>
                <a:gridCol w="995738"/>
                <a:gridCol w="995738"/>
                <a:gridCol w="995738"/>
                <a:gridCol w="995738"/>
                <a:gridCol w="995738"/>
                <a:gridCol w="995738"/>
                <a:gridCol w="995738"/>
                <a:gridCol w="995738"/>
                <a:gridCol w="995738"/>
              </a:tblGrid>
              <a:tr h="246552">
                <a:tc rowSpan="2">
                  <a:txBody>
                    <a:bodyPr/>
                    <a:lstStyle/>
                    <a:p>
                      <a:endParaRPr kumimoji="1" lang="ja-JP" altLang="en-US" sz="1200" b="0" dirty="0">
                        <a:solidFill>
                          <a:schemeClr val="tx1"/>
                        </a:solidFill>
                      </a:endParaRPr>
                    </a:p>
                  </a:txBody>
                  <a:tcPr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kumimoji="1" lang="ja-JP" altLang="en-US" sz="1200" b="0" dirty="0" smtClean="0">
                          <a:solidFill>
                            <a:schemeClr val="tx1"/>
                          </a:solidFill>
                          <a:latin typeface="+mj-ea"/>
                          <a:ea typeface="+mj-ea"/>
                        </a:rPr>
                        <a:t>平成</a:t>
                      </a:r>
                      <a:r>
                        <a:rPr kumimoji="1" lang="en-US" altLang="ja-JP" sz="1200" b="0" dirty="0" smtClean="0">
                          <a:solidFill>
                            <a:schemeClr val="tx1"/>
                          </a:solidFill>
                          <a:latin typeface="+mj-ea"/>
                          <a:ea typeface="+mj-ea"/>
                        </a:rPr>
                        <a:t>29</a:t>
                      </a:r>
                      <a:r>
                        <a:rPr kumimoji="1" lang="ja-JP" altLang="en-US" sz="1200" b="0" dirty="0" smtClean="0">
                          <a:solidFill>
                            <a:schemeClr val="tx1"/>
                          </a:solidFill>
                          <a:latin typeface="+mj-ea"/>
                          <a:ea typeface="+mj-ea"/>
                        </a:rPr>
                        <a:t>年度（千円）</a:t>
                      </a:r>
                      <a:endParaRPr kumimoji="1" lang="ja-JP" altLang="en-US" sz="1200" b="0" dirty="0">
                        <a:solidFill>
                          <a:schemeClr val="tx1"/>
                        </a:solidFill>
                        <a:latin typeface="+mj-ea"/>
                        <a:ea typeface="+mj-ea"/>
                      </a:endParaRPr>
                    </a:p>
                  </a:txBody>
                  <a:tcPr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DDFF"/>
                    </a:solidFill>
                  </a:tcPr>
                </a:tc>
                <a:tc hMerge="1">
                  <a:txBody>
                    <a:bodyPr/>
                    <a:lstStyle/>
                    <a:p>
                      <a:endParaRPr kumimoji="1" lang="ja-JP" altLang="en-US"/>
                    </a:p>
                  </a:txBody>
                  <a:tcPr/>
                </a:tc>
                <a:tc hMerge="1">
                  <a:txBody>
                    <a:bodyPr/>
                    <a:lstStyle/>
                    <a:p>
                      <a:endParaRPr kumimoji="1" lang="ja-JP" altLang="en-US" sz="1200" b="0" dirty="0">
                        <a:solidFill>
                          <a:schemeClr val="tx1"/>
                        </a:solidFill>
                      </a:endParaRPr>
                    </a:p>
                  </a:txBody>
                  <a:tcPr marT="720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mj-ea"/>
                          <a:ea typeface="+mn-ea"/>
                          <a:cs typeface="+mn-cs"/>
                        </a:rPr>
                        <a:t>平成</a:t>
                      </a:r>
                      <a:r>
                        <a:rPr kumimoji="1" lang="en-US" altLang="ja-JP" sz="1200" b="0" kern="1200" dirty="0" smtClean="0">
                          <a:solidFill>
                            <a:schemeClr val="tx1"/>
                          </a:solidFill>
                          <a:latin typeface="+mj-ea"/>
                          <a:ea typeface="+mn-ea"/>
                          <a:cs typeface="+mn-cs"/>
                        </a:rPr>
                        <a:t>30</a:t>
                      </a:r>
                      <a:r>
                        <a:rPr kumimoji="1" lang="ja-JP" altLang="en-US" sz="1200" b="0" kern="1200" dirty="0" smtClean="0">
                          <a:solidFill>
                            <a:schemeClr val="tx1"/>
                          </a:solidFill>
                          <a:latin typeface="+mj-ea"/>
                          <a:ea typeface="+mn-ea"/>
                          <a:cs typeface="+mn-cs"/>
                        </a:rPr>
                        <a:t>年度（千円）</a:t>
                      </a:r>
                    </a:p>
                  </a:txBody>
                  <a:tcPr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200" b="0" dirty="0" smtClean="0">
                          <a:solidFill>
                            <a:schemeClr val="tx1"/>
                          </a:solidFill>
                          <a:latin typeface="+mj-ea"/>
                          <a:ea typeface="+mj-ea"/>
                        </a:rPr>
                        <a:t>平成</a:t>
                      </a:r>
                      <a:r>
                        <a:rPr kumimoji="1" lang="en-US" altLang="ja-JP" sz="1200" b="0" dirty="0" smtClean="0">
                          <a:solidFill>
                            <a:schemeClr val="tx1"/>
                          </a:solidFill>
                          <a:latin typeface="+mj-ea"/>
                          <a:ea typeface="+mj-ea"/>
                        </a:rPr>
                        <a:t>31</a:t>
                      </a:r>
                      <a:r>
                        <a:rPr kumimoji="1" lang="ja-JP" altLang="en-US" sz="1200" b="0" dirty="0" smtClean="0">
                          <a:solidFill>
                            <a:schemeClr val="tx1"/>
                          </a:solidFill>
                          <a:latin typeface="+mj-ea"/>
                          <a:ea typeface="+mj-ea"/>
                        </a:rPr>
                        <a:t>年度（千円）</a:t>
                      </a:r>
                      <a:endParaRPr kumimoji="1" lang="ja-JP" altLang="en-US" sz="1200" b="0" dirty="0">
                        <a:solidFill>
                          <a:schemeClr val="tx1"/>
                        </a:solidFill>
                        <a:latin typeface="+mj-ea"/>
                        <a:ea typeface="+mj-ea"/>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sz="1200" b="0" dirty="0">
                        <a:solidFill>
                          <a:schemeClr val="tx1"/>
                        </a:solidFill>
                      </a:endParaRPr>
                    </a:p>
                  </a:txBody>
                  <a:tcPr marT="720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401562">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補助事業に</a:t>
                      </a:r>
                      <a:endParaRPr kumimoji="1" lang="en-US" altLang="ja-JP" sz="1200" b="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要する経費</a:t>
                      </a:r>
                    </a:p>
                  </a:txBody>
                  <a:tcPr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補助</a:t>
                      </a:r>
                      <a:r>
                        <a:rPr kumimoji="1" lang="ja-JP" altLang="en-US" sz="1200" b="0" dirty="0" smtClean="0">
                          <a:solidFill>
                            <a:schemeClr val="tx1"/>
                          </a:solidFill>
                        </a:rPr>
                        <a:t>対象</a:t>
                      </a:r>
                      <a:endParaRPr kumimoji="1" lang="en-US" altLang="ja-JP" sz="1200" b="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経費</a:t>
                      </a:r>
                      <a:endParaRPr kumimoji="1" lang="ja-JP" altLang="en-US" sz="1200" b="0" dirty="0" smtClean="0">
                        <a:solidFill>
                          <a:schemeClr val="tx1"/>
                        </a:solidFill>
                      </a:endParaRPr>
                    </a:p>
                  </a:txBody>
                  <a:tcPr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補助金額</a:t>
                      </a:r>
                    </a:p>
                  </a:txBody>
                  <a:tcPr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補助事業に</a:t>
                      </a:r>
                      <a:endParaRPr kumimoji="1" lang="en-US" altLang="ja-JP" sz="1200" b="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要する経費</a:t>
                      </a:r>
                    </a:p>
                  </a:txBody>
                  <a:tcPr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補助対象</a:t>
                      </a:r>
                      <a:endParaRPr kumimoji="1" lang="en-US" altLang="ja-JP" sz="1200" b="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経費</a:t>
                      </a:r>
                    </a:p>
                  </a:txBody>
                  <a:tcPr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補助金額</a:t>
                      </a:r>
                    </a:p>
                  </a:txBody>
                  <a:tcPr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補助事業に</a:t>
                      </a:r>
                      <a:endParaRPr kumimoji="1" lang="en-US" altLang="ja-JP" sz="1200" b="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要する経費</a:t>
                      </a:r>
                    </a:p>
                  </a:txBody>
                  <a:tcPr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補助対象</a:t>
                      </a:r>
                      <a:endParaRPr kumimoji="1" lang="en-US" altLang="ja-JP" sz="1200" b="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経費</a:t>
                      </a:r>
                    </a:p>
                  </a:txBody>
                  <a:tcPr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補助金額</a:t>
                      </a: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0535">
                <a:tc>
                  <a:txBody>
                    <a:bodyPr/>
                    <a:lstStyle/>
                    <a:p>
                      <a:pPr algn="ctr"/>
                      <a:r>
                        <a:rPr kumimoji="1" lang="ja-JP" altLang="en-US" sz="1200" b="0" dirty="0" smtClean="0">
                          <a:solidFill>
                            <a:schemeClr val="tx1"/>
                          </a:solidFill>
                        </a:rPr>
                        <a:t>総額</a:t>
                      </a:r>
                      <a:endParaRPr kumimoji="1" lang="ja-JP" altLang="en-US" sz="1200" b="0" dirty="0">
                        <a:solidFill>
                          <a:schemeClr val="tx1"/>
                        </a:solidFill>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200" b="0" dirty="0" smtClean="0">
                          <a:solidFill>
                            <a:srgbClr val="0000CC"/>
                          </a:solidFill>
                          <a:latin typeface="+mn-ea"/>
                          <a:ea typeface="+mn-ea"/>
                        </a:rPr>
                        <a:t>750,000</a:t>
                      </a:r>
                      <a:endParaRPr kumimoji="1" lang="ja-JP" altLang="en-US" sz="1200" b="0" dirty="0">
                        <a:solidFill>
                          <a:srgbClr val="0000CC"/>
                        </a:solidFill>
                        <a:latin typeface="+mn-ea"/>
                        <a:ea typeface="+mn-ea"/>
                      </a:endParaRPr>
                    </a:p>
                  </a:txBody>
                  <a:tcPr marT="7200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rgbClr val="0000CC"/>
                          </a:solidFill>
                          <a:latin typeface="+mn-ea"/>
                          <a:ea typeface="+mn-ea"/>
                        </a:rPr>
                        <a:t>200,000</a:t>
                      </a:r>
                      <a:endParaRPr kumimoji="1" lang="ja-JP" altLang="en-US" sz="1200" b="0" dirty="0" smtClean="0">
                        <a:solidFill>
                          <a:srgbClr val="0000CC"/>
                        </a:solidFill>
                        <a:latin typeface="+mn-ea"/>
                        <a:ea typeface="+mn-ea"/>
                      </a:endParaRPr>
                    </a:p>
                  </a:txBody>
                  <a:tcPr marT="720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rgbClr val="0000CC"/>
                          </a:solidFill>
                          <a:latin typeface="+mn-ea"/>
                          <a:ea typeface="+mn-ea"/>
                        </a:rPr>
                        <a:t>100,000</a:t>
                      </a:r>
                      <a:endParaRPr kumimoji="1" lang="ja-JP" altLang="en-US" sz="1200" b="0" dirty="0" smtClean="0">
                        <a:solidFill>
                          <a:srgbClr val="0000CC"/>
                        </a:solidFill>
                        <a:latin typeface="+mn-ea"/>
                        <a:ea typeface="+mn-ea"/>
                      </a:endParaRPr>
                    </a:p>
                  </a:txBody>
                  <a:tcPr marT="720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rgbClr val="0000CC"/>
                          </a:solidFill>
                          <a:latin typeface="+mn-ea"/>
                          <a:ea typeface="+mn-ea"/>
                        </a:rPr>
                        <a:t>1,200,000</a:t>
                      </a:r>
                      <a:endParaRPr kumimoji="1" lang="ja-JP" altLang="en-US" sz="1200" b="0" dirty="0" smtClean="0">
                        <a:solidFill>
                          <a:srgbClr val="0000CC"/>
                        </a:solidFill>
                        <a:latin typeface="+mn-ea"/>
                        <a:ea typeface="+mn-ea"/>
                      </a:endParaRPr>
                    </a:p>
                  </a:txBody>
                  <a:tcPr marT="720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rgbClr val="0000CC"/>
                          </a:solidFill>
                          <a:latin typeface="+mn-ea"/>
                          <a:ea typeface="+mn-ea"/>
                        </a:rPr>
                        <a:t>500,000</a:t>
                      </a:r>
                      <a:endParaRPr kumimoji="1" lang="ja-JP" altLang="en-US" sz="1200" b="0" dirty="0" smtClean="0">
                        <a:solidFill>
                          <a:srgbClr val="0000CC"/>
                        </a:solidFill>
                        <a:latin typeface="+mn-ea"/>
                        <a:ea typeface="+mn-ea"/>
                      </a:endParaRPr>
                    </a:p>
                  </a:txBody>
                  <a:tcPr marT="720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rgbClr val="0000CC"/>
                          </a:solidFill>
                          <a:latin typeface="+mn-ea"/>
                          <a:ea typeface="+mn-ea"/>
                        </a:rPr>
                        <a:t>250,000</a:t>
                      </a:r>
                      <a:endParaRPr kumimoji="1" lang="ja-JP" altLang="en-US" sz="1200" b="0" dirty="0" smtClean="0">
                        <a:solidFill>
                          <a:srgbClr val="0000CC"/>
                        </a:solidFill>
                        <a:latin typeface="+mn-ea"/>
                        <a:ea typeface="+mn-ea"/>
                      </a:endParaRPr>
                    </a:p>
                  </a:txBody>
                  <a:tcPr marT="720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err="1" smtClean="0">
                          <a:solidFill>
                            <a:schemeClr val="tx1"/>
                          </a:solidFill>
                          <a:latin typeface="+mn-ea"/>
                          <a:ea typeface="+mn-ea"/>
                        </a:rPr>
                        <a:t>ー</a:t>
                      </a:r>
                      <a:endParaRPr kumimoji="1" lang="ja-JP" altLang="en-US" sz="1200" b="0" dirty="0" smtClean="0">
                        <a:solidFill>
                          <a:schemeClr val="tx1"/>
                        </a:solidFill>
                        <a:latin typeface="+mn-ea"/>
                        <a:ea typeface="+mn-ea"/>
                      </a:endParaRPr>
                    </a:p>
                  </a:txBody>
                  <a:tcPr marT="720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err="1" smtClean="0">
                          <a:solidFill>
                            <a:schemeClr val="tx1"/>
                          </a:solidFill>
                          <a:latin typeface="+mn-ea"/>
                          <a:ea typeface="+mn-ea"/>
                        </a:rPr>
                        <a:t>ー</a:t>
                      </a:r>
                      <a:endParaRPr kumimoji="1" lang="ja-JP" altLang="en-US" sz="1200" b="0" dirty="0" smtClean="0">
                        <a:solidFill>
                          <a:schemeClr val="tx1"/>
                        </a:solidFill>
                        <a:latin typeface="+mn-ea"/>
                        <a:ea typeface="+mn-ea"/>
                      </a:endParaRPr>
                    </a:p>
                  </a:txBody>
                  <a:tcPr marT="720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err="1" smtClean="0">
                          <a:solidFill>
                            <a:schemeClr val="tx1"/>
                          </a:solidFill>
                          <a:latin typeface="+mn-ea"/>
                          <a:ea typeface="+mn-ea"/>
                        </a:rPr>
                        <a:t>ー</a:t>
                      </a:r>
                      <a:endParaRPr kumimoji="1" lang="ja-JP" altLang="en-US" sz="1200" b="0" dirty="0" smtClean="0">
                        <a:solidFill>
                          <a:schemeClr val="tx1"/>
                        </a:solidFill>
                        <a:latin typeface="+mn-ea"/>
                        <a:ea typeface="+mn-ea"/>
                      </a:endParaRPr>
                    </a:p>
                  </a:txBody>
                  <a:tcPr marT="7200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7" name="テキスト ボックス 16"/>
          <p:cNvSpPr txBox="1"/>
          <p:nvPr/>
        </p:nvSpPr>
        <p:spPr>
          <a:xfrm>
            <a:off x="-114988" y="5442559"/>
            <a:ext cx="5868652" cy="338554"/>
          </a:xfrm>
          <a:prstGeom prst="rect">
            <a:avLst/>
          </a:prstGeom>
          <a:noFill/>
        </p:spPr>
        <p:txBody>
          <a:bodyPr wrap="square" rtlCol="0">
            <a:spAutoFit/>
          </a:bodyPr>
          <a:lstStyle/>
          <a:p>
            <a:r>
              <a:rPr kumimoji="1" lang="ja-JP" altLang="en-US" sz="1600" dirty="0" smtClean="0">
                <a:latin typeface="+mn-lt"/>
              </a:rPr>
              <a:t>（４）環境性・経済性</a:t>
            </a:r>
            <a:endParaRPr kumimoji="1" lang="en-US" altLang="ja-JP" sz="1600" dirty="0" smtClean="0">
              <a:latin typeface="+mn-lt"/>
            </a:endParaRPr>
          </a:p>
        </p:txBody>
      </p:sp>
      <p:sp>
        <p:nvSpPr>
          <p:cNvPr id="18" name="テキスト ボックス 17"/>
          <p:cNvSpPr txBox="1"/>
          <p:nvPr/>
        </p:nvSpPr>
        <p:spPr>
          <a:xfrm>
            <a:off x="5601072" y="4919987"/>
            <a:ext cx="877163" cy="451850"/>
          </a:xfrm>
          <a:prstGeom prst="rect">
            <a:avLst/>
          </a:prstGeom>
          <a:solidFill>
            <a:schemeClr val="bg1"/>
          </a:solidFill>
          <a:ln w="12700">
            <a:solidFill>
              <a:srgbClr val="FF0000"/>
            </a:solidFill>
          </a:ln>
        </p:spPr>
        <p:txBody>
          <a:bodyPr wrap="none" tIns="36000" bIns="0" rtlCol="0">
            <a:spAutoFit/>
          </a:bodyPr>
          <a:lstStyle/>
          <a:p>
            <a:pPr algn="ctr">
              <a:lnSpc>
                <a:spcPct val="150000"/>
              </a:lnSpc>
            </a:pPr>
            <a:r>
              <a:rPr lang="ja-JP" altLang="en-US" dirty="0" smtClean="0">
                <a:solidFill>
                  <a:srgbClr val="FF0000"/>
                </a:solidFill>
                <a:latin typeface="+mn-lt"/>
                <a:ea typeface="メイリオ" panose="020B0604030504040204" pitchFamily="50" charset="-128"/>
                <a:cs typeface="メイリオ" panose="020B0604030504040204" pitchFamily="50" charset="-128"/>
              </a:rPr>
              <a:t>記入例</a:t>
            </a:r>
            <a:endParaRPr kumimoji="1" lang="ja-JP" altLang="en-US" dirty="0" smtClean="0">
              <a:solidFill>
                <a:srgbClr val="FF0000"/>
              </a:solidFill>
              <a:latin typeface="+mn-lt"/>
              <a:ea typeface="メイリオ" panose="020B0604030504040204" pitchFamily="50" charset="-128"/>
              <a:cs typeface="メイリオ" panose="020B0604030504040204" pitchFamily="50" charset="-128"/>
            </a:endParaRPr>
          </a:p>
        </p:txBody>
      </p:sp>
      <p:sp>
        <p:nvSpPr>
          <p:cNvPr id="19" name="正方形/長方形 18"/>
          <p:cNvSpPr/>
          <p:nvPr/>
        </p:nvSpPr>
        <p:spPr>
          <a:xfrm>
            <a:off x="5292496" y="385094"/>
            <a:ext cx="1282701" cy="307777"/>
          </a:xfrm>
          <a:prstGeom prst="rect">
            <a:avLst/>
          </a:prstGeom>
          <a:solidFill>
            <a:schemeClr val="bg1"/>
          </a:solidFill>
          <a:ln>
            <a:solidFill>
              <a:schemeClr val="tx1"/>
            </a:solidFill>
            <a:prstDash val="sysDot"/>
          </a:ln>
        </p:spPr>
        <p:txBody>
          <a:bodyPr wrap="square">
            <a:spAutoFit/>
          </a:bodyPr>
          <a:lstStyle/>
          <a:p>
            <a:pPr marL="182562" eaLnBrk="1" fontAlgn="auto" hangingPunct="1">
              <a:spcBef>
                <a:spcPts val="0"/>
              </a:spcBef>
              <a:spcAft>
                <a:spcPts val="0"/>
              </a:spcAft>
              <a:defRPr/>
            </a:pPr>
            <a:r>
              <a:rPr lang="ja-JP" altLang="en-US" sz="1400" dirty="0" smtClean="0">
                <a:solidFill>
                  <a:srgbClr val="0000CC"/>
                </a:solidFill>
                <a:latin typeface="+mn-ea"/>
                <a:ea typeface="+mn-ea"/>
              </a:rPr>
              <a:t>青字は例</a:t>
            </a:r>
            <a:endParaRPr lang="en-US" altLang="ja-JP" sz="1400" dirty="0" smtClean="0">
              <a:solidFill>
                <a:srgbClr val="0000CC"/>
              </a:solidFill>
              <a:latin typeface="+mn-ea"/>
              <a:ea typeface="+mn-ea"/>
            </a:endParaRPr>
          </a:p>
        </p:txBody>
      </p:sp>
      <p:sp>
        <p:nvSpPr>
          <p:cNvPr id="20" name="テキスト ボックス 19"/>
          <p:cNvSpPr txBox="1"/>
          <p:nvPr/>
        </p:nvSpPr>
        <p:spPr>
          <a:xfrm>
            <a:off x="-114988" y="620688"/>
            <a:ext cx="5868652" cy="338554"/>
          </a:xfrm>
          <a:prstGeom prst="rect">
            <a:avLst/>
          </a:prstGeom>
          <a:noFill/>
        </p:spPr>
        <p:txBody>
          <a:bodyPr wrap="square" rtlCol="0">
            <a:spAutoFit/>
          </a:bodyPr>
          <a:lstStyle/>
          <a:p>
            <a:r>
              <a:rPr kumimoji="1" lang="ja-JP" altLang="en-US" sz="1600" dirty="0" smtClean="0">
                <a:latin typeface="+mn-lt"/>
              </a:rPr>
              <a:t>（１）補助事業の特定設備</a:t>
            </a:r>
            <a:endParaRPr kumimoji="1" lang="en-US" altLang="ja-JP" sz="1600" dirty="0" smtClean="0">
              <a:latin typeface="+mn-lt"/>
            </a:endParaRPr>
          </a:p>
        </p:txBody>
      </p:sp>
      <p:graphicFrame>
        <p:nvGraphicFramePr>
          <p:cNvPr id="21" name="表 20"/>
          <p:cNvGraphicFramePr>
            <a:graphicFrameLocks noGrp="1"/>
          </p:cNvGraphicFramePr>
          <p:nvPr>
            <p:extLst>
              <p:ext uri="{D42A27DB-BD31-4B8C-83A1-F6EECF244321}">
                <p14:modId xmlns:p14="http://schemas.microsoft.com/office/powerpoint/2010/main" val="370023956"/>
              </p:ext>
            </p:extLst>
          </p:nvPr>
        </p:nvGraphicFramePr>
        <p:xfrm>
          <a:off x="128463" y="934856"/>
          <a:ext cx="9541062" cy="1308464"/>
        </p:xfrm>
        <a:graphic>
          <a:graphicData uri="http://schemas.openxmlformats.org/drawingml/2006/table">
            <a:tbl>
              <a:tblPr firstRow="1" bandRow="1">
                <a:tableStyleId>{5C22544A-7EE6-4342-B048-85BDC9FD1C3A}</a:tableStyleId>
              </a:tblPr>
              <a:tblGrid>
                <a:gridCol w="4770531"/>
                <a:gridCol w="4770531"/>
              </a:tblGrid>
              <a:tr h="206829">
                <a:tc>
                  <a:txBody>
                    <a:bodyPr/>
                    <a:lstStyle/>
                    <a:p>
                      <a:pPr algn="ctr"/>
                      <a:r>
                        <a:rPr kumimoji="1" lang="ja-JP" altLang="en-US" sz="1200" b="0" dirty="0" smtClean="0">
                          <a:solidFill>
                            <a:schemeClr val="tx1"/>
                          </a:solidFill>
                        </a:rPr>
                        <a:t>補助事業で導入する特定設備</a:t>
                      </a:r>
                      <a:endParaRPr kumimoji="1" lang="ja-JP" altLang="en-US" sz="12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DDFF"/>
                    </a:solidFill>
                  </a:tcPr>
                </a:tc>
                <a:tc>
                  <a:txBody>
                    <a:bodyPr/>
                    <a:lstStyle/>
                    <a:p>
                      <a:pPr algn="ctr"/>
                      <a:r>
                        <a:rPr kumimoji="1" lang="ja-JP" altLang="en-US" sz="1200" b="0" dirty="0" smtClean="0">
                          <a:solidFill>
                            <a:schemeClr val="tx1"/>
                          </a:solidFill>
                        </a:rPr>
                        <a:t>現状（既存システム）に</a:t>
                      </a:r>
                      <a:r>
                        <a:rPr kumimoji="1" lang="ja-JP" altLang="en-US" sz="1200" b="0" dirty="0" smtClean="0">
                          <a:solidFill>
                            <a:schemeClr val="tx1"/>
                          </a:solidFill>
                        </a:rPr>
                        <a:t>おける特定設備（該当する場合）</a:t>
                      </a:r>
                      <a:endParaRPr kumimoji="1" lang="ja-JP" altLang="en-US" sz="12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1034144">
                <a:tc>
                  <a:txBody>
                    <a:bodyPr/>
                    <a:lstStyle/>
                    <a:p>
                      <a:r>
                        <a:rPr kumimoji="1" lang="ja-JP" altLang="en-US" sz="1200" b="0" dirty="0" smtClean="0">
                          <a:solidFill>
                            <a:srgbClr val="0000CC"/>
                          </a:solidFill>
                          <a:latin typeface="+mn-lt"/>
                        </a:rPr>
                        <a:t>太陽熱　　　</a:t>
                      </a:r>
                      <a:endParaRPr kumimoji="1" lang="en-US" altLang="ja-JP" sz="1200" b="0" dirty="0" smtClean="0">
                        <a:solidFill>
                          <a:srgbClr val="0000CC"/>
                        </a:solidFill>
                        <a:latin typeface="+mn-lt"/>
                      </a:endParaRPr>
                    </a:p>
                    <a:p>
                      <a:r>
                        <a:rPr kumimoji="1" lang="ja-JP" altLang="en-US" sz="1200" b="0" dirty="0" smtClean="0">
                          <a:solidFill>
                            <a:srgbClr val="0000CC"/>
                          </a:solidFill>
                          <a:latin typeface="+mn-lt"/>
                        </a:rPr>
                        <a:t>地中熱</a:t>
                      </a:r>
                      <a:endParaRPr kumimoji="1" lang="en-US" altLang="ja-JP" sz="1200" b="0" dirty="0" smtClean="0">
                        <a:solidFill>
                          <a:srgbClr val="0000CC"/>
                        </a:solidFill>
                        <a:latin typeface="+mn-lt"/>
                      </a:endParaRPr>
                    </a:p>
                    <a:p>
                      <a:r>
                        <a:rPr kumimoji="1" lang="ja-JP" altLang="en-US" sz="1200" b="0" dirty="0" smtClean="0">
                          <a:solidFill>
                            <a:srgbClr val="0000CC"/>
                          </a:solidFill>
                          <a:latin typeface="+mn-lt"/>
                        </a:rPr>
                        <a:t>ガスエンジンコージェネレーション　</a:t>
                      </a:r>
                      <a:r>
                        <a:rPr kumimoji="1" lang="en-US" altLang="ja-JP" sz="1200" b="0" dirty="0" smtClean="0">
                          <a:solidFill>
                            <a:srgbClr val="0000CC"/>
                          </a:solidFill>
                          <a:latin typeface="+mn-lt"/>
                        </a:rPr>
                        <a:t>7,800kW</a:t>
                      </a:r>
                      <a:r>
                        <a:rPr kumimoji="1" lang="ja-JP" altLang="en-US" sz="1200" b="0" dirty="0" smtClean="0">
                          <a:solidFill>
                            <a:srgbClr val="0000CC"/>
                          </a:solidFill>
                          <a:latin typeface="+mn-lt"/>
                        </a:rPr>
                        <a:t>✖２台</a:t>
                      </a:r>
                      <a:endParaRPr kumimoji="1" lang="en-US" altLang="ja-JP" sz="1200" b="0" dirty="0" smtClean="0">
                        <a:solidFill>
                          <a:srgbClr val="0000CC"/>
                        </a:solidFill>
                        <a:latin typeface="+mn-lt"/>
                      </a:endParaRPr>
                    </a:p>
                    <a:p>
                      <a:r>
                        <a:rPr kumimoji="1" lang="ja-JP" altLang="en-US" sz="1200" b="0" dirty="0" smtClean="0">
                          <a:solidFill>
                            <a:srgbClr val="0000CC"/>
                          </a:solidFill>
                          <a:latin typeface="+mn-lt"/>
                        </a:rPr>
                        <a:t>排熱利用（蒸気ジェネリンク）　　</a:t>
                      </a:r>
                      <a:r>
                        <a:rPr kumimoji="1" lang="en-US" altLang="ja-JP" sz="1200" b="0" dirty="0" smtClean="0">
                          <a:solidFill>
                            <a:srgbClr val="0000CC"/>
                          </a:solidFill>
                          <a:latin typeface="+mn-lt"/>
                        </a:rPr>
                        <a:t>3,000kW</a:t>
                      </a:r>
                      <a:r>
                        <a:rPr kumimoji="1" lang="ja-JP" altLang="en-US" sz="1200" b="0" dirty="0" smtClean="0">
                          <a:solidFill>
                            <a:srgbClr val="0000CC"/>
                          </a:solidFill>
                          <a:latin typeface="+mn-lt"/>
                        </a:rPr>
                        <a:t>✖２台</a:t>
                      </a:r>
                      <a:endParaRPr kumimoji="1" lang="en-US" altLang="ja-JP" sz="1200" b="0" dirty="0" smtClean="0">
                        <a:solidFill>
                          <a:srgbClr val="0000CC"/>
                        </a:solidFill>
                      </a:endParaRPr>
                    </a:p>
                    <a:p>
                      <a:endParaRPr kumimoji="1" lang="ja-JP" altLang="en-US" sz="1200" b="0" dirty="0">
                        <a:solidFill>
                          <a:srgbClr val="0000CC"/>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rgbClr val="0000CC"/>
                          </a:solidFill>
                        </a:rPr>
                        <a:t>太陽光発電設備　　</a:t>
                      </a:r>
                      <a:r>
                        <a:rPr kumimoji="1" lang="en-US" altLang="ja-JP" sz="1200" b="0" dirty="0" smtClean="0">
                          <a:solidFill>
                            <a:srgbClr val="0000CC"/>
                          </a:solidFill>
                        </a:rPr>
                        <a:t>500kW   (</a:t>
                      </a:r>
                      <a:r>
                        <a:rPr kumimoji="1" lang="ja-JP" altLang="en-US" sz="1200" b="0" dirty="0" smtClean="0">
                          <a:solidFill>
                            <a:srgbClr val="0000CC"/>
                          </a:solidFill>
                        </a:rPr>
                        <a:t>継続利用）</a:t>
                      </a:r>
                      <a:endParaRPr kumimoji="1" lang="en-US" altLang="ja-JP" sz="1200" b="0" dirty="0" smtClean="0">
                        <a:solidFill>
                          <a:srgbClr val="0000CC"/>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rgbClr val="0000CC"/>
                          </a:solidFill>
                        </a:rPr>
                        <a:t>ガスエンジンコージェネレーション　</a:t>
                      </a:r>
                      <a:r>
                        <a:rPr kumimoji="1" lang="en-US" altLang="ja-JP" sz="1200" b="0" dirty="0" smtClean="0">
                          <a:solidFill>
                            <a:srgbClr val="0000CC"/>
                          </a:solidFill>
                        </a:rPr>
                        <a:t>1,500kW</a:t>
                      </a:r>
                      <a:r>
                        <a:rPr kumimoji="1" lang="ja-JP" altLang="en-US" sz="1200" b="0" dirty="0" smtClean="0">
                          <a:solidFill>
                            <a:srgbClr val="0000CC"/>
                          </a:solidFill>
                        </a:rPr>
                        <a:t>✖</a:t>
                      </a:r>
                      <a:r>
                        <a:rPr kumimoji="1" lang="en-US" altLang="ja-JP" sz="1200" b="0" dirty="0" smtClean="0">
                          <a:solidFill>
                            <a:srgbClr val="0000CC"/>
                          </a:solidFill>
                        </a:rPr>
                        <a:t>1</a:t>
                      </a:r>
                      <a:r>
                        <a:rPr kumimoji="1" lang="ja-JP" altLang="en-US" sz="1200" b="0" dirty="0" smtClean="0">
                          <a:solidFill>
                            <a:srgbClr val="0000CC"/>
                          </a:solidFill>
                        </a:rPr>
                        <a:t>台 </a:t>
                      </a:r>
                      <a:r>
                        <a:rPr kumimoji="1" lang="en-US" altLang="ja-JP" sz="1200" b="0" dirty="0" smtClean="0">
                          <a:solidFill>
                            <a:srgbClr val="0000CC"/>
                          </a:solidFill>
                        </a:rPr>
                        <a:t>(</a:t>
                      </a:r>
                      <a:r>
                        <a:rPr kumimoji="1" lang="ja-JP" altLang="en-US" sz="1200" b="0" dirty="0" smtClean="0">
                          <a:solidFill>
                            <a:srgbClr val="0000CC"/>
                          </a:solidFill>
                        </a:rPr>
                        <a:t>撤去）</a:t>
                      </a:r>
                      <a:endParaRPr kumimoji="1" lang="en-US" altLang="ja-JP" sz="1200" b="0" dirty="0" smtClean="0">
                        <a:solidFill>
                          <a:srgbClr val="0000CC"/>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sp>
        <p:nvSpPr>
          <p:cNvPr id="22" name="テキスト ボックス 21"/>
          <p:cNvSpPr txBox="1"/>
          <p:nvPr/>
        </p:nvSpPr>
        <p:spPr>
          <a:xfrm>
            <a:off x="4592960" y="1551516"/>
            <a:ext cx="877163" cy="451850"/>
          </a:xfrm>
          <a:prstGeom prst="rect">
            <a:avLst/>
          </a:prstGeom>
          <a:solidFill>
            <a:schemeClr val="bg1"/>
          </a:solidFill>
          <a:ln w="12700">
            <a:solidFill>
              <a:srgbClr val="FF0000"/>
            </a:solidFill>
          </a:ln>
        </p:spPr>
        <p:txBody>
          <a:bodyPr wrap="none" tIns="36000" bIns="0" rtlCol="0">
            <a:spAutoFit/>
          </a:bodyPr>
          <a:lstStyle/>
          <a:p>
            <a:pPr algn="ctr">
              <a:lnSpc>
                <a:spcPct val="150000"/>
              </a:lnSpc>
            </a:pPr>
            <a:r>
              <a:rPr lang="ja-JP" altLang="en-US" dirty="0" smtClean="0">
                <a:solidFill>
                  <a:srgbClr val="FF0000"/>
                </a:solidFill>
                <a:latin typeface="+mn-lt"/>
                <a:ea typeface="メイリオ" panose="020B0604030504040204" pitchFamily="50" charset="-128"/>
                <a:cs typeface="メイリオ" panose="020B0604030504040204" pitchFamily="50" charset="-128"/>
              </a:rPr>
              <a:t>記入例</a:t>
            </a:r>
            <a:endParaRPr kumimoji="1" lang="ja-JP" altLang="en-US" dirty="0" smtClean="0">
              <a:solidFill>
                <a:srgbClr val="FF0000"/>
              </a:solidFill>
              <a:latin typeface="+mn-lt"/>
              <a:ea typeface="メイリオ" panose="020B0604030504040204" pitchFamily="50" charset="-128"/>
              <a:cs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911544042"/>
              </p:ext>
            </p:extLst>
          </p:nvPr>
        </p:nvGraphicFramePr>
        <p:xfrm>
          <a:off x="128462" y="5752965"/>
          <a:ext cx="9573714" cy="822960"/>
        </p:xfrm>
        <a:graphic>
          <a:graphicData uri="http://schemas.openxmlformats.org/drawingml/2006/table">
            <a:tbl>
              <a:tblPr firstRow="1" bandRow="1">
                <a:tableStyleId>{5C22544A-7EE6-4342-B048-85BDC9FD1C3A}</a:tableStyleId>
              </a:tblPr>
              <a:tblGrid>
                <a:gridCol w="1595619"/>
                <a:gridCol w="1222304"/>
                <a:gridCol w="1574567"/>
                <a:gridCol w="1224136"/>
                <a:gridCol w="1978544"/>
                <a:gridCol w="1978544"/>
              </a:tblGrid>
              <a:tr h="236973">
                <a:tc gridSpan="4">
                  <a:txBody>
                    <a:bodyPr/>
                    <a:lstStyle/>
                    <a:p>
                      <a:pPr algn="ctr"/>
                      <a:r>
                        <a:rPr kumimoji="1" lang="ja-JP" altLang="en-US" sz="1200" b="0" dirty="0" smtClean="0">
                          <a:solidFill>
                            <a:schemeClr val="tx1"/>
                          </a:solidFill>
                        </a:rPr>
                        <a:t>環境性</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1200" b="0" dirty="0" smtClean="0">
                          <a:solidFill>
                            <a:schemeClr val="tx1"/>
                          </a:solidFill>
                        </a:rPr>
                        <a:t>経済性</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6973">
                <a:tc>
                  <a:txBody>
                    <a:bodyPr/>
                    <a:lstStyle/>
                    <a:p>
                      <a:pPr algn="ctr"/>
                      <a:r>
                        <a:rPr kumimoji="1" lang="ja-JP" altLang="en-US" sz="1200" b="0" dirty="0" smtClean="0">
                          <a:solidFill>
                            <a:schemeClr val="tx1"/>
                          </a:solidFill>
                        </a:rPr>
                        <a:t>省エネルギー量</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a:txBody>
                    <a:bodyPr/>
                    <a:lstStyle/>
                    <a:p>
                      <a:pPr algn="ctr"/>
                      <a:r>
                        <a:rPr kumimoji="1" lang="ja-JP" altLang="en-US" sz="1200" b="0" dirty="0" smtClean="0">
                          <a:solidFill>
                            <a:schemeClr val="tx1"/>
                          </a:solidFill>
                        </a:rPr>
                        <a:t>省エネルギー性</a:t>
                      </a:r>
                      <a:endParaRPr kumimoji="1" lang="ja-JP" altLang="en-US" sz="1200" b="0" dirty="0">
                        <a:solidFill>
                          <a:schemeClr val="tx1"/>
                        </a:solidFill>
                      </a:endParaRPr>
                    </a:p>
                  </a:txBody>
                  <a:tcP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a:txBody>
                    <a:bodyPr/>
                    <a:lstStyle/>
                    <a:p>
                      <a:pPr algn="ctr"/>
                      <a:r>
                        <a:rPr kumimoji="1" lang="en-US" altLang="ja-JP" sz="1200" b="0" dirty="0" smtClean="0">
                          <a:solidFill>
                            <a:schemeClr val="tx1"/>
                          </a:solidFill>
                        </a:rPr>
                        <a:t>CO</a:t>
                      </a:r>
                      <a:r>
                        <a:rPr kumimoji="1" lang="en-US" altLang="ja-JP" sz="1000" b="0" dirty="0" smtClean="0">
                          <a:solidFill>
                            <a:schemeClr val="tx1"/>
                          </a:solidFill>
                        </a:rPr>
                        <a:t>2</a:t>
                      </a:r>
                      <a:r>
                        <a:rPr kumimoji="1" lang="ja-JP" altLang="en-US" sz="1200" b="0" dirty="0" smtClean="0">
                          <a:solidFill>
                            <a:schemeClr val="tx1"/>
                          </a:solidFill>
                        </a:rPr>
                        <a:t>削減量</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a:txBody>
                    <a:bodyPr/>
                    <a:lstStyle/>
                    <a:p>
                      <a:pPr algn="ctr"/>
                      <a:r>
                        <a:rPr kumimoji="1" lang="ja-JP" altLang="en-US" sz="1200" b="0" dirty="0" smtClean="0">
                          <a:solidFill>
                            <a:schemeClr val="tx1"/>
                          </a:solidFill>
                        </a:rPr>
                        <a:t>省</a:t>
                      </a:r>
                      <a:r>
                        <a:rPr kumimoji="1" lang="en-US" altLang="ja-JP" sz="1200" b="0" dirty="0" smtClean="0">
                          <a:solidFill>
                            <a:schemeClr val="tx1"/>
                          </a:solidFill>
                        </a:rPr>
                        <a:t>CO</a:t>
                      </a:r>
                      <a:r>
                        <a:rPr kumimoji="1" lang="en-US" altLang="ja-JP" sz="1000" b="0" dirty="0" smtClean="0">
                          <a:solidFill>
                            <a:schemeClr val="tx1"/>
                          </a:solidFill>
                        </a:rPr>
                        <a:t>2</a:t>
                      </a:r>
                      <a:r>
                        <a:rPr kumimoji="1" lang="ja-JP" altLang="en-US" sz="1200" b="0" dirty="0" smtClean="0">
                          <a:solidFill>
                            <a:schemeClr val="tx1"/>
                          </a:solidFill>
                        </a:rPr>
                        <a:t>率</a:t>
                      </a:r>
                      <a:endParaRPr kumimoji="1" lang="ja-JP" altLang="en-US" sz="1200" b="0" dirty="0">
                        <a:solidFill>
                          <a:schemeClr val="tx1"/>
                        </a:solidFill>
                      </a:endParaRPr>
                    </a:p>
                  </a:txBody>
                  <a:tcP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a:txBody>
                    <a:bodyPr/>
                    <a:lstStyle/>
                    <a:p>
                      <a:pPr algn="ctr"/>
                      <a:r>
                        <a:rPr kumimoji="1" lang="ja-JP" altLang="en-US" sz="1200" b="0" dirty="0" smtClean="0">
                          <a:solidFill>
                            <a:schemeClr val="tx1"/>
                          </a:solidFill>
                        </a:rPr>
                        <a:t>補助金の省エネ費用対効果</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a:txBody>
                    <a:bodyPr/>
                    <a:lstStyle/>
                    <a:p>
                      <a:pPr algn="ctr"/>
                      <a:r>
                        <a:rPr kumimoji="1" lang="ja-JP" altLang="en-US" sz="1200" b="0" dirty="0" smtClean="0">
                          <a:solidFill>
                            <a:schemeClr val="tx1"/>
                          </a:solidFill>
                        </a:rPr>
                        <a:t>事業の投資回収年数</a:t>
                      </a:r>
                      <a:endParaRPr kumimoji="1" lang="ja-JP" altLang="en-US" sz="1200" b="0" dirty="0">
                        <a:solidFill>
                          <a:schemeClr val="tx1"/>
                        </a:solidFill>
                      </a:endParaRPr>
                    </a:p>
                  </a:txBody>
                  <a:tcP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r>
              <a:tr h="236973">
                <a:tc>
                  <a:txBody>
                    <a:bodyPr/>
                    <a:lstStyle/>
                    <a:p>
                      <a:pPr algn="r"/>
                      <a:r>
                        <a:rPr kumimoji="1" lang="en-US" altLang="ja-JP" sz="1200" b="0" dirty="0" smtClean="0">
                          <a:solidFill>
                            <a:srgbClr val="0000CC"/>
                          </a:solidFill>
                        </a:rPr>
                        <a:t>550 </a:t>
                      </a:r>
                      <a:r>
                        <a:rPr kumimoji="1" lang="en-US" altLang="ja-JP" sz="1200" b="0" dirty="0" err="1" smtClean="0">
                          <a:solidFill>
                            <a:schemeClr val="tx1"/>
                          </a:solidFill>
                        </a:rPr>
                        <a:t>kL</a:t>
                      </a:r>
                      <a:r>
                        <a:rPr kumimoji="1" lang="en-US" altLang="ja-JP" sz="1200" b="0" dirty="0" smtClean="0">
                          <a:solidFill>
                            <a:schemeClr val="tx1"/>
                          </a:solidFill>
                        </a:rPr>
                        <a:t>/</a:t>
                      </a:r>
                      <a:r>
                        <a:rPr kumimoji="1" lang="ja-JP" altLang="en-US" sz="1200" b="0" dirty="0" smtClean="0">
                          <a:solidFill>
                            <a:schemeClr val="tx1"/>
                          </a:solidFill>
                        </a:rPr>
                        <a:t>年</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200" b="0" dirty="0" smtClean="0">
                          <a:solidFill>
                            <a:srgbClr val="0000CC"/>
                          </a:solidFill>
                        </a:rPr>
                        <a:t>32.3 </a:t>
                      </a:r>
                      <a:r>
                        <a:rPr kumimoji="1" lang="en-US" altLang="ja-JP" sz="1200" b="0" dirty="0" smtClean="0">
                          <a:solidFill>
                            <a:schemeClr val="tx1"/>
                          </a:solidFill>
                        </a:rPr>
                        <a:t>%</a:t>
                      </a:r>
                      <a:endParaRPr kumimoji="1" lang="ja-JP" altLang="en-US" sz="1200" b="0" dirty="0">
                        <a:solidFill>
                          <a:schemeClr val="tx1"/>
                        </a:solidFill>
                      </a:endParaRPr>
                    </a:p>
                  </a:txBody>
                  <a:tcP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200" b="0" dirty="0" smtClean="0">
                          <a:solidFill>
                            <a:srgbClr val="0000CC"/>
                          </a:solidFill>
                        </a:rPr>
                        <a:t>120</a:t>
                      </a:r>
                      <a:r>
                        <a:rPr kumimoji="1" lang="en-US" altLang="ja-JP" sz="1200" b="0" baseline="0" dirty="0" smtClean="0">
                          <a:solidFill>
                            <a:srgbClr val="0000CC"/>
                          </a:solidFill>
                        </a:rPr>
                        <a:t> </a:t>
                      </a:r>
                      <a:r>
                        <a:rPr kumimoji="1" lang="en-US" altLang="ja-JP" sz="1200" b="0" dirty="0" smtClean="0">
                          <a:solidFill>
                            <a:schemeClr val="tx1"/>
                          </a:solidFill>
                        </a:rPr>
                        <a:t>t/</a:t>
                      </a:r>
                      <a:r>
                        <a:rPr kumimoji="1" lang="ja-JP" altLang="en-US" sz="1200" b="0" dirty="0" smtClean="0">
                          <a:solidFill>
                            <a:schemeClr val="tx1"/>
                          </a:solidFill>
                        </a:rPr>
                        <a:t>年</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200" b="0" dirty="0" smtClean="0">
                          <a:solidFill>
                            <a:srgbClr val="0000CC"/>
                          </a:solidFill>
                        </a:rPr>
                        <a:t>25.3 </a:t>
                      </a:r>
                      <a:r>
                        <a:rPr kumimoji="1" lang="en-US" altLang="ja-JP" sz="1200" b="0" dirty="0" smtClean="0">
                          <a:solidFill>
                            <a:schemeClr val="tx1"/>
                          </a:solidFill>
                        </a:rPr>
                        <a:t>%</a:t>
                      </a:r>
                      <a:endParaRPr kumimoji="1" lang="ja-JP" altLang="en-US" sz="1200" b="0" dirty="0">
                        <a:solidFill>
                          <a:schemeClr val="tx1"/>
                        </a:solidFill>
                      </a:endParaRPr>
                    </a:p>
                  </a:txBody>
                  <a:tcP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200" b="0" dirty="0" smtClean="0">
                          <a:solidFill>
                            <a:srgbClr val="0000CC"/>
                          </a:solidFill>
                        </a:rPr>
                        <a:t>55</a:t>
                      </a:r>
                      <a:r>
                        <a:rPr kumimoji="1" lang="ja-JP" altLang="en-US" sz="1200" b="0" dirty="0" smtClean="0">
                          <a:solidFill>
                            <a:schemeClr val="tx1"/>
                          </a:solidFill>
                        </a:rPr>
                        <a:t>  </a:t>
                      </a:r>
                      <a:r>
                        <a:rPr kumimoji="1" lang="en-US" altLang="ja-JP" sz="1200" b="0" dirty="0" err="1" smtClean="0">
                          <a:solidFill>
                            <a:schemeClr val="tx1"/>
                          </a:solidFill>
                        </a:rPr>
                        <a:t>kL</a:t>
                      </a:r>
                      <a:r>
                        <a:rPr kumimoji="1" lang="en-US" altLang="ja-JP" sz="1200" b="0" dirty="0" smtClean="0">
                          <a:solidFill>
                            <a:schemeClr val="tx1"/>
                          </a:solidFill>
                        </a:rPr>
                        <a:t>/</a:t>
                      </a:r>
                      <a:r>
                        <a:rPr kumimoji="1" lang="ja-JP" altLang="en-US" sz="1200" b="0" dirty="0" smtClean="0">
                          <a:solidFill>
                            <a:schemeClr val="tx1"/>
                          </a:solidFill>
                        </a:rPr>
                        <a:t>億円</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200" b="0" dirty="0" smtClean="0">
                          <a:solidFill>
                            <a:srgbClr val="0000CC"/>
                          </a:solidFill>
                        </a:rPr>
                        <a:t>12.5 </a:t>
                      </a:r>
                      <a:r>
                        <a:rPr kumimoji="1" lang="ja-JP" altLang="en-US" sz="1200" b="0" dirty="0" smtClean="0">
                          <a:solidFill>
                            <a:schemeClr val="tx1"/>
                          </a:solidFill>
                        </a:rPr>
                        <a:t>年</a:t>
                      </a:r>
                      <a:endParaRPr kumimoji="1" lang="ja-JP" altLang="en-US" sz="1200" b="0" dirty="0">
                        <a:solidFill>
                          <a:schemeClr val="tx1"/>
                        </a:solidFill>
                      </a:endParaRPr>
                    </a:p>
                  </a:txBody>
                  <a:tcP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3" name="テキスト ボックス 22"/>
          <p:cNvSpPr txBox="1"/>
          <p:nvPr/>
        </p:nvSpPr>
        <p:spPr>
          <a:xfrm>
            <a:off x="5162490" y="5891818"/>
            <a:ext cx="877163" cy="451850"/>
          </a:xfrm>
          <a:prstGeom prst="rect">
            <a:avLst/>
          </a:prstGeom>
          <a:solidFill>
            <a:schemeClr val="bg1"/>
          </a:solidFill>
          <a:ln w="12700">
            <a:solidFill>
              <a:srgbClr val="FF0000"/>
            </a:solidFill>
          </a:ln>
        </p:spPr>
        <p:txBody>
          <a:bodyPr wrap="none" tIns="36000" bIns="0" rtlCol="0">
            <a:spAutoFit/>
          </a:bodyPr>
          <a:lstStyle/>
          <a:p>
            <a:pPr algn="ctr">
              <a:lnSpc>
                <a:spcPct val="150000"/>
              </a:lnSpc>
            </a:pPr>
            <a:r>
              <a:rPr lang="ja-JP" altLang="en-US" dirty="0" smtClean="0">
                <a:solidFill>
                  <a:srgbClr val="FF0000"/>
                </a:solidFill>
                <a:latin typeface="+mn-lt"/>
                <a:ea typeface="メイリオ" panose="020B0604030504040204" pitchFamily="50" charset="-128"/>
                <a:cs typeface="メイリオ" panose="020B0604030504040204" pitchFamily="50" charset="-128"/>
              </a:rPr>
              <a:t>記入例</a:t>
            </a:r>
            <a:endParaRPr kumimoji="1" lang="ja-JP" altLang="en-US" dirty="0" smtClean="0">
              <a:solidFill>
                <a:srgbClr val="FF0000"/>
              </a:solidFill>
              <a:latin typeface="+mn-lt"/>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985124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dirty="0" smtClean="0">
                <a:latin typeface="+mn-lt"/>
              </a:rPr>
              <a:t>４．</a:t>
            </a:r>
            <a:r>
              <a:rPr lang="ja-JP" altLang="en-US" dirty="0" smtClean="0">
                <a:latin typeface="+mn-lt"/>
                <a:ea typeface="+mn-ea"/>
              </a:rPr>
              <a:t>事業内容の先導性</a:t>
            </a:r>
            <a:r>
              <a:rPr lang="ja-JP" altLang="en-US" dirty="0">
                <a:latin typeface="+mn-lt"/>
                <a:ea typeface="+mn-ea"/>
              </a:rPr>
              <a:t>、</a:t>
            </a:r>
            <a:r>
              <a:rPr lang="ja-JP" altLang="en-US" dirty="0" smtClean="0">
                <a:latin typeface="+mn-lt"/>
                <a:ea typeface="+mn-ea"/>
              </a:rPr>
              <a:t>新規性</a:t>
            </a:r>
            <a:endParaRPr kumimoji="1" lang="ja-JP" altLang="en-US" dirty="0">
              <a:latin typeface="+mn-lt"/>
              <a:ea typeface="+mn-ea"/>
            </a:endParaRPr>
          </a:p>
        </p:txBody>
      </p:sp>
      <p:sp>
        <p:nvSpPr>
          <p:cNvPr id="4" name="テキスト ボックス 3"/>
          <p:cNvSpPr txBox="1"/>
          <p:nvPr/>
        </p:nvSpPr>
        <p:spPr>
          <a:xfrm>
            <a:off x="128588" y="2013680"/>
            <a:ext cx="9648825" cy="1911735"/>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6" name="テキスト ボックス 5"/>
          <p:cNvSpPr txBox="1"/>
          <p:nvPr/>
        </p:nvSpPr>
        <p:spPr>
          <a:xfrm>
            <a:off x="993329" y="2133658"/>
            <a:ext cx="8640191" cy="1871406"/>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latin typeface="+mn-ea"/>
                <a:ea typeface="+mn-ea"/>
              </a:rPr>
              <a:t>【</a:t>
            </a:r>
            <a:r>
              <a:rPr lang="ja-JP" altLang="en-US" sz="1600" b="1" dirty="0">
                <a:solidFill>
                  <a:srgbClr val="FF0000"/>
                </a:solidFill>
                <a:latin typeface="+mn-ea"/>
                <a:ea typeface="+mn-ea"/>
              </a:rPr>
              <a:t>記入上の注意</a:t>
            </a:r>
            <a:r>
              <a:rPr lang="en-US" altLang="ja-JP" sz="1600" b="1" dirty="0" smtClean="0">
                <a:solidFill>
                  <a:srgbClr val="FF0000"/>
                </a:solidFill>
                <a:latin typeface="+mn-ea"/>
                <a:ea typeface="+mn-ea"/>
              </a:rPr>
              <a:t>】</a:t>
            </a:r>
            <a:r>
              <a:rPr lang="ja-JP" altLang="en-US" sz="1600" b="1" dirty="0" smtClean="0">
                <a:solidFill>
                  <a:srgbClr val="FF0000"/>
                </a:solidFill>
                <a:latin typeface="+mn-ea"/>
                <a:ea typeface="+mn-ea"/>
              </a:rPr>
              <a:t>　</a:t>
            </a:r>
            <a:r>
              <a:rPr lang="ja-JP" altLang="en-US" sz="1600" b="1" dirty="0">
                <a:solidFill>
                  <a:srgbClr val="FF0000"/>
                </a:solidFill>
                <a:latin typeface="+mn-ea"/>
              </a:rPr>
              <a:t>　</a:t>
            </a:r>
            <a:r>
              <a:rPr lang="ja-JP" altLang="en-US" sz="1600" b="1" dirty="0" smtClean="0">
                <a:solidFill>
                  <a:srgbClr val="FF0000"/>
                </a:solidFill>
                <a:latin typeface="+mn-ea"/>
              </a:rPr>
              <a:t>図表</a:t>
            </a:r>
            <a:r>
              <a:rPr lang="ja-JP" altLang="en-US" sz="1600" b="1" dirty="0">
                <a:solidFill>
                  <a:srgbClr val="FF0000"/>
                </a:solidFill>
                <a:latin typeface="+mn-ea"/>
              </a:rPr>
              <a:t>等も用いて</a:t>
            </a:r>
            <a:r>
              <a:rPr lang="ja-JP" altLang="en-US" sz="1600" b="1" dirty="0" smtClean="0">
                <a:solidFill>
                  <a:srgbClr val="FF0000"/>
                </a:solidFill>
                <a:latin typeface="+mn-ea"/>
              </a:rPr>
              <a:t>わかりやすく具体的に</a:t>
            </a:r>
            <a:r>
              <a:rPr lang="ja-JP" altLang="en-US" sz="1600" b="1" dirty="0">
                <a:solidFill>
                  <a:srgbClr val="FF0000"/>
                </a:solidFill>
                <a:latin typeface="+mn-ea"/>
              </a:rPr>
              <a:t>記載してください</a:t>
            </a:r>
            <a:r>
              <a:rPr lang="ja-JP" altLang="en-US" sz="1600" b="1" dirty="0" smtClean="0">
                <a:solidFill>
                  <a:srgbClr val="FF0000"/>
                </a:solidFill>
                <a:latin typeface="+mn-ea"/>
              </a:rPr>
              <a:t>。</a:t>
            </a:r>
            <a:endParaRPr lang="en-US" altLang="ja-JP" sz="1600" b="1" dirty="0" smtClean="0">
              <a:solidFill>
                <a:srgbClr val="FF0000"/>
              </a:solidFill>
              <a:latin typeface="+mn-ea"/>
            </a:endParaRPr>
          </a:p>
          <a:p>
            <a:pPr eaLnBrk="1" fontAlgn="auto" hangingPunct="1">
              <a:spcBef>
                <a:spcPts val="0"/>
              </a:spcBef>
              <a:spcAft>
                <a:spcPts val="0"/>
              </a:spcAft>
              <a:defRPr/>
            </a:pPr>
            <a:endParaRPr lang="en-US" altLang="ja-JP" sz="800" b="1" dirty="0">
              <a:solidFill>
                <a:srgbClr val="FF0000"/>
              </a:solidFill>
              <a:latin typeface="+mn-ea"/>
              <a:ea typeface="+mn-ea"/>
            </a:endParaRPr>
          </a:p>
          <a:p>
            <a:pPr eaLnBrk="1" fontAlgn="auto" hangingPunct="1">
              <a:spcBef>
                <a:spcPts val="0"/>
              </a:spcBef>
              <a:spcAft>
                <a:spcPts val="0"/>
              </a:spcAft>
              <a:defRPr/>
            </a:pPr>
            <a:r>
              <a:rPr lang="ja-JP" altLang="en-US" sz="1400" dirty="0" smtClean="0">
                <a:solidFill>
                  <a:srgbClr val="FF0000"/>
                </a:solidFill>
                <a:latin typeface="+mn-ea"/>
                <a:ea typeface="+mn-ea"/>
              </a:rPr>
              <a:t>　　</a:t>
            </a: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本事業</a:t>
            </a:r>
            <a:r>
              <a:rPr lang="ja-JP" altLang="en-US" sz="1400" dirty="0">
                <a:solidFill>
                  <a:srgbClr val="FF0000"/>
                </a:solidFill>
                <a:latin typeface="+mn-ea"/>
                <a:ea typeface="+mn-ea"/>
              </a:rPr>
              <a:t>で構築される地産地消型</a:t>
            </a:r>
            <a:r>
              <a:rPr lang="ja-JP" altLang="en-US" sz="1400" dirty="0" smtClean="0">
                <a:solidFill>
                  <a:srgbClr val="FF0000"/>
                </a:solidFill>
                <a:latin typeface="+mn-ea"/>
                <a:ea typeface="+mn-ea"/>
              </a:rPr>
              <a:t>エネルギーシステム（</a:t>
            </a:r>
            <a:r>
              <a:rPr lang="ja-JP" altLang="en-US" sz="1400" dirty="0">
                <a:solidFill>
                  <a:srgbClr val="FF0000"/>
                </a:solidFill>
                <a:latin typeface="+mn-ea"/>
                <a:ea typeface="+mn-ea"/>
              </a:rPr>
              <a:t>電力システムに係る計画、熱供給に</a:t>
            </a:r>
            <a:r>
              <a:rPr lang="ja-JP" altLang="en-US" sz="1400" dirty="0" smtClean="0">
                <a:solidFill>
                  <a:srgbClr val="FF0000"/>
                </a:solidFill>
                <a:latin typeface="+mn-ea"/>
                <a:ea typeface="+mn-ea"/>
              </a:rPr>
              <a:t>係る計画</a:t>
            </a:r>
            <a:r>
              <a:rPr lang="ja-JP" altLang="en-US" sz="1400" dirty="0">
                <a:solidFill>
                  <a:srgbClr val="FF0000"/>
                </a:solidFill>
                <a:latin typeface="+mn-ea"/>
                <a:ea typeface="+mn-ea"/>
              </a:rPr>
              <a:t>、再生</a:t>
            </a:r>
            <a:r>
              <a:rPr lang="ja-JP" altLang="en-US" sz="1400" dirty="0" smtClean="0">
                <a:solidFill>
                  <a:srgbClr val="FF0000"/>
                </a:solidFill>
                <a:latin typeface="+mn-ea"/>
                <a:ea typeface="+mn-ea"/>
              </a:rPr>
              <a:t>可能</a:t>
            </a:r>
            <a:endParaRPr lang="en-US" altLang="ja-JP" sz="1400" dirty="0" smtClean="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ea typeface="+mn-ea"/>
              </a:rPr>
              <a:t>　</a:t>
            </a:r>
            <a:r>
              <a:rPr lang="ja-JP" altLang="en-US" sz="1400" dirty="0" smtClean="0">
                <a:solidFill>
                  <a:srgbClr val="FF0000"/>
                </a:solidFill>
                <a:latin typeface="+mn-ea"/>
                <a:ea typeface="+mn-ea"/>
              </a:rPr>
              <a:t> 　　エネルギー導入に係る計画等）</a:t>
            </a:r>
            <a:r>
              <a:rPr lang="ja-JP" altLang="en-US" sz="1400" dirty="0" smtClean="0">
                <a:solidFill>
                  <a:srgbClr val="FF0000"/>
                </a:solidFill>
                <a:latin typeface="+mn-ea"/>
              </a:rPr>
              <a:t>で、</a:t>
            </a:r>
            <a:r>
              <a:rPr lang="ja-JP" altLang="en-US" sz="1400" b="1" dirty="0" smtClean="0">
                <a:solidFill>
                  <a:srgbClr val="FF0000"/>
                </a:solidFill>
                <a:latin typeface="+mn-ea"/>
              </a:rPr>
              <a:t>技術的な先導性・新規性等や工夫点</a:t>
            </a:r>
            <a:r>
              <a:rPr lang="ja-JP" altLang="en-US" sz="1400" dirty="0" smtClean="0">
                <a:solidFill>
                  <a:srgbClr val="FF0000"/>
                </a:solidFill>
                <a:latin typeface="+mn-ea"/>
              </a:rPr>
              <a:t>について、具体的に</a:t>
            </a:r>
            <a:r>
              <a:rPr lang="ja-JP" altLang="en-US" sz="1400" dirty="0" smtClean="0">
                <a:solidFill>
                  <a:srgbClr val="FF0000"/>
                </a:solidFill>
                <a:latin typeface="+mn-ea"/>
                <a:ea typeface="+mn-ea"/>
              </a:rPr>
              <a:t>記載</a:t>
            </a:r>
            <a:r>
              <a:rPr lang="ja-JP" altLang="en-US" sz="1400" dirty="0">
                <a:solidFill>
                  <a:srgbClr val="FF0000"/>
                </a:solidFill>
                <a:latin typeface="+mn-ea"/>
                <a:ea typeface="+mn-ea"/>
              </a:rPr>
              <a:t>すること</a:t>
            </a:r>
            <a:r>
              <a:rPr lang="ja-JP" altLang="en-US" sz="1400" dirty="0" smtClean="0">
                <a:solidFill>
                  <a:srgbClr val="FF0000"/>
                </a:solidFill>
                <a:latin typeface="+mn-ea"/>
                <a:ea typeface="+mn-ea"/>
              </a:rPr>
              <a:t>。</a:t>
            </a:r>
            <a:endParaRPr lang="en-US" altLang="ja-JP" sz="1400" dirty="0" smtClean="0">
              <a:solidFill>
                <a:srgbClr val="FF0000"/>
              </a:solidFill>
              <a:latin typeface="+mn-ea"/>
              <a:ea typeface="+mn-ea"/>
            </a:endParaRPr>
          </a:p>
          <a:p>
            <a:pPr eaLnBrk="1" fontAlgn="auto" hangingPunct="1">
              <a:spcBef>
                <a:spcPts val="0"/>
              </a:spcBef>
              <a:spcAft>
                <a:spcPts val="0"/>
              </a:spcAft>
              <a:defRPr/>
            </a:pPr>
            <a:endParaRPr lang="en-US" altLang="ja-JP" sz="800" dirty="0">
              <a:solidFill>
                <a:srgbClr val="FF0000"/>
              </a:solidFill>
              <a:latin typeface="+mn-ea"/>
              <a:ea typeface="+mn-ea"/>
            </a:endParaRPr>
          </a:p>
          <a:p>
            <a:pPr eaLnBrk="1" fontAlgn="auto" hangingPunct="1">
              <a:spcBef>
                <a:spcPts val="0"/>
              </a:spcBef>
              <a:spcAft>
                <a:spcPts val="0"/>
              </a:spcAft>
              <a:defRPr/>
            </a:pPr>
            <a:r>
              <a:rPr lang="ja-JP" altLang="en-US" sz="1400" dirty="0" smtClean="0">
                <a:solidFill>
                  <a:srgbClr val="FF0000"/>
                </a:solidFill>
                <a:latin typeface="+mn-ea"/>
                <a:ea typeface="+mn-ea"/>
              </a:rPr>
              <a:t>　　</a:t>
            </a: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既存</a:t>
            </a:r>
            <a:r>
              <a:rPr lang="ja-JP" altLang="en-US" sz="1400" dirty="0">
                <a:solidFill>
                  <a:srgbClr val="FF0000"/>
                </a:solidFill>
                <a:latin typeface="+mn-ea"/>
                <a:ea typeface="+mn-ea"/>
              </a:rPr>
              <a:t>のエネルギーシステム等と比較したエネルギー事業の</a:t>
            </a:r>
            <a:r>
              <a:rPr lang="ja-JP" altLang="en-US" sz="1400" b="1" dirty="0">
                <a:solidFill>
                  <a:srgbClr val="FF0000"/>
                </a:solidFill>
                <a:latin typeface="+mn-ea"/>
                <a:ea typeface="+mn-ea"/>
              </a:rPr>
              <a:t>ビジネスモデルとしての</a:t>
            </a:r>
            <a:r>
              <a:rPr lang="ja-JP" altLang="en-US" sz="1400" b="1" dirty="0" smtClean="0">
                <a:solidFill>
                  <a:srgbClr val="FF0000"/>
                </a:solidFill>
                <a:latin typeface="+mn-ea"/>
                <a:ea typeface="+mn-ea"/>
              </a:rPr>
              <a:t>先導性</a:t>
            </a:r>
            <a:r>
              <a:rPr lang="ja-JP" altLang="en-US" sz="1400" dirty="0" smtClean="0">
                <a:solidFill>
                  <a:srgbClr val="FF0000"/>
                </a:solidFill>
                <a:latin typeface="+mn-ea"/>
                <a:ea typeface="+mn-ea"/>
              </a:rPr>
              <a:t>について簡潔に</a:t>
            </a:r>
            <a:r>
              <a:rPr lang="ja-JP" altLang="en-US" sz="1400" dirty="0">
                <a:solidFill>
                  <a:srgbClr val="FF0000"/>
                </a:solidFill>
                <a:latin typeface="+mn-ea"/>
                <a:ea typeface="+mn-ea"/>
              </a:rPr>
              <a:t>記載すること</a:t>
            </a:r>
            <a:r>
              <a:rPr lang="ja-JP" altLang="en-US" sz="1400" dirty="0" smtClean="0">
                <a:solidFill>
                  <a:srgbClr val="FF0000"/>
                </a:solidFill>
                <a:latin typeface="+mn-ea"/>
                <a:ea typeface="+mn-ea"/>
              </a:rPr>
              <a:t>。</a:t>
            </a:r>
            <a:endParaRPr lang="en-US" altLang="ja-JP" sz="1400" dirty="0" smtClean="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ea typeface="+mn-ea"/>
              </a:rPr>
              <a:t>　</a:t>
            </a:r>
            <a:r>
              <a:rPr lang="ja-JP" altLang="en-US" sz="1400" dirty="0" smtClean="0">
                <a:solidFill>
                  <a:srgbClr val="FF0000"/>
                </a:solidFill>
                <a:latin typeface="+mn-ea"/>
                <a:ea typeface="+mn-ea"/>
              </a:rPr>
              <a:t> 　　その</a:t>
            </a:r>
            <a:r>
              <a:rPr lang="ja-JP" altLang="en-US" sz="1400" dirty="0">
                <a:solidFill>
                  <a:srgbClr val="FF0000"/>
                </a:solidFill>
                <a:latin typeface="+mn-ea"/>
                <a:ea typeface="+mn-ea"/>
              </a:rPr>
              <a:t>際、経済産業省及び他省庁等も含めて</a:t>
            </a:r>
            <a:r>
              <a:rPr lang="ja-JP" altLang="en-US" sz="1400" dirty="0" smtClean="0">
                <a:solidFill>
                  <a:srgbClr val="FF0000"/>
                </a:solidFill>
                <a:latin typeface="+mn-ea"/>
                <a:ea typeface="+mn-ea"/>
              </a:rPr>
              <a:t>、過去に類似</a:t>
            </a:r>
            <a:r>
              <a:rPr lang="ja-JP" altLang="en-US" sz="1400" dirty="0">
                <a:solidFill>
                  <a:srgbClr val="FF0000"/>
                </a:solidFill>
                <a:latin typeface="+mn-ea"/>
                <a:ea typeface="+mn-ea"/>
              </a:rPr>
              <a:t>の事業がある場合にはその相違点を明確化し、その</a:t>
            </a:r>
            <a:r>
              <a:rPr lang="ja-JP" altLang="en-US" sz="1400" dirty="0" smtClean="0">
                <a:solidFill>
                  <a:srgbClr val="FF0000"/>
                </a:solidFill>
                <a:latin typeface="+mn-ea"/>
                <a:ea typeface="+mn-ea"/>
              </a:rPr>
              <a:t>違い</a:t>
            </a:r>
            <a:endParaRPr lang="en-US" altLang="ja-JP" sz="1400" dirty="0" smtClean="0">
              <a:solidFill>
                <a:srgbClr val="FF0000"/>
              </a:solidFill>
              <a:latin typeface="+mn-ea"/>
              <a:ea typeface="+mn-ea"/>
            </a:endParaRPr>
          </a:p>
          <a:p>
            <a:pPr eaLnBrk="1" fontAlgn="auto" hangingPunct="1">
              <a:spcBef>
                <a:spcPts val="0"/>
              </a:spcBef>
              <a:spcAft>
                <a:spcPts val="0"/>
              </a:spcAft>
              <a:defRPr/>
            </a:pPr>
            <a:r>
              <a:rPr lang="en-US" altLang="ja-JP" sz="1400" dirty="0">
                <a:solidFill>
                  <a:srgbClr val="FF0000"/>
                </a:solidFill>
                <a:latin typeface="+mn-ea"/>
                <a:ea typeface="+mn-ea"/>
              </a:rPr>
              <a:t> </a:t>
            </a:r>
            <a:r>
              <a:rPr lang="en-US" altLang="ja-JP" sz="1400" dirty="0" smtClean="0">
                <a:solidFill>
                  <a:srgbClr val="FF0000"/>
                </a:solidFill>
                <a:latin typeface="+mn-ea"/>
                <a:ea typeface="+mn-ea"/>
              </a:rPr>
              <a:t>  </a:t>
            </a:r>
            <a:r>
              <a:rPr lang="ja-JP" altLang="en-US" sz="1400" dirty="0" smtClean="0">
                <a:solidFill>
                  <a:srgbClr val="FF0000"/>
                </a:solidFill>
                <a:latin typeface="+mn-ea"/>
                <a:ea typeface="+mn-ea"/>
              </a:rPr>
              <a:t>　　及び</a:t>
            </a:r>
            <a:r>
              <a:rPr lang="ja-JP" altLang="en-US" sz="1400" dirty="0">
                <a:solidFill>
                  <a:srgbClr val="FF0000"/>
                </a:solidFill>
                <a:latin typeface="+mn-ea"/>
                <a:ea typeface="+mn-ea"/>
              </a:rPr>
              <a:t>意義を具体的かつ詳細に</a:t>
            </a:r>
            <a:r>
              <a:rPr lang="ja-JP" altLang="en-US" sz="1400" dirty="0" smtClean="0">
                <a:solidFill>
                  <a:srgbClr val="FF0000"/>
                </a:solidFill>
                <a:latin typeface="+mn-ea"/>
                <a:ea typeface="+mn-ea"/>
              </a:rPr>
              <a:t>記載する</a:t>
            </a:r>
            <a:r>
              <a:rPr lang="ja-JP" altLang="en-US" sz="1400" dirty="0">
                <a:solidFill>
                  <a:srgbClr val="FF0000"/>
                </a:solidFill>
                <a:latin typeface="+mn-ea"/>
                <a:ea typeface="+mn-ea"/>
              </a:rPr>
              <a:t>こと</a:t>
            </a:r>
            <a:r>
              <a:rPr lang="ja-JP" altLang="en-US" sz="1400" dirty="0" smtClean="0">
                <a:solidFill>
                  <a:srgbClr val="FF0000"/>
                </a:solidFill>
                <a:latin typeface="+mn-ea"/>
                <a:ea typeface="+mn-ea"/>
              </a:rPr>
              <a:t>。</a:t>
            </a:r>
            <a:endParaRPr lang="en-US" altLang="ja-JP" sz="1400" dirty="0" smtClean="0">
              <a:solidFill>
                <a:srgbClr val="FF0000"/>
              </a:solidFill>
              <a:latin typeface="+mn-ea"/>
              <a:ea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n-ea"/>
                <a:ea typeface="+mn-ea"/>
              </a:rPr>
              <a:t>３</a:t>
            </a:r>
            <a:r>
              <a:rPr lang="ja-JP" altLang="en-US" sz="1200" b="1" dirty="0" smtClean="0">
                <a:solidFill>
                  <a:srgbClr val="FF0000"/>
                </a:solidFill>
                <a:latin typeface="+mn-ea"/>
                <a:ea typeface="+mn-ea"/>
              </a:rPr>
              <a:t>枚以内</a:t>
            </a:r>
            <a:endParaRPr lang="ja-JP" altLang="en-US" sz="1200" b="1" dirty="0">
              <a:solidFill>
                <a:srgbClr val="FF0000"/>
              </a:solidFill>
              <a:latin typeface="+mn-ea"/>
              <a:ea typeface="+mn-ea"/>
            </a:endParaRPr>
          </a:p>
        </p:txBody>
      </p:sp>
      <p:sp>
        <p:nvSpPr>
          <p:cNvPr id="8" name="テキスト ボックス 7"/>
          <p:cNvSpPr txBox="1"/>
          <p:nvPr/>
        </p:nvSpPr>
        <p:spPr>
          <a:xfrm>
            <a:off x="128464" y="982336"/>
            <a:ext cx="9648825" cy="95684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marL="285750" indent="-285750" eaLnBrk="1" fontAlgn="auto" hangingPunct="1">
              <a:spcBef>
                <a:spcPts val="0"/>
              </a:spcBef>
              <a:spcAft>
                <a:spcPts val="0"/>
              </a:spcAft>
              <a:buFont typeface="Wingdings" pitchFamily="2" charset="2"/>
              <a:buChar char="n"/>
              <a:defRPr/>
            </a:pPr>
            <a:r>
              <a:rPr lang="ja-JP" altLang="en-US" sz="1400" dirty="0" smtClean="0">
                <a:latin typeface="+mn-ea"/>
                <a:ea typeface="+mn-ea"/>
              </a:rPr>
              <a:t>○○○</a:t>
            </a:r>
            <a:endParaRPr lang="ja-JP" altLang="en-US" sz="1400" dirty="0">
              <a:latin typeface="+mn-ea"/>
              <a:ea typeface="+mn-ea"/>
            </a:endParaRPr>
          </a:p>
          <a:p>
            <a:pPr marL="285750" indent="-285750" eaLnBrk="1" fontAlgn="auto" hangingPunct="1">
              <a:spcBef>
                <a:spcPts val="0"/>
              </a:spcBef>
              <a:spcAft>
                <a:spcPts val="0"/>
              </a:spcAft>
              <a:buFont typeface="Wingdings" pitchFamily="2" charset="2"/>
              <a:buChar char="n"/>
              <a:defRPr/>
            </a:pPr>
            <a:r>
              <a:rPr lang="ja-JP" altLang="en-US" sz="1400" dirty="0" smtClean="0">
                <a:latin typeface="+mn-ea"/>
                <a:ea typeface="+mn-ea"/>
              </a:rPr>
              <a:t>△△</a:t>
            </a:r>
            <a:r>
              <a:rPr lang="ja-JP" altLang="en-US" sz="1400" dirty="0">
                <a:latin typeface="+mn-ea"/>
                <a:ea typeface="+mn-ea"/>
              </a:rPr>
              <a:t>△</a:t>
            </a:r>
            <a:endParaRPr lang="en-US" altLang="ja-JP" sz="1400" dirty="0">
              <a:latin typeface="+mn-ea"/>
              <a:ea typeface="+mn-ea"/>
            </a:endParaRPr>
          </a:p>
          <a:p>
            <a:pPr marL="285750" indent="-285750" eaLnBrk="1" fontAlgn="auto" hangingPunct="1">
              <a:spcBef>
                <a:spcPts val="0"/>
              </a:spcBef>
              <a:spcAft>
                <a:spcPts val="0"/>
              </a:spcAft>
              <a:buFont typeface="Wingdings" pitchFamily="2" charset="2"/>
              <a:buChar char="n"/>
              <a:defRPr/>
            </a:pPr>
            <a:r>
              <a:rPr lang="ja-JP" altLang="en-US" sz="1400" dirty="0" smtClean="0">
                <a:latin typeface="+mn-ea"/>
                <a:ea typeface="+mn-ea"/>
              </a:rPr>
              <a:t>□□□</a:t>
            </a:r>
            <a:endParaRPr lang="en-US" altLang="ja-JP" sz="1400" dirty="0" smtClean="0">
              <a:latin typeface="+mn-ea"/>
              <a:ea typeface="+mn-ea"/>
            </a:endParaRPr>
          </a:p>
        </p:txBody>
      </p:sp>
      <p:sp>
        <p:nvSpPr>
          <p:cNvPr id="9" name="正方形/長方形 8"/>
          <p:cNvSpPr/>
          <p:nvPr/>
        </p:nvSpPr>
        <p:spPr>
          <a:xfrm>
            <a:off x="1928664" y="1077916"/>
            <a:ext cx="583264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記入上の注意</a:t>
            </a:r>
            <a:r>
              <a:rPr lang="en-US" altLang="ja-JP" sz="1400" dirty="0" smtClean="0">
                <a:solidFill>
                  <a:srgbClr val="FF0000"/>
                </a:solidFill>
                <a:latin typeface="+mn-ea"/>
                <a:ea typeface="+mn-ea"/>
              </a:rPr>
              <a:t>】</a:t>
            </a:r>
          </a:p>
          <a:p>
            <a:pPr marL="182562" eaLnBrk="1" fontAlgn="auto" hangingPunct="1">
              <a:spcBef>
                <a:spcPts val="0"/>
              </a:spcBef>
              <a:spcAft>
                <a:spcPts val="0"/>
              </a:spcAft>
              <a:defRPr/>
            </a:pP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箇条書きとすること。</a:t>
            </a:r>
            <a:endParaRPr lang="en-US" altLang="ja-JP" sz="1400" dirty="0" smtClean="0">
              <a:solidFill>
                <a:srgbClr val="FF0000"/>
              </a:solidFill>
              <a:latin typeface="+mn-ea"/>
              <a:ea typeface="+mn-ea"/>
            </a:endParaRPr>
          </a:p>
          <a:p>
            <a:pPr marL="182562" eaLnBrk="1" fontAlgn="auto" hangingPunct="1">
              <a:spcBef>
                <a:spcPts val="0"/>
              </a:spcBef>
              <a:spcAft>
                <a:spcPts val="0"/>
              </a:spcAft>
              <a:defRPr/>
            </a:pP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３項目以内にまとめること。</a:t>
            </a:r>
            <a:endParaRPr lang="en-US" altLang="ja-JP" sz="1400" dirty="0" smtClean="0">
              <a:solidFill>
                <a:srgbClr val="FF0000"/>
              </a:solidFill>
              <a:latin typeface="+mn-ea"/>
              <a:ea typeface="+mn-ea"/>
            </a:endParaRPr>
          </a:p>
        </p:txBody>
      </p:sp>
      <p:sp>
        <p:nvSpPr>
          <p:cNvPr id="11" name="正方形/長方形 10"/>
          <p:cNvSpPr/>
          <p:nvPr/>
        </p:nvSpPr>
        <p:spPr>
          <a:xfrm>
            <a:off x="-124726" y="647026"/>
            <a:ext cx="8246078" cy="338554"/>
          </a:xfrm>
          <a:prstGeom prst="rect">
            <a:avLst/>
          </a:prstGeom>
        </p:spPr>
        <p:txBody>
          <a:bodyPr wrap="square">
            <a:spAutoFit/>
          </a:bodyPr>
          <a:lstStyle/>
          <a:p>
            <a:r>
              <a:rPr lang="ja-JP" altLang="en-US" sz="1600" dirty="0" smtClean="0">
                <a:latin typeface="+mn-ea"/>
                <a:ea typeface="+mn-ea"/>
              </a:rPr>
              <a:t>（１</a:t>
            </a:r>
            <a:r>
              <a:rPr lang="ja-JP" altLang="en-US" sz="1600" dirty="0">
                <a:latin typeface="+mn-ea"/>
                <a:ea typeface="+mn-ea"/>
              </a:rPr>
              <a:t>）地産地消型エネルギーシステムとしての</a:t>
            </a:r>
            <a:r>
              <a:rPr lang="ja-JP" altLang="en-US" sz="1600" dirty="0" smtClean="0">
                <a:latin typeface="+mn-ea"/>
                <a:ea typeface="+mn-ea"/>
              </a:rPr>
              <a:t>技術的および事業面での先導性</a:t>
            </a:r>
            <a:r>
              <a:rPr lang="ja-JP" altLang="en-US" sz="1600" dirty="0">
                <a:latin typeface="+mn-ea"/>
                <a:ea typeface="+mn-ea"/>
              </a:rPr>
              <a:t>・</a:t>
            </a:r>
            <a:r>
              <a:rPr lang="ja-JP" altLang="en-US" sz="1600" dirty="0" smtClean="0">
                <a:latin typeface="+mn-ea"/>
                <a:ea typeface="+mn-ea"/>
              </a:rPr>
              <a:t>新規性</a:t>
            </a:r>
            <a:endParaRPr lang="ja-JP" altLang="en-US" sz="1600" dirty="0">
              <a:latin typeface="+mn-ea"/>
              <a:ea typeface="+mn-ea"/>
            </a:endParaRPr>
          </a:p>
        </p:txBody>
      </p:sp>
      <p:sp>
        <p:nvSpPr>
          <p:cNvPr id="13" name="テキスト ボックス 12"/>
          <p:cNvSpPr txBox="1"/>
          <p:nvPr/>
        </p:nvSpPr>
        <p:spPr>
          <a:xfrm>
            <a:off x="128464" y="5462845"/>
            <a:ext cx="9648825" cy="1174034"/>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17" name="正方形/長方形 16"/>
          <p:cNvSpPr/>
          <p:nvPr/>
        </p:nvSpPr>
        <p:spPr>
          <a:xfrm>
            <a:off x="-124726" y="3999916"/>
            <a:ext cx="8246078" cy="338554"/>
          </a:xfrm>
          <a:prstGeom prst="rect">
            <a:avLst/>
          </a:prstGeom>
        </p:spPr>
        <p:txBody>
          <a:bodyPr wrap="square">
            <a:spAutoFit/>
          </a:bodyPr>
          <a:lstStyle/>
          <a:p>
            <a:r>
              <a:rPr lang="ja-JP" altLang="en-US" sz="1600" dirty="0" smtClean="0">
                <a:latin typeface="+mn-ea"/>
                <a:ea typeface="+mn-ea"/>
              </a:rPr>
              <a:t>（２）</a:t>
            </a:r>
            <a:r>
              <a:rPr lang="ja-JP" altLang="en-US" sz="1600" dirty="0">
                <a:latin typeface="+mn-ea"/>
                <a:ea typeface="+mn-ea"/>
              </a:rPr>
              <a:t>エネルギーマネージメントの取り組み概要</a:t>
            </a:r>
          </a:p>
        </p:txBody>
      </p:sp>
      <p:sp>
        <p:nvSpPr>
          <p:cNvPr id="18" name="テキスト ボックス 17"/>
          <p:cNvSpPr txBox="1"/>
          <p:nvPr/>
        </p:nvSpPr>
        <p:spPr>
          <a:xfrm>
            <a:off x="128464" y="4338470"/>
            <a:ext cx="9648825" cy="95684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marL="285750" indent="-285750" eaLnBrk="1" fontAlgn="auto" hangingPunct="1">
              <a:spcBef>
                <a:spcPts val="0"/>
              </a:spcBef>
              <a:spcAft>
                <a:spcPts val="0"/>
              </a:spcAft>
              <a:buFont typeface="Wingdings" pitchFamily="2" charset="2"/>
              <a:buChar char="n"/>
              <a:defRPr/>
            </a:pPr>
            <a:r>
              <a:rPr lang="ja-JP" altLang="en-US" sz="1400" dirty="0" smtClean="0">
                <a:latin typeface="+mn-ea"/>
                <a:ea typeface="+mn-ea"/>
              </a:rPr>
              <a:t>○○○</a:t>
            </a:r>
            <a:endParaRPr lang="ja-JP" altLang="en-US" sz="1400" dirty="0">
              <a:latin typeface="+mn-ea"/>
              <a:ea typeface="+mn-ea"/>
            </a:endParaRPr>
          </a:p>
          <a:p>
            <a:pPr marL="285750" indent="-285750" eaLnBrk="1" fontAlgn="auto" hangingPunct="1">
              <a:spcBef>
                <a:spcPts val="0"/>
              </a:spcBef>
              <a:spcAft>
                <a:spcPts val="0"/>
              </a:spcAft>
              <a:buFont typeface="Wingdings" pitchFamily="2" charset="2"/>
              <a:buChar char="n"/>
              <a:defRPr/>
            </a:pPr>
            <a:r>
              <a:rPr lang="ja-JP" altLang="en-US" sz="1400" dirty="0" smtClean="0">
                <a:latin typeface="+mn-ea"/>
                <a:ea typeface="+mn-ea"/>
              </a:rPr>
              <a:t>△△</a:t>
            </a:r>
            <a:r>
              <a:rPr lang="ja-JP" altLang="en-US" sz="1400" dirty="0">
                <a:latin typeface="+mn-ea"/>
                <a:ea typeface="+mn-ea"/>
              </a:rPr>
              <a:t>△</a:t>
            </a:r>
            <a:endParaRPr lang="en-US" altLang="ja-JP" sz="1400" dirty="0">
              <a:latin typeface="+mn-ea"/>
              <a:ea typeface="+mn-ea"/>
            </a:endParaRPr>
          </a:p>
          <a:p>
            <a:pPr marL="285750" indent="-285750" eaLnBrk="1" fontAlgn="auto" hangingPunct="1">
              <a:spcBef>
                <a:spcPts val="0"/>
              </a:spcBef>
              <a:spcAft>
                <a:spcPts val="0"/>
              </a:spcAft>
              <a:buFont typeface="Wingdings" pitchFamily="2" charset="2"/>
              <a:buChar char="n"/>
              <a:defRPr/>
            </a:pPr>
            <a:r>
              <a:rPr lang="ja-JP" altLang="en-US" sz="1400" dirty="0" smtClean="0">
                <a:latin typeface="+mn-ea"/>
                <a:ea typeface="+mn-ea"/>
              </a:rPr>
              <a:t>□□□</a:t>
            </a:r>
            <a:endParaRPr lang="en-US" altLang="ja-JP" sz="1400" dirty="0" smtClean="0">
              <a:latin typeface="+mn-ea"/>
              <a:ea typeface="+mn-ea"/>
            </a:endParaRPr>
          </a:p>
        </p:txBody>
      </p:sp>
      <p:sp>
        <p:nvSpPr>
          <p:cNvPr id="19" name="正方形/長方形 18"/>
          <p:cNvSpPr/>
          <p:nvPr/>
        </p:nvSpPr>
        <p:spPr>
          <a:xfrm>
            <a:off x="1928664" y="4490536"/>
            <a:ext cx="583264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記入上の注意</a:t>
            </a:r>
            <a:r>
              <a:rPr lang="en-US" altLang="ja-JP" sz="1400" dirty="0" smtClean="0">
                <a:solidFill>
                  <a:srgbClr val="FF0000"/>
                </a:solidFill>
                <a:latin typeface="+mn-ea"/>
                <a:ea typeface="+mn-ea"/>
              </a:rPr>
              <a:t>】</a:t>
            </a:r>
          </a:p>
          <a:p>
            <a:pPr marL="182562" eaLnBrk="1" fontAlgn="auto" hangingPunct="1">
              <a:spcBef>
                <a:spcPts val="0"/>
              </a:spcBef>
              <a:spcAft>
                <a:spcPts val="0"/>
              </a:spcAft>
              <a:defRPr/>
            </a:pP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箇条書きとすること。</a:t>
            </a:r>
            <a:endParaRPr lang="en-US" altLang="ja-JP" sz="1400" dirty="0" smtClean="0">
              <a:solidFill>
                <a:srgbClr val="FF0000"/>
              </a:solidFill>
              <a:latin typeface="+mn-ea"/>
              <a:ea typeface="+mn-ea"/>
            </a:endParaRPr>
          </a:p>
          <a:p>
            <a:pPr marL="182562" eaLnBrk="1" fontAlgn="auto" hangingPunct="1">
              <a:spcBef>
                <a:spcPts val="0"/>
              </a:spcBef>
              <a:spcAft>
                <a:spcPts val="0"/>
              </a:spcAft>
              <a:defRPr/>
            </a:pP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３項目以内にまとめること。</a:t>
            </a:r>
            <a:endParaRPr lang="en-US" altLang="ja-JP" sz="1400" dirty="0" smtClean="0">
              <a:solidFill>
                <a:srgbClr val="FF0000"/>
              </a:solidFill>
              <a:latin typeface="+mn-ea"/>
              <a:ea typeface="+mn-ea"/>
            </a:endParaRPr>
          </a:p>
        </p:txBody>
      </p:sp>
      <p:sp>
        <p:nvSpPr>
          <p:cNvPr id="12" name="テキスト ボックス 11"/>
          <p:cNvSpPr txBox="1"/>
          <p:nvPr/>
        </p:nvSpPr>
        <p:spPr>
          <a:xfrm>
            <a:off x="993329" y="5592959"/>
            <a:ext cx="8640191" cy="1148409"/>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latin typeface="+mn-ea"/>
                <a:ea typeface="+mn-ea"/>
              </a:rPr>
              <a:t>【</a:t>
            </a:r>
            <a:r>
              <a:rPr lang="ja-JP" altLang="en-US" sz="1600" b="1" dirty="0">
                <a:solidFill>
                  <a:srgbClr val="FF0000"/>
                </a:solidFill>
                <a:latin typeface="+mn-ea"/>
                <a:ea typeface="+mn-ea"/>
              </a:rPr>
              <a:t>記入上の注意</a:t>
            </a:r>
            <a:r>
              <a:rPr lang="en-US" altLang="ja-JP" sz="1600" b="1" dirty="0" smtClean="0">
                <a:solidFill>
                  <a:srgbClr val="FF0000"/>
                </a:solidFill>
                <a:latin typeface="+mn-ea"/>
                <a:ea typeface="+mn-ea"/>
              </a:rPr>
              <a:t>】</a:t>
            </a:r>
            <a:r>
              <a:rPr lang="ja-JP" altLang="en-US" sz="1600" b="1" dirty="0" smtClean="0">
                <a:solidFill>
                  <a:srgbClr val="FF0000"/>
                </a:solidFill>
                <a:latin typeface="+mn-ea"/>
                <a:ea typeface="+mn-ea"/>
              </a:rPr>
              <a:t>　</a:t>
            </a:r>
            <a:r>
              <a:rPr lang="ja-JP" altLang="en-US" sz="1600" b="1" dirty="0">
                <a:solidFill>
                  <a:srgbClr val="FF0000"/>
                </a:solidFill>
                <a:latin typeface="+mn-ea"/>
              </a:rPr>
              <a:t>　</a:t>
            </a:r>
            <a:r>
              <a:rPr lang="ja-JP" altLang="en-US" sz="1600" b="1" dirty="0" smtClean="0">
                <a:solidFill>
                  <a:srgbClr val="FF0000"/>
                </a:solidFill>
                <a:latin typeface="+mn-ea"/>
              </a:rPr>
              <a:t>図表</a:t>
            </a:r>
            <a:r>
              <a:rPr lang="ja-JP" altLang="en-US" sz="1600" b="1" dirty="0">
                <a:solidFill>
                  <a:srgbClr val="FF0000"/>
                </a:solidFill>
                <a:latin typeface="+mn-ea"/>
              </a:rPr>
              <a:t>等も用いてわかりやすく簡潔に記載してください</a:t>
            </a:r>
            <a:r>
              <a:rPr lang="ja-JP" altLang="en-US" sz="1600" b="1" dirty="0" smtClean="0">
                <a:solidFill>
                  <a:srgbClr val="FF0000"/>
                </a:solidFill>
                <a:latin typeface="+mn-ea"/>
              </a:rPr>
              <a:t>。</a:t>
            </a:r>
            <a:endParaRPr lang="en-US" altLang="ja-JP" sz="1600" b="1" dirty="0" smtClean="0">
              <a:solidFill>
                <a:srgbClr val="FF0000"/>
              </a:solidFill>
              <a:latin typeface="+mn-ea"/>
            </a:endParaRPr>
          </a:p>
          <a:p>
            <a:pPr eaLnBrk="1" fontAlgn="auto" hangingPunct="1">
              <a:spcBef>
                <a:spcPts val="0"/>
              </a:spcBef>
              <a:spcAft>
                <a:spcPts val="0"/>
              </a:spcAft>
              <a:defRPr/>
            </a:pPr>
            <a:endParaRPr lang="en-US" altLang="ja-JP" sz="800" dirty="0">
              <a:solidFill>
                <a:srgbClr val="FF0000"/>
              </a:solidFill>
              <a:latin typeface="+mn-ea"/>
              <a:ea typeface="+mn-ea"/>
            </a:endParaRPr>
          </a:p>
          <a:p>
            <a:pPr eaLnBrk="1" fontAlgn="auto" hangingPunct="1">
              <a:spcBef>
                <a:spcPts val="0"/>
              </a:spcBef>
              <a:spcAft>
                <a:spcPts val="0"/>
              </a:spcAft>
              <a:defRPr/>
            </a:pPr>
            <a:r>
              <a:rPr lang="ja-JP" altLang="en-US" sz="1400" dirty="0" smtClean="0">
                <a:solidFill>
                  <a:srgbClr val="FF0000"/>
                </a:solidFill>
                <a:latin typeface="+mn-ea"/>
              </a:rPr>
              <a:t>　　</a:t>
            </a:r>
            <a:r>
              <a:rPr lang="en-US" altLang="ja-JP" sz="1400" dirty="0" smtClean="0">
                <a:solidFill>
                  <a:srgbClr val="FF0000"/>
                </a:solidFill>
                <a:latin typeface="+mn-ea"/>
              </a:rPr>
              <a:t>※</a:t>
            </a:r>
            <a:r>
              <a:rPr lang="ja-JP" altLang="en-US" sz="1400" dirty="0" smtClean="0">
                <a:solidFill>
                  <a:srgbClr val="FF0000"/>
                </a:solidFill>
                <a:latin typeface="+mn-ea"/>
              </a:rPr>
              <a:t>面的融通の</a:t>
            </a:r>
            <a:r>
              <a:rPr lang="ja-JP" altLang="en-US" sz="1400" dirty="0">
                <a:solidFill>
                  <a:srgbClr val="FF0000"/>
                </a:solidFill>
                <a:latin typeface="+mn-ea"/>
              </a:rPr>
              <a:t>最適制御や</a:t>
            </a:r>
            <a:r>
              <a:rPr lang="ja-JP" altLang="en-US" sz="1400" dirty="0" smtClean="0">
                <a:solidFill>
                  <a:srgbClr val="FF0000"/>
                </a:solidFill>
                <a:latin typeface="+mn-ea"/>
              </a:rPr>
              <a:t>ディマンドレスポンスの活用等</a:t>
            </a:r>
            <a:r>
              <a:rPr lang="ja-JP" altLang="en-US" sz="1400" dirty="0" smtClean="0">
                <a:solidFill>
                  <a:srgbClr val="FF0000"/>
                </a:solidFill>
                <a:latin typeface="+mn-ea"/>
              </a:rPr>
              <a:t>、導入するエネルギーマネジメントシステム</a:t>
            </a:r>
            <a:r>
              <a:rPr lang="ja-JP" altLang="en-US" sz="1400" dirty="0">
                <a:solidFill>
                  <a:srgbClr val="FF0000"/>
                </a:solidFill>
                <a:latin typeface="+mn-ea"/>
              </a:rPr>
              <a:t>について、</a:t>
            </a:r>
            <a:endParaRPr lang="en-US" altLang="ja-JP" sz="1400" dirty="0">
              <a:solidFill>
                <a:srgbClr val="FF0000"/>
              </a:solidFill>
              <a:latin typeface="+mn-ea"/>
            </a:endParaRPr>
          </a:p>
          <a:p>
            <a:pPr eaLnBrk="1" fontAlgn="auto" hangingPunct="1">
              <a:spcBef>
                <a:spcPts val="0"/>
              </a:spcBef>
              <a:spcAft>
                <a:spcPts val="0"/>
              </a:spcAft>
              <a:defRPr/>
            </a:pPr>
            <a:r>
              <a:rPr lang="ja-JP" altLang="en-US" sz="1400" dirty="0" smtClean="0">
                <a:solidFill>
                  <a:srgbClr val="FF0000"/>
                </a:solidFill>
                <a:latin typeface="+mn-ea"/>
              </a:rPr>
              <a:t>　　</a:t>
            </a:r>
            <a:r>
              <a:rPr lang="ja-JP" altLang="en-US" sz="1400" dirty="0">
                <a:solidFill>
                  <a:srgbClr val="FF0000"/>
                </a:solidFill>
                <a:latin typeface="+mn-ea"/>
              </a:rPr>
              <a:t>　その取り組み概要や制御の考え方、手法、期待すべき効果など</a:t>
            </a:r>
            <a:r>
              <a:rPr lang="ja-JP" altLang="en-US" sz="1400" dirty="0" smtClean="0">
                <a:solidFill>
                  <a:srgbClr val="FF0000"/>
                </a:solidFill>
                <a:latin typeface="+mn-ea"/>
              </a:rPr>
              <a:t>を具体的に</a:t>
            </a:r>
            <a:r>
              <a:rPr lang="ja-JP" altLang="en-US" sz="1400" dirty="0">
                <a:solidFill>
                  <a:srgbClr val="FF0000"/>
                </a:solidFill>
                <a:latin typeface="+mn-ea"/>
              </a:rPr>
              <a:t>記載すること。　</a:t>
            </a:r>
            <a:endParaRPr lang="en-US" altLang="ja-JP" sz="1400" dirty="0">
              <a:solidFill>
                <a:srgbClr val="FF0000"/>
              </a:solidFill>
              <a:latin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p:txBody>
      </p:sp>
    </p:spTree>
    <p:extLst>
      <p:ext uri="{BB962C8B-B14F-4D97-AF65-F5344CB8AC3E}">
        <p14:creationId xmlns:p14="http://schemas.microsoft.com/office/powerpoint/2010/main" val="1452502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mn-ea"/>
                <a:ea typeface="+mn-ea"/>
              </a:rPr>
              <a:t>５．事業者適格性、事業</a:t>
            </a:r>
            <a:r>
              <a:rPr lang="ja-JP" altLang="en-US" dirty="0">
                <a:latin typeface="+mn-ea"/>
                <a:ea typeface="+mn-ea"/>
              </a:rPr>
              <a:t>実施の</a:t>
            </a:r>
            <a:r>
              <a:rPr lang="ja-JP" altLang="en-US" dirty="0" smtClean="0">
                <a:latin typeface="+mn-ea"/>
                <a:ea typeface="+mn-ea"/>
              </a:rPr>
              <a:t>確実性、資金計画</a:t>
            </a:r>
            <a:endParaRPr kumimoji="1" lang="ja-JP" altLang="en-US" dirty="0">
              <a:latin typeface="+mn-ea"/>
              <a:ea typeface="+mn-ea"/>
            </a:endParaRPr>
          </a:p>
        </p:txBody>
      </p:sp>
      <p:sp>
        <p:nvSpPr>
          <p:cNvPr id="5" name="テキスト ボックス 4"/>
          <p:cNvSpPr txBox="1"/>
          <p:nvPr/>
        </p:nvSpPr>
        <p:spPr>
          <a:xfrm>
            <a:off x="128588" y="1977235"/>
            <a:ext cx="9648825" cy="446881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6" name="テキスト ボックス 5"/>
          <p:cNvSpPr txBox="1"/>
          <p:nvPr/>
        </p:nvSpPr>
        <p:spPr>
          <a:xfrm>
            <a:off x="668176" y="2558333"/>
            <a:ext cx="8569647" cy="3600450"/>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latin typeface="+mn-ea"/>
                <a:ea typeface="+mn-ea"/>
              </a:rPr>
              <a:t>【</a:t>
            </a:r>
            <a:r>
              <a:rPr lang="ja-JP" altLang="en-US" sz="1600" b="1" dirty="0">
                <a:solidFill>
                  <a:srgbClr val="FF0000"/>
                </a:solidFill>
                <a:latin typeface="+mn-ea"/>
                <a:ea typeface="+mn-ea"/>
              </a:rPr>
              <a:t>記入上の注意</a:t>
            </a:r>
            <a:r>
              <a:rPr lang="en-US" altLang="ja-JP" sz="1600" b="1" dirty="0" smtClean="0">
                <a:solidFill>
                  <a:srgbClr val="FF0000"/>
                </a:solidFill>
                <a:latin typeface="+mn-ea"/>
                <a:ea typeface="+mn-ea"/>
              </a:rPr>
              <a:t>】</a:t>
            </a:r>
            <a:r>
              <a:rPr lang="ja-JP" altLang="en-US" sz="1600" b="1" dirty="0" smtClean="0">
                <a:solidFill>
                  <a:srgbClr val="FF0000"/>
                </a:solidFill>
                <a:latin typeface="+mn-ea"/>
                <a:ea typeface="+mn-ea"/>
              </a:rPr>
              <a:t>　</a:t>
            </a:r>
            <a:r>
              <a:rPr lang="ja-JP" altLang="en-US" sz="1600" b="1" dirty="0" smtClean="0">
                <a:solidFill>
                  <a:srgbClr val="FF0000"/>
                </a:solidFill>
                <a:latin typeface="+mn-ea"/>
              </a:rPr>
              <a:t>以下</a:t>
            </a:r>
            <a:r>
              <a:rPr lang="ja-JP" altLang="en-US" sz="1600" b="1" dirty="0">
                <a:solidFill>
                  <a:srgbClr val="FF0000"/>
                </a:solidFill>
                <a:latin typeface="+mn-ea"/>
              </a:rPr>
              <a:t>の視点で、</a:t>
            </a:r>
            <a:r>
              <a:rPr lang="ja-JP" altLang="en-US" sz="1600" b="1" dirty="0" smtClean="0">
                <a:solidFill>
                  <a:srgbClr val="FF0000"/>
                </a:solidFill>
                <a:latin typeface="+mn-ea"/>
              </a:rPr>
              <a:t>図表等</a:t>
            </a:r>
            <a:r>
              <a:rPr lang="ja-JP" altLang="en-US" sz="1600" b="1" dirty="0">
                <a:solidFill>
                  <a:srgbClr val="FF0000"/>
                </a:solidFill>
                <a:latin typeface="+mn-ea"/>
              </a:rPr>
              <a:t>も用いてわかりやすく簡潔に記載してください</a:t>
            </a:r>
            <a:r>
              <a:rPr lang="ja-JP" altLang="en-US" sz="1600" b="1" dirty="0" smtClean="0">
                <a:solidFill>
                  <a:srgbClr val="FF0000"/>
                </a:solidFill>
                <a:latin typeface="+mn-ea"/>
              </a:rPr>
              <a:t>。</a:t>
            </a:r>
            <a:endParaRPr lang="en-US" altLang="ja-JP" sz="1600" b="1" dirty="0">
              <a:solidFill>
                <a:srgbClr val="FF0000"/>
              </a:solidFill>
              <a:latin typeface="+mn-ea"/>
              <a:ea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smtClean="0">
                <a:solidFill>
                  <a:srgbClr val="FF0000"/>
                </a:solidFill>
                <a:latin typeface="+mn-ea"/>
                <a:ea typeface="+mn-ea"/>
              </a:rPr>
              <a:t>　</a:t>
            </a: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本事業を実施する</a:t>
            </a:r>
            <a:r>
              <a:rPr lang="ja-JP" altLang="en-US" sz="1400" dirty="0">
                <a:solidFill>
                  <a:srgbClr val="FF0000"/>
                </a:solidFill>
                <a:latin typeface="+mn-ea"/>
                <a:ea typeface="+mn-ea"/>
              </a:rPr>
              <a:t>にあたり実施方法が合理的であること（実施</a:t>
            </a:r>
            <a:r>
              <a:rPr lang="ja-JP" altLang="en-US" sz="1400" dirty="0" smtClean="0">
                <a:solidFill>
                  <a:srgbClr val="FF0000"/>
                </a:solidFill>
                <a:latin typeface="+mn-ea"/>
                <a:ea typeface="+mn-ea"/>
              </a:rPr>
              <a:t>体制（役割分担）、</a:t>
            </a:r>
            <a:r>
              <a:rPr lang="ja-JP" altLang="en-US" sz="1400" dirty="0">
                <a:solidFill>
                  <a:srgbClr val="FF0000"/>
                </a:solidFill>
                <a:latin typeface="+mn-ea"/>
                <a:ea typeface="+mn-ea"/>
              </a:rPr>
              <a:t>外部企業等と</a:t>
            </a:r>
            <a:r>
              <a:rPr lang="ja-JP" altLang="en-US" sz="1400" dirty="0" smtClean="0">
                <a:solidFill>
                  <a:srgbClr val="FF0000"/>
                </a:solidFill>
                <a:latin typeface="+mn-ea"/>
                <a:ea typeface="+mn-ea"/>
              </a:rPr>
              <a:t>の</a:t>
            </a:r>
            <a:endParaRPr lang="en-US" altLang="ja-JP" sz="1400" dirty="0" smtClean="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ea typeface="+mn-ea"/>
              </a:rPr>
              <a:t>　</a:t>
            </a:r>
            <a:r>
              <a:rPr lang="ja-JP" altLang="en-US" sz="1400" dirty="0" smtClean="0">
                <a:solidFill>
                  <a:srgbClr val="FF0000"/>
                </a:solidFill>
                <a:latin typeface="+mn-ea"/>
                <a:ea typeface="+mn-ea"/>
              </a:rPr>
              <a:t>　連携</a:t>
            </a:r>
            <a:r>
              <a:rPr lang="ja-JP" altLang="en-US" sz="1400" dirty="0">
                <a:solidFill>
                  <a:srgbClr val="FF0000"/>
                </a:solidFill>
                <a:latin typeface="+mn-ea"/>
                <a:ea typeface="+mn-ea"/>
              </a:rPr>
              <a:t>、地域と</a:t>
            </a:r>
            <a:r>
              <a:rPr lang="ja-JP" altLang="en-US" sz="1400" dirty="0" smtClean="0">
                <a:solidFill>
                  <a:srgbClr val="FF0000"/>
                </a:solidFill>
                <a:latin typeface="+mn-ea"/>
                <a:ea typeface="+mn-ea"/>
              </a:rPr>
              <a:t>の協力</a:t>
            </a:r>
            <a:r>
              <a:rPr lang="ja-JP" altLang="en-US" sz="1400" dirty="0">
                <a:solidFill>
                  <a:srgbClr val="FF0000"/>
                </a:solidFill>
                <a:latin typeface="+mn-ea"/>
                <a:ea typeface="+mn-ea"/>
              </a:rPr>
              <a:t>体制）に</a:t>
            </a:r>
            <a:r>
              <a:rPr lang="ja-JP" altLang="en-US" sz="1400" dirty="0" smtClean="0">
                <a:solidFill>
                  <a:srgbClr val="FF0000"/>
                </a:solidFill>
                <a:latin typeface="+mn-ea"/>
                <a:ea typeface="+mn-ea"/>
              </a:rPr>
              <a:t>ついて簡潔に</a:t>
            </a:r>
            <a:r>
              <a:rPr lang="ja-JP" altLang="en-US" sz="1400" dirty="0">
                <a:solidFill>
                  <a:srgbClr val="FF0000"/>
                </a:solidFill>
                <a:latin typeface="+mn-ea"/>
                <a:ea typeface="+mn-ea"/>
              </a:rPr>
              <a:t>記載すること。</a:t>
            </a:r>
            <a:endParaRPr lang="en-US" altLang="ja-JP" sz="1400" dirty="0">
              <a:solidFill>
                <a:srgbClr val="FF0000"/>
              </a:solidFill>
              <a:latin typeface="+mn-ea"/>
              <a:ea typeface="+mn-ea"/>
            </a:endParaRPr>
          </a:p>
          <a:p>
            <a:pPr marL="285750" indent="-285750" eaLnBrk="1" fontAlgn="auto" hangingPunct="1">
              <a:spcBef>
                <a:spcPts val="0"/>
              </a:spcBef>
              <a:spcAft>
                <a:spcPts val="0"/>
              </a:spcAft>
              <a:buFont typeface="Wingdings" panose="05000000000000000000" pitchFamily="2" charset="2"/>
              <a:buChar char="p"/>
              <a:defRPr/>
            </a:pP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smtClean="0">
                <a:solidFill>
                  <a:srgbClr val="FF0000"/>
                </a:solidFill>
                <a:latin typeface="+mn-ea"/>
                <a:ea typeface="+mn-ea"/>
              </a:rPr>
              <a:t>　</a:t>
            </a: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事業</a:t>
            </a:r>
            <a:r>
              <a:rPr lang="ja-JP" altLang="en-US" sz="1400" dirty="0">
                <a:solidFill>
                  <a:srgbClr val="FF0000"/>
                </a:solidFill>
                <a:latin typeface="+mn-ea"/>
                <a:ea typeface="+mn-ea"/>
              </a:rPr>
              <a:t>の実施スケジュール（都市</a:t>
            </a:r>
            <a:r>
              <a:rPr lang="ja-JP" altLang="en-US" sz="1400" dirty="0" smtClean="0">
                <a:solidFill>
                  <a:srgbClr val="FF0000"/>
                </a:solidFill>
                <a:latin typeface="+mn-ea"/>
                <a:ea typeface="+mn-ea"/>
              </a:rPr>
              <a:t>計画、各種</a:t>
            </a:r>
            <a:r>
              <a:rPr lang="ja-JP" altLang="en-US" sz="1400" dirty="0">
                <a:solidFill>
                  <a:srgbClr val="FF0000"/>
                </a:solidFill>
                <a:latin typeface="+mn-ea"/>
                <a:ea typeface="+mn-ea"/>
              </a:rPr>
              <a:t>許認可取得、</a:t>
            </a:r>
            <a:r>
              <a:rPr lang="ja-JP" altLang="en-US" sz="1400" dirty="0" smtClean="0">
                <a:solidFill>
                  <a:srgbClr val="FF0000"/>
                </a:solidFill>
                <a:latin typeface="+mn-ea"/>
                <a:ea typeface="+mn-ea"/>
              </a:rPr>
              <a:t>設計、施工</a:t>
            </a:r>
            <a:r>
              <a:rPr lang="ja-JP" altLang="en-US" sz="1400" dirty="0">
                <a:solidFill>
                  <a:srgbClr val="FF0000"/>
                </a:solidFill>
                <a:latin typeface="+mn-ea"/>
                <a:ea typeface="+mn-ea"/>
              </a:rPr>
              <a:t>に関する工期、エネルギー</a:t>
            </a:r>
            <a:r>
              <a:rPr lang="ja-JP" altLang="en-US" sz="1400" dirty="0" smtClean="0">
                <a:solidFill>
                  <a:srgbClr val="FF0000"/>
                </a:solidFill>
                <a:latin typeface="+mn-ea"/>
                <a:ea typeface="+mn-ea"/>
              </a:rPr>
              <a:t>供給</a:t>
            </a:r>
            <a:r>
              <a:rPr lang="ja-JP" altLang="en-US" sz="1400" dirty="0">
                <a:solidFill>
                  <a:srgbClr val="FF0000"/>
                </a:solidFill>
                <a:latin typeface="+mn-ea"/>
                <a:ea typeface="+mn-ea"/>
              </a:rPr>
              <a:t>、</a:t>
            </a:r>
            <a:endParaRPr lang="en-US" altLang="ja-JP" sz="1400" dirty="0" smtClean="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ea typeface="+mn-ea"/>
              </a:rPr>
              <a:t>　</a:t>
            </a:r>
            <a:r>
              <a:rPr lang="ja-JP" altLang="en-US" sz="1400" dirty="0" smtClean="0">
                <a:solidFill>
                  <a:srgbClr val="FF0000"/>
                </a:solidFill>
                <a:latin typeface="+mn-ea"/>
                <a:ea typeface="+mn-ea"/>
              </a:rPr>
              <a:t>　サービス</a:t>
            </a:r>
            <a:r>
              <a:rPr lang="ja-JP" altLang="en-US" sz="1400" dirty="0">
                <a:solidFill>
                  <a:srgbClr val="FF0000"/>
                </a:solidFill>
                <a:latin typeface="+mn-ea"/>
                <a:ea typeface="+mn-ea"/>
              </a:rPr>
              <a:t>の</a:t>
            </a:r>
            <a:r>
              <a:rPr lang="ja-JP" altLang="en-US" sz="1400" dirty="0" smtClean="0">
                <a:solidFill>
                  <a:srgbClr val="FF0000"/>
                </a:solidFill>
                <a:latin typeface="+mn-ea"/>
                <a:ea typeface="+mn-ea"/>
              </a:rPr>
              <a:t>開始時期等もわかるように）</a:t>
            </a:r>
            <a:r>
              <a:rPr lang="ja-JP" altLang="en-US" sz="1400" dirty="0">
                <a:solidFill>
                  <a:srgbClr val="FF0000"/>
                </a:solidFill>
                <a:latin typeface="+mn-ea"/>
                <a:ea typeface="+mn-ea"/>
              </a:rPr>
              <a:t>に</a:t>
            </a:r>
            <a:r>
              <a:rPr lang="ja-JP" altLang="en-US" sz="1400" dirty="0" smtClean="0">
                <a:solidFill>
                  <a:srgbClr val="FF0000"/>
                </a:solidFill>
                <a:latin typeface="+mn-ea"/>
                <a:ea typeface="+mn-ea"/>
              </a:rPr>
              <a:t>ついて簡潔に</a:t>
            </a:r>
            <a:r>
              <a:rPr lang="ja-JP" altLang="en-US" sz="1400" dirty="0">
                <a:solidFill>
                  <a:srgbClr val="FF0000"/>
                </a:solidFill>
                <a:latin typeface="+mn-ea"/>
                <a:ea typeface="+mn-ea"/>
              </a:rPr>
              <a:t>記載すること</a:t>
            </a:r>
            <a:r>
              <a:rPr lang="ja-JP" altLang="en-US" sz="1400" dirty="0" smtClean="0">
                <a:solidFill>
                  <a:srgbClr val="FF0000"/>
                </a:solidFill>
                <a:latin typeface="+mn-ea"/>
                <a:ea typeface="+mn-ea"/>
              </a:rPr>
              <a:t>。</a:t>
            </a:r>
            <a:endParaRPr lang="en-US" altLang="ja-JP" sz="1400" dirty="0" smtClean="0">
              <a:solidFill>
                <a:srgbClr val="FF0000"/>
              </a:solidFill>
              <a:latin typeface="+mn-ea"/>
              <a:ea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smtClean="0">
                <a:solidFill>
                  <a:srgbClr val="FF0000"/>
                </a:solidFill>
                <a:latin typeface="+mn-ea"/>
              </a:rPr>
              <a:t>　</a:t>
            </a:r>
            <a:r>
              <a:rPr lang="en-US" altLang="ja-JP" sz="1400" dirty="0" smtClean="0">
                <a:solidFill>
                  <a:srgbClr val="FF0000"/>
                </a:solidFill>
                <a:latin typeface="+mn-ea"/>
              </a:rPr>
              <a:t>※</a:t>
            </a:r>
            <a:r>
              <a:rPr lang="ja-JP" altLang="en-US" sz="1400" dirty="0">
                <a:solidFill>
                  <a:srgbClr val="FF0000"/>
                </a:solidFill>
                <a:latin typeface="+mn-ea"/>
              </a:rPr>
              <a:t>本事業を実施するにあたり必要とされる専門性が整っていること、補助事業完了後も継続的に事業が</a:t>
            </a:r>
            <a:endParaRPr lang="en-US" altLang="ja-JP" sz="1400" dirty="0">
              <a:solidFill>
                <a:srgbClr val="FF0000"/>
              </a:solidFill>
              <a:latin typeface="+mn-ea"/>
            </a:endParaRPr>
          </a:p>
          <a:p>
            <a:pPr eaLnBrk="1" fontAlgn="auto" hangingPunct="1">
              <a:spcBef>
                <a:spcPts val="0"/>
              </a:spcBef>
              <a:spcAft>
                <a:spcPts val="0"/>
              </a:spcAft>
              <a:defRPr/>
            </a:pPr>
            <a:r>
              <a:rPr lang="ja-JP" altLang="en-US" sz="1400" dirty="0">
                <a:solidFill>
                  <a:srgbClr val="FF0000"/>
                </a:solidFill>
                <a:latin typeface="+mn-ea"/>
              </a:rPr>
              <a:t>　</a:t>
            </a:r>
            <a:r>
              <a:rPr lang="ja-JP" altLang="en-US" sz="1400" dirty="0" smtClean="0">
                <a:solidFill>
                  <a:srgbClr val="FF0000"/>
                </a:solidFill>
                <a:latin typeface="+mn-ea"/>
              </a:rPr>
              <a:t>　実施</a:t>
            </a:r>
            <a:r>
              <a:rPr lang="ja-JP" altLang="en-US" sz="1400" dirty="0">
                <a:solidFill>
                  <a:srgbClr val="FF0000"/>
                </a:solidFill>
                <a:latin typeface="+mn-ea"/>
              </a:rPr>
              <a:t>できること等に</a:t>
            </a:r>
            <a:r>
              <a:rPr lang="ja-JP" altLang="en-US" sz="1400" dirty="0" smtClean="0">
                <a:solidFill>
                  <a:srgbClr val="FF0000"/>
                </a:solidFill>
                <a:latin typeface="+mn-ea"/>
              </a:rPr>
              <a:t>ついて簡潔に記載</a:t>
            </a:r>
            <a:r>
              <a:rPr lang="ja-JP" altLang="en-US" sz="1400" dirty="0">
                <a:solidFill>
                  <a:srgbClr val="FF0000"/>
                </a:solidFill>
                <a:latin typeface="+mn-ea"/>
              </a:rPr>
              <a:t>すること</a:t>
            </a:r>
            <a:r>
              <a:rPr lang="ja-JP" altLang="en-US" sz="1400" dirty="0" smtClean="0">
                <a:solidFill>
                  <a:srgbClr val="FF0000"/>
                </a:solidFill>
                <a:latin typeface="+mn-ea"/>
              </a:rPr>
              <a:t>。</a:t>
            </a:r>
            <a:endParaRPr lang="en-US" altLang="ja-JP" sz="1400" dirty="0">
              <a:solidFill>
                <a:srgbClr val="FF0000"/>
              </a:solidFill>
              <a:latin typeface="+mn-ea"/>
            </a:endParaRPr>
          </a:p>
          <a:p>
            <a:pPr eaLnBrk="1" fontAlgn="auto" hangingPunct="1">
              <a:spcBef>
                <a:spcPts val="0"/>
              </a:spcBef>
              <a:spcAft>
                <a:spcPts val="0"/>
              </a:spcAft>
              <a:defRPr/>
            </a:pPr>
            <a:endParaRPr lang="en-US" altLang="ja-JP" sz="1400" dirty="0">
              <a:solidFill>
                <a:srgbClr val="FF0000"/>
              </a:solidFill>
              <a:latin typeface="+mn-ea"/>
            </a:endParaRPr>
          </a:p>
          <a:p>
            <a:pPr eaLnBrk="1" fontAlgn="auto" hangingPunct="1">
              <a:spcBef>
                <a:spcPts val="0"/>
              </a:spcBef>
              <a:spcAft>
                <a:spcPts val="0"/>
              </a:spcAft>
              <a:defRPr/>
            </a:pPr>
            <a:r>
              <a:rPr lang="ja-JP" altLang="en-US" sz="1400" dirty="0" smtClean="0">
                <a:solidFill>
                  <a:srgbClr val="FF0000"/>
                </a:solidFill>
                <a:latin typeface="+mn-ea"/>
              </a:rPr>
              <a:t>　</a:t>
            </a:r>
            <a:r>
              <a:rPr lang="en-US" altLang="ja-JP" sz="1400" dirty="0" smtClean="0">
                <a:solidFill>
                  <a:srgbClr val="FF0000"/>
                </a:solidFill>
                <a:latin typeface="+mn-ea"/>
              </a:rPr>
              <a:t>※</a:t>
            </a:r>
            <a:r>
              <a:rPr lang="ja-JP" altLang="en-US" sz="1400" dirty="0" smtClean="0">
                <a:solidFill>
                  <a:srgbClr val="FF0000"/>
                </a:solidFill>
                <a:latin typeface="+mn-ea"/>
              </a:rPr>
              <a:t>資金計画、および事</a:t>
            </a:r>
            <a:r>
              <a:rPr lang="ja-JP" altLang="en-US" sz="1400" dirty="0">
                <a:solidFill>
                  <a:srgbClr val="FF0000"/>
                </a:solidFill>
                <a:latin typeface="+mn-ea"/>
              </a:rPr>
              <a:t>業者の財務基盤、事業実績、当期決算見込み（地方公共団体等は除く）</a:t>
            </a:r>
            <a:r>
              <a:rPr lang="ja-JP" altLang="en-US" sz="1400" dirty="0" smtClean="0">
                <a:solidFill>
                  <a:srgbClr val="FF0000"/>
                </a:solidFill>
                <a:latin typeface="+mn-ea"/>
              </a:rPr>
              <a:t>など</a:t>
            </a:r>
            <a:endParaRPr lang="en-US" altLang="ja-JP" sz="1400" dirty="0" smtClean="0">
              <a:solidFill>
                <a:srgbClr val="FF0000"/>
              </a:solidFill>
              <a:latin typeface="+mn-ea"/>
            </a:endParaRPr>
          </a:p>
          <a:p>
            <a:pPr eaLnBrk="1" fontAlgn="auto" hangingPunct="1">
              <a:spcBef>
                <a:spcPts val="0"/>
              </a:spcBef>
              <a:spcAft>
                <a:spcPts val="0"/>
              </a:spcAft>
              <a:defRPr/>
            </a:pPr>
            <a:r>
              <a:rPr lang="ja-JP" altLang="en-US" sz="1400" dirty="0">
                <a:solidFill>
                  <a:srgbClr val="FF0000"/>
                </a:solidFill>
                <a:latin typeface="+mn-ea"/>
              </a:rPr>
              <a:t>　</a:t>
            </a:r>
            <a:r>
              <a:rPr lang="ja-JP" altLang="en-US" sz="1400" dirty="0" smtClean="0">
                <a:solidFill>
                  <a:srgbClr val="FF0000"/>
                </a:solidFill>
                <a:latin typeface="+mn-ea"/>
              </a:rPr>
              <a:t>　について簡潔</a:t>
            </a:r>
            <a:r>
              <a:rPr lang="ja-JP" altLang="en-US" sz="1400" dirty="0" smtClean="0">
                <a:solidFill>
                  <a:srgbClr val="FF0000"/>
                </a:solidFill>
                <a:latin typeface="+mn-ea"/>
              </a:rPr>
              <a:t>に</a:t>
            </a:r>
            <a:r>
              <a:rPr lang="ja-JP" altLang="en-US" sz="1400" dirty="0">
                <a:solidFill>
                  <a:srgbClr val="FF0000"/>
                </a:solidFill>
                <a:latin typeface="+mn-ea"/>
              </a:rPr>
              <a:t>記載すること。</a:t>
            </a:r>
            <a:endParaRPr lang="en-US" altLang="ja-JP" sz="1400" dirty="0">
              <a:solidFill>
                <a:srgbClr val="FF0000"/>
              </a:solidFill>
              <a:latin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smtClean="0">
                <a:solidFill>
                  <a:srgbClr val="FF0000"/>
                </a:solidFill>
                <a:latin typeface="+mn-ea"/>
                <a:ea typeface="+mn-ea"/>
              </a:rPr>
              <a:t>２枚以内</a:t>
            </a:r>
            <a:endParaRPr lang="ja-JP" altLang="en-US" sz="1200" b="1" dirty="0">
              <a:solidFill>
                <a:srgbClr val="FF0000"/>
              </a:solidFill>
              <a:latin typeface="+mn-ea"/>
              <a:ea typeface="+mn-ea"/>
            </a:endParaRPr>
          </a:p>
        </p:txBody>
      </p:sp>
      <p:sp>
        <p:nvSpPr>
          <p:cNvPr id="8" name="テキスト ボックス 7"/>
          <p:cNvSpPr txBox="1"/>
          <p:nvPr/>
        </p:nvSpPr>
        <p:spPr>
          <a:xfrm>
            <a:off x="128588" y="723901"/>
            <a:ext cx="9648825" cy="100568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marL="285750" indent="-285750" eaLnBrk="1" fontAlgn="auto" hangingPunct="1">
              <a:spcBef>
                <a:spcPts val="0"/>
              </a:spcBef>
              <a:spcAft>
                <a:spcPts val="0"/>
              </a:spcAft>
              <a:buFont typeface="Wingdings" pitchFamily="2" charset="2"/>
              <a:buChar char="n"/>
              <a:defRPr/>
            </a:pPr>
            <a:r>
              <a:rPr lang="ja-JP" altLang="en-US" sz="1400" dirty="0" smtClean="0">
                <a:latin typeface="+mn-ea"/>
                <a:ea typeface="+mn-ea"/>
              </a:rPr>
              <a:t>○○○</a:t>
            </a:r>
            <a:endParaRPr lang="ja-JP" altLang="en-US" sz="1400" dirty="0">
              <a:latin typeface="+mn-ea"/>
              <a:ea typeface="+mn-ea"/>
            </a:endParaRPr>
          </a:p>
          <a:p>
            <a:pPr marL="285750" indent="-285750" eaLnBrk="1" fontAlgn="auto" hangingPunct="1">
              <a:spcBef>
                <a:spcPts val="0"/>
              </a:spcBef>
              <a:spcAft>
                <a:spcPts val="0"/>
              </a:spcAft>
              <a:buFont typeface="Wingdings" pitchFamily="2" charset="2"/>
              <a:buChar char="n"/>
              <a:defRPr/>
            </a:pPr>
            <a:r>
              <a:rPr lang="ja-JP" altLang="en-US" sz="1400" dirty="0" smtClean="0">
                <a:latin typeface="+mn-ea"/>
                <a:ea typeface="+mn-ea"/>
              </a:rPr>
              <a:t>△△△</a:t>
            </a:r>
            <a:endParaRPr lang="en-US" altLang="ja-JP" sz="1400" dirty="0">
              <a:latin typeface="+mn-ea"/>
              <a:ea typeface="+mn-ea"/>
            </a:endParaRPr>
          </a:p>
          <a:p>
            <a:pPr marL="285750" indent="-285750" eaLnBrk="1" fontAlgn="auto" hangingPunct="1">
              <a:spcBef>
                <a:spcPts val="0"/>
              </a:spcBef>
              <a:spcAft>
                <a:spcPts val="0"/>
              </a:spcAft>
              <a:buFont typeface="Wingdings" pitchFamily="2" charset="2"/>
              <a:buChar char="n"/>
              <a:defRPr/>
            </a:pPr>
            <a:r>
              <a:rPr lang="ja-JP" altLang="en-US" sz="1400" dirty="0" smtClean="0">
                <a:latin typeface="+mn-ea"/>
                <a:ea typeface="+mn-ea"/>
              </a:rPr>
              <a:t>□□□</a:t>
            </a:r>
            <a:endParaRPr lang="ja-JP" altLang="en-US" sz="1400" dirty="0">
              <a:latin typeface="+mn-ea"/>
              <a:ea typeface="+mn-ea"/>
            </a:endParaRPr>
          </a:p>
        </p:txBody>
      </p:sp>
      <p:sp>
        <p:nvSpPr>
          <p:cNvPr id="9" name="正方形/長方形 8"/>
          <p:cNvSpPr/>
          <p:nvPr/>
        </p:nvSpPr>
        <p:spPr>
          <a:xfrm>
            <a:off x="2072680" y="857410"/>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記入上の注意</a:t>
            </a:r>
            <a:r>
              <a:rPr lang="en-US" altLang="ja-JP" sz="1400" dirty="0" smtClean="0">
                <a:solidFill>
                  <a:srgbClr val="FF0000"/>
                </a:solidFill>
                <a:latin typeface="+mn-ea"/>
                <a:ea typeface="+mn-ea"/>
              </a:rPr>
              <a:t>】</a:t>
            </a:r>
          </a:p>
          <a:p>
            <a:pPr marL="182562" eaLnBrk="1" fontAlgn="auto" hangingPunct="1">
              <a:spcBef>
                <a:spcPts val="0"/>
              </a:spcBef>
              <a:spcAft>
                <a:spcPts val="0"/>
              </a:spcAft>
              <a:defRPr/>
            </a:pP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箇条書きとすること。</a:t>
            </a:r>
            <a:endParaRPr lang="en-US" altLang="ja-JP" sz="1400" dirty="0" smtClean="0">
              <a:solidFill>
                <a:srgbClr val="FF0000"/>
              </a:solidFill>
              <a:latin typeface="+mn-ea"/>
              <a:ea typeface="+mn-ea"/>
            </a:endParaRPr>
          </a:p>
          <a:p>
            <a:pPr marL="182562" eaLnBrk="1" fontAlgn="auto" hangingPunct="1">
              <a:spcBef>
                <a:spcPts val="0"/>
              </a:spcBef>
              <a:spcAft>
                <a:spcPts val="0"/>
              </a:spcAft>
              <a:defRPr/>
            </a:pPr>
            <a:r>
              <a:rPr lang="en-US" altLang="ja-JP" sz="1400" dirty="0" smtClean="0">
                <a:solidFill>
                  <a:srgbClr val="FF0000"/>
                </a:solidFill>
                <a:latin typeface="+mn-ea"/>
                <a:ea typeface="+mn-ea"/>
              </a:rPr>
              <a:t>※3</a:t>
            </a:r>
            <a:r>
              <a:rPr lang="ja-JP" altLang="en-US" sz="1400" dirty="0">
                <a:solidFill>
                  <a:srgbClr val="FF0000"/>
                </a:solidFill>
                <a:latin typeface="+mn-ea"/>
                <a:ea typeface="+mn-ea"/>
              </a:rPr>
              <a:t>項目</a:t>
            </a:r>
            <a:r>
              <a:rPr lang="ja-JP" altLang="en-US" sz="1400" dirty="0" smtClean="0">
                <a:solidFill>
                  <a:srgbClr val="FF0000"/>
                </a:solidFill>
                <a:latin typeface="+mn-ea"/>
                <a:ea typeface="+mn-ea"/>
              </a:rPr>
              <a:t>以内にまとめること。</a:t>
            </a:r>
            <a:endParaRPr lang="en-US" altLang="ja-JP" sz="1400" dirty="0" smtClean="0">
              <a:solidFill>
                <a:srgbClr val="FF0000"/>
              </a:solidFill>
              <a:latin typeface="+mn-ea"/>
              <a:ea typeface="+mn-ea"/>
            </a:endParaRPr>
          </a:p>
        </p:txBody>
      </p:sp>
    </p:spTree>
    <p:extLst>
      <p:ext uri="{BB962C8B-B14F-4D97-AF65-F5344CB8AC3E}">
        <p14:creationId xmlns:p14="http://schemas.microsoft.com/office/powerpoint/2010/main" val="1917855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mn-ea"/>
                <a:ea typeface="+mn-ea"/>
              </a:rPr>
              <a:t>６．災害等リスク対応、その他特筆すべき事項</a:t>
            </a:r>
            <a:endParaRPr kumimoji="1" lang="ja-JP" altLang="en-US" dirty="0">
              <a:latin typeface="+mn-ea"/>
              <a:ea typeface="+mn-ea"/>
            </a:endParaRPr>
          </a:p>
        </p:txBody>
      </p:sp>
      <p:sp>
        <p:nvSpPr>
          <p:cNvPr id="4" name="テキスト ボックス 3"/>
          <p:cNvSpPr txBox="1"/>
          <p:nvPr/>
        </p:nvSpPr>
        <p:spPr>
          <a:xfrm>
            <a:off x="128588" y="1981998"/>
            <a:ext cx="9648825" cy="446881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5" name="テキスト ボックス 4"/>
          <p:cNvSpPr txBox="1"/>
          <p:nvPr/>
        </p:nvSpPr>
        <p:spPr>
          <a:xfrm>
            <a:off x="631825" y="2624934"/>
            <a:ext cx="8569647" cy="3609975"/>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latin typeface="+mn-ea"/>
                <a:ea typeface="+mn-ea"/>
              </a:rPr>
              <a:t>【</a:t>
            </a:r>
            <a:r>
              <a:rPr lang="ja-JP" altLang="en-US" sz="1600" b="1" dirty="0">
                <a:solidFill>
                  <a:srgbClr val="FF0000"/>
                </a:solidFill>
                <a:latin typeface="+mn-ea"/>
                <a:ea typeface="+mn-ea"/>
              </a:rPr>
              <a:t>記入上の注意</a:t>
            </a:r>
            <a:r>
              <a:rPr lang="en-US" altLang="ja-JP" sz="1600" b="1" dirty="0" smtClean="0">
                <a:solidFill>
                  <a:srgbClr val="FF0000"/>
                </a:solidFill>
                <a:latin typeface="+mn-ea"/>
                <a:ea typeface="+mn-ea"/>
              </a:rPr>
              <a:t>】</a:t>
            </a:r>
            <a:r>
              <a:rPr lang="ja-JP" altLang="en-US" sz="1600" b="1" dirty="0" smtClean="0">
                <a:solidFill>
                  <a:srgbClr val="FF0000"/>
                </a:solidFill>
                <a:latin typeface="+mn-ea"/>
                <a:ea typeface="+mn-ea"/>
              </a:rPr>
              <a:t>　以下の視点で、図等も用いて</a:t>
            </a:r>
            <a:r>
              <a:rPr lang="ja-JP" altLang="en-US" sz="1600" b="1" dirty="0" smtClean="0">
                <a:solidFill>
                  <a:srgbClr val="FF0000"/>
                </a:solidFill>
                <a:latin typeface="+mn-ea"/>
                <a:ea typeface="+mn-ea"/>
              </a:rPr>
              <a:t>わかりやすく具体的に</a:t>
            </a:r>
            <a:r>
              <a:rPr lang="ja-JP" altLang="en-US" sz="1600" b="1" dirty="0" smtClean="0">
                <a:solidFill>
                  <a:srgbClr val="FF0000"/>
                </a:solidFill>
                <a:latin typeface="+mn-ea"/>
                <a:ea typeface="+mn-ea"/>
              </a:rPr>
              <a:t>記載してください。</a:t>
            </a:r>
            <a:endParaRPr lang="en-US" altLang="ja-JP" sz="1600" b="1" dirty="0">
              <a:solidFill>
                <a:srgbClr val="FF0000"/>
              </a:solidFill>
              <a:latin typeface="+mn-ea"/>
              <a:ea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smtClean="0">
                <a:solidFill>
                  <a:srgbClr val="FF0000"/>
                </a:solidFill>
                <a:latin typeface="+mn-ea"/>
              </a:rPr>
              <a:t>　</a:t>
            </a:r>
            <a:r>
              <a:rPr lang="en-US" altLang="ja-JP" sz="1400" dirty="0" smtClean="0">
                <a:solidFill>
                  <a:srgbClr val="FF0000"/>
                </a:solidFill>
                <a:latin typeface="+mn-ea"/>
              </a:rPr>
              <a:t>※</a:t>
            </a:r>
            <a:r>
              <a:rPr lang="ja-JP" altLang="en-US" sz="1400" dirty="0">
                <a:solidFill>
                  <a:srgbClr val="FF0000"/>
                </a:solidFill>
                <a:latin typeface="+mn-ea"/>
              </a:rPr>
              <a:t>本事業において検討して</a:t>
            </a:r>
            <a:r>
              <a:rPr lang="ja-JP" altLang="en-US" sz="1400" dirty="0" smtClean="0">
                <a:solidFill>
                  <a:srgbClr val="FF0000"/>
                </a:solidFill>
                <a:latin typeface="+mn-ea"/>
              </a:rPr>
              <a:t>いる災害等の</a:t>
            </a:r>
            <a:r>
              <a:rPr lang="ja-JP" altLang="en-US" sz="1400" dirty="0">
                <a:solidFill>
                  <a:srgbClr val="FF0000"/>
                </a:solidFill>
                <a:latin typeface="+mn-ea"/>
              </a:rPr>
              <a:t>リスク</a:t>
            </a:r>
            <a:r>
              <a:rPr lang="ja-JP" altLang="en-US" sz="1400" dirty="0" smtClean="0">
                <a:solidFill>
                  <a:srgbClr val="FF0000"/>
                </a:solidFill>
                <a:latin typeface="+mn-ea"/>
              </a:rPr>
              <a:t>対応に</a:t>
            </a:r>
            <a:r>
              <a:rPr lang="ja-JP" altLang="en-US" sz="1400" dirty="0">
                <a:solidFill>
                  <a:srgbClr val="FF0000"/>
                </a:solidFill>
                <a:latin typeface="+mn-ea"/>
              </a:rPr>
              <a:t>ついて</a:t>
            </a:r>
            <a:r>
              <a:rPr lang="ja-JP" altLang="en-US" sz="1400" dirty="0" smtClean="0">
                <a:solidFill>
                  <a:srgbClr val="FF0000"/>
                </a:solidFill>
                <a:latin typeface="+mn-ea"/>
              </a:rPr>
              <a:t>、定量的</a:t>
            </a:r>
            <a:r>
              <a:rPr lang="ja-JP" altLang="en-US" sz="1400" dirty="0" smtClean="0">
                <a:solidFill>
                  <a:srgbClr val="FF0000"/>
                </a:solidFill>
                <a:latin typeface="+mn-ea"/>
              </a:rPr>
              <a:t>かつ具体的に</a:t>
            </a:r>
            <a:r>
              <a:rPr lang="ja-JP" altLang="en-US" sz="1400" dirty="0">
                <a:solidFill>
                  <a:srgbClr val="FF0000"/>
                </a:solidFill>
                <a:latin typeface="+mn-ea"/>
              </a:rPr>
              <a:t>記載すること。</a:t>
            </a:r>
            <a:endParaRPr lang="en-US" altLang="ja-JP" sz="1400" dirty="0">
              <a:solidFill>
                <a:srgbClr val="FF0000"/>
              </a:solidFill>
              <a:latin typeface="+mn-ea"/>
            </a:endParaRPr>
          </a:p>
          <a:p>
            <a:pPr eaLnBrk="1" fontAlgn="auto" hangingPunct="1">
              <a:spcBef>
                <a:spcPts val="0"/>
              </a:spcBef>
              <a:spcAft>
                <a:spcPts val="0"/>
              </a:spcAft>
              <a:defRPr/>
            </a:pPr>
            <a:endParaRPr lang="en-US" altLang="ja-JP" sz="1400" dirty="0">
              <a:solidFill>
                <a:srgbClr val="FF0000"/>
              </a:solidFill>
              <a:latin typeface="+mn-ea"/>
            </a:endParaRPr>
          </a:p>
          <a:p>
            <a:pPr eaLnBrk="1" fontAlgn="auto" hangingPunct="1">
              <a:spcBef>
                <a:spcPts val="0"/>
              </a:spcBef>
              <a:spcAft>
                <a:spcPts val="0"/>
              </a:spcAft>
              <a:defRPr/>
            </a:pPr>
            <a:r>
              <a:rPr lang="ja-JP" altLang="en-US" sz="1400" dirty="0" smtClean="0">
                <a:solidFill>
                  <a:srgbClr val="FF0000"/>
                </a:solidFill>
                <a:latin typeface="+mn-ea"/>
              </a:rPr>
              <a:t>　</a:t>
            </a:r>
            <a:r>
              <a:rPr lang="en-US" altLang="ja-JP" sz="1400" dirty="0" smtClean="0">
                <a:solidFill>
                  <a:srgbClr val="FF0000"/>
                </a:solidFill>
                <a:latin typeface="+mn-ea"/>
              </a:rPr>
              <a:t>※</a:t>
            </a:r>
            <a:r>
              <a:rPr lang="ja-JP" altLang="en-US" sz="1400" dirty="0">
                <a:solidFill>
                  <a:srgbClr val="FF0000"/>
                </a:solidFill>
                <a:latin typeface="+mn-ea"/>
              </a:rPr>
              <a:t>本事業に</a:t>
            </a:r>
            <a:r>
              <a:rPr lang="ja-JP" altLang="en-US" sz="1400" dirty="0" smtClean="0">
                <a:solidFill>
                  <a:srgbClr val="FF0000"/>
                </a:solidFill>
                <a:latin typeface="+mn-ea"/>
              </a:rPr>
              <a:t>おける取り組みが</a:t>
            </a:r>
            <a:r>
              <a:rPr lang="ja-JP" altLang="en-US" sz="1400" dirty="0">
                <a:solidFill>
                  <a:srgbClr val="FF0000"/>
                </a:solidFill>
                <a:latin typeface="+mn-ea"/>
              </a:rPr>
              <a:t>、いかに他地域への普及</a:t>
            </a:r>
            <a:r>
              <a:rPr lang="ja-JP" altLang="en-US" sz="1400" dirty="0" smtClean="0">
                <a:solidFill>
                  <a:srgbClr val="FF0000"/>
                </a:solidFill>
                <a:latin typeface="+mn-ea"/>
              </a:rPr>
              <a:t>可能性で優れて</a:t>
            </a:r>
            <a:r>
              <a:rPr lang="ja-JP" altLang="en-US" sz="1400" dirty="0">
                <a:solidFill>
                  <a:srgbClr val="FF0000"/>
                </a:solidFill>
                <a:latin typeface="+mn-ea"/>
              </a:rPr>
              <a:t>いるものであるかについて</a:t>
            </a:r>
            <a:r>
              <a:rPr lang="ja-JP" altLang="en-US" sz="1400" dirty="0" smtClean="0">
                <a:solidFill>
                  <a:srgbClr val="FF0000"/>
                </a:solidFill>
                <a:latin typeface="+mn-ea"/>
              </a:rPr>
              <a:t>具体的に</a:t>
            </a:r>
            <a:r>
              <a:rPr lang="ja-JP" altLang="en-US" sz="1400" dirty="0">
                <a:solidFill>
                  <a:srgbClr val="FF0000"/>
                </a:solidFill>
                <a:latin typeface="+mn-ea"/>
              </a:rPr>
              <a:t>記載すること</a:t>
            </a:r>
            <a:r>
              <a:rPr lang="ja-JP" altLang="en-US" sz="1400" dirty="0" smtClean="0">
                <a:solidFill>
                  <a:srgbClr val="FF0000"/>
                </a:solidFill>
                <a:latin typeface="+mn-ea"/>
              </a:rPr>
              <a:t>。</a:t>
            </a:r>
            <a:endParaRPr lang="en-US" altLang="ja-JP" sz="1400" dirty="0" smtClean="0">
              <a:solidFill>
                <a:srgbClr val="FF0000"/>
              </a:solidFill>
              <a:latin typeface="+mn-ea"/>
            </a:endParaRPr>
          </a:p>
          <a:p>
            <a:pPr eaLnBrk="1" fontAlgn="auto" hangingPunct="1">
              <a:spcBef>
                <a:spcPts val="0"/>
              </a:spcBef>
              <a:spcAft>
                <a:spcPts val="0"/>
              </a:spcAft>
              <a:defRPr/>
            </a:pPr>
            <a:r>
              <a:rPr lang="ja-JP" altLang="en-US" sz="1400" dirty="0">
                <a:solidFill>
                  <a:srgbClr val="FF0000"/>
                </a:solidFill>
                <a:latin typeface="+mn-ea"/>
              </a:rPr>
              <a:t>　</a:t>
            </a:r>
            <a:r>
              <a:rPr lang="ja-JP" altLang="en-US" sz="1400" dirty="0" smtClean="0">
                <a:solidFill>
                  <a:srgbClr val="FF0000"/>
                </a:solidFill>
                <a:latin typeface="+mn-ea"/>
              </a:rPr>
              <a:t>　</a:t>
            </a:r>
            <a:r>
              <a:rPr lang="ja-JP" altLang="en-US" sz="1400" dirty="0" smtClean="0">
                <a:solidFill>
                  <a:srgbClr val="FF0000"/>
                </a:solidFill>
                <a:latin typeface="+mn-ea"/>
              </a:rPr>
              <a:t> また</a:t>
            </a:r>
            <a:r>
              <a:rPr lang="ja-JP" altLang="en-US" sz="1400" dirty="0" smtClean="0">
                <a:solidFill>
                  <a:srgbClr val="FF0000"/>
                </a:solidFill>
                <a:latin typeface="+mn-ea"/>
              </a:rPr>
              <a:t>、補助事業者として本事業の普及に資する取り組みがあれば具体的に記載すること。</a:t>
            </a:r>
            <a:endParaRPr lang="en-US" altLang="ja-JP" sz="1400" dirty="0">
              <a:solidFill>
                <a:srgbClr val="FF0000"/>
              </a:solidFill>
              <a:latin typeface="+mn-ea"/>
            </a:endParaRPr>
          </a:p>
          <a:p>
            <a:pPr eaLnBrk="1" fontAlgn="auto" hangingPunct="1">
              <a:spcBef>
                <a:spcPts val="0"/>
              </a:spcBef>
              <a:spcAft>
                <a:spcPts val="0"/>
              </a:spcAft>
              <a:defRPr/>
            </a:pPr>
            <a:endParaRPr lang="en-US" altLang="ja-JP" sz="1400" dirty="0" smtClean="0">
              <a:solidFill>
                <a:srgbClr val="FF0000"/>
              </a:solidFill>
              <a:latin typeface="+mn-ea"/>
              <a:ea typeface="+mn-ea"/>
            </a:endParaRPr>
          </a:p>
          <a:p>
            <a:pPr eaLnBrk="1" fontAlgn="auto" hangingPunct="1">
              <a:spcBef>
                <a:spcPts val="0"/>
              </a:spcBef>
              <a:spcAft>
                <a:spcPts val="0"/>
              </a:spcAft>
              <a:defRPr/>
            </a:pPr>
            <a:r>
              <a:rPr lang="ja-JP" altLang="en-US" sz="1400" dirty="0">
                <a:solidFill>
                  <a:srgbClr val="FF0000"/>
                </a:solidFill>
                <a:latin typeface="+mn-ea"/>
              </a:rPr>
              <a:t>　</a:t>
            </a: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地域における経済の発展、雇用の創出、生活の豊さの向上に資する等、地域に密着した事業という点で特筆すべき</a:t>
            </a:r>
            <a:endParaRPr lang="en-US" altLang="ja-JP" sz="1400" dirty="0" smtClean="0">
              <a:solidFill>
                <a:srgbClr val="FF0000"/>
              </a:solidFill>
              <a:latin typeface="+mn-ea"/>
              <a:ea typeface="+mn-ea"/>
            </a:endParaRPr>
          </a:p>
          <a:p>
            <a:pPr eaLnBrk="1" fontAlgn="auto" hangingPunct="1">
              <a:spcBef>
                <a:spcPts val="0"/>
              </a:spcBef>
              <a:spcAft>
                <a:spcPts val="0"/>
              </a:spcAft>
              <a:defRPr/>
            </a:pPr>
            <a:r>
              <a:rPr lang="ja-JP" altLang="en-US" sz="1400" dirty="0" smtClean="0">
                <a:solidFill>
                  <a:srgbClr val="FF0000"/>
                </a:solidFill>
                <a:latin typeface="+mn-ea"/>
                <a:ea typeface="+mn-ea"/>
              </a:rPr>
              <a:t>　　　事項を具体的</a:t>
            </a:r>
            <a:r>
              <a:rPr lang="ja-JP" altLang="en-US" sz="1400" dirty="0" smtClean="0">
                <a:solidFill>
                  <a:srgbClr val="FF0000"/>
                </a:solidFill>
                <a:latin typeface="+mn-ea"/>
                <a:ea typeface="+mn-ea"/>
              </a:rPr>
              <a:t>に</a:t>
            </a:r>
            <a:r>
              <a:rPr lang="ja-JP" altLang="en-US" sz="1400" dirty="0">
                <a:solidFill>
                  <a:srgbClr val="FF0000"/>
                </a:solidFill>
                <a:latin typeface="+mn-ea"/>
                <a:ea typeface="+mn-ea"/>
              </a:rPr>
              <a:t>記載すること</a:t>
            </a:r>
            <a:r>
              <a:rPr lang="ja-JP" altLang="en-US" sz="1400" dirty="0" smtClean="0">
                <a:solidFill>
                  <a:srgbClr val="FF0000"/>
                </a:solidFill>
                <a:latin typeface="+mn-ea"/>
                <a:ea typeface="+mn-ea"/>
              </a:rPr>
              <a:t>。</a:t>
            </a:r>
            <a:endParaRPr lang="en-US" altLang="ja-JP" sz="1400" dirty="0" smtClean="0">
              <a:solidFill>
                <a:srgbClr val="FF0000"/>
              </a:solidFill>
              <a:latin typeface="+mn-ea"/>
              <a:ea typeface="+mn-ea"/>
            </a:endParaRPr>
          </a:p>
          <a:p>
            <a:pPr marL="285750" indent="-285750" eaLnBrk="1" fontAlgn="auto" hangingPunct="1">
              <a:spcBef>
                <a:spcPts val="0"/>
              </a:spcBef>
              <a:spcAft>
                <a:spcPts val="0"/>
              </a:spcAft>
              <a:buFont typeface="Wingdings" panose="05000000000000000000" pitchFamily="2" charset="2"/>
              <a:buChar char="p"/>
              <a:defRPr/>
            </a:pPr>
            <a:endParaRPr lang="en-US" altLang="ja-JP" sz="1400" dirty="0">
              <a:solidFill>
                <a:srgbClr val="FF0000"/>
              </a:solidFill>
              <a:latin typeface="+mn-ea"/>
              <a:ea typeface="+mn-ea"/>
            </a:endParaRPr>
          </a:p>
          <a:p>
            <a:pPr eaLnBrk="1" fontAlgn="auto" hangingPunct="1">
              <a:spcBef>
                <a:spcPts val="0"/>
              </a:spcBef>
              <a:spcAft>
                <a:spcPts val="0"/>
              </a:spcAft>
              <a:defRPr/>
            </a:pPr>
            <a:r>
              <a:rPr lang="ja-JP" altLang="en-US" sz="1400" dirty="0" smtClean="0">
                <a:solidFill>
                  <a:srgbClr val="FF0000"/>
                </a:solidFill>
                <a:latin typeface="+mn-ea"/>
                <a:ea typeface="+mn-ea"/>
              </a:rPr>
              <a:t>　</a:t>
            </a:r>
            <a:r>
              <a:rPr lang="en-US" altLang="ja-JP" sz="1400" dirty="0" smtClean="0">
                <a:solidFill>
                  <a:srgbClr val="FF0000"/>
                </a:solidFill>
                <a:latin typeface="+mn-ea"/>
                <a:ea typeface="+mn-ea"/>
              </a:rPr>
              <a:t>※</a:t>
            </a:r>
            <a:r>
              <a:rPr lang="ja-JP" altLang="en-US" sz="1400" dirty="0" smtClean="0">
                <a:solidFill>
                  <a:srgbClr val="FF0000"/>
                </a:solidFill>
                <a:latin typeface="+mn-ea"/>
                <a:ea typeface="+mn-ea"/>
              </a:rPr>
              <a:t>地方</a:t>
            </a:r>
            <a:r>
              <a:rPr lang="ja-JP" altLang="en-US" sz="1400" dirty="0">
                <a:solidFill>
                  <a:srgbClr val="FF0000"/>
                </a:solidFill>
                <a:latin typeface="+mn-ea"/>
                <a:ea typeface="+mn-ea"/>
              </a:rPr>
              <a:t>公共団体の都市計画等の上位計画、関連する計画との連携がある場合にはその状況について</a:t>
            </a:r>
            <a:r>
              <a:rPr lang="ja-JP" altLang="en-US" sz="1400" dirty="0" smtClean="0">
                <a:solidFill>
                  <a:srgbClr val="FF0000"/>
                </a:solidFill>
                <a:latin typeface="+mn-ea"/>
                <a:ea typeface="+mn-ea"/>
              </a:rPr>
              <a:t>具体的に</a:t>
            </a:r>
            <a:endParaRPr lang="en-US" altLang="ja-JP" sz="1400" dirty="0" smtClean="0">
              <a:solidFill>
                <a:srgbClr val="FF0000"/>
              </a:solidFill>
              <a:latin typeface="+mn-ea"/>
              <a:ea typeface="+mn-ea"/>
            </a:endParaRPr>
          </a:p>
          <a:p>
            <a:pPr eaLnBrk="1" fontAlgn="auto" hangingPunct="1">
              <a:spcBef>
                <a:spcPts val="0"/>
              </a:spcBef>
              <a:spcAft>
                <a:spcPts val="0"/>
              </a:spcAft>
              <a:defRPr/>
            </a:pPr>
            <a:r>
              <a:rPr lang="ja-JP" altLang="en-US" sz="1400" dirty="0" smtClean="0">
                <a:solidFill>
                  <a:srgbClr val="FF0000"/>
                </a:solidFill>
                <a:latin typeface="+mn-ea"/>
                <a:ea typeface="+mn-ea"/>
              </a:rPr>
              <a:t>　　　記載</a:t>
            </a:r>
            <a:r>
              <a:rPr lang="ja-JP" altLang="en-US" sz="1400" dirty="0">
                <a:solidFill>
                  <a:srgbClr val="FF0000"/>
                </a:solidFill>
                <a:latin typeface="+mn-ea"/>
                <a:ea typeface="+mn-ea"/>
              </a:rPr>
              <a:t>すること。</a:t>
            </a:r>
            <a:endParaRPr lang="en-US" altLang="ja-JP" sz="1400" dirty="0">
              <a:solidFill>
                <a:srgbClr val="FF0000"/>
              </a:solidFill>
              <a:latin typeface="+mn-ea"/>
              <a:ea typeface="+mn-ea"/>
            </a:endParaRPr>
          </a:p>
          <a:p>
            <a:pPr marL="285750" indent="-285750" eaLnBrk="1" fontAlgn="auto" hangingPunct="1">
              <a:spcBef>
                <a:spcPts val="0"/>
              </a:spcBef>
              <a:spcAft>
                <a:spcPts val="0"/>
              </a:spcAft>
              <a:buFont typeface="Wingdings" panose="05000000000000000000" pitchFamily="2" charset="2"/>
              <a:buChar char="p"/>
              <a:defRPr/>
            </a:pPr>
            <a:endParaRPr lang="en-US" altLang="ja-JP" sz="1400" dirty="0">
              <a:solidFill>
                <a:srgbClr val="FF0000"/>
              </a:solidFill>
              <a:latin typeface="+mn-ea"/>
              <a:ea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a:p>
            <a:pPr eaLnBrk="1" fontAlgn="auto" hangingPunct="1">
              <a:spcBef>
                <a:spcPts val="0"/>
              </a:spcBef>
              <a:spcAft>
                <a:spcPts val="0"/>
              </a:spcAft>
              <a:defRPr/>
            </a:pPr>
            <a:endParaRPr lang="en-US" altLang="ja-JP" sz="1400" dirty="0">
              <a:solidFill>
                <a:srgbClr val="FF0000"/>
              </a:solidFill>
              <a:latin typeface="+mn-ea"/>
              <a:ea typeface="+mn-ea"/>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smtClean="0">
                <a:solidFill>
                  <a:srgbClr val="FF0000"/>
                </a:solidFill>
                <a:latin typeface="+mn-ea"/>
                <a:ea typeface="+mn-ea"/>
              </a:rPr>
              <a:t>２枚以内</a:t>
            </a:r>
            <a:endParaRPr lang="ja-JP" altLang="en-US" sz="1200" b="1" dirty="0">
              <a:solidFill>
                <a:srgbClr val="FF0000"/>
              </a:solidFill>
              <a:latin typeface="+mn-ea"/>
              <a:ea typeface="+mn-ea"/>
            </a:endParaRPr>
          </a:p>
        </p:txBody>
      </p:sp>
      <p:sp>
        <p:nvSpPr>
          <p:cNvPr id="8" name="テキスト ボックス 7"/>
          <p:cNvSpPr txBox="1"/>
          <p:nvPr/>
        </p:nvSpPr>
        <p:spPr>
          <a:xfrm>
            <a:off x="128588" y="723901"/>
            <a:ext cx="9648825" cy="10104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marL="285750" indent="-285750" eaLnBrk="1" fontAlgn="auto" hangingPunct="1">
              <a:spcBef>
                <a:spcPts val="0"/>
              </a:spcBef>
              <a:spcAft>
                <a:spcPts val="0"/>
              </a:spcAft>
              <a:buFont typeface="Wingdings" pitchFamily="2" charset="2"/>
              <a:buChar char="n"/>
              <a:defRPr/>
            </a:pPr>
            <a:r>
              <a:rPr lang="ja-JP" altLang="en-US" sz="1400" dirty="0" smtClean="0">
                <a:latin typeface="+mn-ea"/>
                <a:ea typeface="+mn-ea"/>
              </a:rPr>
              <a:t>○○○</a:t>
            </a:r>
            <a:endParaRPr lang="ja-JP" altLang="en-US" sz="1400" dirty="0">
              <a:latin typeface="+mn-ea"/>
              <a:ea typeface="+mn-ea"/>
            </a:endParaRPr>
          </a:p>
          <a:p>
            <a:pPr marL="285750" indent="-285750" eaLnBrk="1" fontAlgn="auto" hangingPunct="1">
              <a:spcBef>
                <a:spcPts val="0"/>
              </a:spcBef>
              <a:spcAft>
                <a:spcPts val="0"/>
              </a:spcAft>
              <a:buFont typeface="Wingdings" pitchFamily="2" charset="2"/>
              <a:buChar char="n"/>
              <a:defRPr/>
            </a:pPr>
            <a:r>
              <a:rPr lang="ja-JP" altLang="en-US" sz="1400" dirty="0" smtClean="0">
                <a:latin typeface="+mn-ea"/>
                <a:ea typeface="+mn-ea"/>
              </a:rPr>
              <a:t>△△△</a:t>
            </a:r>
            <a:endParaRPr lang="en-US" altLang="ja-JP" sz="1400" dirty="0">
              <a:latin typeface="+mn-ea"/>
              <a:ea typeface="+mn-ea"/>
            </a:endParaRPr>
          </a:p>
          <a:p>
            <a:pPr marL="285750" indent="-285750" eaLnBrk="1" fontAlgn="auto" hangingPunct="1">
              <a:spcBef>
                <a:spcPts val="0"/>
              </a:spcBef>
              <a:spcAft>
                <a:spcPts val="0"/>
              </a:spcAft>
              <a:buFont typeface="Wingdings" pitchFamily="2" charset="2"/>
              <a:buChar char="n"/>
              <a:defRPr/>
            </a:pPr>
            <a:r>
              <a:rPr lang="ja-JP" altLang="en-US" sz="1400" dirty="0" smtClean="0">
                <a:latin typeface="+mn-ea"/>
                <a:ea typeface="+mn-ea"/>
              </a:rPr>
              <a:t>□□</a:t>
            </a:r>
            <a:r>
              <a:rPr lang="ja-JP" altLang="en-US" sz="1400" dirty="0">
                <a:latin typeface="+mn-ea"/>
                <a:ea typeface="+mn-ea"/>
              </a:rPr>
              <a:t>□</a:t>
            </a:r>
          </a:p>
        </p:txBody>
      </p:sp>
      <p:sp>
        <p:nvSpPr>
          <p:cNvPr id="9" name="正方形/長方形 8"/>
          <p:cNvSpPr/>
          <p:nvPr/>
        </p:nvSpPr>
        <p:spPr>
          <a:xfrm>
            <a:off x="1856656" y="88963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smtClean="0">
                <a:solidFill>
                  <a:srgbClr val="FF0000"/>
                </a:solidFill>
                <a:latin typeface="メイリオ" panose="020B0604030504040204" pitchFamily="50" charset="-128"/>
                <a:ea typeface="メイリオ" panose="020B0604030504040204" pitchFamily="50" charset="-128"/>
              </a:rPr>
              <a:t>【</a:t>
            </a:r>
            <a:r>
              <a:rPr lang="ja-JP" altLang="en-US" sz="1400" dirty="0" smtClean="0">
                <a:solidFill>
                  <a:srgbClr val="FF0000"/>
                </a:solidFill>
                <a:latin typeface="メイリオ" panose="020B0604030504040204" pitchFamily="50" charset="-128"/>
                <a:ea typeface="メイリオ" panose="020B0604030504040204" pitchFamily="50" charset="-128"/>
              </a:rPr>
              <a:t>記入上の注意</a:t>
            </a:r>
            <a:r>
              <a:rPr lang="en-US" altLang="ja-JP" sz="1400" dirty="0" smtClean="0">
                <a:solidFill>
                  <a:srgbClr val="FF0000"/>
                </a:solidFill>
                <a:latin typeface="メイリオ" panose="020B0604030504040204" pitchFamily="50" charset="-128"/>
                <a:ea typeface="メイリオ" panose="020B0604030504040204" pitchFamily="50" charset="-128"/>
              </a:rPr>
              <a:t>】</a:t>
            </a:r>
          </a:p>
          <a:p>
            <a:pPr marL="182562" eaLnBrk="1" fontAlgn="auto" hangingPunct="1">
              <a:spcBef>
                <a:spcPts val="0"/>
              </a:spcBef>
              <a:spcAft>
                <a:spcPts val="0"/>
              </a:spcAft>
              <a:defRPr/>
            </a:pPr>
            <a:r>
              <a:rPr lang="en-US" altLang="ja-JP" sz="1400" dirty="0" smtClean="0">
                <a:solidFill>
                  <a:srgbClr val="FF0000"/>
                </a:solidFill>
                <a:latin typeface="メイリオ" panose="020B0604030504040204" pitchFamily="50" charset="-128"/>
                <a:ea typeface="メイリオ" panose="020B0604030504040204" pitchFamily="50" charset="-128"/>
              </a:rPr>
              <a:t>※</a:t>
            </a:r>
            <a:r>
              <a:rPr lang="ja-JP" altLang="en-US" sz="1400" dirty="0" smtClean="0">
                <a:solidFill>
                  <a:srgbClr val="FF0000"/>
                </a:solidFill>
                <a:latin typeface="メイリオ" panose="020B0604030504040204" pitchFamily="50" charset="-128"/>
                <a:ea typeface="メイリオ" panose="020B0604030504040204" pitchFamily="50" charset="-128"/>
              </a:rPr>
              <a:t>箇条書きとすること。</a:t>
            </a:r>
            <a:endParaRPr lang="en-US" altLang="ja-JP" sz="1400" dirty="0" smtClean="0">
              <a:solidFill>
                <a:srgbClr val="FF0000"/>
              </a:solidFill>
              <a:latin typeface="メイリオ" panose="020B0604030504040204" pitchFamily="50" charset="-128"/>
              <a:ea typeface="メイリオ" panose="020B0604030504040204" pitchFamily="50" charset="-128"/>
            </a:endParaRPr>
          </a:p>
          <a:p>
            <a:pPr marL="182562" eaLnBrk="1" fontAlgn="auto" hangingPunct="1">
              <a:spcBef>
                <a:spcPts val="0"/>
              </a:spcBef>
              <a:spcAft>
                <a:spcPts val="0"/>
              </a:spcAft>
              <a:defRPr/>
            </a:pPr>
            <a:r>
              <a:rPr lang="en-US" altLang="ja-JP" sz="1400" dirty="0" smtClean="0">
                <a:solidFill>
                  <a:srgbClr val="FF0000"/>
                </a:solidFill>
                <a:latin typeface="メイリオ" panose="020B0604030504040204" pitchFamily="50" charset="-128"/>
                <a:ea typeface="メイリオ" panose="020B0604030504040204" pitchFamily="50" charset="-128"/>
              </a:rPr>
              <a:t>※3</a:t>
            </a:r>
            <a:r>
              <a:rPr lang="ja-JP" altLang="en-US" sz="1400" dirty="0">
                <a:solidFill>
                  <a:srgbClr val="FF0000"/>
                </a:solidFill>
                <a:latin typeface="メイリオ" panose="020B0604030504040204" pitchFamily="50" charset="-128"/>
                <a:ea typeface="メイリオ" panose="020B0604030504040204" pitchFamily="50" charset="-128"/>
              </a:rPr>
              <a:t>項目</a:t>
            </a:r>
            <a:r>
              <a:rPr lang="ja-JP" altLang="en-US" sz="1400" dirty="0" smtClean="0">
                <a:solidFill>
                  <a:srgbClr val="FF0000"/>
                </a:solidFill>
                <a:latin typeface="メイリオ" panose="020B0604030504040204" pitchFamily="50" charset="-128"/>
                <a:ea typeface="メイリオ" panose="020B0604030504040204" pitchFamily="50" charset="-128"/>
              </a:rPr>
              <a:t>以内にまとめること。</a:t>
            </a:r>
            <a:endParaRPr lang="en-US" altLang="ja-JP" sz="1400" dirty="0" smtClean="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866982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3"/>
            </a:gs>
            <a:gs pos="50000">
              <a:schemeClr val="accent3"/>
            </a:gs>
            <a:gs pos="100000">
              <a:schemeClr val="accent3"/>
            </a:gs>
          </a:gsLst>
          <a:lin ang="0" scaled="1"/>
          <a:tileRect/>
        </a:gradFill>
        <a:ln>
          <a:noFill/>
        </a:ln>
      </a:spPr>
      <a:bodyPr anchor="ctr"/>
      <a:lstStyle>
        <a:defPPr algn="ctr" eaLnBrk="1" fontAlgn="auto" hangingPunct="1">
          <a:spcBef>
            <a:spcPts val="0"/>
          </a:spcBef>
          <a:spcAft>
            <a:spcPts val="0"/>
          </a:spcAf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10583</TotalTime>
  <Words>969</Words>
  <Application>Microsoft Office PowerPoint</Application>
  <PresentationFormat>A4 210 x 297 mm</PresentationFormat>
  <Paragraphs>255</Paragraphs>
  <Slides>7</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7</vt:i4>
      </vt:variant>
    </vt:vector>
  </HeadingPairs>
  <TitlesOfParts>
    <vt:vector size="15" baseType="lpstr">
      <vt:lpstr>Meiryo UI</vt:lpstr>
      <vt:lpstr>ＭＳ Ｐゴシック</vt:lpstr>
      <vt:lpstr>メイリオ</vt:lpstr>
      <vt:lpstr>Arial</vt:lpstr>
      <vt:lpstr>Calibri</vt:lpstr>
      <vt:lpstr>Wingdings</vt:lpstr>
      <vt:lpstr>Office ​​テーマ</vt:lpstr>
      <vt:lpstr>デザインの設定</vt:lpstr>
      <vt:lpstr>補助事業の名称</vt:lpstr>
      <vt:lpstr>１．補助事業の概要</vt:lpstr>
      <vt:lpstr>２．エネルギーシステムフロー</vt:lpstr>
      <vt:lpstr>３．補助事業内容、および事業の環境性、経済性</vt:lpstr>
      <vt:lpstr>４．事業内容の先導性、新規性</vt:lpstr>
      <vt:lpstr>５．事業者適格性、事業実施の確実性、資金計画</vt:lpstr>
      <vt:lpstr>６．災害等リスク対応、その他特筆すべき事項</vt:lpstr>
    </vt:vector>
  </TitlesOfParts>
  <Company>METI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METI</dc:creator>
  <cp:lastModifiedBy>GIO019</cp:lastModifiedBy>
  <cp:revision>508</cp:revision>
  <cp:lastPrinted>2017-02-09T02:06:43Z</cp:lastPrinted>
  <dcterms:created xsi:type="dcterms:W3CDTF">2013-09-09T14:53:54Z</dcterms:created>
  <dcterms:modified xsi:type="dcterms:W3CDTF">2017-02-09T02:07:15Z</dcterms:modified>
</cp:coreProperties>
</file>