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1" r:id="rId1"/>
    <p:sldMasterId id="2147483753" r:id="rId2"/>
  </p:sldMasterIdLst>
  <p:notesMasterIdLst>
    <p:notesMasterId r:id="rId9"/>
  </p:notesMasterIdLst>
  <p:handoutMasterIdLst>
    <p:handoutMasterId r:id="rId10"/>
  </p:handoutMasterIdLst>
  <p:sldIdLst>
    <p:sldId id="676" r:id="rId3"/>
    <p:sldId id="685" r:id="rId4"/>
    <p:sldId id="688" r:id="rId5"/>
    <p:sldId id="689" r:id="rId6"/>
    <p:sldId id="686" r:id="rId7"/>
    <p:sldId id="687" r:id="rId8"/>
  </p:sldIdLst>
  <p:sldSz cx="9906000" cy="6858000" type="A4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">
          <p15:clr>
            <a:srgbClr val="A4A3A4"/>
          </p15:clr>
        </p15:guide>
        <p15:guide id="2" pos="62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62" autoAdjust="0"/>
    <p:restoredTop sz="97885" autoAdjust="0"/>
  </p:normalViewPr>
  <p:slideViewPr>
    <p:cSldViewPr>
      <p:cViewPr varScale="1">
        <p:scale>
          <a:sx n="68" d="100"/>
          <a:sy n="68" d="100"/>
        </p:scale>
        <p:origin x="-1596" y="-96"/>
      </p:cViewPr>
      <p:guideLst>
        <p:guide orient="horz" pos="28"/>
        <p:guide pos="62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290"/>
    </p:cViewPr>
  </p:sorterViewPr>
  <p:notesViewPr>
    <p:cSldViewPr>
      <p:cViewPr>
        <p:scale>
          <a:sx n="90" d="100"/>
          <a:sy n="90" d="100"/>
        </p:scale>
        <p:origin x="-1806" y="-72"/>
      </p:cViewPr>
      <p:guideLst>
        <p:guide orient="horz" pos="3108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機密性○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EC4FBD0-7633-4554-A01D-57EBE408A74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6795072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ja-JP" altLang="en-US"/>
              <a:t>機密性○</a:t>
            </a:r>
            <a:endParaRPr lang="en-US" altLang="ja-JP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AE3D2EF-E1DA-43A1-AAB5-1C750E1C492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6929279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ja-JP" altLang="en-US" smtClean="0"/>
              <a:t>●事業計画策定の策定</a:t>
            </a:r>
          </a:p>
        </p:txBody>
      </p:sp>
    </p:spTree>
    <p:extLst>
      <p:ext uri="{BB962C8B-B14F-4D97-AF65-F5344CB8AC3E}">
        <p14:creationId xmlns:p14="http://schemas.microsoft.com/office/powerpoint/2010/main" xmlns="" val="1068808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8565" y="1052736"/>
            <a:ext cx="8420100" cy="1470025"/>
          </a:xfrm>
        </p:spPr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9202" y="2063375"/>
            <a:ext cx="9912350" cy="4571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31775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42853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99535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643500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791469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-6350" y="539750"/>
            <a:ext cx="9912350" cy="7143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464" y="39688"/>
            <a:ext cx="8915400" cy="500062"/>
          </a:xfrm>
        </p:spPr>
        <p:txBody>
          <a:bodyPr/>
          <a:lstStyle>
            <a:lvl1pPr algn="l"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337376" y="6488697"/>
            <a:ext cx="1043563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defRPr/>
            </a:pPr>
            <a:fld id="{CA8D4A6D-85F2-41B7-A27E-54BD60322951}" type="slidenum">
              <a:rPr lang="ja-JP" altLang="en-US" smtClean="0"/>
              <a:pPr>
                <a:defRPr/>
              </a:pPr>
              <a:t>&lt;#&gt;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92290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797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259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799724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646150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8551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977128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43885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8" name="タイトル 1"/>
          <p:cNvSpPr txBox="1">
            <a:spLocks/>
          </p:cNvSpPr>
          <p:nvPr userDrawn="1"/>
        </p:nvSpPr>
        <p:spPr>
          <a:xfrm>
            <a:off x="-3175" y="6691313"/>
            <a:ext cx="9420225" cy="166687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ja-JP" altLang="en-US" sz="1000" i="1" dirty="0" smtClean="0">
                <a:solidFill>
                  <a:schemeClr val="bg1">
                    <a:lumMod val="50000"/>
                  </a:schemeClr>
                </a:solidFill>
              </a:rPr>
              <a:t>平成</a:t>
            </a:r>
            <a:r>
              <a:rPr lang="en-US" altLang="ja-JP" sz="1000" i="1" dirty="0" smtClean="0">
                <a:solidFill>
                  <a:schemeClr val="bg1">
                    <a:lumMod val="50000"/>
                  </a:schemeClr>
                </a:solidFill>
              </a:rPr>
              <a:t>28</a:t>
            </a:r>
            <a:r>
              <a:rPr lang="ja-JP" altLang="en-US" sz="1000" i="1" dirty="0" smtClean="0">
                <a:solidFill>
                  <a:schemeClr val="bg1">
                    <a:lumMod val="50000"/>
                  </a:schemeClr>
                </a:solidFill>
              </a:rPr>
              <a:t>年度　地産地消型再生可能エネルギー面的利用等推進事業費補助金　事業概要書</a:t>
            </a:r>
            <a:endParaRPr lang="ja-JP" altLang="en-US" sz="1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0A507-E35D-440C-89A6-617C22B0E07C}" type="datetimeFigureOut">
              <a:rPr kumimoji="1" lang="ja-JP" altLang="en-US" smtClean="0"/>
              <a:pPr/>
              <a:t>2016/6/8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9981B-ECAC-4AAF-A3FD-B78E199E2FE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32574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38623933"/>
              </p:ext>
            </p:extLst>
          </p:nvPr>
        </p:nvGraphicFramePr>
        <p:xfrm>
          <a:off x="1424508" y="3215605"/>
          <a:ext cx="7200900" cy="933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54"/>
                <a:gridCol w="1656207"/>
                <a:gridCol w="5112639"/>
              </a:tblGrid>
              <a:tr h="3047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○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代表申請者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7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◎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共同申請者</a:t>
                      </a:r>
                      <a:endParaRPr lang="en-US" altLang="ja-JP" sz="14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4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39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★</a:t>
                      </a:r>
                      <a:endParaRPr kumimoji="1" lang="ja-JP" altLang="en-US" sz="1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地方公共団体</a:t>
                      </a:r>
                    </a:p>
                  </a:txBody>
                  <a:tcPr marL="91441" marR="91441"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4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41" marR="91441"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58565" y="1298470"/>
            <a:ext cx="8420100" cy="834386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補助事業の名称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960403" y="211271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申請日：平成○○年○○月○○日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456" y="14556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/>
              <a:t>別紙⑲事業概要書</a:t>
            </a:r>
            <a:endParaRPr kumimoji="1"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52545" y="2774265"/>
            <a:ext cx="4632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区分</a:t>
            </a:r>
            <a:r>
              <a:rPr kumimoji="1" lang="en-US" altLang="ja-JP" dirty="0" smtClean="0"/>
              <a:t>】</a:t>
            </a:r>
            <a:r>
              <a:rPr kumimoji="1" lang="ja-JP" altLang="en-US" dirty="0" smtClean="0"/>
              <a:t>（実施設計・実証事業・導入事業）</a:t>
            </a:r>
            <a:endParaRPr kumimoji="1" lang="ja-JP" altLang="en-US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5961112" y="44624"/>
          <a:ext cx="3888432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2160240"/>
              </a:tblGrid>
              <a:tr h="2340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補助金交付申請額</a:t>
                      </a:r>
                      <a:endParaRPr kumimoji="1" lang="en-US" altLang="ja-JP" sz="1400" b="0" dirty="0" smtClean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000,000,000</a:t>
                      </a:r>
                      <a:r>
                        <a:rPr kumimoji="1" lang="ja-JP" altLang="en-US" sz="1400" b="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1400" b="0" dirty="0" smtClean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40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H28</a:t>
                      </a:r>
                      <a:r>
                        <a:rPr kumimoji="1" lang="ja-JP" altLang="en-US" sz="1400" b="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補助金申請額</a:t>
                      </a:r>
                      <a:endParaRPr kumimoji="1" lang="en-US" altLang="ja-JP" sz="1400" b="0" dirty="0" smtClean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000,000,000</a:t>
                      </a:r>
                      <a:r>
                        <a:rPr kumimoji="1" lang="ja-JP" altLang="en-US" sz="1400" b="0" dirty="0" smtClean="0">
                          <a:ln>
                            <a:solidFill>
                              <a:schemeClr val="bg1">
                                <a:lumMod val="50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1400" b="0" dirty="0" smtClean="0">
                        <a:ln>
                          <a:solidFill>
                            <a:schemeClr val="bg1">
                              <a:lumMod val="50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角丸四角形吹き出し 9"/>
          <p:cNvSpPr/>
          <p:nvPr/>
        </p:nvSpPr>
        <p:spPr>
          <a:xfrm>
            <a:off x="7473280" y="908720"/>
            <a:ext cx="1584176" cy="612648"/>
          </a:xfrm>
          <a:prstGeom prst="wedgeRoundRectCallout">
            <a:avLst>
              <a:gd name="adj1" fmla="val -92795"/>
              <a:gd name="adj2" fmla="val 80870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 smtClean="0">
                <a:solidFill>
                  <a:schemeClr val="tx1"/>
                </a:solidFill>
              </a:rPr>
              <a:t>補助事業</a:t>
            </a:r>
            <a:r>
              <a:rPr lang="ja-JP" altLang="en-US" sz="1400" dirty="0" smtClean="0">
                <a:solidFill>
                  <a:schemeClr val="tx1"/>
                </a:solidFill>
              </a:rPr>
              <a:t>の</a:t>
            </a:r>
            <a:r>
              <a:rPr lang="ja-JP" altLang="en-US" sz="1400" dirty="0" smtClean="0">
                <a:solidFill>
                  <a:schemeClr val="tx1"/>
                </a:solidFill>
              </a:rPr>
              <a:t>名称</a:t>
            </a:r>
            <a:r>
              <a:rPr lang="ja-JP" altLang="en-US" sz="1400" dirty="0" smtClean="0">
                <a:solidFill>
                  <a:schemeClr val="tx1"/>
                </a:solidFill>
              </a:rPr>
              <a:t>を</a:t>
            </a:r>
            <a:r>
              <a:rPr lang="ja-JP" altLang="en-US" sz="1400" dirty="0" smtClean="0">
                <a:solidFill>
                  <a:schemeClr val="tx1"/>
                </a:solidFill>
              </a:rPr>
              <a:t>記入してください。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2288704" y="188640"/>
            <a:ext cx="2448272" cy="720080"/>
          </a:xfrm>
          <a:prstGeom prst="wedgeRoundRectCallout">
            <a:avLst>
              <a:gd name="adj1" fmla="val 99381"/>
              <a:gd name="adj2" fmla="val -30617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ja-JP" sz="1400" dirty="0" smtClean="0">
                <a:solidFill>
                  <a:schemeClr val="tx1"/>
                </a:solidFill>
              </a:rPr>
              <a:t>１段目：申請総額</a:t>
            </a:r>
            <a:r>
              <a:rPr lang="ja-JP" altLang="ja-JP" sz="1400" dirty="0" smtClean="0">
                <a:solidFill>
                  <a:schemeClr val="tx1"/>
                </a:solidFill>
              </a:rPr>
              <a:t>、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ja-JP" sz="1400" dirty="0" smtClean="0">
                <a:solidFill>
                  <a:schemeClr val="tx1"/>
                </a:solidFill>
              </a:rPr>
              <a:t>２段目</a:t>
            </a:r>
            <a:r>
              <a:rPr lang="ja-JP" altLang="ja-JP" sz="1400" dirty="0" smtClean="0">
                <a:solidFill>
                  <a:schemeClr val="tx1"/>
                </a:solidFill>
              </a:rPr>
              <a:t>：Ｈ２８年度申請</a:t>
            </a:r>
            <a:r>
              <a:rPr lang="ja-JP" altLang="ja-JP" sz="1400" dirty="0" smtClean="0">
                <a:solidFill>
                  <a:schemeClr val="tx1"/>
                </a:solidFill>
              </a:rPr>
              <a:t>額</a:t>
            </a:r>
            <a:endParaRPr lang="en-US" altLang="ja-JP" sz="1400" dirty="0" smtClean="0">
              <a:solidFill>
                <a:schemeClr val="tx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 smtClean="0">
                <a:solidFill>
                  <a:schemeClr val="tx1"/>
                </a:solidFill>
              </a:rPr>
              <a:t>を記入してください。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角丸四角形吹き出し 11"/>
          <p:cNvSpPr/>
          <p:nvPr/>
        </p:nvSpPr>
        <p:spPr>
          <a:xfrm>
            <a:off x="7257256" y="2276872"/>
            <a:ext cx="2448272" cy="720080"/>
          </a:xfrm>
          <a:prstGeom prst="wedgeRoundRectCallout">
            <a:avLst>
              <a:gd name="adj1" fmla="val -71849"/>
              <a:gd name="adj2" fmla="val 37760"/>
              <a:gd name="adj3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 smtClean="0">
                <a:solidFill>
                  <a:schemeClr val="tx1"/>
                </a:solidFill>
              </a:rPr>
              <a:t>対象区分を○で囲んで下さい。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464" y="103932"/>
            <a:ext cx="4464496" cy="377179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１．補助事業要旨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4826168" y="6525313"/>
            <a:ext cx="611762" cy="365125"/>
          </a:xfrm>
        </p:spPr>
        <p:txBody>
          <a:bodyPr/>
          <a:lstStyle/>
          <a:p>
            <a:pPr algn="ctr">
              <a:defRPr/>
            </a:pPr>
            <a:r>
              <a:rPr lang="en-US" altLang="ja-JP" sz="1500" dirty="0" smtClean="0">
                <a:latin typeface="Century" panose="02040604050505020304" pitchFamily="18" charset="0"/>
                <a:ea typeface="ＭＳ 明朝" panose="02020609040205080304" pitchFamily="17" charset="-128"/>
              </a:rPr>
              <a:t>72</a:t>
            </a:r>
            <a:endParaRPr lang="ja-JP" altLang="en-US" sz="1500" dirty="0">
              <a:latin typeface="Century" panose="020406040505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-8656" y="679996"/>
            <a:ext cx="4807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latin typeface="+mn-ea"/>
                <a:ea typeface="+mn-ea"/>
              </a:rPr>
              <a:t>（１</a:t>
            </a:r>
            <a:r>
              <a:rPr lang="ja-JP" altLang="en-US" dirty="0">
                <a:latin typeface="+mn-ea"/>
                <a:ea typeface="+mn-ea"/>
              </a:rPr>
              <a:t>）</a:t>
            </a:r>
            <a:r>
              <a:rPr lang="ja-JP" altLang="en-US" dirty="0" smtClean="0">
                <a:latin typeface="+mn-ea"/>
                <a:ea typeface="+mn-ea"/>
              </a:rPr>
              <a:t>事業内容</a:t>
            </a:r>
            <a:r>
              <a:rPr lang="ja-JP" altLang="en-US" sz="1200" dirty="0" smtClean="0">
                <a:latin typeface="+mn-ea"/>
                <a:ea typeface="+mn-ea"/>
              </a:rPr>
              <a:t>（環境性・経済性・先導性・災害等リスク対応）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169024" y="987235"/>
            <a:ext cx="4536504" cy="553807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00" dirty="0">
              <a:latin typeface="+mn-ea"/>
              <a:ea typeface="+mn-ea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5097016" y="681403"/>
            <a:ext cx="1585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+mn-ea"/>
                <a:ea typeface="+mn-ea"/>
              </a:rPr>
              <a:t>【</a:t>
            </a:r>
            <a:r>
              <a:rPr lang="ja-JP" altLang="en-US" dirty="0" smtClean="0">
                <a:latin typeface="+mn-ea"/>
                <a:ea typeface="+mn-ea"/>
              </a:rPr>
              <a:t>事業イメージ</a:t>
            </a:r>
            <a:r>
              <a:rPr lang="en-US" altLang="ja-JP" dirty="0" smtClean="0">
                <a:latin typeface="+mn-ea"/>
                <a:ea typeface="+mn-ea"/>
              </a:rPr>
              <a:t>】</a:t>
            </a:r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 bwMode="auto">
          <a:xfrm>
            <a:off x="8985250" y="60325"/>
            <a:ext cx="863600" cy="415925"/>
          </a:xfrm>
          <a:prstGeom prst="rect">
            <a:avLst/>
          </a:prstGeom>
          <a:solidFill>
            <a:schemeClr val="bg1"/>
          </a:solidFill>
          <a:ln w="44450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１枚</a:t>
            </a:r>
            <a:endParaRPr lang="ja-JP" altLang="en-US" sz="1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8465" y="992058"/>
            <a:ext cx="4896544" cy="19041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 smtClean="0">
                <a:latin typeface="+mn-ea"/>
                <a:ea typeface="+mn-ea"/>
              </a:rPr>
              <a:t>【</a:t>
            </a:r>
            <a:r>
              <a:rPr lang="ja-JP" altLang="en-US" sz="1600" dirty="0">
                <a:latin typeface="+mn-ea"/>
                <a:ea typeface="+mn-ea"/>
              </a:rPr>
              <a:t>要旨</a:t>
            </a:r>
            <a:r>
              <a:rPr lang="en-US" altLang="ja-JP" sz="1600" dirty="0">
                <a:latin typeface="+mn-ea"/>
                <a:ea typeface="+mn-ea"/>
              </a:rPr>
              <a:t>】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</a:rPr>
              <a:t>■</a:t>
            </a:r>
            <a:endParaRPr lang="en-US" altLang="ja-JP" sz="1600" dirty="0" smtClean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</a:rPr>
              <a:t>■</a:t>
            </a:r>
            <a:endParaRPr lang="en-US" altLang="ja-JP" sz="1600" dirty="0" smtClean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</a:rPr>
              <a:t>■</a:t>
            </a:r>
            <a:endParaRPr lang="en-US" altLang="ja-JP" sz="1600" dirty="0" smtClean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</a:rPr>
              <a:t>■</a:t>
            </a:r>
            <a:endParaRPr lang="en-US" altLang="ja-JP" sz="1600" dirty="0" smtClean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</a:rPr>
              <a:t>■</a:t>
            </a:r>
            <a:endParaRPr lang="en-US" altLang="ja-JP" sz="1600" dirty="0" smtClean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</a:rPr>
              <a:t>■</a:t>
            </a:r>
            <a:endParaRPr lang="en-US" altLang="ja-JP" sz="1600" dirty="0">
              <a:latin typeface="+mn-ea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-15552" y="2924944"/>
            <a:ext cx="5221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latin typeface="+mn-ea"/>
                <a:ea typeface="+mn-ea"/>
              </a:rPr>
              <a:t>（</a:t>
            </a:r>
            <a:r>
              <a:rPr lang="ja-JP" altLang="en-US" dirty="0">
                <a:latin typeface="+mn-ea"/>
                <a:ea typeface="+mn-ea"/>
              </a:rPr>
              <a:t>２</a:t>
            </a:r>
            <a:r>
              <a:rPr lang="ja-JP" altLang="en-US" dirty="0" smtClean="0">
                <a:latin typeface="+mn-ea"/>
                <a:ea typeface="+mn-ea"/>
              </a:rPr>
              <a:t>）事業実施確実性・事</a:t>
            </a:r>
            <a:r>
              <a:rPr lang="ja-JP" altLang="en-US" dirty="0">
                <a:latin typeface="+mn-ea"/>
                <a:ea typeface="+mn-ea"/>
              </a:rPr>
              <a:t>業者の</a:t>
            </a:r>
            <a:r>
              <a:rPr lang="ja-JP" altLang="en-US" dirty="0" smtClean="0">
                <a:latin typeface="+mn-ea"/>
                <a:ea typeface="+mn-ea"/>
              </a:rPr>
              <a:t>適格性・資金計画</a:t>
            </a:r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-2380" y="5085184"/>
            <a:ext cx="2951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latin typeface="+mn-ea"/>
                <a:ea typeface="+mn-ea"/>
              </a:rPr>
              <a:t>（３）その他特筆すべき事項</a:t>
            </a:r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30056" y="3294276"/>
            <a:ext cx="4896544" cy="17936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 smtClean="0">
                <a:latin typeface="+mn-ea"/>
                <a:ea typeface="+mn-ea"/>
              </a:rPr>
              <a:t>【</a:t>
            </a:r>
            <a:r>
              <a:rPr lang="ja-JP" altLang="en-US" sz="1600" dirty="0">
                <a:latin typeface="+mn-ea"/>
                <a:ea typeface="+mn-ea"/>
              </a:rPr>
              <a:t>要旨</a:t>
            </a:r>
            <a:r>
              <a:rPr lang="en-US" altLang="ja-JP" sz="1600" dirty="0">
                <a:latin typeface="+mn-ea"/>
                <a:ea typeface="+mn-ea"/>
              </a:rPr>
              <a:t>】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</a:rPr>
              <a:t>■</a:t>
            </a:r>
            <a:endParaRPr lang="en-US" altLang="ja-JP" sz="1600" dirty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</a:rPr>
              <a:t>■</a:t>
            </a:r>
            <a:endParaRPr lang="en-US" altLang="ja-JP" sz="1600" dirty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</a:rPr>
              <a:t>■</a:t>
            </a:r>
            <a:endParaRPr lang="en-US" altLang="ja-JP" sz="1600" dirty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</a:rPr>
              <a:t>■</a:t>
            </a:r>
            <a:endParaRPr lang="en-US" altLang="ja-JP" sz="1600" dirty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</a:rPr>
              <a:t>■</a:t>
            </a:r>
            <a:endParaRPr lang="en-US" altLang="ja-JP" sz="1600" dirty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</a:rPr>
              <a:t>■</a:t>
            </a:r>
            <a:endParaRPr lang="en-US" altLang="ja-JP" sz="1600" dirty="0">
              <a:latin typeface="+mn-e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29668" y="5404389"/>
            <a:ext cx="4896544" cy="11209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 smtClean="0">
                <a:latin typeface="+mn-ea"/>
                <a:ea typeface="+mn-ea"/>
              </a:rPr>
              <a:t>【</a:t>
            </a:r>
            <a:r>
              <a:rPr lang="ja-JP" altLang="en-US" sz="1600" dirty="0">
                <a:latin typeface="+mn-ea"/>
                <a:ea typeface="+mn-ea"/>
              </a:rPr>
              <a:t>要旨</a:t>
            </a:r>
            <a:r>
              <a:rPr lang="en-US" altLang="ja-JP" sz="1600" dirty="0">
                <a:latin typeface="+mn-ea"/>
                <a:ea typeface="+mn-ea"/>
              </a:rPr>
              <a:t>】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</a:rPr>
              <a:t>■</a:t>
            </a:r>
            <a:endParaRPr lang="en-US" altLang="ja-JP" sz="1600" dirty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</a:rPr>
              <a:t>■</a:t>
            </a:r>
            <a:endParaRPr lang="en-US" altLang="ja-JP" sz="1600" dirty="0">
              <a:latin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</a:rPr>
              <a:t>■</a:t>
            </a:r>
            <a:endParaRPr lang="en-US" altLang="ja-JP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573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464" y="39688"/>
            <a:ext cx="7128792" cy="500061"/>
          </a:xfrm>
        </p:spPr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２</a:t>
            </a:r>
            <a:r>
              <a:rPr lang="ja-JP" altLang="en-US" dirty="0" smtClean="0">
                <a:latin typeface="+mn-ea"/>
                <a:ea typeface="+mn-ea"/>
              </a:rPr>
              <a:t>．</a:t>
            </a:r>
            <a:r>
              <a:rPr lang="ja-JP" altLang="en-US" dirty="0">
                <a:latin typeface="+mn-ea"/>
                <a:ea typeface="+mn-ea"/>
              </a:rPr>
              <a:t>事業</a:t>
            </a:r>
            <a:r>
              <a:rPr lang="ja-JP" altLang="en-US" dirty="0" smtClean="0">
                <a:latin typeface="+mn-ea"/>
                <a:ea typeface="+mn-ea"/>
              </a:rPr>
              <a:t>内容（環境性・経済性・先導性・災害等リスク対応）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588" y="2203835"/>
            <a:ext cx="9648825" cy="432079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+mn-ea"/>
                <a:ea typeface="+mn-ea"/>
              </a:rPr>
              <a:t>【</a:t>
            </a:r>
            <a:r>
              <a:rPr lang="ja-JP" altLang="en-US" sz="1600" dirty="0">
                <a:latin typeface="+mn-ea"/>
                <a:ea typeface="+mn-ea"/>
              </a:rPr>
              <a:t>詳細</a:t>
            </a:r>
            <a:r>
              <a:rPr lang="en-US" altLang="ja-JP" sz="1600" dirty="0">
                <a:latin typeface="+mn-ea"/>
                <a:ea typeface="+mn-ea"/>
              </a:rPr>
              <a:t>】</a:t>
            </a:r>
          </a:p>
        </p:txBody>
      </p:sp>
      <p:sp>
        <p:nvSpPr>
          <p:cNvPr id="7" name="タイトル 1"/>
          <p:cNvSpPr txBox="1">
            <a:spLocks/>
          </p:cNvSpPr>
          <p:nvPr/>
        </p:nvSpPr>
        <p:spPr bwMode="auto">
          <a:xfrm>
            <a:off x="8985250" y="60325"/>
            <a:ext cx="863600" cy="415925"/>
          </a:xfrm>
          <a:prstGeom prst="rect">
            <a:avLst/>
          </a:prstGeom>
          <a:solidFill>
            <a:schemeClr val="bg1"/>
          </a:solidFill>
          <a:ln w="44450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 dirty="0">
                <a:solidFill>
                  <a:srgbClr val="FF0000"/>
                </a:solidFill>
                <a:latin typeface="+mn-ea"/>
                <a:ea typeface="+mn-ea"/>
              </a:rPr>
              <a:t>４</a:t>
            </a:r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枚以内</a:t>
            </a:r>
            <a:endParaRPr lang="ja-JP" altLang="en-US" sz="1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8588" y="723900"/>
            <a:ext cx="9648825" cy="141643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+mn-ea"/>
                <a:ea typeface="+mn-ea"/>
              </a:rPr>
              <a:t>【</a:t>
            </a:r>
            <a:r>
              <a:rPr lang="ja-JP" altLang="en-US" sz="1600" dirty="0">
                <a:latin typeface="+mn-ea"/>
                <a:ea typeface="+mn-ea"/>
              </a:rPr>
              <a:t>要旨</a:t>
            </a:r>
            <a:r>
              <a:rPr lang="en-US" altLang="ja-JP" sz="1600" dirty="0" smtClean="0">
                <a:latin typeface="+mn-ea"/>
                <a:ea typeface="+mn-ea"/>
              </a:rPr>
              <a:t>】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  <a:ea typeface="+mn-ea"/>
              </a:rPr>
              <a:t>■</a:t>
            </a:r>
            <a:endParaRPr lang="en-US" altLang="ja-JP" sz="1600" dirty="0">
              <a:latin typeface="+mn-ea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  <a:ea typeface="+mn-ea"/>
              </a:rPr>
              <a:t>■</a:t>
            </a:r>
            <a:endParaRPr lang="en-US" altLang="ja-JP" sz="1600" dirty="0" smtClean="0">
              <a:latin typeface="+mn-ea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  <a:ea typeface="+mn-ea"/>
              </a:rPr>
              <a:t>■</a:t>
            </a:r>
            <a:endParaRPr lang="en-US" altLang="ja-JP" sz="1600" dirty="0" smtClean="0">
              <a:latin typeface="+mn-ea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  <a:ea typeface="+mn-ea"/>
              </a:rPr>
              <a:t>■</a:t>
            </a:r>
          </a:p>
        </p:txBody>
      </p:sp>
    </p:spTree>
    <p:extLst>
      <p:ext uri="{BB962C8B-B14F-4D97-AF65-F5344CB8AC3E}">
        <p14:creationId xmlns:p14="http://schemas.microsoft.com/office/powerpoint/2010/main" xmlns="" val="145250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３</a:t>
            </a:r>
            <a:r>
              <a:rPr lang="ja-JP" altLang="en-US" dirty="0" smtClean="0">
                <a:latin typeface="+mn-ea"/>
                <a:ea typeface="+mn-ea"/>
              </a:rPr>
              <a:t>．</a:t>
            </a:r>
            <a:r>
              <a:rPr lang="ja-JP" altLang="en-US" dirty="0">
                <a:latin typeface="+mn-ea"/>
                <a:ea typeface="+mn-ea"/>
              </a:rPr>
              <a:t>事業実施の</a:t>
            </a:r>
            <a:r>
              <a:rPr lang="ja-JP" altLang="en-US" dirty="0" smtClean="0">
                <a:latin typeface="+mn-ea"/>
                <a:ea typeface="+mn-ea"/>
              </a:rPr>
              <a:t>確実性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8588" y="2055814"/>
            <a:ext cx="9648825" cy="44688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+mn-ea"/>
                <a:ea typeface="+mn-ea"/>
              </a:rPr>
              <a:t>【</a:t>
            </a:r>
            <a:r>
              <a:rPr lang="ja-JP" altLang="en-US" sz="1600" dirty="0">
                <a:latin typeface="+mn-ea"/>
                <a:ea typeface="+mn-ea"/>
              </a:rPr>
              <a:t>詳細</a:t>
            </a:r>
            <a:r>
              <a:rPr lang="en-US" altLang="ja-JP" sz="1600" dirty="0">
                <a:latin typeface="+mn-ea"/>
                <a:ea typeface="+mn-ea"/>
              </a:rPr>
              <a:t>】</a:t>
            </a:r>
          </a:p>
        </p:txBody>
      </p:sp>
      <p:sp>
        <p:nvSpPr>
          <p:cNvPr id="7" name="タイトル 1"/>
          <p:cNvSpPr txBox="1">
            <a:spLocks/>
          </p:cNvSpPr>
          <p:nvPr/>
        </p:nvSpPr>
        <p:spPr bwMode="auto">
          <a:xfrm>
            <a:off x="8985250" y="60325"/>
            <a:ext cx="863600" cy="415925"/>
          </a:xfrm>
          <a:prstGeom prst="rect">
            <a:avLst/>
          </a:prstGeom>
          <a:solidFill>
            <a:schemeClr val="bg1"/>
          </a:solidFill>
          <a:ln w="44450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１枚</a:t>
            </a:r>
            <a:endParaRPr lang="ja-JP" altLang="en-US" sz="1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8588" y="723900"/>
            <a:ext cx="9648825" cy="115194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+mn-ea"/>
                <a:ea typeface="+mn-ea"/>
              </a:rPr>
              <a:t>【</a:t>
            </a:r>
            <a:r>
              <a:rPr lang="ja-JP" altLang="en-US" sz="1600" dirty="0">
                <a:latin typeface="+mn-ea"/>
                <a:ea typeface="+mn-ea"/>
              </a:rPr>
              <a:t>要旨</a:t>
            </a:r>
            <a:r>
              <a:rPr lang="en-US" altLang="ja-JP" sz="1600" dirty="0">
                <a:latin typeface="+mn-ea"/>
                <a:ea typeface="+mn-ea"/>
              </a:rPr>
              <a:t>】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  <a:ea typeface="+mn-ea"/>
              </a:rPr>
              <a:t>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  <a:ea typeface="+mn-ea"/>
              </a:rPr>
              <a:t>■</a:t>
            </a:r>
            <a:endParaRPr lang="en-US" altLang="ja-JP" sz="1600" dirty="0">
              <a:latin typeface="+mn-ea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  <a:ea typeface="+mn-ea"/>
              </a:rPr>
              <a:t>■</a:t>
            </a:r>
            <a:endParaRPr lang="ja-JP" altLang="en-US" sz="1600" dirty="0">
              <a:latin typeface="+mn-ea"/>
              <a:ea typeface="+mn-ea"/>
            </a:endParaRPr>
          </a:p>
        </p:txBody>
      </p:sp>
      <p:sp>
        <p:nvSpPr>
          <p:cNvPr id="1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4826168" y="6525313"/>
            <a:ext cx="611762" cy="365125"/>
          </a:xfrm>
        </p:spPr>
        <p:txBody>
          <a:bodyPr/>
          <a:lstStyle/>
          <a:p>
            <a:pPr algn="ctr">
              <a:defRPr/>
            </a:pPr>
            <a:r>
              <a:rPr lang="en-US" altLang="ja-JP" sz="1500" dirty="0" smtClean="0">
                <a:latin typeface="Century" panose="02040604050505020304" pitchFamily="18" charset="0"/>
              </a:rPr>
              <a:t>73</a:t>
            </a:r>
            <a:endParaRPr lang="ja-JP" altLang="en-US" sz="15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785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４</a:t>
            </a:r>
            <a:r>
              <a:rPr lang="ja-JP" altLang="en-US" dirty="0" smtClean="0">
                <a:latin typeface="+mn-ea"/>
                <a:ea typeface="+mn-ea"/>
              </a:rPr>
              <a:t>．</a:t>
            </a:r>
            <a:r>
              <a:rPr lang="ja-JP" altLang="en-US" dirty="0">
                <a:latin typeface="+mn-ea"/>
                <a:ea typeface="+mn-ea"/>
              </a:rPr>
              <a:t>事業者の</a:t>
            </a:r>
            <a:r>
              <a:rPr lang="ja-JP" altLang="en-US" dirty="0" smtClean="0">
                <a:latin typeface="+mn-ea"/>
                <a:ea typeface="+mn-ea"/>
              </a:rPr>
              <a:t>適格性・資金計画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588" y="2055814"/>
            <a:ext cx="9648825" cy="44688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+mn-ea"/>
                <a:ea typeface="+mn-ea"/>
              </a:rPr>
              <a:t>【</a:t>
            </a:r>
            <a:r>
              <a:rPr lang="ja-JP" altLang="en-US" sz="1600" dirty="0">
                <a:latin typeface="+mn-ea"/>
                <a:ea typeface="+mn-ea"/>
              </a:rPr>
              <a:t>詳細</a:t>
            </a:r>
            <a:r>
              <a:rPr lang="en-US" altLang="ja-JP" sz="1600" dirty="0">
                <a:latin typeface="+mn-ea"/>
                <a:ea typeface="+mn-ea"/>
              </a:rPr>
              <a:t>】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8588" y="723900"/>
            <a:ext cx="9648825" cy="115194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+mn-ea"/>
                <a:ea typeface="+mn-ea"/>
              </a:rPr>
              <a:t>【</a:t>
            </a:r>
            <a:r>
              <a:rPr lang="ja-JP" altLang="en-US" sz="1600" dirty="0">
                <a:latin typeface="+mn-ea"/>
                <a:ea typeface="+mn-ea"/>
              </a:rPr>
              <a:t>要旨</a:t>
            </a:r>
            <a:r>
              <a:rPr lang="en-US" altLang="ja-JP" sz="1600" dirty="0">
                <a:latin typeface="+mn-ea"/>
                <a:ea typeface="+mn-ea"/>
              </a:rPr>
              <a:t>】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  <a:ea typeface="+mn-ea"/>
              </a:rPr>
              <a:t>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  <a:ea typeface="+mn-ea"/>
              </a:rPr>
              <a:t>■</a:t>
            </a:r>
            <a:endParaRPr lang="en-US" altLang="ja-JP" sz="1600" dirty="0">
              <a:latin typeface="+mn-ea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  <a:ea typeface="+mn-ea"/>
              </a:rPr>
              <a:t>■</a:t>
            </a:r>
            <a:endParaRPr lang="ja-JP" altLang="en-US" sz="1600" dirty="0">
              <a:latin typeface="+mn-ea"/>
              <a:ea typeface="+mn-ea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 bwMode="auto">
          <a:xfrm>
            <a:off x="8985250" y="60325"/>
            <a:ext cx="863600" cy="415925"/>
          </a:xfrm>
          <a:prstGeom prst="rect">
            <a:avLst/>
          </a:prstGeom>
          <a:solidFill>
            <a:schemeClr val="bg1"/>
          </a:solidFill>
          <a:ln w="44450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１枚</a:t>
            </a:r>
            <a:endParaRPr lang="ja-JP" altLang="en-US" sz="1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400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５</a:t>
            </a:r>
            <a:r>
              <a:rPr lang="ja-JP" altLang="en-US" dirty="0" smtClean="0">
                <a:latin typeface="+mn-ea"/>
                <a:ea typeface="+mn-ea"/>
              </a:rPr>
              <a:t>．その他特筆すべき事項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588" y="2055814"/>
            <a:ext cx="9648825" cy="44688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+mn-ea"/>
                <a:ea typeface="+mn-ea"/>
              </a:rPr>
              <a:t>【</a:t>
            </a:r>
            <a:r>
              <a:rPr lang="ja-JP" altLang="en-US" sz="1600" dirty="0">
                <a:latin typeface="+mn-ea"/>
                <a:ea typeface="+mn-ea"/>
              </a:rPr>
              <a:t>詳細</a:t>
            </a:r>
            <a:r>
              <a:rPr lang="en-US" altLang="ja-JP" sz="1600" dirty="0">
                <a:latin typeface="+mn-ea"/>
                <a:ea typeface="+mn-ea"/>
              </a:rPr>
              <a:t>】</a:t>
            </a:r>
          </a:p>
        </p:txBody>
      </p:sp>
      <p:sp>
        <p:nvSpPr>
          <p:cNvPr id="7" name="タイトル 1"/>
          <p:cNvSpPr txBox="1">
            <a:spLocks/>
          </p:cNvSpPr>
          <p:nvPr/>
        </p:nvSpPr>
        <p:spPr bwMode="auto">
          <a:xfrm>
            <a:off x="8985250" y="60325"/>
            <a:ext cx="863600" cy="415925"/>
          </a:xfrm>
          <a:prstGeom prst="rect">
            <a:avLst/>
          </a:prstGeom>
          <a:solidFill>
            <a:schemeClr val="bg1"/>
          </a:solidFill>
          <a:ln w="44450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１枚</a:t>
            </a:r>
            <a:endParaRPr lang="ja-JP" altLang="en-US" sz="1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8588" y="723900"/>
            <a:ext cx="9648825" cy="115194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+mn-ea"/>
                <a:ea typeface="+mn-ea"/>
              </a:rPr>
              <a:t>【</a:t>
            </a:r>
            <a:r>
              <a:rPr lang="ja-JP" altLang="en-US" sz="1600" dirty="0">
                <a:latin typeface="+mn-ea"/>
                <a:ea typeface="+mn-ea"/>
              </a:rPr>
              <a:t>要旨</a:t>
            </a:r>
            <a:r>
              <a:rPr lang="en-US" altLang="ja-JP" sz="1600" dirty="0">
                <a:latin typeface="+mn-ea"/>
                <a:ea typeface="+mn-ea"/>
              </a:rPr>
              <a:t>】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  <a:ea typeface="+mn-ea"/>
              </a:rPr>
              <a:t>■</a:t>
            </a:r>
            <a:endParaRPr lang="en-US" altLang="ja-JP" sz="1600" dirty="0">
              <a:latin typeface="+mn-ea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 smtClean="0">
                <a:latin typeface="+mn-ea"/>
                <a:ea typeface="+mn-ea"/>
              </a:rPr>
              <a:t>■</a:t>
            </a:r>
            <a:endParaRPr lang="en-US" altLang="ja-JP" sz="1600" dirty="0" smtClean="0">
              <a:latin typeface="+mn-ea"/>
              <a:ea typeface="+mn-ea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600" dirty="0">
                <a:latin typeface="+mn-ea"/>
                <a:ea typeface="+mn-ea"/>
              </a:rPr>
              <a:t>■</a:t>
            </a:r>
          </a:p>
        </p:txBody>
      </p:sp>
      <p:sp>
        <p:nvSpPr>
          <p:cNvPr id="1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4826168" y="6525313"/>
            <a:ext cx="611762" cy="365125"/>
          </a:xfrm>
        </p:spPr>
        <p:txBody>
          <a:bodyPr/>
          <a:lstStyle/>
          <a:p>
            <a:pPr algn="ctr">
              <a:defRPr/>
            </a:pPr>
            <a:r>
              <a:rPr lang="en-US" altLang="ja-JP" sz="1500" dirty="0" smtClean="0">
                <a:latin typeface="Century" panose="02040604050505020304" pitchFamily="18" charset="0"/>
              </a:rPr>
              <a:t>74</a:t>
            </a:r>
            <a:endParaRPr lang="ja-JP" altLang="en-US" sz="15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669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iryo UI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3"/>
            </a:gs>
            <a:gs pos="50000">
              <a:schemeClr val="accent3"/>
            </a:gs>
            <a:gs pos="100000">
              <a:schemeClr val="accent3"/>
            </a:gs>
          </a:gsLst>
          <a:lin ang="0" scaled="1"/>
          <a:tileRect/>
        </a:gradFill>
        <a:ln>
          <a:noFill/>
        </a:ln>
      </a:spPr>
      <a:bodyPr anchor="ctr"/>
      <a:lstStyle>
        <a:defPPr algn="ctr" eaLnBrk="1" fontAlgn="auto" hangingPunct="1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9583</TotalTime>
  <Words>247</Words>
  <Application>Microsoft Office PowerPoint</Application>
  <PresentationFormat>A4 210 x 297 mm</PresentationFormat>
  <Paragraphs>76</Paragraphs>
  <Slides>6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Office ​​テーマ</vt:lpstr>
      <vt:lpstr>デザインの設定</vt:lpstr>
      <vt:lpstr>補助事業の名称</vt:lpstr>
      <vt:lpstr>１．補助事業要旨</vt:lpstr>
      <vt:lpstr>２．事業内容（環境性・経済性・先導性・災害等リスク対応）</vt:lpstr>
      <vt:lpstr>３．事業実施の確実性</vt:lpstr>
      <vt:lpstr>４．事業者の適格性・資金計画</vt:lpstr>
      <vt:lpstr>５．その他特筆すべき事項</vt:lpstr>
    </vt:vector>
  </TitlesOfParts>
  <Company>METI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METI</dc:creator>
  <cp:lastModifiedBy>GIO023</cp:lastModifiedBy>
  <cp:revision>464</cp:revision>
  <cp:lastPrinted>2016-04-01T03:21:54Z</cp:lastPrinted>
  <dcterms:created xsi:type="dcterms:W3CDTF">2013-09-09T14:53:54Z</dcterms:created>
  <dcterms:modified xsi:type="dcterms:W3CDTF">2016-06-08T01:21:48Z</dcterms:modified>
</cp:coreProperties>
</file>