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1" r:id="rId1"/>
    <p:sldMasterId id="2147483753" r:id="rId2"/>
  </p:sldMasterIdLst>
  <p:notesMasterIdLst>
    <p:notesMasterId r:id="rId10"/>
  </p:notesMasterIdLst>
  <p:handoutMasterIdLst>
    <p:handoutMasterId r:id="rId11"/>
  </p:handoutMasterIdLst>
  <p:sldIdLst>
    <p:sldId id="676" r:id="rId3"/>
    <p:sldId id="685" r:id="rId4"/>
    <p:sldId id="690" r:id="rId5"/>
    <p:sldId id="691" r:id="rId6"/>
    <p:sldId id="688" r:id="rId7"/>
    <p:sldId id="689" r:id="rId8"/>
    <p:sldId id="687" r:id="rId9"/>
  </p:sldIdLst>
  <p:sldSz cx="9906000" cy="6858000" type="A4"/>
  <p:notesSz cx="6735763" cy="9866313"/>
  <p:defaultTextStyle>
    <a:defPPr>
      <a:defRPr lang="ja-JP"/>
    </a:defPPr>
    <a:lvl1pPr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6pPr>
    <a:lvl7pPr marL="27432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7pPr>
    <a:lvl8pPr marL="32004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8pPr>
    <a:lvl9pPr marL="36576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9pPr>
  </p:defaultTextStyle>
  <p:extLst>
    <p:ext uri="{EFAFB233-063F-42B5-8137-9DF3F51BA10A}">
      <p15:sldGuideLst xmlns:p15="http://schemas.microsoft.com/office/powerpoint/2012/main">
        <p15:guide id="1" orient="horz" pos="28">
          <p15:clr>
            <a:srgbClr val="A4A3A4"/>
          </p15:clr>
        </p15:guide>
        <p15:guide id="2" pos="6204">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CCFFCC"/>
    <a:srgbClr val="FFD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97" autoAdjust="0"/>
    <p:restoredTop sz="97885" autoAdjust="0"/>
  </p:normalViewPr>
  <p:slideViewPr>
    <p:cSldViewPr>
      <p:cViewPr varScale="1">
        <p:scale>
          <a:sx n="79" d="100"/>
          <a:sy n="79" d="100"/>
        </p:scale>
        <p:origin x="864" y="96"/>
      </p:cViewPr>
      <p:guideLst>
        <p:guide orient="horz" pos="28"/>
        <p:guide pos="6204"/>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p:scale>
          <a:sx n="90" d="100"/>
          <a:sy n="90" d="100"/>
        </p:scale>
        <p:origin x="2148" y="-109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400">
                <a:latin typeface="ＭＳ Ｐゴシック" pitchFamily="50" charset="-128"/>
                <a:ea typeface="ＭＳ Ｐゴシック" pitchFamily="50" charset="-128"/>
              </a:defRPr>
            </a:lvl1pPr>
          </a:lstStyle>
          <a:p>
            <a:pPr>
              <a:defRPr/>
            </a:pPr>
            <a:r>
              <a:rPr lang="ja-JP" altLang="en-US"/>
              <a:t>機密性○</a:t>
            </a:r>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ea typeface="+mn-ea"/>
              </a:defRPr>
            </a:lvl1pPr>
          </a:lstStyle>
          <a:p>
            <a:pPr>
              <a:defRPr/>
            </a:pPr>
            <a:fld id="{1EC4FBD0-7633-4554-A01D-57EBE408A745}" type="slidenum">
              <a:rPr lang="ja-JP" altLang="en-US"/>
              <a:pPr>
                <a:defRPr/>
              </a:pPr>
              <a:t>‹#›</a:t>
            </a:fld>
            <a:endParaRPr lang="ja-JP" altLang="en-US"/>
          </a:p>
        </p:txBody>
      </p:sp>
    </p:spTree>
    <p:extLst>
      <p:ext uri="{BB962C8B-B14F-4D97-AF65-F5344CB8AC3E}">
        <p14:creationId xmlns:p14="http://schemas.microsoft.com/office/powerpoint/2010/main" val="267950727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400">
                <a:latin typeface="ＭＳ Ｐゴシック" pitchFamily="50" charset="-128"/>
                <a:ea typeface="ＭＳ Ｐゴシック" pitchFamily="50" charset="-128"/>
              </a:defRPr>
            </a:lvl1pPr>
          </a:lstStyle>
          <a:p>
            <a:pPr>
              <a:defRPr/>
            </a:pPr>
            <a:r>
              <a:rPr lang="ja-JP" altLang="en-US"/>
              <a:t>機密性○</a:t>
            </a:r>
            <a:endParaRPr lang="en-US" altLang="ja-JP"/>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pPr lvl="0"/>
            <a:endParaRPr lang="ja-JP" altLang="en-US" noProof="0" dirty="0"/>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ea typeface="+mn-ea"/>
              </a:defRPr>
            </a:lvl1pPr>
          </a:lstStyle>
          <a:p>
            <a:pPr>
              <a:defRPr/>
            </a:pPr>
            <a:fld id="{9AE3D2EF-E1DA-43A1-AAB5-1C750E1C4922}" type="slidenum">
              <a:rPr lang="ja-JP" altLang="en-US"/>
              <a:pPr>
                <a:defRPr/>
              </a:pPr>
              <a:t>‹#›</a:t>
            </a:fld>
            <a:endParaRPr lang="ja-JP" altLang="en-US"/>
          </a:p>
        </p:txBody>
      </p:sp>
    </p:spTree>
    <p:extLst>
      <p:ext uri="{BB962C8B-B14F-4D97-AF65-F5344CB8AC3E}">
        <p14:creationId xmlns:p14="http://schemas.microsoft.com/office/powerpoint/2010/main" val="69292799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a:t>●事業計画策定の策定</a:t>
            </a:r>
          </a:p>
        </p:txBody>
      </p:sp>
    </p:spTree>
    <p:extLst>
      <p:ext uri="{BB962C8B-B14F-4D97-AF65-F5344CB8AC3E}">
        <p14:creationId xmlns:p14="http://schemas.microsoft.com/office/powerpoint/2010/main" val="1068808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29609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58565" y="1052736"/>
            <a:ext cx="8420100" cy="1470025"/>
          </a:xfrm>
        </p:spPr>
        <p:txBody>
          <a:bodyPr/>
          <a:lstStyle>
            <a:lvl1pPr>
              <a:defRPr>
                <a:latin typeface="メイリオ" panose="020B0604030504040204" pitchFamily="50" charset="-128"/>
                <a:ea typeface="メイリオ" panose="020B0604030504040204" pitchFamily="50" charset="-128"/>
              </a:defRPr>
            </a:lvl1pPr>
          </a:lstStyle>
          <a:p>
            <a:r>
              <a:rPr lang="ja-JP" altLang="en-US"/>
              <a:t>マスター タイトルの書式設定</a:t>
            </a:r>
          </a:p>
        </p:txBody>
      </p:sp>
      <p:sp>
        <p:nvSpPr>
          <p:cNvPr id="7" name="正方形/長方形 6"/>
          <p:cNvSpPr/>
          <p:nvPr userDrawn="1"/>
        </p:nvSpPr>
        <p:spPr>
          <a:xfrm>
            <a:off x="9202" y="2063375"/>
            <a:ext cx="9912350" cy="4571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Tree>
    <p:extLst>
      <p:ext uri="{BB962C8B-B14F-4D97-AF65-F5344CB8AC3E}">
        <p14:creationId xmlns:p14="http://schemas.microsoft.com/office/powerpoint/2010/main" val="53177583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442853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499535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2643500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8"/>
            <a:ext cx="65341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3791469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正方形/長方形 3"/>
          <p:cNvSpPr/>
          <p:nvPr userDrawn="1"/>
        </p:nvSpPr>
        <p:spPr>
          <a:xfrm>
            <a:off x="-6350" y="539750"/>
            <a:ext cx="9912350" cy="7143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2" name="タイトル 1"/>
          <p:cNvSpPr>
            <a:spLocks noGrp="1"/>
          </p:cNvSpPr>
          <p:nvPr>
            <p:ph type="title"/>
          </p:nvPr>
        </p:nvSpPr>
        <p:spPr>
          <a:xfrm>
            <a:off x="128464" y="39688"/>
            <a:ext cx="8915400" cy="500062"/>
          </a:xfrm>
        </p:spPr>
        <p:txBody>
          <a:bodyPr/>
          <a:lstStyle>
            <a:lvl1pPr algn="l">
              <a:defRPr sz="1800">
                <a:latin typeface="メイリオ" panose="020B0604030504040204" pitchFamily="50" charset="-128"/>
                <a:ea typeface="メイリオ" panose="020B0604030504040204" pitchFamily="50" charset="-128"/>
              </a:defRPr>
            </a:lvl1pPr>
          </a:lstStyle>
          <a:p>
            <a:r>
              <a:rPr lang="ja-JP" altLang="en-US" dirty="0"/>
              <a:t>マスター タイトルの書式設定</a:t>
            </a:r>
          </a:p>
        </p:txBody>
      </p:sp>
      <p:sp>
        <p:nvSpPr>
          <p:cNvPr id="7" name="スライド番号プレースホルダー 5"/>
          <p:cNvSpPr>
            <a:spLocks noGrp="1"/>
          </p:cNvSpPr>
          <p:nvPr>
            <p:ph type="sldNum" sz="quarter" idx="12"/>
          </p:nvPr>
        </p:nvSpPr>
        <p:spPr>
          <a:xfrm>
            <a:off x="8877989" y="6597352"/>
            <a:ext cx="1043563" cy="256470"/>
          </a:xfrm>
          <a:prstGeom prst="rect">
            <a:avLst/>
          </a:prstGeom>
        </p:spPr>
        <p:txBody>
          <a:bodyPr/>
          <a:lstStyle>
            <a:lvl1pPr algn="r" eaLnBrk="1" fontAlgn="auto" hangingPunct="1">
              <a:spcBef>
                <a:spcPts val="0"/>
              </a:spcBef>
              <a:spcAft>
                <a:spcPts val="0"/>
              </a:spcAft>
              <a:defRPr sz="1200">
                <a:solidFill>
                  <a:prstClr val="black">
                    <a:tint val="75000"/>
                  </a:prstClr>
                </a:solidFill>
                <a:latin typeface="Meiryo UI" panose="020B0604030504040204" pitchFamily="50" charset="-128"/>
                <a:ea typeface="Meiryo UI" panose="020B0604030504040204" pitchFamily="50" charset="-128"/>
              </a:defRPr>
            </a:lvl1pPr>
          </a:lstStyle>
          <a:p>
            <a:pPr>
              <a:defRPr/>
            </a:pPr>
            <a:fld id="{CA8D4A6D-85F2-41B7-A27E-54BD60322951}" type="slidenum">
              <a:rPr lang="ja-JP" altLang="en-US" smtClean="0"/>
              <a:pPr>
                <a:defRPr/>
              </a:pPr>
              <a:t>‹#›</a:t>
            </a:fld>
            <a:endParaRPr lang="ja-JP" altLang="en-US"/>
          </a:p>
        </p:txBody>
      </p:sp>
    </p:spTree>
    <p:extLst>
      <p:ext uri="{BB962C8B-B14F-4D97-AF65-F5344CB8AC3E}">
        <p14:creationId xmlns:p14="http://schemas.microsoft.com/office/powerpoint/2010/main" val="42922909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57971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232597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3799724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1646150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148551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977128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39438852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8" name="タイトル 1"/>
          <p:cNvSpPr txBox="1">
            <a:spLocks/>
          </p:cNvSpPr>
          <p:nvPr userDrawn="1"/>
        </p:nvSpPr>
        <p:spPr>
          <a:xfrm>
            <a:off x="-3175" y="6691313"/>
            <a:ext cx="9420225" cy="166687"/>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fontAlgn="auto">
              <a:spcAft>
                <a:spcPts val="0"/>
              </a:spcAft>
              <a:defRPr/>
            </a:pPr>
            <a:r>
              <a:rPr lang="ja-JP" altLang="en-US" sz="1000" i="1" dirty="0" smtClean="0">
                <a:solidFill>
                  <a:schemeClr val="bg1">
                    <a:lumMod val="50000"/>
                  </a:schemeClr>
                </a:solidFill>
              </a:rPr>
              <a:t>平成</a:t>
            </a:r>
            <a:r>
              <a:rPr lang="en-US" altLang="ja-JP" sz="1000" i="1" dirty="0" smtClean="0">
                <a:solidFill>
                  <a:schemeClr val="bg1">
                    <a:lumMod val="50000"/>
                  </a:schemeClr>
                </a:solidFill>
              </a:rPr>
              <a:t>30</a:t>
            </a:r>
            <a:r>
              <a:rPr lang="ja-JP" altLang="en-US" sz="1000" i="1" dirty="0" smtClean="0">
                <a:solidFill>
                  <a:schemeClr val="bg1">
                    <a:lumMod val="50000"/>
                  </a:schemeClr>
                </a:solidFill>
              </a:rPr>
              <a:t>年度</a:t>
            </a:r>
            <a:r>
              <a:rPr lang="ja-JP" altLang="en-US" sz="1000" i="1" dirty="0">
                <a:solidFill>
                  <a:schemeClr val="bg1">
                    <a:lumMod val="50000"/>
                  </a:schemeClr>
                </a:solidFill>
              </a:rPr>
              <a:t>　地域の特性を活かしたエネルギーの地産地消促進事業費補助金</a:t>
            </a:r>
            <a:r>
              <a:rPr lang="ja-JP" altLang="en-US" sz="1000" i="0" dirty="0">
                <a:solidFill>
                  <a:schemeClr val="bg1">
                    <a:lumMod val="50000"/>
                  </a:schemeClr>
                </a:solidFill>
              </a:rPr>
              <a:t>（分散型エネルギーシステム構築支援事業のうちエネルギーシステム構築事業） </a:t>
            </a:r>
            <a:r>
              <a:rPr lang="ja-JP" altLang="en-US" sz="1000" i="1" dirty="0">
                <a:solidFill>
                  <a:schemeClr val="bg1">
                    <a:lumMod val="50000"/>
                  </a:schemeClr>
                </a:solidFill>
              </a:rPr>
              <a:t>　事業概要書</a:t>
            </a:r>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kern="1200">
          <a:solidFill>
            <a:schemeClr val="tx1"/>
          </a:solidFill>
          <a:latin typeface="メイリオ" panose="020B0604030504040204" pitchFamily="50" charset="-128"/>
          <a:ea typeface="メイリオ" panose="020B0604030504040204" pitchFamily="50" charset="-128"/>
          <a:cs typeface="+mj-cs"/>
        </a:defRPr>
      </a:lvl1pPr>
      <a:lvl2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2pPr>
      <a:lvl3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3pPr>
      <a:lvl4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4pPr>
      <a:lvl5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5pPr>
      <a:lvl6pPr marL="4572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6pPr>
      <a:lvl7pPr marL="9144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7pPr>
      <a:lvl8pPr marL="13716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8pPr>
      <a:lvl9pPr marL="18288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3325747622"/>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326308208"/>
              </p:ext>
            </p:extLst>
          </p:nvPr>
        </p:nvGraphicFramePr>
        <p:xfrm>
          <a:off x="1424508" y="2851383"/>
          <a:ext cx="7200900" cy="933475"/>
        </p:xfrm>
        <a:graphic>
          <a:graphicData uri="http://schemas.openxmlformats.org/drawingml/2006/table">
            <a:tbl>
              <a:tblPr firstRow="1" bandRow="1">
                <a:tableStyleId>{5C22544A-7EE6-4342-B048-85BDC9FD1C3A}</a:tableStyleId>
              </a:tblPr>
              <a:tblGrid>
                <a:gridCol w="432054">
                  <a:extLst>
                    <a:ext uri="{9D8B030D-6E8A-4147-A177-3AD203B41FA5}">
                      <a16:colId xmlns:a16="http://schemas.microsoft.com/office/drawing/2014/main" xmlns="" val="20000"/>
                    </a:ext>
                  </a:extLst>
                </a:gridCol>
                <a:gridCol w="1656207">
                  <a:extLst>
                    <a:ext uri="{9D8B030D-6E8A-4147-A177-3AD203B41FA5}">
                      <a16:colId xmlns:a16="http://schemas.microsoft.com/office/drawing/2014/main" xmlns="" val="20001"/>
                    </a:ext>
                  </a:extLst>
                </a:gridCol>
                <a:gridCol w="5112639">
                  <a:extLst>
                    <a:ext uri="{9D8B030D-6E8A-4147-A177-3AD203B41FA5}">
                      <a16:colId xmlns:a16="http://schemas.microsoft.com/office/drawing/2014/main" xmlns="" val="20002"/>
                    </a:ext>
                  </a:extLst>
                </a:gridCol>
              </a:tblGrid>
              <a:tr h="304773">
                <a:tc>
                  <a:txBody>
                    <a:bodyPr/>
                    <a:lstStyle/>
                    <a:p>
                      <a:pPr algn="ctr"/>
                      <a:r>
                        <a:rPr kumimoji="1" lang="ja-JP" altLang="en-US" sz="1400" b="0" dirty="0">
                          <a:solidFill>
                            <a:schemeClr val="tx1"/>
                          </a:solidFill>
                          <a:latin typeface="+mn-ea"/>
                          <a:ea typeface="+mn-ea"/>
                        </a:rPr>
                        <a:t>○</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n-ea"/>
                          <a:ea typeface="+mn-ea"/>
                        </a:rPr>
                        <a:t>代表申請者</a:t>
                      </a:r>
                      <a:endParaRPr kumimoji="1" lang="en-US" altLang="ja-JP"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n-ea"/>
                          <a:ea typeface="+mn-ea"/>
                        </a:rPr>
                        <a:t>○○○</a:t>
                      </a:r>
                      <a:endParaRPr kumimoji="1" lang="en-US" altLang="ja-JP"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304773">
                <a:tc>
                  <a:txBody>
                    <a:bodyPr/>
                    <a:lstStyle/>
                    <a:p>
                      <a:pPr algn="ctr"/>
                      <a:r>
                        <a:rPr kumimoji="1" lang="ja-JP" altLang="en-US" sz="1400" b="0" dirty="0">
                          <a:solidFill>
                            <a:schemeClr val="tx1"/>
                          </a:solidFill>
                          <a:latin typeface="+mn-ea"/>
                          <a:ea typeface="+mn-ea"/>
                        </a:rPr>
                        <a:t>◎</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n-ea"/>
                          <a:ea typeface="+mn-ea"/>
                        </a:rPr>
                        <a:t>共同申請者</a:t>
                      </a:r>
                      <a:endParaRPr lang="en-US" altLang="ja-JP"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n-ea"/>
                          <a:ea typeface="+mn-ea"/>
                        </a:rPr>
                        <a:t>○○○</a:t>
                      </a:r>
                      <a:endParaRPr lang="en-US" altLang="ja-JP"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323903">
                <a:tc>
                  <a:txBody>
                    <a:bodyPr/>
                    <a:lstStyle/>
                    <a:p>
                      <a:pPr algn="ctr"/>
                      <a:r>
                        <a:rPr kumimoji="1" lang="ja-JP" altLang="en-US" sz="1400" b="0" dirty="0">
                          <a:solidFill>
                            <a:schemeClr val="tx1"/>
                          </a:solidFill>
                          <a:latin typeface="+mn-ea"/>
                          <a:ea typeface="+mn-ea"/>
                        </a:rPr>
                        <a:t>★</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n-ea"/>
                          <a:ea typeface="+mn-ea"/>
                        </a:rPr>
                        <a:t>地方公共団体</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n-ea"/>
                          <a:ea typeface="+mn-ea"/>
                        </a:rPr>
                        <a:t>○○○</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bl>
          </a:graphicData>
        </a:graphic>
      </p:graphicFrame>
      <p:sp>
        <p:nvSpPr>
          <p:cNvPr id="6" name="テキスト ボックス 5"/>
          <p:cNvSpPr txBox="1"/>
          <p:nvPr/>
        </p:nvSpPr>
        <p:spPr>
          <a:xfrm>
            <a:off x="344488" y="4293096"/>
            <a:ext cx="9216727" cy="2232248"/>
          </a:xfrm>
          <a:prstGeom prst="rect">
            <a:avLst/>
          </a:prstGeom>
          <a:solidFill>
            <a:schemeClr val="accent6">
              <a:lumMod val="20000"/>
              <a:lumOff val="80000"/>
            </a:schemeClr>
          </a:solidFill>
          <a:ln w="3175">
            <a:solidFill>
              <a:srgbClr val="FF0000"/>
            </a:solidFill>
            <a:prstDash val="sysDash"/>
          </a:ln>
          <a:effectLst/>
        </p:spPr>
        <p:txBody>
          <a:bodyPr anchor="ctr"/>
          <a:lstStyle/>
          <a:p>
            <a:pPr eaLnBrk="1" fontAlgn="auto" hangingPunct="1">
              <a:spcBef>
                <a:spcPts val="0"/>
              </a:spcBef>
              <a:spcAft>
                <a:spcPts val="0"/>
              </a:spcAft>
              <a:defRPr/>
            </a:pPr>
            <a:r>
              <a:rPr lang="en-US" altLang="ja-JP" sz="1400" b="1" dirty="0">
                <a:solidFill>
                  <a:srgbClr val="FF0000"/>
                </a:solidFill>
                <a:latin typeface="+mn-ea"/>
                <a:ea typeface="+mn-ea"/>
              </a:rPr>
              <a:t>【</a:t>
            </a:r>
            <a:r>
              <a:rPr lang="ja-JP" altLang="en-US" sz="1400" b="1" dirty="0">
                <a:solidFill>
                  <a:srgbClr val="FF0000"/>
                </a:solidFill>
                <a:latin typeface="+mn-ea"/>
                <a:ea typeface="+mn-ea"/>
              </a:rPr>
              <a:t>本資料作成上の注意（共通）</a:t>
            </a:r>
            <a:r>
              <a:rPr lang="en-US" altLang="ja-JP" sz="1400" b="1" dirty="0">
                <a:solidFill>
                  <a:srgbClr val="FF0000"/>
                </a:solidFill>
                <a:latin typeface="+mn-ea"/>
                <a:ea typeface="+mn-ea"/>
              </a:rPr>
              <a:t>】</a:t>
            </a:r>
          </a:p>
          <a:p>
            <a:pPr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本資料は</a:t>
            </a:r>
            <a:r>
              <a:rPr lang="ja-JP" altLang="en-US" sz="1400" u="sng" dirty="0">
                <a:solidFill>
                  <a:srgbClr val="FF0000"/>
                </a:solidFill>
                <a:latin typeface="+mn-ea"/>
                <a:ea typeface="+mn-ea"/>
              </a:rPr>
              <a:t>評価委員が申請内容の評価を実施するための重要な資料</a:t>
            </a:r>
            <a:r>
              <a:rPr lang="ja-JP" altLang="en-US" sz="1400" dirty="0">
                <a:solidFill>
                  <a:srgbClr val="FF0000"/>
                </a:solidFill>
                <a:latin typeface="+mn-ea"/>
                <a:ea typeface="+mn-ea"/>
              </a:rPr>
              <a:t>となりますので、</a:t>
            </a:r>
            <a:r>
              <a:rPr lang="ja-JP" altLang="en-US" sz="1400" b="1" dirty="0">
                <a:solidFill>
                  <a:srgbClr val="FF0000"/>
                </a:solidFill>
                <a:latin typeface="+mn-ea"/>
                <a:ea typeface="+mn-ea"/>
              </a:rPr>
              <a:t>各注意事項を熟読のうえ</a:t>
            </a:r>
            <a:r>
              <a:rPr lang="ja-JP" altLang="en-US" sz="1400" dirty="0">
                <a:solidFill>
                  <a:srgbClr val="FF0000"/>
                </a:solidFill>
                <a:latin typeface="+mn-ea"/>
                <a:ea typeface="+mn-ea"/>
              </a:rPr>
              <a:t>作成を</a:t>
            </a:r>
            <a:endParaRPr lang="en-US" altLang="ja-JP" sz="1400" dirty="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ea typeface="+mn-ea"/>
              </a:rPr>
              <a:t>　行って下さい。</a:t>
            </a:r>
            <a:endParaRPr lang="en-US" altLang="ja-JP" sz="1400" dirty="0">
              <a:solidFill>
                <a:srgbClr val="FF0000"/>
              </a:solidFill>
              <a:latin typeface="+mn-ea"/>
              <a:ea typeface="+mn-ea"/>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文字の大きさは</a:t>
            </a:r>
            <a:r>
              <a:rPr lang="en-US" altLang="ja-JP" sz="1400" dirty="0">
                <a:solidFill>
                  <a:srgbClr val="FF0000"/>
                </a:solidFill>
                <a:latin typeface="+mn-ea"/>
                <a:ea typeface="+mn-ea"/>
              </a:rPr>
              <a:t>14pt</a:t>
            </a:r>
            <a:r>
              <a:rPr lang="ja-JP" altLang="en-US" sz="1400" dirty="0">
                <a:solidFill>
                  <a:srgbClr val="FF0000"/>
                </a:solidFill>
                <a:latin typeface="+mn-ea"/>
                <a:ea typeface="+mn-ea"/>
              </a:rPr>
              <a:t>以上とすること（図表内は</a:t>
            </a:r>
            <a:r>
              <a:rPr lang="en-US" altLang="ja-JP" sz="1400" dirty="0">
                <a:solidFill>
                  <a:srgbClr val="FF0000"/>
                </a:solidFill>
                <a:latin typeface="+mn-ea"/>
                <a:ea typeface="+mn-ea"/>
              </a:rPr>
              <a:t>12pt</a:t>
            </a:r>
            <a:r>
              <a:rPr lang="ja-JP" altLang="en-US" sz="1400" dirty="0">
                <a:solidFill>
                  <a:srgbClr val="FF0000"/>
                </a:solidFill>
                <a:latin typeface="+mn-ea"/>
                <a:ea typeface="+mn-ea"/>
              </a:rPr>
              <a:t>以上）。</a:t>
            </a:r>
            <a:endParaRPr lang="en-US" altLang="ja-JP" sz="1400" dirty="0">
              <a:solidFill>
                <a:srgbClr val="FF0000"/>
              </a:solidFill>
              <a:latin typeface="+mn-ea"/>
              <a:ea typeface="+mn-ea"/>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既定のフォント（</a:t>
            </a:r>
            <a:r>
              <a:rPr lang="en-US" altLang="ja-JP" sz="1400" dirty="0" err="1">
                <a:solidFill>
                  <a:srgbClr val="FF0000"/>
                </a:solidFill>
                <a:latin typeface="+mn-ea"/>
                <a:ea typeface="+mn-ea"/>
              </a:rPr>
              <a:t>Meiryo</a:t>
            </a:r>
            <a:r>
              <a:rPr lang="en-US" altLang="ja-JP" sz="1400" dirty="0">
                <a:solidFill>
                  <a:srgbClr val="FF0000"/>
                </a:solidFill>
                <a:latin typeface="+mn-ea"/>
                <a:ea typeface="+mn-ea"/>
              </a:rPr>
              <a:t> UI</a:t>
            </a:r>
            <a:r>
              <a:rPr lang="ja-JP" altLang="en-US" sz="1400" dirty="0">
                <a:solidFill>
                  <a:srgbClr val="FF0000"/>
                </a:solidFill>
                <a:latin typeface="+mn-ea"/>
                <a:ea typeface="+mn-ea"/>
              </a:rPr>
              <a:t>）を使用すること。</a:t>
            </a:r>
            <a:endParaRPr lang="en-US" altLang="ja-JP" sz="1400" dirty="0">
              <a:solidFill>
                <a:srgbClr val="FF0000"/>
              </a:solidFill>
              <a:latin typeface="+mn-ea"/>
              <a:ea typeface="+mn-ea"/>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各項目の枚数については、各ページ右上部に指定された上限に収まる形で記載を行うこと。</a:t>
            </a:r>
            <a:endParaRPr lang="en-US" altLang="ja-JP" sz="1400" dirty="0">
              <a:solidFill>
                <a:srgbClr val="FF0000"/>
              </a:solidFill>
              <a:latin typeface="+mn-ea"/>
              <a:ea typeface="+mn-ea"/>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図表（写真、パース、位置図、区域図、配置図、エネルギーフロー、体制図、スキーム図、グラフ、線表等）などを用い、ヴィジュアルに表現すること。</a:t>
            </a:r>
            <a:endParaRPr lang="en-US" altLang="ja-JP" sz="1400" dirty="0">
              <a:solidFill>
                <a:srgbClr val="FF0000"/>
              </a:solidFill>
              <a:latin typeface="+mn-ea"/>
              <a:ea typeface="+mn-ea"/>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説明にあたっては可能な限り定量的な説明を行うこと。</a:t>
            </a:r>
            <a:endParaRPr lang="en-US" altLang="ja-JP" sz="1400" dirty="0">
              <a:solidFill>
                <a:srgbClr val="FF0000"/>
              </a:solidFill>
              <a:latin typeface="+mn-ea"/>
              <a:ea typeface="+mn-ea"/>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枠線については、適宜変更を行い、行の追加等を行うこと。</a:t>
            </a:r>
            <a:endParaRPr lang="en-US" altLang="ja-JP" sz="1400" dirty="0">
              <a:solidFill>
                <a:srgbClr val="FF0000"/>
              </a:solidFill>
              <a:latin typeface="+mn-ea"/>
              <a:ea typeface="+mn-ea"/>
            </a:endParaRPr>
          </a:p>
        </p:txBody>
      </p:sp>
      <p:sp>
        <p:nvSpPr>
          <p:cNvPr id="3" name="タイトル 2"/>
          <p:cNvSpPr>
            <a:spLocks noGrp="1"/>
          </p:cNvSpPr>
          <p:nvPr>
            <p:ph type="ctrTitle"/>
          </p:nvPr>
        </p:nvSpPr>
        <p:spPr>
          <a:xfrm>
            <a:off x="658565" y="1298470"/>
            <a:ext cx="8420100" cy="834386"/>
          </a:xfrm>
        </p:spPr>
        <p:txBody>
          <a:bodyPr/>
          <a:lstStyle/>
          <a:p>
            <a:r>
              <a:rPr kumimoji="1" lang="ja-JP" altLang="en-US" dirty="0">
                <a:solidFill>
                  <a:srgbClr val="0000CC"/>
                </a:solidFill>
                <a:latin typeface="+mn-ea"/>
                <a:ea typeface="+mn-ea"/>
              </a:rPr>
              <a:t>補助事業の名称</a:t>
            </a:r>
          </a:p>
        </p:txBody>
      </p:sp>
      <p:sp>
        <p:nvSpPr>
          <p:cNvPr id="7" name="テキスト ボックス 6"/>
          <p:cNvSpPr txBox="1"/>
          <p:nvPr/>
        </p:nvSpPr>
        <p:spPr>
          <a:xfrm>
            <a:off x="38592" y="366233"/>
            <a:ext cx="5544319" cy="674104"/>
          </a:xfrm>
          <a:prstGeom prst="rect">
            <a:avLst/>
          </a:prstGeom>
          <a:solidFill>
            <a:schemeClr val="accent6">
              <a:lumMod val="20000"/>
              <a:lumOff val="80000"/>
            </a:schemeClr>
          </a:solidFill>
          <a:ln w="3175">
            <a:solidFill>
              <a:srgbClr val="FF0000"/>
            </a:solidFill>
            <a:prstDash val="sysDash"/>
          </a:ln>
          <a:effectLst/>
        </p:spPr>
        <p:txBody>
          <a:bodyPr anchor="ctr"/>
          <a:lstStyle/>
          <a:p>
            <a:pPr eaLnBrk="1" fontAlgn="auto" hangingPunct="1">
              <a:spcBef>
                <a:spcPts val="0"/>
              </a:spcBef>
              <a:spcAft>
                <a:spcPts val="0"/>
              </a:spcAft>
              <a:defRPr/>
            </a:pPr>
            <a:r>
              <a:rPr lang="en-US" altLang="ja-JP" sz="1400" b="1" dirty="0">
                <a:solidFill>
                  <a:srgbClr val="FF0000"/>
                </a:solidFill>
                <a:latin typeface="+mn-ea"/>
                <a:ea typeface="+mn-ea"/>
              </a:rPr>
              <a:t>【</a:t>
            </a:r>
            <a:r>
              <a:rPr lang="ja-JP" altLang="en-US" sz="1400" b="1" dirty="0">
                <a:solidFill>
                  <a:srgbClr val="FF0000"/>
                </a:solidFill>
                <a:latin typeface="+mn-ea"/>
                <a:ea typeface="+mn-ea"/>
              </a:rPr>
              <a:t>提出時の注意事項</a:t>
            </a:r>
            <a:r>
              <a:rPr lang="en-US" altLang="ja-JP" sz="1400" b="1" dirty="0">
                <a:solidFill>
                  <a:srgbClr val="FF0000"/>
                </a:solidFill>
                <a:latin typeface="+mn-ea"/>
                <a:ea typeface="+mn-ea"/>
              </a:rPr>
              <a:t>】</a:t>
            </a:r>
          </a:p>
          <a:p>
            <a:pPr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本書式の</a:t>
            </a:r>
            <a:r>
              <a:rPr lang="en-US" altLang="ja-JP" sz="1400" dirty="0">
                <a:solidFill>
                  <a:srgbClr val="FF0000"/>
                </a:solidFill>
                <a:latin typeface="+mn-ea"/>
                <a:ea typeface="+mn-ea"/>
              </a:rPr>
              <a:t>【</a:t>
            </a:r>
            <a:r>
              <a:rPr lang="ja-JP" altLang="en-US" sz="1400" dirty="0">
                <a:solidFill>
                  <a:srgbClr val="FF0000"/>
                </a:solidFill>
                <a:latin typeface="+mn-ea"/>
                <a:ea typeface="+mn-ea"/>
              </a:rPr>
              <a:t>注意</a:t>
            </a:r>
            <a:r>
              <a:rPr lang="en-US" altLang="ja-JP" sz="1400" dirty="0">
                <a:solidFill>
                  <a:srgbClr val="FF0000"/>
                </a:solidFill>
                <a:latin typeface="+mn-ea"/>
                <a:ea typeface="+mn-ea"/>
              </a:rPr>
              <a:t>】</a:t>
            </a:r>
            <a:r>
              <a:rPr lang="ja-JP" altLang="en-US" sz="1400" dirty="0">
                <a:solidFill>
                  <a:srgbClr val="FF0000"/>
                </a:solidFill>
                <a:latin typeface="+mn-ea"/>
                <a:ea typeface="+mn-ea"/>
              </a:rPr>
              <a:t>等、「赤字」「青字の例」は、削除の上で、ご提出ください。</a:t>
            </a:r>
            <a:endParaRPr lang="en-US" altLang="ja-JP" sz="1400" dirty="0">
              <a:solidFill>
                <a:srgbClr val="FF0000"/>
              </a:solidFill>
              <a:latin typeface="+mn-ea"/>
              <a:ea typeface="+mn-ea"/>
            </a:endParaRPr>
          </a:p>
        </p:txBody>
      </p:sp>
      <p:sp>
        <p:nvSpPr>
          <p:cNvPr id="2" name="テキスト ボックス 1"/>
          <p:cNvSpPr txBox="1"/>
          <p:nvPr/>
        </p:nvSpPr>
        <p:spPr>
          <a:xfrm>
            <a:off x="2960403" y="2112718"/>
            <a:ext cx="3816424" cy="369332"/>
          </a:xfrm>
          <a:prstGeom prst="rect">
            <a:avLst/>
          </a:prstGeom>
          <a:noFill/>
        </p:spPr>
        <p:txBody>
          <a:bodyPr wrap="square" rtlCol="0">
            <a:spAutoFit/>
          </a:bodyPr>
          <a:lstStyle/>
          <a:p>
            <a:pPr algn="ctr"/>
            <a:r>
              <a:rPr kumimoji="1" lang="ja-JP" altLang="en-US" dirty="0"/>
              <a:t>申請日：平成○○年○○月○○日</a:t>
            </a:r>
          </a:p>
        </p:txBody>
      </p:sp>
      <p:sp>
        <p:nvSpPr>
          <p:cNvPr id="4" name="テキスト ボックス 3"/>
          <p:cNvSpPr txBox="1"/>
          <p:nvPr/>
        </p:nvSpPr>
        <p:spPr>
          <a:xfrm>
            <a:off x="56456" y="14556"/>
            <a:ext cx="2448272" cy="338554"/>
          </a:xfrm>
          <a:prstGeom prst="rect">
            <a:avLst/>
          </a:prstGeom>
          <a:noFill/>
        </p:spPr>
        <p:txBody>
          <a:bodyPr wrap="square" rtlCol="0">
            <a:spAutoFit/>
          </a:bodyPr>
          <a:lstStyle/>
          <a:p>
            <a:r>
              <a:rPr kumimoji="1" lang="en-US" altLang="ja-JP" sz="1600" dirty="0"/>
              <a:t>(</a:t>
            </a:r>
            <a:r>
              <a:rPr kumimoji="1" lang="ja-JP" altLang="en-US" sz="1600" dirty="0"/>
              <a:t>別紙⑲</a:t>
            </a:r>
            <a:r>
              <a:rPr kumimoji="1" lang="en-US" altLang="ja-JP" sz="1600" dirty="0"/>
              <a:t>)</a:t>
            </a:r>
            <a:r>
              <a:rPr kumimoji="1" lang="ja-JP" altLang="en-US" sz="1600" dirty="0"/>
              <a:t>事業概要書</a:t>
            </a:r>
          </a:p>
        </p:txBody>
      </p:sp>
      <p:graphicFrame>
        <p:nvGraphicFramePr>
          <p:cNvPr id="10" name="表 9"/>
          <p:cNvGraphicFramePr>
            <a:graphicFrameLocks noGrp="1"/>
          </p:cNvGraphicFramePr>
          <p:nvPr>
            <p:extLst>
              <p:ext uri="{D42A27DB-BD31-4B8C-83A1-F6EECF244321}">
                <p14:modId xmlns:p14="http://schemas.microsoft.com/office/powerpoint/2010/main" val="1570722968"/>
              </p:ext>
            </p:extLst>
          </p:nvPr>
        </p:nvGraphicFramePr>
        <p:xfrm>
          <a:off x="5889104" y="83096"/>
          <a:ext cx="3888433" cy="609600"/>
        </p:xfrm>
        <a:graphic>
          <a:graphicData uri="http://schemas.openxmlformats.org/drawingml/2006/table">
            <a:tbl>
              <a:tblPr firstRow="1" bandRow="1">
                <a:tableStyleId>{5C22544A-7EE6-4342-B048-85BDC9FD1C3A}</a:tableStyleId>
              </a:tblPr>
              <a:tblGrid>
                <a:gridCol w="1944216">
                  <a:extLst>
                    <a:ext uri="{9D8B030D-6E8A-4147-A177-3AD203B41FA5}">
                      <a16:colId xmlns:a16="http://schemas.microsoft.com/office/drawing/2014/main" xmlns="" val="20000"/>
                    </a:ext>
                  </a:extLst>
                </a:gridCol>
                <a:gridCol w="1944217">
                  <a:extLst>
                    <a:ext uri="{9D8B030D-6E8A-4147-A177-3AD203B41FA5}">
                      <a16:colId xmlns:a16="http://schemas.microsoft.com/office/drawing/2014/main" xmlns="" val="20001"/>
                    </a:ext>
                  </a:extLst>
                </a:gridCol>
              </a:tblGrid>
              <a:tr h="15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cap="none" spc="0" dirty="0">
                          <a:ln w="0"/>
                          <a:solidFill>
                            <a:schemeClr val="tx1"/>
                          </a:solidFill>
                          <a:effectLst/>
                          <a:latin typeface="+mn-ea"/>
                          <a:ea typeface="+mn-ea"/>
                        </a:rPr>
                        <a:t>補助金交付申請の総額</a:t>
                      </a:r>
                      <a:endParaRPr kumimoji="1" lang="en-US" altLang="ja-JP" sz="1400" b="0" cap="none" spc="0" dirty="0">
                        <a:ln w="0"/>
                        <a:solidFill>
                          <a:schemeClr val="tx1"/>
                        </a:solidFill>
                        <a:effectLst/>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400" b="0" cap="none" spc="0" dirty="0">
                          <a:ln w="0"/>
                          <a:solidFill>
                            <a:schemeClr val="tx1"/>
                          </a:solidFill>
                          <a:effectLst/>
                          <a:latin typeface="+mn-ea"/>
                          <a:ea typeface="+mn-ea"/>
                        </a:rPr>
                        <a:t>00,000,000</a:t>
                      </a:r>
                      <a:r>
                        <a:rPr kumimoji="1" lang="ja-JP" altLang="en-US" sz="1400" b="0" cap="none" spc="0" dirty="0">
                          <a:ln w="0"/>
                          <a:solidFill>
                            <a:schemeClr val="tx1"/>
                          </a:solidFill>
                          <a:effectLst/>
                          <a:latin typeface="+mn-ea"/>
                          <a:ea typeface="+mn-ea"/>
                        </a:rPr>
                        <a:t>円</a:t>
                      </a:r>
                      <a:endParaRPr kumimoji="1" lang="en-US" altLang="ja-JP" sz="1400" b="0" cap="none" spc="0" dirty="0">
                        <a:ln w="0"/>
                        <a:solidFill>
                          <a:schemeClr val="tx1"/>
                        </a:solidFill>
                        <a:effectLst/>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15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cap="none" spc="0" dirty="0">
                          <a:ln w="0"/>
                          <a:solidFill>
                            <a:schemeClr val="tx1"/>
                          </a:solidFill>
                          <a:effectLst/>
                          <a:latin typeface="+mn-ea"/>
                          <a:ea typeface="+mn-ea"/>
                        </a:rPr>
                        <a:t>平成</a:t>
                      </a:r>
                      <a:r>
                        <a:rPr kumimoji="1" lang="en-US" altLang="ja-JP" sz="1400" b="0" cap="none" spc="0" dirty="0">
                          <a:ln w="0"/>
                          <a:solidFill>
                            <a:schemeClr val="tx1"/>
                          </a:solidFill>
                          <a:effectLst/>
                          <a:latin typeface="+mn-ea"/>
                          <a:ea typeface="+mn-ea"/>
                        </a:rPr>
                        <a:t>30</a:t>
                      </a:r>
                      <a:r>
                        <a:rPr kumimoji="1" lang="ja-JP" altLang="en-US" sz="1400" b="0" cap="none" spc="0" dirty="0">
                          <a:ln w="0"/>
                          <a:solidFill>
                            <a:schemeClr val="tx1"/>
                          </a:solidFill>
                          <a:effectLst/>
                          <a:latin typeface="+mn-ea"/>
                          <a:ea typeface="+mn-ea"/>
                        </a:rPr>
                        <a:t>年度申請額</a:t>
                      </a:r>
                      <a:endParaRPr kumimoji="1" lang="en-US" altLang="ja-JP" sz="1400" b="0" cap="none" spc="0" dirty="0">
                        <a:ln w="0"/>
                        <a:solidFill>
                          <a:schemeClr val="tx1"/>
                        </a:solidFill>
                        <a:effectLst/>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400" b="0" cap="none" spc="0" dirty="0">
                          <a:ln w="0"/>
                          <a:solidFill>
                            <a:schemeClr val="tx1"/>
                          </a:solidFill>
                          <a:effectLst/>
                          <a:latin typeface="+mn-ea"/>
                          <a:ea typeface="+mn-ea"/>
                        </a:rPr>
                        <a:t>0,000,000</a:t>
                      </a:r>
                      <a:r>
                        <a:rPr kumimoji="1" lang="ja-JP" altLang="en-US" sz="1400" b="0" cap="none" spc="0" dirty="0">
                          <a:ln w="0"/>
                          <a:solidFill>
                            <a:schemeClr val="tx1"/>
                          </a:solidFill>
                          <a:effectLst/>
                          <a:latin typeface="+mn-ea"/>
                          <a:ea typeface="+mn-ea"/>
                        </a:rPr>
                        <a:t>円</a:t>
                      </a:r>
                      <a:endParaRPr kumimoji="1" lang="en-US" altLang="ja-JP" sz="1400" b="0" cap="none" spc="0" dirty="0">
                        <a:ln w="0"/>
                        <a:solidFill>
                          <a:schemeClr val="tx1"/>
                        </a:solidFill>
                        <a:effectLst/>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5" y="95302"/>
            <a:ext cx="4464496" cy="377179"/>
          </a:xfrm>
        </p:spPr>
        <p:txBody>
          <a:bodyPr/>
          <a:lstStyle/>
          <a:p>
            <a:r>
              <a:rPr kumimoji="1" lang="ja-JP" altLang="en-US" dirty="0">
                <a:latin typeface="+mn-ea"/>
                <a:ea typeface="+mn-ea"/>
              </a:rPr>
              <a:t>１．補助事業の概要</a:t>
            </a:r>
          </a:p>
        </p:txBody>
      </p:sp>
      <p:sp>
        <p:nvSpPr>
          <p:cNvPr id="34" name="正方形/長方形 33"/>
          <p:cNvSpPr/>
          <p:nvPr/>
        </p:nvSpPr>
        <p:spPr>
          <a:xfrm>
            <a:off x="-124726" y="604482"/>
            <a:ext cx="4222400" cy="338554"/>
          </a:xfrm>
          <a:prstGeom prst="rect">
            <a:avLst/>
          </a:prstGeom>
        </p:spPr>
        <p:txBody>
          <a:bodyPr wrap="square">
            <a:spAutoFit/>
          </a:bodyPr>
          <a:lstStyle/>
          <a:p>
            <a:r>
              <a:rPr lang="ja-JP" altLang="en-US" sz="1600" dirty="0">
                <a:latin typeface="+mn-ea"/>
                <a:ea typeface="+mn-ea"/>
              </a:rPr>
              <a:t>（１）事業概要</a:t>
            </a:r>
          </a:p>
        </p:txBody>
      </p:sp>
      <p:sp>
        <p:nvSpPr>
          <p:cNvPr id="20"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n-ea"/>
                <a:ea typeface="+mn-ea"/>
              </a:rPr>
              <a:t>１枚</a:t>
            </a:r>
          </a:p>
        </p:txBody>
      </p:sp>
      <p:graphicFrame>
        <p:nvGraphicFramePr>
          <p:cNvPr id="16" name="表 15"/>
          <p:cNvGraphicFramePr>
            <a:graphicFrameLocks noGrp="1"/>
          </p:cNvGraphicFramePr>
          <p:nvPr>
            <p:extLst>
              <p:ext uri="{D42A27DB-BD31-4B8C-83A1-F6EECF244321}">
                <p14:modId xmlns:p14="http://schemas.microsoft.com/office/powerpoint/2010/main" val="913636355"/>
              </p:ext>
            </p:extLst>
          </p:nvPr>
        </p:nvGraphicFramePr>
        <p:xfrm>
          <a:off x="56457" y="987234"/>
          <a:ext cx="5004556" cy="3014536"/>
        </p:xfrm>
        <a:graphic>
          <a:graphicData uri="http://schemas.openxmlformats.org/drawingml/2006/table">
            <a:tbl>
              <a:tblPr firstRow="1" bandRow="1">
                <a:tableStyleId>{5940675A-B579-460E-94D1-54222C63F5DA}</a:tableStyleId>
              </a:tblPr>
              <a:tblGrid>
                <a:gridCol w="1728191">
                  <a:extLst>
                    <a:ext uri="{9D8B030D-6E8A-4147-A177-3AD203B41FA5}">
                      <a16:colId xmlns:a16="http://schemas.microsoft.com/office/drawing/2014/main" xmlns="" val="20000"/>
                    </a:ext>
                  </a:extLst>
                </a:gridCol>
                <a:gridCol w="3276365">
                  <a:extLst>
                    <a:ext uri="{9D8B030D-6E8A-4147-A177-3AD203B41FA5}">
                      <a16:colId xmlns:a16="http://schemas.microsoft.com/office/drawing/2014/main" xmlns="" val="20001"/>
                    </a:ext>
                  </a:extLst>
                </a:gridCol>
              </a:tblGrid>
              <a:tr h="177215">
                <a:tc>
                  <a:txBody>
                    <a:bodyPr/>
                    <a:lstStyle/>
                    <a:p>
                      <a:pPr marL="0">
                        <a:lnSpc>
                          <a:spcPts val="1300"/>
                        </a:lnSpc>
                      </a:pPr>
                      <a:r>
                        <a:rPr kumimoji="1" lang="ja-JP" altLang="en-US" sz="1200" b="0" dirty="0">
                          <a:latin typeface="+mn-ea"/>
                          <a:ea typeface="+mn-ea"/>
                        </a:rPr>
                        <a:t>主な事業者</a:t>
                      </a:r>
                    </a:p>
                  </a:txBody>
                  <a:tcPr marL="99060" marR="99060" anchor="ctr"/>
                </a:tc>
                <a:tc>
                  <a:txBody>
                    <a:bodyPr/>
                    <a:lstStyle/>
                    <a:p>
                      <a:pPr>
                        <a:lnSpc>
                          <a:spcPts val="1300"/>
                        </a:lnSpc>
                      </a:pPr>
                      <a:endParaRPr kumimoji="1" lang="ja-JP" altLang="en-US" sz="1200" dirty="0">
                        <a:solidFill>
                          <a:srgbClr val="0000CC"/>
                        </a:solidFill>
                        <a:latin typeface="+mn-ea"/>
                        <a:ea typeface="+mn-ea"/>
                      </a:endParaRPr>
                    </a:p>
                  </a:txBody>
                  <a:tcPr marL="99060" marR="99060" anchor="ctr"/>
                </a:tc>
                <a:extLst>
                  <a:ext uri="{0D108BD9-81ED-4DB2-BD59-A6C34878D82A}">
                    <a16:rowId xmlns:a16="http://schemas.microsoft.com/office/drawing/2014/main" xmlns="" val="1140364753"/>
                  </a:ext>
                </a:extLst>
              </a:tr>
              <a:tr h="177215">
                <a:tc>
                  <a:txBody>
                    <a:bodyPr/>
                    <a:lstStyle/>
                    <a:p>
                      <a:pPr marL="0">
                        <a:lnSpc>
                          <a:spcPts val="1300"/>
                        </a:lnSpc>
                      </a:pPr>
                      <a:r>
                        <a:rPr kumimoji="1" lang="ja-JP" altLang="en-US" sz="1200" b="0" dirty="0">
                          <a:latin typeface="+mn-ea"/>
                          <a:ea typeface="+mn-ea"/>
                        </a:rPr>
                        <a:t>事業地</a:t>
                      </a:r>
                    </a:p>
                  </a:txBody>
                  <a:tcPr marL="99060" marR="99060" anchor="ctr"/>
                </a:tc>
                <a:tc>
                  <a:txBody>
                    <a:bodyPr/>
                    <a:lstStyle/>
                    <a:p>
                      <a:pPr>
                        <a:lnSpc>
                          <a:spcPts val="1300"/>
                        </a:lnSpc>
                      </a:pPr>
                      <a:r>
                        <a:rPr kumimoji="1" lang="ja-JP" altLang="en-US" sz="1200" dirty="0">
                          <a:solidFill>
                            <a:srgbClr val="0000CC"/>
                          </a:solidFill>
                          <a:latin typeface="+mn-ea"/>
                          <a:ea typeface="+mn-ea"/>
                        </a:rPr>
                        <a:t>〇〇県△△市□□町</a:t>
                      </a:r>
                    </a:p>
                  </a:txBody>
                  <a:tcPr marL="99060" marR="99060" anchor="ctr"/>
                </a:tc>
                <a:extLst>
                  <a:ext uri="{0D108BD9-81ED-4DB2-BD59-A6C34878D82A}">
                    <a16:rowId xmlns:a16="http://schemas.microsoft.com/office/drawing/2014/main" xmlns="" val="10000"/>
                  </a:ext>
                </a:extLst>
              </a:tr>
              <a:tr h="201820">
                <a:tc>
                  <a:txBody>
                    <a:bodyPr/>
                    <a:lstStyle/>
                    <a:p>
                      <a:pPr marL="0">
                        <a:lnSpc>
                          <a:spcPts val="1300"/>
                        </a:lnSpc>
                      </a:pPr>
                      <a:r>
                        <a:rPr kumimoji="1" lang="ja-JP" altLang="en-US" sz="1200" b="0" dirty="0">
                          <a:latin typeface="+mn-ea"/>
                          <a:ea typeface="+mn-ea"/>
                        </a:rPr>
                        <a:t>施設名称</a:t>
                      </a:r>
                    </a:p>
                  </a:txBody>
                  <a:tcPr marL="99060" marR="99060" anchor="ctr"/>
                </a:tc>
                <a:tc>
                  <a:txBody>
                    <a:bodyPr/>
                    <a:lstStyle/>
                    <a:p>
                      <a:pPr>
                        <a:lnSpc>
                          <a:spcPts val="1300"/>
                        </a:lnSpc>
                      </a:pPr>
                      <a:endParaRPr kumimoji="1" lang="ja-JP" altLang="en-US" sz="1200" dirty="0">
                        <a:latin typeface="+mn-ea"/>
                        <a:ea typeface="+mn-ea"/>
                      </a:endParaRPr>
                    </a:p>
                  </a:txBody>
                  <a:tcPr marL="99060" marR="99060" anchor="ctr"/>
                </a:tc>
                <a:extLst>
                  <a:ext uri="{0D108BD9-81ED-4DB2-BD59-A6C34878D82A}">
                    <a16:rowId xmlns:a16="http://schemas.microsoft.com/office/drawing/2014/main" xmlns="" val="10001"/>
                  </a:ext>
                </a:extLst>
              </a:tr>
              <a:tr h="201820">
                <a:tc>
                  <a:txBody>
                    <a:bodyPr/>
                    <a:lstStyle/>
                    <a:p>
                      <a:pPr marL="0">
                        <a:lnSpc>
                          <a:spcPts val="1300"/>
                        </a:lnSpc>
                      </a:pPr>
                      <a:r>
                        <a:rPr kumimoji="1" lang="ja-JP" altLang="en-US" sz="1200" b="0" dirty="0">
                          <a:latin typeface="+mn-ea"/>
                          <a:ea typeface="+mn-ea"/>
                        </a:rPr>
                        <a:t>面的利用エリア面積</a:t>
                      </a:r>
                    </a:p>
                  </a:txBody>
                  <a:tcPr marL="99060" marR="99060" anchor="ctr"/>
                </a:tc>
                <a:tc>
                  <a:txBody>
                    <a:bodyPr/>
                    <a:lstStyle/>
                    <a:p>
                      <a:pPr>
                        <a:lnSpc>
                          <a:spcPts val="1300"/>
                        </a:lnSpc>
                      </a:pPr>
                      <a:r>
                        <a:rPr kumimoji="1" lang="ja-JP" altLang="en-US" sz="1200" dirty="0">
                          <a:latin typeface="+mn-ea"/>
                          <a:ea typeface="+mn-ea"/>
                        </a:rPr>
                        <a:t>約</a:t>
                      </a:r>
                      <a:r>
                        <a:rPr kumimoji="1" lang="ja-JP" altLang="en-US" sz="1200" dirty="0">
                          <a:solidFill>
                            <a:srgbClr val="0000CC"/>
                          </a:solidFill>
                          <a:latin typeface="+mn-ea"/>
                          <a:ea typeface="+mn-ea"/>
                        </a:rPr>
                        <a:t>〇〇〇</a:t>
                      </a:r>
                      <a:r>
                        <a:rPr kumimoji="1" lang="en-US" altLang="ja-JP" sz="1200" dirty="0">
                          <a:latin typeface="+mn-ea"/>
                          <a:ea typeface="+mn-ea"/>
                        </a:rPr>
                        <a:t>m</a:t>
                      </a:r>
                      <a:r>
                        <a:rPr kumimoji="1" lang="en-US" altLang="ja-JP" sz="1200" baseline="30000" dirty="0">
                          <a:latin typeface="+mn-ea"/>
                          <a:ea typeface="+mn-ea"/>
                        </a:rPr>
                        <a:t>2</a:t>
                      </a:r>
                      <a:endParaRPr kumimoji="1" lang="ja-JP" altLang="en-US" sz="1200" baseline="30000" dirty="0">
                        <a:latin typeface="+mn-ea"/>
                        <a:ea typeface="+mn-ea"/>
                      </a:endParaRPr>
                    </a:p>
                  </a:txBody>
                  <a:tcPr marL="99060" marR="99060" anchor="ctr"/>
                </a:tc>
                <a:extLst>
                  <a:ext uri="{0D108BD9-81ED-4DB2-BD59-A6C34878D82A}">
                    <a16:rowId xmlns:a16="http://schemas.microsoft.com/office/drawing/2014/main" xmlns="" val="10002"/>
                  </a:ext>
                </a:extLst>
              </a:tr>
              <a:tr h="0">
                <a:tc>
                  <a:txBody>
                    <a:bodyPr/>
                    <a:lstStyle/>
                    <a:p>
                      <a:pPr marL="0">
                        <a:lnSpc>
                          <a:spcPts val="1300"/>
                        </a:lnSpc>
                      </a:pPr>
                      <a:r>
                        <a:rPr kumimoji="1" lang="ja-JP" altLang="en-US" sz="1200" b="0" dirty="0">
                          <a:latin typeface="+mn-ea"/>
                          <a:ea typeface="+mn-ea"/>
                        </a:rPr>
                        <a:t>事業構成の概要</a:t>
                      </a:r>
                    </a:p>
                  </a:txBody>
                  <a:tcPr marL="99060" marR="99060" anchor="ctr">
                    <a:lnB w="12700" cap="flat" cmpd="sng" algn="ctr">
                      <a:solidFill>
                        <a:schemeClr val="tx1"/>
                      </a:solidFill>
                      <a:prstDash val="solid"/>
                      <a:round/>
                      <a:headEnd type="none" w="med" len="med"/>
                      <a:tailEnd type="none" w="med" len="med"/>
                    </a:lnB>
                  </a:tcPr>
                </a:tc>
                <a:tc>
                  <a:txBody>
                    <a:bodyPr/>
                    <a:lstStyle/>
                    <a:p>
                      <a:pPr>
                        <a:lnSpc>
                          <a:spcPts val="1300"/>
                        </a:lnSpc>
                      </a:pPr>
                      <a:r>
                        <a:rPr kumimoji="1" lang="ja-JP" altLang="en-US" sz="1200" b="1" dirty="0">
                          <a:solidFill>
                            <a:schemeClr val="tx1"/>
                          </a:solidFill>
                          <a:latin typeface="+mn-ea"/>
                          <a:ea typeface="+mn-ea"/>
                        </a:rPr>
                        <a:t>需要地：</a:t>
                      </a:r>
                      <a:r>
                        <a:rPr kumimoji="1" lang="ja-JP" altLang="en-US" sz="1200" dirty="0">
                          <a:solidFill>
                            <a:srgbClr val="0000CC"/>
                          </a:solidFill>
                          <a:latin typeface="+mn-ea"/>
                          <a:ea typeface="+mn-ea"/>
                        </a:rPr>
                        <a:t>既築、</a:t>
                      </a:r>
                      <a:r>
                        <a:rPr kumimoji="1" lang="ja-JP" altLang="en-US" sz="1200" b="1" dirty="0">
                          <a:solidFill>
                            <a:schemeClr val="tx1"/>
                          </a:solidFill>
                          <a:latin typeface="+mn-ea"/>
                          <a:ea typeface="+mn-ea"/>
                        </a:rPr>
                        <a:t>設備：</a:t>
                      </a:r>
                      <a:r>
                        <a:rPr kumimoji="1" lang="ja-JP" altLang="en-US" sz="1200" dirty="0">
                          <a:solidFill>
                            <a:srgbClr val="0000CC"/>
                          </a:solidFill>
                          <a:latin typeface="+mn-ea"/>
                          <a:ea typeface="+mn-ea"/>
                        </a:rPr>
                        <a:t>増設、</a:t>
                      </a:r>
                      <a:r>
                        <a:rPr kumimoji="1" lang="ja-JP" altLang="en-US" sz="1200" b="1" dirty="0">
                          <a:solidFill>
                            <a:schemeClr val="tx1"/>
                          </a:solidFill>
                          <a:latin typeface="+mn-ea"/>
                          <a:ea typeface="+mn-ea"/>
                        </a:rPr>
                        <a:t>面：</a:t>
                      </a:r>
                      <a:r>
                        <a:rPr kumimoji="1" lang="ja-JP" altLang="en-US" sz="1200" dirty="0">
                          <a:solidFill>
                            <a:srgbClr val="0000CC"/>
                          </a:solidFill>
                          <a:latin typeface="+mn-ea"/>
                          <a:ea typeface="+mn-ea"/>
                        </a:rPr>
                        <a:t>増設</a:t>
                      </a:r>
                    </a:p>
                  </a:txBody>
                  <a:tcPr marL="99060" marR="9906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84036">
                <a:tc>
                  <a:txBody>
                    <a:bodyPr/>
                    <a:lstStyle/>
                    <a:p>
                      <a:pPr marL="0">
                        <a:lnSpc>
                          <a:spcPts val="1300"/>
                        </a:lnSpc>
                      </a:pPr>
                      <a:r>
                        <a:rPr kumimoji="1" lang="ja-JP" altLang="en-US" sz="1200" b="0" dirty="0">
                          <a:latin typeface="+mn-ea"/>
                          <a:ea typeface="+mn-ea"/>
                        </a:rPr>
                        <a:t>主な再生可能エネルギー</a:t>
                      </a:r>
                    </a:p>
                  </a:txBody>
                  <a:tcPr marL="99060" marR="9906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dirty="0">
                          <a:solidFill>
                            <a:srgbClr val="0000CC"/>
                          </a:solidFill>
                          <a:latin typeface="+mn-ea"/>
                          <a:ea typeface="+mn-ea"/>
                        </a:rPr>
                        <a:t>地中熱、廃熱利用</a:t>
                      </a:r>
                    </a:p>
                  </a:txBody>
                  <a:tcPr marL="99060" marR="9906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0">
                <a:tc>
                  <a:txBody>
                    <a:bodyPr/>
                    <a:lstStyle/>
                    <a:p>
                      <a:pPr marL="0">
                        <a:lnSpc>
                          <a:spcPts val="1300"/>
                        </a:lnSpc>
                      </a:pPr>
                      <a:r>
                        <a:rPr kumimoji="1" lang="ja-JP" altLang="en-US" sz="1200" b="0" dirty="0">
                          <a:latin typeface="+mn-ea"/>
                          <a:ea typeface="+mn-ea"/>
                        </a:rPr>
                        <a:t>面的利用先</a:t>
                      </a:r>
                    </a:p>
                  </a:txBody>
                  <a:tcPr marL="99060" marR="9906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endParaRPr kumimoji="1" lang="ja-JP" altLang="en-US" sz="1200" dirty="0">
                        <a:solidFill>
                          <a:srgbClr val="0000CC"/>
                        </a:solidFill>
                        <a:latin typeface="+mn-ea"/>
                        <a:ea typeface="+mn-ea"/>
                      </a:endParaRPr>
                    </a:p>
                  </a:txBody>
                  <a:tcPr marL="99060" marR="9906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940355194"/>
                  </a:ext>
                </a:extLst>
              </a:tr>
              <a:tr h="0">
                <a:tc>
                  <a:txBody>
                    <a:bodyPr/>
                    <a:lstStyle/>
                    <a:p>
                      <a:pPr marL="0">
                        <a:lnSpc>
                          <a:spcPts val="1300"/>
                        </a:lnSpc>
                      </a:pPr>
                      <a:r>
                        <a:rPr kumimoji="1" lang="ja-JP" altLang="en-US" sz="1200" b="0" dirty="0">
                          <a:latin typeface="+mn-ea"/>
                          <a:ea typeface="+mn-ea"/>
                        </a:rPr>
                        <a:t>面的融通するエネルギー</a:t>
                      </a:r>
                    </a:p>
                  </a:txBody>
                  <a:tcPr marL="99060" marR="99060" anchor="ct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dirty="0">
                          <a:solidFill>
                            <a:srgbClr val="0000CC"/>
                          </a:solidFill>
                          <a:latin typeface="+mn-ea"/>
                          <a:ea typeface="+mn-ea"/>
                        </a:rPr>
                        <a:t>電気・蒸気・冷水・温水</a:t>
                      </a:r>
                    </a:p>
                  </a:txBody>
                  <a:tcPr marL="99060" marR="9906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5"/>
                  </a:ext>
                </a:extLst>
              </a:tr>
              <a:tr h="337215">
                <a:tc>
                  <a:txBody>
                    <a:bodyPr/>
                    <a:lstStyle/>
                    <a:p>
                      <a:pPr marL="0">
                        <a:lnSpc>
                          <a:spcPts val="1300"/>
                        </a:lnSpc>
                      </a:pPr>
                      <a:r>
                        <a:rPr kumimoji="1" lang="ja-JP" altLang="en-US" sz="1200" b="0" dirty="0">
                          <a:latin typeface="+mn-ea"/>
                          <a:ea typeface="+mn-ea"/>
                        </a:rPr>
                        <a:t>主な導入設備</a:t>
                      </a:r>
                    </a:p>
                  </a:txBody>
                  <a:tcPr marL="99060" marR="99060" anchor="ctr"/>
                </a:tc>
                <a:tc>
                  <a:txBody>
                    <a:bodyPr/>
                    <a:lstStyle/>
                    <a:p>
                      <a:pPr defTabSz="913794" fontAlgn="auto">
                        <a:lnSpc>
                          <a:spcPts val="1300"/>
                        </a:lnSpc>
                        <a:spcBef>
                          <a:spcPts val="0"/>
                        </a:spcBef>
                        <a:spcAft>
                          <a:spcPts val="0"/>
                        </a:spcAft>
                      </a:pPr>
                      <a:r>
                        <a:rPr lang="ja-JP" altLang="en-US" sz="120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ガスコジェネ　</a:t>
                      </a:r>
                      <a:r>
                        <a:rPr lang="en-US" altLang="ja-JP" sz="120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350kW×1</a:t>
                      </a:r>
                      <a:r>
                        <a:rPr lang="ja-JP" altLang="en-US" sz="120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台、地中熱</a:t>
                      </a:r>
                      <a:r>
                        <a:rPr lang="en-US" altLang="ja-JP" sz="120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HP</a:t>
                      </a:r>
                    </a:p>
                    <a:p>
                      <a:pPr defTabSz="913794" fontAlgn="auto">
                        <a:lnSpc>
                          <a:spcPts val="1300"/>
                        </a:lnSpc>
                        <a:spcBef>
                          <a:spcPts val="0"/>
                        </a:spcBef>
                        <a:spcAft>
                          <a:spcPts val="0"/>
                        </a:spcAft>
                      </a:pPr>
                      <a:r>
                        <a:rPr lang="ja-JP" altLang="en-US" sz="120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バイオマスボイラ</a:t>
                      </a:r>
                      <a:r>
                        <a:rPr lang="en-US" altLang="ja-JP" sz="120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200kW×1</a:t>
                      </a:r>
                      <a:r>
                        <a:rPr lang="ja-JP" altLang="en-US" sz="120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台</a:t>
                      </a:r>
                    </a:p>
                  </a:txBody>
                  <a:tcPr marL="99060" marR="99060" anchor="ctr"/>
                </a:tc>
                <a:extLst>
                  <a:ext uri="{0D108BD9-81ED-4DB2-BD59-A6C34878D82A}">
                    <a16:rowId xmlns:a16="http://schemas.microsoft.com/office/drawing/2014/main" xmlns="" val="10006"/>
                  </a:ext>
                </a:extLst>
              </a:tr>
              <a:tr h="201820">
                <a:tc>
                  <a:txBody>
                    <a:bodyPr/>
                    <a:lstStyle/>
                    <a:p>
                      <a:pPr marL="0">
                        <a:lnSpc>
                          <a:spcPts val="1300"/>
                        </a:lnSpc>
                      </a:pPr>
                      <a:r>
                        <a:rPr kumimoji="1" lang="ja-JP" altLang="en-US" sz="1200" b="0" dirty="0">
                          <a:latin typeface="+mn-ea"/>
                          <a:ea typeface="+mn-ea"/>
                        </a:rPr>
                        <a:t>事業期間（稼働予定）</a:t>
                      </a:r>
                    </a:p>
                  </a:txBody>
                  <a:tcPr marL="99060" marR="99060" anchor="ctr"/>
                </a:tc>
                <a:tc>
                  <a:txBody>
                    <a:bodyPr/>
                    <a:lstStyle/>
                    <a:p>
                      <a:pPr>
                        <a:lnSpc>
                          <a:spcPts val="1300"/>
                        </a:lnSpc>
                      </a:pPr>
                      <a:r>
                        <a:rPr kumimoji="1" lang="en-US" altLang="ja-JP" sz="1200" dirty="0">
                          <a:solidFill>
                            <a:srgbClr val="0000CC"/>
                          </a:solidFill>
                          <a:latin typeface="+mn-ea"/>
                          <a:ea typeface="+mn-ea"/>
                        </a:rPr>
                        <a:t>29</a:t>
                      </a:r>
                      <a:r>
                        <a:rPr kumimoji="1" lang="ja-JP" altLang="en-US" sz="1200" dirty="0">
                          <a:solidFill>
                            <a:srgbClr val="0000CC"/>
                          </a:solidFill>
                          <a:latin typeface="+mn-ea"/>
                          <a:ea typeface="+mn-ea"/>
                        </a:rPr>
                        <a:t>年</a:t>
                      </a:r>
                      <a:r>
                        <a:rPr kumimoji="1" lang="en-US" altLang="ja-JP" sz="1200" dirty="0">
                          <a:solidFill>
                            <a:srgbClr val="0000CC"/>
                          </a:solidFill>
                          <a:latin typeface="+mn-ea"/>
                          <a:ea typeface="+mn-ea"/>
                        </a:rPr>
                        <a:t>8</a:t>
                      </a:r>
                      <a:r>
                        <a:rPr kumimoji="1" lang="ja-JP" altLang="en-US" sz="1200" dirty="0">
                          <a:solidFill>
                            <a:srgbClr val="0000CC"/>
                          </a:solidFill>
                          <a:latin typeface="+mn-ea"/>
                          <a:ea typeface="+mn-ea"/>
                        </a:rPr>
                        <a:t>月～</a:t>
                      </a:r>
                      <a:r>
                        <a:rPr kumimoji="1" lang="en-US" altLang="ja-JP" sz="1200" dirty="0">
                          <a:solidFill>
                            <a:srgbClr val="0000CC"/>
                          </a:solidFill>
                          <a:latin typeface="+mn-ea"/>
                          <a:ea typeface="+mn-ea"/>
                        </a:rPr>
                        <a:t>31</a:t>
                      </a:r>
                      <a:r>
                        <a:rPr kumimoji="1" lang="ja-JP" altLang="en-US" sz="1200" dirty="0">
                          <a:solidFill>
                            <a:srgbClr val="0000CC"/>
                          </a:solidFill>
                          <a:latin typeface="+mn-ea"/>
                          <a:ea typeface="+mn-ea"/>
                        </a:rPr>
                        <a:t>年</a:t>
                      </a:r>
                      <a:r>
                        <a:rPr kumimoji="1" lang="en-US" altLang="ja-JP" sz="1200" dirty="0">
                          <a:solidFill>
                            <a:srgbClr val="0000CC"/>
                          </a:solidFill>
                          <a:latin typeface="+mn-ea"/>
                          <a:ea typeface="+mn-ea"/>
                        </a:rPr>
                        <a:t>2</a:t>
                      </a:r>
                      <a:r>
                        <a:rPr kumimoji="1" lang="ja-JP" altLang="en-US" sz="1200" dirty="0">
                          <a:solidFill>
                            <a:srgbClr val="0000CC"/>
                          </a:solidFill>
                          <a:latin typeface="+mn-ea"/>
                          <a:ea typeface="+mn-ea"/>
                        </a:rPr>
                        <a:t>月（</a:t>
                      </a:r>
                      <a:r>
                        <a:rPr kumimoji="1" lang="en-US" altLang="ja-JP" sz="1200" dirty="0">
                          <a:solidFill>
                            <a:srgbClr val="0000CC"/>
                          </a:solidFill>
                          <a:latin typeface="+mn-ea"/>
                          <a:ea typeface="+mn-ea"/>
                        </a:rPr>
                        <a:t>31</a:t>
                      </a:r>
                      <a:r>
                        <a:rPr kumimoji="1" lang="ja-JP" altLang="en-US" sz="1200" dirty="0">
                          <a:solidFill>
                            <a:srgbClr val="0000CC"/>
                          </a:solidFill>
                          <a:latin typeface="+mn-ea"/>
                          <a:ea typeface="+mn-ea"/>
                        </a:rPr>
                        <a:t>年</a:t>
                      </a:r>
                      <a:r>
                        <a:rPr kumimoji="1" lang="en-US" altLang="ja-JP" sz="1200" dirty="0">
                          <a:solidFill>
                            <a:srgbClr val="0000CC"/>
                          </a:solidFill>
                          <a:latin typeface="+mn-ea"/>
                          <a:ea typeface="+mn-ea"/>
                        </a:rPr>
                        <a:t>4</a:t>
                      </a:r>
                      <a:r>
                        <a:rPr kumimoji="1" lang="ja-JP" altLang="en-US" sz="1200" dirty="0">
                          <a:solidFill>
                            <a:srgbClr val="0000CC"/>
                          </a:solidFill>
                          <a:latin typeface="+mn-ea"/>
                          <a:ea typeface="+mn-ea"/>
                        </a:rPr>
                        <a:t>月稼働予定）</a:t>
                      </a:r>
                    </a:p>
                  </a:txBody>
                  <a:tcPr marL="99060" marR="99060" anchor="ctr"/>
                </a:tc>
                <a:extLst>
                  <a:ext uri="{0D108BD9-81ED-4DB2-BD59-A6C34878D82A}">
                    <a16:rowId xmlns:a16="http://schemas.microsoft.com/office/drawing/2014/main" xmlns="" val="10007"/>
                  </a:ext>
                </a:extLst>
              </a:tr>
              <a:tr h="201820">
                <a:tc>
                  <a:txBody>
                    <a:bodyPr/>
                    <a:lstStyle/>
                    <a:p>
                      <a:pPr marL="0">
                        <a:lnSpc>
                          <a:spcPts val="1300"/>
                        </a:lnSpc>
                      </a:pPr>
                      <a:r>
                        <a:rPr kumimoji="1" lang="ja-JP" altLang="en-US" sz="1200" dirty="0">
                          <a:latin typeface="+mn-ea"/>
                          <a:ea typeface="+mn-ea"/>
                        </a:rPr>
                        <a:t>省エネ効果見込</a:t>
                      </a:r>
                    </a:p>
                  </a:txBody>
                  <a:tcPr marL="99060" marR="99060" anchor="ctr"/>
                </a:tc>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lang="ja-JP" altLang="en-US" sz="1200" dirty="0">
                          <a:latin typeface="+mn-ea"/>
                          <a:ea typeface="+mn-ea"/>
                          <a:cs typeface="Meiryo UI" panose="020B0604030504040204" pitchFamily="50" charset="-128"/>
                        </a:rPr>
                        <a:t>省エネ量：</a:t>
                      </a:r>
                      <a:r>
                        <a:rPr lang="ja-JP" altLang="en-US" sz="1200" dirty="0">
                          <a:solidFill>
                            <a:srgbClr val="0000CC"/>
                          </a:solidFill>
                          <a:latin typeface="+mn-ea"/>
                          <a:ea typeface="+mn-ea"/>
                          <a:cs typeface="Meiryo UI" panose="020B0604030504040204" pitchFamily="50" charset="-128"/>
                        </a:rPr>
                        <a:t>〇〇</a:t>
                      </a:r>
                      <a:r>
                        <a:rPr lang="en-US" altLang="ja-JP" sz="1200" dirty="0" err="1">
                          <a:latin typeface="+mn-ea"/>
                          <a:ea typeface="+mn-ea"/>
                          <a:cs typeface="Meiryo UI" panose="020B0604030504040204" pitchFamily="50" charset="-128"/>
                        </a:rPr>
                        <a:t>kL</a:t>
                      </a:r>
                      <a:r>
                        <a:rPr lang="en-US" altLang="ja-JP" sz="1200" dirty="0">
                          <a:latin typeface="+mn-ea"/>
                          <a:ea typeface="+mn-ea"/>
                          <a:cs typeface="Meiryo UI" panose="020B0604030504040204" pitchFamily="50" charset="-128"/>
                        </a:rPr>
                        <a:t>/</a:t>
                      </a:r>
                      <a:r>
                        <a:rPr lang="ja-JP" altLang="en-US" sz="1200" dirty="0">
                          <a:latin typeface="+mn-ea"/>
                          <a:ea typeface="+mn-ea"/>
                          <a:cs typeface="Meiryo UI" panose="020B0604030504040204" pitchFamily="50" charset="-128"/>
                        </a:rPr>
                        <a:t>年、省エネ率：</a:t>
                      </a:r>
                      <a:r>
                        <a:rPr lang="ja-JP" altLang="en-US" sz="1200" dirty="0">
                          <a:solidFill>
                            <a:srgbClr val="0000CC"/>
                          </a:solidFill>
                          <a:latin typeface="+mn-ea"/>
                          <a:ea typeface="+mn-ea"/>
                          <a:cs typeface="Meiryo UI" panose="020B0604030504040204" pitchFamily="50" charset="-128"/>
                        </a:rPr>
                        <a:t>〇〇</a:t>
                      </a:r>
                      <a:r>
                        <a:rPr lang="ja-JP" altLang="en-US" sz="1200" dirty="0">
                          <a:latin typeface="+mn-ea"/>
                          <a:ea typeface="+mn-ea"/>
                          <a:cs typeface="Meiryo UI" panose="020B0604030504040204" pitchFamily="50" charset="-128"/>
                        </a:rPr>
                        <a:t>％</a:t>
                      </a:r>
                    </a:p>
                  </a:txBody>
                  <a:tcPr marL="99060" marR="99060" anchor="ctr"/>
                </a:tc>
                <a:extLst>
                  <a:ext uri="{0D108BD9-81ED-4DB2-BD59-A6C34878D82A}">
                    <a16:rowId xmlns:a16="http://schemas.microsoft.com/office/drawing/2014/main" xmlns="" val="10008"/>
                  </a:ext>
                </a:extLst>
              </a:tr>
            </a:tbl>
          </a:graphicData>
        </a:graphic>
      </p:graphicFrame>
      <p:sp>
        <p:nvSpPr>
          <p:cNvPr id="17" name="テキスト ボックス 16"/>
          <p:cNvSpPr txBox="1"/>
          <p:nvPr/>
        </p:nvSpPr>
        <p:spPr>
          <a:xfrm>
            <a:off x="-124726" y="4012029"/>
            <a:ext cx="4933710" cy="338554"/>
          </a:xfrm>
          <a:prstGeom prst="rect">
            <a:avLst/>
          </a:prstGeom>
          <a:noFill/>
        </p:spPr>
        <p:txBody>
          <a:bodyPr wrap="square" rtlCol="0">
            <a:spAutoFit/>
          </a:bodyPr>
          <a:lstStyle/>
          <a:p>
            <a:r>
              <a:rPr kumimoji="1" lang="ja-JP" altLang="en-US" sz="1600" dirty="0"/>
              <a:t>（２）事業の特徴</a:t>
            </a:r>
            <a:endParaRPr kumimoji="1" lang="ja-JP" altLang="en-US" sz="1400" dirty="0"/>
          </a:p>
        </p:txBody>
      </p:sp>
      <p:sp>
        <p:nvSpPr>
          <p:cNvPr id="21" name="テキスト ボックス 20"/>
          <p:cNvSpPr txBox="1"/>
          <p:nvPr/>
        </p:nvSpPr>
        <p:spPr>
          <a:xfrm>
            <a:off x="152467" y="4350583"/>
            <a:ext cx="5019440" cy="1384995"/>
          </a:xfrm>
          <a:prstGeom prst="rect">
            <a:avLst/>
          </a:prstGeom>
          <a:noFill/>
        </p:spPr>
        <p:txBody>
          <a:bodyPr wrap="square" rtlCol="0">
            <a:spAutoFit/>
          </a:bodyPr>
          <a:lstStyle/>
          <a:p>
            <a:pPr marL="180000" indent="-180000">
              <a:buSzPct val="100000"/>
              <a:buFont typeface="Meiryo UI" panose="020B0604030504040204" pitchFamily="50" charset="-128"/>
              <a:buChar char="•"/>
            </a:pPr>
            <a:r>
              <a:rPr kumimoji="1" lang="en-US" altLang="ja-JP" sz="1400" dirty="0">
                <a:solidFill>
                  <a:srgbClr val="0000CC"/>
                </a:solidFill>
              </a:rPr>
              <a:t>ICT</a:t>
            </a:r>
            <a:r>
              <a:rPr kumimoji="1" lang="ja-JP" altLang="en-US" sz="1400" dirty="0">
                <a:solidFill>
                  <a:srgbClr val="0000CC"/>
                </a:solidFill>
              </a:rPr>
              <a:t>を活用し、建物とスマートエネルギーセンターを連携し、エネルギー需給を一括管理・最適制御する</a:t>
            </a:r>
            <a:r>
              <a:rPr kumimoji="1" lang="en-US" altLang="ja-JP" sz="1400" dirty="0">
                <a:solidFill>
                  <a:srgbClr val="0000CC"/>
                </a:solidFill>
              </a:rPr>
              <a:t>SENEMS</a:t>
            </a:r>
            <a:r>
              <a:rPr kumimoji="1" lang="ja-JP" altLang="en-US" sz="1400" dirty="0">
                <a:solidFill>
                  <a:srgbClr val="0000CC"/>
                </a:solidFill>
              </a:rPr>
              <a:t>を日本初で開発し、導入。</a:t>
            </a:r>
            <a:endParaRPr kumimoji="1" lang="en-US" altLang="ja-JP" sz="1400" dirty="0">
              <a:solidFill>
                <a:srgbClr val="0000CC"/>
              </a:solidFill>
            </a:endParaRPr>
          </a:p>
          <a:p>
            <a:pPr marL="180000" indent="-180000">
              <a:buSzPct val="100000"/>
              <a:buFont typeface="Meiryo UI" panose="020B0604030504040204" pitchFamily="50" charset="-128"/>
              <a:buChar char="•"/>
            </a:pPr>
            <a:r>
              <a:rPr lang="ja-JP" altLang="en-US" sz="1400" dirty="0">
                <a:solidFill>
                  <a:srgbClr val="0000CC"/>
                </a:solidFill>
              </a:rPr>
              <a:t>外気状況・空調機等建物のエネルギー利用状況・熱源機の運転状況等を把握し、リアルタイムに空調機制御を行う等の需給の最適制御を行う。</a:t>
            </a:r>
            <a:endParaRPr lang="en-US" altLang="ja-JP" sz="1400" dirty="0">
              <a:solidFill>
                <a:srgbClr val="0000CC"/>
              </a:solidFill>
            </a:endParaRPr>
          </a:p>
        </p:txBody>
      </p:sp>
      <p:sp>
        <p:nvSpPr>
          <p:cNvPr id="28" name="正方形/長方形 27"/>
          <p:cNvSpPr/>
          <p:nvPr/>
        </p:nvSpPr>
        <p:spPr>
          <a:xfrm>
            <a:off x="5061012" y="604482"/>
            <a:ext cx="4222400" cy="338554"/>
          </a:xfrm>
          <a:prstGeom prst="rect">
            <a:avLst/>
          </a:prstGeom>
        </p:spPr>
        <p:txBody>
          <a:bodyPr wrap="square">
            <a:spAutoFit/>
          </a:bodyPr>
          <a:lstStyle/>
          <a:p>
            <a:r>
              <a:rPr lang="ja-JP" altLang="en-US" sz="1600" dirty="0">
                <a:latin typeface="+mn-ea"/>
                <a:ea typeface="+mn-ea"/>
              </a:rPr>
              <a:t>（４）事業イメージ</a:t>
            </a:r>
          </a:p>
        </p:txBody>
      </p:sp>
      <p:sp>
        <p:nvSpPr>
          <p:cNvPr id="3" name="四角形吹き出し 2"/>
          <p:cNvSpPr/>
          <p:nvPr/>
        </p:nvSpPr>
        <p:spPr>
          <a:xfrm>
            <a:off x="2950743" y="929632"/>
            <a:ext cx="3716482" cy="745756"/>
          </a:xfrm>
          <a:prstGeom prst="wedgeRectCallout">
            <a:avLst>
              <a:gd name="adj1" fmla="val -50881"/>
              <a:gd name="adj2" fmla="val 110591"/>
            </a:avLst>
          </a:prstGeom>
          <a:solidFill>
            <a:schemeClr val="accent6">
              <a:lumMod val="20000"/>
              <a:lumOff val="80000"/>
            </a:schemeClr>
          </a:solidFill>
          <a:ln w="952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kumimoji="1" lang="ja-JP" altLang="en-US" sz="1400" b="1" dirty="0">
                <a:solidFill>
                  <a:srgbClr val="FF0000"/>
                </a:solidFill>
              </a:rPr>
              <a:t>需要地</a:t>
            </a:r>
            <a:r>
              <a:rPr kumimoji="1" lang="ja-JP" altLang="en-US" sz="1400" dirty="0">
                <a:solidFill>
                  <a:srgbClr val="FF0000"/>
                </a:solidFill>
              </a:rPr>
              <a:t>：新築 </a:t>
            </a:r>
            <a:r>
              <a:rPr kumimoji="1" lang="en-US" altLang="ja-JP" sz="1400" dirty="0">
                <a:solidFill>
                  <a:srgbClr val="FF0000"/>
                </a:solidFill>
              </a:rPr>
              <a:t>or </a:t>
            </a:r>
            <a:r>
              <a:rPr kumimoji="1" lang="ja-JP" altLang="en-US" sz="1400" dirty="0">
                <a:solidFill>
                  <a:srgbClr val="FF0000"/>
                </a:solidFill>
              </a:rPr>
              <a:t>既築 </a:t>
            </a:r>
            <a:r>
              <a:rPr kumimoji="1" lang="en-US" altLang="ja-JP" sz="1400" dirty="0">
                <a:solidFill>
                  <a:srgbClr val="FF0000"/>
                </a:solidFill>
              </a:rPr>
              <a:t>or </a:t>
            </a:r>
            <a:r>
              <a:rPr kumimoji="1" lang="ja-JP" altLang="en-US" sz="1400" dirty="0">
                <a:solidFill>
                  <a:srgbClr val="FF0000"/>
                </a:solidFill>
              </a:rPr>
              <a:t>増築</a:t>
            </a:r>
            <a:endParaRPr kumimoji="1" lang="en-US" altLang="ja-JP" sz="1400" dirty="0">
              <a:solidFill>
                <a:srgbClr val="FF0000"/>
              </a:solidFill>
            </a:endParaRPr>
          </a:p>
          <a:p>
            <a:pPr eaLnBrk="1" fontAlgn="auto" hangingPunct="1">
              <a:spcBef>
                <a:spcPts val="0"/>
              </a:spcBef>
              <a:spcAft>
                <a:spcPts val="0"/>
              </a:spcAft>
            </a:pPr>
            <a:r>
              <a:rPr lang="en-US" altLang="ja-JP" sz="1400" b="1" dirty="0">
                <a:solidFill>
                  <a:srgbClr val="FF0000"/>
                </a:solidFill>
              </a:rPr>
              <a:t>(</a:t>
            </a:r>
            <a:r>
              <a:rPr lang="ja-JP" altLang="en-US" sz="1400" b="1" dirty="0">
                <a:solidFill>
                  <a:srgbClr val="FF0000"/>
                </a:solidFill>
              </a:rPr>
              <a:t>特定</a:t>
            </a:r>
            <a:r>
              <a:rPr lang="en-US" altLang="ja-JP" sz="1400" b="1" dirty="0">
                <a:solidFill>
                  <a:srgbClr val="FF0000"/>
                </a:solidFill>
              </a:rPr>
              <a:t>)</a:t>
            </a:r>
            <a:r>
              <a:rPr lang="ja-JP" altLang="en-US" sz="1400" b="1" dirty="0">
                <a:solidFill>
                  <a:srgbClr val="FF0000"/>
                </a:solidFill>
              </a:rPr>
              <a:t>設備</a:t>
            </a:r>
            <a:r>
              <a:rPr lang="ja-JP" altLang="en-US" sz="1400" dirty="0">
                <a:solidFill>
                  <a:srgbClr val="FF0000"/>
                </a:solidFill>
              </a:rPr>
              <a:t>：新設 </a:t>
            </a:r>
            <a:r>
              <a:rPr lang="en-US" altLang="ja-JP" sz="1400" dirty="0">
                <a:solidFill>
                  <a:srgbClr val="FF0000"/>
                </a:solidFill>
              </a:rPr>
              <a:t>or </a:t>
            </a:r>
            <a:r>
              <a:rPr lang="ja-JP" altLang="en-US" sz="1400" dirty="0">
                <a:solidFill>
                  <a:srgbClr val="FF0000"/>
                </a:solidFill>
              </a:rPr>
              <a:t>増設 </a:t>
            </a:r>
            <a:r>
              <a:rPr lang="en-US" altLang="ja-JP" sz="1400" dirty="0">
                <a:solidFill>
                  <a:srgbClr val="FF0000"/>
                </a:solidFill>
              </a:rPr>
              <a:t>or </a:t>
            </a:r>
            <a:r>
              <a:rPr lang="ja-JP" altLang="en-US" sz="1400" dirty="0">
                <a:solidFill>
                  <a:srgbClr val="FF0000"/>
                </a:solidFill>
              </a:rPr>
              <a:t>更新</a:t>
            </a:r>
            <a:endParaRPr lang="en-US" altLang="ja-JP" sz="1400" dirty="0">
              <a:solidFill>
                <a:srgbClr val="FF0000"/>
              </a:solidFill>
            </a:endParaRPr>
          </a:p>
          <a:p>
            <a:pPr eaLnBrk="1" fontAlgn="auto" hangingPunct="1">
              <a:spcBef>
                <a:spcPts val="0"/>
              </a:spcBef>
              <a:spcAft>
                <a:spcPts val="0"/>
              </a:spcAft>
            </a:pPr>
            <a:r>
              <a:rPr kumimoji="1" lang="ja-JP" altLang="en-US" sz="1400" b="1" dirty="0">
                <a:solidFill>
                  <a:srgbClr val="FF0000"/>
                </a:solidFill>
              </a:rPr>
              <a:t>面</a:t>
            </a:r>
            <a:r>
              <a:rPr kumimoji="1" lang="en-US" altLang="ja-JP" sz="1400" b="1" dirty="0">
                <a:solidFill>
                  <a:srgbClr val="FF0000"/>
                </a:solidFill>
              </a:rPr>
              <a:t>(</a:t>
            </a:r>
            <a:r>
              <a:rPr kumimoji="1" lang="ja-JP" altLang="en-US" sz="1400" b="1" dirty="0">
                <a:solidFill>
                  <a:srgbClr val="FF0000"/>
                </a:solidFill>
              </a:rPr>
              <a:t>インフラ</a:t>
            </a:r>
            <a:r>
              <a:rPr kumimoji="1" lang="en-US" altLang="ja-JP" sz="1400" b="1" dirty="0">
                <a:solidFill>
                  <a:srgbClr val="FF0000"/>
                </a:solidFill>
              </a:rPr>
              <a:t>)</a:t>
            </a:r>
            <a:r>
              <a:rPr kumimoji="1" lang="ja-JP" altLang="en-US" sz="1400" dirty="0">
                <a:solidFill>
                  <a:srgbClr val="FF0000"/>
                </a:solidFill>
              </a:rPr>
              <a:t>：新設 </a:t>
            </a:r>
            <a:r>
              <a:rPr kumimoji="1" lang="en-US" altLang="ja-JP" sz="1400" dirty="0">
                <a:solidFill>
                  <a:srgbClr val="FF0000"/>
                </a:solidFill>
              </a:rPr>
              <a:t>or </a:t>
            </a:r>
            <a:r>
              <a:rPr kumimoji="1" lang="ja-JP" altLang="en-US" sz="1400" dirty="0">
                <a:solidFill>
                  <a:srgbClr val="FF0000"/>
                </a:solidFill>
              </a:rPr>
              <a:t>既設 </a:t>
            </a:r>
            <a:r>
              <a:rPr kumimoji="1" lang="en-US" altLang="ja-JP" sz="1400" dirty="0">
                <a:solidFill>
                  <a:srgbClr val="FF0000"/>
                </a:solidFill>
              </a:rPr>
              <a:t>or </a:t>
            </a:r>
            <a:r>
              <a:rPr kumimoji="1" lang="ja-JP" altLang="en-US" sz="1400" dirty="0">
                <a:solidFill>
                  <a:srgbClr val="FF0000"/>
                </a:solidFill>
              </a:rPr>
              <a:t>増設 </a:t>
            </a:r>
            <a:r>
              <a:rPr kumimoji="1" lang="en-US" altLang="ja-JP" sz="1400" dirty="0">
                <a:solidFill>
                  <a:srgbClr val="FF0000"/>
                </a:solidFill>
              </a:rPr>
              <a:t>or </a:t>
            </a:r>
            <a:r>
              <a:rPr kumimoji="1" lang="ja-JP" altLang="en-US" sz="1400" dirty="0">
                <a:solidFill>
                  <a:srgbClr val="FF0000"/>
                </a:solidFill>
              </a:rPr>
              <a:t>更新</a:t>
            </a:r>
          </a:p>
        </p:txBody>
      </p:sp>
      <p:sp>
        <p:nvSpPr>
          <p:cNvPr id="29" name="正方形/長方形 28"/>
          <p:cNvSpPr/>
          <p:nvPr/>
        </p:nvSpPr>
        <p:spPr>
          <a:xfrm>
            <a:off x="2432720" y="428856"/>
            <a:ext cx="1282701" cy="307777"/>
          </a:xfrm>
          <a:prstGeom prst="rect">
            <a:avLst/>
          </a:prstGeom>
          <a:solidFill>
            <a:schemeClr val="bg1"/>
          </a:solidFill>
          <a:ln>
            <a:solidFill>
              <a:schemeClr val="tx1"/>
            </a:solidFill>
            <a:prstDash val="sysDot"/>
          </a:ln>
        </p:spPr>
        <p:txBody>
          <a:bodyPr wrap="square">
            <a:spAutoFit/>
          </a:bodyPr>
          <a:lstStyle/>
          <a:p>
            <a:pPr marL="182562" eaLnBrk="1" fontAlgn="auto" hangingPunct="1">
              <a:spcBef>
                <a:spcPts val="0"/>
              </a:spcBef>
              <a:spcAft>
                <a:spcPts val="0"/>
              </a:spcAft>
              <a:defRPr/>
            </a:pPr>
            <a:r>
              <a:rPr lang="ja-JP" altLang="en-US" sz="1400" dirty="0">
                <a:solidFill>
                  <a:srgbClr val="0000CC"/>
                </a:solidFill>
                <a:latin typeface="+mn-ea"/>
                <a:ea typeface="+mn-ea"/>
              </a:rPr>
              <a:t>青字は例</a:t>
            </a:r>
            <a:endParaRPr lang="en-US" altLang="ja-JP" sz="1400" dirty="0">
              <a:solidFill>
                <a:srgbClr val="0000CC"/>
              </a:solidFill>
              <a:latin typeface="+mn-ea"/>
              <a:ea typeface="+mn-ea"/>
            </a:endParaRPr>
          </a:p>
        </p:txBody>
      </p:sp>
      <p:sp>
        <p:nvSpPr>
          <p:cNvPr id="22" name="正方形/長方形 21">
            <a:extLst>
              <a:ext uri="{FF2B5EF4-FFF2-40B4-BE49-F238E27FC236}">
                <a16:creationId xmlns:a16="http://schemas.microsoft.com/office/drawing/2014/main" xmlns="" id="{CE4C6A2F-CD27-4646-B53B-2AC3F20FF027}"/>
              </a:ext>
            </a:extLst>
          </p:cNvPr>
          <p:cNvSpPr/>
          <p:nvPr/>
        </p:nvSpPr>
        <p:spPr>
          <a:xfrm>
            <a:off x="5362095" y="1733065"/>
            <a:ext cx="4354415" cy="954107"/>
          </a:xfrm>
          <a:prstGeom prst="rect">
            <a:avLst/>
          </a:prstGeom>
          <a:solidFill>
            <a:schemeClr val="accent6">
              <a:lumMod val="20000"/>
              <a:lumOff val="80000"/>
            </a:schemeClr>
          </a:solidFill>
          <a:ln w="952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en-US" altLang="ja-JP" sz="1400" dirty="0">
                <a:solidFill>
                  <a:srgbClr val="FF0000"/>
                </a:solidFill>
                <a:latin typeface="+mn-lt"/>
                <a:ea typeface="+mn-ea"/>
              </a:rPr>
              <a:t>【</a:t>
            </a:r>
            <a:r>
              <a:rPr lang="ja-JP" altLang="en-US" sz="1400" dirty="0">
                <a:solidFill>
                  <a:srgbClr val="FF0000"/>
                </a:solidFill>
                <a:latin typeface="+mn-lt"/>
                <a:ea typeface="+mn-ea"/>
              </a:rPr>
              <a:t>記入上の注意</a:t>
            </a:r>
            <a:r>
              <a:rPr lang="en-US" altLang="ja-JP" sz="1400" dirty="0">
                <a:solidFill>
                  <a:srgbClr val="FF0000"/>
                </a:solidFill>
                <a:latin typeface="+mn-lt"/>
                <a:ea typeface="+mn-ea"/>
              </a:rPr>
              <a:t>】</a:t>
            </a:r>
          </a:p>
          <a:p>
            <a:pPr eaLnBrk="1" fontAlgn="auto" hangingPunct="1">
              <a:spcBef>
                <a:spcPts val="0"/>
              </a:spcBef>
              <a:spcAft>
                <a:spcPts val="0"/>
              </a:spcAft>
            </a:pPr>
            <a:r>
              <a:rPr lang="ja-JP" altLang="en-US" sz="1400" dirty="0">
                <a:solidFill>
                  <a:srgbClr val="FF0000"/>
                </a:solidFill>
                <a:latin typeface="+mn-lt"/>
                <a:ea typeface="+mn-ea"/>
              </a:rPr>
              <a:t>　</a:t>
            </a:r>
            <a:r>
              <a:rPr lang="en-US" altLang="ja-JP" sz="1400" dirty="0">
                <a:solidFill>
                  <a:srgbClr val="FF0000"/>
                </a:solidFill>
                <a:latin typeface="+mn-lt"/>
                <a:ea typeface="+mn-ea"/>
              </a:rPr>
              <a:t>※</a:t>
            </a:r>
            <a:r>
              <a:rPr lang="ja-JP" altLang="en-US" sz="1400" dirty="0">
                <a:solidFill>
                  <a:srgbClr val="FF0000"/>
                </a:solidFill>
                <a:latin typeface="+mn-lt"/>
                <a:ea typeface="+mn-ea"/>
              </a:rPr>
              <a:t>図（写真、位置図、区域図、配置図、</a:t>
            </a:r>
            <a:endParaRPr lang="en-US" altLang="ja-JP" sz="1400" dirty="0">
              <a:solidFill>
                <a:srgbClr val="FF0000"/>
              </a:solidFill>
              <a:latin typeface="+mn-lt"/>
              <a:ea typeface="+mn-ea"/>
            </a:endParaRPr>
          </a:p>
          <a:p>
            <a:pPr eaLnBrk="1" fontAlgn="auto" hangingPunct="1">
              <a:spcBef>
                <a:spcPts val="0"/>
              </a:spcBef>
              <a:spcAft>
                <a:spcPts val="0"/>
              </a:spcAft>
            </a:pPr>
            <a:r>
              <a:rPr lang="ja-JP" altLang="en-US" sz="1400" dirty="0">
                <a:solidFill>
                  <a:srgbClr val="FF0000"/>
                </a:solidFill>
                <a:latin typeface="+mn-lt"/>
                <a:ea typeface="+mn-ea"/>
              </a:rPr>
              <a:t>　　エネルギー概念図、等）を用いわかりやすく</a:t>
            </a:r>
            <a:endParaRPr lang="en-US" altLang="ja-JP" sz="1400" dirty="0">
              <a:solidFill>
                <a:srgbClr val="FF0000"/>
              </a:solidFill>
              <a:latin typeface="+mn-lt"/>
              <a:ea typeface="+mn-ea"/>
            </a:endParaRPr>
          </a:p>
          <a:p>
            <a:pPr eaLnBrk="1" fontAlgn="auto" hangingPunct="1">
              <a:spcBef>
                <a:spcPts val="0"/>
              </a:spcBef>
              <a:spcAft>
                <a:spcPts val="0"/>
              </a:spcAft>
            </a:pPr>
            <a:r>
              <a:rPr lang="ja-JP" altLang="en-US" sz="1400" dirty="0">
                <a:solidFill>
                  <a:srgbClr val="FF0000"/>
                </a:solidFill>
                <a:latin typeface="+mn-lt"/>
                <a:ea typeface="+mn-ea"/>
              </a:rPr>
              <a:t>　　表現すること。</a:t>
            </a:r>
            <a:endParaRPr lang="en-US" altLang="ja-JP" sz="1400" dirty="0">
              <a:solidFill>
                <a:srgbClr val="FF0000"/>
              </a:solidFill>
              <a:latin typeface="+mn-lt"/>
              <a:ea typeface="+mn-ea"/>
            </a:endParaRPr>
          </a:p>
        </p:txBody>
      </p:sp>
      <p:sp>
        <p:nvSpPr>
          <p:cNvPr id="23" name="テキスト ボックス 22">
            <a:extLst>
              <a:ext uri="{FF2B5EF4-FFF2-40B4-BE49-F238E27FC236}">
                <a16:creationId xmlns:a16="http://schemas.microsoft.com/office/drawing/2014/main" xmlns="" id="{B173FB11-98BE-41B4-82E6-439E54343C31}"/>
              </a:ext>
            </a:extLst>
          </p:cNvPr>
          <p:cNvSpPr txBox="1"/>
          <p:nvPr/>
        </p:nvSpPr>
        <p:spPr>
          <a:xfrm>
            <a:off x="5161415" y="3696883"/>
            <a:ext cx="4579326" cy="338554"/>
          </a:xfrm>
          <a:prstGeom prst="rect">
            <a:avLst/>
          </a:prstGeom>
          <a:noFill/>
        </p:spPr>
        <p:txBody>
          <a:bodyPr wrap="square" rtlCol="0">
            <a:spAutoFit/>
          </a:bodyPr>
          <a:lstStyle/>
          <a:p>
            <a:r>
              <a:rPr lang="ja-JP" altLang="en-US" sz="1600" dirty="0"/>
              <a:t>（５）面的利用概要</a:t>
            </a:r>
            <a:endParaRPr kumimoji="1" lang="ja-JP" altLang="en-US" sz="1600" dirty="0"/>
          </a:p>
        </p:txBody>
      </p:sp>
      <p:sp>
        <p:nvSpPr>
          <p:cNvPr id="25" name="正方形/長方形 24">
            <a:extLst>
              <a:ext uri="{FF2B5EF4-FFF2-40B4-BE49-F238E27FC236}">
                <a16:creationId xmlns:a16="http://schemas.microsoft.com/office/drawing/2014/main" xmlns="" id="{DA8C5320-53D1-48DD-A75E-A1C505121264}"/>
              </a:ext>
            </a:extLst>
          </p:cNvPr>
          <p:cNvSpPr/>
          <p:nvPr/>
        </p:nvSpPr>
        <p:spPr>
          <a:xfrm>
            <a:off x="5351113" y="4911349"/>
            <a:ext cx="4354415" cy="954107"/>
          </a:xfrm>
          <a:prstGeom prst="rect">
            <a:avLst/>
          </a:prstGeom>
          <a:solidFill>
            <a:schemeClr val="accent6">
              <a:lumMod val="20000"/>
              <a:lumOff val="80000"/>
            </a:schemeClr>
          </a:solidFill>
          <a:ln w="952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en-US" altLang="ja-JP" sz="1400" dirty="0">
                <a:solidFill>
                  <a:srgbClr val="FF0000"/>
                </a:solidFill>
                <a:latin typeface="+mn-lt"/>
                <a:ea typeface="+mn-ea"/>
              </a:rPr>
              <a:t>【</a:t>
            </a:r>
            <a:r>
              <a:rPr lang="ja-JP" altLang="en-US" sz="1400" dirty="0">
                <a:solidFill>
                  <a:srgbClr val="FF0000"/>
                </a:solidFill>
                <a:latin typeface="+mn-lt"/>
                <a:ea typeface="+mn-ea"/>
              </a:rPr>
              <a:t>記入上の注意</a:t>
            </a:r>
            <a:r>
              <a:rPr lang="en-US" altLang="ja-JP" sz="1400" dirty="0">
                <a:solidFill>
                  <a:srgbClr val="FF0000"/>
                </a:solidFill>
                <a:latin typeface="+mn-lt"/>
                <a:ea typeface="+mn-ea"/>
              </a:rPr>
              <a:t>】</a:t>
            </a:r>
          </a:p>
          <a:p>
            <a:pPr eaLnBrk="1" fontAlgn="auto" hangingPunct="1">
              <a:spcBef>
                <a:spcPts val="0"/>
              </a:spcBef>
              <a:spcAft>
                <a:spcPts val="0"/>
              </a:spcAft>
            </a:pPr>
            <a:r>
              <a:rPr lang="ja-JP" altLang="en-US" sz="1400" dirty="0">
                <a:solidFill>
                  <a:srgbClr val="FF0000"/>
                </a:solidFill>
                <a:latin typeface="+mn-lt"/>
                <a:ea typeface="+mn-ea"/>
              </a:rPr>
              <a:t>　</a:t>
            </a:r>
            <a:r>
              <a:rPr lang="en-US" altLang="ja-JP" sz="1400" dirty="0">
                <a:solidFill>
                  <a:srgbClr val="FF0000"/>
                </a:solidFill>
                <a:latin typeface="+mn-lt"/>
                <a:ea typeface="+mn-ea"/>
              </a:rPr>
              <a:t>※</a:t>
            </a:r>
            <a:r>
              <a:rPr lang="ja-JP" altLang="en-US" sz="1400" dirty="0">
                <a:solidFill>
                  <a:srgbClr val="FF0000"/>
                </a:solidFill>
                <a:latin typeface="+mn-lt"/>
                <a:ea typeface="+mn-ea"/>
              </a:rPr>
              <a:t>図（写真、位置図、区域図、配置図、</a:t>
            </a:r>
            <a:endParaRPr lang="en-US" altLang="ja-JP" sz="1400" dirty="0">
              <a:solidFill>
                <a:srgbClr val="FF0000"/>
              </a:solidFill>
              <a:latin typeface="+mn-lt"/>
              <a:ea typeface="+mn-ea"/>
            </a:endParaRPr>
          </a:p>
          <a:p>
            <a:pPr eaLnBrk="1" fontAlgn="auto" hangingPunct="1">
              <a:spcBef>
                <a:spcPts val="0"/>
              </a:spcBef>
              <a:spcAft>
                <a:spcPts val="0"/>
              </a:spcAft>
            </a:pPr>
            <a:r>
              <a:rPr lang="ja-JP" altLang="en-US" sz="1400" dirty="0">
                <a:solidFill>
                  <a:srgbClr val="FF0000"/>
                </a:solidFill>
                <a:latin typeface="+mn-lt"/>
                <a:ea typeface="+mn-ea"/>
              </a:rPr>
              <a:t>　　エネルギー概念図、等）を用いわかりやすく</a:t>
            </a:r>
            <a:endParaRPr lang="en-US" altLang="ja-JP" sz="1400" dirty="0">
              <a:solidFill>
                <a:srgbClr val="FF0000"/>
              </a:solidFill>
              <a:latin typeface="+mn-lt"/>
              <a:ea typeface="+mn-ea"/>
            </a:endParaRPr>
          </a:p>
          <a:p>
            <a:pPr eaLnBrk="1" fontAlgn="auto" hangingPunct="1">
              <a:spcBef>
                <a:spcPts val="0"/>
              </a:spcBef>
              <a:spcAft>
                <a:spcPts val="0"/>
              </a:spcAft>
            </a:pPr>
            <a:r>
              <a:rPr lang="ja-JP" altLang="en-US" sz="1400" dirty="0">
                <a:solidFill>
                  <a:srgbClr val="FF0000"/>
                </a:solidFill>
                <a:latin typeface="+mn-lt"/>
                <a:ea typeface="+mn-ea"/>
              </a:rPr>
              <a:t>　　表現すること。</a:t>
            </a:r>
            <a:endParaRPr lang="en-US" altLang="ja-JP" sz="1400" dirty="0">
              <a:solidFill>
                <a:srgbClr val="FF0000"/>
              </a:solidFill>
              <a:latin typeface="+mn-lt"/>
              <a:ea typeface="+mn-ea"/>
            </a:endParaRPr>
          </a:p>
        </p:txBody>
      </p:sp>
      <p:sp>
        <p:nvSpPr>
          <p:cNvPr id="26" name="正方形/長方形 25">
            <a:extLst>
              <a:ext uri="{FF2B5EF4-FFF2-40B4-BE49-F238E27FC236}">
                <a16:creationId xmlns:a16="http://schemas.microsoft.com/office/drawing/2014/main" xmlns="" id="{C2492531-5C08-43C4-9C38-3651669AA3CC}"/>
              </a:ext>
            </a:extLst>
          </p:cNvPr>
          <p:cNvSpPr/>
          <p:nvPr/>
        </p:nvSpPr>
        <p:spPr>
          <a:xfrm>
            <a:off x="5291946" y="985288"/>
            <a:ext cx="4494715" cy="266911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kumimoji="1" lang="ja-JP" altLang="en-US"/>
          </a:p>
        </p:txBody>
      </p:sp>
      <p:sp>
        <p:nvSpPr>
          <p:cNvPr id="27" name="正方形/長方形 26">
            <a:extLst>
              <a:ext uri="{FF2B5EF4-FFF2-40B4-BE49-F238E27FC236}">
                <a16:creationId xmlns:a16="http://schemas.microsoft.com/office/drawing/2014/main" xmlns="" id="{9A228DC6-DA06-49A3-B5E0-045DD8AF062E}"/>
              </a:ext>
            </a:extLst>
          </p:cNvPr>
          <p:cNvSpPr/>
          <p:nvPr/>
        </p:nvSpPr>
        <p:spPr>
          <a:xfrm>
            <a:off x="5291947" y="4005064"/>
            <a:ext cx="4494715" cy="266382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kumimoji="1" lang="ja-JP" altLang="en-US"/>
          </a:p>
        </p:txBody>
      </p:sp>
      <p:sp>
        <p:nvSpPr>
          <p:cNvPr id="30" name="テキスト ボックス 29">
            <a:extLst>
              <a:ext uri="{FF2B5EF4-FFF2-40B4-BE49-F238E27FC236}">
                <a16:creationId xmlns:a16="http://schemas.microsoft.com/office/drawing/2014/main" xmlns="" id="{06C58077-1965-47F0-A7B3-74E37C3B278C}"/>
              </a:ext>
            </a:extLst>
          </p:cNvPr>
          <p:cNvSpPr txBox="1"/>
          <p:nvPr/>
        </p:nvSpPr>
        <p:spPr>
          <a:xfrm>
            <a:off x="-124726" y="5727955"/>
            <a:ext cx="4933710" cy="984885"/>
          </a:xfrm>
          <a:prstGeom prst="rect">
            <a:avLst/>
          </a:prstGeom>
          <a:noFill/>
        </p:spPr>
        <p:txBody>
          <a:bodyPr wrap="square" rtlCol="0">
            <a:spAutoFit/>
          </a:bodyPr>
          <a:lstStyle/>
          <a:p>
            <a:r>
              <a:rPr lang="ja-JP" altLang="en-US" sz="1600" dirty="0"/>
              <a:t>（３）導入効果</a:t>
            </a:r>
            <a:endParaRPr lang="en-US" altLang="ja-JP" sz="1600" dirty="0"/>
          </a:p>
          <a:p>
            <a:pPr marL="449263" indent="-177800">
              <a:buFont typeface="Arial" panose="020B0604020202020204" pitchFamily="34" charset="0"/>
              <a:buChar char="•"/>
            </a:pPr>
            <a:r>
              <a:rPr lang="ja-JP" altLang="en-US" sz="1400" dirty="0">
                <a:latin typeface="+mn-ea"/>
              </a:rPr>
              <a:t>〇〇〇</a:t>
            </a:r>
            <a:endParaRPr lang="en-US" altLang="ja-JP" sz="1400" dirty="0">
              <a:latin typeface="+mn-ea"/>
            </a:endParaRPr>
          </a:p>
          <a:p>
            <a:pPr marL="449263" indent="-177800">
              <a:buFont typeface="Arial" panose="020B0604020202020204" pitchFamily="34" charset="0"/>
              <a:buChar char="•"/>
            </a:pPr>
            <a:r>
              <a:rPr lang="ja-JP" altLang="en-US" sz="1400" dirty="0">
                <a:latin typeface="メイリオ"/>
              </a:rPr>
              <a:t>△△△</a:t>
            </a:r>
            <a:endParaRPr lang="en-US" altLang="ja-JP" sz="1400" dirty="0">
              <a:latin typeface="メイリオ"/>
            </a:endParaRPr>
          </a:p>
          <a:p>
            <a:pPr marL="449263" indent="-177800">
              <a:buFont typeface="Arial" panose="020B0604020202020204" pitchFamily="34" charset="0"/>
              <a:buChar char="•"/>
            </a:pPr>
            <a:r>
              <a:rPr lang="ja-JP" altLang="en-US" sz="1400" dirty="0">
                <a:latin typeface="メイリオ"/>
              </a:rPr>
              <a:t>□□□</a:t>
            </a:r>
            <a:endParaRPr lang="en-US" altLang="ja-JP" sz="1400" dirty="0"/>
          </a:p>
        </p:txBody>
      </p:sp>
      <p:sp>
        <p:nvSpPr>
          <p:cNvPr id="32" name="正方形/長方形 31">
            <a:extLst>
              <a:ext uri="{FF2B5EF4-FFF2-40B4-BE49-F238E27FC236}">
                <a16:creationId xmlns:a16="http://schemas.microsoft.com/office/drawing/2014/main" xmlns="" id="{3FBC6E18-ABC2-4D13-A876-A05CF7BAE1C4}"/>
              </a:ext>
            </a:extLst>
          </p:cNvPr>
          <p:cNvSpPr/>
          <p:nvPr/>
        </p:nvSpPr>
        <p:spPr>
          <a:xfrm>
            <a:off x="2196844" y="5746705"/>
            <a:ext cx="2766599" cy="850647"/>
          </a:xfrm>
          <a:prstGeom prst="rect">
            <a:avLst/>
          </a:prstGeom>
          <a:solidFill>
            <a:schemeClr val="accent6">
              <a:lumMod val="20000"/>
              <a:lumOff val="80000"/>
            </a:schemeClr>
          </a:solidFill>
          <a:ln w="952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en-US" altLang="ja-JP" sz="1400" dirty="0">
                <a:solidFill>
                  <a:srgbClr val="FF0000"/>
                </a:solidFill>
                <a:latin typeface="+mn-lt"/>
                <a:ea typeface="+mn-ea"/>
              </a:rPr>
              <a:t>【</a:t>
            </a:r>
            <a:r>
              <a:rPr lang="ja-JP" altLang="en-US" sz="1400" dirty="0">
                <a:solidFill>
                  <a:srgbClr val="FF0000"/>
                </a:solidFill>
                <a:latin typeface="+mn-lt"/>
                <a:ea typeface="+mn-ea"/>
              </a:rPr>
              <a:t>記入上の注意</a:t>
            </a:r>
            <a:r>
              <a:rPr lang="en-US" altLang="ja-JP" sz="1400" dirty="0">
                <a:solidFill>
                  <a:srgbClr val="FF0000"/>
                </a:solidFill>
                <a:latin typeface="+mn-lt"/>
                <a:ea typeface="+mn-ea"/>
              </a:rPr>
              <a:t>】</a:t>
            </a:r>
          </a:p>
          <a:p>
            <a:pPr eaLnBrk="1" fontAlgn="auto" hangingPunct="1">
              <a:spcBef>
                <a:spcPts val="0"/>
              </a:spcBef>
              <a:spcAft>
                <a:spcPts val="0"/>
              </a:spcAft>
            </a:pPr>
            <a:r>
              <a:rPr lang="ja-JP" altLang="en-US" sz="1400" dirty="0">
                <a:solidFill>
                  <a:srgbClr val="FF0000"/>
                </a:solidFill>
                <a:latin typeface="+mn-lt"/>
                <a:ea typeface="+mn-ea"/>
              </a:rPr>
              <a:t>　</a:t>
            </a:r>
            <a:r>
              <a:rPr lang="en-US" altLang="ja-JP" sz="1400" dirty="0">
                <a:solidFill>
                  <a:srgbClr val="FF0000"/>
                </a:solidFill>
                <a:latin typeface="+mn-lt"/>
                <a:ea typeface="+mn-ea"/>
              </a:rPr>
              <a:t>※</a:t>
            </a:r>
            <a:r>
              <a:rPr lang="ja-JP" altLang="en-US" sz="1400" dirty="0">
                <a:solidFill>
                  <a:srgbClr val="FF0000"/>
                </a:solidFill>
                <a:latin typeface="+mn-lt"/>
                <a:ea typeface="+mn-ea"/>
              </a:rPr>
              <a:t>箇条書きとすること。</a:t>
            </a:r>
            <a:endParaRPr lang="en-US" altLang="ja-JP" sz="1400" dirty="0">
              <a:solidFill>
                <a:srgbClr val="FF0000"/>
              </a:solidFill>
              <a:latin typeface="+mn-lt"/>
              <a:ea typeface="+mn-ea"/>
            </a:endParaRPr>
          </a:p>
          <a:p>
            <a:pPr eaLnBrk="1" fontAlgn="auto" hangingPunct="1">
              <a:spcBef>
                <a:spcPts val="0"/>
              </a:spcBef>
              <a:spcAft>
                <a:spcPts val="0"/>
              </a:spcAft>
            </a:pPr>
            <a:r>
              <a:rPr lang="ja-JP" altLang="en-US" sz="1400" dirty="0">
                <a:solidFill>
                  <a:srgbClr val="FF0000"/>
                </a:solidFill>
                <a:latin typeface="+mn-lt"/>
                <a:ea typeface="+mn-ea"/>
              </a:rPr>
              <a:t>　</a:t>
            </a:r>
            <a:r>
              <a:rPr lang="en-US" altLang="ja-JP" sz="1400" dirty="0">
                <a:solidFill>
                  <a:srgbClr val="FF0000"/>
                </a:solidFill>
                <a:latin typeface="+mn-lt"/>
                <a:ea typeface="+mn-ea"/>
              </a:rPr>
              <a:t>※</a:t>
            </a:r>
            <a:r>
              <a:rPr lang="en-US" altLang="ja-JP" sz="1400" dirty="0">
                <a:solidFill>
                  <a:srgbClr val="FF0000"/>
                </a:solidFill>
              </a:rPr>
              <a:t>3</a:t>
            </a:r>
            <a:r>
              <a:rPr lang="ja-JP" altLang="en-US" sz="1400" dirty="0">
                <a:solidFill>
                  <a:srgbClr val="FF0000"/>
                </a:solidFill>
                <a:latin typeface="+mn-lt"/>
                <a:ea typeface="+mn-ea"/>
              </a:rPr>
              <a:t>項目以内にまとめること。</a:t>
            </a:r>
            <a:endParaRPr lang="en-US" altLang="ja-JP" sz="1400" dirty="0">
              <a:solidFill>
                <a:srgbClr val="FF0000"/>
              </a:solidFill>
              <a:latin typeface="+mn-lt"/>
              <a:ea typeface="+mn-ea"/>
            </a:endParaRPr>
          </a:p>
        </p:txBody>
      </p:sp>
      <p:sp>
        <p:nvSpPr>
          <p:cNvPr id="4" name="スライド番号プレースホルダー 3">
            <a:extLst>
              <a:ext uri="{FF2B5EF4-FFF2-40B4-BE49-F238E27FC236}">
                <a16:creationId xmlns:a16="http://schemas.microsoft.com/office/drawing/2014/main" xmlns="" id="{24FA6292-95F7-4070-BB38-2B008A36A70D}"/>
              </a:ext>
            </a:extLst>
          </p:cNvPr>
          <p:cNvSpPr>
            <a:spLocks noGrp="1"/>
          </p:cNvSpPr>
          <p:nvPr>
            <p:ph type="sldNum" sz="quarter" idx="12"/>
          </p:nvPr>
        </p:nvSpPr>
        <p:spPr/>
        <p:txBody>
          <a:bodyPr/>
          <a:lstStyle/>
          <a:p>
            <a:pPr>
              <a:defRPr/>
            </a:pPr>
            <a:fld id="{CA8D4A6D-85F2-41B7-A27E-54BD60322951}" type="slidenum">
              <a:rPr lang="ja-JP" altLang="en-US" smtClean="0"/>
              <a:pPr>
                <a:defRPr/>
              </a:pPr>
              <a:t>1</a:t>
            </a:fld>
            <a:endParaRPr lang="ja-JP" altLang="en-US"/>
          </a:p>
        </p:txBody>
      </p:sp>
    </p:spTree>
    <p:extLst>
      <p:ext uri="{BB962C8B-B14F-4D97-AF65-F5344CB8AC3E}">
        <p14:creationId xmlns:p14="http://schemas.microsoft.com/office/powerpoint/2010/main" val="35257352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103932"/>
            <a:ext cx="4464496" cy="377179"/>
          </a:xfrm>
        </p:spPr>
        <p:txBody>
          <a:bodyPr/>
          <a:lstStyle/>
          <a:p>
            <a:r>
              <a:rPr kumimoji="1" lang="ja-JP" altLang="en-US" dirty="0">
                <a:latin typeface="+mn-ea"/>
                <a:ea typeface="+mn-ea"/>
              </a:rPr>
              <a:t>２．エネルギーシステムフロー</a:t>
            </a:r>
          </a:p>
        </p:txBody>
      </p:sp>
      <p:sp>
        <p:nvSpPr>
          <p:cNvPr id="20"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n-ea"/>
                <a:ea typeface="+mn-ea"/>
              </a:rPr>
              <a:t>１枚</a:t>
            </a:r>
          </a:p>
        </p:txBody>
      </p:sp>
      <p:sp>
        <p:nvSpPr>
          <p:cNvPr id="17" name="正方形/長方形 16"/>
          <p:cNvSpPr/>
          <p:nvPr/>
        </p:nvSpPr>
        <p:spPr bwMode="auto">
          <a:xfrm>
            <a:off x="2248166" y="1579980"/>
            <a:ext cx="167590" cy="312420"/>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18" name="正方形/長方形 17"/>
          <p:cNvSpPr/>
          <p:nvPr/>
        </p:nvSpPr>
        <p:spPr bwMode="auto">
          <a:xfrm>
            <a:off x="1385121" y="929707"/>
            <a:ext cx="897132" cy="496697"/>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21" name="正方形/長方形 20"/>
          <p:cNvSpPr/>
          <p:nvPr/>
        </p:nvSpPr>
        <p:spPr bwMode="auto">
          <a:xfrm>
            <a:off x="3284041" y="1358238"/>
            <a:ext cx="167590" cy="312420"/>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23" name="正方形/長方形 22"/>
          <p:cNvSpPr/>
          <p:nvPr/>
        </p:nvSpPr>
        <p:spPr bwMode="auto">
          <a:xfrm>
            <a:off x="6598852" y="2384387"/>
            <a:ext cx="161971" cy="1071510"/>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29" name="正方形/長方形 28"/>
          <p:cNvSpPr/>
          <p:nvPr/>
        </p:nvSpPr>
        <p:spPr bwMode="auto">
          <a:xfrm>
            <a:off x="6716633" y="2384386"/>
            <a:ext cx="1770770" cy="119462"/>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31" name="正方形/長方形 30"/>
          <p:cNvSpPr/>
          <p:nvPr/>
        </p:nvSpPr>
        <p:spPr bwMode="auto">
          <a:xfrm>
            <a:off x="2930565" y="2765023"/>
            <a:ext cx="153555" cy="1507065"/>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35" name="正方形/長方形 34"/>
          <p:cNvSpPr/>
          <p:nvPr/>
        </p:nvSpPr>
        <p:spPr bwMode="auto">
          <a:xfrm>
            <a:off x="2414148" y="2725701"/>
            <a:ext cx="783356" cy="140031"/>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40" name="正方形/長方形 39"/>
          <p:cNvSpPr/>
          <p:nvPr/>
        </p:nvSpPr>
        <p:spPr bwMode="auto">
          <a:xfrm>
            <a:off x="2433573" y="3521774"/>
            <a:ext cx="850467" cy="140031"/>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41" name="正方形/長方形 40"/>
          <p:cNvSpPr/>
          <p:nvPr/>
        </p:nvSpPr>
        <p:spPr bwMode="auto">
          <a:xfrm>
            <a:off x="5228398" y="958899"/>
            <a:ext cx="1138582" cy="542666"/>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42" name="正方形/長方形 41"/>
          <p:cNvSpPr/>
          <p:nvPr/>
        </p:nvSpPr>
        <p:spPr bwMode="auto">
          <a:xfrm>
            <a:off x="7074294" y="2171397"/>
            <a:ext cx="161971" cy="2161268"/>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43" name="正方形/長方形 42"/>
          <p:cNvSpPr/>
          <p:nvPr/>
        </p:nvSpPr>
        <p:spPr bwMode="auto">
          <a:xfrm>
            <a:off x="7111488" y="2171397"/>
            <a:ext cx="1141133" cy="155938"/>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44" name="正方形/長方形 43"/>
          <p:cNvSpPr/>
          <p:nvPr/>
        </p:nvSpPr>
        <p:spPr bwMode="auto">
          <a:xfrm>
            <a:off x="7086479" y="3193753"/>
            <a:ext cx="1141133" cy="137531"/>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45" name="正方形/長方形 44"/>
          <p:cNvSpPr/>
          <p:nvPr/>
        </p:nvSpPr>
        <p:spPr bwMode="auto">
          <a:xfrm>
            <a:off x="7074294" y="4193479"/>
            <a:ext cx="1141133" cy="136243"/>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46" name="正方形/長方形 45"/>
          <p:cNvSpPr/>
          <p:nvPr/>
        </p:nvSpPr>
        <p:spPr bwMode="auto">
          <a:xfrm>
            <a:off x="4851195" y="3058710"/>
            <a:ext cx="2368305" cy="158521"/>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47" name="正方形/長方形 46"/>
          <p:cNvSpPr/>
          <p:nvPr/>
        </p:nvSpPr>
        <p:spPr bwMode="auto">
          <a:xfrm>
            <a:off x="4736349" y="2014340"/>
            <a:ext cx="138662" cy="1537388"/>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48" name="正方形/長方形 47"/>
          <p:cNvSpPr/>
          <p:nvPr/>
        </p:nvSpPr>
        <p:spPr bwMode="auto">
          <a:xfrm>
            <a:off x="4368150" y="2741517"/>
            <a:ext cx="483045" cy="132995"/>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49" name="正方形/長方形 48"/>
          <p:cNvSpPr/>
          <p:nvPr/>
        </p:nvSpPr>
        <p:spPr bwMode="auto">
          <a:xfrm>
            <a:off x="4377544" y="3406990"/>
            <a:ext cx="486702" cy="144737"/>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50" name="正方形/長方形 49"/>
          <p:cNvSpPr/>
          <p:nvPr/>
        </p:nvSpPr>
        <p:spPr bwMode="auto">
          <a:xfrm>
            <a:off x="4368150" y="2014339"/>
            <a:ext cx="506861" cy="133989"/>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51" name="正方形/長方形 50"/>
          <p:cNvSpPr/>
          <p:nvPr/>
        </p:nvSpPr>
        <p:spPr bwMode="auto">
          <a:xfrm>
            <a:off x="2804555" y="961693"/>
            <a:ext cx="1138582" cy="507512"/>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52" name="正方形/長方形 51"/>
          <p:cNvSpPr/>
          <p:nvPr/>
        </p:nvSpPr>
        <p:spPr bwMode="auto">
          <a:xfrm>
            <a:off x="2249949" y="3262083"/>
            <a:ext cx="561882" cy="153636"/>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53" name="正方形/長方形 52"/>
          <p:cNvSpPr/>
          <p:nvPr/>
        </p:nvSpPr>
        <p:spPr bwMode="auto">
          <a:xfrm>
            <a:off x="2325362" y="2462215"/>
            <a:ext cx="486469" cy="153636"/>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54" name="正方形/長方形 53"/>
          <p:cNvSpPr/>
          <p:nvPr/>
        </p:nvSpPr>
        <p:spPr bwMode="auto">
          <a:xfrm>
            <a:off x="2690359" y="1573603"/>
            <a:ext cx="154221" cy="1841367"/>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55" name="正方形/長方形 54"/>
          <p:cNvSpPr/>
          <p:nvPr/>
        </p:nvSpPr>
        <p:spPr bwMode="auto">
          <a:xfrm>
            <a:off x="3160891" y="1745364"/>
            <a:ext cx="1286301" cy="2112153"/>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56" name="正方形/長方形 55"/>
          <p:cNvSpPr/>
          <p:nvPr/>
        </p:nvSpPr>
        <p:spPr bwMode="auto">
          <a:xfrm>
            <a:off x="1134824" y="2317983"/>
            <a:ext cx="1368152" cy="1509598"/>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58" name="円柱 57"/>
          <p:cNvSpPr/>
          <p:nvPr/>
        </p:nvSpPr>
        <p:spPr bwMode="auto">
          <a:xfrm>
            <a:off x="5380549" y="1025837"/>
            <a:ext cx="834282" cy="381788"/>
          </a:xfrm>
          <a:prstGeom prst="can">
            <a:avLst/>
          </a:prstGeom>
          <a:solidFill>
            <a:srgbClr val="DDDDDD"/>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59" name="テキスト ボックス 58"/>
          <p:cNvSpPr txBox="1"/>
          <p:nvPr/>
        </p:nvSpPr>
        <p:spPr>
          <a:xfrm>
            <a:off x="5545056" y="1129013"/>
            <a:ext cx="505267" cy="276999"/>
          </a:xfrm>
          <a:prstGeom prst="rect">
            <a:avLst/>
          </a:prstGeom>
          <a:noFill/>
        </p:spPr>
        <p:txBody>
          <a:bodyPr wrap="none" rtlCol="0">
            <a:spAutoFit/>
          </a:bodyPr>
          <a:lstStyle/>
          <a:p>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EMS</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0" name="直線コネクタ 59"/>
          <p:cNvCxnSpPr/>
          <p:nvPr/>
        </p:nvCxnSpPr>
        <p:spPr>
          <a:xfrm flipV="1">
            <a:off x="1212821" y="1601746"/>
            <a:ext cx="6222703" cy="30844"/>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flipH="1">
            <a:off x="7419208" y="1628295"/>
            <a:ext cx="16316" cy="2368628"/>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7435524" y="1941760"/>
            <a:ext cx="736396"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7419208" y="2948075"/>
            <a:ext cx="736396"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7415771" y="3995744"/>
            <a:ext cx="752712"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3879776" y="3472304"/>
            <a:ext cx="927456" cy="3497"/>
          </a:xfrm>
          <a:prstGeom prst="line">
            <a:avLst/>
          </a:prstGeom>
          <a:ln w="381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4371724" y="2810470"/>
            <a:ext cx="435508" cy="0"/>
          </a:xfrm>
          <a:prstGeom prst="line">
            <a:avLst/>
          </a:prstGeom>
          <a:ln w="381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a:off x="4371724" y="2077629"/>
            <a:ext cx="435508" cy="0"/>
          </a:xfrm>
          <a:prstGeom prst="line">
            <a:avLst/>
          </a:prstGeom>
          <a:ln w="381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4807232" y="2074133"/>
            <a:ext cx="0" cy="1408641"/>
          </a:xfrm>
          <a:prstGeom prst="line">
            <a:avLst/>
          </a:prstGeom>
          <a:ln w="381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4807232" y="3137971"/>
            <a:ext cx="2340260" cy="0"/>
          </a:xfrm>
          <a:prstGeom prst="line">
            <a:avLst/>
          </a:prstGeom>
          <a:ln w="381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7147492" y="2255864"/>
            <a:ext cx="0" cy="2016224"/>
          </a:xfrm>
          <a:prstGeom prst="line">
            <a:avLst/>
          </a:prstGeom>
          <a:ln w="381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7147492" y="2255864"/>
            <a:ext cx="1024428" cy="0"/>
          </a:xfrm>
          <a:prstGeom prst="line">
            <a:avLst/>
          </a:prstGeom>
          <a:ln w="381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7147492" y="3256665"/>
            <a:ext cx="1024428" cy="0"/>
          </a:xfrm>
          <a:prstGeom prst="line">
            <a:avLst/>
          </a:prstGeom>
          <a:ln w="381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7147492" y="4272088"/>
            <a:ext cx="1008112" cy="0"/>
          </a:xfrm>
          <a:prstGeom prst="line">
            <a:avLst/>
          </a:prstGeom>
          <a:ln w="381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flipV="1">
            <a:off x="2389346" y="3582871"/>
            <a:ext cx="1380159" cy="692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2389346" y="2804251"/>
            <a:ext cx="8584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a:off x="2331961" y="2545681"/>
            <a:ext cx="435508"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a:off x="2767469" y="1634980"/>
            <a:ext cx="0" cy="16954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3007032" y="2804251"/>
            <a:ext cx="0" cy="20501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2270941" y="4230949"/>
            <a:ext cx="4404024" cy="1439"/>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a:cxnSpLocks/>
            <a:stCxn id="23" idx="2"/>
          </p:cNvCxnSpPr>
          <p:nvPr/>
        </p:nvCxnSpPr>
        <p:spPr>
          <a:xfrm flipH="1">
            <a:off x="6678776" y="3455897"/>
            <a:ext cx="1062" cy="107980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a:off x="6665266" y="2442810"/>
            <a:ext cx="153288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a:off x="6678776" y="3455897"/>
            <a:ext cx="1476828"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6675836" y="4535705"/>
            <a:ext cx="151937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3366367" y="1353433"/>
            <a:ext cx="0" cy="274862"/>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85" name="テキスト ボックス 84"/>
          <p:cNvSpPr txBox="1"/>
          <p:nvPr/>
        </p:nvSpPr>
        <p:spPr>
          <a:xfrm>
            <a:off x="412602" y="1520639"/>
            <a:ext cx="800219" cy="276999"/>
          </a:xfrm>
          <a:prstGeom prst="rect">
            <a:avLst/>
          </a:prstGeom>
          <a:noFill/>
        </p:spPr>
        <p:txBody>
          <a:bodyPr wrap="none" rtlCol="0">
            <a:spAutoFit/>
          </a:bodyPr>
          <a:lstStyle/>
          <a:p>
            <a:pPr algn="ct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商用電力</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6" name="直線コネクタ 85"/>
          <p:cNvCxnSpPr/>
          <p:nvPr/>
        </p:nvCxnSpPr>
        <p:spPr>
          <a:xfrm>
            <a:off x="1995952" y="3337801"/>
            <a:ext cx="787660"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87" name="正方形/長方形 86"/>
          <p:cNvSpPr/>
          <p:nvPr/>
        </p:nvSpPr>
        <p:spPr bwMode="auto">
          <a:xfrm>
            <a:off x="2852957" y="1034092"/>
            <a:ext cx="1026819" cy="342698"/>
          </a:xfrm>
          <a:prstGeom prst="rect">
            <a:avLst/>
          </a:prstGeom>
          <a:solidFill>
            <a:srgbClr val="DDDDDD"/>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88" name="テキスト ボックス 87"/>
          <p:cNvSpPr txBox="1"/>
          <p:nvPr/>
        </p:nvSpPr>
        <p:spPr>
          <a:xfrm>
            <a:off x="2931333" y="1113155"/>
            <a:ext cx="909223" cy="276999"/>
          </a:xfrm>
          <a:prstGeom prst="rect">
            <a:avLst/>
          </a:prstGeom>
          <a:noFill/>
        </p:spPr>
        <p:txBody>
          <a:bodyPr wrap="none" rtlCol="0">
            <a:spAutoFit/>
          </a:bodyPr>
          <a:lstStyle/>
          <a:p>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PV</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kW</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9" name="正方形/長方形 88"/>
          <p:cNvSpPr/>
          <p:nvPr/>
        </p:nvSpPr>
        <p:spPr bwMode="auto">
          <a:xfrm>
            <a:off x="1273222" y="2453712"/>
            <a:ext cx="1116124" cy="468052"/>
          </a:xfrm>
          <a:prstGeom prst="rect">
            <a:avLst/>
          </a:prstGeom>
          <a:solidFill>
            <a:srgbClr val="DDDDDD"/>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90" name="正方形/長方形 89"/>
          <p:cNvSpPr/>
          <p:nvPr/>
        </p:nvSpPr>
        <p:spPr bwMode="auto">
          <a:xfrm>
            <a:off x="1273222" y="3242552"/>
            <a:ext cx="1116124" cy="468052"/>
          </a:xfrm>
          <a:prstGeom prst="rect">
            <a:avLst/>
          </a:prstGeom>
          <a:solidFill>
            <a:srgbClr val="DDDDDD"/>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91" name="正方形/長方形 90"/>
          <p:cNvSpPr/>
          <p:nvPr/>
        </p:nvSpPr>
        <p:spPr bwMode="auto">
          <a:xfrm>
            <a:off x="1180778" y="3996923"/>
            <a:ext cx="1116124" cy="46805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92" name="テキスト ボックス 91"/>
          <p:cNvSpPr txBox="1"/>
          <p:nvPr/>
        </p:nvSpPr>
        <p:spPr>
          <a:xfrm>
            <a:off x="1316844" y="2583021"/>
            <a:ext cx="1026243" cy="276999"/>
          </a:xfrm>
          <a:prstGeom prst="rect">
            <a:avLst/>
          </a:prstGeom>
          <a:noFill/>
        </p:spPr>
        <p:txBody>
          <a:bodyPr wrap="none" rtlCol="0">
            <a:spAutoFit/>
          </a:bodyPr>
          <a:lstStyle/>
          <a:p>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CGS</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kW</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3" name="テキスト ボックス 92"/>
          <p:cNvSpPr txBox="1"/>
          <p:nvPr/>
        </p:nvSpPr>
        <p:spPr>
          <a:xfrm>
            <a:off x="1357551" y="4036129"/>
            <a:ext cx="646331" cy="461665"/>
          </a:xfrm>
          <a:prstGeom prst="rect">
            <a:avLst/>
          </a:prstGeom>
          <a:noFill/>
        </p:spPr>
        <p:txBody>
          <a:bodyPr wrap="non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ボイラ</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kW</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4" name="テキスト ボックス 93"/>
          <p:cNvSpPr txBox="1"/>
          <p:nvPr/>
        </p:nvSpPr>
        <p:spPr>
          <a:xfrm>
            <a:off x="1335612" y="3370099"/>
            <a:ext cx="1026243" cy="276999"/>
          </a:xfrm>
          <a:prstGeom prst="rect">
            <a:avLst/>
          </a:prstGeom>
          <a:noFill/>
        </p:spPr>
        <p:txBody>
          <a:bodyPr wrap="none" rtlCol="0">
            <a:spAutoFit/>
          </a:bodyPr>
          <a:lstStyle/>
          <a:p>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CGS</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kW</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直方体 94"/>
          <p:cNvSpPr/>
          <p:nvPr/>
        </p:nvSpPr>
        <p:spPr bwMode="auto">
          <a:xfrm>
            <a:off x="8171920" y="1618863"/>
            <a:ext cx="900100" cy="961741"/>
          </a:xfrm>
          <a:prstGeom prst="cube">
            <a:avLst/>
          </a:prstGeom>
          <a:solidFill>
            <a:srgbClr val="DDDDDD"/>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96" name="直方体 95"/>
          <p:cNvSpPr/>
          <p:nvPr/>
        </p:nvSpPr>
        <p:spPr bwMode="auto">
          <a:xfrm>
            <a:off x="8155604" y="2662627"/>
            <a:ext cx="900100" cy="961741"/>
          </a:xfrm>
          <a:prstGeom prst="cub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97" name="直方体 96"/>
          <p:cNvSpPr/>
          <p:nvPr/>
        </p:nvSpPr>
        <p:spPr bwMode="auto">
          <a:xfrm>
            <a:off x="8155604" y="3706391"/>
            <a:ext cx="900100" cy="961741"/>
          </a:xfrm>
          <a:prstGeom prst="cub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98" name="テキスト ボックス 97"/>
          <p:cNvSpPr txBox="1"/>
          <p:nvPr/>
        </p:nvSpPr>
        <p:spPr>
          <a:xfrm>
            <a:off x="8333322" y="3199302"/>
            <a:ext cx="442750" cy="276999"/>
          </a:xfrm>
          <a:prstGeom prst="rect">
            <a:avLst/>
          </a:prstGeom>
          <a:noFill/>
        </p:spPr>
        <p:txBody>
          <a:bodyPr wrap="none" rtlCol="0">
            <a:spAutoFit/>
          </a:bodyPr>
          <a:lstStyle/>
          <a:p>
            <a:pPr algn="ct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B</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棟</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9" name="テキスト ボックス 98"/>
          <p:cNvSpPr txBox="1"/>
          <p:nvPr/>
        </p:nvSpPr>
        <p:spPr>
          <a:xfrm>
            <a:off x="8333321" y="2099732"/>
            <a:ext cx="442750" cy="276999"/>
          </a:xfrm>
          <a:prstGeom prst="rect">
            <a:avLst/>
          </a:prstGeom>
          <a:noFill/>
        </p:spPr>
        <p:txBody>
          <a:bodyPr wrap="none" rtlCol="0">
            <a:spAutoFit/>
          </a:bodyPr>
          <a:lstStyle/>
          <a:p>
            <a:pPr algn="ct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棟</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0" name="テキスト ボックス 99"/>
          <p:cNvSpPr txBox="1"/>
          <p:nvPr/>
        </p:nvSpPr>
        <p:spPr>
          <a:xfrm>
            <a:off x="8320714" y="4161043"/>
            <a:ext cx="442750" cy="276999"/>
          </a:xfrm>
          <a:prstGeom prst="rect">
            <a:avLst/>
          </a:prstGeom>
          <a:noFill/>
        </p:spPr>
        <p:txBody>
          <a:bodyPr wrap="none" rtlCol="0">
            <a:spAutoFit/>
          </a:bodyPr>
          <a:lstStyle/>
          <a:p>
            <a:pPr algn="ct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C</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棟</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1" name="テキスト ボックス 100"/>
          <p:cNvSpPr txBox="1"/>
          <p:nvPr/>
        </p:nvSpPr>
        <p:spPr>
          <a:xfrm>
            <a:off x="4178476" y="1395567"/>
            <a:ext cx="492443" cy="276999"/>
          </a:xfrm>
          <a:prstGeom prst="rect">
            <a:avLst/>
          </a:prstGeom>
          <a:noFill/>
        </p:spPr>
        <p:txBody>
          <a:bodyPr wrap="non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電力</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2" name="テキスト ボックス 101"/>
          <p:cNvSpPr txBox="1"/>
          <p:nvPr/>
        </p:nvSpPr>
        <p:spPr>
          <a:xfrm>
            <a:off x="5580712" y="2879072"/>
            <a:ext cx="492443" cy="276999"/>
          </a:xfrm>
          <a:prstGeom prst="rect">
            <a:avLst/>
          </a:prstGeom>
          <a:noFill/>
        </p:spPr>
        <p:txBody>
          <a:bodyPr wrap="non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冷水</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3" name="テキスト ボックス 102"/>
          <p:cNvSpPr txBox="1"/>
          <p:nvPr/>
        </p:nvSpPr>
        <p:spPr>
          <a:xfrm>
            <a:off x="5077261" y="3985096"/>
            <a:ext cx="492443" cy="276999"/>
          </a:xfrm>
          <a:prstGeom prst="rect">
            <a:avLst/>
          </a:prstGeom>
          <a:noFill/>
        </p:spPr>
        <p:txBody>
          <a:bodyPr wrap="non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温水</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4" name="正方形/長方形 103"/>
          <p:cNvSpPr/>
          <p:nvPr/>
        </p:nvSpPr>
        <p:spPr bwMode="auto">
          <a:xfrm>
            <a:off x="6813292" y="697359"/>
            <a:ext cx="397408" cy="235708"/>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105" name="テキスト ボックス 104"/>
          <p:cNvSpPr txBox="1"/>
          <p:nvPr/>
        </p:nvSpPr>
        <p:spPr>
          <a:xfrm>
            <a:off x="7210821" y="675635"/>
            <a:ext cx="1723549" cy="276999"/>
          </a:xfrm>
          <a:prstGeom prst="rect">
            <a:avLst/>
          </a:prstGeom>
          <a:noFill/>
        </p:spPr>
        <p:txBody>
          <a:bodyPr wrap="non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：補助対象経費の範囲</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6" name="テキスト ボックス 105"/>
          <p:cNvSpPr txBox="1"/>
          <p:nvPr/>
        </p:nvSpPr>
        <p:spPr>
          <a:xfrm>
            <a:off x="6753200" y="986376"/>
            <a:ext cx="2953053" cy="461665"/>
          </a:xfrm>
          <a:prstGeom prst="rect">
            <a:avLst/>
          </a:prstGeom>
          <a:noFill/>
        </p:spPr>
        <p:txBody>
          <a:bodyPr wrap="none" rtlCol="0">
            <a:spAutoFit/>
          </a:bodyPr>
          <a:lstStyle/>
          <a:p>
            <a:r>
              <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太　線</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H30</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年度実施</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の設備・インフラ</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細　線：</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H31</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年度実施の設備・インフラ</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7" name="テキスト ボックス 106"/>
          <p:cNvSpPr txBox="1"/>
          <p:nvPr/>
        </p:nvSpPr>
        <p:spPr>
          <a:xfrm>
            <a:off x="801192" y="1066354"/>
            <a:ext cx="800219" cy="276999"/>
          </a:xfrm>
          <a:prstGeom prst="rect">
            <a:avLst/>
          </a:prstGeom>
          <a:noFill/>
        </p:spPr>
        <p:txBody>
          <a:bodyPr wrap="non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実施設計</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9" name="正方形/長方形 108"/>
          <p:cNvSpPr/>
          <p:nvPr/>
        </p:nvSpPr>
        <p:spPr bwMode="auto">
          <a:xfrm>
            <a:off x="3246145" y="3255989"/>
            <a:ext cx="1116124" cy="468052"/>
          </a:xfrm>
          <a:prstGeom prst="rect">
            <a:avLst/>
          </a:prstGeom>
          <a:solidFill>
            <a:srgbClr val="DDDDDD"/>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110" name="正方形/長方形 109"/>
          <p:cNvSpPr/>
          <p:nvPr/>
        </p:nvSpPr>
        <p:spPr bwMode="auto">
          <a:xfrm>
            <a:off x="3247760" y="2568721"/>
            <a:ext cx="1116124" cy="468052"/>
          </a:xfrm>
          <a:prstGeom prst="rect">
            <a:avLst/>
          </a:prstGeom>
          <a:solidFill>
            <a:srgbClr val="DDDDDD"/>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111" name="テキスト ボックス 110"/>
          <p:cNvSpPr txBox="1"/>
          <p:nvPr/>
        </p:nvSpPr>
        <p:spPr>
          <a:xfrm>
            <a:off x="3245123" y="3308152"/>
            <a:ext cx="1107996" cy="461665"/>
          </a:xfrm>
          <a:prstGeom prst="rect">
            <a:avLst/>
          </a:prstGeom>
          <a:noFill/>
        </p:spPr>
        <p:txBody>
          <a:bodyPr wrap="none" rtlCol="0">
            <a:spAutoFit/>
          </a:bodyPr>
          <a:lstStyle/>
          <a:p>
            <a:pPr algn="ct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ジェネリンク</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**kW</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2" name="テキスト ボックス 111"/>
          <p:cNvSpPr txBox="1"/>
          <p:nvPr/>
        </p:nvSpPr>
        <p:spPr>
          <a:xfrm>
            <a:off x="3269511" y="2608968"/>
            <a:ext cx="1107996" cy="461665"/>
          </a:xfrm>
          <a:prstGeom prst="rect">
            <a:avLst/>
          </a:prstGeom>
          <a:noFill/>
        </p:spPr>
        <p:txBody>
          <a:bodyPr wrap="none" rtlCol="0">
            <a:spAutoFit/>
          </a:bodyPr>
          <a:lstStyle/>
          <a:p>
            <a:pPr algn="ct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ジェネリンク</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**kW</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3" name="正方形/長方形 112"/>
          <p:cNvSpPr/>
          <p:nvPr/>
        </p:nvSpPr>
        <p:spPr bwMode="auto">
          <a:xfrm>
            <a:off x="3247760" y="1834095"/>
            <a:ext cx="1116124" cy="468052"/>
          </a:xfrm>
          <a:prstGeom prst="rect">
            <a:avLst/>
          </a:prstGeom>
          <a:solidFill>
            <a:srgbClr val="DDDDDD"/>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114" name="テキスト ボックス 113"/>
          <p:cNvSpPr txBox="1"/>
          <p:nvPr/>
        </p:nvSpPr>
        <p:spPr>
          <a:xfrm>
            <a:off x="3366367" y="1869005"/>
            <a:ext cx="851515" cy="461665"/>
          </a:xfrm>
          <a:prstGeom prst="rect">
            <a:avLst/>
          </a:prstGeom>
          <a:noFill/>
        </p:spPr>
        <p:txBody>
          <a:bodyPr wrap="non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地中熱</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HP</a:t>
            </a: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***kW</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5" name="図 1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5809" y="1034694"/>
            <a:ext cx="584128" cy="308659"/>
          </a:xfrm>
          <a:prstGeom prst="rect">
            <a:avLst/>
          </a:prstGeom>
          <a:ln w="38100">
            <a:solidFill>
              <a:schemeClr val="tx1"/>
            </a:solidFill>
          </a:ln>
        </p:spPr>
      </p:pic>
      <p:sp>
        <p:nvSpPr>
          <p:cNvPr id="116" name="正方形/長方形 115"/>
          <p:cNvSpPr/>
          <p:nvPr/>
        </p:nvSpPr>
        <p:spPr bwMode="auto">
          <a:xfrm>
            <a:off x="1406137" y="1757099"/>
            <a:ext cx="1080389" cy="507512"/>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cxnSp>
        <p:nvCxnSpPr>
          <p:cNvPr id="117" name="直線コネクタ 116"/>
          <p:cNvCxnSpPr/>
          <p:nvPr/>
        </p:nvCxnSpPr>
        <p:spPr>
          <a:xfrm>
            <a:off x="2325362" y="1634980"/>
            <a:ext cx="0" cy="274862"/>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118" name="正方形/長方形 117"/>
          <p:cNvSpPr/>
          <p:nvPr/>
        </p:nvSpPr>
        <p:spPr bwMode="auto">
          <a:xfrm>
            <a:off x="1489473" y="1829498"/>
            <a:ext cx="933693" cy="342698"/>
          </a:xfrm>
          <a:prstGeom prst="rect">
            <a:avLst/>
          </a:prstGeom>
          <a:solidFill>
            <a:srgbClr val="DDDDDD"/>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119" name="テキスト ボックス 118"/>
          <p:cNvSpPr txBox="1"/>
          <p:nvPr/>
        </p:nvSpPr>
        <p:spPr>
          <a:xfrm>
            <a:off x="1494864" y="1885116"/>
            <a:ext cx="954107" cy="276999"/>
          </a:xfrm>
          <a:prstGeom prst="rect">
            <a:avLst/>
          </a:prstGeom>
          <a:noFill/>
        </p:spPr>
        <p:txBody>
          <a:bodyPr wrap="non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系統連系盤</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0" name="テキスト ボックス 119"/>
          <p:cNvSpPr txBox="1"/>
          <p:nvPr/>
        </p:nvSpPr>
        <p:spPr>
          <a:xfrm>
            <a:off x="5311666" y="2155566"/>
            <a:ext cx="877163" cy="451850"/>
          </a:xfrm>
          <a:prstGeom prst="rect">
            <a:avLst/>
          </a:prstGeom>
          <a:solidFill>
            <a:schemeClr val="bg1"/>
          </a:solidFill>
          <a:ln w="12700">
            <a:solidFill>
              <a:srgbClr val="FF0000"/>
            </a:solidFill>
          </a:ln>
        </p:spPr>
        <p:txBody>
          <a:bodyPr wrap="none" tIns="36000" bIns="0" rtlCol="0">
            <a:spAutoFit/>
          </a:bodyPr>
          <a:lstStyle/>
          <a:p>
            <a:pPr algn="ctr">
              <a:lnSpc>
                <a:spcPct val="150000"/>
              </a:lnSpc>
            </a:pPr>
            <a:r>
              <a:rPr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記入例</a:t>
            </a:r>
            <a:endPar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23" name="直線コネクタ 122"/>
          <p:cNvCxnSpPr/>
          <p:nvPr/>
        </p:nvCxnSpPr>
        <p:spPr>
          <a:xfrm>
            <a:off x="6679440" y="2437669"/>
            <a:ext cx="0" cy="10365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4" name="正方形/長方形 123"/>
          <p:cNvSpPr/>
          <p:nvPr/>
        </p:nvSpPr>
        <p:spPr bwMode="auto">
          <a:xfrm>
            <a:off x="1180778" y="4584313"/>
            <a:ext cx="1116124" cy="468052"/>
          </a:xfrm>
          <a:prstGeom prst="rect">
            <a:avLst/>
          </a:prstGeom>
          <a:solidFill>
            <a:srgbClr val="DDDDDD"/>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125" name="テキスト ボックス 124"/>
          <p:cNvSpPr txBox="1"/>
          <p:nvPr/>
        </p:nvSpPr>
        <p:spPr>
          <a:xfrm>
            <a:off x="1357551" y="4623519"/>
            <a:ext cx="646331" cy="461665"/>
          </a:xfrm>
          <a:prstGeom prst="rect">
            <a:avLst/>
          </a:prstGeom>
          <a:noFill/>
        </p:spPr>
        <p:txBody>
          <a:bodyPr wrap="non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ボイラ</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kW</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27" name="直線コネクタ 126"/>
          <p:cNvCxnSpPr/>
          <p:nvPr/>
        </p:nvCxnSpPr>
        <p:spPr>
          <a:xfrm>
            <a:off x="2319737" y="4827371"/>
            <a:ext cx="68729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14" name="テキスト ボックス 213">
            <a:extLst>
              <a:ext uri="{FF2B5EF4-FFF2-40B4-BE49-F238E27FC236}">
                <a16:creationId xmlns:a16="http://schemas.microsoft.com/office/drawing/2014/main" xmlns="" id="{77CC7F27-A545-445F-8A8E-DDF79CD87C33}"/>
              </a:ext>
            </a:extLst>
          </p:cNvPr>
          <p:cNvSpPr txBox="1"/>
          <p:nvPr/>
        </p:nvSpPr>
        <p:spPr>
          <a:xfrm>
            <a:off x="3328299" y="4801980"/>
            <a:ext cx="6343151" cy="1833052"/>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600" b="1" dirty="0">
                <a:solidFill>
                  <a:srgbClr val="FF0000"/>
                </a:solidFill>
                <a:latin typeface="+mn-ea"/>
                <a:ea typeface="+mn-ea"/>
              </a:rPr>
              <a:t>【</a:t>
            </a:r>
            <a:r>
              <a:rPr lang="ja-JP" altLang="en-US" sz="1600" b="1" dirty="0">
                <a:solidFill>
                  <a:srgbClr val="FF0000"/>
                </a:solidFill>
                <a:latin typeface="+mn-ea"/>
                <a:ea typeface="+mn-ea"/>
              </a:rPr>
              <a:t>記入上の注意</a:t>
            </a:r>
            <a:r>
              <a:rPr lang="en-US" altLang="ja-JP" sz="1600" b="1" dirty="0">
                <a:solidFill>
                  <a:srgbClr val="FF0000"/>
                </a:solidFill>
                <a:latin typeface="+mn-ea"/>
                <a:ea typeface="+mn-ea"/>
              </a:rPr>
              <a:t>】</a:t>
            </a:r>
          </a:p>
          <a:p>
            <a:pPr eaLnBrk="1" fontAlgn="auto" hangingPunct="1">
              <a:spcBef>
                <a:spcPts val="0"/>
              </a:spcBef>
              <a:spcAft>
                <a:spcPts val="0"/>
              </a:spcAft>
              <a:defRPr/>
            </a:pPr>
            <a:endParaRPr lang="en-US" altLang="ja-JP" sz="900" dirty="0">
              <a:solidFill>
                <a:srgbClr val="FF0000"/>
              </a:solidFill>
              <a:latin typeface="+mn-ea"/>
              <a:ea typeface="+mn-ea"/>
            </a:endParaRPr>
          </a:p>
          <a:p>
            <a:pPr eaLnBrk="1" fontAlgn="auto" hangingPunct="1">
              <a:spcBef>
                <a:spcPts val="0"/>
              </a:spcBef>
              <a:spcAft>
                <a:spcPts val="0"/>
              </a:spcAft>
              <a:defRPr/>
            </a:pPr>
            <a:r>
              <a:rPr lang="en-US" altLang="ja-JP" sz="1400" dirty="0">
                <a:solidFill>
                  <a:srgbClr val="FF0000"/>
                </a:solidFill>
                <a:latin typeface="+mn-ea"/>
                <a:ea typeface="+mn-ea"/>
              </a:rPr>
              <a:t>※</a:t>
            </a:r>
            <a:r>
              <a:rPr lang="ja-JP" altLang="en-US" sz="1400" b="1" dirty="0">
                <a:solidFill>
                  <a:srgbClr val="FF0000"/>
                </a:solidFill>
                <a:latin typeface="+mn-ea"/>
                <a:ea typeface="+mn-ea"/>
              </a:rPr>
              <a:t>補助事業全体</a:t>
            </a:r>
            <a:r>
              <a:rPr lang="ja-JP" altLang="en-US" sz="1400" dirty="0">
                <a:solidFill>
                  <a:srgbClr val="FF0000"/>
                </a:solidFill>
                <a:latin typeface="+mn-ea"/>
                <a:ea typeface="+mn-ea"/>
              </a:rPr>
              <a:t>の設備・インフラ・供給先を明示したフロー図を記載すること。</a:t>
            </a:r>
            <a:endParaRPr lang="en-US" altLang="ja-JP" sz="1400" dirty="0">
              <a:solidFill>
                <a:srgbClr val="FF0000"/>
              </a:solidFill>
              <a:latin typeface="+mn-ea"/>
              <a:ea typeface="+mn-ea"/>
            </a:endParaRPr>
          </a:p>
          <a:p>
            <a:pPr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エネルギーについては、電気、熱（蒸気・温水・冷水など）を色分けし明示すること。</a:t>
            </a:r>
            <a:endParaRPr lang="en-US" altLang="ja-JP" sz="1400" dirty="0">
              <a:solidFill>
                <a:srgbClr val="FF0000"/>
              </a:solidFill>
              <a:latin typeface="+mn-ea"/>
              <a:ea typeface="+mn-ea"/>
            </a:endParaRPr>
          </a:p>
          <a:p>
            <a:pPr eaLnBrk="1" fontAlgn="auto" hangingPunct="1">
              <a:spcBef>
                <a:spcPts val="0"/>
              </a:spcBef>
              <a:spcAft>
                <a:spcPts val="0"/>
              </a:spcAft>
              <a:defRPr/>
            </a:pPr>
            <a:r>
              <a:rPr lang="en-US" altLang="ja-JP" sz="1400" dirty="0">
                <a:solidFill>
                  <a:srgbClr val="FF0000"/>
                </a:solidFill>
                <a:latin typeface="+mn-ea"/>
              </a:rPr>
              <a:t>※</a:t>
            </a:r>
            <a:r>
              <a:rPr lang="ja-JP" altLang="en-US" sz="1400" dirty="0">
                <a:solidFill>
                  <a:srgbClr val="FF0000"/>
                </a:solidFill>
                <a:latin typeface="+mn-ea"/>
              </a:rPr>
              <a:t>設備やインフラについて、新設と既設（ある場合は）をわけて明示すること。</a:t>
            </a:r>
            <a:endParaRPr lang="en-US" altLang="ja-JP" sz="1400" dirty="0">
              <a:solidFill>
                <a:srgbClr val="FF0000"/>
              </a:solidFill>
              <a:latin typeface="+mn-ea"/>
              <a:ea typeface="+mn-ea"/>
            </a:endParaRPr>
          </a:p>
          <a:p>
            <a:pPr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補助対象となる設備・インフラ等をバックハッチングするなどして、明示すること。</a:t>
            </a:r>
            <a:endParaRPr lang="en-US" altLang="ja-JP" sz="1400" dirty="0">
              <a:solidFill>
                <a:srgbClr val="FF0000"/>
              </a:solidFill>
              <a:latin typeface="+mn-ea"/>
              <a:ea typeface="+mn-ea"/>
            </a:endParaRPr>
          </a:p>
          <a:p>
            <a:pPr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事業年数が単年度、</a:t>
            </a:r>
            <a:r>
              <a:rPr lang="en-US" altLang="ja-JP" sz="1400" dirty="0">
                <a:solidFill>
                  <a:srgbClr val="FF0000"/>
                </a:solidFill>
                <a:latin typeface="+mn-ea"/>
                <a:ea typeface="+mn-ea"/>
              </a:rPr>
              <a:t>3</a:t>
            </a:r>
            <a:r>
              <a:rPr lang="ja-JP" altLang="en-US" sz="1400" dirty="0">
                <a:solidFill>
                  <a:srgbClr val="FF0000"/>
                </a:solidFill>
                <a:latin typeface="+mn-ea"/>
                <a:ea typeface="+mn-ea"/>
              </a:rPr>
              <a:t>ヵ年事業の場合は、適宜修正すること。</a:t>
            </a:r>
            <a:endParaRPr lang="en-US" altLang="ja-JP" sz="1400" dirty="0">
              <a:solidFill>
                <a:srgbClr val="FF0000"/>
              </a:solidFill>
              <a:latin typeface="+mn-ea"/>
              <a:ea typeface="+mn-ea"/>
            </a:endParaRPr>
          </a:p>
          <a:p>
            <a:pPr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各年度の実施内容（計画含む）が解るよう、色分け等を使用して明示すること。</a:t>
            </a:r>
            <a:endParaRPr lang="en-US" altLang="ja-JP" sz="1400" dirty="0">
              <a:solidFill>
                <a:srgbClr val="FF0000"/>
              </a:solidFill>
              <a:latin typeface="+mn-ea"/>
              <a:ea typeface="+mn-ea"/>
            </a:endParaRPr>
          </a:p>
        </p:txBody>
      </p:sp>
      <p:sp>
        <p:nvSpPr>
          <p:cNvPr id="4" name="スライド番号プレースホルダー 3">
            <a:extLst>
              <a:ext uri="{FF2B5EF4-FFF2-40B4-BE49-F238E27FC236}">
                <a16:creationId xmlns:a16="http://schemas.microsoft.com/office/drawing/2014/main" xmlns="" id="{C12D7FD3-C745-4F53-92E0-871FADE0A682}"/>
              </a:ext>
            </a:extLst>
          </p:cNvPr>
          <p:cNvSpPr>
            <a:spLocks noGrp="1"/>
          </p:cNvSpPr>
          <p:nvPr>
            <p:ph type="sldNum" sz="quarter" idx="12"/>
          </p:nvPr>
        </p:nvSpPr>
        <p:spPr/>
        <p:txBody>
          <a:bodyPr/>
          <a:lstStyle/>
          <a:p>
            <a:pPr>
              <a:defRPr/>
            </a:pPr>
            <a:fld id="{CA8D4A6D-85F2-41B7-A27E-54BD60322951}" type="slidenum">
              <a:rPr lang="ja-JP" altLang="en-US" smtClean="0"/>
              <a:pPr>
                <a:defRPr/>
              </a:pPr>
              <a:t>2</a:t>
            </a:fld>
            <a:endParaRPr lang="ja-JP" altLang="en-US"/>
          </a:p>
        </p:txBody>
      </p:sp>
    </p:spTree>
    <p:extLst>
      <p:ext uri="{BB962C8B-B14F-4D97-AF65-F5344CB8AC3E}">
        <p14:creationId xmlns:p14="http://schemas.microsoft.com/office/powerpoint/2010/main" val="3820591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9688"/>
            <a:ext cx="7128792" cy="500061"/>
          </a:xfrm>
        </p:spPr>
        <p:txBody>
          <a:bodyPr/>
          <a:lstStyle/>
          <a:p>
            <a:r>
              <a:rPr lang="ja-JP" altLang="en-US" dirty="0">
                <a:latin typeface="+mn-lt"/>
                <a:ea typeface="+mn-ea"/>
              </a:rPr>
              <a:t>３．補助事業内容、および事業の環境性、経済性</a:t>
            </a:r>
            <a:endParaRPr kumimoji="1" lang="ja-JP" altLang="en-US" dirty="0">
              <a:latin typeface="+mn-lt"/>
              <a:ea typeface="+mn-ea"/>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200" b="1" dirty="0">
                <a:solidFill>
                  <a:srgbClr val="FF0000"/>
                </a:solidFill>
                <a:latin typeface="+mn-lt"/>
                <a:ea typeface="+mn-ea"/>
              </a:rPr>
              <a:t>1</a:t>
            </a:r>
            <a:r>
              <a:rPr lang="ja-JP" altLang="en-US" sz="1200" b="1" dirty="0">
                <a:solidFill>
                  <a:srgbClr val="FF0000"/>
                </a:solidFill>
                <a:latin typeface="+mn-lt"/>
                <a:ea typeface="+mn-ea"/>
              </a:rPr>
              <a:t>枚以内</a:t>
            </a:r>
          </a:p>
        </p:txBody>
      </p:sp>
      <p:sp>
        <p:nvSpPr>
          <p:cNvPr id="11" name="テキスト ボックス 10"/>
          <p:cNvSpPr txBox="1"/>
          <p:nvPr/>
        </p:nvSpPr>
        <p:spPr>
          <a:xfrm>
            <a:off x="-114988" y="2352961"/>
            <a:ext cx="5868652" cy="338554"/>
          </a:xfrm>
          <a:prstGeom prst="rect">
            <a:avLst/>
          </a:prstGeom>
          <a:noFill/>
        </p:spPr>
        <p:txBody>
          <a:bodyPr wrap="square" rtlCol="0">
            <a:spAutoFit/>
          </a:bodyPr>
          <a:lstStyle/>
          <a:p>
            <a:r>
              <a:rPr kumimoji="1" lang="ja-JP" altLang="en-US" sz="1600" dirty="0">
                <a:latin typeface="+mn-lt"/>
              </a:rPr>
              <a:t>（２）補助事業の主な事業内容：</a:t>
            </a:r>
            <a:r>
              <a:rPr lang="en-US" altLang="ja-JP" sz="1600" dirty="0">
                <a:solidFill>
                  <a:srgbClr val="0000CC"/>
                </a:solidFill>
                <a:latin typeface="+mn-lt"/>
              </a:rPr>
              <a:t>2</a:t>
            </a:r>
            <a:r>
              <a:rPr lang="ja-JP" altLang="en-US" sz="1600" dirty="0">
                <a:solidFill>
                  <a:srgbClr val="0000CC"/>
                </a:solidFill>
                <a:latin typeface="+mn-lt"/>
              </a:rPr>
              <a:t>ヶ年</a:t>
            </a:r>
            <a:r>
              <a:rPr kumimoji="1" lang="ja-JP" altLang="en-US" sz="1600" dirty="0">
                <a:latin typeface="+mn-lt"/>
              </a:rPr>
              <a:t>事業</a:t>
            </a:r>
            <a:endParaRPr kumimoji="1" lang="en-US" altLang="ja-JP" sz="1600" dirty="0">
              <a:latin typeface="+mn-lt"/>
            </a:endParaRPr>
          </a:p>
        </p:txBody>
      </p:sp>
      <p:graphicFrame>
        <p:nvGraphicFramePr>
          <p:cNvPr id="12" name="表 11"/>
          <p:cNvGraphicFramePr>
            <a:graphicFrameLocks noGrp="1"/>
          </p:cNvGraphicFramePr>
          <p:nvPr>
            <p:extLst>
              <p:ext uri="{D42A27DB-BD31-4B8C-83A1-F6EECF244321}">
                <p14:modId xmlns:p14="http://schemas.microsoft.com/office/powerpoint/2010/main" val="3942492720"/>
              </p:ext>
            </p:extLst>
          </p:nvPr>
        </p:nvGraphicFramePr>
        <p:xfrm>
          <a:off x="128466" y="2684521"/>
          <a:ext cx="9541059" cy="1100265"/>
        </p:xfrm>
        <a:graphic>
          <a:graphicData uri="http://schemas.openxmlformats.org/drawingml/2006/table">
            <a:tbl>
              <a:tblPr firstRow="1" bandRow="1">
                <a:tableStyleId>{5C22544A-7EE6-4342-B048-85BDC9FD1C3A}</a:tableStyleId>
              </a:tblPr>
              <a:tblGrid>
                <a:gridCol w="3180353">
                  <a:extLst>
                    <a:ext uri="{9D8B030D-6E8A-4147-A177-3AD203B41FA5}">
                      <a16:colId xmlns:a16="http://schemas.microsoft.com/office/drawing/2014/main" xmlns="" val="20000"/>
                    </a:ext>
                  </a:extLst>
                </a:gridCol>
                <a:gridCol w="3180353">
                  <a:extLst>
                    <a:ext uri="{9D8B030D-6E8A-4147-A177-3AD203B41FA5}">
                      <a16:colId xmlns:a16="http://schemas.microsoft.com/office/drawing/2014/main" xmlns="" val="20001"/>
                    </a:ext>
                  </a:extLst>
                </a:gridCol>
                <a:gridCol w="3180353">
                  <a:extLst>
                    <a:ext uri="{9D8B030D-6E8A-4147-A177-3AD203B41FA5}">
                      <a16:colId xmlns:a16="http://schemas.microsoft.com/office/drawing/2014/main" xmlns="" val="20002"/>
                    </a:ext>
                  </a:extLst>
                </a:gridCol>
              </a:tblGrid>
              <a:tr h="260745">
                <a:tc>
                  <a:txBody>
                    <a:bodyPr/>
                    <a:lstStyle/>
                    <a:p>
                      <a:pPr algn="ctr">
                        <a:lnSpc>
                          <a:spcPts val="1200"/>
                        </a:lnSpc>
                      </a:pPr>
                      <a:r>
                        <a:rPr kumimoji="1" lang="ja-JP" altLang="en-US" sz="1200" b="0" dirty="0">
                          <a:solidFill>
                            <a:schemeClr val="tx1"/>
                          </a:solidFill>
                          <a:latin typeface="+mn-ea"/>
                          <a:ea typeface="+mn-ea"/>
                        </a:rPr>
                        <a:t>平成</a:t>
                      </a:r>
                      <a:r>
                        <a:rPr kumimoji="1" lang="en-US" altLang="ja-JP" sz="1200" b="0" dirty="0">
                          <a:solidFill>
                            <a:schemeClr val="tx1"/>
                          </a:solidFill>
                          <a:latin typeface="+mn-ea"/>
                          <a:ea typeface="+mn-ea"/>
                        </a:rPr>
                        <a:t>30</a:t>
                      </a:r>
                      <a:r>
                        <a:rPr kumimoji="1" lang="ja-JP" altLang="en-US" sz="1200" b="0" dirty="0">
                          <a:solidFill>
                            <a:schemeClr val="tx1"/>
                          </a:solidFill>
                          <a:latin typeface="+mn-ea"/>
                          <a:ea typeface="+mn-ea"/>
                        </a:rPr>
                        <a:t>年度 計画</a:t>
                      </a:r>
                    </a:p>
                  </a:txBody>
                  <a:tcPr marT="72000" marB="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DDFF"/>
                    </a:solidFill>
                  </a:tcPr>
                </a:tc>
                <a:tc>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1200" b="0" dirty="0">
                          <a:solidFill>
                            <a:schemeClr val="tx1"/>
                          </a:solidFill>
                          <a:latin typeface="+mn-ea"/>
                          <a:ea typeface="+mn-ea"/>
                        </a:rPr>
                        <a:t>平成</a:t>
                      </a:r>
                      <a:r>
                        <a:rPr kumimoji="1" lang="en-US" altLang="ja-JP" sz="1200" b="0" dirty="0">
                          <a:solidFill>
                            <a:schemeClr val="tx1"/>
                          </a:solidFill>
                          <a:latin typeface="+mn-ea"/>
                          <a:ea typeface="+mn-ea"/>
                        </a:rPr>
                        <a:t>31</a:t>
                      </a:r>
                      <a:r>
                        <a:rPr kumimoji="1" lang="ja-JP" altLang="en-US" sz="1200" b="0" dirty="0">
                          <a:solidFill>
                            <a:schemeClr val="tx1"/>
                          </a:solidFill>
                          <a:latin typeface="+mn-ea"/>
                          <a:ea typeface="+mn-ea"/>
                        </a:rPr>
                        <a:t>年度 計画</a:t>
                      </a:r>
                    </a:p>
                  </a:txBody>
                  <a:tcPr marT="72000" marB="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1200" b="0" dirty="0">
                          <a:solidFill>
                            <a:schemeClr val="tx1"/>
                          </a:solidFill>
                          <a:latin typeface="+mn-ea"/>
                          <a:ea typeface="+mn-ea"/>
                        </a:rPr>
                        <a:t>平成</a:t>
                      </a:r>
                      <a:r>
                        <a:rPr kumimoji="1" lang="en-US" altLang="ja-JP" sz="1200" b="0" dirty="0">
                          <a:solidFill>
                            <a:schemeClr val="tx1"/>
                          </a:solidFill>
                          <a:latin typeface="+mn-ea"/>
                          <a:ea typeface="+mn-ea"/>
                        </a:rPr>
                        <a:t>32</a:t>
                      </a:r>
                      <a:r>
                        <a:rPr kumimoji="1" lang="ja-JP" altLang="en-US" sz="1200" b="0" dirty="0">
                          <a:solidFill>
                            <a:schemeClr val="tx1"/>
                          </a:solidFill>
                          <a:latin typeface="+mn-ea"/>
                          <a:ea typeface="+mn-ea"/>
                        </a:rPr>
                        <a:t>年度 計画</a:t>
                      </a:r>
                    </a:p>
                  </a:txBody>
                  <a:tcPr marT="72000" marB="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0"/>
                  </a:ext>
                </a:extLst>
              </a:tr>
              <a:tr h="615000">
                <a:tc>
                  <a:txBody>
                    <a:bodyPr/>
                    <a:lstStyle/>
                    <a:p>
                      <a:pPr algn="l"/>
                      <a:r>
                        <a:rPr kumimoji="1" lang="ja-JP" altLang="en-US" sz="1200" b="0" dirty="0">
                          <a:solidFill>
                            <a:schemeClr val="tx1"/>
                          </a:solidFill>
                          <a:latin typeface="+mn-ea"/>
                          <a:ea typeface="+mn-ea"/>
                        </a:rPr>
                        <a:t>・</a:t>
                      </a:r>
                      <a:r>
                        <a:rPr kumimoji="1" lang="ja-JP" altLang="en-US" sz="1200" b="0" dirty="0">
                          <a:solidFill>
                            <a:srgbClr val="0000CC"/>
                          </a:solidFill>
                          <a:latin typeface="+mn-ea"/>
                          <a:ea typeface="+mn-ea"/>
                        </a:rPr>
                        <a:t>実施設計</a:t>
                      </a:r>
                      <a:endParaRPr kumimoji="1" lang="en-US" altLang="ja-JP" sz="1200" b="0" dirty="0">
                        <a:solidFill>
                          <a:srgbClr val="0000CC"/>
                        </a:solidFill>
                        <a:latin typeface="+mn-ea"/>
                        <a:ea typeface="+mn-ea"/>
                      </a:endParaRPr>
                    </a:p>
                    <a:p>
                      <a:pPr algn="l"/>
                      <a:r>
                        <a:rPr kumimoji="1" lang="ja-JP" altLang="en-US" sz="1200" b="0" dirty="0">
                          <a:solidFill>
                            <a:srgbClr val="0000CC"/>
                          </a:solidFill>
                          <a:latin typeface="+mn-ea"/>
                          <a:ea typeface="+mn-ea"/>
                        </a:rPr>
                        <a:t>・コージェネ設備および設置工事</a:t>
                      </a:r>
                      <a:endParaRPr kumimoji="1" lang="en-US" altLang="ja-JP" sz="1200" b="0" dirty="0">
                        <a:solidFill>
                          <a:srgbClr val="0000CC"/>
                        </a:solidFill>
                        <a:latin typeface="+mn-ea"/>
                        <a:ea typeface="+mn-ea"/>
                      </a:endParaRPr>
                    </a:p>
                    <a:p>
                      <a:pPr algn="l"/>
                      <a:r>
                        <a:rPr kumimoji="1" lang="ja-JP" altLang="en-US" sz="1200" b="0" dirty="0">
                          <a:solidFill>
                            <a:srgbClr val="0000CC"/>
                          </a:solidFill>
                          <a:latin typeface="+mn-ea"/>
                          <a:ea typeface="+mn-ea"/>
                        </a:rPr>
                        <a:t>・系統連系盤工事</a:t>
                      </a:r>
                      <a:endParaRPr kumimoji="1" lang="en-US" altLang="ja-JP" sz="1200" b="0" dirty="0">
                        <a:solidFill>
                          <a:srgbClr val="0000CC"/>
                        </a:solidFill>
                        <a:latin typeface="+mn-ea"/>
                        <a:ea typeface="+mn-ea"/>
                      </a:endParaRPr>
                    </a:p>
                    <a:p>
                      <a:pPr algn="l"/>
                      <a:r>
                        <a:rPr kumimoji="1" lang="ja-JP" altLang="en-US" sz="1200" b="0" dirty="0">
                          <a:solidFill>
                            <a:srgbClr val="0000CC"/>
                          </a:solidFill>
                          <a:latin typeface="+mn-ea"/>
                          <a:ea typeface="+mn-ea"/>
                        </a:rPr>
                        <a:t>・地中熱工事</a:t>
                      </a:r>
                      <a:endParaRPr kumimoji="1" lang="en-US" altLang="ja-JP" sz="1200" b="0" dirty="0">
                        <a:solidFill>
                          <a:srgbClr val="0000CC"/>
                        </a:solidFill>
                        <a:latin typeface="+mn-ea"/>
                        <a:ea typeface="+mn-ea"/>
                      </a:endParaRPr>
                    </a:p>
                  </a:txBody>
                  <a:tcPr marT="72000" marB="36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noFill/>
                  </a:tcPr>
                </a:tc>
                <a:tc>
                  <a:txBody>
                    <a:bodyPr/>
                    <a:lstStyle/>
                    <a:p>
                      <a:pPr algn="l"/>
                      <a:r>
                        <a:rPr kumimoji="1" lang="ja-JP" altLang="en-US" sz="1200" b="0" dirty="0">
                          <a:solidFill>
                            <a:srgbClr val="0000CC"/>
                          </a:solidFill>
                          <a:latin typeface="+mn-ea"/>
                          <a:ea typeface="+mn-ea"/>
                        </a:rPr>
                        <a:t>・ジェネリンク設置工事</a:t>
                      </a:r>
                      <a:endParaRPr kumimoji="1" lang="en-US" altLang="ja-JP" sz="1200" b="0" dirty="0">
                        <a:solidFill>
                          <a:srgbClr val="0000CC"/>
                        </a:solidFill>
                        <a:latin typeface="+mn-ea"/>
                        <a:ea typeface="+mn-ea"/>
                      </a:endParaRPr>
                    </a:p>
                    <a:p>
                      <a:pPr algn="l"/>
                      <a:r>
                        <a:rPr kumimoji="1" lang="ja-JP" altLang="en-US" sz="1200" b="0" dirty="0">
                          <a:solidFill>
                            <a:srgbClr val="0000CC"/>
                          </a:solidFill>
                          <a:latin typeface="+mn-ea"/>
                          <a:ea typeface="+mn-ea"/>
                        </a:rPr>
                        <a:t>・太陽光発電設備工事</a:t>
                      </a:r>
                      <a:endParaRPr kumimoji="1" lang="en-US" altLang="ja-JP" sz="1200" b="0" dirty="0">
                        <a:solidFill>
                          <a:srgbClr val="0000CC"/>
                        </a:solidFill>
                        <a:latin typeface="+mn-ea"/>
                        <a:ea typeface="+mn-ea"/>
                      </a:endParaRPr>
                    </a:p>
                    <a:p>
                      <a:pPr algn="l"/>
                      <a:r>
                        <a:rPr kumimoji="1" lang="ja-JP" altLang="en-US" sz="1200" b="0" dirty="0">
                          <a:solidFill>
                            <a:srgbClr val="0000CC"/>
                          </a:solidFill>
                          <a:latin typeface="+mn-ea"/>
                          <a:ea typeface="+mn-ea"/>
                        </a:rPr>
                        <a:t>・冷温熱面的融通インフラ工事</a:t>
                      </a:r>
                      <a:endParaRPr kumimoji="1" lang="en-US" altLang="ja-JP" sz="1200" b="0" dirty="0">
                        <a:solidFill>
                          <a:srgbClr val="0000CC"/>
                        </a:solidFill>
                        <a:latin typeface="+mn-ea"/>
                        <a:ea typeface="+mn-ea"/>
                      </a:endParaRPr>
                    </a:p>
                    <a:p>
                      <a:pPr algn="l"/>
                      <a:r>
                        <a:rPr kumimoji="1" lang="ja-JP" altLang="en-US" sz="1200" b="0" dirty="0">
                          <a:solidFill>
                            <a:srgbClr val="0000CC"/>
                          </a:solidFill>
                          <a:latin typeface="+mn-ea"/>
                          <a:ea typeface="+mn-ea"/>
                        </a:rPr>
                        <a:t>・</a:t>
                      </a:r>
                      <a:r>
                        <a:rPr kumimoji="1" lang="en-US" altLang="ja-JP" sz="1200" b="0" dirty="0">
                          <a:solidFill>
                            <a:srgbClr val="0000CC"/>
                          </a:solidFill>
                          <a:latin typeface="+mn-ea"/>
                          <a:ea typeface="+mn-ea"/>
                        </a:rPr>
                        <a:t>EMS</a:t>
                      </a:r>
                      <a:r>
                        <a:rPr kumimoji="1" lang="ja-JP" altLang="en-US" sz="1200" b="0" dirty="0">
                          <a:solidFill>
                            <a:srgbClr val="0000CC"/>
                          </a:solidFill>
                          <a:latin typeface="+mn-ea"/>
                          <a:ea typeface="+mn-ea"/>
                        </a:rPr>
                        <a:t>導入</a:t>
                      </a:r>
                    </a:p>
                  </a:txBody>
                  <a:tcPr marT="72000" marB="36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noFill/>
                  </a:tcPr>
                </a:tc>
                <a:tc>
                  <a:txBody>
                    <a:bodyPr/>
                    <a:lstStyle/>
                    <a:p>
                      <a:pPr algn="l"/>
                      <a:endParaRPr kumimoji="1" lang="ja-JP" altLang="en-US" sz="1200" b="0" dirty="0">
                        <a:solidFill>
                          <a:schemeClr val="tx1"/>
                        </a:solidFill>
                        <a:latin typeface="+mn-ea"/>
                        <a:ea typeface="+mn-ea"/>
                      </a:endParaRPr>
                    </a:p>
                  </a:txBody>
                  <a:tcPr marT="72000" marB="36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cxnSp>
        <p:nvCxnSpPr>
          <p:cNvPr id="13" name="直線コネクタ 12"/>
          <p:cNvCxnSpPr/>
          <p:nvPr/>
        </p:nvCxnSpPr>
        <p:spPr>
          <a:xfrm>
            <a:off x="7497285" y="3380072"/>
            <a:ext cx="1164129"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114988" y="3896573"/>
            <a:ext cx="5868652" cy="338554"/>
          </a:xfrm>
          <a:prstGeom prst="rect">
            <a:avLst/>
          </a:prstGeom>
          <a:noFill/>
        </p:spPr>
        <p:txBody>
          <a:bodyPr wrap="square" rtlCol="0">
            <a:spAutoFit/>
          </a:bodyPr>
          <a:lstStyle/>
          <a:p>
            <a:r>
              <a:rPr kumimoji="1" lang="ja-JP" altLang="en-US" sz="1600" dirty="0">
                <a:latin typeface="+mn-lt"/>
              </a:rPr>
              <a:t>（３）補助事業の補助対象経費、および補助金額</a:t>
            </a:r>
            <a:endParaRPr kumimoji="1" lang="en-US" altLang="ja-JP" sz="1600" dirty="0">
              <a:latin typeface="+mn-lt"/>
            </a:endParaRPr>
          </a:p>
        </p:txBody>
      </p:sp>
      <p:graphicFrame>
        <p:nvGraphicFramePr>
          <p:cNvPr id="16" name="表 15"/>
          <p:cNvGraphicFramePr>
            <a:graphicFrameLocks noGrp="1"/>
          </p:cNvGraphicFramePr>
          <p:nvPr>
            <p:extLst>
              <p:ext uri="{D42A27DB-BD31-4B8C-83A1-F6EECF244321}">
                <p14:modId xmlns:p14="http://schemas.microsoft.com/office/powerpoint/2010/main" val="2155354965"/>
              </p:ext>
            </p:extLst>
          </p:nvPr>
        </p:nvGraphicFramePr>
        <p:xfrm>
          <a:off x="128464" y="4216617"/>
          <a:ext cx="9573712" cy="1075175"/>
        </p:xfrm>
        <a:graphic>
          <a:graphicData uri="http://schemas.openxmlformats.org/drawingml/2006/table">
            <a:tbl>
              <a:tblPr firstRow="1" bandRow="1">
                <a:tableStyleId>{5C22544A-7EE6-4342-B048-85BDC9FD1C3A}</a:tableStyleId>
              </a:tblPr>
              <a:tblGrid>
                <a:gridCol w="612070">
                  <a:extLst>
                    <a:ext uri="{9D8B030D-6E8A-4147-A177-3AD203B41FA5}">
                      <a16:colId xmlns:a16="http://schemas.microsoft.com/office/drawing/2014/main" xmlns="" val="20000"/>
                    </a:ext>
                  </a:extLst>
                </a:gridCol>
                <a:gridCol w="995738">
                  <a:extLst>
                    <a:ext uri="{9D8B030D-6E8A-4147-A177-3AD203B41FA5}">
                      <a16:colId xmlns:a16="http://schemas.microsoft.com/office/drawing/2014/main" xmlns="" val="20001"/>
                    </a:ext>
                  </a:extLst>
                </a:gridCol>
                <a:gridCol w="995738">
                  <a:extLst>
                    <a:ext uri="{9D8B030D-6E8A-4147-A177-3AD203B41FA5}">
                      <a16:colId xmlns:a16="http://schemas.microsoft.com/office/drawing/2014/main" xmlns="" val="20002"/>
                    </a:ext>
                  </a:extLst>
                </a:gridCol>
                <a:gridCol w="995738">
                  <a:extLst>
                    <a:ext uri="{9D8B030D-6E8A-4147-A177-3AD203B41FA5}">
                      <a16:colId xmlns:a16="http://schemas.microsoft.com/office/drawing/2014/main" xmlns="" val="20003"/>
                    </a:ext>
                  </a:extLst>
                </a:gridCol>
                <a:gridCol w="995738">
                  <a:extLst>
                    <a:ext uri="{9D8B030D-6E8A-4147-A177-3AD203B41FA5}">
                      <a16:colId xmlns:a16="http://schemas.microsoft.com/office/drawing/2014/main" xmlns="" val="20004"/>
                    </a:ext>
                  </a:extLst>
                </a:gridCol>
                <a:gridCol w="995738">
                  <a:extLst>
                    <a:ext uri="{9D8B030D-6E8A-4147-A177-3AD203B41FA5}">
                      <a16:colId xmlns:a16="http://schemas.microsoft.com/office/drawing/2014/main" xmlns="" val="20005"/>
                    </a:ext>
                  </a:extLst>
                </a:gridCol>
                <a:gridCol w="995738">
                  <a:extLst>
                    <a:ext uri="{9D8B030D-6E8A-4147-A177-3AD203B41FA5}">
                      <a16:colId xmlns:a16="http://schemas.microsoft.com/office/drawing/2014/main" xmlns="" val="20006"/>
                    </a:ext>
                  </a:extLst>
                </a:gridCol>
                <a:gridCol w="995738">
                  <a:extLst>
                    <a:ext uri="{9D8B030D-6E8A-4147-A177-3AD203B41FA5}">
                      <a16:colId xmlns:a16="http://schemas.microsoft.com/office/drawing/2014/main" xmlns="" val="20007"/>
                    </a:ext>
                  </a:extLst>
                </a:gridCol>
                <a:gridCol w="995738">
                  <a:extLst>
                    <a:ext uri="{9D8B030D-6E8A-4147-A177-3AD203B41FA5}">
                      <a16:colId xmlns:a16="http://schemas.microsoft.com/office/drawing/2014/main" xmlns="" val="20008"/>
                    </a:ext>
                  </a:extLst>
                </a:gridCol>
                <a:gridCol w="995738">
                  <a:extLst>
                    <a:ext uri="{9D8B030D-6E8A-4147-A177-3AD203B41FA5}">
                      <a16:colId xmlns:a16="http://schemas.microsoft.com/office/drawing/2014/main" xmlns="" val="20009"/>
                    </a:ext>
                  </a:extLst>
                </a:gridCol>
              </a:tblGrid>
              <a:tr h="246552">
                <a:tc rowSpan="2">
                  <a:txBody>
                    <a:bodyPr/>
                    <a:lstStyle/>
                    <a:p>
                      <a:endParaRPr kumimoji="1" lang="ja-JP" altLang="en-US" sz="1200" b="0" dirty="0">
                        <a:solidFill>
                          <a:schemeClr val="tx1"/>
                        </a:solidFill>
                      </a:endParaRPr>
                    </a:p>
                  </a:txBody>
                  <a:tcPr marT="72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kumimoji="1" lang="ja-JP" altLang="en-US" sz="1200" b="0" dirty="0">
                          <a:solidFill>
                            <a:schemeClr val="tx1"/>
                          </a:solidFill>
                          <a:latin typeface="+mj-ea"/>
                          <a:ea typeface="+mj-ea"/>
                        </a:rPr>
                        <a:t>平成</a:t>
                      </a:r>
                      <a:r>
                        <a:rPr kumimoji="1" lang="en-US" altLang="ja-JP" sz="1200" b="0" dirty="0">
                          <a:solidFill>
                            <a:schemeClr val="tx1"/>
                          </a:solidFill>
                          <a:latin typeface="+mj-ea"/>
                          <a:ea typeface="+mj-ea"/>
                        </a:rPr>
                        <a:t>30</a:t>
                      </a:r>
                      <a:r>
                        <a:rPr kumimoji="1" lang="ja-JP" altLang="en-US" sz="1200" b="0" dirty="0">
                          <a:solidFill>
                            <a:schemeClr val="tx1"/>
                          </a:solidFill>
                          <a:latin typeface="+mj-ea"/>
                          <a:ea typeface="+mj-ea"/>
                        </a:rPr>
                        <a:t>年度（千円）</a:t>
                      </a:r>
                    </a:p>
                  </a:txBody>
                  <a:tcPr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DDFF"/>
                    </a:solidFill>
                  </a:tcPr>
                </a:tc>
                <a:tc hMerge="1">
                  <a:txBody>
                    <a:bodyPr/>
                    <a:lstStyle/>
                    <a:p>
                      <a:endParaRPr kumimoji="1" lang="ja-JP" altLang="en-US"/>
                    </a:p>
                  </a:txBody>
                  <a:tcPr/>
                </a:tc>
                <a:tc hMerge="1">
                  <a:txBody>
                    <a:bodyPr/>
                    <a:lstStyle/>
                    <a:p>
                      <a:endParaRPr kumimoji="1" lang="ja-JP" altLang="en-US" sz="1200" b="0" dirty="0">
                        <a:solidFill>
                          <a:schemeClr val="tx1"/>
                        </a:solidFill>
                      </a:endParaRPr>
                    </a:p>
                  </a:txBody>
                  <a:tcPr marT="7200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a:solidFill>
                            <a:schemeClr val="tx1"/>
                          </a:solidFill>
                          <a:latin typeface="+mj-ea"/>
                          <a:ea typeface="+mn-ea"/>
                          <a:cs typeface="+mn-cs"/>
                        </a:rPr>
                        <a:t>平成</a:t>
                      </a:r>
                      <a:r>
                        <a:rPr kumimoji="1" lang="en-US" altLang="ja-JP" sz="1200" b="0" kern="1200" dirty="0">
                          <a:solidFill>
                            <a:schemeClr val="tx1"/>
                          </a:solidFill>
                          <a:latin typeface="+mj-ea"/>
                          <a:ea typeface="+mn-ea"/>
                          <a:cs typeface="+mn-cs"/>
                        </a:rPr>
                        <a:t>31</a:t>
                      </a:r>
                      <a:r>
                        <a:rPr kumimoji="1" lang="ja-JP" altLang="en-US" sz="1200" b="0" kern="1200" dirty="0">
                          <a:solidFill>
                            <a:schemeClr val="tx1"/>
                          </a:solidFill>
                          <a:latin typeface="+mj-ea"/>
                          <a:ea typeface="+mn-ea"/>
                          <a:cs typeface="+mn-cs"/>
                        </a:rPr>
                        <a:t>年度（千円）</a:t>
                      </a:r>
                    </a:p>
                  </a:txBody>
                  <a:tcPr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kumimoji="1" lang="ja-JP" altLang="en-US" sz="1200" b="0" dirty="0">
                          <a:solidFill>
                            <a:schemeClr val="tx1"/>
                          </a:solidFill>
                          <a:latin typeface="+mj-ea"/>
                          <a:ea typeface="+mj-ea"/>
                        </a:rPr>
                        <a:t>平成</a:t>
                      </a:r>
                      <a:r>
                        <a:rPr kumimoji="1" lang="en-US" altLang="ja-JP" sz="1200" b="0" dirty="0">
                          <a:solidFill>
                            <a:schemeClr val="tx1"/>
                          </a:solidFill>
                          <a:latin typeface="+mj-ea"/>
                          <a:ea typeface="+mj-ea"/>
                        </a:rPr>
                        <a:t>32</a:t>
                      </a:r>
                      <a:r>
                        <a:rPr kumimoji="1" lang="ja-JP" altLang="en-US" sz="1200" b="0" dirty="0">
                          <a:solidFill>
                            <a:schemeClr val="tx1"/>
                          </a:solidFill>
                          <a:latin typeface="+mj-ea"/>
                          <a:ea typeface="+mj-ea"/>
                        </a:rPr>
                        <a:t>年度（千円）</a:t>
                      </a: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sz="1200" b="0" dirty="0">
                        <a:solidFill>
                          <a:schemeClr val="tx1"/>
                        </a:solidFill>
                      </a:endParaRPr>
                    </a:p>
                  </a:txBody>
                  <a:tcPr marT="7200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401562">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補助事業に</a:t>
                      </a:r>
                      <a:endParaRPr kumimoji="1" lang="en-US" altLang="ja-JP" sz="1200" b="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要する経費</a:t>
                      </a:r>
                    </a:p>
                  </a:txBody>
                  <a:tcPr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補助対象</a:t>
                      </a:r>
                      <a:endParaRPr kumimoji="1" lang="en-US" altLang="ja-JP" sz="1200" b="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経費</a:t>
                      </a:r>
                    </a:p>
                  </a:txBody>
                  <a:tcPr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補助金額</a:t>
                      </a:r>
                    </a:p>
                  </a:txBody>
                  <a:tcPr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補助事業に</a:t>
                      </a:r>
                      <a:endParaRPr kumimoji="1" lang="en-US" altLang="ja-JP" sz="1200" b="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要する経費</a:t>
                      </a:r>
                    </a:p>
                  </a:txBody>
                  <a:tcPr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補助対象</a:t>
                      </a:r>
                      <a:endParaRPr kumimoji="1" lang="en-US" altLang="ja-JP" sz="1200" b="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経費</a:t>
                      </a:r>
                    </a:p>
                  </a:txBody>
                  <a:tcPr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補助金額</a:t>
                      </a:r>
                    </a:p>
                  </a:txBody>
                  <a:tcPr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補助事業に</a:t>
                      </a:r>
                      <a:endParaRPr kumimoji="1" lang="en-US" altLang="ja-JP" sz="1200" b="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要する経費</a:t>
                      </a:r>
                    </a:p>
                  </a:txBody>
                  <a:tcPr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補助対象</a:t>
                      </a:r>
                      <a:endParaRPr kumimoji="1" lang="en-US" altLang="ja-JP" sz="1200" b="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経費</a:t>
                      </a:r>
                    </a:p>
                  </a:txBody>
                  <a:tcPr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補助金額</a:t>
                      </a: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310535">
                <a:tc>
                  <a:txBody>
                    <a:bodyPr/>
                    <a:lstStyle/>
                    <a:p>
                      <a:pPr algn="ctr"/>
                      <a:r>
                        <a:rPr kumimoji="1" lang="ja-JP" altLang="en-US" sz="1200" b="0" dirty="0">
                          <a:solidFill>
                            <a:schemeClr val="tx1"/>
                          </a:solidFill>
                        </a:rPr>
                        <a:t>総額</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b="0" dirty="0">
                          <a:solidFill>
                            <a:srgbClr val="0000CC"/>
                          </a:solidFill>
                          <a:latin typeface="+mn-ea"/>
                          <a:ea typeface="+mn-ea"/>
                        </a:rPr>
                        <a:t>750,000</a:t>
                      </a:r>
                      <a:endParaRPr kumimoji="1" lang="ja-JP" altLang="en-US" sz="1200" b="0" dirty="0">
                        <a:solidFill>
                          <a:srgbClr val="0000CC"/>
                        </a:solidFill>
                        <a:latin typeface="+mn-ea"/>
                        <a:ea typeface="+mn-ea"/>
                      </a:endParaRPr>
                    </a:p>
                  </a:txBody>
                  <a:tcPr marT="7200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rgbClr val="0000CC"/>
                          </a:solidFill>
                          <a:latin typeface="+mn-ea"/>
                          <a:ea typeface="+mn-ea"/>
                        </a:rPr>
                        <a:t>200,000</a:t>
                      </a:r>
                      <a:endParaRPr kumimoji="1" lang="ja-JP" altLang="en-US" sz="1200" b="0" dirty="0">
                        <a:solidFill>
                          <a:srgbClr val="0000CC"/>
                        </a:solidFill>
                        <a:latin typeface="+mn-ea"/>
                        <a:ea typeface="+mn-ea"/>
                      </a:endParaRPr>
                    </a:p>
                  </a:txBody>
                  <a:tcPr marT="72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rgbClr val="0000CC"/>
                          </a:solidFill>
                          <a:latin typeface="+mn-ea"/>
                          <a:ea typeface="+mn-ea"/>
                        </a:rPr>
                        <a:t>100,000</a:t>
                      </a:r>
                      <a:endParaRPr kumimoji="1" lang="ja-JP" altLang="en-US" sz="1200" b="0" dirty="0">
                        <a:solidFill>
                          <a:srgbClr val="0000CC"/>
                        </a:solidFill>
                        <a:latin typeface="+mn-ea"/>
                        <a:ea typeface="+mn-ea"/>
                      </a:endParaRPr>
                    </a:p>
                  </a:txBody>
                  <a:tcPr marT="72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rgbClr val="0000CC"/>
                          </a:solidFill>
                          <a:latin typeface="+mn-ea"/>
                          <a:ea typeface="+mn-ea"/>
                        </a:rPr>
                        <a:t>1,200,000</a:t>
                      </a:r>
                      <a:endParaRPr kumimoji="1" lang="ja-JP" altLang="en-US" sz="1200" b="0" dirty="0">
                        <a:solidFill>
                          <a:srgbClr val="0000CC"/>
                        </a:solidFill>
                        <a:latin typeface="+mn-ea"/>
                        <a:ea typeface="+mn-ea"/>
                      </a:endParaRPr>
                    </a:p>
                  </a:txBody>
                  <a:tcPr marT="72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rgbClr val="0000CC"/>
                          </a:solidFill>
                          <a:latin typeface="+mn-ea"/>
                          <a:ea typeface="+mn-ea"/>
                        </a:rPr>
                        <a:t>500,000</a:t>
                      </a:r>
                      <a:endParaRPr kumimoji="1" lang="ja-JP" altLang="en-US" sz="1200" b="0" dirty="0">
                        <a:solidFill>
                          <a:srgbClr val="0000CC"/>
                        </a:solidFill>
                        <a:latin typeface="+mn-ea"/>
                        <a:ea typeface="+mn-ea"/>
                      </a:endParaRPr>
                    </a:p>
                  </a:txBody>
                  <a:tcPr marT="72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rgbClr val="0000CC"/>
                          </a:solidFill>
                          <a:latin typeface="+mn-ea"/>
                          <a:ea typeface="+mn-ea"/>
                        </a:rPr>
                        <a:t>250,000</a:t>
                      </a:r>
                      <a:endParaRPr kumimoji="1" lang="ja-JP" altLang="en-US" sz="1200" b="0" dirty="0">
                        <a:solidFill>
                          <a:srgbClr val="0000CC"/>
                        </a:solidFill>
                        <a:latin typeface="+mn-ea"/>
                        <a:ea typeface="+mn-ea"/>
                      </a:endParaRPr>
                    </a:p>
                  </a:txBody>
                  <a:tcPr marT="72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err="1">
                          <a:solidFill>
                            <a:schemeClr val="tx1"/>
                          </a:solidFill>
                          <a:latin typeface="+mn-ea"/>
                          <a:ea typeface="+mn-ea"/>
                        </a:rPr>
                        <a:t>ー</a:t>
                      </a:r>
                      <a:endParaRPr kumimoji="1" lang="ja-JP" altLang="en-US" sz="1200" b="0" dirty="0">
                        <a:solidFill>
                          <a:schemeClr val="tx1"/>
                        </a:solidFill>
                        <a:latin typeface="+mn-ea"/>
                        <a:ea typeface="+mn-ea"/>
                      </a:endParaRPr>
                    </a:p>
                  </a:txBody>
                  <a:tcPr marT="72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err="1">
                          <a:solidFill>
                            <a:schemeClr val="tx1"/>
                          </a:solidFill>
                          <a:latin typeface="+mn-ea"/>
                          <a:ea typeface="+mn-ea"/>
                        </a:rPr>
                        <a:t>ー</a:t>
                      </a:r>
                      <a:endParaRPr kumimoji="1" lang="ja-JP" altLang="en-US" sz="1200" b="0" dirty="0">
                        <a:solidFill>
                          <a:schemeClr val="tx1"/>
                        </a:solidFill>
                        <a:latin typeface="+mn-ea"/>
                        <a:ea typeface="+mn-ea"/>
                      </a:endParaRPr>
                    </a:p>
                  </a:txBody>
                  <a:tcPr marT="72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err="1">
                          <a:solidFill>
                            <a:schemeClr val="tx1"/>
                          </a:solidFill>
                          <a:latin typeface="+mn-ea"/>
                          <a:ea typeface="+mn-ea"/>
                        </a:rPr>
                        <a:t>ー</a:t>
                      </a:r>
                      <a:endParaRPr kumimoji="1" lang="ja-JP" altLang="en-US" sz="1200" b="0" dirty="0">
                        <a:solidFill>
                          <a:schemeClr val="tx1"/>
                        </a:solidFill>
                        <a:latin typeface="+mn-ea"/>
                        <a:ea typeface="+mn-ea"/>
                      </a:endParaRPr>
                    </a:p>
                  </a:txBody>
                  <a:tcPr marT="7200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bl>
          </a:graphicData>
        </a:graphic>
      </p:graphicFrame>
      <p:sp>
        <p:nvSpPr>
          <p:cNvPr id="17" name="テキスト ボックス 16"/>
          <p:cNvSpPr txBox="1"/>
          <p:nvPr/>
        </p:nvSpPr>
        <p:spPr>
          <a:xfrm>
            <a:off x="-114988" y="5442559"/>
            <a:ext cx="5868652" cy="338554"/>
          </a:xfrm>
          <a:prstGeom prst="rect">
            <a:avLst/>
          </a:prstGeom>
          <a:noFill/>
        </p:spPr>
        <p:txBody>
          <a:bodyPr wrap="square" rtlCol="0">
            <a:spAutoFit/>
          </a:bodyPr>
          <a:lstStyle/>
          <a:p>
            <a:r>
              <a:rPr kumimoji="1" lang="ja-JP" altLang="en-US" sz="1600" dirty="0">
                <a:latin typeface="+mn-lt"/>
              </a:rPr>
              <a:t>（４）環境性・経済性</a:t>
            </a:r>
            <a:endParaRPr kumimoji="1" lang="en-US" altLang="ja-JP" sz="1600" dirty="0">
              <a:latin typeface="+mn-lt"/>
            </a:endParaRPr>
          </a:p>
        </p:txBody>
      </p:sp>
      <p:sp>
        <p:nvSpPr>
          <p:cNvPr id="19" name="正方形/長方形 18"/>
          <p:cNvSpPr/>
          <p:nvPr/>
        </p:nvSpPr>
        <p:spPr>
          <a:xfrm>
            <a:off x="5292496" y="385094"/>
            <a:ext cx="1282701" cy="307777"/>
          </a:xfrm>
          <a:prstGeom prst="rect">
            <a:avLst/>
          </a:prstGeom>
          <a:solidFill>
            <a:schemeClr val="bg1"/>
          </a:solidFill>
          <a:ln>
            <a:solidFill>
              <a:schemeClr val="tx1"/>
            </a:solidFill>
            <a:prstDash val="sysDot"/>
          </a:ln>
        </p:spPr>
        <p:txBody>
          <a:bodyPr wrap="square">
            <a:spAutoFit/>
          </a:bodyPr>
          <a:lstStyle/>
          <a:p>
            <a:pPr marL="182562" eaLnBrk="1" fontAlgn="auto" hangingPunct="1">
              <a:spcBef>
                <a:spcPts val="0"/>
              </a:spcBef>
              <a:spcAft>
                <a:spcPts val="0"/>
              </a:spcAft>
              <a:defRPr/>
            </a:pPr>
            <a:r>
              <a:rPr lang="ja-JP" altLang="en-US" sz="1400" dirty="0">
                <a:solidFill>
                  <a:srgbClr val="0000CC"/>
                </a:solidFill>
                <a:latin typeface="+mn-ea"/>
                <a:ea typeface="+mn-ea"/>
              </a:rPr>
              <a:t>青字は例</a:t>
            </a:r>
            <a:endParaRPr lang="en-US" altLang="ja-JP" sz="1400" dirty="0">
              <a:solidFill>
                <a:srgbClr val="0000CC"/>
              </a:solidFill>
              <a:latin typeface="+mn-ea"/>
              <a:ea typeface="+mn-ea"/>
            </a:endParaRPr>
          </a:p>
        </p:txBody>
      </p:sp>
      <p:sp>
        <p:nvSpPr>
          <p:cNvPr id="20" name="テキスト ボックス 19"/>
          <p:cNvSpPr txBox="1"/>
          <p:nvPr/>
        </p:nvSpPr>
        <p:spPr>
          <a:xfrm>
            <a:off x="-114988" y="620688"/>
            <a:ext cx="5868652" cy="338554"/>
          </a:xfrm>
          <a:prstGeom prst="rect">
            <a:avLst/>
          </a:prstGeom>
          <a:noFill/>
        </p:spPr>
        <p:txBody>
          <a:bodyPr wrap="square" rtlCol="0">
            <a:spAutoFit/>
          </a:bodyPr>
          <a:lstStyle/>
          <a:p>
            <a:r>
              <a:rPr kumimoji="1" lang="ja-JP" altLang="en-US" sz="1600" dirty="0">
                <a:latin typeface="+mn-lt"/>
              </a:rPr>
              <a:t>（１）補助事業の特定設備</a:t>
            </a:r>
            <a:endParaRPr kumimoji="1" lang="en-US" altLang="ja-JP" sz="1600" dirty="0">
              <a:latin typeface="+mn-lt"/>
            </a:endParaRPr>
          </a:p>
        </p:txBody>
      </p:sp>
      <p:graphicFrame>
        <p:nvGraphicFramePr>
          <p:cNvPr id="21" name="表 20"/>
          <p:cNvGraphicFramePr>
            <a:graphicFrameLocks noGrp="1"/>
          </p:cNvGraphicFramePr>
          <p:nvPr>
            <p:extLst>
              <p:ext uri="{D42A27DB-BD31-4B8C-83A1-F6EECF244321}">
                <p14:modId xmlns:p14="http://schemas.microsoft.com/office/powerpoint/2010/main" val="370023956"/>
              </p:ext>
            </p:extLst>
          </p:nvPr>
        </p:nvGraphicFramePr>
        <p:xfrm>
          <a:off x="128463" y="934856"/>
          <a:ext cx="9541062" cy="1308464"/>
        </p:xfrm>
        <a:graphic>
          <a:graphicData uri="http://schemas.openxmlformats.org/drawingml/2006/table">
            <a:tbl>
              <a:tblPr firstRow="1" bandRow="1">
                <a:tableStyleId>{5C22544A-7EE6-4342-B048-85BDC9FD1C3A}</a:tableStyleId>
              </a:tblPr>
              <a:tblGrid>
                <a:gridCol w="4770531">
                  <a:extLst>
                    <a:ext uri="{9D8B030D-6E8A-4147-A177-3AD203B41FA5}">
                      <a16:colId xmlns:a16="http://schemas.microsoft.com/office/drawing/2014/main" xmlns="" val="20000"/>
                    </a:ext>
                  </a:extLst>
                </a:gridCol>
                <a:gridCol w="4770531">
                  <a:extLst>
                    <a:ext uri="{9D8B030D-6E8A-4147-A177-3AD203B41FA5}">
                      <a16:colId xmlns:a16="http://schemas.microsoft.com/office/drawing/2014/main" xmlns="" val="20001"/>
                    </a:ext>
                  </a:extLst>
                </a:gridCol>
              </a:tblGrid>
              <a:tr h="206829">
                <a:tc>
                  <a:txBody>
                    <a:bodyPr/>
                    <a:lstStyle/>
                    <a:p>
                      <a:pPr algn="ctr"/>
                      <a:r>
                        <a:rPr kumimoji="1" lang="ja-JP" altLang="en-US" sz="1200" b="0" dirty="0">
                          <a:solidFill>
                            <a:schemeClr val="tx1"/>
                          </a:solidFill>
                        </a:rPr>
                        <a:t>補助事業で導入する特定設備</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DDFF"/>
                    </a:solidFill>
                  </a:tcPr>
                </a:tc>
                <a:tc>
                  <a:txBody>
                    <a:bodyPr/>
                    <a:lstStyle/>
                    <a:p>
                      <a:pPr algn="ctr"/>
                      <a:r>
                        <a:rPr kumimoji="1" lang="ja-JP" altLang="en-US" sz="1200" b="0" dirty="0">
                          <a:solidFill>
                            <a:schemeClr val="tx1"/>
                          </a:solidFill>
                        </a:rPr>
                        <a:t>現状（既存システム）における特定設備（該当する場合）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0"/>
                  </a:ext>
                </a:extLst>
              </a:tr>
              <a:tr h="1034144">
                <a:tc>
                  <a:txBody>
                    <a:bodyPr/>
                    <a:lstStyle/>
                    <a:p>
                      <a:r>
                        <a:rPr kumimoji="1" lang="ja-JP" altLang="en-US" sz="1200" b="0" dirty="0">
                          <a:solidFill>
                            <a:srgbClr val="0000CC"/>
                          </a:solidFill>
                          <a:latin typeface="+mn-lt"/>
                        </a:rPr>
                        <a:t>太陽熱　　　</a:t>
                      </a:r>
                      <a:endParaRPr kumimoji="1" lang="en-US" altLang="ja-JP" sz="1200" b="0" dirty="0">
                        <a:solidFill>
                          <a:srgbClr val="0000CC"/>
                        </a:solidFill>
                        <a:latin typeface="+mn-lt"/>
                      </a:endParaRPr>
                    </a:p>
                    <a:p>
                      <a:r>
                        <a:rPr kumimoji="1" lang="ja-JP" altLang="en-US" sz="1200" b="0" dirty="0">
                          <a:solidFill>
                            <a:srgbClr val="0000CC"/>
                          </a:solidFill>
                          <a:latin typeface="+mn-lt"/>
                        </a:rPr>
                        <a:t>地中熱</a:t>
                      </a:r>
                      <a:endParaRPr kumimoji="1" lang="en-US" altLang="ja-JP" sz="1200" b="0" dirty="0">
                        <a:solidFill>
                          <a:srgbClr val="0000CC"/>
                        </a:solidFill>
                        <a:latin typeface="+mn-lt"/>
                      </a:endParaRPr>
                    </a:p>
                    <a:p>
                      <a:r>
                        <a:rPr kumimoji="1" lang="ja-JP" altLang="en-US" sz="1200" b="0" dirty="0">
                          <a:solidFill>
                            <a:srgbClr val="0000CC"/>
                          </a:solidFill>
                          <a:latin typeface="+mn-lt"/>
                        </a:rPr>
                        <a:t>ガスエンジンコージェネレーション　</a:t>
                      </a:r>
                      <a:r>
                        <a:rPr kumimoji="1" lang="en-US" altLang="ja-JP" sz="1200" b="0" dirty="0">
                          <a:solidFill>
                            <a:srgbClr val="0000CC"/>
                          </a:solidFill>
                          <a:latin typeface="+mn-lt"/>
                        </a:rPr>
                        <a:t>7,800kW</a:t>
                      </a:r>
                      <a:r>
                        <a:rPr kumimoji="1" lang="ja-JP" altLang="en-US" sz="1200" b="0" dirty="0">
                          <a:solidFill>
                            <a:srgbClr val="0000CC"/>
                          </a:solidFill>
                          <a:latin typeface="+mn-lt"/>
                        </a:rPr>
                        <a:t>✖２台</a:t>
                      </a:r>
                      <a:endParaRPr kumimoji="1" lang="en-US" altLang="ja-JP" sz="1200" b="0" dirty="0">
                        <a:solidFill>
                          <a:srgbClr val="0000CC"/>
                        </a:solidFill>
                        <a:latin typeface="+mn-lt"/>
                      </a:endParaRPr>
                    </a:p>
                    <a:p>
                      <a:r>
                        <a:rPr kumimoji="1" lang="ja-JP" altLang="en-US" sz="1200" b="0" dirty="0">
                          <a:solidFill>
                            <a:srgbClr val="0000CC"/>
                          </a:solidFill>
                          <a:latin typeface="+mn-lt"/>
                        </a:rPr>
                        <a:t>排熱利用（蒸気ジェネリンク）　　</a:t>
                      </a:r>
                      <a:r>
                        <a:rPr kumimoji="1" lang="en-US" altLang="ja-JP" sz="1200" b="0" dirty="0">
                          <a:solidFill>
                            <a:srgbClr val="0000CC"/>
                          </a:solidFill>
                          <a:latin typeface="+mn-lt"/>
                        </a:rPr>
                        <a:t>3,000kW</a:t>
                      </a:r>
                      <a:r>
                        <a:rPr kumimoji="1" lang="ja-JP" altLang="en-US" sz="1200" b="0" dirty="0">
                          <a:solidFill>
                            <a:srgbClr val="0000CC"/>
                          </a:solidFill>
                          <a:latin typeface="+mn-lt"/>
                        </a:rPr>
                        <a:t>✖２台</a:t>
                      </a:r>
                      <a:endParaRPr kumimoji="1" lang="en-US" altLang="ja-JP" sz="1200" b="0" dirty="0">
                        <a:solidFill>
                          <a:srgbClr val="0000CC"/>
                        </a:solidFill>
                      </a:endParaRPr>
                    </a:p>
                    <a:p>
                      <a:endParaRPr kumimoji="1" lang="ja-JP" altLang="en-US" sz="1200" b="0" dirty="0">
                        <a:solidFill>
                          <a:srgbClr val="0000CC"/>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rgbClr val="0000CC"/>
                          </a:solidFill>
                        </a:rPr>
                        <a:t>太陽光発電設備　　</a:t>
                      </a:r>
                      <a:r>
                        <a:rPr kumimoji="1" lang="en-US" altLang="ja-JP" sz="1200" b="0" dirty="0">
                          <a:solidFill>
                            <a:srgbClr val="0000CC"/>
                          </a:solidFill>
                        </a:rPr>
                        <a:t>500kW   (</a:t>
                      </a:r>
                      <a:r>
                        <a:rPr kumimoji="1" lang="ja-JP" altLang="en-US" sz="1200" b="0" dirty="0">
                          <a:solidFill>
                            <a:srgbClr val="0000CC"/>
                          </a:solidFill>
                        </a:rPr>
                        <a:t>継続利用）</a:t>
                      </a:r>
                      <a:endParaRPr kumimoji="1" lang="en-US" altLang="ja-JP" sz="1200" b="0" dirty="0">
                        <a:solidFill>
                          <a:srgbClr val="0000CC"/>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rgbClr val="0000CC"/>
                          </a:solidFill>
                        </a:rPr>
                        <a:t>ガスエンジンコージェネレーション　</a:t>
                      </a:r>
                      <a:r>
                        <a:rPr kumimoji="1" lang="en-US" altLang="ja-JP" sz="1200" b="0" dirty="0">
                          <a:solidFill>
                            <a:srgbClr val="0000CC"/>
                          </a:solidFill>
                        </a:rPr>
                        <a:t>1,500kW</a:t>
                      </a:r>
                      <a:r>
                        <a:rPr kumimoji="1" lang="ja-JP" altLang="en-US" sz="1200" b="0" dirty="0">
                          <a:solidFill>
                            <a:srgbClr val="0000CC"/>
                          </a:solidFill>
                        </a:rPr>
                        <a:t>✖</a:t>
                      </a:r>
                      <a:r>
                        <a:rPr kumimoji="1" lang="en-US" altLang="ja-JP" sz="1200" b="0" dirty="0">
                          <a:solidFill>
                            <a:srgbClr val="0000CC"/>
                          </a:solidFill>
                        </a:rPr>
                        <a:t>1</a:t>
                      </a:r>
                      <a:r>
                        <a:rPr kumimoji="1" lang="ja-JP" altLang="en-US" sz="1200" b="0" dirty="0">
                          <a:solidFill>
                            <a:srgbClr val="0000CC"/>
                          </a:solidFill>
                        </a:rPr>
                        <a:t>台 </a:t>
                      </a:r>
                      <a:r>
                        <a:rPr kumimoji="1" lang="en-US" altLang="ja-JP" sz="1200" b="0" dirty="0">
                          <a:solidFill>
                            <a:srgbClr val="0000CC"/>
                          </a:solidFill>
                        </a:rPr>
                        <a:t>(</a:t>
                      </a:r>
                      <a:r>
                        <a:rPr kumimoji="1" lang="ja-JP" altLang="en-US" sz="1200" b="0" dirty="0">
                          <a:solidFill>
                            <a:srgbClr val="0000CC"/>
                          </a:solidFill>
                        </a:rPr>
                        <a:t>撤去）</a:t>
                      </a:r>
                      <a:endParaRPr kumimoji="1" lang="en-US" altLang="ja-JP" sz="1200" b="0" dirty="0">
                        <a:solidFill>
                          <a:srgbClr val="0000CC"/>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1911544042"/>
              </p:ext>
            </p:extLst>
          </p:nvPr>
        </p:nvGraphicFramePr>
        <p:xfrm>
          <a:off x="128462" y="5752965"/>
          <a:ext cx="9573714" cy="822960"/>
        </p:xfrm>
        <a:graphic>
          <a:graphicData uri="http://schemas.openxmlformats.org/drawingml/2006/table">
            <a:tbl>
              <a:tblPr firstRow="1" bandRow="1">
                <a:tableStyleId>{5C22544A-7EE6-4342-B048-85BDC9FD1C3A}</a:tableStyleId>
              </a:tblPr>
              <a:tblGrid>
                <a:gridCol w="1595619">
                  <a:extLst>
                    <a:ext uri="{9D8B030D-6E8A-4147-A177-3AD203B41FA5}">
                      <a16:colId xmlns:a16="http://schemas.microsoft.com/office/drawing/2014/main" xmlns="" val="20000"/>
                    </a:ext>
                  </a:extLst>
                </a:gridCol>
                <a:gridCol w="1222304">
                  <a:extLst>
                    <a:ext uri="{9D8B030D-6E8A-4147-A177-3AD203B41FA5}">
                      <a16:colId xmlns:a16="http://schemas.microsoft.com/office/drawing/2014/main" xmlns="" val="20001"/>
                    </a:ext>
                  </a:extLst>
                </a:gridCol>
                <a:gridCol w="1574567">
                  <a:extLst>
                    <a:ext uri="{9D8B030D-6E8A-4147-A177-3AD203B41FA5}">
                      <a16:colId xmlns:a16="http://schemas.microsoft.com/office/drawing/2014/main" xmlns="" val="20002"/>
                    </a:ext>
                  </a:extLst>
                </a:gridCol>
                <a:gridCol w="1224136">
                  <a:extLst>
                    <a:ext uri="{9D8B030D-6E8A-4147-A177-3AD203B41FA5}">
                      <a16:colId xmlns:a16="http://schemas.microsoft.com/office/drawing/2014/main" xmlns="" val="20003"/>
                    </a:ext>
                  </a:extLst>
                </a:gridCol>
                <a:gridCol w="1978544">
                  <a:extLst>
                    <a:ext uri="{9D8B030D-6E8A-4147-A177-3AD203B41FA5}">
                      <a16:colId xmlns:a16="http://schemas.microsoft.com/office/drawing/2014/main" xmlns="" val="20004"/>
                    </a:ext>
                  </a:extLst>
                </a:gridCol>
                <a:gridCol w="1978544">
                  <a:extLst>
                    <a:ext uri="{9D8B030D-6E8A-4147-A177-3AD203B41FA5}">
                      <a16:colId xmlns:a16="http://schemas.microsoft.com/office/drawing/2014/main" xmlns="" val="20005"/>
                    </a:ext>
                  </a:extLst>
                </a:gridCol>
              </a:tblGrid>
              <a:tr h="236973">
                <a:tc gridSpan="4">
                  <a:txBody>
                    <a:bodyPr/>
                    <a:lstStyle/>
                    <a:p>
                      <a:pPr algn="ctr"/>
                      <a:r>
                        <a:rPr kumimoji="1" lang="ja-JP" altLang="en-US" sz="1200" b="0" dirty="0">
                          <a:solidFill>
                            <a:schemeClr val="tx1"/>
                          </a:solidFill>
                        </a:rPr>
                        <a:t>環境性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hMerge="1">
                  <a:txBody>
                    <a:bodyPr/>
                    <a:lstStyle/>
                    <a:p>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1200" b="0" dirty="0">
                          <a:solidFill>
                            <a:schemeClr val="tx1"/>
                          </a:solidFill>
                        </a:rPr>
                        <a:t>経済性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236973">
                <a:tc>
                  <a:txBody>
                    <a:bodyPr/>
                    <a:lstStyle/>
                    <a:p>
                      <a:pPr algn="ctr"/>
                      <a:r>
                        <a:rPr kumimoji="1" lang="ja-JP" altLang="en-US" sz="1200" b="0" dirty="0">
                          <a:solidFill>
                            <a:schemeClr val="tx1"/>
                          </a:solidFill>
                        </a:rPr>
                        <a:t>省エネルギー量</a:t>
                      </a:r>
                    </a:p>
                  </a:txBody>
                  <a:tcP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tc>
                  <a:txBody>
                    <a:bodyPr/>
                    <a:lstStyle/>
                    <a:p>
                      <a:pPr algn="ctr"/>
                      <a:r>
                        <a:rPr kumimoji="1" lang="ja-JP" altLang="en-US" sz="1200" b="0" dirty="0">
                          <a:solidFill>
                            <a:schemeClr val="tx1"/>
                          </a:solidFill>
                        </a:rPr>
                        <a:t>省エネルギー性</a:t>
                      </a:r>
                    </a:p>
                  </a:txBody>
                  <a:tcP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tc>
                  <a:txBody>
                    <a:bodyPr/>
                    <a:lstStyle/>
                    <a:p>
                      <a:pPr algn="ctr"/>
                      <a:r>
                        <a:rPr kumimoji="1" lang="en-US" altLang="ja-JP" sz="1200" b="0" dirty="0">
                          <a:solidFill>
                            <a:schemeClr val="tx1"/>
                          </a:solidFill>
                        </a:rPr>
                        <a:t>CO</a:t>
                      </a:r>
                      <a:r>
                        <a:rPr kumimoji="1" lang="en-US" altLang="ja-JP" sz="1000" b="0" dirty="0">
                          <a:solidFill>
                            <a:schemeClr val="tx1"/>
                          </a:solidFill>
                        </a:rPr>
                        <a:t>2</a:t>
                      </a:r>
                      <a:r>
                        <a:rPr kumimoji="1" lang="ja-JP" altLang="en-US" sz="1200" b="0" dirty="0">
                          <a:solidFill>
                            <a:schemeClr val="tx1"/>
                          </a:solidFill>
                        </a:rPr>
                        <a:t>削減量</a:t>
                      </a:r>
                    </a:p>
                  </a:txBody>
                  <a:tcP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tc>
                  <a:txBody>
                    <a:bodyPr/>
                    <a:lstStyle/>
                    <a:p>
                      <a:pPr algn="ctr"/>
                      <a:r>
                        <a:rPr kumimoji="1" lang="ja-JP" altLang="en-US" sz="1200" b="0" dirty="0">
                          <a:solidFill>
                            <a:schemeClr val="tx1"/>
                          </a:solidFill>
                        </a:rPr>
                        <a:t>省</a:t>
                      </a:r>
                      <a:r>
                        <a:rPr kumimoji="1" lang="en-US" altLang="ja-JP" sz="1200" b="0" dirty="0">
                          <a:solidFill>
                            <a:schemeClr val="tx1"/>
                          </a:solidFill>
                        </a:rPr>
                        <a:t>CO</a:t>
                      </a:r>
                      <a:r>
                        <a:rPr kumimoji="1" lang="en-US" altLang="ja-JP" sz="1000" b="0" dirty="0">
                          <a:solidFill>
                            <a:schemeClr val="tx1"/>
                          </a:solidFill>
                        </a:rPr>
                        <a:t>2</a:t>
                      </a:r>
                      <a:r>
                        <a:rPr kumimoji="1" lang="ja-JP" altLang="en-US" sz="1200" b="0" dirty="0">
                          <a:solidFill>
                            <a:schemeClr val="tx1"/>
                          </a:solidFill>
                        </a:rPr>
                        <a:t>率</a:t>
                      </a:r>
                    </a:p>
                  </a:txBody>
                  <a:tcP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tc>
                  <a:txBody>
                    <a:bodyPr/>
                    <a:lstStyle/>
                    <a:p>
                      <a:pPr algn="ctr"/>
                      <a:r>
                        <a:rPr kumimoji="1" lang="ja-JP" altLang="en-US" sz="1200" b="0" dirty="0">
                          <a:solidFill>
                            <a:schemeClr val="tx1"/>
                          </a:solidFill>
                        </a:rPr>
                        <a:t>補助金の省エネ費用対効果</a:t>
                      </a:r>
                    </a:p>
                  </a:txBody>
                  <a:tcP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tc>
                  <a:txBody>
                    <a:bodyPr/>
                    <a:lstStyle/>
                    <a:p>
                      <a:pPr algn="ctr"/>
                      <a:r>
                        <a:rPr kumimoji="1" lang="ja-JP" altLang="en-US" sz="1200" b="0" dirty="0">
                          <a:solidFill>
                            <a:schemeClr val="tx1"/>
                          </a:solidFill>
                        </a:rPr>
                        <a:t>事業の投資回収年数</a:t>
                      </a:r>
                    </a:p>
                  </a:txBody>
                  <a:tcP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xmlns="" val="10001"/>
                  </a:ext>
                </a:extLst>
              </a:tr>
              <a:tr h="236973">
                <a:tc>
                  <a:txBody>
                    <a:bodyPr/>
                    <a:lstStyle/>
                    <a:p>
                      <a:pPr algn="r"/>
                      <a:r>
                        <a:rPr kumimoji="1" lang="en-US" altLang="ja-JP" sz="1200" b="0" dirty="0">
                          <a:solidFill>
                            <a:srgbClr val="0000CC"/>
                          </a:solidFill>
                        </a:rPr>
                        <a:t>550 </a:t>
                      </a:r>
                      <a:r>
                        <a:rPr kumimoji="1" lang="en-US" altLang="ja-JP" sz="1200" b="0" dirty="0" err="1">
                          <a:solidFill>
                            <a:schemeClr val="tx1"/>
                          </a:solidFill>
                        </a:rPr>
                        <a:t>kL</a:t>
                      </a:r>
                      <a:r>
                        <a:rPr kumimoji="1" lang="en-US" altLang="ja-JP" sz="1200" b="0" dirty="0">
                          <a:solidFill>
                            <a:schemeClr val="tx1"/>
                          </a:solidFill>
                        </a:rPr>
                        <a:t>/</a:t>
                      </a:r>
                      <a:r>
                        <a:rPr kumimoji="1" lang="ja-JP" altLang="en-US" sz="1200" b="0" dirty="0">
                          <a:solidFill>
                            <a:schemeClr val="tx1"/>
                          </a:solidFill>
                        </a:rPr>
                        <a:t>年</a:t>
                      </a:r>
                    </a:p>
                  </a:txBody>
                  <a:tcP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b="0" dirty="0">
                          <a:solidFill>
                            <a:srgbClr val="0000CC"/>
                          </a:solidFill>
                        </a:rPr>
                        <a:t>32.3 </a:t>
                      </a:r>
                      <a:r>
                        <a:rPr kumimoji="1" lang="en-US" altLang="ja-JP" sz="1200" b="0" dirty="0">
                          <a:solidFill>
                            <a:schemeClr val="tx1"/>
                          </a:solidFill>
                        </a:rPr>
                        <a:t>%</a:t>
                      </a:r>
                      <a:endParaRPr kumimoji="1" lang="ja-JP" altLang="en-US" sz="1200" b="0" dirty="0">
                        <a:solidFill>
                          <a:schemeClr val="tx1"/>
                        </a:solidFill>
                      </a:endParaRPr>
                    </a:p>
                  </a:txBody>
                  <a:tcP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b="0" dirty="0">
                          <a:solidFill>
                            <a:srgbClr val="0000CC"/>
                          </a:solidFill>
                        </a:rPr>
                        <a:t>120</a:t>
                      </a:r>
                      <a:r>
                        <a:rPr kumimoji="1" lang="en-US" altLang="ja-JP" sz="1200" b="0" baseline="0" dirty="0">
                          <a:solidFill>
                            <a:srgbClr val="0000CC"/>
                          </a:solidFill>
                        </a:rPr>
                        <a:t> </a:t>
                      </a:r>
                      <a:r>
                        <a:rPr kumimoji="1" lang="en-US" altLang="ja-JP" sz="1200" b="0" dirty="0">
                          <a:solidFill>
                            <a:schemeClr val="tx1"/>
                          </a:solidFill>
                        </a:rPr>
                        <a:t>t/</a:t>
                      </a:r>
                      <a:r>
                        <a:rPr kumimoji="1" lang="ja-JP" altLang="en-US" sz="1200" b="0" dirty="0">
                          <a:solidFill>
                            <a:schemeClr val="tx1"/>
                          </a:solidFill>
                        </a:rPr>
                        <a:t>年</a:t>
                      </a:r>
                    </a:p>
                  </a:txBody>
                  <a:tcP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b="0" dirty="0">
                          <a:solidFill>
                            <a:srgbClr val="0000CC"/>
                          </a:solidFill>
                        </a:rPr>
                        <a:t>25.3 </a:t>
                      </a:r>
                      <a:r>
                        <a:rPr kumimoji="1" lang="en-US" altLang="ja-JP" sz="1200" b="0" dirty="0">
                          <a:solidFill>
                            <a:schemeClr val="tx1"/>
                          </a:solidFill>
                        </a:rPr>
                        <a:t>%</a:t>
                      </a:r>
                      <a:endParaRPr kumimoji="1" lang="ja-JP" altLang="en-US" sz="1200" b="0" dirty="0">
                        <a:solidFill>
                          <a:schemeClr val="tx1"/>
                        </a:solidFill>
                      </a:endParaRPr>
                    </a:p>
                  </a:txBody>
                  <a:tcP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b="0" dirty="0">
                          <a:solidFill>
                            <a:srgbClr val="0000CC"/>
                          </a:solidFill>
                        </a:rPr>
                        <a:t>55</a:t>
                      </a:r>
                      <a:r>
                        <a:rPr kumimoji="1" lang="ja-JP" altLang="en-US" sz="1200" b="0" dirty="0">
                          <a:solidFill>
                            <a:schemeClr val="tx1"/>
                          </a:solidFill>
                        </a:rPr>
                        <a:t>  </a:t>
                      </a:r>
                      <a:r>
                        <a:rPr kumimoji="1" lang="en-US" altLang="ja-JP" sz="1200" b="0" dirty="0" err="1">
                          <a:solidFill>
                            <a:schemeClr val="tx1"/>
                          </a:solidFill>
                        </a:rPr>
                        <a:t>kL</a:t>
                      </a:r>
                      <a:r>
                        <a:rPr kumimoji="1" lang="en-US" altLang="ja-JP" sz="1200" b="0" dirty="0">
                          <a:solidFill>
                            <a:schemeClr val="tx1"/>
                          </a:solidFill>
                        </a:rPr>
                        <a:t>/</a:t>
                      </a:r>
                      <a:r>
                        <a:rPr kumimoji="1" lang="ja-JP" altLang="en-US" sz="1200" b="0" dirty="0">
                          <a:solidFill>
                            <a:schemeClr val="tx1"/>
                          </a:solidFill>
                        </a:rPr>
                        <a:t>億円</a:t>
                      </a:r>
                    </a:p>
                  </a:txBody>
                  <a:tcP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b="0" dirty="0">
                          <a:solidFill>
                            <a:srgbClr val="0000CC"/>
                          </a:solidFill>
                        </a:rPr>
                        <a:t>12.5 </a:t>
                      </a:r>
                      <a:r>
                        <a:rPr kumimoji="1" lang="ja-JP" altLang="en-US" sz="1200" b="0" dirty="0">
                          <a:solidFill>
                            <a:schemeClr val="tx1"/>
                          </a:solidFill>
                        </a:rPr>
                        <a:t>年</a:t>
                      </a:r>
                    </a:p>
                  </a:txBody>
                  <a:tcP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bl>
          </a:graphicData>
        </a:graphic>
      </p:graphicFrame>
      <p:sp>
        <p:nvSpPr>
          <p:cNvPr id="24" name="テキスト ボックス 23">
            <a:extLst>
              <a:ext uri="{FF2B5EF4-FFF2-40B4-BE49-F238E27FC236}">
                <a16:creationId xmlns:a16="http://schemas.microsoft.com/office/drawing/2014/main" xmlns="" id="{FA48773E-DCFF-48FF-8C9A-5E2BE533F3CE}"/>
              </a:ext>
            </a:extLst>
          </p:cNvPr>
          <p:cNvSpPr txBox="1"/>
          <p:nvPr/>
        </p:nvSpPr>
        <p:spPr>
          <a:xfrm>
            <a:off x="5113835" y="5157192"/>
            <a:ext cx="4735015" cy="623921"/>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600" b="1" dirty="0">
                <a:solidFill>
                  <a:srgbClr val="FF0000"/>
                </a:solidFill>
                <a:latin typeface="+mn-ea"/>
                <a:ea typeface="+mn-ea"/>
              </a:rPr>
              <a:t>【</a:t>
            </a:r>
            <a:r>
              <a:rPr lang="ja-JP" altLang="en-US" sz="1600" b="1" dirty="0">
                <a:solidFill>
                  <a:srgbClr val="FF0000"/>
                </a:solidFill>
                <a:latin typeface="+mn-ea"/>
                <a:ea typeface="+mn-ea"/>
              </a:rPr>
              <a:t>記入上の注意</a:t>
            </a:r>
            <a:r>
              <a:rPr lang="en-US" altLang="ja-JP" sz="1600" b="1" dirty="0">
                <a:solidFill>
                  <a:srgbClr val="FF0000"/>
                </a:solidFill>
                <a:latin typeface="+mn-ea"/>
                <a:ea typeface="+mn-ea"/>
              </a:rPr>
              <a:t>】</a:t>
            </a:r>
          </a:p>
          <a:p>
            <a:pPr eaLnBrk="1" fontAlgn="auto" hangingPunct="1">
              <a:spcBef>
                <a:spcPts val="0"/>
              </a:spcBef>
              <a:spcAft>
                <a:spcPts val="0"/>
              </a:spcAft>
              <a:defRPr/>
            </a:pPr>
            <a:r>
              <a:rPr lang="ja-JP" altLang="en-US" sz="1400" dirty="0">
                <a:solidFill>
                  <a:srgbClr val="FF0000"/>
                </a:solidFill>
                <a:latin typeface="+mn-ea"/>
                <a:ea typeface="+mn-ea"/>
              </a:rPr>
              <a:t>環境性・経済性については「補助対象」の範囲で記載すること。</a:t>
            </a:r>
            <a:endParaRPr lang="en-US" altLang="ja-JP" sz="1400" dirty="0">
              <a:solidFill>
                <a:srgbClr val="FF0000"/>
              </a:solidFill>
              <a:latin typeface="+mn-ea"/>
              <a:ea typeface="+mn-ea"/>
            </a:endParaRPr>
          </a:p>
        </p:txBody>
      </p:sp>
      <p:sp>
        <p:nvSpPr>
          <p:cNvPr id="3" name="スライド番号プレースホルダー 2">
            <a:extLst>
              <a:ext uri="{FF2B5EF4-FFF2-40B4-BE49-F238E27FC236}">
                <a16:creationId xmlns:a16="http://schemas.microsoft.com/office/drawing/2014/main" xmlns="" id="{AF568F6C-F23E-4270-869C-5026EE85E402}"/>
              </a:ext>
            </a:extLst>
          </p:cNvPr>
          <p:cNvSpPr>
            <a:spLocks noGrp="1"/>
          </p:cNvSpPr>
          <p:nvPr>
            <p:ph type="sldNum" sz="quarter" idx="12"/>
          </p:nvPr>
        </p:nvSpPr>
        <p:spPr/>
        <p:txBody>
          <a:bodyPr/>
          <a:lstStyle/>
          <a:p>
            <a:pPr>
              <a:defRPr/>
            </a:pPr>
            <a:fld id="{CA8D4A6D-85F2-41B7-A27E-54BD60322951}" type="slidenum">
              <a:rPr lang="ja-JP" altLang="en-US" smtClean="0"/>
              <a:pPr>
                <a:defRPr/>
              </a:pPr>
              <a:t>3</a:t>
            </a:fld>
            <a:endParaRPr lang="ja-JP" altLang="en-US"/>
          </a:p>
        </p:txBody>
      </p:sp>
    </p:spTree>
    <p:extLst>
      <p:ext uri="{BB962C8B-B14F-4D97-AF65-F5344CB8AC3E}">
        <p14:creationId xmlns:p14="http://schemas.microsoft.com/office/powerpoint/2010/main" val="24985124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9688"/>
            <a:ext cx="7128792" cy="500061"/>
          </a:xfrm>
        </p:spPr>
        <p:txBody>
          <a:bodyPr/>
          <a:lstStyle/>
          <a:p>
            <a:r>
              <a:rPr lang="ja-JP" altLang="en-US" dirty="0">
                <a:latin typeface="+mn-lt"/>
              </a:rPr>
              <a:t>４．</a:t>
            </a:r>
            <a:r>
              <a:rPr lang="ja-JP" altLang="en-US" dirty="0">
                <a:latin typeface="+mn-lt"/>
                <a:ea typeface="+mn-ea"/>
              </a:rPr>
              <a:t>事業内容の先導性、新規性</a:t>
            </a:r>
            <a:endParaRPr kumimoji="1" lang="ja-JP" altLang="en-US" dirty="0">
              <a:latin typeface="+mn-lt"/>
              <a:ea typeface="+mn-ea"/>
            </a:endParaRPr>
          </a:p>
        </p:txBody>
      </p:sp>
      <p:sp>
        <p:nvSpPr>
          <p:cNvPr id="4" name="テキスト ボックス 3"/>
          <p:cNvSpPr txBox="1"/>
          <p:nvPr/>
        </p:nvSpPr>
        <p:spPr>
          <a:xfrm>
            <a:off x="128588" y="2013680"/>
            <a:ext cx="9648825" cy="1911735"/>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6" name="テキスト ボックス 5"/>
          <p:cNvSpPr txBox="1"/>
          <p:nvPr/>
        </p:nvSpPr>
        <p:spPr>
          <a:xfrm>
            <a:off x="993329" y="2133658"/>
            <a:ext cx="8640191" cy="1871406"/>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b="1" dirty="0">
                <a:solidFill>
                  <a:srgbClr val="FF0000"/>
                </a:solidFill>
                <a:latin typeface="+mn-ea"/>
                <a:ea typeface="+mn-ea"/>
              </a:rPr>
              <a:t>【</a:t>
            </a:r>
            <a:r>
              <a:rPr lang="ja-JP" altLang="en-US" sz="1600" b="1" dirty="0">
                <a:solidFill>
                  <a:srgbClr val="FF0000"/>
                </a:solidFill>
                <a:latin typeface="+mn-ea"/>
                <a:ea typeface="+mn-ea"/>
              </a:rPr>
              <a:t>記入上の注意</a:t>
            </a:r>
            <a:r>
              <a:rPr lang="en-US" altLang="ja-JP" sz="1600" b="1" dirty="0">
                <a:solidFill>
                  <a:srgbClr val="FF0000"/>
                </a:solidFill>
                <a:latin typeface="+mn-ea"/>
                <a:ea typeface="+mn-ea"/>
              </a:rPr>
              <a:t>】</a:t>
            </a:r>
            <a:r>
              <a:rPr lang="ja-JP" altLang="en-US" sz="1600" b="1" dirty="0">
                <a:solidFill>
                  <a:srgbClr val="FF0000"/>
                </a:solidFill>
                <a:latin typeface="+mn-ea"/>
                <a:ea typeface="+mn-ea"/>
              </a:rPr>
              <a:t>　</a:t>
            </a:r>
            <a:r>
              <a:rPr lang="ja-JP" altLang="en-US" sz="1600" b="1" dirty="0">
                <a:solidFill>
                  <a:srgbClr val="FF0000"/>
                </a:solidFill>
                <a:latin typeface="+mn-ea"/>
              </a:rPr>
              <a:t>　図表等も用いてわかりやすく具体的に記載してください。</a:t>
            </a:r>
            <a:endParaRPr lang="en-US" altLang="ja-JP" sz="1600" b="1" dirty="0">
              <a:solidFill>
                <a:srgbClr val="FF0000"/>
              </a:solidFill>
              <a:latin typeface="+mn-ea"/>
            </a:endParaRPr>
          </a:p>
          <a:p>
            <a:pPr eaLnBrk="1" fontAlgn="auto" hangingPunct="1">
              <a:spcBef>
                <a:spcPts val="0"/>
              </a:spcBef>
              <a:spcAft>
                <a:spcPts val="0"/>
              </a:spcAft>
              <a:defRPr/>
            </a:pPr>
            <a:endParaRPr lang="en-US" altLang="ja-JP" sz="800" b="1" dirty="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ea typeface="+mn-ea"/>
              </a:rPr>
              <a:t>　　</a:t>
            </a:r>
            <a:r>
              <a:rPr lang="en-US" altLang="ja-JP" sz="1400" dirty="0">
                <a:solidFill>
                  <a:srgbClr val="FF0000"/>
                </a:solidFill>
                <a:latin typeface="+mn-ea"/>
                <a:ea typeface="+mn-ea"/>
              </a:rPr>
              <a:t>※</a:t>
            </a:r>
            <a:r>
              <a:rPr lang="ja-JP" altLang="en-US" sz="1400" dirty="0">
                <a:solidFill>
                  <a:srgbClr val="FF0000"/>
                </a:solidFill>
                <a:latin typeface="+mn-ea"/>
                <a:ea typeface="+mn-ea"/>
              </a:rPr>
              <a:t>本事業で構築される地産地消型エネルギーシステム（電力システムに係る計画、熱供給に係る計画、再生可能</a:t>
            </a:r>
            <a:endParaRPr lang="en-US" altLang="ja-JP" sz="1400" dirty="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ea typeface="+mn-ea"/>
              </a:rPr>
              <a:t>　 　　エネルギー導入に係る計画等）</a:t>
            </a:r>
            <a:r>
              <a:rPr lang="ja-JP" altLang="en-US" sz="1400" dirty="0">
                <a:solidFill>
                  <a:srgbClr val="FF0000"/>
                </a:solidFill>
                <a:latin typeface="+mn-ea"/>
              </a:rPr>
              <a:t>で、</a:t>
            </a:r>
            <a:r>
              <a:rPr lang="ja-JP" altLang="en-US" sz="1400" b="1" dirty="0">
                <a:solidFill>
                  <a:srgbClr val="FF0000"/>
                </a:solidFill>
                <a:latin typeface="+mn-ea"/>
              </a:rPr>
              <a:t>技術的な先導性・新規性等や工夫点</a:t>
            </a:r>
            <a:r>
              <a:rPr lang="ja-JP" altLang="en-US" sz="1400" dirty="0">
                <a:solidFill>
                  <a:srgbClr val="FF0000"/>
                </a:solidFill>
                <a:latin typeface="+mn-ea"/>
              </a:rPr>
              <a:t>について、具体的に</a:t>
            </a:r>
            <a:r>
              <a:rPr lang="ja-JP" altLang="en-US" sz="1400" dirty="0">
                <a:solidFill>
                  <a:srgbClr val="FF0000"/>
                </a:solidFill>
                <a:latin typeface="+mn-ea"/>
                <a:ea typeface="+mn-ea"/>
              </a:rPr>
              <a:t>記載すること。</a:t>
            </a:r>
            <a:endParaRPr lang="en-US" altLang="ja-JP" sz="1400" dirty="0">
              <a:solidFill>
                <a:srgbClr val="FF0000"/>
              </a:solidFill>
              <a:latin typeface="+mn-ea"/>
              <a:ea typeface="+mn-ea"/>
            </a:endParaRPr>
          </a:p>
          <a:p>
            <a:pPr eaLnBrk="1" fontAlgn="auto" hangingPunct="1">
              <a:spcBef>
                <a:spcPts val="0"/>
              </a:spcBef>
              <a:spcAft>
                <a:spcPts val="0"/>
              </a:spcAft>
              <a:defRPr/>
            </a:pPr>
            <a:endParaRPr lang="en-US" altLang="ja-JP" sz="800" dirty="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ea typeface="+mn-ea"/>
              </a:rPr>
              <a:t>　　</a:t>
            </a:r>
            <a:r>
              <a:rPr lang="en-US" altLang="ja-JP" sz="1400" dirty="0">
                <a:solidFill>
                  <a:srgbClr val="FF0000"/>
                </a:solidFill>
                <a:latin typeface="+mn-ea"/>
                <a:ea typeface="+mn-ea"/>
              </a:rPr>
              <a:t>※</a:t>
            </a:r>
            <a:r>
              <a:rPr lang="ja-JP" altLang="en-US" sz="1400" dirty="0">
                <a:solidFill>
                  <a:srgbClr val="FF0000"/>
                </a:solidFill>
                <a:latin typeface="+mn-ea"/>
                <a:ea typeface="+mn-ea"/>
              </a:rPr>
              <a:t>既存のエネルギーシステム等と比較したエネルギー事業の</a:t>
            </a:r>
            <a:r>
              <a:rPr lang="ja-JP" altLang="en-US" sz="1400" b="1" dirty="0">
                <a:solidFill>
                  <a:srgbClr val="FF0000"/>
                </a:solidFill>
                <a:latin typeface="+mn-ea"/>
                <a:ea typeface="+mn-ea"/>
              </a:rPr>
              <a:t>先導性</a:t>
            </a:r>
            <a:r>
              <a:rPr lang="ja-JP" altLang="en-US" sz="1400" dirty="0">
                <a:solidFill>
                  <a:srgbClr val="FF0000"/>
                </a:solidFill>
                <a:latin typeface="+mn-ea"/>
                <a:ea typeface="+mn-ea"/>
              </a:rPr>
              <a:t>について簡潔に記載すること。</a:t>
            </a:r>
            <a:endParaRPr lang="en-US" altLang="ja-JP" sz="1400" dirty="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ea typeface="+mn-ea"/>
              </a:rPr>
              <a:t>　 　　その際、経済産業省及び他省庁等も含めて、過去に類似の事業がある場合にはその相違点を明確化し、その違い</a:t>
            </a:r>
            <a:endParaRPr lang="en-US" altLang="ja-JP" sz="1400" dirty="0">
              <a:solidFill>
                <a:srgbClr val="FF0000"/>
              </a:solidFill>
              <a:latin typeface="+mn-ea"/>
              <a:ea typeface="+mn-ea"/>
            </a:endParaRPr>
          </a:p>
          <a:p>
            <a:pPr eaLnBrk="1" fontAlgn="auto" hangingPunct="1">
              <a:spcBef>
                <a:spcPts val="0"/>
              </a:spcBef>
              <a:spcAft>
                <a:spcPts val="0"/>
              </a:spcAft>
              <a:defRPr/>
            </a:pPr>
            <a:r>
              <a:rPr lang="en-US" altLang="ja-JP" sz="1400" dirty="0">
                <a:solidFill>
                  <a:srgbClr val="FF0000"/>
                </a:solidFill>
                <a:latin typeface="+mn-ea"/>
                <a:ea typeface="+mn-ea"/>
              </a:rPr>
              <a:t>   </a:t>
            </a:r>
            <a:r>
              <a:rPr lang="ja-JP" altLang="en-US" sz="1400" dirty="0">
                <a:solidFill>
                  <a:srgbClr val="FF0000"/>
                </a:solidFill>
                <a:latin typeface="+mn-ea"/>
                <a:ea typeface="+mn-ea"/>
              </a:rPr>
              <a:t>　　及び意義を具体的かつ詳細に記載すること。</a:t>
            </a:r>
            <a:endParaRPr lang="en-US" altLang="ja-JP" sz="1400" dirty="0">
              <a:solidFill>
                <a:srgbClr val="FF0000"/>
              </a:solidFill>
              <a:latin typeface="+mn-ea"/>
              <a:ea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n-ea"/>
                <a:ea typeface="+mn-ea"/>
              </a:rPr>
              <a:t>３枚以内</a:t>
            </a:r>
          </a:p>
        </p:txBody>
      </p:sp>
      <p:sp>
        <p:nvSpPr>
          <p:cNvPr id="8" name="テキスト ボックス 7"/>
          <p:cNvSpPr txBox="1"/>
          <p:nvPr/>
        </p:nvSpPr>
        <p:spPr>
          <a:xfrm>
            <a:off x="128464" y="982336"/>
            <a:ext cx="9648825" cy="956843"/>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marL="285750" indent="-285750" eaLnBrk="1" fontAlgn="auto" hangingPunct="1">
              <a:spcBef>
                <a:spcPts val="0"/>
              </a:spcBef>
              <a:spcAft>
                <a:spcPts val="0"/>
              </a:spcAft>
              <a:buFont typeface="Wingdings" pitchFamily="2" charset="2"/>
              <a:buChar char="n"/>
              <a:defRPr/>
            </a:pPr>
            <a:r>
              <a:rPr lang="ja-JP" altLang="en-US" sz="1400" dirty="0">
                <a:latin typeface="+mn-ea"/>
                <a:ea typeface="+mn-ea"/>
              </a:rPr>
              <a:t>○○○</a:t>
            </a:r>
          </a:p>
          <a:p>
            <a:pPr marL="285750" indent="-285750" eaLnBrk="1" fontAlgn="auto" hangingPunct="1">
              <a:spcBef>
                <a:spcPts val="0"/>
              </a:spcBef>
              <a:spcAft>
                <a:spcPts val="0"/>
              </a:spcAft>
              <a:buFont typeface="Wingdings" pitchFamily="2" charset="2"/>
              <a:buChar char="n"/>
              <a:defRPr/>
            </a:pPr>
            <a:r>
              <a:rPr lang="ja-JP" altLang="en-US" sz="1400" dirty="0">
                <a:latin typeface="+mn-ea"/>
                <a:ea typeface="+mn-ea"/>
              </a:rPr>
              <a:t>△△△</a:t>
            </a:r>
            <a:endParaRPr lang="en-US" altLang="ja-JP" sz="1400" dirty="0">
              <a:latin typeface="+mn-ea"/>
              <a:ea typeface="+mn-ea"/>
            </a:endParaRPr>
          </a:p>
          <a:p>
            <a:pPr marL="285750" indent="-285750" eaLnBrk="1" fontAlgn="auto" hangingPunct="1">
              <a:spcBef>
                <a:spcPts val="0"/>
              </a:spcBef>
              <a:spcAft>
                <a:spcPts val="0"/>
              </a:spcAft>
              <a:buFont typeface="Wingdings" pitchFamily="2" charset="2"/>
              <a:buChar char="n"/>
              <a:defRPr/>
            </a:pPr>
            <a:r>
              <a:rPr lang="ja-JP" altLang="en-US" sz="1400" dirty="0">
                <a:latin typeface="+mn-ea"/>
                <a:ea typeface="+mn-ea"/>
              </a:rPr>
              <a:t>□□□</a:t>
            </a:r>
            <a:endParaRPr lang="en-US" altLang="ja-JP" sz="1400" dirty="0">
              <a:latin typeface="+mn-ea"/>
              <a:ea typeface="+mn-ea"/>
            </a:endParaRPr>
          </a:p>
        </p:txBody>
      </p:sp>
      <p:sp>
        <p:nvSpPr>
          <p:cNvPr id="9" name="正方形/長方形 8"/>
          <p:cNvSpPr/>
          <p:nvPr/>
        </p:nvSpPr>
        <p:spPr>
          <a:xfrm>
            <a:off x="1928664" y="1077916"/>
            <a:ext cx="5832648" cy="738664"/>
          </a:xfrm>
          <a:prstGeom prst="rect">
            <a:avLst/>
          </a:prstGeom>
        </p:spPr>
        <p:txBody>
          <a:bodyPr wrap="square">
            <a:spAutoFit/>
          </a:bodyPr>
          <a:lstStyle/>
          <a:p>
            <a:pPr marL="182562"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記入上の注意</a:t>
            </a:r>
            <a:r>
              <a:rPr lang="en-US" altLang="ja-JP" sz="1400" dirty="0">
                <a:solidFill>
                  <a:srgbClr val="FF0000"/>
                </a:solidFill>
                <a:latin typeface="+mn-ea"/>
                <a:ea typeface="+mn-ea"/>
              </a:rPr>
              <a:t>】</a:t>
            </a:r>
          </a:p>
          <a:p>
            <a:pPr marL="182562"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箇条書きとすること。</a:t>
            </a:r>
            <a:endParaRPr lang="en-US" altLang="ja-JP" sz="1400" dirty="0">
              <a:solidFill>
                <a:srgbClr val="FF0000"/>
              </a:solidFill>
              <a:latin typeface="+mn-ea"/>
              <a:ea typeface="+mn-ea"/>
            </a:endParaRPr>
          </a:p>
          <a:p>
            <a:pPr marL="182562"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３項目以内にまとめること。</a:t>
            </a:r>
            <a:endParaRPr lang="en-US" altLang="ja-JP" sz="1400" dirty="0">
              <a:solidFill>
                <a:srgbClr val="FF0000"/>
              </a:solidFill>
              <a:latin typeface="+mn-ea"/>
              <a:ea typeface="+mn-ea"/>
            </a:endParaRPr>
          </a:p>
        </p:txBody>
      </p:sp>
      <p:sp>
        <p:nvSpPr>
          <p:cNvPr id="11" name="正方形/長方形 10"/>
          <p:cNvSpPr/>
          <p:nvPr/>
        </p:nvSpPr>
        <p:spPr>
          <a:xfrm>
            <a:off x="-124726" y="647026"/>
            <a:ext cx="8246078" cy="338554"/>
          </a:xfrm>
          <a:prstGeom prst="rect">
            <a:avLst/>
          </a:prstGeom>
        </p:spPr>
        <p:txBody>
          <a:bodyPr wrap="square">
            <a:spAutoFit/>
          </a:bodyPr>
          <a:lstStyle/>
          <a:p>
            <a:r>
              <a:rPr lang="ja-JP" altLang="en-US" sz="1600" dirty="0">
                <a:latin typeface="+mn-ea"/>
                <a:ea typeface="+mn-ea"/>
              </a:rPr>
              <a:t>（１）地産地消型エネルギーシステムとしての技術的および事業面での先導性・新規性</a:t>
            </a:r>
          </a:p>
        </p:txBody>
      </p:sp>
      <p:sp>
        <p:nvSpPr>
          <p:cNvPr id="13" name="テキスト ボックス 12"/>
          <p:cNvSpPr txBox="1"/>
          <p:nvPr/>
        </p:nvSpPr>
        <p:spPr>
          <a:xfrm>
            <a:off x="128464" y="5462845"/>
            <a:ext cx="9648825" cy="1174034"/>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17" name="正方形/長方形 16"/>
          <p:cNvSpPr/>
          <p:nvPr/>
        </p:nvSpPr>
        <p:spPr>
          <a:xfrm>
            <a:off x="-124726" y="3999916"/>
            <a:ext cx="8246078" cy="338554"/>
          </a:xfrm>
          <a:prstGeom prst="rect">
            <a:avLst/>
          </a:prstGeom>
        </p:spPr>
        <p:txBody>
          <a:bodyPr wrap="square">
            <a:spAutoFit/>
          </a:bodyPr>
          <a:lstStyle/>
          <a:p>
            <a:r>
              <a:rPr lang="ja-JP" altLang="en-US" sz="1600" dirty="0">
                <a:latin typeface="+mn-ea"/>
                <a:ea typeface="+mn-ea"/>
              </a:rPr>
              <a:t>（２）エネルギーマネージメントの取り組み概要</a:t>
            </a:r>
          </a:p>
        </p:txBody>
      </p:sp>
      <p:sp>
        <p:nvSpPr>
          <p:cNvPr id="18" name="テキスト ボックス 17"/>
          <p:cNvSpPr txBox="1"/>
          <p:nvPr/>
        </p:nvSpPr>
        <p:spPr>
          <a:xfrm>
            <a:off x="128464" y="4338470"/>
            <a:ext cx="9648825" cy="956843"/>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marL="285750" indent="-285750" eaLnBrk="1" fontAlgn="auto" hangingPunct="1">
              <a:spcBef>
                <a:spcPts val="0"/>
              </a:spcBef>
              <a:spcAft>
                <a:spcPts val="0"/>
              </a:spcAft>
              <a:buFont typeface="Wingdings" pitchFamily="2" charset="2"/>
              <a:buChar char="n"/>
              <a:defRPr/>
            </a:pPr>
            <a:r>
              <a:rPr lang="ja-JP" altLang="en-US" sz="1400" dirty="0">
                <a:latin typeface="+mn-ea"/>
                <a:ea typeface="+mn-ea"/>
              </a:rPr>
              <a:t>○○○</a:t>
            </a:r>
          </a:p>
          <a:p>
            <a:pPr marL="285750" indent="-285750" eaLnBrk="1" fontAlgn="auto" hangingPunct="1">
              <a:spcBef>
                <a:spcPts val="0"/>
              </a:spcBef>
              <a:spcAft>
                <a:spcPts val="0"/>
              </a:spcAft>
              <a:buFont typeface="Wingdings" pitchFamily="2" charset="2"/>
              <a:buChar char="n"/>
              <a:defRPr/>
            </a:pPr>
            <a:r>
              <a:rPr lang="ja-JP" altLang="en-US" sz="1400" dirty="0">
                <a:latin typeface="+mn-ea"/>
                <a:ea typeface="+mn-ea"/>
              </a:rPr>
              <a:t>△△△</a:t>
            </a:r>
            <a:endParaRPr lang="en-US" altLang="ja-JP" sz="1400" dirty="0">
              <a:latin typeface="+mn-ea"/>
              <a:ea typeface="+mn-ea"/>
            </a:endParaRPr>
          </a:p>
          <a:p>
            <a:pPr marL="285750" indent="-285750" eaLnBrk="1" fontAlgn="auto" hangingPunct="1">
              <a:spcBef>
                <a:spcPts val="0"/>
              </a:spcBef>
              <a:spcAft>
                <a:spcPts val="0"/>
              </a:spcAft>
              <a:buFont typeface="Wingdings" pitchFamily="2" charset="2"/>
              <a:buChar char="n"/>
              <a:defRPr/>
            </a:pPr>
            <a:r>
              <a:rPr lang="ja-JP" altLang="en-US" sz="1400" dirty="0">
                <a:latin typeface="+mn-ea"/>
                <a:ea typeface="+mn-ea"/>
              </a:rPr>
              <a:t>□□□</a:t>
            </a:r>
            <a:endParaRPr lang="en-US" altLang="ja-JP" sz="1400" dirty="0">
              <a:latin typeface="+mn-ea"/>
              <a:ea typeface="+mn-ea"/>
            </a:endParaRPr>
          </a:p>
        </p:txBody>
      </p:sp>
      <p:sp>
        <p:nvSpPr>
          <p:cNvPr id="19" name="正方形/長方形 18"/>
          <p:cNvSpPr/>
          <p:nvPr/>
        </p:nvSpPr>
        <p:spPr>
          <a:xfrm>
            <a:off x="1928664" y="4490536"/>
            <a:ext cx="5832648" cy="738664"/>
          </a:xfrm>
          <a:prstGeom prst="rect">
            <a:avLst/>
          </a:prstGeom>
        </p:spPr>
        <p:txBody>
          <a:bodyPr wrap="square">
            <a:spAutoFit/>
          </a:bodyPr>
          <a:lstStyle/>
          <a:p>
            <a:pPr marL="182562"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記入上の注意</a:t>
            </a:r>
            <a:r>
              <a:rPr lang="en-US" altLang="ja-JP" sz="1400" dirty="0">
                <a:solidFill>
                  <a:srgbClr val="FF0000"/>
                </a:solidFill>
                <a:latin typeface="+mn-ea"/>
                <a:ea typeface="+mn-ea"/>
              </a:rPr>
              <a:t>】</a:t>
            </a:r>
          </a:p>
          <a:p>
            <a:pPr marL="182562"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箇条書きとすること。</a:t>
            </a:r>
            <a:endParaRPr lang="en-US" altLang="ja-JP" sz="1400" dirty="0">
              <a:solidFill>
                <a:srgbClr val="FF0000"/>
              </a:solidFill>
              <a:latin typeface="+mn-ea"/>
              <a:ea typeface="+mn-ea"/>
            </a:endParaRPr>
          </a:p>
          <a:p>
            <a:pPr marL="182562"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３項目以内にまとめること。</a:t>
            </a:r>
            <a:endParaRPr lang="en-US" altLang="ja-JP" sz="1400" dirty="0">
              <a:solidFill>
                <a:srgbClr val="FF0000"/>
              </a:solidFill>
              <a:latin typeface="+mn-ea"/>
              <a:ea typeface="+mn-ea"/>
            </a:endParaRPr>
          </a:p>
        </p:txBody>
      </p:sp>
      <p:sp>
        <p:nvSpPr>
          <p:cNvPr id="12" name="テキスト ボックス 11"/>
          <p:cNvSpPr txBox="1"/>
          <p:nvPr/>
        </p:nvSpPr>
        <p:spPr>
          <a:xfrm>
            <a:off x="993329" y="5592959"/>
            <a:ext cx="8640191" cy="1148409"/>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b="1" dirty="0">
                <a:solidFill>
                  <a:srgbClr val="FF0000"/>
                </a:solidFill>
                <a:latin typeface="+mn-ea"/>
                <a:ea typeface="+mn-ea"/>
              </a:rPr>
              <a:t>【</a:t>
            </a:r>
            <a:r>
              <a:rPr lang="ja-JP" altLang="en-US" sz="1600" b="1" dirty="0">
                <a:solidFill>
                  <a:srgbClr val="FF0000"/>
                </a:solidFill>
                <a:latin typeface="+mn-ea"/>
                <a:ea typeface="+mn-ea"/>
              </a:rPr>
              <a:t>記入上の注意</a:t>
            </a:r>
            <a:r>
              <a:rPr lang="en-US" altLang="ja-JP" sz="1600" b="1" dirty="0">
                <a:solidFill>
                  <a:srgbClr val="FF0000"/>
                </a:solidFill>
                <a:latin typeface="+mn-ea"/>
                <a:ea typeface="+mn-ea"/>
              </a:rPr>
              <a:t>】</a:t>
            </a:r>
            <a:r>
              <a:rPr lang="ja-JP" altLang="en-US" sz="1600" b="1" dirty="0">
                <a:solidFill>
                  <a:srgbClr val="FF0000"/>
                </a:solidFill>
                <a:latin typeface="+mn-ea"/>
                <a:ea typeface="+mn-ea"/>
              </a:rPr>
              <a:t>　</a:t>
            </a:r>
            <a:r>
              <a:rPr lang="ja-JP" altLang="en-US" sz="1600" b="1" dirty="0">
                <a:solidFill>
                  <a:srgbClr val="FF0000"/>
                </a:solidFill>
                <a:latin typeface="+mn-ea"/>
              </a:rPr>
              <a:t>　図表等も用いてわかりやすく簡潔に記載してください。</a:t>
            </a:r>
            <a:endParaRPr lang="en-US" altLang="ja-JP" sz="1600" b="1" dirty="0">
              <a:solidFill>
                <a:srgbClr val="FF0000"/>
              </a:solidFill>
              <a:latin typeface="+mn-ea"/>
            </a:endParaRPr>
          </a:p>
          <a:p>
            <a:pPr eaLnBrk="1" fontAlgn="auto" hangingPunct="1">
              <a:spcBef>
                <a:spcPts val="0"/>
              </a:spcBef>
              <a:spcAft>
                <a:spcPts val="0"/>
              </a:spcAft>
              <a:defRPr/>
            </a:pPr>
            <a:endParaRPr lang="en-US" altLang="ja-JP" sz="800" dirty="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rPr>
              <a:t>　　</a:t>
            </a:r>
            <a:r>
              <a:rPr lang="en-US" altLang="ja-JP" sz="1400" dirty="0">
                <a:solidFill>
                  <a:srgbClr val="FF0000"/>
                </a:solidFill>
                <a:latin typeface="+mn-ea"/>
              </a:rPr>
              <a:t>※</a:t>
            </a:r>
            <a:r>
              <a:rPr lang="ja-JP" altLang="en-US" sz="1400" dirty="0">
                <a:solidFill>
                  <a:srgbClr val="FF0000"/>
                </a:solidFill>
                <a:latin typeface="+mn-ea"/>
              </a:rPr>
              <a:t>面的融通の最適制御やディマンドレスポンスの活用等、導入するエネルギーマネジメントシステムについて、</a:t>
            </a:r>
            <a:endParaRPr lang="en-US" altLang="ja-JP" sz="1400" dirty="0">
              <a:solidFill>
                <a:srgbClr val="FF0000"/>
              </a:solidFill>
              <a:latin typeface="+mn-ea"/>
            </a:endParaRPr>
          </a:p>
          <a:p>
            <a:pPr eaLnBrk="1" fontAlgn="auto" hangingPunct="1">
              <a:spcBef>
                <a:spcPts val="0"/>
              </a:spcBef>
              <a:spcAft>
                <a:spcPts val="0"/>
              </a:spcAft>
              <a:defRPr/>
            </a:pPr>
            <a:r>
              <a:rPr lang="ja-JP" altLang="en-US" sz="1400" dirty="0">
                <a:solidFill>
                  <a:srgbClr val="FF0000"/>
                </a:solidFill>
                <a:latin typeface="+mn-ea"/>
              </a:rPr>
              <a:t>　　　その取り組み概要や制御の考え方、手法、期待すべき効果などを具体的に記載すること。　</a:t>
            </a:r>
            <a:endParaRPr lang="en-US" altLang="ja-JP" sz="1400" dirty="0">
              <a:solidFill>
                <a:srgbClr val="FF0000"/>
              </a:solidFill>
              <a:latin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p:txBody>
      </p:sp>
      <p:sp>
        <p:nvSpPr>
          <p:cNvPr id="3" name="スライド番号プレースホルダー 2">
            <a:extLst>
              <a:ext uri="{FF2B5EF4-FFF2-40B4-BE49-F238E27FC236}">
                <a16:creationId xmlns:a16="http://schemas.microsoft.com/office/drawing/2014/main" xmlns="" id="{8FDFD85D-D4BE-4418-A3D2-28EE1E19EE26}"/>
              </a:ext>
            </a:extLst>
          </p:cNvPr>
          <p:cNvSpPr>
            <a:spLocks noGrp="1"/>
          </p:cNvSpPr>
          <p:nvPr>
            <p:ph type="sldNum" sz="quarter" idx="12"/>
          </p:nvPr>
        </p:nvSpPr>
        <p:spPr/>
        <p:txBody>
          <a:bodyPr/>
          <a:lstStyle/>
          <a:p>
            <a:pPr>
              <a:defRPr/>
            </a:pPr>
            <a:fld id="{CA8D4A6D-85F2-41B7-A27E-54BD60322951}" type="slidenum">
              <a:rPr lang="ja-JP" altLang="en-US" smtClean="0"/>
              <a:pPr>
                <a:defRPr/>
              </a:pPr>
              <a:t>4</a:t>
            </a:fld>
            <a:endParaRPr lang="ja-JP" altLang="en-US"/>
          </a:p>
        </p:txBody>
      </p:sp>
    </p:spTree>
    <p:extLst>
      <p:ext uri="{BB962C8B-B14F-4D97-AF65-F5344CB8AC3E}">
        <p14:creationId xmlns:p14="http://schemas.microsoft.com/office/powerpoint/2010/main" val="14525021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mn-ea"/>
                <a:ea typeface="+mn-ea"/>
              </a:rPr>
              <a:t>５．事業者適格性、事業実施の確実性、資金計画</a:t>
            </a:r>
            <a:endParaRPr kumimoji="1" lang="ja-JP" altLang="en-US" dirty="0">
              <a:latin typeface="+mn-ea"/>
              <a:ea typeface="+mn-ea"/>
            </a:endParaRPr>
          </a:p>
        </p:txBody>
      </p:sp>
      <p:sp>
        <p:nvSpPr>
          <p:cNvPr id="5" name="テキスト ボックス 4"/>
          <p:cNvSpPr txBox="1"/>
          <p:nvPr/>
        </p:nvSpPr>
        <p:spPr>
          <a:xfrm>
            <a:off x="128588" y="1977235"/>
            <a:ext cx="9648825" cy="446881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6" name="テキスト ボックス 5"/>
          <p:cNvSpPr txBox="1"/>
          <p:nvPr/>
        </p:nvSpPr>
        <p:spPr>
          <a:xfrm>
            <a:off x="668176" y="2558332"/>
            <a:ext cx="8569647" cy="3750987"/>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b="1" dirty="0">
                <a:solidFill>
                  <a:srgbClr val="FF0000"/>
                </a:solidFill>
                <a:latin typeface="+mn-ea"/>
                <a:ea typeface="+mn-ea"/>
              </a:rPr>
              <a:t>【</a:t>
            </a:r>
            <a:r>
              <a:rPr lang="ja-JP" altLang="en-US" sz="1600" b="1" dirty="0">
                <a:solidFill>
                  <a:srgbClr val="FF0000"/>
                </a:solidFill>
                <a:latin typeface="+mn-ea"/>
                <a:ea typeface="+mn-ea"/>
              </a:rPr>
              <a:t>記入上の注意</a:t>
            </a:r>
            <a:r>
              <a:rPr lang="en-US" altLang="ja-JP" sz="1600" b="1" dirty="0">
                <a:solidFill>
                  <a:srgbClr val="FF0000"/>
                </a:solidFill>
                <a:latin typeface="+mn-ea"/>
                <a:ea typeface="+mn-ea"/>
              </a:rPr>
              <a:t>】</a:t>
            </a:r>
            <a:r>
              <a:rPr lang="ja-JP" altLang="en-US" sz="1600" b="1" dirty="0">
                <a:solidFill>
                  <a:srgbClr val="FF0000"/>
                </a:solidFill>
                <a:latin typeface="+mn-ea"/>
                <a:ea typeface="+mn-ea"/>
              </a:rPr>
              <a:t>　</a:t>
            </a:r>
            <a:r>
              <a:rPr lang="ja-JP" altLang="en-US" sz="1600" b="1" dirty="0">
                <a:solidFill>
                  <a:srgbClr val="FF0000"/>
                </a:solidFill>
                <a:latin typeface="+mn-ea"/>
              </a:rPr>
              <a:t>以下の視点で、図表等も用いてわかりやすく簡潔に記載してください。</a:t>
            </a:r>
            <a:endParaRPr lang="en-US" altLang="ja-JP" sz="1600" b="1" dirty="0">
              <a:solidFill>
                <a:srgbClr val="FF0000"/>
              </a:solidFill>
              <a:latin typeface="+mn-ea"/>
              <a:ea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ea typeface="+mn-ea"/>
              </a:rPr>
              <a:t>　</a:t>
            </a:r>
            <a:r>
              <a:rPr lang="en-US" altLang="ja-JP" sz="1400" dirty="0">
                <a:solidFill>
                  <a:srgbClr val="FF0000"/>
                </a:solidFill>
                <a:latin typeface="+mn-ea"/>
                <a:ea typeface="+mn-ea"/>
              </a:rPr>
              <a:t>※</a:t>
            </a:r>
            <a:r>
              <a:rPr lang="ja-JP" altLang="en-US" sz="1400" dirty="0">
                <a:solidFill>
                  <a:srgbClr val="FF0000"/>
                </a:solidFill>
                <a:latin typeface="+mn-ea"/>
                <a:ea typeface="+mn-ea"/>
              </a:rPr>
              <a:t>本事業を実施するにあたり実施方法が合理的であること（実施体制（役割分担）、外部企業等との</a:t>
            </a:r>
            <a:endParaRPr lang="en-US" altLang="ja-JP" sz="1400" dirty="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ea typeface="+mn-ea"/>
              </a:rPr>
              <a:t>　　連携、地域との協力体制）について簡潔に記載すること。</a:t>
            </a:r>
            <a:endParaRPr lang="en-US" altLang="ja-JP" sz="1400" dirty="0">
              <a:solidFill>
                <a:srgbClr val="FF0000"/>
              </a:solidFill>
              <a:latin typeface="+mn-ea"/>
              <a:ea typeface="+mn-ea"/>
            </a:endParaRPr>
          </a:p>
          <a:p>
            <a:pPr marL="285750" indent="-285750" eaLnBrk="1" fontAlgn="auto" hangingPunct="1">
              <a:spcBef>
                <a:spcPts val="0"/>
              </a:spcBef>
              <a:spcAft>
                <a:spcPts val="0"/>
              </a:spcAft>
              <a:buFont typeface="Wingdings" panose="05000000000000000000" pitchFamily="2" charset="2"/>
              <a:buChar char="p"/>
              <a:defRPr/>
            </a:pPr>
            <a:endParaRPr lang="en-US" altLang="ja-JP" sz="1400" dirty="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ea typeface="+mn-ea"/>
              </a:rPr>
              <a:t>　</a:t>
            </a:r>
            <a:r>
              <a:rPr lang="en-US" altLang="ja-JP" sz="1400" dirty="0">
                <a:solidFill>
                  <a:srgbClr val="FF0000"/>
                </a:solidFill>
                <a:latin typeface="+mn-ea"/>
                <a:ea typeface="+mn-ea"/>
              </a:rPr>
              <a:t>※</a:t>
            </a:r>
            <a:r>
              <a:rPr lang="ja-JP" altLang="en-US" sz="1400" dirty="0">
                <a:solidFill>
                  <a:srgbClr val="FF0000"/>
                </a:solidFill>
                <a:latin typeface="+mn-ea"/>
                <a:ea typeface="+mn-ea"/>
              </a:rPr>
              <a:t>事業の実施スケジュール（都市計画、各種許認可取得、設計、施工に関する工期、エネルギー供給、</a:t>
            </a:r>
            <a:endParaRPr lang="en-US" altLang="ja-JP" sz="1400" dirty="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ea typeface="+mn-ea"/>
              </a:rPr>
              <a:t>　　サービスの開始時期等もわかるように）について簡潔に記載すること。</a:t>
            </a:r>
            <a:endParaRPr lang="en-US" altLang="ja-JP" sz="1400" dirty="0">
              <a:solidFill>
                <a:srgbClr val="FF0000"/>
              </a:solidFill>
              <a:latin typeface="+mn-ea"/>
              <a:ea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rPr>
              <a:t>　</a:t>
            </a:r>
            <a:r>
              <a:rPr lang="en-US" altLang="ja-JP" sz="1400" dirty="0">
                <a:solidFill>
                  <a:srgbClr val="FF0000"/>
                </a:solidFill>
                <a:latin typeface="+mn-ea"/>
              </a:rPr>
              <a:t>※</a:t>
            </a:r>
            <a:r>
              <a:rPr lang="ja-JP" altLang="en-US" sz="1400" dirty="0">
                <a:solidFill>
                  <a:srgbClr val="FF0000"/>
                </a:solidFill>
                <a:latin typeface="+mn-ea"/>
              </a:rPr>
              <a:t>本事業を実施するにあたり必要とされる専門性が整っていること、補助事業完了後も継続的に事業が</a:t>
            </a:r>
            <a:endParaRPr lang="en-US" altLang="ja-JP" sz="1400" dirty="0">
              <a:solidFill>
                <a:srgbClr val="FF0000"/>
              </a:solidFill>
              <a:latin typeface="+mn-ea"/>
            </a:endParaRPr>
          </a:p>
          <a:p>
            <a:pPr eaLnBrk="1" fontAlgn="auto" hangingPunct="1">
              <a:spcBef>
                <a:spcPts val="0"/>
              </a:spcBef>
              <a:spcAft>
                <a:spcPts val="0"/>
              </a:spcAft>
              <a:defRPr/>
            </a:pPr>
            <a:r>
              <a:rPr lang="ja-JP" altLang="en-US" sz="1400" dirty="0">
                <a:solidFill>
                  <a:srgbClr val="FF0000"/>
                </a:solidFill>
                <a:latin typeface="+mn-ea"/>
              </a:rPr>
              <a:t>　　実施できること等について簡潔に記載すること。</a:t>
            </a:r>
            <a:endParaRPr lang="en-US" altLang="ja-JP" sz="1400" dirty="0">
              <a:solidFill>
                <a:srgbClr val="FF0000"/>
              </a:solidFill>
              <a:latin typeface="+mn-ea"/>
            </a:endParaRPr>
          </a:p>
          <a:p>
            <a:pPr eaLnBrk="1" fontAlgn="auto" hangingPunct="1">
              <a:spcBef>
                <a:spcPts val="0"/>
              </a:spcBef>
              <a:spcAft>
                <a:spcPts val="0"/>
              </a:spcAft>
              <a:defRPr/>
            </a:pPr>
            <a:endParaRPr lang="en-US" altLang="ja-JP" sz="1400" dirty="0">
              <a:solidFill>
                <a:srgbClr val="FF0000"/>
              </a:solidFill>
              <a:latin typeface="+mn-ea"/>
            </a:endParaRPr>
          </a:p>
          <a:p>
            <a:pPr eaLnBrk="1" fontAlgn="auto" hangingPunct="1">
              <a:spcBef>
                <a:spcPts val="0"/>
              </a:spcBef>
              <a:spcAft>
                <a:spcPts val="0"/>
              </a:spcAft>
              <a:defRPr/>
            </a:pPr>
            <a:r>
              <a:rPr lang="ja-JP" altLang="en-US" sz="1400" dirty="0">
                <a:solidFill>
                  <a:srgbClr val="FF0000"/>
                </a:solidFill>
                <a:latin typeface="+mn-ea"/>
              </a:rPr>
              <a:t>　</a:t>
            </a:r>
            <a:r>
              <a:rPr lang="en-US" altLang="ja-JP" sz="1400" dirty="0">
                <a:solidFill>
                  <a:srgbClr val="FF0000"/>
                </a:solidFill>
                <a:latin typeface="+mn-ea"/>
              </a:rPr>
              <a:t>※</a:t>
            </a:r>
            <a:r>
              <a:rPr lang="ja-JP" altLang="en-US" sz="1400" dirty="0">
                <a:solidFill>
                  <a:srgbClr val="FF0000"/>
                </a:solidFill>
                <a:latin typeface="+mn-ea"/>
              </a:rPr>
              <a:t>資金計画、および事業者の財務基盤、事業実績、当期決算見込み（地方公共団体等は除く）など</a:t>
            </a:r>
            <a:endParaRPr lang="en-US" altLang="ja-JP" sz="1400" dirty="0">
              <a:solidFill>
                <a:srgbClr val="FF0000"/>
              </a:solidFill>
              <a:latin typeface="+mn-ea"/>
            </a:endParaRPr>
          </a:p>
          <a:p>
            <a:pPr eaLnBrk="1" fontAlgn="auto" hangingPunct="1">
              <a:spcBef>
                <a:spcPts val="0"/>
              </a:spcBef>
              <a:spcAft>
                <a:spcPts val="0"/>
              </a:spcAft>
              <a:defRPr/>
            </a:pPr>
            <a:r>
              <a:rPr lang="ja-JP" altLang="en-US" sz="1400" dirty="0">
                <a:solidFill>
                  <a:srgbClr val="FF0000"/>
                </a:solidFill>
                <a:latin typeface="+mn-ea"/>
              </a:rPr>
              <a:t>　　について簡潔に記載すること</a:t>
            </a:r>
            <a:r>
              <a:rPr lang="ja-JP" altLang="en-US" sz="1400" dirty="0" smtClean="0">
                <a:solidFill>
                  <a:srgbClr val="FF0000"/>
                </a:solidFill>
                <a:latin typeface="+mn-ea"/>
              </a:rPr>
              <a:t>。</a:t>
            </a:r>
            <a:endParaRPr lang="en-US" altLang="ja-JP" sz="1400" dirty="0" smtClean="0">
              <a:solidFill>
                <a:srgbClr val="FF0000"/>
              </a:solidFill>
              <a:latin typeface="+mn-ea"/>
            </a:endParaRPr>
          </a:p>
          <a:p>
            <a:pPr eaLnBrk="1" fontAlgn="auto" hangingPunct="1">
              <a:spcBef>
                <a:spcPts val="0"/>
              </a:spcBef>
              <a:spcAft>
                <a:spcPts val="0"/>
              </a:spcAft>
              <a:defRPr/>
            </a:pPr>
            <a:endParaRPr lang="en-US" altLang="ja-JP" sz="1400" dirty="0">
              <a:solidFill>
                <a:srgbClr val="FF0000"/>
              </a:solidFill>
              <a:latin typeface="+mn-ea"/>
            </a:endParaRPr>
          </a:p>
          <a:p>
            <a:pPr eaLnBrk="1" fontAlgn="auto" hangingPunct="1">
              <a:spcBef>
                <a:spcPts val="0"/>
              </a:spcBef>
              <a:spcAft>
                <a:spcPts val="0"/>
              </a:spcAft>
              <a:defRPr/>
            </a:pPr>
            <a:r>
              <a:rPr lang="ja-JP" altLang="en-US" sz="1400" dirty="0" smtClean="0">
                <a:solidFill>
                  <a:srgbClr val="FF0000"/>
                </a:solidFill>
                <a:latin typeface="+mn-ea"/>
              </a:rPr>
              <a:t>　</a:t>
            </a:r>
            <a:r>
              <a:rPr lang="en-US" altLang="ja-JP" sz="1400" dirty="0" smtClean="0">
                <a:solidFill>
                  <a:srgbClr val="FF0000"/>
                </a:solidFill>
                <a:latin typeface="+mn-ea"/>
              </a:rPr>
              <a:t>※</a:t>
            </a:r>
            <a:r>
              <a:rPr lang="ja-JP" altLang="ja-JP" sz="1400" dirty="0">
                <a:solidFill>
                  <a:srgbClr val="FF0000"/>
                </a:solidFill>
              </a:rPr>
              <a:t>関連する許認可や法規制、事業者間や供給先、近隣との調整、事業用地確保の検討状況に</a:t>
            </a:r>
            <a:r>
              <a:rPr lang="ja-JP" altLang="ja-JP" sz="1400" dirty="0" smtClean="0">
                <a:solidFill>
                  <a:srgbClr val="FF0000"/>
                </a:solidFill>
              </a:rPr>
              <a:t>ついて</a:t>
            </a:r>
            <a:endParaRPr lang="en-US" altLang="ja-JP" sz="1400" dirty="0" smtClean="0">
              <a:solidFill>
                <a:srgbClr val="FF0000"/>
              </a:solidFill>
            </a:endParaRPr>
          </a:p>
          <a:p>
            <a:pPr eaLnBrk="1" fontAlgn="auto" hangingPunct="1">
              <a:spcBef>
                <a:spcPts val="0"/>
              </a:spcBef>
              <a:spcAft>
                <a:spcPts val="0"/>
              </a:spcAft>
              <a:defRPr/>
            </a:pPr>
            <a:r>
              <a:rPr lang="ja-JP" altLang="en-US" sz="1400" dirty="0">
                <a:solidFill>
                  <a:srgbClr val="FF0000"/>
                </a:solidFill>
              </a:rPr>
              <a:t>　</a:t>
            </a:r>
            <a:r>
              <a:rPr lang="ja-JP" altLang="en-US" sz="1400" dirty="0" smtClean="0">
                <a:solidFill>
                  <a:srgbClr val="FF0000"/>
                </a:solidFill>
              </a:rPr>
              <a:t>　</a:t>
            </a:r>
            <a:r>
              <a:rPr lang="ja-JP" altLang="ja-JP" sz="1400" dirty="0" smtClean="0">
                <a:solidFill>
                  <a:srgbClr val="FF0000"/>
                </a:solidFill>
              </a:rPr>
              <a:t>詳しく</a:t>
            </a:r>
            <a:r>
              <a:rPr lang="ja-JP" altLang="ja-JP" sz="1400" dirty="0">
                <a:solidFill>
                  <a:srgbClr val="FF0000"/>
                </a:solidFill>
              </a:rPr>
              <a:t>記載する</a:t>
            </a:r>
            <a:r>
              <a:rPr lang="ja-JP" altLang="ja-JP" sz="1400" dirty="0" smtClean="0">
                <a:solidFill>
                  <a:srgbClr val="FF0000"/>
                </a:solidFill>
              </a:rPr>
              <a:t>こと</a:t>
            </a:r>
            <a:r>
              <a:rPr lang="ja-JP" altLang="en-US" sz="1400" dirty="0" smtClean="0">
                <a:solidFill>
                  <a:srgbClr val="FF0000"/>
                </a:solidFill>
              </a:rPr>
              <a:t>。</a:t>
            </a:r>
            <a:endParaRPr lang="en-US" altLang="ja-JP" sz="1400" dirty="0">
              <a:solidFill>
                <a:srgbClr val="FF0000"/>
              </a:solidFill>
              <a:latin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n-ea"/>
                <a:ea typeface="+mn-ea"/>
              </a:rPr>
              <a:t>２枚以内</a:t>
            </a:r>
          </a:p>
        </p:txBody>
      </p:sp>
      <p:sp>
        <p:nvSpPr>
          <p:cNvPr id="8" name="テキスト ボックス 7"/>
          <p:cNvSpPr txBox="1"/>
          <p:nvPr/>
        </p:nvSpPr>
        <p:spPr>
          <a:xfrm>
            <a:off x="128588" y="723901"/>
            <a:ext cx="9648825" cy="1005683"/>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marL="285750" indent="-285750" eaLnBrk="1" fontAlgn="auto" hangingPunct="1">
              <a:spcBef>
                <a:spcPts val="0"/>
              </a:spcBef>
              <a:spcAft>
                <a:spcPts val="0"/>
              </a:spcAft>
              <a:buFont typeface="Wingdings" pitchFamily="2" charset="2"/>
              <a:buChar char="n"/>
              <a:defRPr/>
            </a:pPr>
            <a:r>
              <a:rPr lang="ja-JP" altLang="en-US" sz="1400" dirty="0">
                <a:latin typeface="+mn-ea"/>
                <a:ea typeface="+mn-ea"/>
              </a:rPr>
              <a:t>○○○</a:t>
            </a:r>
          </a:p>
          <a:p>
            <a:pPr marL="285750" indent="-285750" eaLnBrk="1" fontAlgn="auto" hangingPunct="1">
              <a:spcBef>
                <a:spcPts val="0"/>
              </a:spcBef>
              <a:spcAft>
                <a:spcPts val="0"/>
              </a:spcAft>
              <a:buFont typeface="Wingdings" pitchFamily="2" charset="2"/>
              <a:buChar char="n"/>
              <a:defRPr/>
            </a:pPr>
            <a:r>
              <a:rPr lang="ja-JP" altLang="en-US" sz="1400" dirty="0">
                <a:latin typeface="+mn-ea"/>
                <a:ea typeface="+mn-ea"/>
              </a:rPr>
              <a:t>△△△</a:t>
            </a:r>
            <a:endParaRPr lang="en-US" altLang="ja-JP" sz="1400" dirty="0">
              <a:latin typeface="+mn-ea"/>
              <a:ea typeface="+mn-ea"/>
            </a:endParaRPr>
          </a:p>
          <a:p>
            <a:pPr marL="285750" indent="-285750" eaLnBrk="1" fontAlgn="auto" hangingPunct="1">
              <a:spcBef>
                <a:spcPts val="0"/>
              </a:spcBef>
              <a:spcAft>
                <a:spcPts val="0"/>
              </a:spcAft>
              <a:buFont typeface="Wingdings" pitchFamily="2" charset="2"/>
              <a:buChar char="n"/>
              <a:defRPr/>
            </a:pPr>
            <a:r>
              <a:rPr lang="ja-JP" altLang="en-US" sz="1400" dirty="0">
                <a:latin typeface="+mn-ea"/>
                <a:ea typeface="+mn-ea"/>
              </a:rPr>
              <a:t>□□□</a:t>
            </a:r>
          </a:p>
        </p:txBody>
      </p:sp>
      <p:sp>
        <p:nvSpPr>
          <p:cNvPr id="9" name="正方形/長方形 8"/>
          <p:cNvSpPr/>
          <p:nvPr/>
        </p:nvSpPr>
        <p:spPr>
          <a:xfrm>
            <a:off x="2072680" y="857410"/>
            <a:ext cx="3475588" cy="738664"/>
          </a:xfrm>
          <a:prstGeom prst="rect">
            <a:avLst/>
          </a:prstGeom>
        </p:spPr>
        <p:txBody>
          <a:bodyPr wrap="square">
            <a:spAutoFit/>
          </a:bodyPr>
          <a:lstStyle/>
          <a:p>
            <a:pPr marL="182562"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記入上の注意</a:t>
            </a:r>
            <a:r>
              <a:rPr lang="en-US" altLang="ja-JP" sz="1400" dirty="0">
                <a:solidFill>
                  <a:srgbClr val="FF0000"/>
                </a:solidFill>
                <a:latin typeface="+mn-ea"/>
                <a:ea typeface="+mn-ea"/>
              </a:rPr>
              <a:t>】</a:t>
            </a:r>
          </a:p>
          <a:p>
            <a:pPr marL="182562"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箇条書きとすること。</a:t>
            </a:r>
            <a:endParaRPr lang="en-US" altLang="ja-JP" sz="1400" dirty="0">
              <a:solidFill>
                <a:srgbClr val="FF0000"/>
              </a:solidFill>
              <a:latin typeface="+mn-ea"/>
              <a:ea typeface="+mn-ea"/>
            </a:endParaRPr>
          </a:p>
          <a:p>
            <a:pPr marL="182562" eaLnBrk="1" fontAlgn="auto" hangingPunct="1">
              <a:spcBef>
                <a:spcPts val="0"/>
              </a:spcBef>
              <a:spcAft>
                <a:spcPts val="0"/>
              </a:spcAft>
              <a:defRPr/>
            </a:pPr>
            <a:r>
              <a:rPr lang="en-US" altLang="ja-JP" sz="1400" dirty="0">
                <a:solidFill>
                  <a:srgbClr val="FF0000"/>
                </a:solidFill>
                <a:latin typeface="+mn-ea"/>
                <a:ea typeface="+mn-ea"/>
              </a:rPr>
              <a:t>※3</a:t>
            </a:r>
            <a:r>
              <a:rPr lang="ja-JP" altLang="en-US" sz="1400" dirty="0">
                <a:solidFill>
                  <a:srgbClr val="FF0000"/>
                </a:solidFill>
                <a:latin typeface="+mn-ea"/>
                <a:ea typeface="+mn-ea"/>
              </a:rPr>
              <a:t>項目以内にまとめること。</a:t>
            </a:r>
            <a:endParaRPr lang="en-US" altLang="ja-JP" sz="1400" dirty="0">
              <a:solidFill>
                <a:srgbClr val="FF0000"/>
              </a:solidFill>
              <a:latin typeface="+mn-ea"/>
              <a:ea typeface="+mn-ea"/>
            </a:endParaRPr>
          </a:p>
        </p:txBody>
      </p:sp>
      <p:sp>
        <p:nvSpPr>
          <p:cNvPr id="3" name="スライド番号プレースホルダー 2">
            <a:extLst>
              <a:ext uri="{FF2B5EF4-FFF2-40B4-BE49-F238E27FC236}">
                <a16:creationId xmlns:a16="http://schemas.microsoft.com/office/drawing/2014/main" xmlns="" id="{6DE9DF75-F614-4B81-AAAB-63DEED641D6E}"/>
              </a:ext>
            </a:extLst>
          </p:cNvPr>
          <p:cNvSpPr>
            <a:spLocks noGrp="1"/>
          </p:cNvSpPr>
          <p:nvPr>
            <p:ph type="sldNum" sz="quarter" idx="12"/>
          </p:nvPr>
        </p:nvSpPr>
        <p:spPr/>
        <p:txBody>
          <a:bodyPr/>
          <a:lstStyle/>
          <a:p>
            <a:pPr>
              <a:defRPr/>
            </a:pPr>
            <a:fld id="{CA8D4A6D-85F2-41B7-A27E-54BD60322951}" type="slidenum">
              <a:rPr lang="ja-JP" altLang="en-US" smtClean="0"/>
              <a:pPr>
                <a:defRPr/>
              </a:pPr>
              <a:t>5</a:t>
            </a:fld>
            <a:endParaRPr lang="ja-JP" altLang="en-US"/>
          </a:p>
        </p:txBody>
      </p:sp>
    </p:spTree>
    <p:extLst>
      <p:ext uri="{BB962C8B-B14F-4D97-AF65-F5344CB8AC3E}">
        <p14:creationId xmlns:p14="http://schemas.microsoft.com/office/powerpoint/2010/main" val="1917855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mn-ea"/>
                <a:ea typeface="+mn-ea"/>
              </a:rPr>
              <a:t>６．災害等リスク対応、その他特筆すべき事項</a:t>
            </a:r>
            <a:endParaRPr kumimoji="1" lang="ja-JP" altLang="en-US" dirty="0">
              <a:latin typeface="+mn-ea"/>
              <a:ea typeface="+mn-ea"/>
            </a:endParaRPr>
          </a:p>
        </p:txBody>
      </p:sp>
      <p:sp>
        <p:nvSpPr>
          <p:cNvPr id="4" name="テキスト ボックス 3"/>
          <p:cNvSpPr txBox="1"/>
          <p:nvPr/>
        </p:nvSpPr>
        <p:spPr>
          <a:xfrm>
            <a:off x="128588" y="1981998"/>
            <a:ext cx="9648825" cy="446881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5" name="テキスト ボックス 4"/>
          <p:cNvSpPr txBox="1"/>
          <p:nvPr/>
        </p:nvSpPr>
        <p:spPr>
          <a:xfrm>
            <a:off x="631825" y="2624934"/>
            <a:ext cx="8569647" cy="3609975"/>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b="1" dirty="0">
                <a:solidFill>
                  <a:srgbClr val="FF0000"/>
                </a:solidFill>
                <a:latin typeface="+mn-ea"/>
                <a:ea typeface="+mn-ea"/>
              </a:rPr>
              <a:t>【</a:t>
            </a:r>
            <a:r>
              <a:rPr lang="ja-JP" altLang="en-US" sz="1600" b="1" dirty="0">
                <a:solidFill>
                  <a:srgbClr val="FF0000"/>
                </a:solidFill>
                <a:latin typeface="+mn-ea"/>
                <a:ea typeface="+mn-ea"/>
              </a:rPr>
              <a:t>記入上の注意</a:t>
            </a:r>
            <a:r>
              <a:rPr lang="en-US" altLang="ja-JP" sz="1600" b="1" dirty="0">
                <a:solidFill>
                  <a:srgbClr val="FF0000"/>
                </a:solidFill>
                <a:latin typeface="+mn-ea"/>
                <a:ea typeface="+mn-ea"/>
              </a:rPr>
              <a:t>】</a:t>
            </a:r>
            <a:r>
              <a:rPr lang="ja-JP" altLang="en-US" sz="1600" b="1" dirty="0">
                <a:solidFill>
                  <a:srgbClr val="FF0000"/>
                </a:solidFill>
                <a:latin typeface="+mn-ea"/>
                <a:ea typeface="+mn-ea"/>
              </a:rPr>
              <a:t>　以下の視点で、図等も用いてわかりやすく具体的に記載してください。</a:t>
            </a:r>
            <a:endParaRPr lang="en-US" altLang="ja-JP" sz="1600" b="1" dirty="0">
              <a:solidFill>
                <a:srgbClr val="FF0000"/>
              </a:solidFill>
              <a:latin typeface="+mn-ea"/>
              <a:ea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rPr>
              <a:t>　</a:t>
            </a:r>
            <a:r>
              <a:rPr lang="en-US" altLang="ja-JP" sz="1400" dirty="0">
                <a:solidFill>
                  <a:srgbClr val="FF0000"/>
                </a:solidFill>
                <a:latin typeface="+mn-ea"/>
              </a:rPr>
              <a:t>※</a:t>
            </a:r>
            <a:r>
              <a:rPr lang="ja-JP" altLang="en-US" sz="1400" dirty="0">
                <a:solidFill>
                  <a:srgbClr val="FF0000"/>
                </a:solidFill>
                <a:latin typeface="+mn-ea"/>
              </a:rPr>
              <a:t>本事業において検討している災害等のリスク対応について、定量的かつ具体的に記載すること。</a:t>
            </a:r>
            <a:endParaRPr lang="en-US" altLang="ja-JP" sz="1400" dirty="0">
              <a:solidFill>
                <a:srgbClr val="FF0000"/>
              </a:solidFill>
              <a:latin typeface="+mn-ea"/>
            </a:endParaRPr>
          </a:p>
          <a:p>
            <a:pPr eaLnBrk="1" fontAlgn="auto" hangingPunct="1">
              <a:spcBef>
                <a:spcPts val="0"/>
              </a:spcBef>
              <a:spcAft>
                <a:spcPts val="0"/>
              </a:spcAft>
              <a:defRPr/>
            </a:pPr>
            <a:endParaRPr lang="en-US" altLang="ja-JP" sz="1400" dirty="0">
              <a:solidFill>
                <a:srgbClr val="FF0000"/>
              </a:solidFill>
              <a:latin typeface="+mn-ea"/>
            </a:endParaRPr>
          </a:p>
          <a:p>
            <a:pPr eaLnBrk="1" fontAlgn="auto" hangingPunct="1">
              <a:spcBef>
                <a:spcPts val="0"/>
              </a:spcBef>
              <a:spcAft>
                <a:spcPts val="0"/>
              </a:spcAft>
              <a:defRPr/>
            </a:pPr>
            <a:r>
              <a:rPr lang="ja-JP" altLang="en-US" sz="1400" dirty="0">
                <a:solidFill>
                  <a:srgbClr val="FF0000"/>
                </a:solidFill>
                <a:latin typeface="+mn-ea"/>
              </a:rPr>
              <a:t>　</a:t>
            </a:r>
            <a:r>
              <a:rPr lang="en-US" altLang="ja-JP" sz="1400" dirty="0">
                <a:solidFill>
                  <a:srgbClr val="FF0000"/>
                </a:solidFill>
                <a:latin typeface="+mn-ea"/>
              </a:rPr>
              <a:t>※</a:t>
            </a:r>
            <a:r>
              <a:rPr lang="ja-JP" altLang="en-US" sz="1400" dirty="0">
                <a:solidFill>
                  <a:srgbClr val="FF0000"/>
                </a:solidFill>
                <a:latin typeface="+mn-ea"/>
              </a:rPr>
              <a:t>本事業における取り組みが、いかに他地域への普及可能性で優れているものであるかについて具体的に記載すること。</a:t>
            </a:r>
            <a:endParaRPr lang="en-US" altLang="ja-JP" sz="1400" dirty="0">
              <a:solidFill>
                <a:srgbClr val="FF0000"/>
              </a:solidFill>
              <a:latin typeface="+mn-ea"/>
            </a:endParaRPr>
          </a:p>
          <a:p>
            <a:pPr eaLnBrk="1" fontAlgn="auto" hangingPunct="1">
              <a:spcBef>
                <a:spcPts val="0"/>
              </a:spcBef>
              <a:spcAft>
                <a:spcPts val="0"/>
              </a:spcAft>
              <a:defRPr/>
            </a:pPr>
            <a:r>
              <a:rPr lang="ja-JP" altLang="en-US" sz="1400" dirty="0">
                <a:solidFill>
                  <a:srgbClr val="FF0000"/>
                </a:solidFill>
                <a:latin typeface="+mn-ea"/>
              </a:rPr>
              <a:t>　　 また、補助事業者として本事業の普及に資する取り組みがあれば具体的に記載すること。</a:t>
            </a:r>
            <a:endParaRPr lang="en-US" altLang="ja-JP" sz="1400" dirty="0">
              <a:solidFill>
                <a:srgbClr val="FF0000"/>
              </a:solidFill>
              <a:latin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rPr>
              <a:t>　</a:t>
            </a:r>
            <a:r>
              <a:rPr lang="en-US" altLang="ja-JP" sz="1400" dirty="0">
                <a:solidFill>
                  <a:srgbClr val="FF0000"/>
                </a:solidFill>
                <a:latin typeface="+mn-ea"/>
                <a:ea typeface="+mn-ea"/>
              </a:rPr>
              <a:t>※</a:t>
            </a:r>
            <a:r>
              <a:rPr lang="ja-JP" altLang="en-US" sz="1400" dirty="0">
                <a:solidFill>
                  <a:srgbClr val="FF0000"/>
                </a:solidFill>
                <a:latin typeface="+mn-ea"/>
                <a:ea typeface="+mn-ea"/>
              </a:rPr>
              <a:t>地域における経済の発展、雇用の創出、生活の豊さの向上に資する等、地域に密着した事業という点で特筆すべき</a:t>
            </a:r>
            <a:endParaRPr lang="en-US" altLang="ja-JP" sz="1400" dirty="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ea typeface="+mn-ea"/>
              </a:rPr>
              <a:t>　　　事項を具体的に記載すること。</a:t>
            </a:r>
            <a:endParaRPr lang="en-US" altLang="ja-JP" sz="1400" dirty="0">
              <a:solidFill>
                <a:srgbClr val="FF0000"/>
              </a:solidFill>
              <a:latin typeface="+mn-ea"/>
              <a:ea typeface="+mn-ea"/>
            </a:endParaRPr>
          </a:p>
          <a:p>
            <a:pPr marL="285750" indent="-285750" eaLnBrk="1" fontAlgn="auto" hangingPunct="1">
              <a:spcBef>
                <a:spcPts val="0"/>
              </a:spcBef>
              <a:spcAft>
                <a:spcPts val="0"/>
              </a:spcAft>
              <a:buFont typeface="Wingdings" panose="05000000000000000000" pitchFamily="2" charset="2"/>
              <a:buChar char="p"/>
              <a:defRPr/>
            </a:pPr>
            <a:endParaRPr lang="en-US" altLang="ja-JP" sz="1400" dirty="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ea typeface="+mn-ea"/>
              </a:rPr>
              <a:t>　</a:t>
            </a:r>
            <a:r>
              <a:rPr lang="en-US" altLang="ja-JP" sz="1400" dirty="0">
                <a:solidFill>
                  <a:srgbClr val="FF0000"/>
                </a:solidFill>
                <a:latin typeface="+mn-ea"/>
                <a:ea typeface="+mn-ea"/>
              </a:rPr>
              <a:t>※</a:t>
            </a:r>
            <a:r>
              <a:rPr lang="ja-JP" altLang="en-US" sz="1400" dirty="0">
                <a:solidFill>
                  <a:srgbClr val="FF0000"/>
                </a:solidFill>
                <a:latin typeface="+mn-ea"/>
                <a:ea typeface="+mn-ea"/>
              </a:rPr>
              <a:t>地方公共団体の都市計画等の上位計画、関連する計画との連携がある場合にはその状況について具体的に</a:t>
            </a:r>
            <a:endParaRPr lang="en-US" altLang="ja-JP" sz="1400" dirty="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ea typeface="+mn-ea"/>
              </a:rPr>
              <a:t>　　　記載すること。</a:t>
            </a:r>
            <a:endParaRPr lang="en-US" altLang="ja-JP" sz="1400" dirty="0">
              <a:solidFill>
                <a:srgbClr val="FF0000"/>
              </a:solidFill>
              <a:latin typeface="+mn-ea"/>
              <a:ea typeface="+mn-ea"/>
            </a:endParaRPr>
          </a:p>
          <a:p>
            <a:pPr marL="285750" indent="-285750" eaLnBrk="1" fontAlgn="auto" hangingPunct="1">
              <a:spcBef>
                <a:spcPts val="0"/>
              </a:spcBef>
              <a:spcAft>
                <a:spcPts val="0"/>
              </a:spcAft>
              <a:buFont typeface="Wingdings" panose="05000000000000000000" pitchFamily="2" charset="2"/>
              <a:buChar char="p"/>
              <a:defRPr/>
            </a:pPr>
            <a:endParaRPr lang="en-US" altLang="ja-JP" sz="1400" dirty="0">
              <a:solidFill>
                <a:srgbClr val="FF0000"/>
              </a:solidFill>
              <a:latin typeface="+mn-ea"/>
              <a:ea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n-ea"/>
                <a:ea typeface="+mn-ea"/>
              </a:rPr>
              <a:t>２枚以内</a:t>
            </a:r>
          </a:p>
        </p:txBody>
      </p:sp>
      <p:sp>
        <p:nvSpPr>
          <p:cNvPr id="8" name="テキスト ボックス 7"/>
          <p:cNvSpPr txBox="1"/>
          <p:nvPr/>
        </p:nvSpPr>
        <p:spPr>
          <a:xfrm>
            <a:off x="128588" y="723901"/>
            <a:ext cx="9648825" cy="1010446"/>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marL="285750" indent="-285750" eaLnBrk="1" fontAlgn="auto" hangingPunct="1">
              <a:spcBef>
                <a:spcPts val="0"/>
              </a:spcBef>
              <a:spcAft>
                <a:spcPts val="0"/>
              </a:spcAft>
              <a:buFont typeface="Wingdings" pitchFamily="2" charset="2"/>
              <a:buChar char="n"/>
              <a:defRPr/>
            </a:pPr>
            <a:r>
              <a:rPr lang="ja-JP" altLang="en-US" sz="1400" dirty="0">
                <a:latin typeface="+mn-ea"/>
                <a:ea typeface="+mn-ea"/>
              </a:rPr>
              <a:t>○○○</a:t>
            </a:r>
          </a:p>
          <a:p>
            <a:pPr marL="285750" indent="-285750" eaLnBrk="1" fontAlgn="auto" hangingPunct="1">
              <a:spcBef>
                <a:spcPts val="0"/>
              </a:spcBef>
              <a:spcAft>
                <a:spcPts val="0"/>
              </a:spcAft>
              <a:buFont typeface="Wingdings" pitchFamily="2" charset="2"/>
              <a:buChar char="n"/>
              <a:defRPr/>
            </a:pPr>
            <a:r>
              <a:rPr lang="ja-JP" altLang="en-US" sz="1400" dirty="0">
                <a:latin typeface="+mn-ea"/>
                <a:ea typeface="+mn-ea"/>
              </a:rPr>
              <a:t>△△△</a:t>
            </a:r>
            <a:endParaRPr lang="en-US" altLang="ja-JP" sz="1400" dirty="0">
              <a:latin typeface="+mn-ea"/>
              <a:ea typeface="+mn-ea"/>
            </a:endParaRPr>
          </a:p>
          <a:p>
            <a:pPr marL="285750" indent="-285750" eaLnBrk="1" fontAlgn="auto" hangingPunct="1">
              <a:spcBef>
                <a:spcPts val="0"/>
              </a:spcBef>
              <a:spcAft>
                <a:spcPts val="0"/>
              </a:spcAft>
              <a:buFont typeface="Wingdings" pitchFamily="2" charset="2"/>
              <a:buChar char="n"/>
              <a:defRPr/>
            </a:pPr>
            <a:r>
              <a:rPr lang="ja-JP" altLang="en-US" sz="1400" dirty="0">
                <a:latin typeface="+mn-ea"/>
                <a:ea typeface="+mn-ea"/>
              </a:rPr>
              <a:t>□□□</a:t>
            </a:r>
          </a:p>
        </p:txBody>
      </p:sp>
      <p:sp>
        <p:nvSpPr>
          <p:cNvPr id="9" name="正方形/長方形 8"/>
          <p:cNvSpPr/>
          <p:nvPr/>
        </p:nvSpPr>
        <p:spPr>
          <a:xfrm>
            <a:off x="1856656" y="889631"/>
            <a:ext cx="3475588" cy="738664"/>
          </a:xfrm>
          <a:prstGeom prst="rect">
            <a:avLst/>
          </a:prstGeom>
        </p:spPr>
        <p:txBody>
          <a:bodyPr wrap="square">
            <a:spAutoFit/>
          </a:bodyPr>
          <a:lstStyle/>
          <a:p>
            <a:pPr marL="182562" eaLnBrk="1" fontAlgn="auto" hangingPunct="1">
              <a:spcBef>
                <a:spcPts val="0"/>
              </a:spcBef>
              <a:spcAft>
                <a:spcPts val="0"/>
              </a:spcAft>
              <a:defRPr/>
            </a:pPr>
            <a:r>
              <a:rPr lang="en-US" altLang="ja-JP" sz="1400" dirty="0">
                <a:solidFill>
                  <a:srgbClr val="FF0000"/>
                </a:solidFill>
                <a:latin typeface="メイリオ" panose="020B0604030504040204" pitchFamily="50" charset="-128"/>
                <a:ea typeface="メイリオ" panose="020B0604030504040204" pitchFamily="50" charset="-128"/>
              </a:rPr>
              <a:t>【</a:t>
            </a:r>
            <a:r>
              <a:rPr lang="ja-JP" altLang="en-US" sz="1400" dirty="0">
                <a:solidFill>
                  <a:srgbClr val="FF0000"/>
                </a:solidFill>
                <a:latin typeface="メイリオ" panose="020B0604030504040204" pitchFamily="50" charset="-128"/>
                <a:ea typeface="メイリオ" panose="020B0604030504040204" pitchFamily="50" charset="-128"/>
              </a:rPr>
              <a:t>記入上の注意</a:t>
            </a:r>
            <a:r>
              <a:rPr lang="en-US" altLang="ja-JP" sz="1400" dirty="0">
                <a:solidFill>
                  <a:srgbClr val="FF0000"/>
                </a:solidFill>
                <a:latin typeface="メイリオ" panose="020B0604030504040204" pitchFamily="50" charset="-128"/>
                <a:ea typeface="メイリオ" panose="020B0604030504040204" pitchFamily="50" charset="-128"/>
              </a:rPr>
              <a:t>】</a:t>
            </a:r>
          </a:p>
          <a:p>
            <a:pPr marL="182562" eaLnBrk="1" fontAlgn="auto" hangingPunct="1">
              <a:spcBef>
                <a:spcPts val="0"/>
              </a:spcBef>
              <a:spcAft>
                <a:spcPts val="0"/>
              </a:spcAft>
              <a:defRPr/>
            </a:pPr>
            <a:r>
              <a:rPr lang="en-US" altLang="ja-JP" sz="1400" dirty="0">
                <a:solidFill>
                  <a:srgbClr val="FF0000"/>
                </a:solidFill>
                <a:latin typeface="メイリオ" panose="020B0604030504040204" pitchFamily="50" charset="-128"/>
                <a:ea typeface="メイリオ" panose="020B0604030504040204" pitchFamily="50" charset="-128"/>
              </a:rPr>
              <a:t>※</a:t>
            </a:r>
            <a:r>
              <a:rPr lang="ja-JP" altLang="en-US" sz="1400" dirty="0">
                <a:solidFill>
                  <a:srgbClr val="FF0000"/>
                </a:solidFill>
                <a:latin typeface="メイリオ" panose="020B0604030504040204" pitchFamily="50" charset="-128"/>
                <a:ea typeface="メイリオ" panose="020B0604030504040204" pitchFamily="50" charset="-128"/>
              </a:rPr>
              <a:t>箇条書きとすること。</a:t>
            </a:r>
            <a:endParaRPr lang="en-US" altLang="ja-JP" sz="1400" dirty="0">
              <a:solidFill>
                <a:srgbClr val="FF0000"/>
              </a:solidFill>
              <a:latin typeface="メイリオ" panose="020B0604030504040204" pitchFamily="50" charset="-128"/>
              <a:ea typeface="メイリオ" panose="020B0604030504040204" pitchFamily="50" charset="-128"/>
            </a:endParaRPr>
          </a:p>
          <a:p>
            <a:pPr marL="182562" eaLnBrk="1" fontAlgn="auto" hangingPunct="1">
              <a:spcBef>
                <a:spcPts val="0"/>
              </a:spcBef>
              <a:spcAft>
                <a:spcPts val="0"/>
              </a:spcAft>
              <a:defRPr/>
            </a:pPr>
            <a:r>
              <a:rPr lang="en-US" altLang="ja-JP" sz="1400" dirty="0">
                <a:solidFill>
                  <a:srgbClr val="FF0000"/>
                </a:solidFill>
                <a:latin typeface="メイリオ" panose="020B0604030504040204" pitchFamily="50" charset="-128"/>
                <a:ea typeface="メイリオ" panose="020B0604030504040204" pitchFamily="50" charset="-128"/>
              </a:rPr>
              <a:t>※3</a:t>
            </a:r>
            <a:r>
              <a:rPr lang="ja-JP" altLang="en-US" sz="1400" dirty="0">
                <a:solidFill>
                  <a:srgbClr val="FF0000"/>
                </a:solidFill>
                <a:latin typeface="メイリオ" panose="020B0604030504040204" pitchFamily="50" charset="-128"/>
                <a:ea typeface="メイリオ" panose="020B0604030504040204" pitchFamily="50" charset="-128"/>
              </a:rPr>
              <a:t>項目以内にまとめること。</a:t>
            </a:r>
            <a:endParaRPr lang="en-US" altLang="ja-JP" sz="1400" dirty="0">
              <a:solidFill>
                <a:srgbClr val="FF0000"/>
              </a:solidFill>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xmlns="" id="{B85D1569-F5C0-4DCD-B771-719B518C0B02}"/>
              </a:ext>
            </a:extLst>
          </p:cNvPr>
          <p:cNvSpPr>
            <a:spLocks noGrp="1"/>
          </p:cNvSpPr>
          <p:nvPr>
            <p:ph type="sldNum" sz="quarter" idx="12"/>
          </p:nvPr>
        </p:nvSpPr>
        <p:spPr/>
        <p:txBody>
          <a:bodyPr/>
          <a:lstStyle/>
          <a:p>
            <a:pPr>
              <a:defRPr/>
            </a:pPr>
            <a:fld id="{CA8D4A6D-85F2-41B7-A27E-54BD60322951}" type="slidenum">
              <a:rPr lang="ja-JP" altLang="en-US" smtClean="0"/>
              <a:pPr>
                <a:defRPr/>
              </a:pPr>
              <a:t>6</a:t>
            </a:fld>
            <a:endParaRPr lang="ja-JP" altLang="en-US"/>
          </a:p>
        </p:txBody>
      </p:sp>
    </p:spTree>
    <p:extLst>
      <p:ext uri="{BB962C8B-B14F-4D97-AF65-F5344CB8AC3E}">
        <p14:creationId xmlns:p14="http://schemas.microsoft.com/office/powerpoint/2010/main" val="5866982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3"/>
            </a:gs>
            <a:gs pos="50000">
              <a:schemeClr val="accent3"/>
            </a:gs>
            <a:gs pos="100000">
              <a:schemeClr val="accent3"/>
            </a:gs>
          </a:gsLst>
          <a:lin ang="0" scaled="1"/>
          <a:tileRect/>
        </a:gradFill>
        <a:ln>
          <a:noFill/>
        </a:ln>
      </a:spPr>
      <a:bodyPr anchor="ctr"/>
      <a:lstStyle>
        <a:defPPr algn="ctr" eaLnBrk="1" fontAlgn="auto" hangingPunct="1">
          <a:spcBef>
            <a:spcPts val="0"/>
          </a:spcBef>
          <a:spcAft>
            <a:spcPts val="0"/>
          </a:spcAf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10629</TotalTime>
  <Words>1047</Words>
  <Application>Microsoft Office PowerPoint</Application>
  <PresentationFormat>A4 210 x 297 mm</PresentationFormat>
  <Paragraphs>269</Paragraphs>
  <Slides>7</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7</vt:i4>
      </vt:variant>
    </vt:vector>
  </HeadingPairs>
  <TitlesOfParts>
    <vt:vector size="15" baseType="lpstr">
      <vt:lpstr>Meiryo UI</vt:lpstr>
      <vt:lpstr>ＭＳ Ｐゴシック</vt:lpstr>
      <vt:lpstr>メイリオ</vt:lpstr>
      <vt:lpstr>Arial</vt:lpstr>
      <vt:lpstr>Calibri</vt:lpstr>
      <vt:lpstr>Wingdings</vt:lpstr>
      <vt:lpstr>Office ​​テーマ</vt:lpstr>
      <vt:lpstr>デザインの設定</vt:lpstr>
      <vt:lpstr>補助事業の名称</vt:lpstr>
      <vt:lpstr>１．補助事業の概要</vt:lpstr>
      <vt:lpstr>２．エネルギーシステムフロー</vt:lpstr>
      <vt:lpstr>３．補助事業内容、および事業の環境性、経済性</vt:lpstr>
      <vt:lpstr>４．事業内容の先導性、新規性</vt:lpstr>
      <vt:lpstr>５．事業者適格性、事業実施の確実性、資金計画</vt:lpstr>
      <vt:lpstr>６．災害等リスク対応、その他特筆すべき事項</vt:lpstr>
    </vt:vector>
  </TitlesOfParts>
  <Company>METI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METI</dc:creator>
  <cp:lastModifiedBy>GIO038</cp:lastModifiedBy>
  <cp:revision>516</cp:revision>
  <cp:lastPrinted>2017-02-09T02:06:43Z</cp:lastPrinted>
  <dcterms:created xsi:type="dcterms:W3CDTF">2013-09-09T14:53:54Z</dcterms:created>
  <dcterms:modified xsi:type="dcterms:W3CDTF">2018-03-30T04:49:59Z</dcterms:modified>
</cp:coreProperties>
</file>